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5"/>
  </p:notesMasterIdLst>
  <p:sldIdLst>
    <p:sldId id="312" r:id="rId2"/>
    <p:sldId id="435" r:id="rId3"/>
    <p:sldId id="454" r:id="rId4"/>
    <p:sldId id="455" r:id="rId5"/>
    <p:sldId id="456" r:id="rId6"/>
    <p:sldId id="458" r:id="rId7"/>
    <p:sldId id="457" r:id="rId8"/>
    <p:sldId id="461" r:id="rId9"/>
    <p:sldId id="460" r:id="rId10"/>
    <p:sldId id="459" r:id="rId11"/>
    <p:sldId id="467" r:id="rId12"/>
    <p:sldId id="462" r:id="rId13"/>
    <p:sldId id="463" r:id="rId14"/>
    <p:sldId id="464" r:id="rId15"/>
    <p:sldId id="465" r:id="rId16"/>
    <p:sldId id="466" r:id="rId17"/>
    <p:sldId id="468" r:id="rId18"/>
    <p:sldId id="469" r:id="rId19"/>
    <p:sldId id="470" r:id="rId20"/>
    <p:sldId id="443" r:id="rId21"/>
    <p:sldId id="444" r:id="rId22"/>
    <p:sldId id="445" r:id="rId23"/>
    <p:sldId id="314"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6600"/>
    <a:srgbClr val="FF0000"/>
    <a:srgbClr val="009900"/>
    <a:srgbClr val="00FF00"/>
    <a:srgbClr val="FF3300"/>
    <a:srgbClr val="FFFF66"/>
    <a:srgbClr val="E7F8DC"/>
    <a:srgbClr val="CCFF66"/>
    <a:srgbClr val="FF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338" autoAdjust="0"/>
    <p:restoredTop sz="96416" autoAdjust="0"/>
  </p:normalViewPr>
  <p:slideViewPr>
    <p:cSldViewPr>
      <p:cViewPr>
        <p:scale>
          <a:sx n="50" d="100"/>
          <a:sy n="50" d="100"/>
        </p:scale>
        <p:origin x="-1236" y="-450"/>
      </p:cViewPr>
      <p:guideLst>
        <p:guide orient="horz" pos="2160"/>
        <p:guide pos="3840"/>
      </p:guideLst>
    </p:cSldViewPr>
  </p:slideViewPr>
  <p:notesTextViewPr>
    <p:cViewPr>
      <p:scale>
        <a:sx n="200" d="100"/>
        <a:sy n="2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97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97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59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97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97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F02569F-4BA0-4D3A-A4D5-170364F7E43B}" type="slidenum">
              <a:rPr lang="en-US"/>
              <a:pPr/>
              <a:t>‹#›</a:t>
            </a:fld>
            <a:endParaRPr lang="en-US"/>
          </a:p>
        </p:txBody>
      </p:sp>
    </p:spTree>
    <p:extLst>
      <p:ext uri="{BB962C8B-B14F-4D97-AF65-F5344CB8AC3E}">
        <p14:creationId xmlns:p14="http://schemas.microsoft.com/office/powerpoint/2010/main" xmlns="" val="4849235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C849467C-53FD-4881-A8C9-1C0E4AC9D235}" type="slidenum">
              <a:rPr lang="en-US" altLang="en-US" smtClean="0"/>
              <a:pPr/>
              <a:t>11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2F02569F-4BA0-4D3A-A4D5-170364F7E43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5FF58B8-B85D-481D-966F-39136C3153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D70A549-7735-486B-8305-ECC6B9FFDC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292419-28A1-4CDA-9D54-C1E9DD792F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9497CE2-A0FC-4CD5-AF7D-61FE08F721B7}"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810BC4-E88B-4D1F-AE19-2F94EC9DE602}"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3902345-AE3D-4580-99EE-B5FCC536DCD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8789BE9-983A-4190-BB96-BC7D08D106E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7166CF9-EEEF-4B04-B2FC-3076C92E4A37}"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2934E62-082C-459E-99D8-5F4E859381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85026EC-68C4-4C47-BAF4-AC512BA01D6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2503669-A343-4CAC-B77B-073A619C3931}"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5"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5"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7DF90399-DEB3-463D-986C-3205AEE153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file:///C:\Users\hacon\OneDrive\Desktop\B&#224;i%20gi&#7843;ng%20&#273;i&#7879;n%20t&#7917;\c&#225;c%20lo&#7841;i%20dao%20&#273;&#7897;ng\C&#7897;ng%20h&#432;&#7903;ng%20trong%20dao%20&#273;&#7897;ng%20c&#417;%20g&#226;y%20s&#7921;%20c&#7889;%20s&#7853;p%20c&#7847;u%20kinh%20ho&#224;ng.mp4"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file:///C:\Users\hacon\OneDrive\Desktop\B&#224;i%20gi&#7843;ng%20&#273;i&#7879;n%20t&#7917;\c&#225;c%20lo&#7841;i%20dao%20&#273;&#7897;ng\Hi&#7879;n%20t&#432;&#7907;ng%20c&#7897;ng%20h&#432;&#7903;ng.mp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hyperlink" Target="file:///C:\Users\hacon\OneDrive\Desktop\B&#224;i%20gi&#7843;ng%20&#273;i&#7879;n%20t&#7917;\c&#225;c%20lo&#7841;i%20dao%20&#273;&#7897;ng\Dao%20&#273;&#7897;ng%20t&#7855;t%20d&#7847;n.mp4" TargetMode="Externa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7912;ng%20d&#7909;ng%20c&#7911;a%20dao%20&#273;&#7897;ng%20t&#7855;t%20d&#7847;n.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a:effectLst/>
        </p:spPr>
      </p:pic>
      <p:sp>
        <p:nvSpPr>
          <p:cNvPr id="9" name="TextBox 8"/>
          <p:cNvSpPr txBox="1"/>
          <p:nvPr/>
        </p:nvSpPr>
        <p:spPr>
          <a:xfrm>
            <a:off x="457200" y="685800"/>
            <a:ext cx="4419600" cy="2800767"/>
          </a:xfrm>
          <a:prstGeom prst="rect">
            <a:avLst/>
          </a:prstGeom>
          <a:noFill/>
        </p:spPr>
        <p:txBody>
          <a:bodyPr wrap="square" rtlCol="0">
            <a:spAutoFit/>
          </a:bodyPr>
          <a:lstStyle/>
          <a:p>
            <a:pPr algn="ctr"/>
            <a:r>
              <a:rPr lang="en-US" sz="4400" b="1">
                <a:solidFill>
                  <a:srgbClr val="FF0000"/>
                </a:solidFill>
                <a:latin typeface="Times New Roman" panose="02020603050405020304" pitchFamily="18" charset="0"/>
                <a:cs typeface="Times New Roman" panose="02020603050405020304" pitchFamily="18" charset="0"/>
              </a:rPr>
              <a:t>CHÀO CÁC EM ĐÃ THAM GIA GIỜ HỌC </a:t>
            </a:r>
          </a:p>
          <a:p>
            <a:pPr algn="ctr"/>
            <a:r>
              <a:rPr lang="en-US" sz="4400" b="1">
                <a:solidFill>
                  <a:srgbClr val="FF0000"/>
                </a:solidFill>
                <a:latin typeface="Times New Roman" panose="02020603050405020304" pitchFamily="18" charset="0"/>
                <a:cs typeface="Times New Roman" panose="02020603050405020304" pitchFamily="18" charset="0"/>
              </a:rPr>
              <a:t>VẬT LÝ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CB52375-8178-414F-BF26-CF17A57C5FF2}"/>
              </a:ext>
            </a:extLst>
          </p:cNvPr>
          <p:cNvSpPr txBox="1"/>
          <p:nvPr/>
        </p:nvSpPr>
        <p:spPr>
          <a:xfrm>
            <a:off x="228600" y="838200"/>
            <a:ext cx="7162800" cy="5463012"/>
          </a:xfrm>
          <a:prstGeom prst="rect">
            <a:avLst/>
          </a:prstGeom>
          <a:noFill/>
        </p:spPr>
        <p:txBody>
          <a:bodyPr wrap="square" lIns="121899" tIns="60949" rIns="121899" bIns="60949" rtlCol="0">
            <a:spAutoFit/>
          </a:bodyPr>
          <a:lstStyle/>
          <a:p>
            <a:pPr indent="-685680">
              <a:spcBef>
                <a:spcPts val="600"/>
              </a:spcBef>
              <a:spcAft>
                <a:spcPts val="600"/>
              </a:spcAft>
            </a:pPr>
            <a:r>
              <a:rPr lang="en-US" sz="2600" b="1" dirty="0" smtClean="0">
                <a:latin typeface="Times New Roman" panose="02020603050405020304" pitchFamily="18" charset="0"/>
                <a:cs typeface="Times New Roman" panose="02020603050405020304" pitchFamily="18" charset="0"/>
              </a:rPr>
              <a:t>1. </a:t>
            </a:r>
            <a:r>
              <a:rPr lang="en-US" sz="2600" b="1" dirty="0" err="1" smtClean="0">
                <a:latin typeface="Times New Roman" panose="02020603050405020304" pitchFamily="18" charset="0"/>
                <a:cs typeface="Times New Roman" panose="02020603050405020304" pitchFamily="18" charset="0"/>
              </a:rPr>
              <a:t>Định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nghĩa</a:t>
            </a:r>
            <a:r>
              <a:rPr lang="en-US" sz="2600" b="1" dirty="0" smtClean="0">
                <a:latin typeface="Times New Roman" panose="02020603050405020304" pitchFamily="18" charset="0"/>
                <a:cs typeface="Times New Roman" panose="02020603050405020304" pitchFamily="18" charset="0"/>
              </a:rPr>
              <a:t>: Dao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duy</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trì</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riêng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biên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không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đổi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theo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thời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gian</a:t>
            </a:r>
            <a:endParaRPr lang="en-US" sz="2600" b="1" dirty="0" smtClean="0">
              <a:latin typeface="Times New Roman" panose="02020603050405020304" pitchFamily="18" charset="0"/>
              <a:cs typeface="Times New Roman" panose="02020603050405020304" pitchFamily="18" charset="0"/>
            </a:endParaRPr>
          </a:p>
          <a:p>
            <a:pPr indent="-685680" fontAlgn="base">
              <a:spcBef>
                <a:spcPts val="600"/>
              </a:spcBef>
              <a:spcAft>
                <a:spcPts val="600"/>
              </a:spcAft>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Để</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duy</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trì</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không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thay</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đổi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riêng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thì</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sau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mỗi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phải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cung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cấp</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phần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năng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lượng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đúng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bằng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phần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năng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lượng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đã</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bị</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tiêu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hao</a:t>
            </a:r>
            <a:r>
              <a:rPr lang="en-US" sz="2600" b="1" dirty="0" smtClean="0">
                <a:latin typeface="Times New Roman" panose="02020603050405020304" pitchFamily="18" charset="0"/>
                <a:cs typeface="Times New Roman" panose="02020603050405020304" pitchFamily="18" charset="0"/>
              </a:rPr>
              <a:t> do ma </a:t>
            </a:r>
            <a:r>
              <a:rPr lang="en-US" sz="2600" b="1" dirty="0" err="1" smtClean="0">
                <a:latin typeface="Times New Roman" panose="02020603050405020304" pitchFamily="18" charset="0"/>
                <a:cs typeface="Times New Roman" panose="02020603050405020304" pitchFamily="18" charset="0"/>
              </a:rPr>
              <a:t>sát</a:t>
            </a:r>
            <a:endParaRPr lang="en-US" sz="2600" b="1" dirty="0" smtClean="0">
              <a:latin typeface="Times New Roman" panose="02020603050405020304" pitchFamily="18" charset="0"/>
              <a:cs typeface="Times New Roman" panose="02020603050405020304" pitchFamily="18" charset="0"/>
            </a:endParaRPr>
          </a:p>
          <a:p>
            <a:pPr indent="-685680" fontAlgn="base">
              <a:spcBef>
                <a:spcPts val="600"/>
              </a:spcBef>
              <a:spcAft>
                <a:spcPts val="600"/>
              </a:spcAft>
            </a:pPr>
            <a:r>
              <a:rPr lang="en-US" sz="2600" b="1" dirty="0" smtClean="0">
                <a:latin typeface="Times New Roman" panose="02020603050405020304" pitchFamily="18" charset="0"/>
                <a:cs typeface="Times New Roman" panose="02020603050405020304" pitchFamily="18" charset="0"/>
              </a:rPr>
              <a:t>2. </a:t>
            </a:r>
            <a:r>
              <a:rPr lang="en-US" sz="2600" b="1" dirty="0" err="1" smtClean="0">
                <a:latin typeface="Times New Roman" panose="02020603050405020304" pitchFamily="18" charset="0"/>
                <a:cs typeface="Times New Roman" panose="02020603050405020304" pitchFamily="18" charset="0"/>
              </a:rPr>
              <a:t>Hệ</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tự</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hệ</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thống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tạo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ra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duy</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trì</a:t>
            </a:r>
            <a:endParaRPr lang="en-US" sz="2600" b="1" dirty="0" smtClean="0">
              <a:latin typeface="Times New Roman" panose="02020603050405020304" pitchFamily="18" charset="0"/>
              <a:cs typeface="Times New Roman" panose="02020603050405020304" pitchFamily="18" charset="0"/>
            </a:endParaRPr>
          </a:p>
          <a:p>
            <a:pPr indent="-685680" fontAlgn="base">
              <a:spcBef>
                <a:spcPts val="600"/>
              </a:spcBef>
              <a:spcAft>
                <a:spcPts val="600"/>
              </a:spcAft>
            </a:pPr>
            <a:r>
              <a:rPr lang="en-US" sz="2600" b="1" dirty="0" smtClean="0">
                <a:latin typeface="Times New Roman" panose="02020603050405020304" pitchFamily="18" charset="0"/>
                <a:cs typeface="Times New Roman" panose="02020603050405020304" pitchFamily="18" charset="0"/>
              </a:rPr>
              <a:t> 3. </a:t>
            </a:r>
            <a:r>
              <a:rPr lang="en-US" sz="2600" b="1" dirty="0" err="1" smtClean="0">
                <a:latin typeface="Times New Roman" panose="02020603050405020304" pitchFamily="18" charset="0"/>
                <a:cs typeface="Times New Roman" panose="02020603050405020304" pitchFamily="18" charset="0"/>
              </a:rPr>
              <a:t>Cấu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tạo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hệ</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tự</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3 </a:t>
            </a:r>
            <a:r>
              <a:rPr lang="en-US" sz="2600" b="1" dirty="0" err="1" smtClean="0">
                <a:latin typeface="Times New Roman" panose="02020603050405020304" pitchFamily="18" charset="0"/>
                <a:cs typeface="Times New Roman" panose="02020603050405020304" pitchFamily="18" charset="0"/>
              </a:rPr>
              <a:t>bộ</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phận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chính</a:t>
            </a:r>
            <a:endParaRPr lang="en-US" sz="2600" b="1" dirty="0" smtClean="0">
              <a:latin typeface="Times New Roman" panose="02020603050405020304" pitchFamily="18" charset="0"/>
              <a:cs typeface="Times New Roman" panose="02020603050405020304" pitchFamily="18" charset="0"/>
            </a:endParaRPr>
          </a:p>
          <a:p>
            <a:pPr indent="-685680" fontAlgn="base">
              <a:spcBef>
                <a:spcPts val="0"/>
              </a:spcBef>
              <a:spcAft>
                <a:spcPts val="0"/>
              </a:spcAft>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Vật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endParaRPr lang="en-US" sz="2600" b="1" dirty="0" smtClean="0">
              <a:latin typeface="Times New Roman" panose="02020603050405020304" pitchFamily="18" charset="0"/>
              <a:cs typeface="Times New Roman" panose="02020603050405020304" pitchFamily="18" charset="0"/>
            </a:endParaRPr>
          </a:p>
          <a:p>
            <a:pPr indent="-685680" fontAlgn="base">
              <a:spcBef>
                <a:spcPts val="0"/>
              </a:spcBef>
              <a:spcAft>
                <a:spcPts val="0"/>
              </a:spcAft>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Nguồn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năng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lượng</a:t>
            </a:r>
            <a:endParaRPr lang="en-US" sz="2600" b="1" dirty="0" smtClean="0">
              <a:latin typeface="Times New Roman" panose="02020603050405020304" pitchFamily="18" charset="0"/>
              <a:cs typeface="Times New Roman" panose="02020603050405020304" pitchFamily="18" charset="0"/>
            </a:endParaRPr>
          </a:p>
          <a:p>
            <a:pPr indent="-685680" fontAlgn="base">
              <a:spcBef>
                <a:spcPts val="0"/>
              </a:spcBef>
              <a:spcAft>
                <a:spcPts val="0"/>
              </a:spcAft>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Cơ</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cấu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truyền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năng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lượng</a:t>
            </a:r>
            <a:endParaRPr lang="en-US" sz="2600" b="1" dirty="0" smtClean="0">
              <a:latin typeface="Times New Roman" pitchFamily="18" charset="0"/>
              <a:cs typeface="Arial" charset="0"/>
            </a:endParaRPr>
          </a:p>
        </p:txBody>
      </p:sp>
      <p:sp>
        <p:nvSpPr>
          <p:cNvPr id="9" name="Rectangle 1"/>
          <p:cNvSpPr/>
          <p:nvPr/>
        </p:nvSpPr>
        <p:spPr>
          <a:xfrm>
            <a:off x="457200" y="228600"/>
            <a:ext cx="5715000" cy="6096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sz="3000" b="1" smtClean="0">
                <a:solidFill>
                  <a:srgbClr val="FF0000"/>
                </a:solidFill>
                <a:latin typeface="Times New Roman" pitchFamily="18" charset="0"/>
                <a:cs typeface="Times New Roman" pitchFamily="18" charset="0"/>
              </a:rPr>
              <a:t>II. Dao động duy trì</a:t>
            </a:r>
            <a:endParaRPr lang="en-US" sz="3000" b="1" i="1">
              <a:solidFill>
                <a:srgbClr val="FF0000"/>
              </a:solidFill>
              <a:latin typeface="Times New Roman" pitchFamily="18" charset="0"/>
              <a:cs typeface="Times New Roman" pitchFamily="18" charset="0"/>
            </a:endParaRPr>
          </a:p>
        </p:txBody>
      </p:sp>
      <p:pic>
        <p:nvPicPr>
          <p:cNvPr id="7" name="Picture 6" descr="100px-Simple_harmonic_oscillator.gif"/>
          <p:cNvPicPr>
            <a:picLocks noChangeAspect="1"/>
          </p:cNvPicPr>
          <p:nvPr/>
        </p:nvPicPr>
        <p:blipFill>
          <a:blip r:embed="rId2" cstate="print"/>
          <a:srcRect/>
          <a:stretch>
            <a:fillRect/>
          </a:stretch>
        </p:blipFill>
        <p:spPr bwMode="auto">
          <a:xfrm>
            <a:off x="7924800" y="609599"/>
            <a:ext cx="952500" cy="2362201"/>
          </a:xfrm>
          <a:prstGeom prst="rect">
            <a:avLst/>
          </a:prstGeom>
          <a:noFill/>
          <a:ln w="9525">
            <a:noFill/>
            <a:miter lim="800000"/>
            <a:headEnd/>
            <a:tailEnd/>
          </a:ln>
        </p:spPr>
      </p:pic>
      <p:grpSp>
        <p:nvGrpSpPr>
          <p:cNvPr id="2" name="Group 7">
            <a:extLst>
              <a:ext uri="{FF2B5EF4-FFF2-40B4-BE49-F238E27FC236}">
                <a16:creationId xmlns="" xmlns:a16="http://schemas.microsoft.com/office/drawing/2014/main" id="{2095B1F7-3B87-40FB-BBD5-1B2B7A793320}"/>
              </a:ext>
            </a:extLst>
          </p:cNvPr>
          <p:cNvGrpSpPr/>
          <p:nvPr/>
        </p:nvGrpSpPr>
        <p:grpSpPr>
          <a:xfrm>
            <a:off x="9855178" y="667609"/>
            <a:ext cx="750671" cy="262674"/>
            <a:chOff x="5184776" y="873124"/>
            <a:chExt cx="815972" cy="269876"/>
          </a:xfrm>
        </p:grpSpPr>
        <p:sp>
          <p:nvSpPr>
            <p:cNvPr id="11" name="Rectangle 34">
              <a:extLst>
                <a:ext uri="{FF2B5EF4-FFF2-40B4-BE49-F238E27FC236}">
                  <a16:creationId xmlns="" xmlns:a16="http://schemas.microsoft.com/office/drawing/2014/main" id="{15B4A613-AF66-411B-9AEC-3161F32DB128}"/>
                </a:ext>
              </a:extLst>
            </p:cNvPr>
            <p:cNvSpPr>
              <a:spLocks noChangeArrowheads="1"/>
            </p:cNvSpPr>
            <p:nvPr/>
          </p:nvSpPr>
          <p:spPr bwMode="auto">
            <a:xfrm flipV="1">
              <a:off x="5184776" y="947002"/>
              <a:ext cx="815972" cy="195998"/>
            </a:xfrm>
            <a:prstGeom prst="rect">
              <a:avLst/>
            </a:prstGeom>
            <a:solidFill>
              <a:srgbClr val="FF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00FF"/>
              </a:extrusionClr>
            </a:sp3d>
          </p:spPr>
          <p:txBody>
            <a:bodyPr wrap="none" anchor="ctr">
              <a:flatTx/>
            </a:bodyPr>
            <a:lstStyle/>
            <a:p>
              <a:endParaRPr lang="en-US"/>
            </a:p>
          </p:txBody>
        </p:sp>
        <p:sp>
          <p:nvSpPr>
            <p:cNvPr id="12" name="AutoShape 35">
              <a:extLst>
                <a:ext uri="{FF2B5EF4-FFF2-40B4-BE49-F238E27FC236}">
                  <a16:creationId xmlns="" xmlns:a16="http://schemas.microsoft.com/office/drawing/2014/main" id="{B6406D0C-983F-4185-B736-5BE55B71E7F0}"/>
                </a:ext>
              </a:extLst>
            </p:cNvPr>
            <p:cNvSpPr>
              <a:spLocks noChangeArrowheads="1"/>
            </p:cNvSpPr>
            <p:nvPr/>
          </p:nvSpPr>
          <p:spPr bwMode="auto">
            <a:xfrm>
              <a:off x="5538789" y="873124"/>
              <a:ext cx="173751" cy="9684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2">
                <a:lumMod val="40000"/>
                <a:lumOff val="60000"/>
              </a:schemeClr>
            </a:solidFill>
            <a:ln w="6350">
              <a:solidFill>
                <a:schemeClr val="bg2">
                  <a:lumMod val="75000"/>
                </a:schemeClr>
              </a:solidFill>
              <a:round/>
              <a:headEnd/>
              <a:tailEnd/>
            </a:ln>
            <a:effectLst/>
          </p:spPr>
          <p:txBody>
            <a:bodyPr wrap="none" anchor="ctr"/>
            <a:lstStyle/>
            <a:p>
              <a:endParaRPr lang="en-US"/>
            </a:p>
          </p:txBody>
        </p:sp>
      </p:grpSp>
      <p:grpSp>
        <p:nvGrpSpPr>
          <p:cNvPr id="3" name="Group 18">
            <a:extLst>
              <a:ext uri="{FF2B5EF4-FFF2-40B4-BE49-F238E27FC236}">
                <a16:creationId xmlns="" xmlns:a16="http://schemas.microsoft.com/office/drawing/2014/main" id="{F3DA87E5-A26F-4304-8D1D-C13A7CA26B07}"/>
              </a:ext>
            </a:extLst>
          </p:cNvPr>
          <p:cNvGrpSpPr>
            <a:grpSpLocks/>
          </p:cNvGrpSpPr>
          <p:nvPr/>
        </p:nvGrpSpPr>
        <p:grpSpPr bwMode="auto">
          <a:xfrm>
            <a:off x="10125287" y="-914400"/>
            <a:ext cx="281455" cy="3276600"/>
            <a:chOff x="1793" y="212"/>
            <a:chExt cx="301" cy="3992"/>
          </a:xfrm>
        </p:grpSpPr>
        <p:grpSp>
          <p:nvGrpSpPr>
            <p:cNvPr id="4" name="Group 19">
              <a:extLst>
                <a:ext uri="{FF2B5EF4-FFF2-40B4-BE49-F238E27FC236}">
                  <a16:creationId xmlns="" xmlns:a16="http://schemas.microsoft.com/office/drawing/2014/main" id="{CFC4EAD3-3C85-4190-8538-9AD120572BA8}"/>
                </a:ext>
              </a:extLst>
            </p:cNvPr>
            <p:cNvGrpSpPr>
              <a:grpSpLocks/>
            </p:cNvGrpSpPr>
            <p:nvPr/>
          </p:nvGrpSpPr>
          <p:grpSpPr bwMode="auto">
            <a:xfrm>
              <a:off x="1793" y="2208"/>
              <a:ext cx="299" cy="1996"/>
              <a:chOff x="1793" y="2208"/>
              <a:chExt cx="299" cy="1996"/>
            </a:xfrm>
          </p:grpSpPr>
          <p:sp>
            <p:nvSpPr>
              <p:cNvPr id="18" name="Line 20">
                <a:extLst>
                  <a:ext uri="{FF2B5EF4-FFF2-40B4-BE49-F238E27FC236}">
                    <a16:creationId xmlns="" xmlns:a16="http://schemas.microsoft.com/office/drawing/2014/main" id="{8CD20432-F0D0-489C-9D75-6A339A104903}"/>
                  </a:ext>
                </a:extLst>
              </p:cNvPr>
              <p:cNvSpPr>
                <a:spLocks noChangeShapeType="1"/>
              </p:cNvSpPr>
              <p:nvPr/>
            </p:nvSpPr>
            <p:spPr bwMode="auto">
              <a:xfrm rot="21600000">
                <a:off x="1943" y="2208"/>
                <a:ext cx="0" cy="1728"/>
              </a:xfrm>
              <a:prstGeom prst="line">
                <a:avLst/>
              </a:prstGeom>
              <a:noFill/>
              <a:ln w="28575">
                <a:solidFill>
                  <a:srgbClr val="0000FF"/>
                </a:solidFill>
                <a:round/>
                <a:headEnd/>
                <a:tailEnd/>
              </a:ln>
              <a:effectLst/>
            </p:spPr>
            <p:txBody>
              <a:bodyPr/>
              <a:lstStyle/>
              <a:p>
                <a:endParaRPr lang="en-US"/>
              </a:p>
            </p:txBody>
          </p:sp>
          <p:sp>
            <p:nvSpPr>
              <p:cNvPr id="19" name="Oval 21">
                <a:extLst>
                  <a:ext uri="{FF2B5EF4-FFF2-40B4-BE49-F238E27FC236}">
                    <a16:creationId xmlns="" xmlns:a16="http://schemas.microsoft.com/office/drawing/2014/main" id="{177537CC-A772-4C23-9E44-B407C60C0266}"/>
                  </a:ext>
                </a:extLst>
              </p:cNvPr>
              <p:cNvSpPr>
                <a:spLocks noChangeArrowheads="1"/>
              </p:cNvSpPr>
              <p:nvPr/>
            </p:nvSpPr>
            <p:spPr bwMode="auto">
              <a:xfrm rot="21600000">
                <a:off x="1793" y="3905"/>
                <a:ext cx="299" cy="299"/>
              </a:xfrm>
              <a:prstGeom prst="ellipse">
                <a:avLst/>
              </a:prstGeom>
              <a:gradFill rotWithShape="1">
                <a:gsLst>
                  <a:gs pos="0">
                    <a:srgbClr val="FF0000"/>
                  </a:gs>
                  <a:gs pos="100000">
                    <a:srgbClr val="FF0000">
                      <a:gamma/>
                      <a:shade val="46275"/>
                      <a:invGamma/>
                    </a:srgbClr>
                  </a:gs>
                </a:gsLst>
                <a:path path="shape">
                  <a:fillToRect l="50000" t="50000" r="50000" b="50000"/>
                </a:path>
              </a:gradFill>
              <a:ln w="12700">
                <a:noFill/>
                <a:round/>
                <a:headEnd/>
                <a:tailEnd/>
              </a:ln>
              <a:effectLst/>
            </p:spPr>
            <p:txBody>
              <a:bodyPr wrap="none" anchor="ctr"/>
              <a:lstStyle/>
              <a:p>
                <a:endParaRPr lang="en-US"/>
              </a:p>
            </p:txBody>
          </p:sp>
        </p:grpSp>
        <p:grpSp>
          <p:nvGrpSpPr>
            <p:cNvPr id="5" name="Group 22">
              <a:extLst>
                <a:ext uri="{FF2B5EF4-FFF2-40B4-BE49-F238E27FC236}">
                  <a16:creationId xmlns="" xmlns:a16="http://schemas.microsoft.com/office/drawing/2014/main" id="{3B38A1B9-2C68-451A-9EF1-92285791A471}"/>
                </a:ext>
              </a:extLst>
            </p:cNvPr>
            <p:cNvGrpSpPr>
              <a:grpSpLocks/>
            </p:cNvGrpSpPr>
            <p:nvPr/>
          </p:nvGrpSpPr>
          <p:grpSpPr bwMode="auto">
            <a:xfrm rot="10800000">
              <a:off x="1795" y="212"/>
              <a:ext cx="299" cy="1996"/>
              <a:chOff x="1793" y="2208"/>
              <a:chExt cx="299" cy="1996"/>
            </a:xfrm>
          </p:grpSpPr>
          <p:sp>
            <p:nvSpPr>
              <p:cNvPr id="16" name="Line 23">
                <a:extLst>
                  <a:ext uri="{FF2B5EF4-FFF2-40B4-BE49-F238E27FC236}">
                    <a16:creationId xmlns="" xmlns:a16="http://schemas.microsoft.com/office/drawing/2014/main" id="{3A8184F6-3335-4F53-8245-7467896BF9DD}"/>
                  </a:ext>
                </a:extLst>
              </p:cNvPr>
              <p:cNvSpPr>
                <a:spLocks noChangeShapeType="1"/>
              </p:cNvSpPr>
              <p:nvPr/>
            </p:nvSpPr>
            <p:spPr bwMode="auto">
              <a:xfrm rot="21600000">
                <a:off x="1943" y="2208"/>
                <a:ext cx="0" cy="1728"/>
              </a:xfrm>
              <a:prstGeom prst="line">
                <a:avLst/>
              </a:prstGeom>
              <a:noFill/>
              <a:ln w="3175">
                <a:noFill/>
                <a:round/>
                <a:headEnd/>
                <a:tailEnd/>
              </a:ln>
              <a:effectLst/>
            </p:spPr>
            <p:txBody>
              <a:bodyPr/>
              <a:lstStyle/>
              <a:p>
                <a:endParaRPr lang="en-US"/>
              </a:p>
            </p:txBody>
          </p:sp>
          <p:sp>
            <p:nvSpPr>
              <p:cNvPr id="17" name="Oval 24">
                <a:extLst>
                  <a:ext uri="{FF2B5EF4-FFF2-40B4-BE49-F238E27FC236}">
                    <a16:creationId xmlns="" xmlns:a16="http://schemas.microsoft.com/office/drawing/2014/main" id="{B3EB673C-60D0-44C5-9BA1-54D64E2D49F8}"/>
                  </a:ext>
                </a:extLst>
              </p:cNvPr>
              <p:cNvSpPr>
                <a:spLocks noChangeArrowheads="1"/>
              </p:cNvSpPr>
              <p:nvPr/>
            </p:nvSpPr>
            <p:spPr bwMode="auto">
              <a:xfrm rot="21600000">
                <a:off x="1793" y="3905"/>
                <a:ext cx="299" cy="299"/>
              </a:xfrm>
              <a:prstGeom prst="ellipse">
                <a:avLst/>
              </a:prstGeom>
              <a:noFill/>
              <a:ln w="12700">
                <a:noFill/>
                <a:round/>
                <a:headEnd/>
                <a:tailEnd/>
              </a:ln>
              <a:effectLst/>
            </p:spPr>
            <p:txBody>
              <a:bodyPr wrap="none" anchor="ctr"/>
              <a:lstStyle/>
              <a:p>
                <a:endParaRPr lang="en-US"/>
              </a:p>
            </p:txBody>
          </p:sp>
        </p:grpSp>
      </p:grpSp>
      <p:grpSp>
        <p:nvGrpSpPr>
          <p:cNvPr id="8" name="Group 19">
            <a:extLst>
              <a:ext uri="{FF2B5EF4-FFF2-40B4-BE49-F238E27FC236}">
                <a16:creationId xmlns="" xmlns:a16="http://schemas.microsoft.com/office/drawing/2014/main" id="{49D2DDEA-D0E0-435F-8D1E-39834E303B6D}"/>
              </a:ext>
            </a:extLst>
          </p:cNvPr>
          <p:cNvGrpSpPr/>
          <p:nvPr/>
        </p:nvGrpSpPr>
        <p:grpSpPr>
          <a:xfrm>
            <a:off x="9677401" y="617683"/>
            <a:ext cx="2133599" cy="2314205"/>
            <a:chOff x="5927591" y="2842738"/>
            <a:chExt cx="2604217" cy="3409713"/>
          </a:xfrm>
        </p:grpSpPr>
        <p:sp>
          <p:nvSpPr>
            <p:cNvPr id="21" name="AutoShape 26">
              <a:extLst>
                <a:ext uri="{FF2B5EF4-FFF2-40B4-BE49-F238E27FC236}">
                  <a16:creationId xmlns="" xmlns:a16="http://schemas.microsoft.com/office/drawing/2014/main" id="{0E4D3BD4-1B0B-4F4E-BAB2-C4B790F1173A}"/>
                </a:ext>
              </a:extLst>
            </p:cNvPr>
            <p:cNvSpPr>
              <a:spLocks noChangeArrowheads="1"/>
            </p:cNvSpPr>
            <p:nvPr/>
          </p:nvSpPr>
          <p:spPr bwMode="auto">
            <a:xfrm rot="10800000">
              <a:off x="5927591" y="5942317"/>
              <a:ext cx="2604217" cy="310134"/>
            </a:xfrm>
            <a:custGeom>
              <a:avLst/>
              <a:gdLst>
                <a:gd name="G0" fmla="+- 1181 0 0"/>
                <a:gd name="G1" fmla="+- 21600 0 1181"/>
                <a:gd name="G2" fmla="*/ 1181 1 2"/>
                <a:gd name="G3" fmla="+- 21600 0 G2"/>
                <a:gd name="G4" fmla="+/ 1181 21600 2"/>
                <a:gd name="G5" fmla="+/ G1 0 2"/>
                <a:gd name="G6" fmla="*/ 21600 21600 1181"/>
                <a:gd name="G7" fmla="*/ G6 1 2"/>
                <a:gd name="G8" fmla="+- 21600 0 G7"/>
                <a:gd name="G9" fmla="*/ 21600 1 2"/>
                <a:gd name="G10" fmla="+- 1181 0 G9"/>
                <a:gd name="G11" fmla="?: G10 G8 0"/>
                <a:gd name="G12" fmla="?: G10 G7 21600"/>
                <a:gd name="T0" fmla="*/ 21009 w 21600"/>
                <a:gd name="T1" fmla="*/ 10800 h 21600"/>
                <a:gd name="T2" fmla="*/ 10800 w 21600"/>
                <a:gd name="T3" fmla="*/ 21600 h 21600"/>
                <a:gd name="T4" fmla="*/ 591 w 21600"/>
                <a:gd name="T5" fmla="*/ 10800 h 21600"/>
                <a:gd name="T6" fmla="*/ 10800 w 21600"/>
                <a:gd name="T7" fmla="*/ 0 h 21600"/>
                <a:gd name="T8" fmla="*/ 2391 w 21600"/>
                <a:gd name="T9" fmla="*/ 2391 h 21600"/>
                <a:gd name="T10" fmla="*/ 19209 w 21600"/>
                <a:gd name="T11" fmla="*/ 19209 h 21600"/>
              </a:gdLst>
              <a:ahLst/>
              <a:cxnLst>
                <a:cxn ang="0">
                  <a:pos x="T0" y="T1"/>
                </a:cxn>
                <a:cxn ang="0">
                  <a:pos x="T2" y="T3"/>
                </a:cxn>
                <a:cxn ang="0">
                  <a:pos x="T4" y="T5"/>
                </a:cxn>
                <a:cxn ang="0">
                  <a:pos x="T6" y="T7"/>
                </a:cxn>
              </a:cxnLst>
              <a:rect l="T8" t="T9" r="T10" b="T11"/>
              <a:pathLst>
                <a:path w="21600" h="21600">
                  <a:moveTo>
                    <a:pt x="0" y="0"/>
                  </a:moveTo>
                  <a:lnTo>
                    <a:pt x="1181" y="21600"/>
                  </a:lnTo>
                  <a:lnTo>
                    <a:pt x="20419" y="21600"/>
                  </a:lnTo>
                  <a:lnTo>
                    <a:pt x="21600" y="0"/>
                  </a:lnTo>
                  <a:close/>
                </a:path>
              </a:pathLst>
            </a:cu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sp3d>
          </p:spPr>
          <p:txBody>
            <a:bodyPr wrap="none" anchor="ctr">
              <a:flatTx/>
            </a:bodyPr>
            <a:lstStyle/>
            <a:p>
              <a:endParaRPr lang="en-US"/>
            </a:p>
          </p:txBody>
        </p:sp>
        <p:cxnSp>
          <p:nvCxnSpPr>
            <p:cNvPr id="22" name="Straight Connector 21">
              <a:extLst>
                <a:ext uri="{FF2B5EF4-FFF2-40B4-BE49-F238E27FC236}">
                  <a16:creationId xmlns="" xmlns:a16="http://schemas.microsoft.com/office/drawing/2014/main" id="{6579C772-052A-45EA-84FF-0F733CD0D2FB}"/>
                </a:ext>
              </a:extLst>
            </p:cNvPr>
            <p:cNvCxnSpPr>
              <a:cxnSpLocks/>
            </p:cNvCxnSpPr>
            <p:nvPr/>
          </p:nvCxnSpPr>
          <p:spPr>
            <a:xfrm>
              <a:off x="7086600" y="3039982"/>
              <a:ext cx="851875" cy="0"/>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Oval 27">
              <a:extLst>
                <a:ext uri="{FF2B5EF4-FFF2-40B4-BE49-F238E27FC236}">
                  <a16:creationId xmlns="" xmlns:a16="http://schemas.microsoft.com/office/drawing/2014/main" id="{957B93BC-193D-49F8-B15F-69D6EAE469F5}"/>
                </a:ext>
              </a:extLst>
            </p:cNvPr>
            <p:cNvSpPr>
              <a:spLocks noChangeArrowheads="1"/>
            </p:cNvSpPr>
            <p:nvPr/>
          </p:nvSpPr>
          <p:spPr bwMode="auto">
            <a:xfrm>
              <a:off x="7938475" y="5757316"/>
              <a:ext cx="291125" cy="163514"/>
            </a:xfrm>
            <a:prstGeom prst="ellipse">
              <a:avLst/>
            </a:prstGeom>
            <a:solidFill>
              <a:srgbClr val="92D050"/>
            </a:solidFill>
            <a:ln w="28575">
              <a:solidFill>
                <a:srgbClr val="0000FF"/>
              </a:solidFill>
              <a:round/>
              <a:headEnd/>
              <a:tailEnd/>
            </a:ln>
            <a:effectLst/>
          </p:spPr>
          <p:txBody>
            <a:bodyPr wrap="none" anchor="ctr"/>
            <a:lstStyle/>
            <a:p>
              <a:endParaRPr lang="en-US"/>
            </a:p>
          </p:txBody>
        </p:sp>
        <p:sp>
          <p:nvSpPr>
            <p:cNvPr id="24" name="Rectangle 23">
              <a:extLst>
                <a:ext uri="{FF2B5EF4-FFF2-40B4-BE49-F238E27FC236}">
                  <a16:creationId xmlns="" xmlns:a16="http://schemas.microsoft.com/office/drawing/2014/main" id="{2A2E1616-C736-4443-AAB7-A6F98463D4A8}"/>
                </a:ext>
              </a:extLst>
            </p:cNvPr>
            <p:cNvSpPr/>
            <p:nvPr/>
          </p:nvSpPr>
          <p:spPr>
            <a:xfrm>
              <a:off x="8019746" y="2842738"/>
              <a:ext cx="141017" cy="30148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9">
              <a:extLst>
                <a:ext uri="{FF2B5EF4-FFF2-40B4-BE49-F238E27FC236}">
                  <a16:creationId xmlns="" xmlns:a16="http://schemas.microsoft.com/office/drawing/2014/main" id="{A3F79BDD-F4E1-4B69-876F-6A78C4904E79}"/>
                </a:ext>
              </a:extLst>
            </p:cNvPr>
            <p:cNvSpPr>
              <a:spLocks noChangeArrowheads="1"/>
            </p:cNvSpPr>
            <p:nvPr/>
          </p:nvSpPr>
          <p:spPr bwMode="auto">
            <a:xfrm>
              <a:off x="7946362" y="2893144"/>
              <a:ext cx="302902" cy="166502"/>
            </a:xfrm>
            <a:prstGeom prst="ellipse">
              <a:avLst/>
            </a:prstGeom>
            <a:solidFill>
              <a:schemeClr val="accent1"/>
            </a:solidFill>
            <a:ln w="9525">
              <a:round/>
              <a:headEnd/>
              <a:tailEnd/>
            </a:ln>
            <a:effectLst/>
            <a:scene3d>
              <a:camera prst="legacyObliqueTopRight">
                <a:rot lat="16199998" lon="0" rev="0"/>
              </a:camera>
              <a:lightRig rig="legacyFlat3" dir="b"/>
            </a:scene3d>
            <a:sp3d extrusionH="100000" prstMaterial="legacyMetal">
              <a:bevelT w="13500" h="13500" prst="angle"/>
              <a:bevelB w="13500" h="13500" prst="angle"/>
              <a:extrusionClr>
                <a:srgbClr val="66FF33"/>
              </a:extrusionClr>
            </a:sp3d>
          </p:spPr>
          <p:txBody>
            <a:bodyPr wrap="none" anchor="ctr">
              <a:flatTx/>
            </a:bodyPr>
            <a:lstStyle/>
            <a:p>
              <a:endParaRPr lang="en-US"/>
            </a:p>
          </p:txBody>
        </p:sp>
      </p:grpSp>
      <p:sp>
        <p:nvSpPr>
          <p:cNvPr id="26" name="Cloud Callout 33">
            <a:extLst>
              <a:ext uri="{FF2B5EF4-FFF2-40B4-BE49-F238E27FC236}">
                <a16:creationId xmlns:a16="http://schemas.microsoft.com/office/drawing/2014/main" xmlns="" id="{4246E924-1DBB-4D8A-8B85-D643E4357C3D}"/>
              </a:ext>
            </a:extLst>
          </p:cNvPr>
          <p:cNvSpPr/>
          <p:nvPr/>
        </p:nvSpPr>
        <p:spPr>
          <a:xfrm>
            <a:off x="7315200" y="4114800"/>
            <a:ext cx="4648200" cy="2438400"/>
          </a:xfrm>
          <a:prstGeom prst="cloudCallout">
            <a:avLst>
              <a:gd name="adj1" fmla="val 47417"/>
              <a:gd name="adj2" fmla="val 47642"/>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err="1" smtClean="0">
                <a:solidFill>
                  <a:srgbClr val="FF0000"/>
                </a:solidFill>
                <a:latin typeface="Times New Roman" pitchFamily="18" charset="0"/>
                <a:cs typeface="Times New Roman" pitchFamily="18" charset="0"/>
              </a:rPr>
              <a:t>Khi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ma </a:t>
            </a:r>
            <a:r>
              <a:rPr lang="en-US" sz="2800" b="1" dirty="0" err="1" smtClean="0">
                <a:solidFill>
                  <a:srgbClr val="FF0000"/>
                </a:solidFill>
                <a:latin typeface="Times New Roman" pitchFamily="18" charset="0"/>
                <a:cs typeface="Times New Roman" pitchFamily="18" charset="0"/>
              </a:rPr>
              <a:t>sát</a:t>
            </a:r>
            <a:r>
              <a:rPr lang="en-US" sz="2800" b="1" dirty="0" smtClean="0">
                <a:solidFill>
                  <a:srgbClr val="FF0000"/>
                </a:solidFill>
                <a:latin typeface="Times New Roman" pitchFamily="18" charset="0"/>
                <a:cs typeface="Times New Roman" pitchFamily="18" charset="0"/>
              </a:rPr>
              <a:t>, con </a:t>
            </a:r>
            <a:r>
              <a:rPr lang="en-US" sz="2800" b="1" dirty="0" err="1" smtClean="0">
                <a:solidFill>
                  <a:srgbClr val="FF0000"/>
                </a:solidFill>
                <a:latin typeface="Times New Roman" pitchFamily="18" charset="0"/>
                <a:cs typeface="Times New Roman" pitchFamily="18" charset="0"/>
              </a:rPr>
              <a:t>lắc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dao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như</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thế</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nào</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28" name="Cloud Callout 33">
            <a:extLst>
              <a:ext uri="{FF2B5EF4-FFF2-40B4-BE49-F238E27FC236}">
                <a16:creationId xmlns:a16="http://schemas.microsoft.com/office/drawing/2014/main" xmlns="" id="{4246E924-1DBB-4D8A-8B85-D643E4357C3D}"/>
              </a:ext>
            </a:extLst>
          </p:cNvPr>
          <p:cNvSpPr/>
          <p:nvPr/>
        </p:nvSpPr>
        <p:spPr>
          <a:xfrm>
            <a:off x="7543800" y="4114800"/>
            <a:ext cx="4648200" cy="2438400"/>
          </a:xfrm>
          <a:prstGeom prst="cloudCallout">
            <a:avLst>
              <a:gd name="adj1" fmla="val 47417"/>
              <a:gd name="adj2" fmla="val 47642"/>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hiểu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thế</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nào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dao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duy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trì</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29" name="Cloud Callout 33">
            <a:extLst>
              <a:ext uri="{FF2B5EF4-FFF2-40B4-BE49-F238E27FC236}">
                <a16:creationId xmlns:a16="http://schemas.microsoft.com/office/drawing/2014/main" xmlns="" id="{4246E924-1DBB-4D8A-8B85-D643E4357C3D}"/>
              </a:ext>
            </a:extLst>
          </p:cNvPr>
          <p:cNvSpPr/>
          <p:nvPr/>
        </p:nvSpPr>
        <p:spPr>
          <a:xfrm>
            <a:off x="7239000" y="4114800"/>
            <a:ext cx="4648200" cy="2438400"/>
          </a:xfrm>
          <a:prstGeom prst="cloudCallout">
            <a:avLst>
              <a:gd name="adj1" fmla="val 47417"/>
              <a:gd name="adj2" fmla="val 47642"/>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hệ</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tự</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dao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phải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những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bộ</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phận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chính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nào</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xmlns="" id="{5CB52375-8178-414F-BF26-CF17A57C5FF2}"/>
              </a:ext>
            </a:extLst>
          </p:cNvPr>
          <p:cNvSpPr txBox="1"/>
          <p:nvPr/>
        </p:nvSpPr>
        <p:spPr>
          <a:xfrm>
            <a:off x="7772400" y="609600"/>
            <a:ext cx="1295400" cy="2523746"/>
          </a:xfrm>
          <a:prstGeom prst="rect">
            <a:avLst/>
          </a:prstGeom>
          <a:noFill/>
        </p:spPr>
        <p:txBody>
          <a:bodyPr wrap="square" lIns="121899" tIns="60949" rIns="121899" bIns="60949" rtlCol="0">
            <a:spAutoFit/>
          </a:bodyPr>
          <a:lstStyle/>
          <a:p>
            <a:pPr indent="-685680" algn="ctr" fontAlgn="base">
              <a:spcBef>
                <a:spcPts val="600"/>
              </a:spcBef>
              <a:spcAft>
                <a:spcPts val="600"/>
              </a:spcAft>
            </a:pPr>
            <a:r>
              <a:rPr lang="en-US" sz="2600" b="1" i="1" smtClean="0">
                <a:solidFill>
                  <a:srgbClr val="C00000"/>
                </a:solidFill>
                <a:latin typeface="Times New Roman" panose="02020603050405020304" pitchFamily="18" charset="0"/>
                <a:cs typeface="Times New Roman" panose="02020603050405020304" pitchFamily="18" charset="0"/>
              </a:rPr>
              <a:t>Đồng hồ quả lắc là một hệ tự dao động</a:t>
            </a:r>
            <a:endParaRPr lang="en-US" sz="2600" b="1" i="1" smtClean="0">
              <a:solidFill>
                <a:srgbClr val="C00000"/>
              </a:solidFill>
              <a:latin typeface="Times New Roman" pitchFamily="18" charset="0"/>
              <a:cs typeface="Arial" charset="0"/>
            </a:endParaRPr>
          </a:p>
        </p:txBody>
      </p:sp>
      <p:sp>
        <p:nvSpPr>
          <p:cNvPr id="31" name="Cloud Callout 33">
            <a:extLst>
              <a:ext uri="{FF2B5EF4-FFF2-40B4-BE49-F238E27FC236}">
                <a16:creationId xmlns:a16="http://schemas.microsoft.com/office/drawing/2014/main" xmlns="" id="{4246E924-1DBB-4D8A-8B85-D643E4357C3D}"/>
              </a:ext>
            </a:extLst>
          </p:cNvPr>
          <p:cNvSpPr/>
          <p:nvPr/>
        </p:nvSpPr>
        <p:spPr>
          <a:xfrm>
            <a:off x="7315200" y="4114800"/>
            <a:ext cx="4648200" cy="2438400"/>
          </a:xfrm>
          <a:prstGeom prst="cloudCallout">
            <a:avLst>
              <a:gd name="adj1" fmla="val 47417"/>
              <a:gd name="adj2" fmla="val 47642"/>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err="1" smtClean="0">
                <a:solidFill>
                  <a:srgbClr val="FF0000"/>
                </a:solidFill>
                <a:latin typeface="Times New Roman" pitchFamily="18" charset="0"/>
                <a:cs typeface="Times New Roman" pitchFamily="18" charset="0"/>
              </a:rPr>
              <a:t>Làm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thế</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nào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tạo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ra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duy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trì</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được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dao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động</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pic>
        <p:nvPicPr>
          <p:cNvPr id="27" name="Picture 4"/>
          <p:cNvPicPr>
            <a:picLocks noChangeAspect="1" noChangeArrowheads="1"/>
          </p:cNvPicPr>
          <p:nvPr/>
        </p:nvPicPr>
        <p:blipFill>
          <a:blip r:embed="rId3" cstate="print"/>
          <a:srcRect/>
          <a:stretch>
            <a:fillRect/>
          </a:stretch>
        </p:blipFill>
        <p:spPr bwMode="auto">
          <a:xfrm>
            <a:off x="9176397" y="550863"/>
            <a:ext cx="2710803" cy="3259137"/>
          </a:xfrm>
          <a:prstGeom prst="rect">
            <a:avLst/>
          </a:prstGeom>
          <a:noFill/>
          <a:ln w="9525">
            <a:noFill/>
            <a:miter lim="800000"/>
            <a:headEnd/>
            <a:tailEnd/>
          </a:ln>
        </p:spPr>
      </p:pic>
    </p:spTree>
    <p:extLst>
      <p:ext uri="{BB962C8B-B14F-4D97-AF65-F5344CB8AC3E}">
        <p14:creationId xmlns:p14="http://schemas.microsoft.com/office/powerpoint/2010/main" xmlns="" val="390502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6"/>
                                        </p:tgtEl>
                                        <p:attrNameLst>
                                          <p:attrName>style.visibility</p:attrName>
                                        </p:attrNameLst>
                                      </p:cBhvr>
                                      <p:to>
                                        <p:strVal val="visible"/>
                                      </p:to>
                                    </p:set>
                                    <p:anim calcmode="discrete" valueType="clr">
                                      <p:cBhvr override="childStyle">
                                        <p:cTn id="7" dur="3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26"/>
                                        </p:tgtEl>
                                        <p:attrNameLst>
                                          <p:attrName>fillcolor</p:attrName>
                                        </p:attrNameLst>
                                      </p:cBhvr>
                                      <p:tavLst>
                                        <p:tav tm="0">
                                          <p:val>
                                            <p:clrVal>
                                              <a:schemeClr val="accent2"/>
                                            </p:clrVal>
                                          </p:val>
                                        </p:tav>
                                        <p:tav tm="50000">
                                          <p:val>
                                            <p:clrVal>
                                              <a:schemeClr val="hlink"/>
                                            </p:clrVal>
                                          </p:val>
                                        </p:tav>
                                      </p:tavLst>
                                    </p:anim>
                                    <p:set>
                                      <p:cBhvr>
                                        <p:cTn id="9" dur="30"/>
                                        <p:tgtEl>
                                          <p:spTgt spid="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250"/>
                                        <p:tgtEl>
                                          <p:spTgt spid="7"/>
                                        </p:tgtEl>
                                      </p:cBhvr>
                                    </p:animEffect>
                                  </p:childTnLst>
                                </p:cTn>
                              </p:par>
                            </p:childTnLst>
                          </p:cTn>
                        </p:par>
                        <p:par>
                          <p:cTn id="15" fill="hold">
                            <p:stCondLst>
                              <p:cond delay="250"/>
                            </p:stCondLst>
                            <p:childTnLst>
                              <p:par>
                                <p:cTn id="16" presetID="18" presetClass="entr" presetSubtype="1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par>
                                <p:cTn id="19" presetID="22" presetClass="entr" presetSubtype="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300"/>
                                        <p:tgtEl>
                                          <p:spTgt spid="3"/>
                                        </p:tgtEl>
                                      </p:cBhvr>
                                    </p:animEffect>
                                  </p:childTnLst>
                                </p:cTn>
                              </p:par>
                            </p:childTnLst>
                          </p:cTn>
                        </p:par>
                        <p:par>
                          <p:cTn id="22" fill="hold">
                            <p:stCondLst>
                              <p:cond delay="750"/>
                            </p:stCondLst>
                            <p:childTnLst>
                              <p:par>
                                <p:cTn id="23" presetID="18" presetClass="entr" presetSubtype="1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Left)">
                                      <p:cBhvr>
                                        <p:cTn id="25" dur="500"/>
                                        <p:tgtEl>
                                          <p:spTgt spid="8"/>
                                        </p:tgtEl>
                                      </p:cBhvr>
                                    </p:animEffect>
                                  </p:childTnLst>
                                </p:cTn>
                              </p:par>
                            </p:childTnLst>
                          </p:cTn>
                        </p:par>
                        <p:par>
                          <p:cTn id="26" fill="hold">
                            <p:stCondLst>
                              <p:cond delay="1250"/>
                            </p:stCondLst>
                            <p:childTnLst>
                              <p:par>
                                <p:cTn id="27" presetID="8" presetClass="emph" presetSubtype="0" fill="hold" nodeType="afterEffect">
                                  <p:stCondLst>
                                    <p:cond delay="0"/>
                                  </p:stCondLst>
                                  <p:childTnLst>
                                    <p:animRot by="1800000">
                                      <p:cBhvr>
                                        <p:cTn id="28" dur="1000" fill="hold"/>
                                        <p:tgtEl>
                                          <p:spTgt spid="3"/>
                                        </p:tgtEl>
                                        <p:attrNameLst>
                                          <p:attrName>r</p:attrName>
                                        </p:attrNameLst>
                                      </p:cBhvr>
                                    </p:animRot>
                                  </p:childTnLst>
                                </p:cTn>
                              </p:par>
                            </p:childTnLst>
                          </p:cTn>
                        </p:par>
                        <p:par>
                          <p:cTn id="29" fill="hold">
                            <p:stCondLst>
                              <p:cond delay="2250"/>
                            </p:stCondLst>
                            <p:childTnLst>
                              <p:par>
                                <p:cTn id="30" presetID="8" presetClass="emph" presetSubtype="0" repeatCount="indefinite" accel="50000" decel="50000" autoRev="1" fill="hold" nodeType="afterEffect">
                                  <p:stCondLst>
                                    <p:cond delay="0"/>
                                  </p:stCondLst>
                                  <p:childTnLst>
                                    <p:animRot by="-3600000">
                                      <p:cBhvr>
                                        <p:cTn id="31" dur="600" fill="hold"/>
                                        <p:tgtEl>
                                          <p:spTgt spid="3"/>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8" presetClass="exit" presetSubtype="16" fill="hold" grpId="1" nodeType="clickEffect">
                                  <p:stCondLst>
                                    <p:cond delay="0"/>
                                  </p:stCondLst>
                                  <p:iterate type="lt">
                                    <p:tmPct val="0"/>
                                  </p:iterate>
                                  <p:childTnLst>
                                    <p:animEffect transition="out" filter="diamond(in)">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childTnLst>
                          </p:cTn>
                        </p:par>
                        <p:par>
                          <p:cTn id="37" fill="hold">
                            <p:stCondLst>
                              <p:cond delay="500"/>
                            </p:stCondLst>
                            <p:childTnLst>
                              <p:par>
                                <p:cTn id="38" presetID="27" presetClass="entr" presetSubtype="0" fill="hold" grpId="0" nodeType="afterEffect">
                                  <p:stCondLst>
                                    <p:cond delay="0"/>
                                  </p:stCondLst>
                                  <p:iterate type="lt">
                                    <p:tmPct val="50000"/>
                                  </p:iterate>
                                  <p:childTnLst>
                                    <p:set>
                                      <p:cBhvr>
                                        <p:cTn id="39" dur="1" fill="hold">
                                          <p:stCondLst>
                                            <p:cond delay="0"/>
                                          </p:stCondLst>
                                        </p:cTn>
                                        <p:tgtEl>
                                          <p:spTgt spid="28"/>
                                        </p:tgtEl>
                                        <p:attrNameLst>
                                          <p:attrName>style.visibility</p:attrName>
                                        </p:attrNameLst>
                                      </p:cBhvr>
                                      <p:to>
                                        <p:strVal val="visible"/>
                                      </p:to>
                                    </p:set>
                                    <p:anim calcmode="discrete" valueType="clr">
                                      <p:cBhvr override="childStyle">
                                        <p:cTn id="40" dur="3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41" dur="30"/>
                                        <p:tgtEl>
                                          <p:spTgt spid="28"/>
                                        </p:tgtEl>
                                        <p:attrNameLst>
                                          <p:attrName>fillcolor</p:attrName>
                                        </p:attrNameLst>
                                      </p:cBhvr>
                                      <p:tavLst>
                                        <p:tav tm="0">
                                          <p:val>
                                            <p:clrVal>
                                              <a:schemeClr val="accent2"/>
                                            </p:clrVal>
                                          </p:val>
                                        </p:tav>
                                        <p:tav tm="50000">
                                          <p:val>
                                            <p:clrVal>
                                              <a:schemeClr val="hlink"/>
                                            </p:clrVal>
                                          </p:val>
                                        </p:tav>
                                      </p:tavLst>
                                    </p:anim>
                                    <p:set>
                                      <p:cBhvr>
                                        <p:cTn id="42" dur="30"/>
                                        <p:tgtEl>
                                          <p:spTgt spid="28"/>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47" dur="3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3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49" dur="30"/>
                                        <p:tgtEl>
                                          <p:spTgt spid="6">
                                            <p:txEl>
                                              <p:pRg st="0" end="0"/>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8" presetClass="exit" presetSubtype="16" fill="hold" grpId="1" nodeType="clickEffect">
                                  <p:stCondLst>
                                    <p:cond delay="0"/>
                                  </p:stCondLst>
                                  <p:iterate type="lt">
                                    <p:tmPct val="0"/>
                                  </p:iterate>
                                  <p:childTnLst>
                                    <p:animEffect transition="out" filter="diamond(in)">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childTnLst>
                          </p:cTn>
                        </p:par>
                        <p:par>
                          <p:cTn id="55" fill="hold">
                            <p:stCondLst>
                              <p:cond delay="500"/>
                            </p:stCondLst>
                            <p:childTnLst>
                              <p:par>
                                <p:cTn id="56" presetID="27" presetClass="entr" presetSubtype="0" fill="hold" grpId="0" nodeType="afterEffect">
                                  <p:stCondLst>
                                    <p:cond delay="0"/>
                                  </p:stCondLst>
                                  <p:iterate type="lt">
                                    <p:tmPct val="50000"/>
                                  </p:iterate>
                                  <p:childTnLst>
                                    <p:set>
                                      <p:cBhvr>
                                        <p:cTn id="57" dur="1" fill="hold">
                                          <p:stCondLst>
                                            <p:cond delay="0"/>
                                          </p:stCondLst>
                                        </p:cTn>
                                        <p:tgtEl>
                                          <p:spTgt spid="31"/>
                                        </p:tgtEl>
                                        <p:attrNameLst>
                                          <p:attrName>style.visibility</p:attrName>
                                        </p:attrNameLst>
                                      </p:cBhvr>
                                      <p:to>
                                        <p:strVal val="visible"/>
                                      </p:to>
                                    </p:set>
                                    <p:anim calcmode="discrete" valueType="clr">
                                      <p:cBhvr override="childStyle">
                                        <p:cTn id="58" dur="3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59" dur="30"/>
                                        <p:tgtEl>
                                          <p:spTgt spid="31"/>
                                        </p:tgtEl>
                                        <p:attrNameLst>
                                          <p:attrName>fillcolor</p:attrName>
                                        </p:attrNameLst>
                                      </p:cBhvr>
                                      <p:tavLst>
                                        <p:tav tm="0">
                                          <p:val>
                                            <p:clrVal>
                                              <a:schemeClr val="accent2"/>
                                            </p:clrVal>
                                          </p:val>
                                        </p:tav>
                                        <p:tav tm="50000">
                                          <p:val>
                                            <p:clrVal>
                                              <a:schemeClr val="hlink"/>
                                            </p:clrVal>
                                          </p:val>
                                        </p:tav>
                                      </p:tavLst>
                                    </p:anim>
                                    <p:set>
                                      <p:cBhvr>
                                        <p:cTn id="60" dur="30"/>
                                        <p:tgtEl>
                                          <p:spTgt spid="31"/>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27" presetClass="entr" presetSubtype="0" fill="hold" nodeType="clickEffect">
                                  <p:stCondLst>
                                    <p:cond delay="0"/>
                                  </p:stCondLst>
                                  <p:iterate type="lt">
                                    <p:tmPct val="50000"/>
                                  </p:iterate>
                                  <p:childTnLst>
                                    <p:set>
                                      <p:cBhvr>
                                        <p:cTn id="64"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65" dur="3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6" dur="3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67" dur="30"/>
                                        <p:tgtEl>
                                          <p:spTgt spid="6">
                                            <p:txEl>
                                              <p:pRg st="1" end="1"/>
                                            </p:txEl>
                                          </p:spTgt>
                                        </p:tgtEl>
                                        <p:attrNameLst>
                                          <p:attrName>fill.type</p:attrName>
                                        </p:attrNameLst>
                                      </p:cBhvr>
                                      <p:to>
                                        <p:strVal val="solid"/>
                                      </p:to>
                                    </p:set>
                                  </p:childTnLst>
                                </p:cTn>
                              </p:par>
                            </p:childTnLst>
                          </p:cTn>
                        </p:par>
                      </p:childTnLst>
                    </p:cTn>
                  </p:par>
                  <p:par>
                    <p:cTn id="68" fill="hold">
                      <p:stCondLst>
                        <p:cond delay="indefinite"/>
                      </p:stCondLst>
                      <p:childTnLst>
                        <p:par>
                          <p:cTn id="69" fill="hold">
                            <p:stCondLst>
                              <p:cond delay="0"/>
                            </p:stCondLst>
                            <p:childTnLst>
                              <p:par>
                                <p:cTn id="70" presetID="8" presetClass="exit" presetSubtype="16" fill="hold" grpId="1" nodeType="clickEffect">
                                  <p:stCondLst>
                                    <p:cond delay="0"/>
                                  </p:stCondLst>
                                  <p:iterate type="lt">
                                    <p:tmPct val="0"/>
                                  </p:iterate>
                                  <p:childTnLst>
                                    <p:animEffect transition="out" filter="diamond(in)">
                                      <p:cBhvr>
                                        <p:cTn id="71" dur="500"/>
                                        <p:tgtEl>
                                          <p:spTgt spid="31"/>
                                        </p:tgtEl>
                                      </p:cBhvr>
                                    </p:animEffect>
                                    <p:set>
                                      <p:cBhvr>
                                        <p:cTn id="72" dur="1" fill="hold">
                                          <p:stCondLst>
                                            <p:cond delay="499"/>
                                          </p:stCondLst>
                                        </p:cTn>
                                        <p:tgtEl>
                                          <p:spTgt spid="31"/>
                                        </p:tgtEl>
                                        <p:attrNameLst>
                                          <p:attrName>style.visibility</p:attrName>
                                        </p:attrNameLst>
                                      </p:cBhvr>
                                      <p:to>
                                        <p:strVal val="hidden"/>
                                      </p:to>
                                    </p:set>
                                  </p:childTnLst>
                                </p:cTn>
                              </p:par>
                            </p:childTnLst>
                          </p:cTn>
                        </p:par>
                        <p:par>
                          <p:cTn id="73" fill="hold">
                            <p:stCondLst>
                              <p:cond delay="500"/>
                            </p:stCondLst>
                            <p:childTnLst>
                              <p:par>
                                <p:cTn id="74" presetID="8" presetClass="exit" presetSubtype="16" fill="hold" nodeType="afterEffect">
                                  <p:stCondLst>
                                    <p:cond delay="0"/>
                                  </p:stCondLst>
                                  <p:childTnLst>
                                    <p:animEffect transition="out" filter="diamond(in)">
                                      <p:cBhvr>
                                        <p:cTn id="75" dur="2000"/>
                                        <p:tgtEl>
                                          <p:spTgt spid="7"/>
                                        </p:tgtEl>
                                      </p:cBhvr>
                                    </p:animEffect>
                                    <p:set>
                                      <p:cBhvr>
                                        <p:cTn id="76" dur="1" fill="hold">
                                          <p:stCondLst>
                                            <p:cond delay="1999"/>
                                          </p:stCondLst>
                                        </p:cTn>
                                        <p:tgtEl>
                                          <p:spTgt spid="7"/>
                                        </p:tgtEl>
                                        <p:attrNameLst>
                                          <p:attrName>style.visibility</p:attrName>
                                        </p:attrNameLst>
                                      </p:cBhvr>
                                      <p:to>
                                        <p:strVal val="hidden"/>
                                      </p:to>
                                    </p:set>
                                  </p:childTnLst>
                                </p:cTn>
                              </p:par>
                              <p:par>
                                <p:cTn id="77" presetID="8" presetClass="exit" presetSubtype="16" fill="hold" nodeType="withEffect">
                                  <p:stCondLst>
                                    <p:cond delay="0"/>
                                  </p:stCondLst>
                                  <p:childTnLst>
                                    <p:animEffect transition="out" filter="diamond(in)">
                                      <p:cBhvr>
                                        <p:cTn id="78" dur="2000"/>
                                        <p:tgtEl>
                                          <p:spTgt spid="8"/>
                                        </p:tgtEl>
                                      </p:cBhvr>
                                    </p:animEffect>
                                    <p:set>
                                      <p:cBhvr>
                                        <p:cTn id="79" dur="1" fill="hold">
                                          <p:stCondLst>
                                            <p:cond delay="1999"/>
                                          </p:stCondLst>
                                        </p:cTn>
                                        <p:tgtEl>
                                          <p:spTgt spid="8"/>
                                        </p:tgtEl>
                                        <p:attrNameLst>
                                          <p:attrName>style.visibility</p:attrName>
                                        </p:attrNameLst>
                                      </p:cBhvr>
                                      <p:to>
                                        <p:strVal val="hidden"/>
                                      </p:to>
                                    </p:set>
                                  </p:childTnLst>
                                </p:cTn>
                              </p:par>
                              <p:par>
                                <p:cTn id="80" presetID="8" presetClass="exit" presetSubtype="16" fill="hold" nodeType="withEffect">
                                  <p:stCondLst>
                                    <p:cond delay="0"/>
                                  </p:stCondLst>
                                  <p:childTnLst>
                                    <p:animEffect transition="out" filter="diamond(in)">
                                      <p:cBhvr>
                                        <p:cTn id="81" dur="2000"/>
                                        <p:tgtEl>
                                          <p:spTgt spid="3"/>
                                        </p:tgtEl>
                                      </p:cBhvr>
                                    </p:animEffect>
                                    <p:set>
                                      <p:cBhvr>
                                        <p:cTn id="82" dur="1" fill="hold">
                                          <p:stCondLst>
                                            <p:cond delay="1999"/>
                                          </p:stCondLst>
                                        </p:cTn>
                                        <p:tgtEl>
                                          <p:spTgt spid="3"/>
                                        </p:tgtEl>
                                        <p:attrNameLst>
                                          <p:attrName>style.visibility</p:attrName>
                                        </p:attrNameLst>
                                      </p:cBhvr>
                                      <p:to>
                                        <p:strVal val="hidden"/>
                                      </p:to>
                                    </p:set>
                                  </p:childTnLst>
                                </p:cTn>
                              </p:par>
                              <p:par>
                                <p:cTn id="83" presetID="8" presetClass="exit" presetSubtype="16" fill="hold" nodeType="withEffect">
                                  <p:stCondLst>
                                    <p:cond delay="0"/>
                                  </p:stCondLst>
                                  <p:childTnLst>
                                    <p:animEffect transition="out" filter="diamond(in)">
                                      <p:cBhvr>
                                        <p:cTn id="84" dur="2000"/>
                                        <p:tgtEl>
                                          <p:spTgt spid="2"/>
                                        </p:tgtEl>
                                      </p:cBhvr>
                                    </p:animEffect>
                                    <p:set>
                                      <p:cBhvr>
                                        <p:cTn id="85" dur="1" fill="hold">
                                          <p:stCondLst>
                                            <p:cond delay="1999"/>
                                          </p:stCondLst>
                                        </p:cTn>
                                        <p:tgtEl>
                                          <p:spTgt spid="2"/>
                                        </p:tgtEl>
                                        <p:attrNameLst>
                                          <p:attrName>style.visibility</p:attrName>
                                        </p:attrNameLst>
                                      </p:cBhvr>
                                      <p:to>
                                        <p:strVal val="hidden"/>
                                      </p:to>
                                    </p:set>
                                  </p:childTnLst>
                                </p:cTn>
                              </p:par>
                            </p:childTnLst>
                          </p:cTn>
                        </p:par>
                        <p:par>
                          <p:cTn id="86" fill="hold">
                            <p:stCondLst>
                              <p:cond delay="2500"/>
                            </p:stCondLst>
                            <p:childTnLst>
                              <p:par>
                                <p:cTn id="87" presetID="27" presetClass="entr" presetSubtype="0" fill="hold" nodeType="afterEffect">
                                  <p:stCondLst>
                                    <p:cond delay="0"/>
                                  </p:stCondLst>
                                  <p:iterate type="lt">
                                    <p:tmPct val="50000"/>
                                  </p:iterate>
                                  <p:childTnLst>
                                    <p:set>
                                      <p:cBhvr>
                                        <p:cTn id="88"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89" dur="3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0" dur="3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91" dur="30"/>
                                        <p:tgtEl>
                                          <p:spTgt spid="6">
                                            <p:txEl>
                                              <p:pRg st="2" end="2"/>
                                            </p:txEl>
                                          </p:spTgt>
                                        </p:tgtEl>
                                        <p:attrNameLst>
                                          <p:attrName>fill.type</p:attrName>
                                        </p:attrNameLst>
                                      </p:cBhvr>
                                      <p:to>
                                        <p:strVal val="solid"/>
                                      </p:to>
                                    </p:set>
                                  </p:childTnLst>
                                </p:cTn>
                              </p:par>
                            </p:childTnLst>
                          </p:cTn>
                        </p:par>
                        <p:par>
                          <p:cTn id="92" fill="hold">
                            <p:stCondLst>
                              <p:cond delay="3115"/>
                            </p:stCondLst>
                            <p:childTnLst>
                              <p:par>
                                <p:cTn id="93" presetID="27" presetClass="entr" presetSubtype="0" fill="hold" grpId="0" nodeType="afterEffect">
                                  <p:stCondLst>
                                    <p:cond delay="0"/>
                                  </p:stCondLst>
                                  <p:iterate type="lt">
                                    <p:tmPct val="50000"/>
                                  </p:iterate>
                                  <p:childTnLst>
                                    <p:set>
                                      <p:cBhvr>
                                        <p:cTn id="94" dur="1" fill="hold">
                                          <p:stCondLst>
                                            <p:cond delay="0"/>
                                          </p:stCondLst>
                                        </p:cTn>
                                        <p:tgtEl>
                                          <p:spTgt spid="29"/>
                                        </p:tgtEl>
                                        <p:attrNameLst>
                                          <p:attrName>style.visibility</p:attrName>
                                        </p:attrNameLst>
                                      </p:cBhvr>
                                      <p:to>
                                        <p:strVal val="visible"/>
                                      </p:to>
                                    </p:set>
                                    <p:anim calcmode="discrete" valueType="clr">
                                      <p:cBhvr override="childStyle">
                                        <p:cTn id="95" dur="3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96" dur="30"/>
                                        <p:tgtEl>
                                          <p:spTgt spid="29"/>
                                        </p:tgtEl>
                                        <p:attrNameLst>
                                          <p:attrName>fillcolor</p:attrName>
                                        </p:attrNameLst>
                                      </p:cBhvr>
                                      <p:tavLst>
                                        <p:tav tm="0">
                                          <p:val>
                                            <p:clrVal>
                                              <a:schemeClr val="accent2"/>
                                            </p:clrVal>
                                          </p:val>
                                        </p:tav>
                                        <p:tav tm="50000">
                                          <p:val>
                                            <p:clrVal>
                                              <a:schemeClr val="hlink"/>
                                            </p:clrVal>
                                          </p:val>
                                        </p:tav>
                                      </p:tavLst>
                                    </p:anim>
                                    <p:set>
                                      <p:cBhvr>
                                        <p:cTn id="97" dur="30"/>
                                        <p:tgtEl>
                                          <p:spTgt spid="29"/>
                                        </p:tgtEl>
                                        <p:attrNameLst>
                                          <p:attrName>fill.type</p:attrName>
                                        </p:attrNameLst>
                                      </p:cBhvr>
                                      <p:to>
                                        <p:strVal val="solid"/>
                                      </p:to>
                                    </p:set>
                                  </p:childTnLst>
                                </p:cTn>
                              </p:par>
                            </p:childTnLst>
                          </p:cTn>
                        </p:par>
                        <p:par>
                          <p:cTn id="98" fill="hold">
                            <p:stCondLst>
                              <p:cond delay="3730"/>
                            </p:stCondLst>
                            <p:childTnLst>
                              <p:par>
                                <p:cTn id="99" presetID="18" presetClass="entr" presetSubtype="12" fill="hold"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strips(downLeft)">
                                      <p:cBhvr>
                                        <p:cTn id="101" dur="500"/>
                                        <p:tgtEl>
                                          <p:spTgt spid="27"/>
                                        </p:tgtEl>
                                      </p:cBhvr>
                                    </p:animEffect>
                                  </p:childTnLst>
                                </p:cTn>
                              </p:par>
                            </p:childTnLst>
                          </p:cTn>
                        </p:par>
                        <p:par>
                          <p:cTn id="102" fill="hold">
                            <p:stCondLst>
                              <p:cond delay="4230"/>
                            </p:stCondLst>
                            <p:childTnLst>
                              <p:par>
                                <p:cTn id="103" presetID="27" presetClass="entr" presetSubtype="0" fill="hold" nodeType="afterEffect">
                                  <p:stCondLst>
                                    <p:cond delay="0"/>
                                  </p:stCondLst>
                                  <p:iterate type="lt">
                                    <p:tmPct val="50000"/>
                                  </p:iterate>
                                  <p:childTnLst>
                                    <p:set>
                                      <p:cBhvr>
                                        <p:cTn id="104" dur="1" fill="hold">
                                          <p:stCondLst>
                                            <p:cond delay="0"/>
                                          </p:stCondLst>
                                        </p:cTn>
                                        <p:tgtEl>
                                          <p:spTgt spid="30">
                                            <p:txEl>
                                              <p:pRg st="0" end="0"/>
                                            </p:txEl>
                                          </p:spTgt>
                                        </p:tgtEl>
                                        <p:attrNameLst>
                                          <p:attrName>style.visibility</p:attrName>
                                        </p:attrNameLst>
                                      </p:cBhvr>
                                      <p:to>
                                        <p:strVal val="visible"/>
                                      </p:to>
                                    </p:set>
                                    <p:anim calcmode="discrete" valueType="clr">
                                      <p:cBhvr override="childStyle">
                                        <p:cTn id="105" dur="30"/>
                                        <p:tgtEl>
                                          <p:spTgt spid="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6" dur="30"/>
                                        <p:tgtEl>
                                          <p:spTgt spid="30">
                                            <p:txEl>
                                              <p:pRg st="0" end="0"/>
                                            </p:txEl>
                                          </p:spTgt>
                                        </p:tgtEl>
                                        <p:attrNameLst>
                                          <p:attrName>fillcolor</p:attrName>
                                        </p:attrNameLst>
                                      </p:cBhvr>
                                      <p:tavLst>
                                        <p:tav tm="0">
                                          <p:val>
                                            <p:clrVal>
                                              <a:schemeClr val="accent2"/>
                                            </p:clrVal>
                                          </p:val>
                                        </p:tav>
                                        <p:tav tm="50000">
                                          <p:val>
                                            <p:clrVal>
                                              <a:schemeClr val="hlink"/>
                                            </p:clrVal>
                                          </p:val>
                                        </p:tav>
                                      </p:tavLst>
                                    </p:anim>
                                    <p:set>
                                      <p:cBhvr>
                                        <p:cTn id="107" dur="30"/>
                                        <p:tgtEl>
                                          <p:spTgt spid="30">
                                            <p:txEl>
                                              <p:pRg st="0" end="0"/>
                                            </p:txEl>
                                          </p:spTgt>
                                        </p:tgtEl>
                                        <p:attrNameLst>
                                          <p:attrName>fill.type</p:attrName>
                                        </p:attrNameLst>
                                      </p:cBhvr>
                                      <p:to>
                                        <p:strVal val="solid"/>
                                      </p:to>
                                    </p:set>
                                  </p:childTnLst>
                                </p:cTn>
                              </p:par>
                            </p:childTnLst>
                          </p:cTn>
                        </p:par>
                      </p:childTnLst>
                    </p:cTn>
                  </p:par>
                  <p:par>
                    <p:cTn id="108" fill="hold">
                      <p:stCondLst>
                        <p:cond delay="indefinite"/>
                      </p:stCondLst>
                      <p:childTnLst>
                        <p:par>
                          <p:cTn id="109" fill="hold">
                            <p:stCondLst>
                              <p:cond delay="0"/>
                            </p:stCondLst>
                            <p:childTnLst>
                              <p:par>
                                <p:cTn id="110" presetID="27" presetClass="entr" presetSubtype="0" fill="hold" nodeType="clickEffect">
                                  <p:stCondLst>
                                    <p:cond delay="0"/>
                                  </p:stCondLst>
                                  <p:iterate type="lt">
                                    <p:tmPct val="50000"/>
                                  </p:iterate>
                                  <p:childTnLst>
                                    <p:set>
                                      <p:cBhvr>
                                        <p:cTn id="111"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112" dur="3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3" dur="3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114" dur="30"/>
                                        <p:tgtEl>
                                          <p:spTgt spid="6">
                                            <p:txEl>
                                              <p:pRg st="3" end="3"/>
                                            </p:txEl>
                                          </p:spTgt>
                                        </p:tgtEl>
                                        <p:attrNameLst>
                                          <p:attrName>fill.type</p:attrName>
                                        </p:attrNameLst>
                                      </p:cBhvr>
                                      <p:to>
                                        <p:strVal val="solid"/>
                                      </p:to>
                                    </p:set>
                                  </p:childTnLst>
                                </p:cTn>
                              </p:par>
                            </p:childTnLst>
                          </p:cTn>
                        </p:par>
                        <p:par>
                          <p:cTn id="115" fill="hold">
                            <p:stCondLst>
                              <p:cond delay="540"/>
                            </p:stCondLst>
                            <p:childTnLst>
                              <p:par>
                                <p:cTn id="116" presetID="27" presetClass="entr" presetSubtype="0" fill="hold" nodeType="afterEffect">
                                  <p:stCondLst>
                                    <p:cond delay="0"/>
                                  </p:stCondLst>
                                  <p:iterate type="lt">
                                    <p:tmPct val="50000"/>
                                  </p:iterate>
                                  <p:childTnLst>
                                    <p:set>
                                      <p:cBhvr>
                                        <p:cTn id="117" dur="1" fill="hold">
                                          <p:stCondLst>
                                            <p:cond delay="0"/>
                                          </p:stCondLst>
                                        </p:cTn>
                                        <p:tgtEl>
                                          <p:spTgt spid="6">
                                            <p:txEl>
                                              <p:pRg st="4" end="4"/>
                                            </p:txEl>
                                          </p:spTgt>
                                        </p:tgtEl>
                                        <p:attrNameLst>
                                          <p:attrName>style.visibility</p:attrName>
                                        </p:attrNameLst>
                                      </p:cBhvr>
                                      <p:to>
                                        <p:strVal val="visible"/>
                                      </p:to>
                                    </p:set>
                                    <p:anim calcmode="discrete" valueType="clr">
                                      <p:cBhvr override="childStyle">
                                        <p:cTn id="118" dur="30"/>
                                        <p:tgtEl>
                                          <p:spTgt spid="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9" dur="30"/>
                                        <p:tgtEl>
                                          <p:spTgt spid="6">
                                            <p:txEl>
                                              <p:pRg st="4" end="4"/>
                                            </p:txEl>
                                          </p:spTgt>
                                        </p:tgtEl>
                                        <p:attrNameLst>
                                          <p:attrName>fillcolor</p:attrName>
                                        </p:attrNameLst>
                                      </p:cBhvr>
                                      <p:tavLst>
                                        <p:tav tm="0">
                                          <p:val>
                                            <p:clrVal>
                                              <a:schemeClr val="accent2"/>
                                            </p:clrVal>
                                          </p:val>
                                        </p:tav>
                                        <p:tav tm="50000">
                                          <p:val>
                                            <p:clrVal>
                                              <a:schemeClr val="hlink"/>
                                            </p:clrVal>
                                          </p:val>
                                        </p:tav>
                                      </p:tavLst>
                                    </p:anim>
                                    <p:set>
                                      <p:cBhvr>
                                        <p:cTn id="120" dur="30"/>
                                        <p:tgtEl>
                                          <p:spTgt spid="6">
                                            <p:txEl>
                                              <p:pRg st="4" end="4"/>
                                            </p:txEl>
                                          </p:spTgt>
                                        </p:tgtEl>
                                        <p:attrNameLst>
                                          <p:attrName>fill.type</p:attrName>
                                        </p:attrNameLst>
                                      </p:cBhvr>
                                      <p:to>
                                        <p:strVal val="solid"/>
                                      </p:to>
                                    </p:set>
                                  </p:childTnLst>
                                </p:cTn>
                              </p:par>
                            </p:childTnLst>
                          </p:cTn>
                        </p:par>
                        <p:par>
                          <p:cTn id="121" fill="hold">
                            <p:stCondLst>
                              <p:cond delay="720"/>
                            </p:stCondLst>
                            <p:childTnLst>
                              <p:par>
                                <p:cTn id="122" presetID="27" presetClass="entr" presetSubtype="0" fill="hold" nodeType="afterEffect">
                                  <p:stCondLst>
                                    <p:cond delay="0"/>
                                  </p:stCondLst>
                                  <p:iterate type="lt">
                                    <p:tmPct val="50000"/>
                                  </p:iterate>
                                  <p:childTnLst>
                                    <p:set>
                                      <p:cBhvr>
                                        <p:cTn id="123" dur="1" fill="hold">
                                          <p:stCondLst>
                                            <p:cond delay="0"/>
                                          </p:stCondLst>
                                        </p:cTn>
                                        <p:tgtEl>
                                          <p:spTgt spid="6">
                                            <p:txEl>
                                              <p:pRg st="5" end="5"/>
                                            </p:txEl>
                                          </p:spTgt>
                                        </p:tgtEl>
                                        <p:attrNameLst>
                                          <p:attrName>style.visibility</p:attrName>
                                        </p:attrNameLst>
                                      </p:cBhvr>
                                      <p:to>
                                        <p:strVal val="visible"/>
                                      </p:to>
                                    </p:set>
                                    <p:anim calcmode="discrete" valueType="clr">
                                      <p:cBhvr override="childStyle">
                                        <p:cTn id="124" dur="30"/>
                                        <p:tgtEl>
                                          <p:spTgt spid="6">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5" dur="30"/>
                                        <p:tgtEl>
                                          <p:spTgt spid="6">
                                            <p:txEl>
                                              <p:pRg st="5" end="5"/>
                                            </p:txEl>
                                          </p:spTgt>
                                        </p:tgtEl>
                                        <p:attrNameLst>
                                          <p:attrName>fillcolor</p:attrName>
                                        </p:attrNameLst>
                                      </p:cBhvr>
                                      <p:tavLst>
                                        <p:tav tm="0">
                                          <p:val>
                                            <p:clrVal>
                                              <a:schemeClr val="accent2"/>
                                            </p:clrVal>
                                          </p:val>
                                        </p:tav>
                                        <p:tav tm="50000">
                                          <p:val>
                                            <p:clrVal>
                                              <a:schemeClr val="hlink"/>
                                            </p:clrVal>
                                          </p:val>
                                        </p:tav>
                                      </p:tavLst>
                                    </p:anim>
                                    <p:set>
                                      <p:cBhvr>
                                        <p:cTn id="126" dur="30"/>
                                        <p:tgtEl>
                                          <p:spTgt spid="6">
                                            <p:txEl>
                                              <p:pRg st="5" end="5"/>
                                            </p:txEl>
                                          </p:spTgt>
                                        </p:tgtEl>
                                        <p:attrNameLst>
                                          <p:attrName>fill.type</p:attrName>
                                        </p:attrNameLst>
                                      </p:cBhvr>
                                      <p:to>
                                        <p:strVal val="solid"/>
                                      </p:to>
                                    </p:set>
                                  </p:childTnLst>
                                </p:cTn>
                              </p:par>
                            </p:childTnLst>
                          </p:cTn>
                        </p:par>
                        <p:par>
                          <p:cTn id="127" fill="hold">
                            <p:stCondLst>
                              <p:cond delay="960"/>
                            </p:stCondLst>
                            <p:childTnLst>
                              <p:par>
                                <p:cTn id="128" presetID="27" presetClass="entr" presetSubtype="0" fill="hold" nodeType="afterEffect">
                                  <p:stCondLst>
                                    <p:cond delay="0"/>
                                  </p:stCondLst>
                                  <p:iterate type="lt">
                                    <p:tmPct val="50000"/>
                                  </p:iterate>
                                  <p:childTnLst>
                                    <p:set>
                                      <p:cBhvr>
                                        <p:cTn id="129" dur="1" fill="hold">
                                          <p:stCondLst>
                                            <p:cond delay="0"/>
                                          </p:stCondLst>
                                        </p:cTn>
                                        <p:tgtEl>
                                          <p:spTgt spid="6">
                                            <p:txEl>
                                              <p:pRg st="6" end="6"/>
                                            </p:txEl>
                                          </p:spTgt>
                                        </p:tgtEl>
                                        <p:attrNameLst>
                                          <p:attrName>style.visibility</p:attrName>
                                        </p:attrNameLst>
                                      </p:cBhvr>
                                      <p:to>
                                        <p:strVal val="visible"/>
                                      </p:to>
                                    </p:set>
                                    <p:anim calcmode="discrete" valueType="clr">
                                      <p:cBhvr override="childStyle">
                                        <p:cTn id="130" dur="30"/>
                                        <p:tgtEl>
                                          <p:spTgt spid="6">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1" dur="30"/>
                                        <p:tgtEl>
                                          <p:spTgt spid="6">
                                            <p:txEl>
                                              <p:pRg st="6" end="6"/>
                                            </p:txEl>
                                          </p:spTgt>
                                        </p:tgtEl>
                                        <p:attrNameLst>
                                          <p:attrName>fillcolor</p:attrName>
                                        </p:attrNameLst>
                                      </p:cBhvr>
                                      <p:tavLst>
                                        <p:tav tm="0">
                                          <p:val>
                                            <p:clrVal>
                                              <a:schemeClr val="accent2"/>
                                            </p:clrVal>
                                          </p:val>
                                        </p:tav>
                                        <p:tav tm="50000">
                                          <p:val>
                                            <p:clrVal>
                                              <a:schemeClr val="hlink"/>
                                            </p:clrVal>
                                          </p:val>
                                        </p:tav>
                                      </p:tavLst>
                                    </p:anim>
                                    <p:set>
                                      <p:cBhvr>
                                        <p:cTn id="132" dur="30"/>
                                        <p:tgtEl>
                                          <p:spTgt spid="6">
                                            <p:txEl>
                                              <p:pRg st="6" end="6"/>
                                            </p:txEl>
                                          </p:spTgt>
                                        </p:tgtEl>
                                        <p:attrNameLst>
                                          <p:attrName>fill.type</p:attrName>
                                        </p:attrNameLst>
                                      </p:cBhvr>
                                      <p:to>
                                        <p:strVal val="solid"/>
                                      </p:to>
                                    </p:set>
                                  </p:childTnLst>
                                </p:cTn>
                              </p:par>
                            </p:childTnLst>
                          </p:cTn>
                        </p:par>
                      </p:childTnLst>
                    </p:cTn>
                  </p:par>
                  <p:par>
                    <p:cTn id="133" fill="hold">
                      <p:stCondLst>
                        <p:cond delay="indefinite"/>
                      </p:stCondLst>
                      <p:childTnLst>
                        <p:par>
                          <p:cTn id="134" fill="hold">
                            <p:stCondLst>
                              <p:cond delay="0"/>
                            </p:stCondLst>
                            <p:childTnLst>
                              <p:par>
                                <p:cTn id="135" presetID="8" presetClass="exit" presetSubtype="16" fill="hold" grpId="1" nodeType="clickEffect">
                                  <p:stCondLst>
                                    <p:cond delay="0"/>
                                  </p:stCondLst>
                                  <p:iterate type="lt">
                                    <p:tmPct val="0"/>
                                  </p:iterate>
                                  <p:childTnLst>
                                    <p:animEffect transition="out" filter="diamond(in)">
                                      <p:cBhvr>
                                        <p:cTn id="136" dur="500"/>
                                        <p:tgtEl>
                                          <p:spTgt spid="29"/>
                                        </p:tgtEl>
                                      </p:cBhvr>
                                    </p:animEffect>
                                    <p:set>
                                      <p:cBhvr>
                                        <p:cTn id="13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8" grpId="0" animBg="1"/>
      <p:bldP spid="28" grpId="1" animBg="1"/>
      <p:bldP spid="29" grpId="0" animBg="1"/>
      <p:bldP spid="29" grpId="1" animBg="1"/>
      <p:bldP spid="31" grpId="0" animBg="1"/>
      <p:bldP spid="3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1676400"/>
            <a:ext cx="7848600" cy="1554163"/>
          </a:xfrm>
          <a:prstGeom prst="rect">
            <a:avLst/>
          </a:prstGeom>
          <a:noFill/>
          <a:ln w="9525">
            <a:noFill/>
            <a:miter lim="800000"/>
            <a:headEnd/>
            <a:tailEnd/>
          </a:ln>
        </p:spPr>
        <p:txBody>
          <a:bodyPr anchor="ctr">
            <a:spAutoFit/>
          </a:bodyPr>
          <a:lstStyle/>
          <a:p>
            <a:pPr algn="just">
              <a:tabLst>
                <a:tab pos="217488" algn="l"/>
              </a:tabLst>
            </a:pPr>
            <a:r>
              <a:rPr lang="en-US" sz="3500" dirty="0">
                <a:latin typeface="Times New Roman" pitchFamily="18" charset="0"/>
                <a:cs typeface="Times New Roman" pitchFamily="18" charset="0"/>
              </a:rPr>
              <a:t>   1. </a:t>
            </a:r>
            <a:r>
              <a:rPr lang="en-US" sz="3500" dirty="0" err="1">
                <a:latin typeface="Times New Roman" pitchFamily="18" charset="0"/>
                <a:cs typeface="Times New Roman" pitchFamily="18" charset="0"/>
              </a:rPr>
              <a:t>Khái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niệm</a:t>
            </a:r>
            <a:r>
              <a:rPr lang="en-US" sz="3500" dirty="0">
                <a:latin typeface="Times New Roman" pitchFamily="18" charset="0"/>
                <a:cs typeface="Times New Roman" pitchFamily="18" charset="0"/>
              </a:rPr>
              <a:t>: </a:t>
            </a:r>
            <a:r>
              <a:rPr lang="en-US" sz="3000" dirty="0">
                <a:latin typeface="Times New Roman" pitchFamily="18" charset="0"/>
                <a:cs typeface="Times New Roman" pitchFamily="18" charset="0"/>
              </a:rPr>
              <a:t>Dao </a:t>
            </a:r>
            <a:r>
              <a:rPr lang="en-US" sz="3000" dirty="0" err="1">
                <a:latin typeface="Times New Roman" pitchFamily="18" charset="0"/>
                <a:cs typeface="Times New Roman" pitchFamily="18" charset="0"/>
              </a:rPr>
              <a:t>động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chịu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dụng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ngoại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lực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cưỡng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tuần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hoàn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F</a:t>
            </a:r>
            <a:r>
              <a:rPr lang="en-US" sz="3000" baseline="-25000" dirty="0" err="1">
                <a:latin typeface="Times New Roman" pitchFamily="18" charset="0"/>
                <a:cs typeface="Times New Roman" pitchFamily="18" charset="0"/>
              </a:rPr>
              <a:t>cb</a:t>
            </a:r>
            <a:r>
              <a:rPr lang="en-US" sz="3000" dirty="0">
                <a:latin typeface="Times New Roman" pitchFamily="18" charset="0"/>
                <a:cs typeface="Times New Roman" pitchFamily="18" charset="0"/>
              </a:rPr>
              <a:t>=F</a:t>
            </a:r>
            <a:r>
              <a:rPr lang="en-US" sz="3000" baseline="-25000" dirty="0">
                <a:latin typeface="Times New Roman" pitchFamily="18" charset="0"/>
                <a:cs typeface="Times New Roman" pitchFamily="18" charset="0"/>
              </a:rPr>
              <a:t>0</a:t>
            </a:r>
            <a:r>
              <a:rPr lang="en-US" sz="3000" dirty="0">
                <a:latin typeface="Times New Roman" pitchFamily="18" charset="0"/>
                <a:cs typeface="Times New Roman" pitchFamily="18" charset="0"/>
              </a:rPr>
              <a:t>cos(</a:t>
            </a:r>
            <a:r>
              <a:rPr lang="en-US" sz="3000" dirty="0" err="1">
                <a:latin typeface="Times New Roman" pitchFamily="18" charset="0"/>
                <a:cs typeface="Times New Roman" pitchFamily="18" charset="0"/>
              </a:rPr>
              <a:t>ωt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gọi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cưỡng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bức</a:t>
            </a:r>
            <a:r>
              <a:rPr lang="en-US" sz="3000" dirty="0">
                <a:latin typeface="Times New Roman" pitchFamily="18" charset="0"/>
                <a:cs typeface="Times New Roman" pitchFamily="18" charset="0"/>
              </a:rPr>
              <a:t>.</a:t>
            </a:r>
          </a:p>
        </p:txBody>
      </p:sp>
      <p:sp>
        <p:nvSpPr>
          <p:cNvPr id="10" name="Rectangle 9"/>
          <p:cNvSpPr>
            <a:spLocks noChangeArrowheads="1"/>
          </p:cNvSpPr>
          <p:nvPr/>
        </p:nvSpPr>
        <p:spPr bwMode="auto">
          <a:xfrm>
            <a:off x="152400" y="3200400"/>
            <a:ext cx="8077200" cy="1584325"/>
          </a:xfrm>
          <a:prstGeom prst="rect">
            <a:avLst/>
          </a:prstGeom>
          <a:noFill/>
          <a:ln w="9525">
            <a:noFill/>
            <a:miter lim="800000"/>
            <a:headEnd/>
            <a:tailEnd/>
          </a:ln>
        </p:spPr>
        <p:txBody>
          <a:bodyPr>
            <a:spAutoFit/>
          </a:bodyPr>
          <a:lstStyle/>
          <a:p>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p>
          <a:p>
            <a:r>
              <a:rPr lang="en-US" sz="3000" dirty="0">
                <a:latin typeface="Times New Roman" pitchFamily="18" charset="0"/>
                <a:cs typeface="Times New Roman" pitchFamily="18" charset="0"/>
              </a:rPr>
              <a:t>- Dao </a:t>
            </a:r>
            <a:r>
              <a:rPr lang="en-US" sz="3000" dirty="0" err="1">
                <a:latin typeface="Times New Roman" pitchFamily="18" charset="0"/>
                <a:cs typeface="Times New Roman" pitchFamily="18" charset="0"/>
              </a:rPr>
              <a:t>động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cưỡng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đổi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bằng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lực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cưỡn</a:t>
            </a:r>
            <a:r>
              <a:rPr lang="en-US" sz="3500" dirty="0" err="1">
                <a:latin typeface="Times New Roman" pitchFamily="18" charset="0"/>
                <a:cs typeface="Times New Roman" pitchFamily="18" charset="0"/>
              </a:rPr>
              <a:t>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bức</a:t>
            </a:r>
            <a:r>
              <a:rPr lang="en-US" sz="3500" dirty="0">
                <a:latin typeface="Times New Roman" pitchFamily="18" charset="0"/>
                <a:cs typeface="Times New Roman" pitchFamily="18" charset="0"/>
              </a:rPr>
              <a:t>.</a:t>
            </a:r>
            <a:endParaRPr lang="en-US" sz="3500" dirty="0"/>
          </a:p>
        </p:txBody>
      </p:sp>
      <p:sp>
        <p:nvSpPr>
          <p:cNvPr id="3" name="Rectangle 2"/>
          <p:cNvSpPr>
            <a:spLocks noChangeArrowheads="1"/>
          </p:cNvSpPr>
          <p:nvPr/>
        </p:nvSpPr>
        <p:spPr bwMode="auto">
          <a:xfrm>
            <a:off x="0" y="4613275"/>
            <a:ext cx="7772400" cy="2016125"/>
          </a:xfrm>
          <a:prstGeom prst="rect">
            <a:avLst/>
          </a:prstGeom>
          <a:noFill/>
          <a:ln w="9525">
            <a:noFill/>
            <a:miter lim="800000"/>
            <a:headEnd/>
            <a:tailEnd/>
          </a:ln>
        </p:spPr>
        <p:txBody>
          <a:bodyPr>
            <a:spAutoFit/>
          </a:bodyPr>
          <a:lstStyle/>
          <a:p>
            <a:pPr algn="just"/>
            <a:r>
              <a:rPr lang="en-US" sz="3500" dirty="0">
                <a:latin typeface="Times New Roman" pitchFamily="18" charset="0"/>
                <a:cs typeface="Times New Roman" pitchFamily="18" charset="0"/>
              </a:rPr>
              <a:t>    </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cưỡng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phụ</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thuộc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lực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cưỡng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lực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cản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hệ</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chênh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lệch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giữa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cưỡng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riêng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hệ</a:t>
            </a:r>
            <a:r>
              <a:rPr lang="en-US" sz="3000" dirty="0">
                <a:latin typeface="Times New Roman" pitchFamily="18" charset="0"/>
                <a:cs typeface="Times New Roman" pitchFamily="18" charset="0"/>
              </a:rPr>
              <a:t>. </a:t>
            </a:r>
            <a:endParaRPr lang="en-US" sz="3000" dirty="0"/>
          </a:p>
        </p:txBody>
      </p:sp>
      <p:sp>
        <p:nvSpPr>
          <p:cNvPr id="11271" name="TextBox 7"/>
          <p:cNvSpPr txBox="1">
            <a:spLocks noChangeArrowheads="1"/>
          </p:cNvSpPr>
          <p:nvPr/>
        </p:nvSpPr>
        <p:spPr bwMode="auto">
          <a:xfrm>
            <a:off x="76200" y="1143000"/>
            <a:ext cx="5943600" cy="584200"/>
          </a:xfrm>
          <a:prstGeom prst="rect">
            <a:avLst/>
          </a:prstGeom>
          <a:noFill/>
          <a:ln w="28575">
            <a:noFill/>
            <a:miter lim="800000"/>
            <a:headEnd/>
            <a:tailEnd/>
          </a:ln>
        </p:spPr>
        <p:txBody>
          <a:bodyPr>
            <a:spAutoFit/>
          </a:bodyPr>
          <a:lstStyle/>
          <a:p>
            <a:pPr algn="ctr"/>
            <a:r>
              <a:rPr lang="en-US" sz="3200" b="1" dirty="0">
                <a:latin typeface="Times New Roman" pitchFamily="18" charset="0"/>
                <a:cs typeface="Times New Roman" pitchFamily="18" charset="0"/>
              </a:rPr>
              <a:t>II. DAO ĐỘNG CƯỠNG BỨC</a:t>
            </a:r>
            <a:endParaRPr lang="en-US" sz="3200" dirty="0">
              <a:latin typeface="Times New Roman" pitchFamily="18" charset="0"/>
              <a:cs typeface="Times New Roman" pitchFamily="18" charset="0"/>
            </a:endParaRPr>
          </a:p>
        </p:txBody>
      </p:sp>
      <p:sp>
        <p:nvSpPr>
          <p:cNvPr id="11" name="Rectangle 1"/>
          <p:cNvSpPr/>
          <p:nvPr/>
        </p:nvSpPr>
        <p:spPr>
          <a:xfrm>
            <a:off x="0" y="0"/>
            <a:ext cx="12192000" cy="1295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000" b="1" dirty="0" err="1" smtClean="0">
                <a:solidFill>
                  <a:srgbClr val="FF0000"/>
                </a:solidFill>
                <a:latin typeface="Times New Roman" pitchFamily="18" charset="0"/>
                <a:cs typeface="Times New Roman" pitchFamily="18" charset="0"/>
              </a:rPr>
              <a:t>Chủ</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đề</a:t>
            </a:r>
            <a:r>
              <a:rPr lang="en-US" sz="3000" b="1" dirty="0" smtClean="0">
                <a:solidFill>
                  <a:srgbClr val="FF0000"/>
                </a:solidFill>
                <a:latin typeface="Times New Roman" pitchFamily="18" charset="0"/>
                <a:cs typeface="Times New Roman" pitchFamily="18" charset="0"/>
              </a:rPr>
              <a:t> 3: CÁC LOẠI DAO ĐỘNG</a:t>
            </a:r>
          </a:p>
          <a:p>
            <a:pPr algn="ctr">
              <a:defRPr/>
            </a:pPr>
            <a:r>
              <a:rPr lang="en-US" sz="3000" b="1" dirty="0" err="1" smtClean="0">
                <a:solidFill>
                  <a:srgbClr val="FF0000"/>
                </a:solidFill>
                <a:latin typeface="Times New Roman" pitchFamily="18" charset="0"/>
                <a:cs typeface="Times New Roman" pitchFamily="18" charset="0"/>
              </a:rPr>
              <a:t>Nội</a:t>
            </a:r>
            <a:r>
              <a:rPr lang="en-US" sz="3000" b="1" dirty="0" smtClean="0">
                <a:solidFill>
                  <a:srgbClr val="FF0000"/>
                </a:solidFill>
                <a:latin typeface="Times New Roman" pitchFamily="18" charset="0"/>
                <a:cs typeface="Times New Roman" pitchFamily="18" charset="0"/>
              </a:rPr>
              <a:t> dung 1: DAO ĐỘNG TẮT DẦN, DAO ĐỘNG CƯỠNG BỨC</a:t>
            </a:r>
            <a:endParaRPr lang="en-US" sz="30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CB52375-8178-414F-BF26-CF17A57C5FF2}"/>
              </a:ext>
            </a:extLst>
          </p:cNvPr>
          <p:cNvSpPr txBox="1"/>
          <p:nvPr/>
        </p:nvSpPr>
        <p:spPr>
          <a:xfrm>
            <a:off x="381000" y="1752600"/>
            <a:ext cx="6629400" cy="3570186"/>
          </a:xfrm>
          <a:prstGeom prst="rect">
            <a:avLst/>
          </a:prstGeom>
          <a:noFill/>
        </p:spPr>
        <p:txBody>
          <a:bodyPr wrap="square" lIns="121899" tIns="60949" rIns="121899" bIns="60949" rtlCol="0">
            <a:spAutoFit/>
          </a:bodyPr>
          <a:lstStyle/>
          <a:p>
            <a:pPr indent="-685680">
              <a:spcBef>
                <a:spcPts val="0"/>
              </a:spcBef>
              <a:spcAft>
                <a:spcPts val="0"/>
              </a:spcAft>
            </a:pPr>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Định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nghĩa</a:t>
            </a:r>
            <a:r>
              <a:rPr lang="en-US" sz="2800" b="1" dirty="0" smtClean="0">
                <a:latin typeface="Times New Roman" panose="02020603050405020304" pitchFamily="18" charset="0"/>
                <a:cs typeface="Times New Roman" panose="02020603050405020304" pitchFamily="18" charset="0"/>
              </a:rPr>
              <a:t>: </a:t>
            </a:r>
          </a:p>
          <a:p>
            <a:pPr indent="-685680">
              <a:spcBef>
                <a:spcPts val="0"/>
              </a:spcBef>
              <a:spcAft>
                <a:spcPts val="0"/>
              </a:spcAft>
            </a:pP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Dao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cưỡng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duy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bằng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đổi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hoàn</a:t>
            </a:r>
            <a:r>
              <a:rPr lang="en-US" sz="2800" dirty="0" smtClean="0">
                <a:latin typeface="Times New Roman" panose="02020603050405020304" pitchFamily="18" charset="0"/>
                <a:cs typeface="Times New Roman" panose="02020603050405020304" pitchFamily="18" charset="0"/>
              </a:rPr>
              <a:t>.</a:t>
            </a:r>
          </a:p>
          <a:p>
            <a:pPr indent="-685680">
              <a:spcBef>
                <a:spcPts val="0"/>
              </a:spcBef>
              <a:spcAft>
                <a:spcPts val="0"/>
              </a:spcAft>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đổi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cưỡng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bức</a:t>
            </a:r>
            <a:r>
              <a:rPr lang="en-US" sz="2800" dirty="0" smtClean="0">
                <a:latin typeface="Times New Roman" panose="02020603050405020304" pitchFamily="18" charset="0"/>
                <a:cs typeface="Times New Roman" panose="02020603050405020304" pitchFamily="18" charset="0"/>
              </a:rPr>
              <a:t>.</a:t>
            </a:r>
          </a:p>
          <a:p>
            <a:pPr indent="-685680">
              <a:spcBef>
                <a:spcPts val="0"/>
              </a:spcBef>
              <a:spcAft>
                <a:spcPts val="0"/>
              </a:spcAft>
            </a:pPr>
            <a:r>
              <a:rPr lang="en-US" sz="2800" b="1" dirty="0" smtClean="0">
                <a:latin typeface="Times New Roman" panose="02020603050405020304" pitchFamily="18" charset="0"/>
                <a:cs typeface="Times New Roman" panose="02020603050405020304" pitchFamily="18" charset="0"/>
              </a:rPr>
              <a:t>2. </a:t>
            </a:r>
            <a:r>
              <a:rPr lang="en-US" sz="2800" b="1" dirty="0" err="1" smtClean="0">
                <a:latin typeface="Times New Roman" panose="02020603050405020304" pitchFamily="18" charset="0"/>
                <a:cs typeface="Times New Roman" panose="02020603050405020304" pitchFamily="18" charset="0"/>
              </a:rPr>
              <a:t>Ví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dụ</a:t>
            </a:r>
            <a:r>
              <a:rPr lang="en-US" sz="2800" b="1" dirty="0" smtClean="0">
                <a:latin typeface="Times New Roman" panose="02020603050405020304" pitchFamily="18" charset="0"/>
                <a:cs typeface="Times New Roman" panose="02020603050405020304" pitchFamily="18" charset="0"/>
              </a:rPr>
              <a:t>:</a:t>
            </a:r>
          </a:p>
          <a:p>
            <a:pPr indent="-685680">
              <a:spcBef>
                <a:spcPts val="0"/>
              </a:spcBef>
              <a:spcAft>
                <a:spcPts val="0"/>
              </a:spcAft>
            </a:pPr>
            <a:r>
              <a:rPr lang="en-US" sz="2800" b="1" dirty="0" smtClean="0">
                <a:latin typeface="Times New Roman" panose="02020603050405020304" pitchFamily="18" charset="0"/>
                <a:cs typeface="Times New Roman" panose="02020603050405020304" pitchFamily="18" charset="0"/>
              </a:rPr>
              <a:t>3. </a:t>
            </a:r>
            <a:r>
              <a:rPr lang="en-US" sz="2800" b="1" dirty="0" err="1" smtClean="0">
                <a:latin typeface="Times New Roman" panose="02020603050405020304" pitchFamily="18" charset="0"/>
                <a:cs typeface="Times New Roman" panose="02020603050405020304" pitchFamily="18" charset="0"/>
              </a:rPr>
              <a:t>Đặc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điểm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cưỡng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bức</a:t>
            </a:r>
            <a:r>
              <a:rPr lang="en-US" sz="2800" b="1" dirty="0" smtClean="0">
                <a:latin typeface="Times New Roman" panose="02020603050405020304" pitchFamily="18" charset="0"/>
                <a:cs typeface="Times New Roman" panose="02020603050405020304" pitchFamily="18" charset="0"/>
              </a:rPr>
              <a:t>:</a:t>
            </a:r>
            <a:endParaRPr lang="en-US" sz="2800" b="1" dirty="0" smtClean="0">
              <a:latin typeface="Times New Roman" pitchFamily="18" charset="0"/>
              <a:cs typeface="Arial" charset="0"/>
            </a:endParaRPr>
          </a:p>
        </p:txBody>
      </p:sp>
      <p:sp>
        <p:nvSpPr>
          <p:cNvPr id="9" name="Rectangle 1"/>
          <p:cNvSpPr/>
          <p:nvPr/>
        </p:nvSpPr>
        <p:spPr>
          <a:xfrm>
            <a:off x="609600" y="1219200"/>
            <a:ext cx="5715000" cy="6096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sz="3000" b="1" dirty="0" smtClean="0">
                <a:solidFill>
                  <a:srgbClr val="FF0000"/>
                </a:solidFill>
                <a:latin typeface="Times New Roman" pitchFamily="18" charset="0"/>
                <a:cs typeface="Times New Roman" pitchFamily="18" charset="0"/>
              </a:rPr>
              <a:t>III. Dao </a:t>
            </a:r>
            <a:r>
              <a:rPr lang="en-US" sz="3000" b="1" dirty="0" err="1" smtClean="0">
                <a:solidFill>
                  <a:srgbClr val="FF0000"/>
                </a:solidFill>
                <a:latin typeface="Times New Roman" pitchFamily="18" charset="0"/>
                <a:cs typeface="Times New Roman" pitchFamily="18" charset="0"/>
              </a:rPr>
              <a:t>động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cưỡng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bức</a:t>
            </a:r>
            <a:endParaRPr lang="en-US" sz="3000" b="1" i="1" dirty="0">
              <a:solidFill>
                <a:srgbClr val="FF0000"/>
              </a:solidFill>
              <a:latin typeface="Times New Roman" pitchFamily="18" charset="0"/>
              <a:cs typeface="Times New Roman" pitchFamily="18" charset="0"/>
            </a:endParaRPr>
          </a:p>
        </p:txBody>
      </p:sp>
      <p:sp>
        <p:nvSpPr>
          <p:cNvPr id="16" name="Rectangle 1"/>
          <p:cNvSpPr/>
          <p:nvPr/>
        </p:nvSpPr>
        <p:spPr>
          <a:xfrm>
            <a:off x="0" y="0"/>
            <a:ext cx="12192000" cy="1295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000" b="1" dirty="0" err="1" smtClean="0">
                <a:solidFill>
                  <a:srgbClr val="FF0000"/>
                </a:solidFill>
                <a:latin typeface="Times New Roman" pitchFamily="18" charset="0"/>
                <a:cs typeface="Times New Roman" pitchFamily="18" charset="0"/>
              </a:rPr>
              <a:t>Chủ</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đề</a:t>
            </a:r>
            <a:r>
              <a:rPr lang="en-US" sz="3000" b="1" dirty="0" smtClean="0">
                <a:solidFill>
                  <a:srgbClr val="FF0000"/>
                </a:solidFill>
                <a:latin typeface="Times New Roman" pitchFamily="18" charset="0"/>
                <a:cs typeface="Times New Roman" pitchFamily="18" charset="0"/>
              </a:rPr>
              <a:t> 3: CÁC LOẠI DAO ĐỘNG</a:t>
            </a:r>
          </a:p>
          <a:p>
            <a:pPr algn="ctr">
              <a:defRPr/>
            </a:pPr>
            <a:r>
              <a:rPr lang="en-US" sz="3000" b="1" dirty="0" err="1" smtClean="0">
                <a:solidFill>
                  <a:srgbClr val="FF0000"/>
                </a:solidFill>
                <a:latin typeface="Times New Roman" pitchFamily="18" charset="0"/>
                <a:cs typeface="Times New Roman" pitchFamily="18" charset="0"/>
              </a:rPr>
              <a:t>Nội</a:t>
            </a:r>
            <a:r>
              <a:rPr lang="en-US" sz="3000" b="1" dirty="0" smtClean="0">
                <a:solidFill>
                  <a:srgbClr val="FF0000"/>
                </a:solidFill>
                <a:latin typeface="Times New Roman" pitchFamily="18" charset="0"/>
                <a:cs typeface="Times New Roman" pitchFamily="18" charset="0"/>
              </a:rPr>
              <a:t> dung 1: DAO ĐỘNG TẮT DẦN, DAO ĐỘNG CƯỠNG BỨC</a:t>
            </a:r>
            <a:endParaRPr lang="en-US" sz="3000" b="1" i="1" dirty="0">
              <a:solidFill>
                <a:srgbClr val="FF0000"/>
              </a:solidFill>
              <a:latin typeface="Times New Roman" pitchFamily="18" charset="0"/>
              <a:cs typeface="Times New Roman" pitchFamily="18" charset="0"/>
            </a:endParaRPr>
          </a:p>
        </p:txBody>
      </p:sp>
      <p:pic>
        <p:nvPicPr>
          <p:cNvPr id="17" name="Picture 5" descr="22"/>
          <p:cNvPicPr>
            <a:picLocks noChangeAspect="1" noChangeArrowheads="1" noCrop="1"/>
          </p:cNvPicPr>
          <p:nvPr/>
        </p:nvPicPr>
        <p:blipFill>
          <a:blip r:embed="rId3"/>
          <a:srcRect/>
          <a:stretch>
            <a:fillRect/>
          </a:stretch>
        </p:blipFill>
        <p:spPr bwMode="auto">
          <a:xfrm>
            <a:off x="6858000" y="1066800"/>
            <a:ext cx="5334000" cy="5791200"/>
          </a:xfrm>
          <a:prstGeom prst="rect">
            <a:avLst/>
          </a:prstGeom>
          <a:noFill/>
          <a:ln w="9525">
            <a:noFill/>
            <a:miter lim="800000"/>
            <a:headEnd/>
            <a:tailEnd/>
          </a:ln>
        </p:spPr>
      </p:pic>
    </p:spTree>
    <p:extLst>
      <p:ext uri="{BB962C8B-B14F-4D97-AF65-F5344CB8AC3E}">
        <p14:creationId xmlns:p14="http://schemas.microsoft.com/office/powerpoint/2010/main" xmlns="" val="390502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3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30"/>
                                        <p:tgtEl>
                                          <p:spTgt spid="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14" dur="3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3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16" dur="30"/>
                                        <p:tgtEl>
                                          <p:spTgt spid="6">
                                            <p:txEl>
                                              <p:pRg st="1" end="1"/>
                                            </p:txEl>
                                          </p:spTgt>
                                        </p:tgtEl>
                                        <p:attrNameLst>
                                          <p:attrName>fill.type</p:attrName>
                                        </p:attrNameLst>
                                      </p:cBhvr>
                                      <p:to>
                                        <p:strVal val="solid"/>
                                      </p:to>
                                    </p:set>
                                  </p:childTnLst>
                                </p:cTn>
                              </p:par>
                            </p:childTnLst>
                          </p:cTn>
                        </p:par>
                        <p:par>
                          <p:cTn id="17" fill="hold">
                            <p:stCondLst>
                              <p:cond delay="1335"/>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20" dur="3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3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22" dur="30"/>
                                        <p:tgtEl>
                                          <p:spTgt spid="6">
                                            <p:txEl>
                                              <p:pRg st="2" end="2"/>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27" dur="3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3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29" dur="30"/>
                                        <p:tgtEl>
                                          <p:spTgt spid="6">
                                            <p:txEl>
                                              <p:pRg st="3" end="3"/>
                                            </p:txEl>
                                          </p:spTgt>
                                        </p:tgtEl>
                                        <p:attrNameLst>
                                          <p:attrName>fill.type</p:attrName>
                                        </p:attrNameLst>
                                      </p:cBhvr>
                                      <p:to>
                                        <p:strVal val="solid"/>
                                      </p:to>
                                    </p:set>
                                  </p:childTnLst>
                                </p:cTn>
                              </p:par>
                            </p:childTnLst>
                          </p:cTn>
                        </p:par>
                        <p:par>
                          <p:cTn id="30" fill="hold">
                            <p:stCondLst>
                              <p:cond delay="120"/>
                            </p:stCondLst>
                            <p:childTnLst>
                              <p:par>
                                <p:cTn id="31" presetID="27" presetClass="entr" presetSubtype="0" fill="hold" nodeType="afterEffect">
                                  <p:stCondLst>
                                    <p:cond delay="0"/>
                                  </p:stCondLst>
                                  <p:iterate type="lt">
                                    <p:tmPct val="50000"/>
                                  </p:iterate>
                                  <p:childTnLst>
                                    <p:set>
                                      <p:cBhvr>
                                        <p:cTn id="32" dur="1" fill="hold">
                                          <p:stCondLst>
                                            <p:cond delay="0"/>
                                          </p:stCondLst>
                                        </p:cTn>
                                        <p:tgtEl>
                                          <p:spTgt spid="6">
                                            <p:txEl>
                                              <p:pRg st="4" end="4"/>
                                            </p:txEl>
                                          </p:spTgt>
                                        </p:tgtEl>
                                        <p:attrNameLst>
                                          <p:attrName>style.visibility</p:attrName>
                                        </p:attrNameLst>
                                      </p:cBhvr>
                                      <p:to>
                                        <p:strVal val="visible"/>
                                      </p:to>
                                    </p:set>
                                    <p:anim calcmode="discrete" valueType="clr">
                                      <p:cBhvr override="childStyle">
                                        <p:cTn id="33" dur="30"/>
                                        <p:tgtEl>
                                          <p:spTgt spid="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30"/>
                                        <p:tgtEl>
                                          <p:spTgt spid="6">
                                            <p:txEl>
                                              <p:pRg st="4" end="4"/>
                                            </p:txEl>
                                          </p:spTgt>
                                        </p:tgtEl>
                                        <p:attrNameLst>
                                          <p:attrName>fillcolor</p:attrName>
                                        </p:attrNameLst>
                                      </p:cBhvr>
                                      <p:tavLst>
                                        <p:tav tm="0">
                                          <p:val>
                                            <p:clrVal>
                                              <a:schemeClr val="accent2"/>
                                            </p:clrVal>
                                          </p:val>
                                        </p:tav>
                                        <p:tav tm="50000">
                                          <p:val>
                                            <p:clrVal>
                                              <a:schemeClr val="hlink"/>
                                            </p:clrVal>
                                          </p:val>
                                        </p:tav>
                                      </p:tavLst>
                                    </p:anim>
                                    <p:set>
                                      <p:cBhvr>
                                        <p:cTn id="35" dur="30"/>
                                        <p:tgtEl>
                                          <p:spTgt spid="6">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CB52375-8178-414F-BF26-CF17A57C5FF2}"/>
              </a:ext>
            </a:extLst>
          </p:cNvPr>
          <p:cNvSpPr txBox="1"/>
          <p:nvPr/>
        </p:nvSpPr>
        <p:spPr>
          <a:xfrm>
            <a:off x="228600" y="381000"/>
            <a:ext cx="7239000" cy="4585849"/>
          </a:xfrm>
          <a:prstGeom prst="rect">
            <a:avLst/>
          </a:prstGeom>
          <a:noFill/>
        </p:spPr>
        <p:txBody>
          <a:bodyPr wrap="square" lIns="121899" tIns="60949" rIns="121899" bIns="60949" rtlCol="0">
            <a:spAutoFit/>
          </a:bodyPr>
          <a:lstStyle/>
          <a:p>
            <a:pPr indent="-685680">
              <a:spcBef>
                <a:spcPts val="600"/>
              </a:spcBef>
              <a:spcAft>
                <a:spcPts val="600"/>
              </a:spcAft>
            </a:pPr>
            <a:r>
              <a:rPr lang="en-US" sz="2600" b="1" dirty="0" smtClean="0">
                <a:latin typeface="Times New Roman" panose="02020603050405020304" pitchFamily="18" charset="0"/>
                <a:cs typeface="Times New Roman" panose="02020603050405020304" pitchFamily="18" charset="0"/>
              </a:rPr>
              <a:t>3. </a:t>
            </a:r>
            <a:r>
              <a:rPr lang="en-US" sz="2600" b="1" dirty="0" err="1" smtClean="0">
                <a:latin typeface="Times New Roman" panose="02020603050405020304" pitchFamily="18" charset="0"/>
                <a:cs typeface="Times New Roman" panose="02020603050405020304" pitchFamily="18" charset="0"/>
              </a:rPr>
              <a:t>Đặc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điểm</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cưỡng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bức</a:t>
            </a:r>
            <a:endParaRPr lang="en-US" sz="2600" b="1" dirty="0" smtClean="0">
              <a:latin typeface="Times New Roman" panose="02020603050405020304" pitchFamily="18" charset="0"/>
              <a:cs typeface="Times New Roman" panose="02020603050405020304" pitchFamily="18" charset="0"/>
            </a:endParaRPr>
          </a:p>
          <a:p>
            <a:pPr indent="-685680">
              <a:spcBef>
                <a:spcPts val="600"/>
              </a:spcBef>
              <a:spcAft>
                <a:spcPts val="600"/>
              </a:spcAft>
            </a:pPr>
            <a:r>
              <a:rPr lang="en-US" sz="2600" b="1" dirty="0" smtClean="0">
                <a:latin typeface="Times New Roman" panose="02020603050405020304" pitchFamily="18" charset="0"/>
                <a:cs typeface="Times New Roman" panose="02020603050405020304" pitchFamily="18" charset="0"/>
              </a:rPr>
              <a:t>+ Dao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cưỡng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bức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biên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không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đổi</a:t>
            </a:r>
            <a:endParaRPr lang="en-US" sz="2600" b="1" dirty="0" smtClean="0">
              <a:latin typeface="Times New Roman" panose="02020603050405020304" pitchFamily="18" charset="0"/>
              <a:cs typeface="Times New Roman" panose="02020603050405020304" pitchFamily="18" charset="0"/>
            </a:endParaRPr>
          </a:p>
          <a:p>
            <a:pPr indent="-685680">
              <a:spcBef>
                <a:spcPts val="600"/>
              </a:spcBef>
              <a:spcAft>
                <a:spcPts val="600"/>
              </a:spcAft>
            </a:pPr>
            <a:r>
              <a:rPr lang="en-US" sz="2600" b="1" dirty="0" smtClean="0">
                <a:latin typeface="Times New Roman" panose="02020603050405020304" pitchFamily="18" charset="0"/>
                <a:cs typeface="Times New Roman" panose="02020603050405020304" pitchFamily="18" charset="0"/>
              </a:rPr>
              <a:t>+ Dao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cưỡng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bức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số</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bằng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số</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lực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cưỡng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bức</a:t>
            </a:r>
            <a:endParaRPr lang="en-US" sz="2600" b="1" dirty="0" smtClean="0">
              <a:latin typeface="Times New Roman" panose="02020603050405020304" pitchFamily="18" charset="0"/>
              <a:cs typeface="Times New Roman" panose="02020603050405020304" pitchFamily="18" charset="0"/>
            </a:endParaRPr>
          </a:p>
          <a:p>
            <a:pPr indent="-685680">
              <a:spcBef>
                <a:spcPts val="600"/>
              </a:spcBef>
              <a:spcAft>
                <a:spcPts val="600"/>
              </a:spcAft>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Biên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cưỡng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bức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phụ</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thuộc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vào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biên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lực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cưỡng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bức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chênh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lệch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giữa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số</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lực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cưỡng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bức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số</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riêng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hệ</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số</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lực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cưỡng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bức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càng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số</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riêng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hệ</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thì</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biên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cưỡng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bức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càng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lớn</a:t>
            </a:r>
            <a:endParaRPr lang="en-US" sz="2600" b="1" dirty="0" smtClean="0">
              <a:latin typeface="Times New Roman" pitchFamily="18" charset="0"/>
              <a:cs typeface="Arial" charset="0"/>
            </a:endParaRPr>
          </a:p>
        </p:txBody>
      </p:sp>
      <p:sp>
        <p:nvSpPr>
          <p:cNvPr id="26" name="Cloud Callout 33">
            <a:extLst>
              <a:ext uri="{FF2B5EF4-FFF2-40B4-BE49-F238E27FC236}">
                <a16:creationId xmlns:a16="http://schemas.microsoft.com/office/drawing/2014/main" xmlns="" id="{4246E924-1DBB-4D8A-8B85-D643E4357C3D}"/>
              </a:ext>
            </a:extLst>
          </p:cNvPr>
          <p:cNvSpPr/>
          <p:nvPr/>
        </p:nvSpPr>
        <p:spPr>
          <a:xfrm>
            <a:off x="381000" y="5181600"/>
            <a:ext cx="5715000" cy="1524000"/>
          </a:xfrm>
          <a:prstGeom prst="cloudCallout">
            <a:avLst>
              <a:gd name="adj1" fmla="val -47104"/>
              <a:gd name="adj2" fmla="val 44757"/>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smtClean="0">
                <a:solidFill>
                  <a:srgbClr val="FF0000"/>
                </a:solidFill>
                <a:latin typeface="Times New Roman" pitchFamily="18" charset="0"/>
                <a:cs typeface="Times New Roman" pitchFamily="18" charset="0"/>
              </a:rPr>
              <a:t>Dao động cưỡng bức có đặc điểm như thế nào?</a:t>
            </a:r>
            <a:endParaRPr lang="en-US" sz="2800" b="1">
              <a:solidFill>
                <a:srgbClr val="FF0000"/>
              </a:solidFill>
              <a:latin typeface="Times New Roman" pitchFamily="18" charset="0"/>
              <a:cs typeface="Times New Roman" pitchFamily="18" charset="0"/>
            </a:endParaRPr>
          </a:p>
        </p:txBody>
      </p:sp>
      <p:grpSp>
        <p:nvGrpSpPr>
          <p:cNvPr id="11" name="Group 8"/>
          <p:cNvGrpSpPr>
            <a:grpSpLocks/>
          </p:cNvGrpSpPr>
          <p:nvPr/>
        </p:nvGrpSpPr>
        <p:grpSpPr bwMode="auto">
          <a:xfrm rot="-1465048">
            <a:off x="9766651" y="-1654640"/>
            <a:ext cx="658542" cy="4260956"/>
            <a:chOff x="3143" y="384"/>
            <a:chExt cx="552" cy="3936"/>
          </a:xfrm>
        </p:grpSpPr>
        <p:sp>
          <p:nvSpPr>
            <p:cNvPr id="12" name="Text Box 9"/>
            <p:cNvSpPr txBox="1">
              <a:spLocks noChangeArrowheads="1"/>
            </p:cNvSpPr>
            <p:nvPr/>
          </p:nvSpPr>
          <p:spPr bwMode="auto">
            <a:xfrm rot="1765325">
              <a:off x="3143" y="2036"/>
              <a:ext cx="552" cy="903"/>
            </a:xfrm>
            <a:prstGeom prst="rect">
              <a:avLst/>
            </a:prstGeom>
            <a:noFill/>
            <a:ln w="9525">
              <a:noFill/>
              <a:miter lim="800000"/>
              <a:headEnd/>
              <a:tailEnd/>
            </a:ln>
          </p:spPr>
          <p:txBody>
            <a:bodyPr>
              <a:spAutoFit/>
            </a:bodyPr>
            <a:lstStyle/>
            <a:p>
              <a:pPr eaLnBrk="0" hangingPunct="0">
                <a:spcBef>
                  <a:spcPct val="50000"/>
                </a:spcBef>
              </a:pPr>
              <a:r>
                <a:rPr lang="en-US" sz="8800" b="0" smtClean="0">
                  <a:solidFill>
                    <a:srgbClr val="3333FF"/>
                  </a:solidFill>
                  <a:latin typeface="Arial" charset="0"/>
                  <a:sym typeface="Wingdings" pitchFamily="2" charset="2"/>
                </a:rPr>
                <a:t></a:t>
              </a:r>
              <a:endParaRPr lang="en-US" sz="8800" b="0">
                <a:solidFill>
                  <a:srgbClr val="3333FF"/>
                </a:solidFill>
                <a:latin typeface="Arial" charset="0"/>
                <a:sym typeface="Wingdings" pitchFamily="2" charset="2"/>
              </a:endParaRPr>
            </a:p>
          </p:txBody>
        </p:sp>
        <p:sp>
          <p:nvSpPr>
            <p:cNvPr id="13" name="Rectangle 10"/>
            <p:cNvSpPr>
              <a:spLocks noChangeArrowheads="1"/>
            </p:cNvSpPr>
            <p:nvPr/>
          </p:nvSpPr>
          <p:spPr bwMode="auto">
            <a:xfrm>
              <a:off x="3360" y="2352"/>
              <a:ext cx="48" cy="1968"/>
            </a:xfrm>
            <a:prstGeom prst="rect">
              <a:avLst/>
            </a:prstGeom>
            <a:solidFill>
              <a:srgbClr val="3333FF"/>
            </a:solidFill>
            <a:ln w="9525">
              <a:solidFill>
                <a:schemeClr val="tx1"/>
              </a:solidFill>
              <a:miter lim="800000"/>
              <a:headEnd/>
              <a:tailEnd/>
            </a:ln>
          </p:spPr>
          <p:txBody>
            <a:bodyPr wrap="none" anchor="ctr"/>
            <a:lstStyle/>
            <a:p>
              <a:pPr algn="ctr" eaLnBrk="0" hangingPunct="0"/>
              <a:endParaRPr lang="en-US" sz="1800" b="0">
                <a:latin typeface="Arial" charset="0"/>
              </a:endParaRPr>
            </a:p>
          </p:txBody>
        </p:sp>
        <p:sp>
          <p:nvSpPr>
            <p:cNvPr id="14" name="Rectangle 11"/>
            <p:cNvSpPr>
              <a:spLocks noChangeArrowheads="1"/>
            </p:cNvSpPr>
            <p:nvPr/>
          </p:nvSpPr>
          <p:spPr bwMode="auto">
            <a:xfrm>
              <a:off x="3360" y="384"/>
              <a:ext cx="48" cy="1968"/>
            </a:xfrm>
            <a:prstGeom prst="rect">
              <a:avLst/>
            </a:prstGeom>
            <a:noFill/>
            <a:ln w="9525">
              <a:noFill/>
              <a:miter lim="800000"/>
              <a:headEnd/>
              <a:tailEnd/>
            </a:ln>
          </p:spPr>
          <p:txBody>
            <a:bodyPr wrap="none" anchor="ctr"/>
            <a:lstStyle/>
            <a:p>
              <a:pPr algn="ctr" eaLnBrk="0" hangingPunct="0"/>
              <a:endParaRPr lang="en-US" sz="1800" b="0">
                <a:latin typeface="Arial" charset="0"/>
              </a:endParaRPr>
            </a:p>
          </p:txBody>
        </p:sp>
        <p:sp>
          <p:nvSpPr>
            <p:cNvPr id="15" name="Rectangle 12"/>
            <p:cNvSpPr>
              <a:spLocks noChangeArrowheads="1"/>
            </p:cNvSpPr>
            <p:nvPr/>
          </p:nvSpPr>
          <p:spPr bwMode="auto">
            <a:xfrm>
              <a:off x="3312" y="3888"/>
              <a:ext cx="144" cy="240"/>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16" name="Line 13"/>
          <p:cNvSpPr>
            <a:spLocks noChangeShapeType="1"/>
          </p:cNvSpPr>
          <p:nvPr/>
        </p:nvSpPr>
        <p:spPr bwMode="auto">
          <a:xfrm>
            <a:off x="10066514" y="508813"/>
            <a:ext cx="0" cy="2539188"/>
          </a:xfrm>
          <a:prstGeom prst="line">
            <a:avLst/>
          </a:prstGeom>
          <a:noFill/>
          <a:ln w="28575">
            <a:solidFill>
              <a:srgbClr val="FF5050"/>
            </a:solidFill>
            <a:prstDash val="dashDot"/>
            <a:round/>
            <a:headEnd/>
            <a:tailEnd/>
          </a:ln>
        </p:spPr>
        <p:txBody>
          <a:bodyPr/>
          <a:lstStyle/>
          <a:p>
            <a:endParaRPr lang="en-US"/>
          </a:p>
        </p:txBody>
      </p:sp>
      <p:pic>
        <p:nvPicPr>
          <p:cNvPr id="17" name="Picture 2" descr="D:\2017-2018\Thao Giang 2018\Dao_dong_cuong_buc_cong_huong.png"/>
          <p:cNvPicPr>
            <a:picLocks noChangeAspect="1" noChangeArrowheads="1"/>
          </p:cNvPicPr>
          <p:nvPr/>
        </p:nvPicPr>
        <p:blipFill>
          <a:blip r:embed="rId2" cstate="print"/>
          <a:srcRect/>
          <a:stretch>
            <a:fillRect/>
          </a:stretch>
        </p:blipFill>
        <p:spPr bwMode="auto">
          <a:xfrm>
            <a:off x="8686800" y="3831490"/>
            <a:ext cx="2895600" cy="2493110"/>
          </a:xfrm>
          <a:prstGeom prst="rect">
            <a:avLst/>
          </a:prstGeom>
          <a:noFill/>
          <a:ln w="9525">
            <a:noFill/>
            <a:miter lim="800000"/>
            <a:headEnd/>
            <a:tailEnd/>
          </a:ln>
        </p:spPr>
      </p:pic>
    </p:spTree>
    <p:extLst>
      <p:ext uri="{BB962C8B-B14F-4D97-AF65-F5344CB8AC3E}">
        <p14:creationId xmlns:p14="http://schemas.microsoft.com/office/powerpoint/2010/main" xmlns="" val="390502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3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30"/>
                                        <p:tgtEl>
                                          <p:spTgt spid="6">
                                            <p:txEl>
                                              <p:pRg st="0" end="0"/>
                                            </p:txEl>
                                          </p:spTgt>
                                        </p:tgtEl>
                                        <p:attrNameLst>
                                          <p:attrName>fill.type</p:attrName>
                                        </p:attrNameLst>
                                      </p:cBhvr>
                                      <p:to>
                                        <p:strVal val="solid"/>
                                      </p:to>
                                    </p:set>
                                  </p:childTnLst>
                                </p:cTn>
                              </p:par>
                            </p:childTnLst>
                          </p:cTn>
                        </p:par>
                        <p:par>
                          <p:cTn id="10" fill="hold">
                            <p:stCondLst>
                              <p:cond delay="420"/>
                            </p:stCondLst>
                            <p:childTnLst>
                              <p:par>
                                <p:cTn id="11" presetID="8" presetClass="emph" presetSubtype="0" repeatCount="indefinite" accel="50000" decel="50000" autoRev="1" fill="hold" nodeType="afterEffect">
                                  <p:stCondLst>
                                    <p:cond delay="0"/>
                                  </p:stCondLst>
                                  <p:childTnLst>
                                    <p:animRot by="3300000">
                                      <p:cBhvr>
                                        <p:cTn id="12" dur="1000" fill="hold"/>
                                        <p:tgtEl>
                                          <p:spTgt spid="11"/>
                                        </p:tgtEl>
                                        <p:attrNameLst>
                                          <p:attrName>r</p:attrName>
                                        </p:attrNameLst>
                                      </p:cBhvr>
                                    </p:animRot>
                                  </p:childTnLst>
                                </p:cTn>
                              </p:par>
                            </p:childTnLst>
                          </p:cTn>
                        </p:par>
                        <p:par>
                          <p:cTn id="13" fill="hold">
                            <p:stCondLst>
                              <p:cond delay="242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26"/>
                                        </p:tgtEl>
                                        <p:attrNameLst>
                                          <p:attrName>style.visibility</p:attrName>
                                        </p:attrNameLst>
                                      </p:cBhvr>
                                      <p:to>
                                        <p:strVal val="visible"/>
                                      </p:to>
                                    </p:set>
                                    <p:anim calcmode="discrete" valueType="clr">
                                      <p:cBhvr override="childStyle">
                                        <p:cTn id="16" dur="3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17" dur="30"/>
                                        <p:tgtEl>
                                          <p:spTgt spid="26"/>
                                        </p:tgtEl>
                                        <p:attrNameLst>
                                          <p:attrName>fillcolor</p:attrName>
                                        </p:attrNameLst>
                                      </p:cBhvr>
                                      <p:tavLst>
                                        <p:tav tm="0">
                                          <p:val>
                                            <p:clrVal>
                                              <a:schemeClr val="accent2"/>
                                            </p:clrVal>
                                          </p:val>
                                        </p:tav>
                                        <p:tav tm="50000">
                                          <p:val>
                                            <p:clrVal>
                                              <a:schemeClr val="hlink"/>
                                            </p:clrVal>
                                          </p:val>
                                        </p:tav>
                                      </p:tavLst>
                                    </p:anim>
                                    <p:set>
                                      <p:cBhvr>
                                        <p:cTn id="18" dur="30"/>
                                        <p:tgtEl>
                                          <p:spTgt spid="26"/>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23" dur="3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3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5" dur="30"/>
                                        <p:tgtEl>
                                          <p:spTgt spid="6">
                                            <p:txEl>
                                              <p:pRg st="1" end="1"/>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30" dur="3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3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32" dur="30"/>
                                        <p:tgtEl>
                                          <p:spTgt spid="6">
                                            <p:txEl>
                                              <p:pRg st="2" end="2"/>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37" dur="3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3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39" dur="30"/>
                                        <p:tgtEl>
                                          <p:spTgt spid="6">
                                            <p:txEl>
                                              <p:pRg st="3" end="3"/>
                                            </p:txEl>
                                          </p:spTgt>
                                        </p:tgtEl>
                                        <p:attrNameLst>
                                          <p:attrName>fill.type</p:attrName>
                                        </p:attrNameLst>
                                      </p:cBhvr>
                                      <p:to>
                                        <p:strVal val="solid"/>
                                      </p:to>
                                    </p:set>
                                  </p:childTnLst>
                                </p:cTn>
                              </p:par>
                            </p:childTnLst>
                          </p:cTn>
                        </p:par>
                        <p:par>
                          <p:cTn id="40" fill="hold">
                            <p:stCondLst>
                              <p:cond delay="3045"/>
                            </p:stCondLst>
                            <p:childTnLst>
                              <p:par>
                                <p:cTn id="41" presetID="31"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fltVal val="0"/>
                                          </p:val>
                                        </p:tav>
                                        <p:tav tm="100000">
                                          <p:val>
                                            <p:strVal val="#ppt_w"/>
                                          </p:val>
                                        </p:tav>
                                      </p:tavLst>
                                    </p:anim>
                                    <p:anim calcmode="lin" valueType="num">
                                      <p:cBhvr>
                                        <p:cTn id="44" dur="1000" fill="hold"/>
                                        <p:tgtEl>
                                          <p:spTgt spid="17"/>
                                        </p:tgtEl>
                                        <p:attrNameLst>
                                          <p:attrName>ppt_h</p:attrName>
                                        </p:attrNameLst>
                                      </p:cBhvr>
                                      <p:tavLst>
                                        <p:tav tm="0">
                                          <p:val>
                                            <p:fltVal val="0"/>
                                          </p:val>
                                        </p:tav>
                                        <p:tav tm="100000">
                                          <p:val>
                                            <p:strVal val="#ppt_h"/>
                                          </p:val>
                                        </p:tav>
                                      </p:tavLst>
                                    </p:anim>
                                    <p:anim calcmode="lin" valueType="num">
                                      <p:cBhvr>
                                        <p:cTn id="45" dur="1000" fill="hold"/>
                                        <p:tgtEl>
                                          <p:spTgt spid="17"/>
                                        </p:tgtEl>
                                        <p:attrNameLst>
                                          <p:attrName>style.rotation</p:attrName>
                                        </p:attrNameLst>
                                      </p:cBhvr>
                                      <p:tavLst>
                                        <p:tav tm="0">
                                          <p:val>
                                            <p:fltVal val="90"/>
                                          </p:val>
                                        </p:tav>
                                        <p:tav tm="100000">
                                          <p:val>
                                            <p:fltVal val="0"/>
                                          </p:val>
                                        </p:tav>
                                      </p:tavLst>
                                    </p:anim>
                                    <p:animEffect transition="in" filter="fade">
                                      <p:cBhvr>
                                        <p:cTn id="46" dur="1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xit" presetSubtype="16" fill="hold" grpId="1" nodeType="clickEffect">
                                  <p:stCondLst>
                                    <p:cond delay="0"/>
                                  </p:stCondLst>
                                  <p:iterate type="lt">
                                    <p:tmPct val="0"/>
                                  </p:iterate>
                                  <p:childTnLst>
                                    <p:animEffect transition="out" filter="diamond(in)">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CB52375-8178-414F-BF26-CF17A57C5FF2}"/>
              </a:ext>
            </a:extLst>
          </p:cNvPr>
          <p:cNvSpPr txBox="1"/>
          <p:nvPr/>
        </p:nvSpPr>
        <p:spPr>
          <a:xfrm>
            <a:off x="381000" y="838200"/>
            <a:ext cx="6629400" cy="5786177"/>
          </a:xfrm>
          <a:prstGeom prst="rect">
            <a:avLst/>
          </a:prstGeom>
          <a:noFill/>
        </p:spPr>
        <p:txBody>
          <a:bodyPr wrap="square" lIns="121899" tIns="60949" rIns="121899" bIns="60949" rtlCol="0">
            <a:spAutoFit/>
          </a:bodyPr>
          <a:lstStyle/>
          <a:p>
            <a:pPr indent="-685680">
              <a:spcBef>
                <a:spcPts val="600"/>
              </a:spcBef>
              <a:spcAft>
                <a:spcPts val="600"/>
              </a:spcAft>
            </a:pPr>
            <a:r>
              <a:rPr lang="en-US" sz="2600" b="1" dirty="0" smtClean="0">
                <a:latin typeface="Times New Roman" panose="02020603050405020304" pitchFamily="18" charset="0"/>
                <a:cs typeface="Times New Roman" panose="02020603050405020304" pitchFamily="18" charset="0"/>
              </a:rPr>
              <a:t>1. </a:t>
            </a:r>
            <a:r>
              <a:rPr lang="en-US" sz="2600" b="1" dirty="0" err="1" smtClean="0">
                <a:latin typeface="Times New Roman" panose="02020603050405020304" pitchFamily="18" charset="0"/>
                <a:cs typeface="Times New Roman" panose="02020603050405020304" pitchFamily="18" charset="0"/>
              </a:rPr>
              <a:t>Định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nghĩa</a:t>
            </a:r>
            <a:r>
              <a:rPr lang="en-US" sz="2600" b="1" dirty="0" smtClean="0">
                <a:latin typeface="Times New Roman" panose="02020603050405020304" pitchFamily="18" charset="0"/>
                <a:cs typeface="Times New Roman" panose="02020603050405020304" pitchFamily="18" charset="0"/>
              </a:rPr>
              <a:t>: </a:t>
            </a:r>
          </a:p>
          <a:p>
            <a:pPr indent="-685680">
              <a:spcBef>
                <a:spcPts val="600"/>
              </a:spcBef>
              <a:spcAft>
                <a:spcPts val="600"/>
              </a:spcAft>
            </a:pPr>
            <a:r>
              <a:rPr lang="en-US" sz="2600" b="1" dirty="0" err="1" smtClean="0">
                <a:latin typeface="Times New Roman" panose="02020603050405020304" pitchFamily="18" charset="0"/>
                <a:cs typeface="Times New Roman" panose="02020603050405020304" pitchFamily="18" charset="0"/>
              </a:rPr>
              <a:t>Hiện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tượng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hưởng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hiện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tượng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biên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cưỡng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bức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tăng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đến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giá</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trị</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cực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đại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số</a:t>
            </a:r>
            <a:r>
              <a:rPr lang="en-US" sz="2600" b="1" dirty="0" smtClean="0">
                <a:latin typeface="Times New Roman" panose="02020603050405020304" pitchFamily="18" charset="0"/>
                <a:cs typeface="Times New Roman" panose="02020603050405020304" pitchFamily="18" charset="0"/>
              </a:rPr>
              <a:t> f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lực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cưỡng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bức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bằng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số</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riêng</a:t>
            </a:r>
            <a:r>
              <a:rPr lang="en-US" sz="2600" b="1" dirty="0" smtClean="0">
                <a:latin typeface="Times New Roman" panose="02020603050405020304" pitchFamily="18" charset="0"/>
                <a:cs typeface="Times New Roman" panose="02020603050405020304" pitchFamily="18" charset="0"/>
              </a:rPr>
              <a:t> f</a:t>
            </a:r>
            <a:r>
              <a:rPr lang="en-US" sz="2600" b="1" baseline="-25000" dirty="0" smtClean="0">
                <a:latin typeface="Times New Roman" panose="02020603050405020304" pitchFamily="18" charset="0"/>
                <a:cs typeface="Times New Roman" panose="02020603050405020304" pitchFamily="18" charset="0"/>
              </a:rPr>
              <a:t>0</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hệ</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endParaRPr lang="en-US" sz="2600" b="1" dirty="0" smtClean="0">
              <a:latin typeface="Times New Roman" panose="02020603050405020304" pitchFamily="18" charset="0"/>
              <a:cs typeface="Times New Roman" panose="02020603050405020304" pitchFamily="18" charset="0"/>
            </a:endParaRPr>
          </a:p>
          <a:p>
            <a:pPr indent="-685680">
              <a:spcBef>
                <a:spcPts val="600"/>
              </a:spcBef>
              <a:spcAft>
                <a:spcPts val="600"/>
              </a:spcAft>
            </a:pPr>
            <a:r>
              <a:rPr lang="en-US" sz="2600" b="1" dirty="0" smtClean="0">
                <a:latin typeface="Times New Roman" panose="02020603050405020304" pitchFamily="18" charset="0"/>
                <a:cs typeface="Times New Roman" panose="02020603050405020304" pitchFamily="18" charset="0"/>
              </a:rPr>
              <a:t>2. </a:t>
            </a:r>
            <a:r>
              <a:rPr lang="en-US" sz="2600" b="1" dirty="0" err="1" smtClean="0">
                <a:latin typeface="Times New Roman" panose="02020603050405020304" pitchFamily="18" charset="0"/>
                <a:cs typeface="Times New Roman" panose="02020603050405020304" pitchFamily="18" charset="0"/>
              </a:rPr>
              <a:t>Giải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thích</a:t>
            </a:r>
            <a:r>
              <a:rPr lang="en-US" sz="2600" b="1" dirty="0" smtClean="0">
                <a:latin typeface="Times New Roman" panose="02020603050405020304" pitchFamily="18" charset="0"/>
                <a:cs typeface="Times New Roman" panose="02020603050405020304" pitchFamily="18" charset="0"/>
              </a:rPr>
              <a:t>:</a:t>
            </a:r>
          </a:p>
          <a:p>
            <a:pPr indent="-685680">
              <a:spcBef>
                <a:spcPts val="600"/>
              </a:spcBef>
              <a:spcAft>
                <a:spcPts val="600"/>
              </a:spcAft>
            </a:pPr>
            <a:r>
              <a:rPr lang="en-US" sz="2600" b="1" dirty="0" err="1" smtClean="0">
                <a:latin typeface="Times New Roman" panose="02020603050405020304" pitchFamily="18" charset="0"/>
                <a:cs typeface="Times New Roman" panose="02020603050405020304" pitchFamily="18" charset="0"/>
              </a:rPr>
              <a:t>Khi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số</a:t>
            </a:r>
            <a:r>
              <a:rPr lang="en-US" sz="2600" b="1" dirty="0" smtClean="0">
                <a:latin typeface="Times New Roman" panose="02020603050405020304" pitchFamily="18" charset="0"/>
                <a:cs typeface="Times New Roman" panose="02020603050405020304" pitchFamily="18" charset="0"/>
              </a:rPr>
              <a:t> f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lực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cưỡng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bức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bằng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số</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riêng</a:t>
            </a:r>
            <a:r>
              <a:rPr lang="en-US" sz="2600" b="1" dirty="0" smtClean="0">
                <a:latin typeface="Times New Roman" panose="02020603050405020304" pitchFamily="18" charset="0"/>
                <a:cs typeface="Times New Roman" panose="02020603050405020304" pitchFamily="18" charset="0"/>
              </a:rPr>
              <a:t> f</a:t>
            </a:r>
            <a:r>
              <a:rPr lang="en-US" sz="2600" b="1" baseline="-25000" dirty="0" smtClean="0">
                <a:latin typeface="Times New Roman" panose="02020603050405020304" pitchFamily="18" charset="0"/>
                <a:cs typeface="Times New Roman" panose="02020603050405020304" pitchFamily="18" charset="0"/>
              </a:rPr>
              <a:t>0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hệ</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thì</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hệ</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được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cung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cấp</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năng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lượng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một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cách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nhịp</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nhàng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đúng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lúc</a:t>
            </a:r>
            <a:r>
              <a:rPr lang="en-US" sz="2600" b="1" dirty="0" smtClean="0">
                <a:latin typeface="Times New Roman" panose="02020603050405020304" pitchFamily="18" charset="0"/>
                <a:cs typeface="Times New Roman" panose="02020603050405020304" pitchFamily="18" charset="0"/>
              </a:rPr>
              <a:t>, do </a:t>
            </a:r>
            <a:r>
              <a:rPr lang="en-US" sz="2600" b="1" dirty="0" err="1" smtClean="0">
                <a:latin typeface="Times New Roman" panose="02020603050405020304" pitchFamily="18" charset="0"/>
                <a:cs typeface="Times New Roman" panose="02020603050405020304" pitchFamily="18" charset="0"/>
              </a:rPr>
              <a:t>đó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biên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hệ</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tăng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Biên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đạt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tới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giá</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trị</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không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đổi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cực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đại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tốc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tiêu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năng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lượng</a:t>
            </a:r>
            <a:r>
              <a:rPr lang="en-US" sz="2600" b="1" dirty="0" smtClean="0">
                <a:latin typeface="Times New Roman" panose="02020603050405020304" pitchFamily="18" charset="0"/>
                <a:cs typeface="Times New Roman" panose="02020603050405020304" pitchFamily="18" charset="0"/>
              </a:rPr>
              <a:t> do ma </a:t>
            </a:r>
            <a:r>
              <a:rPr lang="en-US" sz="2600" b="1" dirty="0" err="1" smtClean="0">
                <a:latin typeface="Times New Roman" panose="02020603050405020304" pitchFamily="18" charset="0"/>
                <a:cs typeface="Times New Roman" panose="02020603050405020304" pitchFamily="18" charset="0"/>
              </a:rPr>
              <a:t>sát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bằng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tốc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cung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cấp</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năng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lượng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hệ</a:t>
            </a:r>
            <a:endParaRPr lang="en-US" sz="2600" b="1" dirty="0" smtClean="0">
              <a:latin typeface="Times New Roman" pitchFamily="18" charset="0"/>
              <a:cs typeface="Arial" charset="0"/>
            </a:endParaRPr>
          </a:p>
        </p:txBody>
      </p:sp>
      <p:sp>
        <p:nvSpPr>
          <p:cNvPr id="9" name="Rectangle 1"/>
          <p:cNvSpPr/>
          <p:nvPr/>
        </p:nvSpPr>
        <p:spPr>
          <a:xfrm>
            <a:off x="457200" y="228600"/>
            <a:ext cx="5715000" cy="6096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sz="3000" b="1" smtClean="0">
                <a:solidFill>
                  <a:srgbClr val="FF0000"/>
                </a:solidFill>
                <a:latin typeface="Times New Roman" pitchFamily="18" charset="0"/>
                <a:cs typeface="Times New Roman" pitchFamily="18" charset="0"/>
              </a:rPr>
              <a:t>IV. Hiện tượng cộng hưởng</a:t>
            </a:r>
            <a:endParaRPr lang="en-US" sz="3000" b="1" i="1">
              <a:solidFill>
                <a:srgbClr val="FF0000"/>
              </a:solidFill>
              <a:latin typeface="Times New Roman" pitchFamily="18" charset="0"/>
              <a:cs typeface="Times New Roman" pitchFamily="18" charset="0"/>
            </a:endParaRPr>
          </a:p>
        </p:txBody>
      </p:sp>
      <p:sp>
        <p:nvSpPr>
          <p:cNvPr id="26" name="Cloud Callout 33">
            <a:extLst>
              <a:ext uri="{FF2B5EF4-FFF2-40B4-BE49-F238E27FC236}">
                <a16:creationId xmlns:a16="http://schemas.microsoft.com/office/drawing/2014/main" xmlns="" id="{4246E924-1DBB-4D8A-8B85-D643E4357C3D}"/>
              </a:ext>
            </a:extLst>
          </p:cNvPr>
          <p:cNvSpPr/>
          <p:nvPr/>
        </p:nvSpPr>
        <p:spPr>
          <a:xfrm>
            <a:off x="6934200" y="3962400"/>
            <a:ext cx="4419600" cy="2438400"/>
          </a:xfrm>
          <a:prstGeom prst="cloudCallout">
            <a:avLst>
              <a:gd name="adj1" fmla="val 47417"/>
              <a:gd name="adj2" fmla="val 47642"/>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hiểu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như</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thế</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nào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về</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tượng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cộng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hưởng</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pic>
        <p:nvPicPr>
          <p:cNvPr id="13" name="Picture 2" descr="D:\2017-2018\Thao Giang 2018\Dao_dong_cuong_buc_cong_huong.png"/>
          <p:cNvPicPr>
            <a:picLocks noChangeAspect="1" noChangeArrowheads="1"/>
          </p:cNvPicPr>
          <p:nvPr/>
        </p:nvPicPr>
        <p:blipFill>
          <a:blip r:embed="rId2" cstate="print"/>
          <a:srcRect/>
          <a:stretch>
            <a:fillRect/>
          </a:stretch>
        </p:blipFill>
        <p:spPr bwMode="auto">
          <a:xfrm>
            <a:off x="8229600" y="685799"/>
            <a:ext cx="3276600" cy="2821151"/>
          </a:xfrm>
          <a:prstGeom prst="rect">
            <a:avLst/>
          </a:prstGeom>
          <a:noFill/>
          <a:ln w="9525">
            <a:noFill/>
            <a:miter lim="800000"/>
            <a:headEnd/>
            <a:tailEnd/>
          </a:ln>
        </p:spPr>
      </p:pic>
    </p:spTree>
    <p:extLst>
      <p:ext uri="{BB962C8B-B14F-4D97-AF65-F5344CB8AC3E}">
        <p14:creationId xmlns:p14="http://schemas.microsoft.com/office/powerpoint/2010/main" xmlns="" val="390502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3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30"/>
                                        <p:tgtEl>
                                          <p:spTgt spid="6">
                                            <p:txEl>
                                              <p:pRg st="0" end="0"/>
                                            </p:txEl>
                                          </p:spTgt>
                                        </p:tgtEl>
                                        <p:attrNameLst>
                                          <p:attrName>fill.type</p:attrName>
                                        </p:attrNameLst>
                                      </p:cBhvr>
                                      <p:to>
                                        <p:strVal val="solid"/>
                                      </p:to>
                                    </p:set>
                                  </p:childTnLst>
                                </p:cTn>
                              </p:par>
                            </p:childTnLst>
                          </p:cTn>
                        </p:par>
                        <p:par>
                          <p:cTn id="10" fill="hold">
                            <p:stCondLst>
                              <p:cond delay="195"/>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6"/>
                                        </p:tgtEl>
                                        <p:attrNameLst>
                                          <p:attrName>style.visibility</p:attrName>
                                        </p:attrNameLst>
                                      </p:cBhvr>
                                      <p:to>
                                        <p:strVal val="visible"/>
                                      </p:to>
                                    </p:set>
                                    <p:anim calcmode="discrete" valueType="clr">
                                      <p:cBhvr override="childStyle">
                                        <p:cTn id="13" dur="3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14" dur="30"/>
                                        <p:tgtEl>
                                          <p:spTgt spid="26"/>
                                        </p:tgtEl>
                                        <p:attrNameLst>
                                          <p:attrName>fillcolor</p:attrName>
                                        </p:attrNameLst>
                                      </p:cBhvr>
                                      <p:tavLst>
                                        <p:tav tm="0">
                                          <p:val>
                                            <p:clrVal>
                                              <a:schemeClr val="accent2"/>
                                            </p:clrVal>
                                          </p:val>
                                        </p:tav>
                                        <p:tav tm="50000">
                                          <p:val>
                                            <p:clrVal>
                                              <a:schemeClr val="hlink"/>
                                            </p:clrVal>
                                          </p:val>
                                        </p:tav>
                                      </p:tavLst>
                                    </p:anim>
                                    <p:set>
                                      <p:cBhvr>
                                        <p:cTn id="15" dur="30"/>
                                        <p:tgtEl>
                                          <p:spTgt spid="2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20" dur="3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3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2" dur="30"/>
                                        <p:tgtEl>
                                          <p:spTgt spid="6">
                                            <p:txEl>
                                              <p:pRg st="1" end="1"/>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27" dur="3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3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29" dur="30"/>
                                        <p:tgtEl>
                                          <p:spTgt spid="6">
                                            <p:txEl>
                                              <p:pRg st="2" end="2"/>
                                            </p:txEl>
                                          </p:spTgt>
                                        </p:tgtEl>
                                        <p:attrNameLst>
                                          <p:attrName>fill.type</p:attrName>
                                        </p:attrNameLst>
                                      </p:cBhvr>
                                      <p:to>
                                        <p:strVal val="solid"/>
                                      </p:to>
                                    </p:set>
                                  </p:childTnLst>
                                </p:cTn>
                              </p:par>
                            </p:childTnLst>
                          </p:cTn>
                        </p:par>
                        <p:par>
                          <p:cTn id="30" fill="hold">
                            <p:stCondLst>
                              <p:cond delay="195"/>
                            </p:stCondLst>
                            <p:childTnLst>
                              <p:par>
                                <p:cTn id="31" presetID="27" presetClass="entr" presetSubtype="0" fill="hold" nodeType="afterEffect">
                                  <p:stCondLst>
                                    <p:cond delay="0"/>
                                  </p:stCondLst>
                                  <p:iterate type="lt">
                                    <p:tmPct val="50000"/>
                                  </p:iterate>
                                  <p:childTnLst>
                                    <p:set>
                                      <p:cBhvr>
                                        <p:cTn id="32"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33" dur="3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3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35" dur="30"/>
                                        <p:tgtEl>
                                          <p:spTgt spid="6">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8" presetClass="exit" presetSubtype="16" fill="hold" grpId="1" nodeType="clickEffect">
                                  <p:stCondLst>
                                    <p:cond delay="0"/>
                                  </p:stCondLst>
                                  <p:iterate type="lt">
                                    <p:tmPct val="0"/>
                                  </p:iterate>
                                  <p:childTnLst>
                                    <p:animEffect transition="out" filter="diamond(in)">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CB52375-8178-414F-BF26-CF17A57C5FF2}"/>
              </a:ext>
            </a:extLst>
          </p:cNvPr>
          <p:cNvSpPr txBox="1"/>
          <p:nvPr/>
        </p:nvSpPr>
        <p:spPr>
          <a:xfrm>
            <a:off x="228600" y="381000"/>
            <a:ext cx="7010400" cy="5693844"/>
          </a:xfrm>
          <a:prstGeom prst="rect">
            <a:avLst/>
          </a:prstGeom>
          <a:noFill/>
        </p:spPr>
        <p:txBody>
          <a:bodyPr wrap="square" lIns="121899" tIns="60949" rIns="121899" bIns="60949" rtlCol="0">
            <a:spAutoFit/>
          </a:bodyPr>
          <a:lstStyle/>
          <a:p>
            <a:pPr indent="-685680">
              <a:spcBef>
                <a:spcPts val="600"/>
              </a:spcBef>
              <a:spcAft>
                <a:spcPts val="600"/>
              </a:spcAft>
            </a:pPr>
            <a:r>
              <a:rPr lang="en-US" sz="2600" b="1" dirty="0" smtClean="0">
                <a:solidFill>
                  <a:srgbClr val="C00000"/>
                </a:solidFill>
                <a:latin typeface="Times New Roman" panose="02020603050405020304" pitchFamily="18" charset="0"/>
                <a:cs typeface="Times New Roman" panose="02020603050405020304" pitchFamily="18" charset="0"/>
              </a:rPr>
              <a:t>3. </a:t>
            </a:r>
            <a:r>
              <a:rPr lang="en-US" sz="2600" b="1" dirty="0" err="1" smtClean="0">
                <a:solidFill>
                  <a:srgbClr val="C00000"/>
                </a:solidFill>
                <a:latin typeface="Times New Roman" panose="02020603050405020304" pitchFamily="18" charset="0"/>
                <a:cs typeface="Times New Roman" panose="02020603050405020304" pitchFamily="18" charset="0"/>
              </a:rPr>
              <a:t>Điều</a:t>
            </a:r>
            <a:r>
              <a:rPr lang="en-US" sz="2600" b="1" dirty="0" smtClean="0">
                <a:solidFill>
                  <a:srgbClr val="C00000"/>
                </a:solidFill>
                <a:latin typeface="Times New Roman" panose="02020603050405020304" pitchFamily="18" charset="0"/>
                <a:cs typeface="Times New Roman" panose="02020603050405020304" pitchFamily="18" charset="0"/>
              </a:rPr>
              <a:t> </a:t>
            </a:r>
            <a:r>
              <a:rPr lang="en-US" sz="2600" b="1" dirty="0" err="1" smtClean="0">
                <a:solidFill>
                  <a:srgbClr val="C00000"/>
                </a:solidFill>
                <a:latin typeface="Times New Roman" panose="02020603050405020304" pitchFamily="18" charset="0"/>
                <a:cs typeface="Times New Roman" panose="02020603050405020304" pitchFamily="18" charset="0"/>
              </a:rPr>
              <a:t>kiện</a:t>
            </a:r>
            <a:r>
              <a:rPr lang="en-US" sz="2600" b="1" dirty="0" smtClean="0">
                <a:solidFill>
                  <a:srgbClr val="C00000"/>
                </a:solidFill>
                <a:latin typeface="Times New Roman" panose="02020603050405020304" pitchFamily="18" charset="0"/>
                <a:cs typeface="Times New Roman" panose="02020603050405020304" pitchFamily="18" charset="0"/>
              </a:rPr>
              <a:t> </a:t>
            </a:r>
            <a:r>
              <a:rPr lang="en-US" sz="2600" b="1" dirty="0" err="1" smtClean="0">
                <a:solidFill>
                  <a:srgbClr val="C00000"/>
                </a:solidFill>
                <a:latin typeface="Times New Roman" panose="02020603050405020304" pitchFamily="18" charset="0"/>
                <a:cs typeface="Times New Roman" panose="02020603050405020304" pitchFamily="18" charset="0"/>
              </a:rPr>
              <a:t>để</a:t>
            </a:r>
            <a:r>
              <a:rPr lang="en-US" sz="2600" b="1" dirty="0" smtClean="0">
                <a:solidFill>
                  <a:srgbClr val="C00000"/>
                </a:solidFill>
                <a:latin typeface="Times New Roman" panose="02020603050405020304" pitchFamily="18" charset="0"/>
                <a:cs typeface="Times New Roman" panose="02020603050405020304" pitchFamily="18" charset="0"/>
              </a:rPr>
              <a:t> </a:t>
            </a:r>
            <a:r>
              <a:rPr lang="en-US" sz="2600" b="1" dirty="0" err="1" smtClean="0">
                <a:solidFill>
                  <a:srgbClr val="C00000"/>
                </a:solidFill>
                <a:latin typeface="Times New Roman" panose="02020603050405020304" pitchFamily="18" charset="0"/>
                <a:cs typeface="Times New Roman" panose="02020603050405020304" pitchFamily="18" charset="0"/>
              </a:rPr>
              <a:t>có</a:t>
            </a:r>
            <a:r>
              <a:rPr lang="en-US" sz="2600" b="1" dirty="0" smtClean="0">
                <a:solidFill>
                  <a:srgbClr val="C00000"/>
                </a:solidFill>
                <a:latin typeface="Times New Roman" panose="02020603050405020304" pitchFamily="18" charset="0"/>
                <a:cs typeface="Times New Roman" panose="02020603050405020304" pitchFamily="18" charset="0"/>
              </a:rPr>
              <a:t> </a:t>
            </a:r>
            <a:r>
              <a:rPr lang="en-US" sz="2600" b="1" dirty="0" err="1" smtClean="0">
                <a:solidFill>
                  <a:srgbClr val="C00000"/>
                </a:solidFill>
                <a:latin typeface="Times New Roman" panose="02020603050405020304" pitchFamily="18" charset="0"/>
                <a:cs typeface="Times New Roman" panose="02020603050405020304" pitchFamily="18" charset="0"/>
              </a:rPr>
              <a:t>cộng</a:t>
            </a:r>
            <a:r>
              <a:rPr lang="en-US" sz="2600" b="1" dirty="0" smtClean="0">
                <a:solidFill>
                  <a:srgbClr val="C00000"/>
                </a:solidFill>
                <a:latin typeface="Times New Roman" panose="02020603050405020304" pitchFamily="18" charset="0"/>
                <a:cs typeface="Times New Roman" panose="02020603050405020304" pitchFamily="18" charset="0"/>
              </a:rPr>
              <a:t> </a:t>
            </a:r>
            <a:r>
              <a:rPr lang="en-US" sz="2600" b="1" dirty="0" err="1" smtClean="0">
                <a:solidFill>
                  <a:srgbClr val="C00000"/>
                </a:solidFill>
                <a:latin typeface="Times New Roman" panose="02020603050405020304" pitchFamily="18" charset="0"/>
                <a:cs typeface="Times New Roman" panose="02020603050405020304" pitchFamily="18" charset="0"/>
              </a:rPr>
              <a:t>hưởng</a:t>
            </a:r>
            <a:endParaRPr lang="en-US" sz="2600" b="1" dirty="0" smtClean="0">
              <a:solidFill>
                <a:srgbClr val="C00000"/>
              </a:solidFill>
              <a:latin typeface="Times New Roman" panose="02020603050405020304" pitchFamily="18" charset="0"/>
              <a:cs typeface="Times New Roman" panose="02020603050405020304" pitchFamily="18" charset="0"/>
            </a:endParaRPr>
          </a:p>
          <a:p>
            <a:pPr indent="-685680">
              <a:spcBef>
                <a:spcPts val="600"/>
              </a:spcBef>
              <a:spcAft>
                <a:spcPts val="600"/>
              </a:spcAft>
            </a:pPr>
            <a:r>
              <a:rPr lang="en-US" sz="2600" b="1" dirty="0" smtClean="0">
                <a:latin typeface="Times New Roman" panose="02020603050405020304" pitchFamily="18" charset="0"/>
                <a:cs typeface="Times New Roman" panose="02020603050405020304" pitchFamily="18" charset="0"/>
              </a:rPr>
              <a:t>+ Dao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hệ</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cưỡng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bức</a:t>
            </a:r>
            <a:r>
              <a:rPr lang="en-US" sz="2600" b="1" dirty="0" smtClean="0">
                <a:latin typeface="Times New Roman" panose="02020603050405020304" pitchFamily="18" charset="0"/>
                <a:cs typeface="Times New Roman" panose="02020603050405020304" pitchFamily="18" charset="0"/>
              </a:rPr>
              <a:t> </a:t>
            </a:r>
          </a:p>
          <a:p>
            <a:pPr indent="-685680">
              <a:spcBef>
                <a:spcPts val="600"/>
              </a:spcBef>
              <a:spcAft>
                <a:spcPts val="600"/>
              </a:spcAft>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số</a:t>
            </a:r>
            <a:r>
              <a:rPr lang="en-US" sz="2600" b="1" dirty="0" smtClean="0">
                <a:latin typeface="Times New Roman" panose="02020603050405020304" pitchFamily="18" charset="0"/>
                <a:cs typeface="Times New Roman" panose="02020603050405020304" pitchFamily="18" charset="0"/>
              </a:rPr>
              <a:t> f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lực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cưỡng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bức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bằng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số</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riêng</a:t>
            </a:r>
            <a:r>
              <a:rPr lang="en-US" sz="2600" b="1" dirty="0" smtClean="0">
                <a:latin typeface="Times New Roman" panose="02020603050405020304" pitchFamily="18" charset="0"/>
                <a:cs typeface="Times New Roman" panose="02020603050405020304" pitchFamily="18" charset="0"/>
              </a:rPr>
              <a:t> f</a:t>
            </a:r>
            <a:r>
              <a:rPr lang="en-US" sz="2600" b="1" baseline="-25000" dirty="0" smtClean="0">
                <a:latin typeface="Times New Roman" panose="02020603050405020304" pitchFamily="18" charset="0"/>
                <a:cs typeface="Times New Roman" panose="02020603050405020304" pitchFamily="18" charset="0"/>
              </a:rPr>
              <a:t>0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hệ</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p>
          <a:p>
            <a:pPr indent="-685680">
              <a:spcBef>
                <a:spcPts val="600"/>
              </a:spcBef>
              <a:spcAft>
                <a:spcPts val="600"/>
              </a:spcAft>
            </a:pPr>
            <a:r>
              <a:rPr lang="en-US" sz="2600" b="1" dirty="0" smtClean="0">
                <a:latin typeface="Times New Roman" panose="02020603050405020304" pitchFamily="18" charset="0"/>
                <a:cs typeface="Times New Roman" panose="02020603050405020304" pitchFamily="18" charset="0"/>
              </a:rPr>
              <a:t>4. </a:t>
            </a:r>
            <a:r>
              <a:rPr lang="en-US" sz="2600" b="1" dirty="0" err="1" smtClean="0">
                <a:latin typeface="Times New Roman" panose="02020603050405020304" pitchFamily="18" charset="0"/>
                <a:cs typeface="Times New Roman" panose="02020603050405020304" pitchFamily="18" charset="0"/>
              </a:rPr>
              <a:t>Ứng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dụng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hiện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tượng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hưởng</a:t>
            </a:r>
            <a:endParaRPr lang="en-US" sz="2600" b="1" dirty="0" smtClean="0">
              <a:latin typeface="Times New Roman" panose="02020603050405020304" pitchFamily="18" charset="0"/>
              <a:cs typeface="Times New Roman" panose="02020603050405020304" pitchFamily="18" charset="0"/>
            </a:endParaRPr>
          </a:p>
          <a:p>
            <a:pPr indent="-685680">
              <a:spcBef>
                <a:spcPts val="600"/>
              </a:spcBef>
              <a:spcAft>
                <a:spcPts val="600"/>
              </a:spcAft>
            </a:pPr>
            <a:r>
              <a:rPr lang="en-US" sz="2600" b="1" dirty="0" smtClean="0">
                <a:latin typeface="Times New Roman" pitchFamily="18" charset="0"/>
                <a:cs typeface="Arial" charset="0"/>
              </a:rPr>
              <a:t>+ </a:t>
            </a:r>
            <a:r>
              <a:rPr lang="en-US" sz="2600" b="1" dirty="0" err="1" smtClean="0">
                <a:latin typeface="Times New Roman" pitchFamily="18" charset="0"/>
                <a:cs typeface="Arial" charset="0"/>
              </a:rPr>
              <a:t>Khi</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cần</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sự</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dao</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động</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của</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vật</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thì</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sự</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cộng</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hưởng</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là</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có</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lợi</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Duy</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trì</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dao</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động</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khi</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có</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cộng</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hưởng</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là</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có</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lợi</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nhất</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duy</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trì</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dao</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động</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của</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võng</a:t>
            </a:r>
            <a:r>
              <a:rPr lang="en-US" sz="2600" b="1" dirty="0" smtClean="0">
                <a:latin typeface="Times New Roman" pitchFamily="18" charset="0"/>
                <a:cs typeface="Arial" charset="0"/>
              </a:rPr>
              <a:t>)</a:t>
            </a:r>
          </a:p>
          <a:p>
            <a:pPr indent="-685680">
              <a:spcBef>
                <a:spcPts val="600"/>
              </a:spcBef>
              <a:spcAft>
                <a:spcPts val="600"/>
              </a:spcAft>
            </a:pPr>
            <a:r>
              <a:rPr lang="en-US" sz="2600" b="1" dirty="0" smtClean="0">
                <a:latin typeface="Times New Roman" pitchFamily="18" charset="0"/>
                <a:cs typeface="Arial" charset="0"/>
              </a:rPr>
              <a:t>+ </a:t>
            </a:r>
            <a:r>
              <a:rPr lang="en-US" sz="2600" b="1" dirty="0" err="1" smtClean="0">
                <a:latin typeface="Times New Roman" pitchFamily="18" charset="0"/>
                <a:cs typeface="Arial" charset="0"/>
              </a:rPr>
              <a:t>Khi</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không</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cần</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sự</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dao</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động</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thì</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sự</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cộng</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hưởng</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là</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có</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hại</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Hiện</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tượng</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cộng</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hưởng</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làm</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vật</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dao</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động</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rất</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mạnh</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dẫn</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đến</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sự</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gãy</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vỡ</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vật</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dao</a:t>
            </a:r>
            <a:r>
              <a:rPr lang="en-US" sz="2600" b="1" dirty="0" smtClean="0">
                <a:latin typeface="Times New Roman" pitchFamily="18" charset="0"/>
                <a:cs typeface="Arial" charset="0"/>
              </a:rPr>
              <a:t> </a:t>
            </a:r>
            <a:r>
              <a:rPr lang="en-US" sz="2600" b="1" dirty="0" err="1" smtClean="0">
                <a:latin typeface="Times New Roman" pitchFamily="18" charset="0"/>
                <a:cs typeface="Arial" charset="0"/>
              </a:rPr>
              <a:t>động</a:t>
            </a:r>
            <a:endParaRPr lang="en-US" sz="2600" b="1" dirty="0" smtClean="0">
              <a:latin typeface="Times New Roman" pitchFamily="18" charset="0"/>
              <a:cs typeface="Arial" charset="0"/>
            </a:endParaRPr>
          </a:p>
        </p:txBody>
      </p:sp>
      <p:sp>
        <p:nvSpPr>
          <p:cNvPr id="26" name="Cloud Callout 33">
            <a:extLst>
              <a:ext uri="{FF2B5EF4-FFF2-40B4-BE49-F238E27FC236}">
                <a16:creationId xmlns:a16="http://schemas.microsoft.com/office/drawing/2014/main" xmlns="" id="{4246E924-1DBB-4D8A-8B85-D643E4357C3D}"/>
              </a:ext>
            </a:extLst>
          </p:cNvPr>
          <p:cNvSpPr/>
          <p:nvPr/>
        </p:nvSpPr>
        <p:spPr>
          <a:xfrm>
            <a:off x="7696200" y="4191000"/>
            <a:ext cx="4114800" cy="2362200"/>
          </a:xfrm>
          <a:prstGeom prst="cloudCallout">
            <a:avLst>
              <a:gd name="adj1" fmla="val 47076"/>
              <a:gd name="adj2" fmla="val 44757"/>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smtClean="0">
                <a:solidFill>
                  <a:srgbClr val="FF0000"/>
                </a:solidFill>
                <a:latin typeface="Times New Roman" pitchFamily="18" charset="0"/>
                <a:cs typeface="Times New Roman" pitchFamily="18" charset="0"/>
              </a:rPr>
              <a:t>Hãy nêu điều kiện để có cộng hưởng?</a:t>
            </a:r>
            <a:endParaRPr lang="en-US" sz="2800" b="1">
              <a:solidFill>
                <a:srgbClr val="FF0000"/>
              </a:solidFill>
              <a:latin typeface="Times New Roman" pitchFamily="18" charset="0"/>
              <a:cs typeface="Times New Roman" pitchFamily="18" charset="0"/>
            </a:endParaRPr>
          </a:p>
        </p:txBody>
      </p:sp>
      <p:pic>
        <p:nvPicPr>
          <p:cNvPr id="11" name="Picture 56" descr="D:\2017-2018\Thao Giang 2018\images (10).jpg"/>
          <p:cNvPicPr>
            <a:picLocks noChangeAspect="1" noChangeArrowheads="1"/>
          </p:cNvPicPr>
          <p:nvPr/>
        </p:nvPicPr>
        <p:blipFill>
          <a:blip r:embed="rId2" cstate="print"/>
          <a:srcRect/>
          <a:stretch>
            <a:fillRect/>
          </a:stretch>
        </p:blipFill>
        <p:spPr bwMode="auto">
          <a:xfrm>
            <a:off x="7802217" y="609600"/>
            <a:ext cx="4084983" cy="2895600"/>
          </a:xfrm>
          <a:prstGeom prst="rect">
            <a:avLst/>
          </a:prstGeom>
          <a:noFill/>
          <a:ln w="9525">
            <a:noFill/>
            <a:miter lim="800000"/>
            <a:headEnd/>
            <a:tailEnd/>
          </a:ln>
        </p:spPr>
      </p:pic>
      <p:sp>
        <p:nvSpPr>
          <p:cNvPr id="18" name="Cloud Callout 33">
            <a:extLst>
              <a:ext uri="{FF2B5EF4-FFF2-40B4-BE49-F238E27FC236}">
                <a16:creationId xmlns:a16="http://schemas.microsoft.com/office/drawing/2014/main" xmlns="" id="{4246E924-1DBB-4D8A-8B85-D643E4357C3D}"/>
              </a:ext>
            </a:extLst>
          </p:cNvPr>
          <p:cNvSpPr/>
          <p:nvPr/>
        </p:nvSpPr>
        <p:spPr>
          <a:xfrm>
            <a:off x="7696200" y="4191000"/>
            <a:ext cx="4114800" cy="2362200"/>
          </a:xfrm>
          <a:prstGeom prst="cloudCallout">
            <a:avLst>
              <a:gd name="adj1" fmla="val 47076"/>
              <a:gd name="adj2" fmla="val 44757"/>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smtClean="0">
                <a:solidFill>
                  <a:srgbClr val="FF0000"/>
                </a:solidFill>
                <a:latin typeface="Times New Roman" pitchFamily="18" charset="0"/>
                <a:cs typeface="Times New Roman" pitchFamily="18" charset="0"/>
              </a:rPr>
              <a:t>Hiện tượng cộng hưởng có lợi hay có hại?</a:t>
            </a:r>
            <a:endParaRPr lang="en-US" sz="2800" b="1">
              <a:solidFill>
                <a:srgbClr val="FF0000"/>
              </a:solidFill>
              <a:latin typeface="Times New Roman" pitchFamily="18" charset="0"/>
              <a:cs typeface="Times New Roman" pitchFamily="18" charset="0"/>
            </a:endParaRPr>
          </a:p>
        </p:txBody>
      </p:sp>
      <p:sp>
        <p:nvSpPr>
          <p:cNvPr id="19" name="Cloud Callout 33">
            <a:extLst>
              <a:ext uri="{FF2B5EF4-FFF2-40B4-BE49-F238E27FC236}">
                <a16:creationId xmlns:a16="http://schemas.microsoft.com/office/drawing/2014/main" xmlns="" id="{4246E924-1DBB-4D8A-8B85-D643E4357C3D}"/>
              </a:ext>
            </a:extLst>
          </p:cNvPr>
          <p:cNvSpPr/>
          <p:nvPr/>
        </p:nvSpPr>
        <p:spPr>
          <a:xfrm>
            <a:off x="7696200" y="4191000"/>
            <a:ext cx="4114800" cy="2362200"/>
          </a:xfrm>
          <a:prstGeom prst="cloudCallout">
            <a:avLst>
              <a:gd name="adj1" fmla="val 47076"/>
              <a:gd name="adj2" fmla="val 44757"/>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smtClean="0">
                <a:solidFill>
                  <a:srgbClr val="FF0000"/>
                </a:solidFill>
                <a:latin typeface="Times New Roman" pitchFamily="18" charset="0"/>
                <a:cs typeface="Times New Roman" pitchFamily="18" charset="0"/>
              </a:rPr>
              <a:t>Khi nào cộng hưởng có lợi? Khi nào có hại?</a:t>
            </a:r>
            <a:endParaRPr lang="en-US" sz="2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0502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3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30"/>
                                        <p:tgtEl>
                                          <p:spTgt spid="6">
                                            <p:txEl>
                                              <p:pRg st="0" end="0"/>
                                            </p:txEl>
                                          </p:spTgt>
                                        </p:tgtEl>
                                        <p:attrNameLst>
                                          <p:attrName>fill.type</p:attrName>
                                        </p:attrNameLst>
                                      </p:cBhvr>
                                      <p:to>
                                        <p:strVal val="solid"/>
                                      </p:to>
                                    </p:set>
                                  </p:childTnLst>
                                </p:cTn>
                              </p:par>
                            </p:childTnLst>
                          </p:cTn>
                        </p:par>
                        <p:par>
                          <p:cTn id="10" fill="hold">
                            <p:stCondLst>
                              <p:cond delay="3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6"/>
                                        </p:tgtEl>
                                        <p:attrNameLst>
                                          <p:attrName>style.visibility</p:attrName>
                                        </p:attrNameLst>
                                      </p:cBhvr>
                                      <p:to>
                                        <p:strVal val="visible"/>
                                      </p:to>
                                    </p:set>
                                    <p:anim calcmode="discrete" valueType="clr">
                                      <p:cBhvr override="childStyle">
                                        <p:cTn id="13" dur="3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14" dur="30"/>
                                        <p:tgtEl>
                                          <p:spTgt spid="26"/>
                                        </p:tgtEl>
                                        <p:attrNameLst>
                                          <p:attrName>fillcolor</p:attrName>
                                        </p:attrNameLst>
                                      </p:cBhvr>
                                      <p:tavLst>
                                        <p:tav tm="0">
                                          <p:val>
                                            <p:clrVal>
                                              <a:schemeClr val="accent2"/>
                                            </p:clrVal>
                                          </p:val>
                                        </p:tav>
                                        <p:tav tm="50000">
                                          <p:val>
                                            <p:clrVal>
                                              <a:schemeClr val="hlink"/>
                                            </p:clrVal>
                                          </p:val>
                                        </p:tav>
                                      </p:tavLst>
                                    </p:anim>
                                    <p:set>
                                      <p:cBhvr>
                                        <p:cTn id="15" dur="30"/>
                                        <p:tgtEl>
                                          <p:spTgt spid="2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20" dur="3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3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2" dur="30"/>
                                        <p:tgtEl>
                                          <p:spTgt spid="6">
                                            <p:txEl>
                                              <p:pRg st="1" end="1"/>
                                            </p:txEl>
                                          </p:spTgt>
                                        </p:tgtEl>
                                        <p:attrNameLst>
                                          <p:attrName>fill.type</p:attrName>
                                        </p:attrNameLst>
                                      </p:cBhvr>
                                      <p:to>
                                        <p:strVal val="solid"/>
                                      </p:to>
                                    </p:set>
                                  </p:childTnLst>
                                </p:cTn>
                              </p:par>
                            </p:childTnLst>
                          </p:cTn>
                        </p:par>
                        <p:par>
                          <p:cTn id="23" fill="hold">
                            <p:stCondLst>
                              <p:cond delay="465"/>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26" dur="3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3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28" dur="30"/>
                                        <p:tgtEl>
                                          <p:spTgt spid="6">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8" presetClass="exit" presetSubtype="16" fill="hold" grpId="1" nodeType="clickEffect">
                                  <p:stCondLst>
                                    <p:cond delay="0"/>
                                  </p:stCondLst>
                                  <p:iterate type="lt">
                                    <p:tmPct val="0"/>
                                  </p:iterate>
                                  <p:childTnLst>
                                    <p:animEffect transition="out" filter="diamond(in)">
                                      <p:cBhvr>
                                        <p:cTn id="32" dur="500"/>
                                        <p:tgtEl>
                                          <p:spTgt spid="26"/>
                                        </p:tgtEl>
                                      </p:cBhvr>
                                    </p:animEffect>
                                    <p:set>
                                      <p:cBhvr>
                                        <p:cTn id="33" dur="1" fill="hold">
                                          <p:stCondLst>
                                            <p:cond delay="499"/>
                                          </p:stCondLst>
                                        </p:cTn>
                                        <p:tgtEl>
                                          <p:spTgt spid="26"/>
                                        </p:tgtEl>
                                        <p:attrNameLst>
                                          <p:attrName>style.visibility</p:attrName>
                                        </p:attrNameLst>
                                      </p:cBhvr>
                                      <p:to>
                                        <p:strVal val="hidden"/>
                                      </p:to>
                                    </p:set>
                                  </p:childTnLst>
                                </p:cTn>
                              </p:par>
                            </p:childTnLst>
                          </p:cTn>
                        </p:par>
                        <p:par>
                          <p:cTn id="34" fill="hold">
                            <p:stCondLst>
                              <p:cond delay="50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37" dur="3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3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39" dur="30"/>
                                        <p:tgtEl>
                                          <p:spTgt spid="6">
                                            <p:txEl>
                                              <p:pRg st="3" end="3"/>
                                            </p:txEl>
                                          </p:spTgt>
                                        </p:tgtEl>
                                        <p:attrNameLst>
                                          <p:attrName>fill.type</p:attrName>
                                        </p:attrNameLst>
                                      </p:cBhvr>
                                      <p:to>
                                        <p:strVal val="solid"/>
                                      </p:to>
                                    </p:set>
                                  </p:childTnLst>
                                </p:cTn>
                              </p:par>
                            </p:childTnLst>
                          </p:cTn>
                        </p:par>
                        <p:par>
                          <p:cTn id="40" fill="hold">
                            <p:stCondLst>
                              <p:cond delay="965"/>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18"/>
                                        </p:tgtEl>
                                        <p:attrNameLst>
                                          <p:attrName>style.visibility</p:attrName>
                                        </p:attrNameLst>
                                      </p:cBhvr>
                                      <p:to>
                                        <p:strVal val="visible"/>
                                      </p:to>
                                    </p:set>
                                    <p:anim calcmode="discrete" valueType="clr">
                                      <p:cBhvr override="childStyle">
                                        <p:cTn id="43" dur="3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44" dur="30"/>
                                        <p:tgtEl>
                                          <p:spTgt spid="18"/>
                                        </p:tgtEl>
                                        <p:attrNameLst>
                                          <p:attrName>fillcolor</p:attrName>
                                        </p:attrNameLst>
                                      </p:cBhvr>
                                      <p:tavLst>
                                        <p:tav tm="0">
                                          <p:val>
                                            <p:clrVal>
                                              <a:schemeClr val="accent2"/>
                                            </p:clrVal>
                                          </p:val>
                                        </p:tav>
                                        <p:tav tm="50000">
                                          <p:val>
                                            <p:clrVal>
                                              <a:schemeClr val="hlink"/>
                                            </p:clrVal>
                                          </p:val>
                                        </p:tav>
                                      </p:tavLst>
                                    </p:anim>
                                    <p:set>
                                      <p:cBhvr>
                                        <p:cTn id="45" dur="30"/>
                                        <p:tgtEl>
                                          <p:spTgt spid="18"/>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8" presetClass="exit" presetSubtype="16" fill="hold" grpId="1" nodeType="clickEffect">
                                  <p:stCondLst>
                                    <p:cond delay="0"/>
                                  </p:stCondLst>
                                  <p:iterate type="lt">
                                    <p:tmPct val="0"/>
                                  </p:iterate>
                                  <p:childTnLst>
                                    <p:animEffect transition="out" filter="diamond(in)">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childTnLst>
                          </p:cTn>
                        </p:par>
                        <p:par>
                          <p:cTn id="51" fill="hold">
                            <p:stCondLst>
                              <p:cond delay="500"/>
                            </p:stCondLst>
                            <p:childTnLst>
                              <p:par>
                                <p:cTn id="52" presetID="27" presetClass="entr" presetSubtype="0" fill="hold" grpId="0" nodeType="afterEffect">
                                  <p:stCondLst>
                                    <p:cond delay="0"/>
                                  </p:stCondLst>
                                  <p:iterate type="lt">
                                    <p:tmPct val="50000"/>
                                  </p:iterate>
                                  <p:childTnLst>
                                    <p:set>
                                      <p:cBhvr>
                                        <p:cTn id="53" dur="1" fill="hold">
                                          <p:stCondLst>
                                            <p:cond delay="0"/>
                                          </p:stCondLst>
                                        </p:cTn>
                                        <p:tgtEl>
                                          <p:spTgt spid="19"/>
                                        </p:tgtEl>
                                        <p:attrNameLst>
                                          <p:attrName>style.visibility</p:attrName>
                                        </p:attrNameLst>
                                      </p:cBhvr>
                                      <p:to>
                                        <p:strVal val="visible"/>
                                      </p:to>
                                    </p:set>
                                    <p:anim calcmode="discrete" valueType="clr">
                                      <p:cBhvr override="childStyle">
                                        <p:cTn id="54" dur="3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55" dur="30"/>
                                        <p:tgtEl>
                                          <p:spTgt spid="19"/>
                                        </p:tgtEl>
                                        <p:attrNameLst>
                                          <p:attrName>fillcolor</p:attrName>
                                        </p:attrNameLst>
                                      </p:cBhvr>
                                      <p:tavLst>
                                        <p:tav tm="0">
                                          <p:val>
                                            <p:clrVal>
                                              <a:schemeClr val="accent2"/>
                                            </p:clrVal>
                                          </p:val>
                                        </p:tav>
                                        <p:tav tm="50000">
                                          <p:val>
                                            <p:clrVal>
                                              <a:schemeClr val="hlink"/>
                                            </p:clrVal>
                                          </p:val>
                                        </p:tav>
                                      </p:tavLst>
                                    </p:anim>
                                    <p:set>
                                      <p:cBhvr>
                                        <p:cTn id="56" dur="30"/>
                                        <p:tgtEl>
                                          <p:spTgt spid="19"/>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6">
                                            <p:txEl>
                                              <p:pRg st="4" end="4"/>
                                            </p:txEl>
                                          </p:spTgt>
                                        </p:tgtEl>
                                        <p:attrNameLst>
                                          <p:attrName>style.visibility</p:attrName>
                                        </p:attrNameLst>
                                      </p:cBhvr>
                                      <p:to>
                                        <p:strVal val="visible"/>
                                      </p:to>
                                    </p:set>
                                    <p:anim calcmode="discrete" valueType="clr">
                                      <p:cBhvr override="childStyle">
                                        <p:cTn id="61" dur="30"/>
                                        <p:tgtEl>
                                          <p:spTgt spid="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30"/>
                                        <p:tgtEl>
                                          <p:spTgt spid="6">
                                            <p:txEl>
                                              <p:pRg st="4" end="4"/>
                                            </p:txEl>
                                          </p:spTgt>
                                        </p:tgtEl>
                                        <p:attrNameLst>
                                          <p:attrName>fillcolor</p:attrName>
                                        </p:attrNameLst>
                                      </p:cBhvr>
                                      <p:tavLst>
                                        <p:tav tm="0">
                                          <p:val>
                                            <p:clrVal>
                                              <a:schemeClr val="accent2"/>
                                            </p:clrVal>
                                          </p:val>
                                        </p:tav>
                                        <p:tav tm="50000">
                                          <p:val>
                                            <p:clrVal>
                                              <a:schemeClr val="hlink"/>
                                            </p:clrVal>
                                          </p:val>
                                        </p:tav>
                                      </p:tavLst>
                                    </p:anim>
                                    <p:set>
                                      <p:cBhvr>
                                        <p:cTn id="63" dur="30"/>
                                        <p:tgtEl>
                                          <p:spTgt spid="6">
                                            <p:txEl>
                                              <p:pRg st="4" end="4"/>
                                            </p:txEl>
                                          </p:spTgt>
                                        </p:tgtEl>
                                        <p:attrNameLst>
                                          <p:attrName>fill.type</p:attrName>
                                        </p:attrNameLst>
                                      </p:cBhvr>
                                      <p:to>
                                        <p:strVal val="solid"/>
                                      </p:to>
                                    </p:set>
                                  </p:childTnLst>
                                </p:cTn>
                              </p:par>
                            </p:childTnLst>
                          </p:cTn>
                        </p:par>
                        <p:par>
                          <p:cTn id="64" fill="hold">
                            <p:stCondLst>
                              <p:cond delay="1575"/>
                            </p:stCondLst>
                            <p:childTnLst>
                              <p:par>
                                <p:cTn id="65" presetID="1" presetClass="entr" presetSubtype="0"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nodeType="clickEffect">
                                  <p:stCondLst>
                                    <p:cond delay="0"/>
                                  </p:stCondLst>
                                  <p:iterate type="lt">
                                    <p:tmPct val="50000"/>
                                  </p:iterate>
                                  <p:childTnLst>
                                    <p:set>
                                      <p:cBhvr>
                                        <p:cTn id="70" dur="1" fill="hold">
                                          <p:stCondLst>
                                            <p:cond delay="0"/>
                                          </p:stCondLst>
                                        </p:cTn>
                                        <p:tgtEl>
                                          <p:spTgt spid="6">
                                            <p:txEl>
                                              <p:pRg st="5" end="5"/>
                                            </p:txEl>
                                          </p:spTgt>
                                        </p:tgtEl>
                                        <p:attrNameLst>
                                          <p:attrName>style.visibility</p:attrName>
                                        </p:attrNameLst>
                                      </p:cBhvr>
                                      <p:to>
                                        <p:strVal val="visible"/>
                                      </p:to>
                                    </p:set>
                                    <p:anim calcmode="discrete" valueType="clr">
                                      <p:cBhvr override="childStyle">
                                        <p:cTn id="71" dur="30"/>
                                        <p:tgtEl>
                                          <p:spTgt spid="6">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2" dur="30"/>
                                        <p:tgtEl>
                                          <p:spTgt spid="6">
                                            <p:txEl>
                                              <p:pRg st="5" end="5"/>
                                            </p:txEl>
                                          </p:spTgt>
                                        </p:tgtEl>
                                        <p:attrNameLst>
                                          <p:attrName>fillcolor</p:attrName>
                                        </p:attrNameLst>
                                      </p:cBhvr>
                                      <p:tavLst>
                                        <p:tav tm="0">
                                          <p:val>
                                            <p:clrVal>
                                              <a:schemeClr val="accent2"/>
                                            </p:clrVal>
                                          </p:val>
                                        </p:tav>
                                        <p:tav tm="50000">
                                          <p:val>
                                            <p:clrVal>
                                              <a:schemeClr val="hlink"/>
                                            </p:clrVal>
                                          </p:val>
                                        </p:tav>
                                      </p:tavLst>
                                    </p:anim>
                                    <p:set>
                                      <p:cBhvr>
                                        <p:cTn id="73" dur="30"/>
                                        <p:tgtEl>
                                          <p:spTgt spid="6">
                                            <p:txEl>
                                              <p:pRg st="5" end="5"/>
                                            </p:txEl>
                                          </p:spTgt>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8" presetClass="exit" presetSubtype="16" fill="hold" grpId="1" nodeType="clickEffect">
                                  <p:stCondLst>
                                    <p:cond delay="0"/>
                                  </p:stCondLst>
                                  <p:iterate type="lt">
                                    <p:tmPct val="0"/>
                                  </p:iterate>
                                  <p:childTnLst>
                                    <p:animEffect transition="out" filter="diamond(in)">
                                      <p:cBhvr>
                                        <p:cTn id="77" dur="500"/>
                                        <p:tgtEl>
                                          <p:spTgt spid="19"/>
                                        </p:tgtEl>
                                      </p:cBhvr>
                                    </p:animEffect>
                                    <p:set>
                                      <p:cBhvr>
                                        <p:cTn id="7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18" grpId="0" animBg="1"/>
      <p:bldP spid="18" grpId="1" animBg="1"/>
      <p:bldP spid="19" grpId="0" animBg="1"/>
      <p:bldP spid="1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CB52375-8178-414F-BF26-CF17A57C5FF2}"/>
              </a:ext>
            </a:extLst>
          </p:cNvPr>
          <p:cNvSpPr txBox="1"/>
          <p:nvPr/>
        </p:nvSpPr>
        <p:spPr>
          <a:xfrm>
            <a:off x="228600" y="228600"/>
            <a:ext cx="4953000" cy="4739737"/>
          </a:xfrm>
          <a:prstGeom prst="rect">
            <a:avLst/>
          </a:prstGeom>
          <a:noFill/>
        </p:spPr>
        <p:txBody>
          <a:bodyPr wrap="square" lIns="121899" tIns="60949" rIns="121899" bIns="60949" rtlCol="0">
            <a:spAutoFit/>
          </a:bodyPr>
          <a:lstStyle/>
          <a:p>
            <a:pPr indent="-685680">
              <a:spcBef>
                <a:spcPts val="600"/>
              </a:spcBef>
              <a:spcAft>
                <a:spcPts val="600"/>
              </a:spcAft>
            </a:pPr>
            <a:r>
              <a:rPr lang="en-US" sz="2500" b="1" dirty="0" smtClean="0">
                <a:latin typeface="Times New Roman" pitchFamily="18" charset="0"/>
                <a:cs typeface="Times New Roman" pitchFamily="18" charset="0"/>
              </a:rPr>
              <a:t>+ </a:t>
            </a:r>
            <a:r>
              <a:rPr lang="vi-VN" sz="2500" b="1" dirty="0" smtClean="0">
                <a:latin typeface="Times New Roman" pitchFamily="18" charset="0"/>
                <a:cs typeface="Times New Roman" pitchFamily="18" charset="0"/>
              </a:rPr>
              <a:t>Câu chuyện </a:t>
            </a:r>
            <a:r>
              <a:rPr lang="en-US" sz="2500" b="1" dirty="0" err="1" smtClean="0">
                <a:latin typeface="Times New Roman" pitchFamily="18" charset="0"/>
                <a:cs typeface="Times New Roman" pitchFamily="18" charset="0"/>
              </a:rPr>
              <a:t>thứ</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nhất</a:t>
            </a:r>
            <a:r>
              <a:rPr lang="en-US" sz="2500" b="1" dirty="0" smtClean="0">
                <a:latin typeface="Times New Roman" pitchFamily="18" charset="0"/>
                <a:cs typeface="Times New Roman" pitchFamily="18" charset="0"/>
              </a:rPr>
              <a:t>: K</a:t>
            </a:r>
            <a:r>
              <a:rPr lang="vi-VN" sz="2500" b="1" dirty="0" smtClean="0">
                <a:latin typeface="Times New Roman" pitchFamily="18" charset="0"/>
                <a:cs typeface="Times New Roman" pitchFamily="18" charset="0"/>
              </a:rPr>
              <a:t>hi Napoleon lãnh đạo quân Pháp đánh chiếm Tây Ban Nha. Đoàn quân của Napoleon đi </a:t>
            </a:r>
            <a:r>
              <a:rPr lang="en-US" sz="2500" b="1" dirty="0" err="1" smtClean="0">
                <a:latin typeface="Times New Roman" pitchFamily="18" charset="0"/>
                <a:cs typeface="Times New Roman" pitchFamily="18" charset="0"/>
              </a:rPr>
              <a:t>đều</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bước</a:t>
            </a:r>
            <a:r>
              <a:rPr lang="en-US" sz="2500" b="1" dirty="0" smtClean="0">
                <a:latin typeface="Times New Roman" pitchFamily="18" charset="0"/>
                <a:cs typeface="Times New Roman" pitchFamily="18" charset="0"/>
              </a:rPr>
              <a:t> </a:t>
            </a:r>
            <a:r>
              <a:rPr lang="vi-VN" sz="2500" b="1" dirty="0" smtClean="0">
                <a:latin typeface="Times New Roman" pitchFamily="18" charset="0"/>
                <a:cs typeface="Times New Roman" pitchFamily="18" charset="0"/>
              </a:rPr>
              <a:t>qua một chiếc cầu sắt bắc ngang qua một </a:t>
            </a:r>
            <a:r>
              <a:rPr lang="en-US" sz="2500" b="1" dirty="0" smtClean="0">
                <a:latin typeface="Times New Roman" pitchFamily="18" charset="0"/>
                <a:cs typeface="Times New Roman" pitchFamily="18" charset="0"/>
              </a:rPr>
              <a:t>con </a:t>
            </a:r>
            <a:r>
              <a:rPr lang="en-US" sz="2500" b="1" dirty="0" err="1" smtClean="0">
                <a:latin typeface="Times New Roman" pitchFamily="18" charset="0"/>
                <a:cs typeface="Times New Roman" pitchFamily="18" charset="0"/>
              </a:rPr>
              <a:t>sông</a:t>
            </a:r>
            <a:r>
              <a:rPr lang="vi-VN" sz="2500" b="1" dirty="0" smtClean="0">
                <a:latin typeface="Times New Roman" pitchFamily="18" charset="0"/>
                <a:cs typeface="Times New Roman" pitchFamily="18" charset="0"/>
              </a:rPr>
              <a:t> sông</a:t>
            </a:r>
            <a:r>
              <a:rPr lang="en-US" sz="2500" b="1" dirty="0" smtClean="0">
                <a:latin typeface="Times New Roman" pitchFamily="18" charset="0"/>
                <a:cs typeface="Times New Roman" pitchFamily="18" charset="0"/>
              </a:rPr>
              <a:t> n</a:t>
            </a:r>
            <a:r>
              <a:rPr lang="vi-VN" sz="2500" b="1" dirty="0" smtClean="0">
                <a:latin typeface="Times New Roman" pitchFamily="18" charset="0"/>
                <a:cs typeface="Times New Roman" pitchFamily="18" charset="0"/>
              </a:rPr>
              <a:t>hư thường lệ</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tần</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số</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bước</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chân</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của</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đoàn</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quân</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vô</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tình</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bằng</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tần</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số</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dao</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động</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riêng</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của</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cầu</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làm</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cầu</a:t>
            </a:r>
            <a:r>
              <a:rPr lang="en-US" sz="2500" b="1" dirty="0" smtClean="0">
                <a:latin typeface="Times New Roman" pitchFamily="18" charset="0"/>
                <a:cs typeface="Times New Roman" pitchFamily="18" charset="0"/>
              </a:rPr>
              <a:t> rung </a:t>
            </a:r>
            <a:r>
              <a:rPr lang="en-US" sz="2500" b="1" dirty="0" err="1" smtClean="0">
                <a:latin typeface="Times New Roman" pitchFamily="18" charset="0"/>
                <a:cs typeface="Times New Roman" pitchFamily="18" charset="0"/>
              </a:rPr>
              <a:t>dữ</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dội</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và</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gãy</a:t>
            </a:r>
            <a:r>
              <a:rPr lang="vi-VN" sz="2500" b="1" dirty="0" smtClean="0">
                <a:latin typeface="Times New Roman" pitchFamily="18" charset="0"/>
                <a:cs typeface="Times New Roman" pitchFamily="18" charset="0"/>
              </a:rPr>
              <a:t>. Tất cả các binh sĩ và sĩ quan </a:t>
            </a:r>
            <a:r>
              <a:rPr lang="en-US" sz="2500" b="1" dirty="0" err="1" smtClean="0">
                <a:latin typeface="Times New Roman" pitchFamily="18" charset="0"/>
                <a:cs typeface="Times New Roman" pitchFamily="18" charset="0"/>
              </a:rPr>
              <a:t>bị</a:t>
            </a:r>
            <a:r>
              <a:rPr lang="vi-VN" sz="2500" b="1" dirty="0" smtClean="0">
                <a:latin typeface="Times New Roman" pitchFamily="18" charset="0"/>
                <a:cs typeface="Times New Roman" pitchFamily="18" charset="0"/>
              </a:rPr>
              <a:t> rơi xuống nước, rất nhiều người bị chết đuối.</a:t>
            </a:r>
          </a:p>
        </p:txBody>
      </p:sp>
      <p:pic>
        <p:nvPicPr>
          <p:cNvPr id="7" name="Picture 4" descr="D:\2017-2018\Thao Giang 2018\cau1.jpg"/>
          <p:cNvPicPr>
            <a:picLocks noChangeAspect="1" noChangeArrowheads="1"/>
          </p:cNvPicPr>
          <p:nvPr/>
        </p:nvPicPr>
        <p:blipFill>
          <a:blip r:embed="rId2" cstate="print"/>
          <a:srcRect/>
          <a:stretch>
            <a:fillRect/>
          </a:stretch>
        </p:blipFill>
        <p:spPr bwMode="auto">
          <a:xfrm>
            <a:off x="5334000" y="531519"/>
            <a:ext cx="6553200" cy="3964281"/>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5CB52375-8178-414F-BF26-CF17A57C5FF2}"/>
              </a:ext>
            </a:extLst>
          </p:cNvPr>
          <p:cNvSpPr txBox="1"/>
          <p:nvPr/>
        </p:nvSpPr>
        <p:spPr>
          <a:xfrm>
            <a:off x="304800" y="5105400"/>
            <a:ext cx="11658600" cy="1431139"/>
          </a:xfrm>
          <a:prstGeom prst="rect">
            <a:avLst/>
          </a:prstGeom>
          <a:noFill/>
        </p:spPr>
        <p:txBody>
          <a:bodyPr wrap="square" lIns="121899" tIns="60949" rIns="121899" bIns="60949" rtlCol="0">
            <a:spAutoFit/>
          </a:bodyPr>
          <a:lstStyle/>
          <a:p>
            <a:pPr indent="-685680">
              <a:spcBef>
                <a:spcPts val="600"/>
              </a:spcBef>
              <a:spcAft>
                <a:spcPts val="600"/>
              </a:spcAft>
            </a:pPr>
            <a:r>
              <a:rPr lang="en-US" sz="2500" b="1" dirty="0" smtClean="0">
                <a:solidFill>
                  <a:srgbClr val="006600"/>
                </a:solidFill>
                <a:latin typeface="Times New Roman" pitchFamily="18" charset="0"/>
                <a:cs typeface="Times New Roman" pitchFamily="18" charset="0"/>
              </a:rPr>
              <a:t>+ </a:t>
            </a:r>
            <a:r>
              <a:rPr lang="vi-VN" sz="2500" b="1" dirty="0" smtClean="0">
                <a:solidFill>
                  <a:srgbClr val="006600"/>
                </a:solidFill>
                <a:latin typeface="Times New Roman" pitchFamily="18" charset="0"/>
                <a:cs typeface="Times New Roman" pitchFamily="18" charset="0"/>
              </a:rPr>
              <a:t>Câu chuyện thứ hai xảy ra ở St Peterburg (Nga), khi một đoàn quân đi qua cây cầu lớn trên sông Neva, họ cũng đi đều bước và hiện tượng tương tự đã xảy ra.</a:t>
            </a:r>
            <a:r>
              <a:rPr lang="en-US" sz="2500" b="1" dirty="0" smtClean="0">
                <a:solidFill>
                  <a:srgbClr val="006600"/>
                </a:solidFill>
                <a:latin typeface="Times New Roman" pitchFamily="18" charset="0"/>
                <a:cs typeface="Times New Roman" pitchFamily="18" charset="0"/>
              </a:rPr>
              <a:t> </a:t>
            </a:r>
          </a:p>
          <a:p>
            <a:pPr indent="-685680">
              <a:spcBef>
                <a:spcPts val="600"/>
              </a:spcBef>
              <a:spcAft>
                <a:spcPts val="600"/>
              </a:spcAft>
            </a:pPr>
            <a:r>
              <a:rPr lang="en-US" sz="2500" b="1" dirty="0" smtClean="0">
                <a:solidFill>
                  <a:srgbClr val="C00000"/>
                </a:solidFill>
                <a:latin typeface="Times New Roman" pitchFamily="18" charset="0"/>
                <a:cs typeface="Times New Roman" pitchFamily="18" charset="0"/>
              </a:rPr>
              <a:t>+ </a:t>
            </a:r>
            <a:r>
              <a:rPr lang="en-US" sz="2500" b="1" dirty="0" err="1" smtClean="0">
                <a:solidFill>
                  <a:srgbClr val="C00000"/>
                </a:solidFill>
                <a:latin typeface="Times New Roman" pitchFamily="18" charset="0"/>
                <a:cs typeface="Times New Roman" pitchFamily="18" charset="0"/>
              </a:rPr>
              <a:t>Sau</a:t>
            </a:r>
            <a:r>
              <a:rPr lang="en-US" sz="2500" b="1" dirty="0" smtClean="0">
                <a:solidFill>
                  <a:srgbClr val="C00000"/>
                </a:solidFill>
                <a:latin typeface="Times New Roman" pitchFamily="18" charset="0"/>
                <a:cs typeface="Times New Roman" pitchFamily="18" charset="0"/>
              </a:rPr>
              <a:t> tai </a:t>
            </a:r>
            <a:r>
              <a:rPr lang="en-US" sz="2500" b="1" dirty="0" err="1" smtClean="0">
                <a:solidFill>
                  <a:srgbClr val="C00000"/>
                </a:solidFill>
                <a:latin typeface="Times New Roman" pitchFamily="18" charset="0"/>
                <a:cs typeface="Times New Roman" pitchFamily="18" charset="0"/>
              </a:rPr>
              <a:t>nạn</a:t>
            </a:r>
            <a:r>
              <a:rPr lang="en-US" sz="2500" b="1" dirty="0" smtClean="0">
                <a:solidFill>
                  <a:srgbClr val="C00000"/>
                </a:solidFill>
                <a:latin typeface="Times New Roman" pitchFamily="18" charset="0"/>
                <a:cs typeface="Times New Roman" pitchFamily="18" charset="0"/>
              </a:rPr>
              <a:t> </a:t>
            </a:r>
            <a:r>
              <a:rPr lang="en-US" sz="2500" b="1" dirty="0" err="1" smtClean="0">
                <a:solidFill>
                  <a:srgbClr val="C00000"/>
                </a:solidFill>
                <a:latin typeface="Times New Roman" pitchFamily="18" charset="0"/>
                <a:cs typeface="Times New Roman" pitchFamily="18" charset="0"/>
              </a:rPr>
              <a:t>này</a:t>
            </a:r>
            <a:r>
              <a:rPr lang="en-US" sz="2500" b="1" dirty="0" smtClean="0">
                <a:solidFill>
                  <a:srgbClr val="C00000"/>
                </a:solidFill>
                <a:latin typeface="Times New Roman" pitchFamily="18" charset="0"/>
                <a:cs typeface="Times New Roman" pitchFamily="18" charset="0"/>
              </a:rPr>
              <a:t>, </a:t>
            </a:r>
            <a:r>
              <a:rPr lang="en-US" sz="2500" b="1" dirty="0" err="1" smtClean="0">
                <a:solidFill>
                  <a:srgbClr val="C00000"/>
                </a:solidFill>
                <a:latin typeface="Times New Roman" pitchFamily="18" charset="0"/>
                <a:cs typeface="Times New Roman" pitchFamily="18" charset="0"/>
              </a:rPr>
              <a:t>quân</a:t>
            </a:r>
            <a:r>
              <a:rPr lang="en-US" sz="2500" b="1" dirty="0" smtClean="0">
                <a:solidFill>
                  <a:srgbClr val="C00000"/>
                </a:solidFill>
                <a:latin typeface="Times New Roman" pitchFamily="18" charset="0"/>
                <a:cs typeface="Times New Roman" pitchFamily="18" charset="0"/>
              </a:rPr>
              <a:t> </a:t>
            </a:r>
            <a:r>
              <a:rPr lang="en-US" sz="2500" b="1" dirty="0" err="1" smtClean="0">
                <a:solidFill>
                  <a:srgbClr val="C00000"/>
                </a:solidFill>
                <a:latin typeface="Times New Roman" pitchFamily="18" charset="0"/>
                <a:cs typeface="Times New Roman" pitchFamily="18" charset="0"/>
              </a:rPr>
              <a:t>đội</a:t>
            </a:r>
            <a:r>
              <a:rPr lang="en-US" sz="2500" b="1" dirty="0" smtClean="0">
                <a:solidFill>
                  <a:srgbClr val="C00000"/>
                </a:solidFill>
                <a:latin typeface="Times New Roman" pitchFamily="18" charset="0"/>
                <a:cs typeface="Times New Roman" pitchFamily="18" charset="0"/>
              </a:rPr>
              <a:t> </a:t>
            </a:r>
            <a:r>
              <a:rPr lang="en-US" sz="2500" b="1" dirty="0" err="1" smtClean="0">
                <a:solidFill>
                  <a:srgbClr val="C00000"/>
                </a:solidFill>
                <a:latin typeface="Times New Roman" pitchFamily="18" charset="0"/>
                <a:cs typeface="Times New Roman" pitchFamily="18" charset="0"/>
              </a:rPr>
              <a:t>các</a:t>
            </a:r>
            <a:r>
              <a:rPr lang="en-US" sz="2500" b="1" dirty="0" smtClean="0">
                <a:solidFill>
                  <a:srgbClr val="C00000"/>
                </a:solidFill>
                <a:latin typeface="Times New Roman" pitchFamily="18" charset="0"/>
                <a:cs typeface="Times New Roman" pitchFamily="18" charset="0"/>
              </a:rPr>
              <a:t> </a:t>
            </a:r>
            <a:r>
              <a:rPr lang="en-US" sz="2500" b="1" dirty="0" err="1" smtClean="0">
                <a:solidFill>
                  <a:srgbClr val="C00000"/>
                </a:solidFill>
                <a:latin typeface="Times New Roman" pitchFamily="18" charset="0"/>
                <a:cs typeface="Times New Roman" pitchFamily="18" charset="0"/>
              </a:rPr>
              <a:t>nước</a:t>
            </a:r>
            <a:r>
              <a:rPr lang="en-US" sz="2500" b="1" dirty="0" smtClean="0">
                <a:solidFill>
                  <a:srgbClr val="C00000"/>
                </a:solidFill>
                <a:latin typeface="Times New Roman" pitchFamily="18" charset="0"/>
                <a:cs typeface="Times New Roman" pitchFamily="18" charset="0"/>
              </a:rPr>
              <a:t> </a:t>
            </a:r>
            <a:r>
              <a:rPr lang="en-US" sz="2500" b="1" dirty="0" err="1" smtClean="0">
                <a:solidFill>
                  <a:srgbClr val="C00000"/>
                </a:solidFill>
                <a:latin typeface="Times New Roman" pitchFamily="18" charset="0"/>
                <a:cs typeface="Times New Roman" pitchFamily="18" charset="0"/>
              </a:rPr>
              <a:t>đều</a:t>
            </a:r>
            <a:r>
              <a:rPr lang="en-US" sz="2500" b="1" dirty="0" smtClean="0">
                <a:solidFill>
                  <a:srgbClr val="C00000"/>
                </a:solidFill>
                <a:latin typeface="Times New Roman" pitchFamily="18" charset="0"/>
                <a:cs typeface="Times New Roman" pitchFamily="18" charset="0"/>
              </a:rPr>
              <a:t> </a:t>
            </a:r>
            <a:r>
              <a:rPr lang="en-US" sz="2500" b="1" dirty="0" err="1" smtClean="0">
                <a:solidFill>
                  <a:srgbClr val="C00000"/>
                </a:solidFill>
                <a:latin typeface="Times New Roman" pitchFamily="18" charset="0"/>
                <a:cs typeface="Times New Roman" pitchFamily="18" charset="0"/>
              </a:rPr>
              <a:t>có</a:t>
            </a:r>
            <a:r>
              <a:rPr lang="en-US" sz="2500" b="1" dirty="0" smtClean="0">
                <a:solidFill>
                  <a:srgbClr val="C00000"/>
                </a:solidFill>
                <a:latin typeface="Times New Roman" pitchFamily="18" charset="0"/>
                <a:cs typeface="Times New Roman" pitchFamily="18" charset="0"/>
              </a:rPr>
              <a:t> </a:t>
            </a:r>
            <a:r>
              <a:rPr lang="en-US" sz="2500" b="1" dirty="0" err="1" smtClean="0">
                <a:solidFill>
                  <a:srgbClr val="C00000"/>
                </a:solidFill>
                <a:latin typeface="Times New Roman" pitchFamily="18" charset="0"/>
                <a:cs typeface="Times New Roman" pitchFamily="18" charset="0"/>
              </a:rPr>
              <a:t>quy</a:t>
            </a:r>
            <a:r>
              <a:rPr lang="en-US" sz="2500" b="1" dirty="0" smtClean="0">
                <a:solidFill>
                  <a:srgbClr val="C00000"/>
                </a:solidFill>
                <a:latin typeface="Times New Roman" pitchFamily="18" charset="0"/>
                <a:cs typeface="Times New Roman" pitchFamily="18" charset="0"/>
              </a:rPr>
              <a:t> </a:t>
            </a:r>
            <a:r>
              <a:rPr lang="en-US" sz="2500" b="1" dirty="0" err="1" smtClean="0">
                <a:solidFill>
                  <a:srgbClr val="C00000"/>
                </a:solidFill>
                <a:latin typeface="Times New Roman" pitchFamily="18" charset="0"/>
                <a:cs typeface="Times New Roman" pitchFamily="18" charset="0"/>
              </a:rPr>
              <a:t>định</a:t>
            </a:r>
            <a:r>
              <a:rPr lang="en-US" sz="2500" b="1" dirty="0" smtClean="0">
                <a:solidFill>
                  <a:srgbClr val="C00000"/>
                </a:solidFill>
                <a:latin typeface="Times New Roman" pitchFamily="18" charset="0"/>
                <a:cs typeface="Times New Roman" pitchFamily="18" charset="0"/>
              </a:rPr>
              <a:t> </a:t>
            </a:r>
            <a:r>
              <a:rPr lang="en-US" sz="2500" b="1" dirty="0" err="1" smtClean="0">
                <a:solidFill>
                  <a:srgbClr val="C00000"/>
                </a:solidFill>
                <a:latin typeface="Times New Roman" pitchFamily="18" charset="0"/>
                <a:cs typeface="Times New Roman" pitchFamily="18" charset="0"/>
              </a:rPr>
              <a:t>cấm</a:t>
            </a:r>
            <a:r>
              <a:rPr lang="en-US" sz="2500" b="1" dirty="0" smtClean="0">
                <a:solidFill>
                  <a:srgbClr val="C00000"/>
                </a:solidFill>
                <a:latin typeface="Times New Roman" pitchFamily="18" charset="0"/>
                <a:cs typeface="Times New Roman" pitchFamily="18" charset="0"/>
              </a:rPr>
              <a:t> </a:t>
            </a:r>
            <a:r>
              <a:rPr lang="en-US" sz="2500" b="1" dirty="0" err="1" smtClean="0">
                <a:solidFill>
                  <a:srgbClr val="C00000"/>
                </a:solidFill>
                <a:latin typeface="Times New Roman" pitchFamily="18" charset="0"/>
                <a:cs typeface="Times New Roman" pitchFamily="18" charset="0"/>
              </a:rPr>
              <a:t>đi</a:t>
            </a:r>
            <a:r>
              <a:rPr lang="en-US" sz="2500" b="1" dirty="0" smtClean="0">
                <a:solidFill>
                  <a:srgbClr val="C00000"/>
                </a:solidFill>
                <a:latin typeface="Times New Roman" pitchFamily="18" charset="0"/>
                <a:cs typeface="Times New Roman" pitchFamily="18" charset="0"/>
              </a:rPr>
              <a:t> </a:t>
            </a:r>
            <a:r>
              <a:rPr lang="en-US" sz="2500" b="1" dirty="0" err="1" smtClean="0">
                <a:solidFill>
                  <a:srgbClr val="C00000"/>
                </a:solidFill>
                <a:latin typeface="Times New Roman" pitchFamily="18" charset="0"/>
                <a:cs typeface="Times New Roman" pitchFamily="18" charset="0"/>
              </a:rPr>
              <a:t>đều</a:t>
            </a:r>
            <a:r>
              <a:rPr lang="en-US" sz="2500" b="1" dirty="0" smtClean="0">
                <a:solidFill>
                  <a:srgbClr val="C00000"/>
                </a:solidFill>
                <a:latin typeface="Times New Roman" pitchFamily="18" charset="0"/>
                <a:cs typeface="Times New Roman" pitchFamily="18" charset="0"/>
              </a:rPr>
              <a:t> </a:t>
            </a:r>
            <a:r>
              <a:rPr lang="en-US" sz="2500" b="1" dirty="0" err="1" smtClean="0">
                <a:solidFill>
                  <a:srgbClr val="C00000"/>
                </a:solidFill>
                <a:latin typeface="Times New Roman" pitchFamily="18" charset="0"/>
                <a:cs typeface="Times New Roman" pitchFamily="18" charset="0"/>
              </a:rPr>
              <a:t>bước</a:t>
            </a:r>
            <a:r>
              <a:rPr lang="en-US" sz="2500" b="1" dirty="0" smtClean="0">
                <a:solidFill>
                  <a:srgbClr val="C00000"/>
                </a:solidFill>
                <a:latin typeface="Times New Roman" pitchFamily="18" charset="0"/>
                <a:cs typeface="Times New Roman" pitchFamily="18" charset="0"/>
              </a:rPr>
              <a:t> </a:t>
            </a:r>
            <a:r>
              <a:rPr lang="en-US" sz="2500" b="1" dirty="0" err="1" smtClean="0">
                <a:solidFill>
                  <a:srgbClr val="C00000"/>
                </a:solidFill>
                <a:latin typeface="Times New Roman" pitchFamily="18" charset="0"/>
                <a:cs typeface="Times New Roman" pitchFamily="18" charset="0"/>
              </a:rPr>
              <a:t>trên</a:t>
            </a:r>
            <a:r>
              <a:rPr lang="en-US" sz="2500" b="1" dirty="0" smtClean="0">
                <a:solidFill>
                  <a:srgbClr val="C00000"/>
                </a:solidFill>
                <a:latin typeface="Times New Roman" pitchFamily="18" charset="0"/>
                <a:cs typeface="Times New Roman" pitchFamily="18" charset="0"/>
              </a:rPr>
              <a:t> </a:t>
            </a:r>
            <a:r>
              <a:rPr lang="en-US" sz="2500" b="1" dirty="0" err="1" smtClean="0">
                <a:solidFill>
                  <a:srgbClr val="C00000"/>
                </a:solidFill>
                <a:latin typeface="Times New Roman" pitchFamily="18" charset="0"/>
                <a:cs typeface="Times New Roman" pitchFamily="18" charset="0"/>
              </a:rPr>
              <a:t>cầu</a:t>
            </a:r>
            <a:endParaRPr lang="vi-VN" sz="2500" b="1" dirty="0" smtClean="0">
              <a:solidFill>
                <a:srgbClr val="C00000"/>
              </a:solidFill>
              <a:latin typeface="Times New Roman" pitchFamily="18" charset="0"/>
              <a:cs typeface="Times New Roman" pitchFamily="18" charset="0"/>
            </a:endParaRPr>
          </a:p>
        </p:txBody>
      </p:sp>
      <p:sp>
        <p:nvSpPr>
          <p:cNvPr id="5" name="Action Button: End 4">
            <a:hlinkClick r:id="rId3" action="ppaction://program" highlightClick="1"/>
          </p:cNvPr>
          <p:cNvSpPr/>
          <p:nvPr/>
        </p:nvSpPr>
        <p:spPr>
          <a:xfrm>
            <a:off x="11277600" y="0"/>
            <a:ext cx="914400" cy="457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Action Button: End 9">
            <a:hlinkClick r:id="rId4" action="ppaction://program" highlightClick="1"/>
          </p:cNvPr>
          <p:cNvSpPr/>
          <p:nvPr/>
        </p:nvSpPr>
        <p:spPr>
          <a:xfrm>
            <a:off x="11582400" y="5257800"/>
            <a:ext cx="609600" cy="457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xmlns="" val="390502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3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30"/>
                                        <p:tgtEl>
                                          <p:spTgt spid="6">
                                            <p:txEl>
                                              <p:pRg st="0" end="0"/>
                                            </p:txEl>
                                          </p:spTgt>
                                        </p:tgtEl>
                                        <p:attrNameLst>
                                          <p:attrName>fill.type</p:attrName>
                                        </p:attrNameLst>
                                      </p:cBhvr>
                                      <p:to>
                                        <p:strVal val="solid"/>
                                      </p:to>
                                    </p:set>
                                  </p:childTnLst>
                                </p:cTn>
                              </p:par>
                            </p:childTnLst>
                          </p:cTn>
                        </p:par>
                        <p:par>
                          <p:cTn id="10" fill="hold">
                            <p:stCondLst>
                              <p:cond delay="429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3" dur="3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3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5" dur="30"/>
                                        <p:tgtEl>
                                          <p:spTgt spid="8">
                                            <p:txEl>
                                              <p:pRg st="0" end="0"/>
                                            </p:txEl>
                                          </p:spTgt>
                                        </p:tgtEl>
                                        <p:attrNameLst>
                                          <p:attrName>fill.type</p:attrName>
                                        </p:attrNameLst>
                                      </p:cBhvr>
                                      <p:to>
                                        <p:strVal val="solid"/>
                                      </p:to>
                                    </p:set>
                                  </p:childTnLst>
                                </p:cTn>
                              </p:par>
                            </p:childTnLst>
                          </p:cTn>
                        </p:par>
                        <p:par>
                          <p:cTn id="16" fill="hold">
                            <p:stCondLst>
                              <p:cond delay="6120"/>
                            </p:stCondLst>
                            <p:childTnLst>
                              <p:par>
                                <p:cTn id="17" presetID="18" presetClass="entr" presetSubtype="3"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upRight)">
                                      <p:cBhvr>
                                        <p:cTn id="19" dur="500"/>
                                        <p:tgtEl>
                                          <p:spTgt spid="7"/>
                                        </p:tgtEl>
                                      </p:cBhvr>
                                    </p:animEffect>
                                  </p:childTnLst>
                                </p:cTn>
                              </p:par>
                            </p:childTnLst>
                          </p:cTn>
                        </p:par>
                        <p:par>
                          <p:cTn id="20" fill="hold">
                            <p:stCondLst>
                              <p:cond delay="662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23" dur="3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3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25" dur="30"/>
                                        <p:tgtEl>
                                          <p:spTgt spid="8">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Box 3"/>
          <p:cNvSpPr txBox="1">
            <a:spLocks noChangeArrowheads="1"/>
          </p:cNvSpPr>
          <p:nvPr/>
        </p:nvSpPr>
        <p:spPr bwMode="auto">
          <a:xfrm>
            <a:off x="381000" y="1447800"/>
            <a:ext cx="11506200" cy="3600450"/>
          </a:xfrm>
          <a:prstGeom prst="rect">
            <a:avLst/>
          </a:prstGeom>
          <a:noFill/>
          <a:ln w="9525">
            <a:noFill/>
            <a:miter lim="800000"/>
            <a:headEnd/>
            <a:tailEnd/>
          </a:ln>
        </p:spPr>
        <p:txBody>
          <a:bodyPr>
            <a:spAutoFit/>
          </a:bodyPr>
          <a:lstStyle/>
          <a:p>
            <a:pPr algn="just">
              <a:defRPr/>
            </a:pPr>
            <a:r>
              <a:rPr lang="en-US" sz="3500" b="1" dirty="0" err="1">
                <a:latin typeface="Times New Roman" pitchFamily="18" charset="0"/>
                <a:cs typeface="Times New Roman" pitchFamily="18" charset="0"/>
              </a:rPr>
              <a:t>Câu</a:t>
            </a:r>
            <a:r>
              <a:rPr lang="en-US" sz="3500" b="1" dirty="0">
                <a:latin typeface="Times New Roman" pitchFamily="18" charset="0"/>
                <a:cs typeface="Times New Roman" pitchFamily="18" charset="0"/>
              </a:rPr>
              <a:t> 3:</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Một</a:t>
            </a:r>
            <a:r>
              <a:rPr lang="en-US" sz="3500" dirty="0">
                <a:latin typeface="Times New Roman" pitchFamily="18" charset="0"/>
                <a:cs typeface="Times New Roman" pitchFamily="18" charset="0"/>
              </a:rPr>
              <a:t> con </a:t>
            </a:r>
            <a:r>
              <a:rPr lang="en-US" sz="3500" dirty="0" err="1">
                <a:latin typeface="Times New Roman" pitchFamily="18" charset="0"/>
                <a:cs typeface="Times New Roman" pitchFamily="18" charset="0"/>
              </a:rPr>
              <a:t>lắc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lò</a:t>
            </a:r>
            <a:r>
              <a:rPr lang="en-US" sz="3500" dirty="0">
                <a:latin typeface="Times New Roman" pitchFamily="18" charset="0"/>
                <a:cs typeface="Times New Roman" pitchFamily="18" charset="0"/>
              </a:rPr>
              <a:t> xo </a:t>
            </a:r>
            <a:r>
              <a:rPr lang="en-US" sz="3500" dirty="0" err="1">
                <a:latin typeface="Times New Roman" pitchFamily="18" charset="0"/>
                <a:cs typeface="Times New Roman" pitchFamily="18" charset="0"/>
              </a:rPr>
              <a:t>bao</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gồm</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vật</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nhỏ</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khối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lượng</a:t>
            </a:r>
            <a:r>
              <a:rPr lang="en-US" sz="3500" dirty="0">
                <a:latin typeface="Times New Roman" pitchFamily="18" charset="0"/>
                <a:cs typeface="Times New Roman" pitchFamily="18" charset="0"/>
              </a:rPr>
              <a:t> 100g </a:t>
            </a:r>
            <a:r>
              <a:rPr lang="en-US" sz="3500" dirty="0" err="1">
                <a:latin typeface="Times New Roman" pitchFamily="18" charset="0"/>
                <a:cs typeface="Times New Roman" pitchFamily="18" charset="0"/>
              </a:rPr>
              <a:t>và</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lò</a:t>
            </a:r>
            <a:r>
              <a:rPr lang="en-US" sz="3500" dirty="0">
                <a:latin typeface="Times New Roman" pitchFamily="18" charset="0"/>
                <a:cs typeface="Times New Roman" pitchFamily="18" charset="0"/>
              </a:rPr>
              <a:t> xo </a:t>
            </a:r>
            <a:r>
              <a:rPr lang="en-US" sz="3500" dirty="0" err="1">
                <a:latin typeface="Times New Roman" pitchFamily="18" charset="0"/>
                <a:cs typeface="Times New Roman" pitchFamily="18" charset="0"/>
              </a:rPr>
              <a:t>có</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độ</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cứng</a:t>
            </a:r>
            <a:r>
              <a:rPr lang="en-US" sz="3500" dirty="0">
                <a:latin typeface="Times New Roman" pitchFamily="18" charset="0"/>
                <a:cs typeface="Times New Roman" pitchFamily="18" charset="0"/>
              </a:rPr>
              <a:t> 100N/m,  </a:t>
            </a:r>
            <a:r>
              <a:rPr lang="en-US" sz="3500" dirty="0" err="1">
                <a:latin typeface="Times New Roman" pitchFamily="18" charset="0"/>
                <a:cs typeface="Times New Roman" pitchFamily="18" charset="0"/>
              </a:rPr>
              <a:t>chịu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tác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dụng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một</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ngoại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lực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tuần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hoàn</a:t>
            </a:r>
            <a:r>
              <a:rPr lang="en-US" sz="3500" dirty="0">
                <a:latin typeface="Times New Roman" pitchFamily="18" charset="0"/>
                <a:cs typeface="Times New Roman" pitchFamily="18" charset="0"/>
              </a:rPr>
              <a:t> F= F</a:t>
            </a:r>
            <a:r>
              <a:rPr lang="en-US" sz="3500" baseline="-25000" dirty="0">
                <a:latin typeface="Times New Roman" pitchFamily="18" charset="0"/>
                <a:cs typeface="Times New Roman" pitchFamily="18" charset="0"/>
              </a:rPr>
              <a:t>0 </a:t>
            </a:r>
            <a:r>
              <a:rPr lang="en-US" sz="3500" dirty="0" err="1">
                <a:latin typeface="Times New Roman" pitchFamily="18" charset="0"/>
                <a:cs typeface="Times New Roman" pitchFamily="18" charset="0"/>
              </a:rPr>
              <a:t>cos</a:t>
            </a:r>
            <a:r>
              <a:rPr lang="en-US" sz="3500" dirty="0">
                <a:latin typeface="Times New Roman" pitchFamily="18" charset="0"/>
                <a:cs typeface="Times New Roman" pitchFamily="18" charset="0"/>
              </a:rPr>
              <a:t>(10t)N. </a:t>
            </a:r>
            <a:r>
              <a:rPr lang="en-US" sz="3500" dirty="0" err="1">
                <a:latin typeface="Times New Roman" pitchFamily="18" charset="0"/>
                <a:cs typeface="Times New Roman" pitchFamily="18" charset="0"/>
              </a:rPr>
              <a:t>Khi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ổn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định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dao</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động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con </a:t>
            </a:r>
            <a:r>
              <a:rPr lang="en-US" sz="3500" dirty="0" err="1">
                <a:latin typeface="Times New Roman" pitchFamily="18" charset="0"/>
                <a:cs typeface="Times New Roman" pitchFamily="18" charset="0"/>
              </a:rPr>
              <a:t>lắc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có</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tần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số</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góc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là</a:t>
            </a:r>
            <a:r>
              <a:rPr lang="en-US" sz="3500" dirty="0">
                <a:latin typeface="Times New Roman" pitchFamily="18" charset="0"/>
                <a:cs typeface="Times New Roman" pitchFamily="18" charset="0"/>
              </a:rPr>
              <a:t>: </a:t>
            </a:r>
          </a:p>
          <a:p>
            <a:pPr marL="514350" indent="-514350">
              <a:buFontTx/>
              <a:buAutoNum type="alphaUcPeriod"/>
              <a:defRPr/>
            </a:pPr>
            <a:r>
              <a:rPr lang="el-GR" sz="3500" dirty="0">
                <a:latin typeface="Times New Roman" pitchFamily="18" charset="0"/>
                <a:cs typeface="Times New Roman" pitchFamily="18" charset="0"/>
              </a:rPr>
              <a:t>ω</a:t>
            </a:r>
            <a:r>
              <a:rPr lang="en-US" sz="3500" dirty="0">
                <a:latin typeface="Times New Roman" pitchFamily="18" charset="0"/>
                <a:cs typeface="Times New Roman" pitchFamily="18" charset="0"/>
              </a:rPr>
              <a:t> = 10 </a:t>
            </a:r>
            <a:r>
              <a:rPr lang="en-US" sz="3500" dirty="0" err="1">
                <a:latin typeface="Times New Roman" pitchFamily="18" charset="0"/>
                <a:cs typeface="Times New Roman" pitchFamily="18" charset="0"/>
              </a:rPr>
              <a:t>rad</a:t>
            </a:r>
            <a:r>
              <a:rPr lang="en-US" sz="3500" dirty="0">
                <a:latin typeface="Times New Roman" pitchFamily="18" charset="0"/>
                <a:cs typeface="Times New Roman" pitchFamily="18" charset="0"/>
              </a:rPr>
              <a:t>/s	      			</a:t>
            </a:r>
            <a:r>
              <a:rPr lang="en-US" sz="3500" b="1" dirty="0">
                <a:latin typeface="Times New Roman" pitchFamily="18" charset="0"/>
                <a:cs typeface="Times New Roman" pitchFamily="18" charset="0"/>
              </a:rPr>
              <a:t>B.</a:t>
            </a:r>
            <a:r>
              <a:rPr lang="el-GR" sz="3500" dirty="0">
                <a:latin typeface="Times New Roman" pitchFamily="18" charset="0"/>
                <a:cs typeface="Times New Roman" pitchFamily="18" charset="0"/>
              </a:rPr>
              <a:t> ω</a:t>
            </a:r>
            <a:r>
              <a:rPr lang="en-US" sz="3500" b="1" dirty="0">
                <a:latin typeface="Times New Roman" pitchFamily="18" charset="0"/>
                <a:cs typeface="Times New Roman" pitchFamily="18" charset="0"/>
              </a:rPr>
              <a:t> </a:t>
            </a:r>
            <a:r>
              <a:rPr lang="en-US" sz="3500" dirty="0">
                <a:latin typeface="Times New Roman" pitchFamily="18" charset="0"/>
                <a:cs typeface="Times New Roman" pitchFamily="18" charset="0"/>
              </a:rPr>
              <a:t>= 10</a:t>
            </a:r>
            <a:r>
              <a:rPr lang="el-GR" sz="3500" dirty="0">
                <a:latin typeface="Times New Roman" pitchFamily="18" charset="0"/>
                <a:cs typeface="Times New Roman" pitchFamily="18" charset="0"/>
              </a:rPr>
              <a:t>π</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rad</a:t>
            </a:r>
            <a:r>
              <a:rPr lang="en-US" sz="3500" dirty="0">
                <a:latin typeface="Times New Roman" pitchFamily="18" charset="0"/>
                <a:cs typeface="Times New Roman" pitchFamily="18" charset="0"/>
              </a:rPr>
              <a:t>/s  </a:t>
            </a:r>
          </a:p>
          <a:p>
            <a:pPr marL="514350" indent="-514350">
              <a:defRPr/>
            </a:pPr>
            <a:r>
              <a:rPr lang="en-US" sz="3500" b="1" dirty="0">
                <a:latin typeface="Times New Roman" pitchFamily="18" charset="0"/>
                <a:cs typeface="Times New Roman" pitchFamily="18" charset="0"/>
              </a:rPr>
              <a:t>C.</a:t>
            </a:r>
            <a:r>
              <a:rPr lang="el-GR" sz="3500" dirty="0">
                <a:latin typeface="Times New Roman" pitchFamily="18" charset="0"/>
                <a:cs typeface="Times New Roman" pitchFamily="18" charset="0"/>
              </a:rPr>
              <a:t> ω</a:t>
            </a:r>
            <a:r>
              <a:rPr lang="en-US" sz="3500" b="1" dirty="0">
                <a:latin typeface="Times New Roman" pitchFamily="18" charset="0"/>
                <a:cs typeface="Times New Roman" pitchFamily="18" charset="0"/>
              </a:rPr>
              <a:t> </a:t>
            </a:r>
            <a:r>
              <a:rPr lang="en-US" sz="3500" dirty="0">
                <a:latin typeface="Times New Roman" pitchFamily="18" charset="0"/>
                <a:cs typeface="Times New Roman" pitchFamily="18" charset="0"/>
              </a:rPr>
              <a:t>= 2</a:t>
            </a:r>
            <a:r>
              <a:rPr lang="el-GR" sz="3500" dirty="0">
                <a:latin typeface="Times New Roman" pitchFamily="18" charset="0"/>
                <a:cs typeface="Times New Roman" pitchFamily="18" charset="0"/>
              </a:rPr>
              <a:t>π</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rad</a:t>
            </a:r>
            <a:r>
              <a:rPr lang="en-US" sz="3500" dirty="0">
                <a:latin typeface="Times New Roman" pitchFamily="18" charset="0"/>
                <a:cs typeface="Times New Roman" pitchFamily="18" charset="0"/>
              </a:rPr>
              <a:t>/s 	   		</a:t>
            </a:r>
            <a:r>
              <a:rPr lang="en-US" sz="3500" b="1" dirty="0">
                <a:latin typeface="Times New Roman" pitchFamily="18" charset="0"/>
                <a:cs typeface="Times New Roman" pitchFamily="18" charset="0"/>
              </a:rPr>
              <a:t>D.</a:t>
            </a:r>
            <a:r>
              <a:rPr lang="el-GR" sz="3500" dirty="0">
                <a:latin typeface="Times New Roman" pitchFamily="18" charset="0"/>
                <a:cs typeface="Times New Roman" pitchFamily="18" charset="0"/>
              </a:rPr>
              <a:t> ω</a:t>
            </a:r>
            <a:r>
              <a:rPr lang="en-US" sz="3500" dirty="0">
                <a:latin typeface="Times New Roman" pitchFamily="18" charset="0"/>
                <a:cs typeface="Times New Roman" pitchFamily="18" charset="0"/>
              </a:rPr>
              <a:t> = 20 </a:t>
            </a:r>
            <a:r>
              <a:rPr lang="en-US" sz="3500" dirty="0" err="1">
                <a:latin typeface="Times New Roman" pitchFamily="18" charset="0"/>
                <a:cs typeface="Times New Roman" pitchFamily="18" charset="0"/>
              </a:rPr>
              <a:t>rad</a:t>
            </a:r>
            <a:r>
              <a:rPr lang="en-US" sz="3500" dirty="0">
                <a:latin typeface="Times New Roman" pitchFamily="18" charset="0"/>
                <a:cs typeface="Times New Roman" pitchFamily="18" charset="0"/>
              </a:rPr>
              <a:t>/s</a:t>
            </a:r>
          </a:p>
          <a:p>
            <a:pPr>
              <a:defRPr/>
            </a:pPr>
            <a:r>
              <a:rPr lang="en-US" dirty="0"/>
              <a:t> </a:t>
            </a:r>
          </a:p>
        </p:txBody>
      </p:sp>
      <p:sp>
        <p:nvSpPr>
          <p:cNvPr id="5" name="TextBox 4"/>
          <p:cNvSpPr txBox="1">
            <a:spLocks noChangeArrowheads="1"/>
          </p:cNvSpPr>
          <p:nvPr/>
        </p:nvSpPr>
        <p:spPr bwMode="auto">
          <a:xfrm>
            <a:off x="9753600" y="5638800"/>
            <a:ext cx="2209800" cy="584200"/>
          </a:xfrm>
          <a:prstGeom prst="rect">
            <a:avLst/>
          </a:prstGeom>
          <a:noFill/>
          <a:ln w="9525">
            <a:solidFill>
              <a:schemeClr val="tx1"/>
            </a:solidFill>
            <a:miter lim="800000"/>
            <a:headEnd/>
            <a:tailEnd/>
          </a:ln>
        </p:spPr>
        <p:txBody>
          <a:bodyPr>
            <a:spAutoFit/>
          </a:bodyPr>
          <a:lstStyle/>
          <a:p>
            <a:r>
              <a:rPr lang="en-US" sz="3200" b="1">
                <a:latin typeface="Times New Roman" pitchFamily="18" charset="0"/>
                <a:cs typeface="Times New Roman" pitchFamily="18" charset="0"/>
              </a:rPr>
              <a:t>Đáp án: A </a:t>
            </a:r>
          </a:p>
        </p:txBody>
      </p:sp>
      <p:sp>
        <p:nvSpPr>
          <p:cNvPr id="6" name="TextBox 5"/>
          <p:cNvSpPr txBox="1">
            <a:spLocks noChangeArrowheads="1"/>
          </p:cNvSpPr>
          <p:nvPr/>
        </p:nvSpPr>
        <p:spPr bwMode="auto">
          <a:xfrm>
            <a:off x="457200" y="4876800"/>
            <a:ext cx="11353800" cy="1077913"/>
          </a:xfrm>
          <a:prstGeom prst="rect">
            <a:avLst/>
          </a:prstGeom>
          <a:noFill/>
          <a:ln w="9525">
            <a:noFill/>
            <a:miter lim="800000"/>
            <a:headEnd/>
            <a:tailEnd/>
          </a:ln>
        </p:spPr>
        <p:txBody>
          <a:bodyPr>
            <a:spAutoFit/>
          </a:bodyPr>
          <a:lstStyle/>
          <a:p>
            <a:r>
              <a:rPr lang="en-US" sz="3200" b="1" dirty="0" err="1">
                <a:latin typeface="Times New Roman" pitchFamily="18" charset="0"/>
                <a:cs typeface="Times New Roman" pitchFamily="18" charset="0"/>
              </a:rPr>
              <a:t>Hướng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dẫn</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Dao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CLLX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ổn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cưỡng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cưỡng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bức</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sym typeface="Wingdings" pitchFamily="2" charset="2"/>
              </a:rPr>
              <a:t> </a:t>
            </a:r>
            <a:r>
              <a:rPr lang="en-US" sz="3200" b="1" dirty="0">
                <a:latin typeface="Times New Roman" pitchFamily="18" charset="0"/>
                <a:cs typeface="Times New Roman" pitchFamily="18" charset="0"/>
              </a:rPr>
              <a:t>   </a:t>
            </a:r>
          </a:p>
        </p:txBody>
      </p:sp>
      <p:sp>
        <p:nvSpPr>
          <p:cNvPr id="7" name="Title 1"/>
          <p:cNvSpPr txBox="1">
            <a:spLocks/>
          </p:cNvSpPr>
          <p:nvPr/>
        </p:nvSpPr>
        <p:spPr bwMode="auto">
          <a:xfrm>
            <a:off x="1143000" y="457200"/>
            <a:ext cx="2667000" cy="563563"/>
          </a:xfrm>
          <a:prstGeom prst="rect">
            <a:avLst/>
          </a:prstGeom>
          <a:noFill/>
          <a:ln w="9525">
            <a:noFill/>
            <a:miter lim="800000"/>
            <a:headEnd/>
            <a:tailEnd/>
          </a:ln>
        </p:spPr>
        <p:txBody>
          <a:bodyPr anchor="ctr"/>
          <a:lstStyle/>
          <a:p>
            <a:pPr>
              <a:defRPr/>
            </a:pPr>
            <a:r>
              <a:rPr lang="en-US" sz="3500" b="1">
                <a:latin typeface="Times New Roman" pitchFamily="18" charset="0"/>
                <a:ea typeface="+mj-ea"/>
                <a:cs typeface="Times New Roman" pitchFamily="18" charset="0"/>
              </a:rPr>
              <a:t>VẬN DỤNG</a:t>
            </a:r>
            <a:endParaRPr lang="en-US" sz="3500" b="1" dirty="0">
              <a:latin typeface="Times New Roman" pitchFamily="18" charset="0"/>
              <a:ea typeface="+mj-ea"/>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04800" y="609600"/>
            <a:ext cx="11430000" cy="5602288"/>
          </a:xfrm>
          <a:prstGeom prst="rect">
            <a:avLst/>
          </a:prstGeom>
          <a:noFill/>
          <a:ln w="9525">
            <a:noFill/>
            <a:miter lim="800000"/>
            <a:headEnd/>
            <a:tailEnd/>
          </a:ln>
        </p:spPr>
        <p:txBody>
          <a:bodyPr>
            <a:spAutoFit/>
          </a:bodyPr>
          <a:lstStyle/>
          <a:p>
            <a:endParaRPr lang="en-US" sz="3500">
              <a:latin typeface="Times New Roman" pitchFamily="18" charset="0"/>
              <a:cs typeface="Times New Roman" pitchFamily="18" charset="0"/>
            </a:endParaRPr>
          </a:p>
          <a:p>
            <a:pPr algn="just"/>
            <a:r>
              <a:rPr lang="en-US" sz="3500" b="1">
                <a:latin typeface="Times New Roman" pitchFamily="18" charset="0"/>
                <a:cs typeface="Times New Roman" pitchFamily="18" charset="0"/>
              </a:rPr>
              <a:t>Câu 4:</a:t>
            </a:r>
            <a:r>
              <a:rPr lang="en-US" sz="3500">
                <a:latin typeface="Times New Roman" pitchFamily="18" charset="0"/>
                <a:cs typeface="Times New Roman" pitchFamily="18" charset="0"/>
              </a:rPr>
              <a:t> </a:t>
            </a:r>
            <a:r>
              <a:rPr lang="vi-VN" sz="3200">
                <a:latin typeface="Times New Roman" pitchFamily="18" charset="0"/>
                <a:cs typeface="Times New Roman" pitchFamily="18" charset="0"/>
              </a:rPr>
              <a:t>Thực hiện thí nghiệm về dao động</a:t>
            </a:r>
            <a:endParaRPr lang="en-US" sz="3200">
              <a:latin typeface="Times New Roman" pitchFamily="18" charset="0"/>
              <a:cs typeface="Times New Roman" pitchFamily="18" charset="0"/>
            </a:endParaRPr>
          </a:p>
          <a:p>
            <a:pPr algn="just"/>
            <a:r>
              <a:rPr lang="vi-VN" sz="3200">
                <a:latin typeface="Times New Roman" pitchFamily="18" charset="0"/>
                <a:cs typeface="Times New Roman" pitchFamily="18" charset="0"/>
              </a:rPr>
              <a:t>cưỡng bức như hình bên. Năm con lắc đơn:</a:t>
            </a:r>
            <a:endParaRPr lang="en-US" sz="3200">
              <a:latin typeface="Times New Roman" pitchFamily="18" charset="0"/>
              <a:cs typeface="Times New Roman" pitchFamily="18" charset="0"/>
            </a:endParaRPr>
          </a:p>
          <a:p>
            <a:pPr algn="just"/>
            <a:r>
              <a:rPr lang="vi-VN" sz="3200">
                <a:latin typeface="Times New Roman" pitchFamily="18" charset="0"/>
                <a:cs typeface="Times New Roman" pitchFamily="18" charset="0"/>
              </a:rPr>
              <a:t> (1), (2), (3), (4) và M (con lắc điều khiển) </a:t>
            </a:r>
            <a:endParaRPr lang="en-US" sz="3200">
              <a:latin typeface="Times New Roman" pitchFamily="18" charset="0"/>
              <a:cs typeface="Times New Roman" pitchFamily="18" charset="0"/>
            </a:endParaRPr>
          </a:p>
          <a:p>
            <a:pPr algn="just"/>
            <a:r>
              <a:rPr lang="vi-VN" sz="3200">
                <a:latin typeface="Times New Roman" pitchFamily="18" charset="0"/>
                <a:cs typeface="Times New Roman" pitchFamily="18" charset="0"/>
              </a:rPr>
              <a:t>được treo trên một sợi dây. Ban đầu hệ </a:t>
            </a:r>
            <a:endParaRPr lang="en-US" sz="3200">
              <a:latin typeface="Times New Roman" pitchFamily="18" charset="0"/>
              <a:cs typeface="Times New Roman" pitchFamily="18" charset="0"/>
            </a:endParaRPr>
          </a:p>
          <a:p>
            <a:pPr algn="just"/>
            <a:r>
              <a:rPr lang="vi-VN" sz="3200">
                <a:latin typeface="Times New Roman" pitchFamily="18" charset="0"/>
                <a:cs typeface="Times New Roman" pitchFamily="18" charset="0"/>
              </a:rPr>
              <a:t>đang đứng yên ở vị trí cân bằng. Kích thích </a:t>
            </a:r>
            <a:endParaRPr lang="en-US" sz="3200">
              <a:latin typeface="Times New Roman" pitchFamily="18" charset="0"/>
              <a:cs typeface="Times New Roman" pitchFamily="18" charset="0"/>
            </a:endParaRPr>
          </a:p>
          <a:p>
            <a:pPr algn="just"/>
            <a:r>
              <a:rPr lang="vi-VN" sz="3200">
                <a:latin typeface="Times New Roman" pitchFamily="18" charset="0"/>
                <a:cs typeface="Times New Roman" pitchFamily="18" charset="0"/>
              </a:rPr>
              <a:t>M dao động nhỏ trong mặt phẳng vuông góc với mặt phẳng hình vẽ thì các con lắc còn lại dao động theo. Không kể M, con lắc dao động mạnh nhất là </a:t>
            </a:r>
          </a:p>
          <a:p>
            <a:pPr algn="just"/>
            <a:r>
              <a:rPr lang="en-US" sz="3200">
                <a:latin typeface="Times New Roman" pitchFamily="18" charset="0"/>
                <a:cs typeface="Times New Roman" pitchFamily="18" charset="0"/>
              </a:rPr>
              <a:t>A. con lắc (2). 				B. con lắc (1). </a:t>
            </a:r>
          </a:p>
          <a:p>
            <a:pPr algn="just"/>
            <a:r>
              <a:rPr lang="en-US" sz="3200">
                <a:latin typeface="Times New Roman" pitchFamily="18" charset="0"/>
                <a:cs typeface="Times New Roman" pitchFamily="18" charset="0"/>
              </a:rPr>
              <a:t>C. con lắc (3). 				D. con lắc (4). </a:t>
            </a:r>
          </a:p>
        </p:txBody>
      </p:sp>
      <p:pic>
        <p:nvPicPr>
          <p:cNvPr id="23554" name="Picture 2"/>
          <p:cNvPicPr>
            <a:picLocks noChangeAspect="1" noChangeArrowheads="1"/>
          </p:cNvPicPr>
          <p:nvPr/>
        </p:nvPicPr>
        <p:blipFill>
          <a:blip r:embed="rId2"/>
          <a:srcRect/>
          <a:stretch>
            <a:fillRect/>
          </a:stretch>
        </p:blipFill>
        <p:spPr bwMode="auto">
          <a:xfrm>
            <a:off x="7772400" y="762000"/>
            <a:ext cx="4038600" cy="2819400"/>
          </a:xfrm>
          <a:prstGeom prst="rect">
            <a:avLst/>
          </a:prstGeom>
          <a:noFill/>
          <a:ln w="9525">
            <a:noFill/>
            <a:miter lim="800000"/>
            <a:headEnd/>
            <a:tailEnd/>
          </a:ln>
        </p:spPr>
      </p:pic>
      <p:sp>
        <p:nvSpPr>
          <p:cNvPr id="6" name="TextBox 5"/>
          <p:cNvSpPr txBox="1">
            <a:spLocks noChangeArrowheads="1"/>
          </p:cNvSpPr>
          <p:nvPr/>
        </p:nvSpPr>
        <p:spPr bwMode="auto">
          <a:xfrm>
            <a:off x="9067800" y="5943600"/>
            <a:ext cx="2209800" cy="584200"/>
          </a:xfrm>
          <a:prstGeom prst="rect">
            <a:avLst/>
          </a:prstGeom>
          <a:noFill/>
          <a:ln w="9525">
            <a:solidFill>
              <a:schemeClr val="tx1"/>
            </a:solidFill>
            <a:miter lim="800000"/>
            <a:headEnd/>
            <a:tailEnd/>
          </a:ln>
        </p:spPr>
        <p:txBody>
          <a:bodyPr>
            <a:spAutoFit/>
          </a:bodyPr>
          <a:lstStyle/>
          <a:p>
            <a:r>
              <a:rPr lang="en-US" sz="3200" b="1">
                <a:latin typeface="Times New Roman" pitchFamily="18" charset="0"/>
                <a:cs typeface="Times New Roman" pitchFamily="18" charset="0"/>
              </a:rPr>
              <a:t>Đáp án: B </a:t>
            </a:r>
          </a:p>
        </p:txBody>
      </p:sp>
      <p:sp>
        <p:nvSpPr>
          <p:cNvPr id="7" name="Title 1"/>
          <p:cNvSpPr txBox="1">
            <a:spLocks/>
          </p:cNvSpPr>
          <p:nvPr/>
        </p:nvSpPr>
        <p:spPr bwMode="auto">
          <a:xfrm>
            <a:off x="762000" y="381000"/>
            <a:ext cx="2667000" cy="563563"/>
          </a:xfrm>
          <a:prstGeom prst="rect">
            <a:avLst/>
          </a:prstGeom>
          <a:noFill/>
          <a:ln w="9525">
            <a:noFill/>
            <a:miter lim="800000"/>
            <a:headEnd/>
            <a:tailEnd/>
          </a:ln>
        </p:spPr>
        <p:txBody>
          <a:bodyPr anchor="ctr"/>
          <a:lstStyle/>
          <a:p>
            <a:pPr>
              <a:defRPr/>
            </a:pPr>
            <a:r>
              <a:rPr lang="en-US" sz="3500" b="1" dirty="0">
                <a:latin typeface="Times New Roman" pitchFamily="18" charset="0"/>
                <a:ea typeface="+mj-ea"/>
                <a:cs typeface="Times New Roman" pitchFamily="18" charset="0"/>
              </a:rPr>
              <a:t>VẬN DỤNG</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box(in)">
                                      <p:cBhvr>
                                        <p:cTn id="10" dur="500"/>
                                        <p:tgtEl>
                                          <p:spTgt spid="235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Box 5"/>
          <p:cNvSpPr txBox="1">
            <a:spLocks noChangeArrowheads="1"/>
          </p:cNvSpPr>
          <p:nvPr/>
        </p:nvSpPr>
        <p:spPr bwMode="auto">
          <a:xfrm>
            <a:off x="228600" y="1447800"/>
            <a:ext cx="11658600" cy="2524125"/>
          </a:xfrm>
          <a:prstGeom prst="rect">
            <a:avLst/>
          </a:prstGeom>
          <a:noFill/>
          <a:ln w="9525">
            <a:noFill/>
            <a:miter lim="800000"/>
            <a:headEnd/>
            <a:tailEnd/>
          </a:ln>
        </p:spPr>
        <p:txBody>
          <a:bodyPr>
            <a:spAutoFit/>
          </a:bodyPr>
          <a:lstStyle/>
          <a:p>
            <a:r>
              <a:rPr lang="it-IT" sz="3500" b="1">
                <a:latin typeface="Times New Roman" pitchFamily="18" charset="0"/>
                <a:cs typeface="Times New Roman" pitchFamily="18" charset="0"/>
              </a:rPr>
              <a:t>Câu 5:</a:t>
            </a:r>
            <a:r>
              <a:rPr lang="it-IT" sz="3500">
                <a:latin typeface="Times New Roman" pitchFamily="18" charset="0"/>
                <a:cs typeface="Times New Roman" pitchFamily="18" charset="0"/>
              </a:rPr>
              <a:t> Một con lắc lò xo dao động tắt dần. Cứ sau mỗi chu kì, biên độ của nó giảm 0,5%. Hỏi năng lượng dao động của con lắc bị mất đi sau mỗi dao động toàn phần là bao nhiêu % ?</a:t>
            </a:r>
            <a:endParaRPr lang="en-US" sz="3500">
              <a:latin typeface="Times New Roman" pitchFamily="18" charset="0"/>
              <a:cs typeface="Times New Roman" pitchFamily="18" charset="0"/>
            </a:endParaRPr>
          </a:p>
          <a:p>
            <a:r>
              <a:rPr lang="it-IT" sz="3500">
                <a:latin typeface="Times New Roman" pitchFamily="18" charset="0"/>
                <a:cs typeface="Times New Roman" pitchFamily="18" charset="0"/>
              </a:rPr>
              <a:t> A.2%		B.1%		C, 0.1%			D.10%</a:t>
            </a:r>
            <a:endParaRPr lang="en-US" sz="3500">
              <a:latin typeface="Times New Roman" pitchFamily="18" charset="0"/>
              <a:cs typeface="Times New Roman" pitchFamily="18" charset="0"/>
            </a:endParaRPr>
          </a:p>
          <a:p>
            <a:endParaRPr lang="en-US"/>
          </a:p>
        </p:txBody>
      </p:sp>
      <p:sp>
        <p:nvSpPr>
          <p:cNvPr id="7" name="TextBox 6"/>
          <p:cNvSpPr txBox="1">
            <a:spLocks noChangeArrowheads="1"/>
          </p:cNvSpPr>
          <p:nvPr/>
        </p:nvSpPr>
        <p:spPr bwMode="auto">
          <a:xfrm>
            <a:off x="8305800" y="5715000"/>
            <a:ext cx="2209800" cy="584200"/>
          </a:xfrm>
          <a:prstGeom prst="rect">
            <a:avLst/>
          </a:prstGeom>
          <a:noFill/>
          <a:ln w="9525">
            <a:solidFill>
              <a:srgbClr val="FFFF00"/>
            </a:solidFill>
            <a:miter lim="800000"/>
            <a:headEnd/>
            <a:tailEnd/>
          </a:ln>
        </p:spPr>
        <p:txBody>
          <a:bodyPr>
            <a:spAutoFit/>
          </a:bodyPr>
          <a:lstStyle/>
          <a:p>
            <a:r>
              <a:rPr lang="en-US" sz="3200" b="1">
                <a:latin typeface="Times New Roman" pitchFamily="18" charset="0"/>
                <a:cs typeface="Times New Roman" pitchFamily="18" charset="0"/>
              </a:rPr>
              <a:t>Đáp án: B </a:t>
            </a:r>
          </a:p>
        </p:txBody>
      </p:sp>
      <p:graphicFrame>
        <p:nvGraphicFramePr>
          <p:cNvPr id="3" name="Object 7"/>
          <p:cNvGraphicFramePr>
            <a:graphicFrameLocks noChangeAspect="1"/>
          </p:cNvGraphicFramePr>
          <p:nvPr/>
        </p:nvGraphicFramePr>
        <p:xfrm>
          <a:off x="533400" y="4718050"/>
          <a:ext cx="11734800" cy="920750"/>
        </p:xfrm>
        <a:graphic>
          <a:graphicData uri="http://schemas.openxmlformats.org/presentationml/2006/ole">
            <p:oleObj spid="_x0000_s17410" name="Equation" r:id="rId3" imgW="4203360" imgH="393480" progId="Equation.DSMT4">
              <p:embed/>
            </p:oleObj>
          </a:graphicData>
        </a:graphic>
      </p:graphicFrame>
      <p:sp>
        <p:nvSpPr>
          <p:cNvPr id="8" name="TextBox 7"/>
          <p:cNvSpPr txBox="1">
            <a:spLocks noChangeArrowheads="1"/>
          </p:cNvSpPr>
          <p:nvPr/>
        </p:nvSpPr>
        <p:spPr bwMode="auto">
          <a:xfrm>
            <a:off x="304800" y="3733800"/>
            <a:ext cx="8534400" cy="1446550"/>
          </a:xfrm>
          <a:prstGeom prst="rect">
            <a:avLst/>
          </a:prstGeom>
          <a:noFill/>
          <a:ln w="9525">
            <a:noFill/>
            <a:miter lim="800000"/>
            <a:headEnd/>
            <a:tailEnd/>
          </a:ln>
        </p:spPr>
        <p:txBody>
          <a:bodyPr>
            <a:spAutoFit/>
          </a:bodyPr>
          <a:lstStyle/>
          <a:p>
            <a:r>
              <a:rPr lang="en-US" sz="2800" b="1" dirty="0" err="1">
                <a:latin typeface="Times New Roman" pitchFamily="18" charset="0"/>
                <a:cs typeface="Times New Roman" pitchFamily="18" charset="0"/>
              </a:rPr>
              <a:t>Hướng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r>
              <a:rPr lang="el-GR" sz="2800" b="1" dirty="0" smtClean="0">
                <a:latin typeface="Times New Roman" pitchFamily="18" charset="0"/>
                <a:cs typeface="Times New Roman" pitchFamily="18" charset="0"/>
              </a:rPr>
              <a:t>Δ</a:t>
            </a:r>
            <a:r>
              <a:rPr lang="en-US" sz="2800" b="1" dirty="0">
                <a:latin typeface="Times New Roman" pitchFamily="18" charset="0"/>
                <a:cs typeface="Times New Roman" pitchFamily="18" charset="0"/>
              </a:rPr>
              <a:t>W = W-W</a:t>
            </a:r>
            <a:r>
              <a:rPr lang="en-US" sz="2800" dirty="0">
                <a:latin typeface="Times New Roman" pitchFamily="18" charset="0"/>
                <a:cs typeface="Times New Roman" pitchFamily="18" charset="0"/>
              </a:rPr>
              <a:t>’ </a:t>
            </a:r>
          </a:p>
          <a:p>
            <a:r>
              <a:rPr lang="en-US" sz="3200" b="1" dirty="0">
                <a:latin typeface="Times New Roman" pitchFamily="18" charset="0"/>
                <a:cs typeface="Times New Roman" pitchFamily="18" charset="0"/>
                <a:sym typeface="Wingdings" pitchFamily="2" charset="2"/>
              </a:rPr>
              <a:t> </a:t>
            </a:r>
            <a:r>
              <a:rPr lang="en-US" sz="3200" b="1" dirty="0">
                <a:latin typeface="Times New Roman" pitchFamily="18" charset="0"/>
                <a:cs typeface="Times New Roman" pitchFamily="18" charset="0"/>
              </a:rPr>
              <a:t>   </a:t>
            </a:r>
          </a:p>
        </p:txBody>
      </p:sp>
      <p:graphicFrame>
        <p:nvGraphicFramePr>
          <p:cNvPr id="2" name="Object 3"/>
          <p:cNvGraphicFramePr>
            <a:graphicFrameLocks noChangeAspect="1"/>
          </p:cNvGraphicFramePr>
          <p:nvPr/>
        </p:nvGraphicFramePr>
        <p:xfrm>
          <a:off x="681038" y="5708650"/>
          <a:ext cx="3052762" cy="920750"/>
        </p:xfrm>
        <a:graphic>
          <a:graphicData uri="http://schemas.openxmlformats.org/presentationml/2006/ole">
            <p:oleObj spid="_x0000_s17411" name="Equation" r:id="rId4" imgW="1206360" imgH="393480" progId="Equation.DSMT4">
              <p:embed/>
            </p:oleObj>
          </a:graphicData>
        </a:graphic>
      </p:graphicFrame>
      <p:sp>
        <p:nvSpPr>
          <p:cNvPr id="9" name="Title 1"/>
          <p:cNvSpPr txBox="1">
            <a:spLocks/>
          </p:cNvSpPr>
          <p:nvPr/>
        </p:nvSpPr>
        <p:spPr bwMode="auto">
          <a:xfrm>
            <a:off x="1143000" y="457200"/>
            <a:ext cx="2667000" cy="563563"/>
          </a:xfrm>
          <a:prstGeom prst="rect">
            <a:avLst/>
          </a:prstGeom>
          <a:noFill/>
          <a:ln w="9525">
            <a:noFill/>
            <a:miter lim="800000"/>
            <a:headEnd/>
            <a:tailEnd/>
          </a:ln>
        </p:spPr>
        <p:txBody>
          <a:bodyPr anchor="ctr"/>
          <a:lstStyle/>
          <a:p>
            <a:pPr>
              <a:defRPr/>
            </a:pPr>
            <a:r>
              <a:rPr lang="en-US" sz="3500" b="1">
                <a:latin typeface="Times New Roman" pitchFamily="18" charset="0"/>
                <a:ea typeface="+mj-ea"/>
                <a:cs typeface="Times New Roman" pitchFamily="18" charset="0"/>
              </a:rPr>
              <a:t>VẬN DỤNG</a:t>
            </a:r>
            <a:endParaRPr lang="en-US" sz="3500" b="1" dirty="0">
              <a:latin typeface="Times New Roman" pitchFamily="18" charset="0"/>
              <a:ea typeface="+mj-ea"/>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linds(horizontal)">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xmlns="" id="{0F07259D-7901-4C82-BCA0-0D838E58F631}"/>
              </a:ext>
            </a:extLst>
          </p:cNvPr>
          <p:cNvSpPr txBox="1"/>
          <p:nvPr/>
        </p:nvSpPr>
        <p:spPr>
          <a:xfrm>
            <a:off x="4191000" y="152400"/>
            <a:ext cx="3505200" cy="646331"/>
          </a:xfrm>
          <a:prstGeom prst="rect">
            <a:avLst/>
          </a:prstGeom>
          <a:noFill/>
        </p:spPr>
        <p:txBody>
          <a:bodyPr wrap="square" rtlCol="0">
            <a:spAutoFit/>
          </a:bodyPr>
          <a:lstStyle/>
          <a:p>
            <a:r>
              <a:rPr lang="en-US" sz="3600" b="1" i="1" dirty="0" err="1">
                <a:solidFill>
                  <a:srgbClr val="FF0000"/>
                </a:solidFill>
                <a:latin typeface="Times New Roman" panose="02020603050405020304" pitchFamily="18" charset="0"/>
                <a:cs typeface="Times New Roman" panose="02020603050405020304" pitchFamily="18" charset="0"/>
              </a:rPr>
              <a:t>Ôn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lại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kiến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smtClean="0">
                <a:solidFill>
                  <a:srgbClr val="FF0000"/>
                </a:solidFill>
                <a:latin typeface="Times New Roman" panose="02020603050405020304" pitchFamily="18" charset="0"/>
                <a:cs typeface="Times New Roman" panose="02020603050405020304" pitchFamily="18" charset="0"/>
              </a:rPr>
              <a:t>thức</a:t>
            </a:r>
            <a:endParaRPr lang="en-US" sz="3600" b="1" i="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CB52375-8178-414F-BF26-CF17A57C5FF2}"/>
              </a:ext>
            </a:extLst>
          </p:cNvPr>
          <p:cNvSpPr txBox="1"/>
          <p:nvPr/>
        </p:nvSpPr>
        <p:spPr>
          <a:xfrm>
            <a:off x="304800" y="914400"/>
            <a:ext cx="11430000" cy="923307"/>
          </a:xfrm>
          <a:prstGeom prst="rect">
            <a:avLst/>
          </a:prstGeom>
          <a:noFill/>
        </p:spPr>
        <p:txBody>
          <a:bodyPr wrap="square" lIns="121899" tIns="60949" rIns="121899" bIns="60949" rtlCol="0">
            <a:spAutoFit/>
          </a:bodyPr>
          <a:lstStyle/>
          <a:p>
            <a:pPr indent="-685680" fontAlgn="base">
              <a:spcAft>
                <a:spcPct val="0"/>
              </a:spcAft>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Hãy</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viết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phương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trình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điều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hòa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Công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thức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tính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số</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góc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số</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con </a:t>
            </a:r>
            <a:r>
              <a:rPr lang="en-US" sz="2600" b="1" dirty="0" err="1" smtClean="0">
                <a:latin typeface="Times New Roman" panose="02020603050405020304" pitchFamily="18" charset="0"/>
                <a:cs typeface="Times New Roman" panose="02020603050405020304" pitchFamily="18" charset="0"/>
              </a:rPr>
              <a:t>lắc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lò</a:t>
            </a:r>
            <a:r>
              <a:rPr lang="en-US" sz="2600" b="1" dirty="0" smtClean="0">
                <a:latin typeface="Times New Roman" panose="02020603050405020304" pitchFamily="18" charset="0"/>
                <a:cs typeface="Times New Roman" panose="02020603050405020304" pitchFamily="18" charset="0"/>
              </a:rPr>
              <a:t> xo, con </a:t>
            </a:r>
            <a:r>
              <a:rPr lang="en-US" sz="2600" b="1" dirty="0" err="1" smtClean="0">
                <a:latin typeface="Times New Roman" panose="02020603050405020304" pitchFamily="18" charset="0"/>
                <a:cs typeface="Times New Roman" panose="02020603050405020304" pitchFamily="18" charset="0"/>
              </a:rPr>
              <a:t>lắc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đơn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điều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hòa</a:t>
            </a:r>
            <a:r>
              <a:rPr lang="en-US" sz="2600" b="1" dirty="0" smtClean="0">
                <a:latin typeface="Times New Roman" panose="02020603050405020304" pitchFamily="18" charset="0"/>
                <a:cs typeface="Times New Roman" panose="02020603050405020304" pitchFamily="18" charset="0"/>
              </a:rPr>
              <a:t>?</a:t>
            </a:r>
            <a:endParaRPr lang="en-US" sz="2600" b="1" dirty="0" smtClean="0">
              <a:latin typeface="Times New Roman" pitchFamily="18" charset="0"/>
              <a:cs typeface="Arial" charset="0"/>
            </a:endParaRPr>
          </a:p>
        </p:txBody>
      </p:sp>
      <p:sp>
        <p:nvSpPr>
          <p:cNvPr id="6" name="TextBox 5">
            <a:extLst>
              <a:ext uri="{FF2B5EF4-FFF2-40B4-BE49-F238E27FC236}">
                <a16:creationId xmlns:a16="http://schemas.microsoft.com/office/drawing/2014/main" xmlns="" id="{5CB52375-8178-414F-BF26-CF17A57C5FF2}"/>
              </a:ext>
            </a:extLst>
          </p:cNvPr>
          <p:cNvSpPr txBox="1"/>
          <p:nvPr/>
        </p:nvSpPr>
        <p:spPr>
          <a:xfrm>
            <a:off x="494565" y="2057400"/>
            <a:ext cx="11392635" cy="523198"/>
          </a:xfrm>
          <a:prstGeom prst="rect">
            <a:avLst/>
          </a:prstGeom>
          <a:noFill/>
        </p:spPr>
        <p:txBody>
          <a:bodyPr wrap="square" lIns="121899" tIns="60949" rIns="121899" bIns="60949" rtlCol="0">
            <a:spAutoFit/>
          </a:bodyPr>
          <a:lstStyle/>
          <a:p>
            <a:pPr indent="-685680" fontAlgn="base">
              <a:spcAft>
                <a:spcPct val="0"/>
              </a:spcAft>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Phương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trình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điều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hòa</a:t>
            </a:r>
            <a:r>
              <a:rPr lang="en-US" sz="2600" b="1" dirty="0" smtClean="0">
                <a:latin typeface="Times New Roman" panose="02020603050405020304" pitchFamily="18" charset="0"/>
                <a:cs typeface="Times New Roman" panose="02020603050405020304" pitchFamily="18" charset="0"/>
              </a:rPr>
              <a:t>: x = </a:t>
            </a:r>
            <a:r>
              <a:rPr lang="en-US" sz="2600" b="1" dirty="0" err="1" smtClean="0">
                <a:latin typeface="Times New Roman" panose="02020603050405020304" pitchFamily="18" charset="0"/>
                <a:cs typeface="Times New Roman" panose="02020603050405020304" pitchFamily="18" charset="0"/>
              </a:rPr>
              <a:t>Acos</a:t>
            </a:r>
            <a:r>
              <a:rPr lang="en-US" sz="2600" b="1" dirty="0" smtClean="0">
                <a:latin typeface="Times New Roman" panose="02020603050405020304" pitchFamily="18" charset="0"/>
                <a:cs typeface="Times New Roman" panose="02020603050405020304" pitchFamily="18" charset="0"/>
              </a:rPr>
              <a:t>(</a:t>
            </a:r>
            <a:r>
              <a:rPr lang="en-US" sz="2600" b="1" dirty="0" smtClean="0">
                <a:latin typeface="Times New Roman" panose="02020603050405020304" pitchFamily="18" charset="0"/>
                <a:cs typeface="Times New Roman" panose="02020603050405020304" pitchFamily="18" charset="0"/>
                <a:sym typeface="Symbol"/>
              </a:rPr>
              <a:t>t + )</a:t>
            </a:r>
            <a:endParaRPr lang="en-US" sz="2600" b="1" dirty="0" smtClean="0">
              <a:latin typeface="Times New Roman" pitchFamily="18" charset="0"/>
              <a:cs typeface="Arial" charset="0"/>
            </a:endParaRPr>
          </a:p>
        </p:txBody>
      </p:sp>
      <p:sp>
        <p:nvSpPr>
          <p:cNvPr id="11" name="Rectangle 10">
            <a:extLst>
              <a:ext uri="{FF2B5EF4-FFF2-40B4-BE49-F238E27FC236}">
                <a16:creationId xmlns="" xmlns:a16="http://schemas.microsoft.com/office/drawing/2014/main" id="{37117EBE-34CF-4731-9820-A5CCBBDC8EAA}"/>
              </a:ext>
            </a:extLst>
          </p:cNvPr>
          <p:cNvSpPr>
            <a:spLocks noChangeArrowheads="1"/>
          </p:cNvSpPr>
          <p:nvPr/>
        </p:nvSpPr>
        <p:spPr bwMode="auto">
          <a:xfrm>
            <a:off x="2285999" y="2643336"/>
            <a:ext cx="8458201" cy="3024336"/>
          </a:xfrm>
          <a:prstGeom prst="rect">
            <a:avLst/>
          </a:prstGeom>
          <a:noFill/>
          <a:ln w="9525">
            <a:noFill/>
            <a:miter lim="800000"/>
            <a:headEnd/>
            <a:tailEnd/>
          </a:ln>
        </p:spPr>
        <p:txBody>
          <a:bodyPr/>
          <a:lstStyle/>
          <a:p>
            <a:r>
              <a:rPr lang="en-US" sz="2800" b="1" dirty="0" smtClean="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lắc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đơn</a:t>
            </a:r>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p>
          <a:p>
            <a:pPr>
              <a:spcBef>
                <a:spcPts val="0"/>
              </a:spcBef>
            </a:pP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Chu </a:t>
            </a:r>
            <a:r>
              <a:rPr lang="en-US" sz="2800" b="1" dirty="0" err="1">
                <a:latin typeface="Times New Roman" panose="02020603050405020304" pitchFamily="18" charset="0"/>
                <a:cs typeface="Times New Roman" panose="02020603050405020304" pitchFamily="18" charset="0"/>
              </a:rPr>
              <a:t>kỳ</a:t>
            </a:r>
            <a:r>
              <a:rPr lang="en-US" sz="2800" b="1" dirty="0">
                <a:latin typeface="Times New Roman" panose="02020603050405020304" pitchFamily="18" charset="0"/>
                <a:cs typeface="Times New Roman" panose="02020603050405020304" pitchFamily="18" charset="0"/>
              </a:rPr>
              <a:t>:  </a:t>
            </a:r>
          </a:p>
          <a:p>
            <a:pPr>
              <a:spcBef>
                <a:spcPts val="0"/>
              </a:spcBef>
            </a:pP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p>
          <a:p>
            <a:endParaRPr lang="vi-VN" sz="2600" b="1" dirty="0">
              <a:latin typeface="Times New Roman" panose="02020603050405020304" pitchFamily="18" charset="0"/>
              <a:cs typeface="Times New Roman" panose="02020603050405020304" pitchFamily="18" charset="0"/>
            </a:endParaRPr>
          </a:p>
        </p:txBody>
      </p:sp>
      <p:graphicFrame>
        <p:nvGraphicFramePr>
          <p:cNvPr id="12" name="Object 11">
            <a:extLst>
              <a:ext uri="{FF2B5EF4-FFF2-40B4-BE49-F238E27FC236}">
                <a16:creationId xmlns="" xmlns:a16="http://schemas.microsoft.com/office/drawing/2014/main" id="{59D49122-8E61-4CB4-8E33-976A56091A30}"/>
              </a:ext>
            </a:extLst>
          </p:cNvPr>
          <p:cNvGraphicFramePr>
            <a:graphicFrameLocks noChangeAspect="1"/>
          </p:cNvGraphicFramePr>
          <p:nvPr>
            <p:extLst>
              <p:ext uri="{D42A27DB-BD31-4B8C-83A1-F6EECF244321}">
                <p14:modId xmlns="" xmlns:p14="http://schemas.microsoft.com/office/powerpoint/2010/main" val="340980601"/>
              </p:ext>
            </p:extLst>
          </p:nvPr>
        </p:nvGraphicFramePr>
        <p:xfrm>
          <a:off x="4527550" y="3276600"/>
          <a:ext cx="1035050" cy="884237"/>
        </p:xfrm>
        <a:graphic>
          <a:graphicData uri="http://schemas.openxmlformats.org/presentationml/2006/ole">
            <p:oleObj spid="_x0000_s1029" name="Equation" r:id="rId3" imgW="520560" imgH="444240" progId="Equation.DSMT4">
              <p:embed/>
            </p:oleObj>
          </a:graphicData>
        </a:graphic>
      </p:graphicFrame>
      <p:graphicFrame>
        <p:nvGraphicFramePr>
          <p:cNvPr id="13" name="Object 12">
            <a:extLst>
              <a:ext uri="{FF2B5EF4-FFF2-40B4-BE49-F238E27FC236}">
                <a16:creationId xmlns="" xmlns:a16="http://schemas.microsoft.com/office/drawing/2014/main" id="{01989330-EF26-4A49-A122-533912D93971}"/>
              </a:ext>
            </a:extLst>
          </p:cNvPr>
          <p:cNvGraphicFramePr>
            <a:graphicFrameLocks noChangeAspect="1"/>
          </p:cNvGraphicFramePr>
          <p:nvPr>
            <p:extLst>
              <p:ext uri="{D42A27DB-BD31-4B8C-83A1-F6EECF244321}">
                <p14:modId xmlns="" xmlns:p14="http://schemas.microsoft.com/office/powerpoint/2010/main" val="4230690507"/>
              </p:ext>
            </p:extLst>
          </p:nvPr>
        </p:nvGraphicFramePr>
        <p:xfrm>
          <a:off x="4279900" y="4114800"/>
          <a:ext cx="2044700" cy="935038"/>
        </p:xfrm>
        <a:graphic>
          <a:graphicData uri="http://schemas.openxmlformats.org/presentationml/2006/ole">
            <p:oleObj spid="_x0000_s1030" name="Equation" r:id="rId4" imgW="1028520" imgH="469800" progId="Equation.DSMT4">
              <p:embed/>
            </p:oleObj>
          </a:graphicData>
        </a:graphic>
      </p:graphicFrame>
      <p:graphicFrame>
        <p:nvGraphicFramePr>
          <p:cNvPr id="14" name="Object 13">
            <a:extLst>
              <a:ext uri="{FF2B5EF4-FFF2-40B4-BE49-F238E27FC236}">
                <a16:creationId xmlns="" xmlns:a16="http://schemas.microsoft.com/office/drawing/2014/main" id="{7168E3B3-FE05-493F-BFD6-CF3D8D459AB0}"/>
              </a:ext>
            </a:extLst>
          </p:cNvPr>
          <p:cNvGraphicFramePr>
            <a:graphicFrameLocks noChangeAspect="1"/>
          </p:cNvGraphicFramePr>
          <p:nvPr>
            <p:extLst>
              <p:ext uri="{D42A27DB-BD31-4B8C-83A1-F6EECF244321}">
                <p14:modId xmlns="" xmlns:p14="http://schemas.microsoft.com/office/powerpoint/2010/main" val="1806071338"/>
              </p:ext>
            </p:extLst>
          </p:nvPr>
        </p:nvGraphicFramePr>
        <p:xfrm>
          <a:off x="3962400" y="5029200"/>
          <a:ext cx="2095500" cy="884238"/>
        </p:xfrm>
        <a:graphic>
          <a:graphicData uri="http://schemas.openxmlformats.org/presentationml/2006/ole">
            <p:oleObj spid="_x0000_s1031" name="Equation" r:id="rId5" imgW="1054080" imgH="444240" progId="Equation.DSMT4">
              <p:embed/>
            </p:oleObj>
          </a:graphicData>
        </a:graphic>
      </p:graphicFrame>
    </p:spTree>
    <p:extLst>
      <p:ext uri="{BB962C8B-B14F-4D97-AF65-F5344CB8AC3E}">
        <p14:creationId xmlns:p14="http://schemas.microsoft.com/office/powerpoint/2010/main" xmlns="" val="390502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3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30"/>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4" dur="3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3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6" dur="30"/>
                                        <p:tgtEl>
                                          <p:spTgt spid="6">
                                            <p:txEl>
                                              <p:pRg st="0" end="0"/>
                                            </p:txEl>
                                          </p:spTgt>
                                        </p:tgtEl>
                                        <p:attrNameLst>
                                          <p:attrName>fill.type</p:attrName>
                                        </p:attrNameLst>
                                      </p:cBhvr>
                                      <p:to>
                                        <p:strVal val="solid"/>
                                      </p:to>
                                    </p:set>
                                  </p:childTnLst>
                                </p:cTn>
                              </p:par>
                            </p:childTnLst>
                          </p:cTn>
                        </p:par>
                        <p:par>
                          <p:cTn id="17" fill="hold">
                            <p:stCondLst>
                              <p:cond delay="63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20" dur="3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3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22" dur="30"/>
                                        <p:tgtEl>
                                          <p:spTgt spid="11">
                                            <p:txEl>
                                              <p:pRg st="0" end="0"/>
                                            </p:txEl>
                                          </p:spTgt>
                                        </p:tgtEl>
                                        <p:attrNameLst>
                                          <p:attrName>fill.type</p:attrName>
                                        </p:attrNameLst>
                                      </p:cBhvr>
                                      <p:to>
                                        <p:strVal val="solid"/>
                                      </p:to>
                                    </p:set>
                                  </p:childTnLst>
                                </p:cTn>
                              </p:par>
                            </p:childTnLst>
                          </p:cTn>
                        </p:par>
                        <p:par>
                          <p:cTn id="23" fill="hold">
                            <p:stCondLst>
                              <p:cond delay="78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11">
                                            <p:txEl>
                                              <p:pRg st="2" end="2"/>
                                            </p:txEl>
                                          </p:spTgt>
                                        </p:tgtEl>
                                        <p:attrNameLst>
                                          <p:attrName>style.visibility</p:attrName>
                                        </p:attrNameLst>
                                      </p:cBhvr>
                                      <p:to>
                                        <p:strVal val="visible"/>
                                      </p:to>
                                    </p:set>
                                    <p:anim calcmode="discrete" valueType="clr">
                                      <p:cBhvr override="childStyle">
                                        <p:cTn id="26" dur="30"/>
                                        <p:tgtEl>
                                          <p:spTgt spid="1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30"/>
                                        <p:tgtEl>
                                          <p:spTgt spid="11">
                                            <p:txEl>
                                              <p:pRg st="2" end="2"/>
                                            </p:txEl>
                                          </p:spTgt>
                                        </p:tgtEl>
                                        <p:attrNameLst>
                                          <p:attrName>fillcolor</p:attrName>
                                        </p:attrNameLst>
                                      </p:cBhvr>
                                      <p:tavLst>
                                        <p:tav tm="0">
                                          <p:val>
                                            <p:clrVal>
                                              <a:schemeClr val="accent2"/>
                                            </p:clrVal>
                                          </p:val>
                                        </p:tav>
                                        <p:tav tm="50000">
                                          <p:val>
                                            <p:clrVal>
                                              <a:schemeClr val="hlink"/>
                                            </p:clrVal>
                                          </p:val>
                                        </p:tav>
                                      </p:tavLst>
                                    </p:anim>
                                    <p:set>
                                      <p:cBhvr>
                                        <p:cTn id="28" dur="30"/>
                                        <p:tgtEl>
                                          <p:spTgt spid="11">
                                            <p:txEl>
                                              <p:pRg st="2" end="2"/>
                                            </p:txEl>
                                          </p:spTgt>
                                        </p:tgtEl>
                                        <p:attrNameLst>
                                          <p:attrName>fill.type</p:attrName>
                                        </p:attrNameLst>
                                      </p:cBhvr>
                                      <p:to>
                                        <p:strVal val="solid"/>
                                      </p:to>
                                    </p:set>
                                  </p:childTnLst>
                                </p:cTn>
                              </p:par>
                            </p:childTnLst>
                          </p:cTn>
                        </p:par>
                        <p:par>
                          <p:cTn id="29" fill="hold">
                            <p:stCondLst>
                              <p:cond delay="945"/>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250"/>
                                        <p:tgtEl>
                                          <p:spTgt spid="12"/>
                                        </p:tgtEl>
                                      </p:cBhvr>
                                    </p:animEffect>
                                  </p:childTnLst>
                                </p:cTn>
                              </p:par>
                            </p:childTnLst>
                          </p:cTn>
                        </p:par>
                        <p:par>
                          <p:cTn id="33" fill="hold">
                            <p:stCondLst>
                              <p:cond delay="1195"/>
                            </p:stCondLst>
                            <p:childTnLst>
                              <p:par>
                                <p:cTn id="34" presetID="27" presetClass="entr" presetSubtype="0" fill="hold" nodeType="afterEffect">
                                  <p:stCondLst>
                                    <p:cond delay="0"/>
                                  </p:stCondLst>
                                  <p:iterate type="lt">
                                    <p:tmPct val="50000"/>
                                  </p:iterate>
                                  <p:childTnLst>
                                    <p:set>
                                      <p:cBhvr>
                                        <p:cTn id="35" dur="1" fill="hold">
                                          <p:stCondLst>
                                            <p:cond delay="0"/>
                                          </p:stCondLst>
                                        </p:cTn>
                                        <p:tgtEl>
                                          <p:spTgt spid="11">
                                            <p:txEl>
                                              <p:pRg st="4" end="4"/>
                                            </p:txEl>
                                          </p:spTgt>
                                        </p:tgtEl>
                                        <p:attrNameLst>
                                          <p:attrName>style.visibility</p:attrName>
                                        </p:attrNameLst>
                                      </p:cBhvr>
                                      <p:to>
                                        <p:strVal val="visible"/>
                                      </p:to>
                                    </p:set>
                                    <p:anim calcmode="discrete" valueType="clr">
                                      <p:cBhvr override="childStyle">
                                        <p:cTn id="36" dur="30"/>
                                        <p:tgtEl>
                                          <p:spTgt spid="1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30"/>
                                        <p:tgtEl>
                                          <p:spTgt spid="11">
                                            <p:txEl>
                                              <p:pRg st="4" end="4"/>
                                            </p:txEl>
                                          </p:spTgt>
                                        </p:tgtEl>
                                        <p:attrNameLst>
                                          <p:attrName>fillcolor</p:attrName>
                                        </p:attrNameLst>
                                      </p:cBhvr>
                                      <p:tavLst>
                                        <p:tav tm="0">
                                          <p:val>
                                            <p:clrVal>
                                              <a:schemeClr val="accent2"/>
                                            </p:clrVal>
                                          </p:val>
                                        </p:tav>
                                        <p:tav tm="50000">
                                          <p:val>
                                            <p:clrVal>
                                              <a:schemeClr val="hlink"/>
                                            </p:clrVal>
                                          </p:val>
                                        </p:tav>
                                      </p:tavLst>
                                    </p:anim>
                                    <p:set>
                                      <p:cBhvr>
                                        <p:cTn id="38" dur="30"/>
                                        <p:tgtEl>
                                          <p:spTgt spid="11">
                                            <p:txEl>
                                              <p:pRg st="4" end="4"/>
                                            </p:txEl>
                                          </p:spTgt>
                                        </p:tgtEl>
                                        <p:attrNameLst>
                                          <p:attrName>fill.type</p:attrName>
                                        </p:attrNameLst>
                                      </p:cBhvr>
                                      <p:to>
                                        <p:strVal val="solid"/>
                                      </p:to>
                                    </p:set>
                                  </p:childTnLst>
                                </p:cTn>
                              </p:par>
                            </p:childTnLst>
                          </p:cTn>
                        </p:par>
                        <p:par>
                          <p:cTn id="39" fill="hold">
                            <p:stCondLst>
                              <p:cond delay="1315"/>
                            </p:stCondLst>
                            <p:childTnLst>
                              <p:par>
                                <p:cTn id="40" presetID="22" presetClass="entr" presetSubtype="8"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250"/>
                                        <p:tgtEl>
                                          <p:spTgt spid="13"/>
                                        </p:tgtEl>
                                      </p:cBhvr>
                                    </p:animEffect>
                                  </p:childTnLst>
                                </p:cTn>
                              </p:par>
                            </p:childTnLst>
                          </p:cTn>
                        </p:par>
                        <p:par>
                          <p:cTn id="43" fill="hold">
                            <p:stCondLst>
                              <p:cond delay="1565"/>
                            </p:stCondLst>
                            <p:childTnLst>
                              <p:par>
                                <p:cTn id="44" presetID="27" presetClass="entr" presetSubtype="0" fill="hold" nodeType="afterEffect">
                                  <p:stCondLst>
                                    <p:cond delay="0"/>
                                  </p:stCondLst>
                                  <p:iterate type="lt">
                                    <p:tmPct val="50000"/>
                                  </p:iterate>
                                  <p:childTnLst>
                                    <p:set>
                                      <p:cBhvr>
                                        <p:cTn id="45" dur="1" fill="hold">
                                          <p:stCondLst>
                                            <p:cond delay="0"/>
                                          </p:stCondLst>
                                        </p:cTn>
                                        <p:tgtEl>
                                          <p:spTgt spid="11">
                                            <p:txEl>
                                              <p:pRg st="6" end="6"/>
                                            </p:txEl>
                                          </p:spTgt>
                                        </p:tgtEl>
                                        <p:attrNameLst>
                                          <p:attrName>style.visibility</p:attrName>
                                        </p:attrNameLst>
                                      </p:cBhvr>
                                      <p:to>
                                        <p:strVal val="visible"/>
                                      </p:to>
                                    </p:set>
                                    <p:anim calcmode="discrete" valueType="clr">
                                      <p:cBhvr override="childStyle">
                                        <p:cTn id="46" dur="30"/>
                                        <p:tgtEl>
                                          <p:spTgt spid="11">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30"/>
                                        <p:tgtEl>
                                          <p:spTgt spid="11">
                                            <p:txEl>
                                              <p:pRg st="6" end="6"/>
                                            </p:txEl>
                                          </p:spTgt>
                                        </p:tgtEl>
                                        <p:attrNameLst>
                                          <p:attrName>fillcolor</p:attrName>
                                        </p:attrNameLst>
                                      </p:cBhvr>
                                      <p:tavLst>
                                        <p:tav tm="0">
                                          <p:val>
                                            <p:clrVal>
                                              <a:schemeClr val="accent2"/>
                                            </p:clrVal>
                                          </p:val>
                                        </p:tav>
                                        <p:tav tm="50000">
                                          <p:val>
                                            <p:clrVal>
                                              <a:schemeClr val="hlink"/>
                                            </p:clrVal>
                                          </p:val>
                                        </p:tav>
                                      </p:tavLst>
                                    </p:anim>
                                    <p:set>
                                      <p:cBhvr>
                                        <p:cTn id="48" dur="30"/>
                                        <p:tgtEl>
                                          <p:spTgt spid="11">
                                            <p:txEl>
                                              <p:pRg st="6" end="6"/>
                                            </p:txEl>
                                          </p:spTgt>
                                        </p:tgtEl>
                                        <p:attrNameLst>
                                          <p:attrName>fill.type</p:attrName>
                                        </p:attrNameLst>
                                      </p:cBhvr>
                                      <p:to>
                                        <p:strVal val="solid"/>
                                      </p:to>
                                    </p:set>
                                  </p:childTnLst>
                                </p:cTn>
                              </p:par>
                            </p:childTnLst>
                          </p:cTn>
                        </p:par>
                        <p:par>
                          <p:cTn id="49" fill="hold">
                            <p:stCondLst>
                              <p:cond delay="1685"/>
                            </p:stCondLst>
                            <p:childTnLst>
                              <p:par>
                                <p:cTn id="50" presetID="22" presetClass="entr" presetSubtype="8"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xmlns="" id="{90FFB369-16F3-4280-B52C-6FEDD4B6F2D0}"/>
              </a:ext>
            </a:extLst>
          </p:cNvPr>
          <p:cNvSpPr/>
          <p:nvPr/>
        </p:nvSpPr>
        <p:spPr>
          <a:xfrm>
            <a:off x="461143" y="3261610"/>
            <a:ext cx="504056" cy="504056"/>
          </a:xfrm>
          <a:prstGeom prst="ellipse">
            <a:avLst/>
          </a:prstGeom>
          <a:solidFill>
            <a:schemeClr val="accent5">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4D27C378-BA92-4DF7-ABAF-E6234C349B91}"/>
              </a:ext>
            </a:extLst>
          </p:cNvPr>
          <p:cNvSpPr txBox="1"/>
          <p:nvPr/>
        </p:nvSpPr>
        <p:spPr>
          <a:xfrm>
            <a:off x="4724400" y="421958"/>
            <a:ext cx="2959864" cy="492443"/>
          </a:xfrm>
          <a:prstGeom prst="rect">
            <a:avLst/>
          </a:prstGeom>
          <a:noFill/>
        </p:spPr>
        <p:txBody>
          <a:bodyPr wrap="square" rtlCol="0">
            <a:spAutoFit/>
          </a:bodyPr>
          <a:lstStyle/>
          <a:p>
            <a:pPr algn="ctr"/>
            <a:r>
              <a:rPr lang="en-US" sz="2600" b="1" i="1">
                <a:solidFill>
                  <a:srgbClr val="FF0000"/>
                </a:solidFill>
                <a:latin typeface="Times New Roman" pitchFamily="18" charset="0"/>
                <a:cs typeface="Times New Roman" pitchFamily="18" charset="0"/>
              </a:rPr>
              <a:t>Củng cố bài học</a:t>
            </a:r>
          </a:p>
        </p:txBody>
      </p:sp>
      <p:sp>
        <p:nvSpPr>
          <p:cNvPr id="3" name="Rectangle 3">
            <a:extLst>
              <a:ext uri="{FF2B5EF4-FFF2-40B4-BE49-F238E27FC236}">
                <a16:creationId xmlns:a16="http://schemas.microsoft.com/office/drawing/2014/main" xmlns="" id="{E09DF3E6-4903-4A19-B9AD-5B57CA4C7652}"/>
              </a:ext>
            </a:extLst>
          </p:cNvPr>
          <p:cNvSpPr txBox="1">
            <a:spLocks noChangeArrowheads="1"/>
          </p:cNvSpPr>
          <p:nvPr/>
        </p:nvSpPr>
        <p:spPr>
          <a:xfrm>
            <a:off x="457200" y="1295400"/>
            <a:ext cx="11277600" cy="3810000"/>
          </a:xfrm>
          <a:prstGeom prst="rect">
            <a:avLst/>
          </a:prstGeom>
        </p:spPr>
        <p:txBody>
          <a:bodyPr/>
          <a:lstStyle/>
          <a:p>
            <a:pPr indent="-342900">
              <a:spcBef>
                <a:spcPts val="600"/>
              </a:spcBef>
              <a:spcAft>
                <a:spcPts val="600"/>
              </a:spcAft>
              <a:defRPr/>
            </a:pPr>
            <a:r>
              <a:rPr lang="en-US" altLang="en-US" sz="2600" b="1">
                <a:solidFill>
                  <a:srgbClr val="FF0000"/>
                </a:solidFill>
                <a:latin typeface="Times New Roman" pitchFamily="18" charset="0"/>
                <a:cs typeface="Times New Roman" pitchFamily="18" charset="0"/>
              </a:rPr>
              <a:t>Câu 1: </a:t>
            </a:r>
            <a:r>
              <a:rPr lang="en-US" altLang="en-US" sz="2600" b="1">
                <a:solidFill>
                  <a:srgbClr val="0000FF"/>
                </a:solidFill>
                <a:latin typeface="Times New Roman" pitchFamily="18" charset="0"/>
                <a:cs typeface="Times New Roman" pitchFamily="18" charset="0"/>
              </a:rPr>
              <a:t>Tìm nhận định sai trong các câu sau</a:t>
            </a:r>
          </a:p>
          <a:p>
            <a:pPr indent="-457200" eaLnBrk="1" hangingPunct="1">
              <a:lnSpc>
                <a:spcPct val="150000"/>
              </a:lnSpc>
              <a:spcBef>
                <a:spcPts val="600"/>
              </a:spcBef>
              <a:spcAft>
                <a:spcPts val="600"/>
              </a:spcAft>
              <a:defRPr/>
            </a:pPr>
            <a:r>
              <a:rPr lang="nl-NL" sz="2600" b="1" smtClean="0">
                <a:solidFill>
                  <a:srgbClr val="0000FF"/>
                </a:solidFill>
                <a:latin typeface="Times New Roman" pitchFamily="18" charset="0"/>
                <a:cs typeface="Times New Roman" pitchFamily="18" charset="0"/>
              </a:rPr>
              <a:t>A.   Dao động tắt dần là dao động có biên độ giảm dần theo thời gian</a:t>
            </a:r>
            <a:endParaRPr lang="en-US" altLang="en-US" sz="2600" b="1">
              <a:solidFill>
                <a:srgbClr val="0000FF"/>
              </a:solidFill>
              <a:latin typeface="Times New Roman" pitchFamily="18" charset="0"/>
              <a:cs typeface="Times New Roman" pitchFamily="18" charset="0"/>
            </a:endParaRPr>
          </a:p>
          <a:p>
            <a:pPr indent="-514350">
              <a:spcBef>
                <a:spcPts val="600"/>
              </a:spcBef>
              <a:spcAft>
                <a:spcPts val="600"/>
              </a:spcAft>
              <a:defRPr/>
            </a:pPr>
            <a:r>
              <a:rPr lang="en-US" altLang="en-US" sz="2600" b="1">
                <a:solidFill>
                  <a:srgbClr val="0000FF"/>
                </a:solidFill>
                <a:latin typeface="Times New Roman" pitchFamily="18" charset="0"/>
                <a:cs typeface="Times New Roman" pitchFamily="18" charset="0"/>
              </a:rPr>
              <a:t>B. </a:t>
            </a:r>
            <a:r>
              <a:rPr lang="en-US" altLang="en-US" sz="2600" b="1" smtClean="0">
                <a:solidFill>
                  <a:srgbClr val="0000FF"/>
                </a:solidFill>
                <a:latin typeface="Times New Roman" pitchFamily="18" charset="0"/>
                <a:cs typeface="Times New Roman" pitchFamily="18" charset="0"/>
              </a:rPr>
              <a:t>  </a:t>
            </a:r>
            <a:r>
              <a:rPr lang="nl-NL" sz="2600" b="1" smtClean="0">
                <a:solidFill>
                  <a:srgbClr val="0000FF"/>
                </a:solidFill>
                <a:latin typeface="Times New Roman" pitchFamily="18" charset="0"/>
                <a:cs typeface="Times New Roman" pitchFamily="18" charset="0"/>
              </a:rPr>
              <a:t>Dao động cưỡng bức có tần số bằng tần số của ngoại lực </a:t>
            </a:r>
            <a:endParaRPr lang="en-US" altLang="en-US" sz="2600" b="1">
              <a:solidFill>
                <a:srgbClr val="0000FF"/>
              </a:solidFill>
              <a:latin typeface="Times New Roman" pitchFamily="18" charset="0"/>
              <a:cs typeface="Times New Roman" pitchFamily="18" charset="0"/>
            </a:endParaRPr>
          </a:p>
          <a:p>
            <a:pPr eaLnBrk="1" hangingPunct="1">
              <a:lnSpc>
                <a:spcPct val="150000"/>
              </a:lnSpc>
              <a:spcBef>
                <a:spcPts val="600"/>
              </a:spcBef>
              <a:spcAft>
                <a:spcPts val="600"/>
              </a:spcAft>
              <a:defRPr/>
            </a:pPr>
            <a:r>
              <a:rPr lang="en-US" altLang="en-US" sz="2600" b="1">
                <a:solidFill>
                  <a:srgbClr val="0000FF"/>
                </a:solidFill>
                <a:latin typeface="Times New Roman" pitchFamily="18" charset="0"/>
                <a:cs typeface="Times New Roman" pitchFamily="18" charset="0"/>
              </a:rPr>
              <a:t>C. </a:t>
            </a:r>
            <a:r>
              <a:rPr lang="en-US" altLang="en-US" sz="2600" b="1" smtClean="0">
                <a:solidFill>
                  <a:srgbClr val="0000FF"/>
                </a:solidFill>
                <a:latin typeface="Times New Roman" pitchFamily="18" charset="0"/>
                <a:cs typeface="Times New Roman" pitchFamily="18" charset="0"/>
              </a:rPr>
              <a:t>  </a:t>
            </a:r>
            <a:r>
              <a:rPr lang="nl-NL" sz="2600" b="1" smtClean="0">
                <a:solidFill>
                  <a:srgbClr val="0000FF"/>
                </a:solidFill>
                <a:latin typeface="Times New Roman" pitchFamily="18" charset="0"/>
                <a:cs typeface="Times New Roman" pitchFamily="18" charset="0"/>
              </a:rPr>
              <a:t>Dao động duy trì có tần số phụ thuộc vào năng lượng cung cấp cho hệ dao động </a:t>
            </a:r>
            <a:endParaRPr lang="en-US" altLang="en-US" sz="2600" b="1">
              <a:solidFill>
                <a:srgbClr val="0000FF"/>
              </a:solidFill>
              <a:latin typeface="Times New Roman" pitchFamily="18" charset="0"/>
              <a:cs typeface="Times New Roman" pitchFamily="18" charset="0"/>
            </a:endParaRPr>
          </a:p>
          <a:p>
            <a:pPr eaLnBrk="1" hangingPunct="1">
              <a:lnSpc>
                <a:spcPct val="150000"/>
              </a:lnSpc>
              <a:spcBef>
                <a:spcPts val="600"/>
              </a:spcBef>
              <a:spcAft>
                <a:spcPts val="600"/>
              </a:spcAft>
              <a:defRPr/>
            </a:pPr>
            <a:r>
              <a:rPr lang="en-US" altLang="en-US" sz="2600" b="1">
                <a:solidFill>
                  <a:srgbClr val="0000FF"/>
                </a:solidFill>
                <a:latin typeface="Times New Roman" pitchFamily="18" charset="0"/>
                <a:cs typeface="Times New Roman" pitchFamily="18" charset="0"/>
              </a:rPr>
              <a:t>D. </a:t>
            </a:r>
            <a:r>
              <a:rPr lang="en-US" altLang="en-US" sz="2600" b="1" smtClean="0">
                <a:solidFill>
                  <a:srgbClr val="0000FF"/>
                </a:solidFill>
                <a:latin typeface="Times New Roman" pitchFamily="18" charset="0"/>
                <a:cs typeface="Times New Roman" pitchFamily="18" charset="0"/>
              </a:rPr>
              <a:t>  </a:t>
            </a:r>
            <a:r>
              <a:rPr lang="nl-NL" sz="2600" b="1" smtClean="0">
                <a:solidFill>
                  <a:srgbClr val="0000FF"/>
                </a:solidFill>
                <a:latin typeface="Times New Roman" pitchFamily="18" charset="0"/>
                <a:cs typeface="Times New Roman" pitchFamily="18" charset="0"/>
              </a:rPr>
              <a:t>Cộng hưởng có biên độ phụ thuộc vào lực cản của môi trường </a:t>
            </a:r>
            <a:endParaRPr lang="en-US" altLang="en-US" sz="2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65826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Right)">
                                      <p:cBhvr>
                                        <p:cTn id="11" dur="500"/>
                                        <p:tgtEl>
                                          <p:spTgt spid="3">
                                            <p:txEl>
                                              <p:pRg st="1" end="1"/>
                                            </p:txEl>
                                          </p:spTgt>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Right)">
                                      <p:cBhvr>
                                        <p:cTn id="15" dur="500"/>
                                        <p:tgtEl>
                                          <p:spTgt spid="3">
                                            <p:txEl>
                                              <p:pRg st="2" end="2"/>
                                            </p:txEl>
                                          </p:spTgt>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trips(downRight)">
                                      <p:cBhvr>
                                        <p:cTn id="19" dur="500"/>
                                        <p:tgtEl>
                                          <p:spTgt spid="3">
                                            <p:txEl>
                                              <p:pRg st="3" end="3"/>
                                            </p:txEl>
                                          </p:spTgt>
                                        </p:tgtEl>
                                      </p:cBhvr>
                                    </p:animEffect>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Righ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par>
                          <p:cTn id="29" fill="hold">
                            <p:stCondLst>
                              <p:cond delay="500"/>
                            </p:stCondLst>
                            <p:childTnLst>
                              <p:par>
                                <p:cTn id="30" presetID="26" presetClass="emph" presetSubtype="0" repeatCount="indefinite" fill="hold" grpId="1" nodeType="afterEffect">
                                  <p:stCondLst>
                                    <p:cond delay="0"/>
                                  </p:stCondLst>
                                  <p:childTnLst>
                                    <p:animEffect transition="out" filter="fade">
                                      <p:cBhvr>
                                        <p:cTn id="31" dur="500" tmFilter="0, 0; .2, .5; .8, .5; 1, 0"/>
                                        <p:tgtEl>
                                          <p:spTgt spid="15"/>
                                        </p:tgtEl>
                                      </p:cBhvr>
                                    </p:animEffect>
                                    <p:animScale>
                                      <p:cBhvr>
                                        <p:cTn id="32"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xmlns="" id="{90FFB369-16F3-4280-B52C-6FEDD4B6F2D0}"/>
              </a:ext>
            </a:extLst>
          </p:cNvPr>
          <p:cNvSpPr/>
          <p:nvPr/>
        </p:nvSpPr>
        <p:spPr>
          <a:xfrm>
            <a:off x="467494" y="2019300"/>
            <a:ext cx="504056" cy="504056"/>
          </a:xfrm>
          <a:prstGeom prst="ellipse">
            <a:avLst/>
          </a:prstGeom>
          <a:solidFill>
            <a:schemeClr val="accent5">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4D27C378-BA92-4DF7-ABAF-E6234C349B91}"/>
              </a:ext>
            </a:extLst>
          </p:cNvPr>
          <p:cNvSpPr txBox="1"/>
          <p:nvPr/>
        </p:nvSpPr>
        <p:spPr>
          <a:xfrm>
            <a:off x="4724400" y="421958"/>
            <a:ext cx="2959864" cy="492443"/>
          </a:xfrm>
          <a:prstGeom prst="rect">
            <a:avLst/>
          </a:prstGeom>
          <a:noFill/>
        </p:spPr>
        <p:txBody>
          <a:bodyPr wrap="square" rtlCol="0">
            <a:spAutoFit/>
          </a:bodyPr>
          <a:lstStyle/>
          <a:p>
            <a:pPr algn="ctr"/>
            <a:r>
              <a:rPr lang="en-US" sz="2600" b="1" i="1">
                <a:solidFill>
                  <a:srgbClr val="FF0000"/>
                </a:solidFill>
                <a:latin typeface="Times New Roman" pitchFamily="18" charset="0"/>
                <a:cs typeface="Times New Roman" pitchFamily="18" charset="0"/>
              </a:rPr>
              <a:t>Củng cố bài học</a:t>
            </a:r>
          </a:p>
        </p:txBody>
      </p:sp>
      <p:sp>
        <p:nvSpPr>
          <p:cNvPr id="5" name="TextBox 4">
            <a:extLst>
              <a:ext uri="{FF2B5EF4-FFF2-40B4-BE49-F238E27FC236}">
                <a16:creationId xmlns:a16="http://schemas.microsoft.com/office/drawing/2014/main" xmlns="" id="{5CB52375-8178-414F-BF26-CF17A57C5FF2}"/>
              </a:ext>
            </a:extLst>
          </p:cNvPr>
          <p:cNvSpPr txBox="1"/>
          <p:nvPr/>
        </p:nvSpPr>
        <p:spPr>
          <a:xfrm>
            <a:off x="457200" y="1299411"/>
            <a:ext cx="11201400" cy="3354742"/>
          </a:xfrm>
          <a:prstGeom prst="rect">
            <a:avLst/>
          </a:prstGeom>
          <a:noFill/>
        </p:spPr>
        <p:txBody>
          <a:bodyPr wrap="square" lIns="121899" tIns="60949" rIns="121899" bIns="60949" rtlCol="0">
            <a:spAutoFit/>
          </a:bodyPr>
          <a:lstStyle/>
          <a:p>
            <a:pPr indent="-685680">
              <a:spcBef>
                <a:spcPts val="1200"/>
              </a:spcBef>
              <a:spcAft>
                <a:spcPts val="1200"/>
              </a:spcAft>
            </a:pPr>
            <a:r>
              <a:rPr lang="vi-VN" sz="2600" b="1" smtClean="0">
                <a:solidFill>
                  <a:srgbClr val="FF0000"/>
                </a:solidFill>
                <a:latin typeface="Times New Roman" pitchFamily="18" charset="0"/>
                <a:cs typeface="Times New Roman" pitchFamily="18" charset="0"/>
              </a:rPr>
              <a:t>Câu </a:t>
            </a:r>
            <a:r>
              <a:rPr lang="en-US" sz="2600" b="1" smtClean="0">
                <a:solidFill>
                  <a:srgbClr val="FF0000"/>
                </a:solidFill>
                <a:latin typeface="Times New Roman" pitchFamily="18" charset="0"/>
                <a:cs typeface="Times New Roman" pitchFamily="18" charset="0"/>
              </a:rPr>
              <a:t>2: </a:t>
            </a:r>
            <a:r>
              <a:rPr lang="en-US" sz="2600" b="1" smtClean="0">
                <a:solidFill>
                  <a:srgbClr val="0000FF"/>
                </a:solidFill>
                <a:latin typeface="Times New Roman" pitchFamily="18" charset="0"/>
                <a:cs typeface="Times New Roman" pitchFamily="18" charset="0"/>
              </a:rPr>
              <a:t>Tìm nhận định sai trong các câu sau  </a:t>
            </a:r>
          </a:p>
          <a:p>
            <a:pPr eaLnBrk="1" hangingPunct="1">
              <a:spcBef>
                <a:spcPts val="1200"/>
              </a:spcBef>
              <a:spcAft>
                <a:spcPts val="1200"/>
              </a:spcAft>
              <a:defRPr/>
            </a:pPr>
            <a:r>
              <a:rPr lang="nl-NL" sz="2600" b="1" smtClean="0">
                <a:solidFill>
                  <a:srgbClr val="0000FF"/>
                </a:solidFill>
                <a:latin typeface="Times New Roman" pitchFamily="18" charset="0"/>
                <a:cs typeface="Times New Roman" pitchFamily="18" charset="0"/>
              </a:rPr>
              <a:t>A.   Biên độ dao động cưỡng bức không phụ thuộc vào tần số lực cưỡng bức.</a:t>
            </a:r>
            <a:endParaRPr lang="en-US" sz="2600" b="1" smtClean="0">
              <a:solidFill>
                <a:srgbClr val="0000FF"/>
              </a:solidFill>
              <a:latin typeface="Times New Roman" pitchFamily="18" charset="0"/>
              <a:cs typeface="Times New Roman" pitchFamily="18" charset="0"/>
            </a:endParaRPr>
          </a:p>
          <a:p>
            <a:pPr eaLnBrk="1" hangingPunct="1">
              <a:spcBef>
                <a:spcPts val="1200"/>
              </a:spcBef>
              <a:spcAft>
                <a:spcPts val="1200"/>
              </a:spcAft>
              <a:defRPr/>
            </a:pPr>
            <a:r>
              <a:rPr lang="nl-NL" sz="2600" b="1" smtClean="0">
                <a:solidFill>
                  <a:srgbClr val="0000FF"/>
                </a:solidFill>
                <a:latin typeface="Times New Roman" pitchFamily="18" charset="0"/>
                <a:cs typeface="Times New Roman" pitchFamily="18" charset="0"/>
              </a:rPr>
              <a:t>B.   Dao động tắt dần càng nhanh nếu lực cản của môi trường càng lớn.</a:t>
            </a:r>
            <a:endParaRPr lang="en-US" sz="2600" b="1" smtClean="0">
              <a:solidFill>
                <a:srgbClr val="0000FF"/>
              </a:solidFill>
              <a:latin typeface="Times New Roman" pitchFamily="18" charset="0"/>
              <a:cs typeface="Times New Roman" pitchFamily="18" charset="0"/>
            </a:endParaRPr>
          </a:p>
          <a:p>
            <a:pPr eaLnBrk="1" hangingPunct="1">
              <a:spcBef>
                <a:spcPts val="1200"/>
              </a:spcBef>
              <a:spcAft>
                <a:spcPts val="1200"/>
              </a:spcAft>
              <a:defRPr/>
            </a:pPr>
            <a:r>
              <a:rPr lang="nl-NL" sz="2600" b="1" smtClean="0">
                <a:solidFill>
                  <a:srgbClr val="0000FF"/>
                </a:solidFill>
                <a:latin typeface="Times New Roman" pitchFamily="18" charset="0"/>
                <a:cs typeface="Times New Roman" pitchFamily="18" charset="0"/>
              </a:rPr>
              <a:t>C.   Dao động duy trì có chu kì bằng chu kì dao động riêng của con lắc.</a:t>
            </a:r>
            <a:endParaRPr lang="en-US" sz="2600" b="1" smtClean="0">
              <a:solidFill>
                <a:srgbClr val="0000FF"/>
              </a:solidFill>
              <a:latin typeface="Times New Roman" pitchFamily="18" charset="0"/>
              <a:cs typeface="Times New Roman" pitchFamily="18" charset="0"/>
            </a:endParaRPr>
          </a:p>
          <a:p>
            <a:pPr eaLnBrk="1" hangingPunct="1">
              <a:spcBef>
                <a:spcPts val="1200"/>
              </a:spcBef>
              <a:spcAft>
                <a:spcPts val="1200"/>
              </a:spcAft>
              <a:defRPr/>
            </a:pPr>
            <a:r>
              <a:rPr lang="nl-NL" sz="2600" b="1" smtClean="0">
                <a:solidFill>
                  <a:srgbClr val="0000FF"/>
                </a:solidFill>
                <a:latin typeface="Times New Roman" pitchFamily="18" charset="0"/>
                <a:cs typeface="Times New Roman" pitchFamily="18" charset="0"/>
              </a:rPr>
              <a:t>D.   Dao động cưỡng bức có tần số bằng tần số của lực cưỡng bức.</a:t>
            </a:r>
            <a:endParaRPr lang="en-US" sz="2600" b="1"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65826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3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30"/>
                                        <p:tgtEl>
                                          <p:spTgt spid="5">
                                            <p:txEl>
                                              <p:pRg st="0" end="0"/>
                                            </p:txEl>
                                          </p:spTgt>
                                        </p:tgtEl>
                                        <p:attrNameLst>
                                          <p:attrName>fill.type</p:attrName>
                                        </p:attrNameLst>
                                      </p:cBhvr>
                                      <p:to>
                                        <p:strVal val="solid"/>
                                      </p:to>
                                    </p:set>
                                  </p:childTnLst>
                                </p:cTn>
                              </p:par>
                            </p:childTnLst>
                          </p:cTn>
                        </p:par>
                        <p:par>
                          <p:cTn id="10" fill="hold">
                            <p:stCondLst>
                              <p:cond delay="51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13" dur="3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3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15" dur="30"/>
                                        <p:tgtEl>
                                          <p:spTgt spid="5">
                                            <p:txEl>
                                              <p:pRg st="1" end="1"/>
                                            </p:txEl>
                                          </p:spTgt>
                                        </p:tgtEl>
                                        <p:attrNameLst>
                                          <p:attrName>fill.type</p:attrName>
                                        </p:attrNameLst>
                                      </p:cBhvr>
                                      <p:to>
                                        <p:strVal val="solid"/>
                                      </p:to>
                                    </p:set>
                                  </p:childTnLst>
                                </p:cTn>
                              </p:par>
                            </p:childTnLst>
                          </p:cTn>
                        </p:par>
                        <p:par>
                          <p:cTn id="16" fill="hold">
                            <p:stCondLst>
                              <p:cond delay="1365"/>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5">
                                            <p:txEl>
                                              <p:pRg st="2" end="2"/>
                                            </p:txEl>
                                          </p:spTgt>
                                        </p:tgtEl>
                                        <p:attrNameLst>
                                          <p:attrName>style.visibility</p:attrName>
                                        </p:attrNameLst>
                                      </p:cBhvr>
                                      <p:to>
                                        <p:strVal val="visible"/>
                                      </p:to>
                                    </p:set>
                                    <p:anim calcmode="discrete" valueType="clr">
                                      <p:cBhvr override="childStyle">
                                        <p:cTn id="19" dur="30"/>
                                        <p:tgtEl>
                                          <p:spTgt spid="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30"/>
                                        <p:tgtEl>
                                          <p:spTgt spid="5">
                                            <p:txEl>
                                              <p:pRg st="2" end="2"/>
                                            </p:txEl>
                                          </p:spTgt>
                                        </p:tgtEl>
                                        <p:attrNameLst>
                                          <p:attrName>fillcolor</p:attrName>
                                        </p:attrNameLst>
                                      </p:cBhvr>
                                      <p:tavLst>
                                        <p:tav tm="0">
                                          <p:val>
                                            <p:clrVal>
                                              <a:schemeClr val="accent2"/>
                                            </p:clrVal>
                                          </p:val>
                                        </p:tav>
                                        <p:tav tm="50000">
                                          <p:val>
                                            <p:clrVal>
                                              <a:schemeClr val="hlink"/>
                                            </p:clrVal>
                                          </p:val>
                                        </p:tav>
                                      </p:tavLst>
                                    </p:anim>
                                    <p:set>
                                      <p:cBhvr>
                                        <p:cTn id="21" dur="30"/>
                                        <p:tgtEl>
                                          <p:spTgt spid="5">
                                            <p:txEl>
                                              <p:pRg st="2" end="2"/>
                                            </p:txEl>
                                          </p:spTgt>
                                        </p:tgtEl>
                                        <p:attrNameLst>
                                          <p:attrName>fill.type</p:attrName>
                                        </p:attrNameLst>
                                      </p:cBhvr>
                                      <p:to>
                                        <p:strVal val="solid"/>
                                      </p:to>
                                    </p:set>
                                  </p:childTnLst>
                                </p:cTn>
                              </p:par>
                            </p:childTnLst>
                          </p:cTn>
                        </p:par>
                        <p:par>
                          <p:cTn id="22" fill="hold">
                            <p:stCondLst>
                              <p:cond delay="2175"/>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5">
                                            <p:txEl>
                                              <p:pRg st="3" end="3"/>
                                            </p:txEl>
                                          </p:spTgt>
                                        </p:tgtEl>
                                        <p:attrNameLst>
                                          <p:attrName>style.visibility</p:attrName>
                                        </p:attrNameLst>
                                      </p:cBhvr>
                                      <p:to>
                                        <p:strVal val="visible"/>
                                      </p:to>
                                    </p:set>
                                    <p:anim calcmode="discrete" valueType="clr">
                                      <p:cBhvr override="childStyle">
                                        <p:cTn id="25" dur="30"/>
                                        <p:tgtEl>
                                          <p:spTgt spid="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30"/>
                                        <p:tgtEl>
                                          <p:spTgt spid="5">
                                            <p:txEl>
                                              <p:pRg st="3" end="3"/>
                                            </p:txEl>
                                          </p:spTgt>
                                        </p:tgtEl>
                                        <p:attrNameLst>
                                          <p:attrName>fillcolor</p:attrName>
                                        </p:attrNameLst>
                                      </p:cBhvr>
                                      <p:tavLst>
                                        <p:tav tm="0">
                                          <p:val>
                                            <p:clrVal>
                                              <a:schemeClr val="accent2"/>
                                            </p:clrVal>
                                          </p:val>
                                        </p:tav>
                                        <p:tav tm="50000">
                                          <p:val>
                                            <p:clrVal>
                                              <a:schemeClr val="hlink"/>
                                            </p:clrVal>
                                          </p:val>
                                        </p:tav>
                                      </p:tavLst>
                                    </p:anim>
                                    <p:set>
                                      <p:cBhvr>
                                        <p:cTn id="27" dur="30"/>
                                        <p:tgtEl>
                                          <p:spTgt spid="5">
                                            <p:txEl>
                                              <p:pRg st="3" end="3"/>
                                            </p:txEl>
                                          </p:spTgt>
                                        </p:tgtEl>
                                        <p:attrNameLst>
                                          <p:attrName>fill.type</p:attrName>
                                        </p:attrNameLst>
                                      </p:cBhvr>
                                      <p:to>
                                        <p:strVal val="solid"/>
                                      </p:to>
                                    </p:set>
                                  </p:childTnLst>
                                </p:cTn>
                              </p:par>
                            </p:childTnLst>
                          </p:cTn>
                        </p:par>
                        <p:par>
                          <p:cTn id="28" fill="hold">
                            <p:stCondLst>
                              <p:cond delay="2985"/>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5">
                                            <p:txEl>
                                              <p:pRg st="4" end="4"/>
                                            </p:txEl>
                                          </p:spTgt>
                                        </p:tgtEl>
                                        <p:attrNameLst>
                                          <p:attrName>style.visibility</p:attrName>
                                        </p:attrNameLst>
                                      </p:cBhvr>
                                      <p:to>
                                        <p:strVal val="visible"/>
                                      </p:to>
                                    </p:set>
                                    <p:anim calcmode="discrete" valueType="clr">
                                      <p:cBhvr override="childStyle">
                                        <p:cTn id="31" dur="30"/>
                                        <p:tgtEl>
                                          <p:spTgt spid="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30"/>
                                        <p:tgtEl>
                                          <p:spTgt spid="5">
                                            <p:txEl>
                                              <p:pRg st="4" end="4"/>
                                            </p:txEl>
                                          </p:spTgt>
                                        </p:tgtEl>
                                        <p:attrNameLst>
                                          <p:attrName>fillcolor</p:attrName>
                                        </p:attrNameLst>
                                      </p:cBhvr>
                                      <p:tavLst>
                                        <p:tav tm="0">
                                          <p:val>
                                            <p:clrVal>
                                              <a:schemeClr val="accent2"/>
                                            </p:clrVal>
                                          </p:val>
                                        </p:tav>
                                        <p:tav tm="50000">
                                          <p:val>
                                            <p:clrVal>
                                              <a:schemeClr val="hlink"/>
                                            </p:clrVal>
                                          </p:val>
                                        </p:tav>
                                      </p:tavLst>
                                    </p:anim>
                                    <p:set>
                                      <p:cBhvr>
                                        <p:cTn id="33" dur="30"/>
                                        <p:tgtEl>
                                          <p:spTgt spid="5">
                                            <p:txEl>
                                              <p:pRg st="4" end="4"/>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par>
                          <p:cTn id="39" fill="hold">
                            <p:stCondLst>
                              <p:cond delay="500"/>
                            </p:stCondLst>
                            <p:childTnLst>
                              <p:par>
                                <p:cTn id="40" presetID="26" presetClass="emph" presetSubtype="0" repeatCount="indefinite" fill="hold" grpId="1" nodeType="afterEffect">
                                  <p:stCondLst>
                                    <p:cond delay="0"/>
                                  </p:stCondLst>
                                  <p:childTnLst>
                                    <p:animEffect transition="out" filter="fade">
                                      <p:cBhvr>
                                        <p:cTn id="41" dur="500" tmFilter="0, 0; .2, .5; .8, .5; 1, 0"/>
                                        <p:tgtEl>
                                          <p:spTgt spid="15"/>
                                        </p:tgtEl>
                                      </p:cBhvr>
                                    </p:animEffect>
                                    <p:animScale>
                                      <p:cBhvr>
                                        <p:cTn id="42"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2492" y="285728"/>
            <a:ext cx="3497580" cy="523220"/>
          </a:xfrm>
          <a:prstGeom prst="rect">
            <a:avLst/>
          </a:prstGeom>
          <a:noFill/>
        </p:spPr>
        <p:txBody>
          <a:bodyPr wrap="square" rtlCol="0">
            <a:spAutoFit/>
          </a:bodyPr>
          <a:lstStyle/>
          <a:p>
            <a:pPr algn="ctr"/>
            <a:r>
              <a:rPr lang="en-US" sz="2800" b="1">
                <a:solidFill>
                  <a:srgbClr val="FF0000"/>
                </a:solidFill>
                <a:latin typeface="Times New Roman" pitchFamily="18" charset="0"/>
                <a:cs typeface="Times New Roman" pitchFamily="18" charset="0"/>
              </a:rPr>
              <a:t>Nội dung tự học </a:t>
            </a:r>
          </a:p>
        </p:txBody>
      </p:sp>
      <p:sp>
        <p:nvSpPr>
          <p:cNvPr id="3" name="TextBox 2"/>
          <p:cNvSpPr txBox="1"/>
          <p:nvPr/>
        </p:nvSpPr>
        <p:spPr>
          <a:xfrm>
            <a:off x="381000" y="1164610"/>
            <a:ext cx="11353800" cy="2492990"/>
          </a:xfrm>
          <a:prstGeom prst="rect">
            <a:avLst/>
          </a:prstGeom>
          <a:noFill/>
        </p:spPr>
        <p:txBody>
          <a:bodyPr wrap="square" rtlCol="0">
            <a:spAutoFit/>
          </a:bodyPr>
          <a:lstStyle/>
          <a:p>
            <a:r>
              <a:rPr lang="en-US" sz="2600" b="1">
                <a:solidFill>
                  <a:srgbClr val="008000"/>
                </a:solidFill>
                <a:latin typeface="Times New Roman" pitchFamily="18" charset="0"/>
                <a:cs typeface="Times New Roman" pitchFamily="18" charset="0"/>
              </a:rPr>
              <a:t>1. Ôn tập nội dung bài đã học</a:t>
            </a:r>
          </a:p>
          <a:p>
            <a:r>
              <a:rPr lang="en-US" sz="2600" b="1">
                <a:solidFill>
                  <a:srgbClr val="008000"/>
                </a:solidFill>
                <a:latin typeface="Times New Roman" pitchFamily="18" charset="0"/>
                <a:cs typeface="Times New Roman" pitchFamily="18" charset="0"/>
              </a:rPr>
              <a:t>+ </a:t>
            </a:r>
            <a:r>
              <a:rPr lang="en-US" sz="2600" b="1" smtClean="0">
                <a:solidFill>
                  <a:srgbClr val="008000"/>
                </a:solidFill>
                <a:latin typeface="Times New Roman" pitchFamily="18" charset="0"/>
                <a:cs typeface="Times New Roman" pitchFamily="18" charset="0"/>
              </a:rPr>
              <a:t>Dao động tắt dần (định nghĩa, nguyên nhân, ứng dụng)</a:t>
            </a:r>
          </a:p>
          <a:p>
            <a:r>
              <a:rPr lang="en-US" sz="2600" b="1" smtClean="0">
                <a:solidFill>
                  <a:srgbClr val="008000"/>
                </a:solidFill>
                <a:latin typeface="Times New Roman" pitchFamily="18" charset="0"/>
                <a:cs typeface="Times New Roman" pitchFamily="18" charset="0"/>
              </a:rPr>
              <a:t>+ Dao động duy trì (định nghĩa, hệ tự dao động, cấu tạo của hệ tự dao động)</a:t>
            </a:r>
          </a:p>
          <a:p>
            <a:r>
              <a:rPr lang="en-US" sz="2600" b="1" smtClean="0">
                <a:solidFill>
                  <a:srgbClr val="008000"/>
                </a:solidFill>
                <a:latin typeface="Times New Roman" pitchFamily="18" charset="0"/>
                <a:cs typeface="Times New Roman" pitchFamily="18" charset="0"/>
              </a:rPr>
              <a:t>+ Dao động cưỡng bức (định nghĩa, đặc điểm)</a:t>
            </a:r>
          </a:p>
          <a:p>
            <a:r>
              <a:rPr lang="en-US" sz="2600" b="1" smtClean="0">
                <a:solidFill>
                  <a:srgbClr val="008000"/>
                </a:solidFill>
                <a:latin typeface="Times New Roman" pitchFamily="18" charset="0"/>
                <a:cs typeface="Times New Roman" pitchFamily="18" charset="0"/>
              </a:rPr>
              <a:t>+ Hiện tượng cộng hưởng (định nghĩa, điều kiện để có cộng hưởng, ứng dụng)</a:t>
            </a:r>
            <a:endParaRPr lang="en-US" sz="2600" b="1">
              <a:solidFill>
                <a:srgbClr val="008000"/>
              </a:solidFill>
              <a:latin typeface="Times New Roman" pitchFamily="18" charset="0"/>
              <a:cs typeface="Times New Roman" pitchFamily="18" charset="0"/>
            </a:endParaRPr>
          </a:p>
          <a:p>
            <a:r>
              <a:rPr lang="en-US" sz="2600" b="1">
                <a:solidFill>
                  <a:srgbClr val="008000"/>
                </a:solidFill>
                <a:latin typeface="Times New Roman" pitchFamily="18" charset="0"/>
                <a:cs typeface="Times New Roman" pitchFamily="18" charset="0"/>
              </a:rPr>
              <a:t>+ Làm các bài tập có liên quan trong SGK và tài liệu học tập</a:t>
            </a:r>
          </a:p>
        </p:txBody>
      </p:sp>
      <p:sp>
        <p:nvSpPr>
          <p:cNvPr id="9" name="TextBox 8"/>
          <p:cNvSpPr txBox="1"/>
          <p:nvPr/>
        </p:nvSpPr>
        <p:spPr>
          <a:xfrm>
            <a:off x="457200" y="3810000"/>
            <a:ext cx="11049000" cy="2092881"/>
          </a:xfrm>
          <a:prstGeom prst="rect">
            <a:avLst/>
          </a:prstGeom>
          <a:noFill/>
        </p:spPr>
        <p:txBody>
          <a:bodyPr wrap="square" rtlCol="0">
            <a:spAutoFit/>
          </a:bodyPr>
          <a:lstStyle/>
          <a:p>
            <a:r>
              <a:rPr lang="en-US" sz="2600" b="1">
                <a:solidFill>
                  <a:srgbClr val="1109B7"/>
                </a:solidFill>
                <a:latin typeface="Times New Roman" pitchFamily="18" charset="0"/>
                <a:cs typeface="Times New Roman" pitchFamily="18" charset="0"/>
              </a:rPr>
              <a:t>2. Chuẩn bị bài học tiếp theo: </a:t>
            </a:r>
          </a:p>
          <a:p>
            <a:r>
              <a:rPr lang="en-US" sz="2600" b="1">
                <a:solidFill>
                  <a:srgbClr val="1109B7"/>
                </a:solidFill>
                <a:latin typeface="Times New Roman" pitchFamily="18" charset="0"/>
                <a:cs typeface="Times New Roman" pitchFamily="18" charset="0"/>
              </a:rPr>
              <a:t>Bài </a:t>
            </a:r>
            <a:r>
              <a:rPr lang="en-US" sz="2600" b="1" smtClean="0">
                <a:solidFill>
                  <a:srgbClr val="1109B7"/>
                </a:solidFill>
                <a:latin typeface="Times New Roman" pitchFamily="18" charset="0"/>
                <a:cs typeface="Times New Roman" pitchFamily="18" charset="0"/>
              </a:rPr>
              <a:t>5</a:t>
            </a:r>
            <a:r>
              <a:rPr lang="en-US" sz="2600" b="1">
                <a:solidFill>
                  <a:srgbClr val="1109B7"/>
                </a:solidFill>
                <a:latin typeface="Times New Roman" pitchFamily="18" charset="0"/>
                <a:cs typeface="Times New Roman" pitchFamily="18" charset="0"/>
              </a:rPr>
              <a:t>: </a:t>
            </a:r>
            <a:r>
              <a:rPr lang="en-US" sz="2600" b="1" smtClean="0">
                <a:solidFill>
                  <a:srgbClr val="1109B7"/>
                </a:solidFill>
                <a:latin typeface="Times New Roman" pitchFamily="18" charset="0"/>
                <a:cs typeface="Times New Roman" pitchFamily="18" charset="0"/>
              </a:rPr>
              <a:t>Tổng hợp dao động điều hòa cùng phương, cùng tần số. Phương pháp giản đồ Fre-nen</a:t>
            </a:r>
            <a:endParaRPr lang="en-US" sz="2600" b="1">
              <a:solidFill>
                <a:srgbClr val="1109B7"/>
              </a:solidFill>
              <a:latin typeface="Times New Roman" pitchFamily="18" charset="0"/>
              <a:cs typeface="Times New Roman" pitchFamily="18" charset="0"/>
            </a:endParaRPr>
          </a:p>
          <a:p>
            <a:r>
              <a:rPr lang="en-US" sz="2600" b="1">
                <a:solidFill>
                  <a:srgbClr val="1109B7"/>
                </a:solidFill>
                <a:latin typeface="Times New Roman" pitchFamily="18" charset="0"/>
                <a:cs typeface="Times New Roman" pitchFamily="18" charset="0"/>
              </a:rPr>
              <a:t>+ Các nội dung chính của bài</a:t>
            </a:r>
          </a:p>
          <a:p>
            <a:r>
              <a:rPr lang="en-US" sz="2600" b="1">
                <a:solidFill>
                  <a:srgbClr val="1109B7"/>
                </a:solidFill>
                <a:latin typeface="Times New Roman" pitchFamily="18" charset="0"/>
                <a:cs typeface="Times New Roman" pitchFamily="18" charset="0"/>
              </a:rPr>
              <a:t>+ Các nội dung đó như thế nào</a:t>
            </a:r>
          </a:p>
        </p:txBody>
      </p:sp>
    </p:spTree>
    <p:extLst>
      <p:ext uri="{BB962C8B-B14F-4D97-AF65-F5344CB8AC3E}">
        <p14:creationId xmlns:p14="http://schemas.microsoft.com/office/powerpoint/2010/main" xmlns="" val="30307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106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9"/>
                                        </p:tgtEl>
                                        <p:attrNameLst>
                                          <p:attrName>style.visibility</p:attrName>
                                        </p:attrNameLst>
                                      </p:cBhvr>
                                      <p:to>
                                        <p:strVal val="visible"/>
                                      </p:to>
                                    </p:set>
                                    <p:anim calcmode="discrete" valueType="clr">
                                      <p:cBhvr override="childStyle">
                                        <p:cTn id="1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
                                        </p:tgtEl>
                                        <p:attrNameLst>
                                          <p:attrName>fillcolor</p:attrName>
                                        </p:attrNameLst>
                                      </p:cBhvr>
                                      <p:tavLst>
                                        <p:tav tm="0">
                                          <p:val>
                                            <p:clrVal>
                                              <a:schemeClr val="accent2"/>
                                            </p:clrVal>
                                          </p:val>
                                        </p:tav>
                                        <p:tav tm="50000">
                                          <p:val>
                                            <p:clrVal>
                                              <a:schemeClr val="hlink"/>
                                            </p:clrVal>
                                          </p:val>
                                        </p:tav>
                                      </p:tavLst>
                                    </p:anim>
                                    <p:set>
                                      <p:cBhvr>
                                        <p:cTn id="15"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a:effectLst/>
        </p:spPr>
      </p:pic>
      <p:sp>
        <p:nvSpPr>
          <p:cNvPr id="6" name="TextBox 5"/>
          <p:cNvSpPr txBox="1"/>
          <p:nvPr/>
        </p:nvSpPr>
        <p:spPr>
          <a:xfrm>
            <a:off x="2743200" y="4983540"/>
            <a:ext cx="9144000" cy="1569660"/>
          </a:xfrm>
          <a:prstGeom prst="rect">
            <a:avLst/>
          </a:prstGeom>
          <a:noFill/>
        </p:spPr>
        <p:txBody>
          <a:bodyPr wrap="square" rtlCol="0">
            <a:spAutoFit/>
          </a:bodyPr>
          <a:lstStyle/>
          <a:p>
            <a:pPr algn="ctr"/>
            <a:r>
              <a:rPr lang="en-US"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Đèo cao thì mặc đèo cao</a:t>
            </a:r>
          </a:p>
          <a:p>
            <a:pPr algn="ctr"/>
            <a:r>
              <a:rPr lang="en-US"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Trèo lên đến đỉnh ta cao hơn đèo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CB52375-8178-414F-BF26-CF17A57C5FF2}"/>
              </a:ext>
            </a:extLst>
          </p:cNvPr>
          <p:cNvSpPr txBox="1"/>
          <p:nvPr/>
        </p:nvSpPr>
        <p:spPr>
          <a:xfrm>
            <a:off x="762000" y="1066800"/>
            <a:ext cx="5181600" cy="553976"/>
          </a:xfrm>
          <a:prstGeom prst="rect">
            <a:avLst/>
          </a:prstGeom>
          <a:noFill/>
        </p:spPr>
        <p:txBody>
          <a:bodyPr wrap="square" lIns="121899" tIns="60949" rIns="121899" bIns="60949" rtlCol="0">
            <a:spAutoFit/>
          </a:bodyPr>
          <a:lstStyle/>
          <a:p>
            <a:pPr indent="-685680"/>
            <a:r>
              <a:rPr lang="en-US" sz="2800" b="1" i="1" dirty="0" err="1" smtClean="0">
                <a:solidFill>
                  <a:srgbClr val="006600"/>
                </a:solidFill>
                <a:latin typeface="Times New Roman" pitchFamily="18" charset="0"/>
                <a:cs typeface="Times New Roman" pitchFamily="18" charset="0"/>
              </a:rPr>
              <a:t>Nội</a:t>
            </a:r>
            <a:r>
              <a:rPr lang="en-US" sz="2800" b="1" i="1" dirty="0" smtClean="0">
                <a:solidFill>
                  <a:srgbClr val="006600"/>
                </a:solidFill>
                <a:latin typeface="Times New Roman" pitchFamily="18" charset="0"/>
                <a:cs typeface="Times New Roman" pitchFamily="18" charset="0"/>
              </a:rPr>
              <a:t> dung </a:t>
            </a:r>
            <a:r>
              <a:rPr lang="en-US" sz="2800" b="1" i="1" dirty="0" err="1" smtClean="0">
                <a:solidFill>
                  <a:srgbClr val="006600"/>
                </a:solidFill>
                <a:latin typeface="Times New Roman" pitchFamily="18" charset="0"/>
                <a:cs typeface="Times New Roman" pitchFamily="18" charset="0"/>
              </a:rPr>
              <a:t>chính</a:t>
            </a:r>
            <a:r>
              <a:rPr lang="en-US" sz="2800" b="1" i="1" dirty="0" smtClean="0">
                <a:solidFill>
                  <a:srgbClr val="006600"/>
                </a:solidFill>
                <a:latin typeface="Times New Roman" pitchFamily="18" charset="0"/>
                <a:cs typeface="Times New Roman" pitchFamily="18" charset="0"/>
              </a:rPr>
              <a:t> </a:t>
            </a:r>
            <a:r>
              <a:rPr lang="en-US" sz="2800" b="1" i="1" dirty="0" err="1" smtClean="0">
                <a:solidFill>
                  <a:srgbClr val="006600"/>
                </a:solidFill>
                <a:latin typeface="Times New Roman" pitchFamily="18" charset="0"/>
                <a:cs typeface="Times New Roman" pitchFamily="18" charset="0"/>
              </a:rPr>
              <a:t>của</a:t>
            </a:r>
            <a:r>
              <a:rPr lang="en-US" sz="2800" b="1" i="1" dirty="0" smtClean="0">
                <a:solidFill>
                  <a:srgbClr val="006600"/>
                </a:solidFill>
                <a:latin typeface="Times New Roman" pitchFamily="18" charset="0"/>
                <a:cs typeface="Times New Roman" pitchFamily="18" charset="0"/>
              </a:rPr>
              <a:t> </a:t>
            </a:r>
            <a:r>
              <a:rPr lang="en-US" sz="2800" b="1" i="1" dirty="0" err="1" smtClean="0">
                <a:solidFill>
                  <a:srgbClr val="006600"/>
                </a:solidFill>
                <a:latin typeface="Times New Roman" pitchFamily="18" charset="0"/>
                <a:cs typeface="Times New Roman" pitchFamily="18" charset="0"/>
              </a:rPr>
              <a:t>bài</a:t>
            </a:r>
            <a:endParaRPr lang="en-US" sz="2800" b="1" i="1" dirty="0" smtClean="0">
              <a:solidFill>
                <a:srgbClr val="00660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5CB52375-8178-414F-BF26-CF17A57C5FF2}"/>
              </a:ext>
            </a:extLst>
          </p:cNvPr>
          <p:cNvSpPr txBox="1"/>
          <p:nvPr/>
        </p:nvSpPr>
        <p:spPr>
          <a:xfrm>
            <a:off x="723165" y="1704997"/>
            <a:ext cx="5144235" cy="4924403"/>
          </a:xfrm>
          <a:prstGeom prst="rect">
            <a:avLst/>
          </a:prstGeom>
          <a:noFill/>
        </p:spPr>
        <p:txBody>
          <a:bodyPr wrap="square" lIns="121899" tIns="60949" rIns="121899" bIns="60949" rtlCol="0">
            <a:spAutoFit/>
          </a:bodyPr>
          <a:lstStyle/>
          <a:p>
            <a:pPr indent="-685680" fontAlgn="base">
              <a:spcBef>
                <a:spcPts val="0"/>
              </a:spcBef>
              <a:spcAft>
                <a:spcPts val="0"/>
              </a:spcAft>
            </a:pPr>
            <a:r>
              <a:rPr lang="en-US" sz="2600" b="1" dirty="0" smtClean="0">
                <a:solidFill>
                  <a:srgbClr val="0000FF"/>
                </a:solidFill>
                <a:latin typeface="Times New Roman" panose="02020603050405020304" pitchFamily="18" charset="0"/>
                <a:cs typeface="Times New Roman" panose="02020603050405020304" pitchFamily="18" charset="0"/>
              </a:rPr>
              <a:t>I. Dao </a:t>
            </a:r>
            <a:r>
              <a:rPr lang="en-US" sz="2600" b="1" dirty="0" err="1" smtClean="0">
                <a:solidFill>
                  <a:srgbClr val="0000FF"/>
                </a:solidFill>
                <a:latin typeface="Times New Roman" panose="02020603050405020304" pitchFamily="18" charset="0"/>
                <a:cs typeface="Times New Roman" panose="02020603050405020304" pitchFamily="18" charset="0"/>
              </a:rPr>
              <a:t>động</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tắt</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dần</a:t>
            </a:r>
            <a:endParaRPr lang="en-US" sz="2600" b="1" dirty="0" smtClean="0">
              <a:solidFill>
                <a:srgbClr val="0000FF"/>
              </a:solidFill>
              <a:latin typeface="Times New Roman" panose="02020603050405020304" pitchFamily="18" charset="0"/>
              <a:cs typeface="Times New Roman" panose="02020603050405020304" pitchFamily="18" charset="0"/>
              <a:sym typeface="Symbol"/>
            </a:endParaRPr>
          </a:p>
          <a:p>
            <a:pPr indent="-685680">
              <a:spcBef>
                <a:spcPts val="0"/>
              </a:spcBef>
              <a:spcAft>
                <a:spcPts val="0"/>
              </a:spcAft>
            </a:pPr>
            <a:r>
              <a:rPr lang="en-US" sz="2600" b="1" dirty="0" smtClean="0">
                <a:solidFill>
                  <a:srgbClr val="0000FF"/>
                </a:solidFill>
                <a:latin typeface="Times New Roman" pitchFamily="18" charset="0"/>
                <a:cs typeface="Arial" charset="0"/>
              </a:rPr>
              <a:t>   1. </a:t>
            </a:r>
            <a:r>
              <a:rPr lang="en-US" sz="2600" b="1" dirty="0" err="1" smtClean="0">
                <a:solidFill>
                  <a:srgbClr val="0000FF"/>
                </a:solidFill>
                <a:latin typeface="Times New Roman" pitchFamily="18" charset="0"/>
                <a:cs typeface="Arial" charset="0"/>
              </a:rPr>
              <a:t>Định</a:t>
            </a:r>
            <a:r>
              <a:rPr lang="en-US" sz="2600" b="1" dirty="0" smtClean="0">
                <a:solidFill>
                  <a:srgbClr val="0000FF"/>
                </a:solidFill>
                <a:latin typeface="Times New Roman" pitchFamily="18" charset="0"/>
                <a:cs typeface="Arial" charset="0"/>
              </a:rPr>
              <a:t> </a:t>
            </a:r>
            <a:r>
              <a:rPr lang="en-US" sz="2600" b="1" dirty="0" err="1" smtClean="0">
                <a:solidFill>
                  <a:srgbClr val="0000FF"/>
                </a:solidFill>
                <a:latin typeface="Times New Roman" pitchFamily="18" charset="0"/>
                <a:cs typeface="Arial" charset="0"/>
              </a:rPr>
              <a:t>nghĩa</a:t>
            </a:r>
            <a:endParaRPr lang="en-US" sz="2600" b="1" dirty="0" smtClean="0">
              <a:solidFill>
                <a:srgbClr val="0000FF"/>
              </a:solidFill>
              <a:latin typeface="Times New Roman" pitchFamily="18" charset="0"/>
              <a:cs typeface="Arial" charset="0"/>
            </a:endParaRPr>
          </a:p>
          <a:p>
            <a:pPr indent="-685680">
              <a:spcBef>
                <a:spcPts val="0"/>
              </a:spcBef>
              <a:spcAft>
                <a:spcPts val="0"/>
              </a:spcAft>
            </a:pPr>
            <a:r>
              <a:rPr lang="en-US" sz="2600" b="1" dirty="0" smtClean="0">
                <a:solidFill>
                  <a:srgbClr val="0000FF"/>
                </a:solidFill>
                <a:latin typeface="Times New Roman" pitchFamily="18" charset="0"/>
                <a:cs typeface="Arial" charset="0"/>
              </a:rPr>
              <a:t>   2. </a:t>
            </a:r>
            <a:r>
              <a:rPr lang="en-US" sz="2600" b="1" dirty="0" err="1" smtClean="0">
                <a:solidFill>
                  <a:srgbClr val="0000FF"/>
                </a:solidFill>
                <a:latin typeface="Times New Roman" pitchFamily="18" charset="0"/>
                <a:cs typeface="Arial" charset="0"/>
              </a:rPr>
              <a:t>Giải</a:t>
            </a:r>
            <a:r>
              <a:rPr lang="en-US" sz="2600" b="1" dirty="0" smtClean="0">
                <a:solidFill>
                  <a:srgbClr val="0000FF"/>
                </a:solidFill>
                <a:latin typeface="Times New Roman" pitchFamily="18" charset="0"/>
                <a:cs typeface="Arial" charset="0"/>
              </a:rPr>
              <a:t> </a:t>
            </a:r>
            <a:r>
              <a:rPr lang="en-US" sz="2600" b="1" dirty="0" err="1" smtClean="0">
                <a:solidFill>
                  <a:srgbClr val="0000FF"/>
                </a:solidFill>
                <a:latin typeface="Times New Roman" pitchFamily="18" charset="0"/>
                <a:cs typeface="Arial" charset="0"/>
              </a:rPr>
              <a:t>thích</a:t>
            </a:r>
            <a:endParaRPr lang="en-US" sz="2600" b="1" dirty="0" smtClean="0">
              <a:solidFill>
                <a:srgbClr val="0000FF"/>
              </a:solidFill>
              <a:latin typeface="Times New Roman" pitchFamily="18" charset="0"/>
              <a:cs typeface="Arial" charset="0"/>
            </a:endParaRPr>
          </a:p>
          <a:p>
            <a:pPr indent="-685680">
              <a:spcBef>
                <a:spcPts val="0"/>
              </a:spcBef>
              <a:spcAft>
                <a:spcPts val="0"/>
              </a:spcAft>
            </a:pPr>
            <a:r>
              <a:rPr lang="en-US" sz="2600" b="1" dirty="0" smtClean="0">
                <a:solidFill>
                  <a:srgbClr val="0000FF"/>
                </a:solidFill>
                <a:latin typeface="Times New Roman" pitchFamily="18" charset="0"/>
                <a:cs typeface="Arial" charset="0"/>
              </a:rPr>
              <a:t>   3. </a:t>
            </a:r>
            <a:r>
              <a:rPr lang="en-US" sz="2600" b="1" dirty="0" err="1" smtClean="0">
                <a:solidFill>
                  <a:srgbClr val="0000FF"/>
                </a:solidFill>
                <a:latin typeface="Times New Roman" pitchFamily="18" charset="0"/>
                <a:cs typeface="Arial" charset="0"/>
              </a:rPr>
              <a:t>Ứng</a:t>
            </a:r>
            <a:r>
              <a:rPr lang="en-US" sz="2600" b="1" dirty="0" smtClean="0">
                <a:solidFill>
                  <a:srgbClr val="0000FF"/>
                </a:solidFill>
                <a:latin typeface="Times New Roman" pitchFamily="18" charset="0"/>
                <a:cs typeface="Arial" charset="0"/>
              </a:rPr>
              <a:t> </a:t>
            </a:r>
            <a:r>
              <a:rPr lang="en-US" sz="2600" b="1" dirty="0" err="1" smtClean="0">
                <a:solidFill>
                  <a:srgbClr val="0000FF"/>
                </a:solidFill>
                <a:latin typeface="Times New Roman" pitchFamily="18" charset="0"/>
                <a:cs typeface="Arial" charset="0"/>
              </a:rPr>
              <a:t>dụng</a:t>
            </a:r>
            <a:endParaRPr lang="en-US" sz="2600" b="1" dirty="0" smtClean="0">
              <a:solidFill>
                <a:srgbClr val="0000FF"/>
              </a:solidFill>
              <a:latin typeface="Times New Roman" pitchFamily="18" charset="0"/>
              <a:cs typeface="Arial" charset="0"/>
            </a:endParaRPr>
          </a:p>
          <a:p>
            <a:pPr indent="-685680">
              <a:spcBef>
                <a:spcPts val="0"/>
              </a:spcBef>
              <a:spcAft>
                <a:spcPts val="0"/>
              </a:spcAft>
            </a:pPr>
            <a:r>
              <a:rPr lang="en-US" sz="2600" b="1" dirty="0" smtClean="0">
                <a:solidFill>
                  <a:srgbClr val="0000FF"/>
                </a:solidFill>
                <a:latin typeface="Times New Roman" pitchFamily="18" charset="0"/>
                <a:cs typeface="Arial" charset="0"/>
              </a:rPr>
              <a:t>II. Dao </a:t>
            </a:r>
            <a:r>
              <a:rPr lang="en-US" sz="2600" b="1" dirty="0" err="1" smtClean="0">
                <a:solidFill>
                  <a:srgbClr val="0000FF"/>
                </a:solidFill>
                <a:latin typeface="Times New Roman" pitchFamily="18" charset="0"/>
                <a:cs typeface="Arial" charset="0"/>
              </a:rPr>
              <a:t>động</a:t>
            </a:r>
            <a:r>
              <a:rPr lang="en-US" sz="2600" b="1" dirty="0" smtClean="0">
                <a:solidFill>
                  <a:srgbClr val="0000FF"/>
                </a:solidFill>
                <a:latin typeface="Times New Roman" pitchFamily="18" charset="0"/>
                <a:cs typeface="Arial" charset="0"/>
              </a:rPr>
              <a:t> </a:t>
            </a:r>
            <a:r>
              <a:rPr lang="en-US" sz="2600" b="1" dirty="0" err="1" smtClean="0">
                <a:solidFill>
                  <a:srgbClr val="0000FF"/>
                </a:solidFill>
                <a:latin typeface="Times New Roman" pitchFamily="18" charset="0"/>
                <a:cs typeface="Arial" charset="0"/>
              </a:rPr>
              <a:t>duy</a:t>
            </a:r>
            <a:r>
              <a:rPr lang="en-US" sz="2600" b="1" dirty="0" smtClean="0">
                <a:solidFill>
                  <a:srgbClr val="0000FF"/>
                </a:solidFill>
                <a:latin typeface="Times New Roman" pitchFamily="18" charset="0"/>
                <a:cs typeface="Arial" charset="0"/>
              </a:rPr>
              <a:t> </a:t>
            </a:r>
            <a:r>
              <a:rPr lang="en-US" sz="2600" b="1" dirty="0" err="1" smtClean="0">
                <a:solidFill>
                  <a:srgbClr val="0000FF"/>
                </a:solidFill>
                <a:latin typeface="Times New Roman" pitchFamily="18" charset="0"/>
                <a:cs typeface="Arial" charset="0"/>
              </a:rPr>
              <a:t>trì</a:t>
            </a:r>
            <a:endParaRPr lang="en-US" sz="2600" b="1" dirty="0" smtClean="0">
              <a:solidFill>
                <a:srgbClr val="0000FF"/>
              </a:solidFill>
              <a:latin typeface="Times New Roman" pitchFamily="18" charset="0"/>
              <a:cs typeface="Arial" charset="0"/>
            </a:endParaRPr>
          </a:p>
          <a:p>
            <a:pPr indent="-685680">
              <a:spcBef>
                <a:spcPts val="0"/>
              </a:spcBef>
              <a:spcAft>
                <a:spcPts val="0"/>
              </a:spcAft>
            </a:pPr>
            <a:r>
              <a:rPr lang="en-US" sz="2600" b="1" dirty="0" smtClean="0">
                <a:solidFill>
                  <a:srgbClr val="0000FF"/>
                </a:solidFill>
                <a:latin typeface="Times New Roman" pitchFamily="18" charset="0"/>
                <a:cs typeface="Arial" charset="0"/>
              </a:rPr>
              <a:t>III.  Dao </a:t>
            </a:r>
            <a:r>
              <a:rPr lang="en-US" sz="2600" b="1" dirty="0" err="1" smtClean="0">
                <a:solidFill>
                  <a:srgbClr val="0000FF"/>
                </a:solidFill>
                <a:latin typeface="Times New Roman" pitchFamily="18" charset="0"/>
                <a:cs typeface="Arial" charset="0"/>
              </a:rPr>
              <a:t>động</a:t>
            </a:r>
            <a:r>
              <a:rPr lang="en-US" sz="2600" b="1" dirty="0" smtClean="0">
                <a:solidFill>
                  <a:srgbClr val="0000FF"/>
                </a:solidFill>
                <a:latin typeface="Times New Roman" pitchFamily="18" charset="0"/>
                <a:cs typeface="Arial" charset="0"/>
              </a:rPr>
              <a:t> </a:t>
            </a:r>
            <a:r>
              <a:rPr lang="en-US" sz="2600" b="1" dirty="0" err="1" smtClean="0">
                <a:solidFill>
                  <a:srgbClr val="0000FF"/>
                </a:solidFill>
                <a:latin typeface="Times New Roman" pitchFamily="18" charset="0"/>
                <a:cs typeface="Arial" charset="0"/>
              </a:rPr>
              <a:t>cưỡng</a:t>
            </a:r>
            <a:r>
              <a:rPr lang="en-US" sz="2600" b="1" dirty="0" smtClean="0">
                <a:solidFill>
                  <a:srgbClr val="0000FF"/>
                </a:solidFill>
                <a:latin typeface="Times New Roman" pitchFamily="18" charset="0"/>
                <a:cs typeface="Arial" charset="0"/>
              </a:rPr>
              <a:t> </a:t>
            </a:r>
            <a:r>
              <a:rPr lang="en-US" sz="2600" b="1" dirty="0" err="1" smtClean="0">
                <a:solidFill>
                  <a:srgbClr val="0000FF"/>
                </a:solidFill>
                <a:latin typeface="Times New Roman" pitchFamily="18" charset="0"/>
                <a:cs typeface="Arial" charset="0"/>
              </a:rPr>
              <a:t>bức</a:t>
            </a:r>
            <a:endParaRPr lang="en-US" sz="2600" b="1" dirty="0" smtClean="0">
              <a:solidFill>
                <a:srgbClr val="0000FF"/>
              </a:solidFill>
              <a:latin typeface="Times New Roman" pitchFamily="18" charset="0"/>
              <a:cs typeface="Arial" charset="0"/>
            </a:endParaRPr>
          </a:p>
          <a:p>
            <a:pPr indent="-685680">
              <a:spcBef>
                <a:spcPts val="0"/>
              </a:spcBef>
              <a:spcAft>
                <a:spcPts val="0"/>
              </a:spcAft>
            </a:pPr>
            <a:r>
              <a:rPr lang="en-US" sz="2600" b="1" dirty="0" smtClean="0">
                <a:solidFill>
                  <a:srgbClr val="0000FF"/>
                </a:solidFill>
                <a:latin typeface="Times New Roman" pitchFamily="18" charset="0"/>
                <a:cs typeface="Arial" charset="0"/>
              </a:rPr>
              <a:t>   1. </a:t>
            </a:r>
            <a:r>
              <a:rPr lang="en-US" sz="2600" b="1" dirty="0" err="1" smtClean="0">
                <a:solidFill>
                  <a:srgbClr val="0000FF"/>
                </a:solidFill>
                <a:latin typeface="Times New Roman" pitchFamily="18" charset="0"/>
                <a:cs typeface="Arial" charset="0"/>
              </a:rPr>
              <a:t>Định</a:t>
            </a:r>
            <a:r>
              <a:rPr lang="en-US" sz="2600" b="1" dirty="0" smtClean="0">
                <a:solidFill>
                  <a:srgbClr val="0000FF"/>
                </a:solidFill>
                <a:latin typeface="Times New Roman" pitchFamily="18" charset="0"/>
                <a:cs typeface="Arial" charset="0"/>
              </a:rPr>
              <a:t> </a:t>
            </a:r>
            <a:r>
              <a:rPr lang="en-US" sz="2600" b="1" dirty="0" err="1" smtClean="0">
                <a:solidFill>
                  <a:srgbClr val="0000FF"/>
                </a:solidFill>
                <a:latin typeface="Times New Roman" pitchFamily="18" charset="0"/>
                <a:cs typeface="Arial" charset="0"/>
              </a:rPr>
              <a:t>nghĩa</a:t>
            </a:r>
            <a:endParaRPr lang="en-US" sz="2600" b="1" dirty="0" smtClean="0">
              <a:solidFill>
                <a:srgbClr val="0000FF"/>
              </a:solidFill>
              <a:latin typeface="Times New Roman" pitchFamily="18" charset="0"/>
              <a:cs typeface="Arial" charset="0"/>
            </a:endParaRPr>
          </a:p>
          <a:p>
            <a:pPr indent="-685680">
              <a:spcBef>
                <a:spcPts val="0"/>
              </a:spcBef>
              <a:spcAft>
                <a:spcPts val="0"/>
              </a:spcAft>
            </a:pPr>
            <a:r>
              <a:rPr lang="en-US" sz="2600" b="1" dirty="0" smtClean="0">
                <a:solidFill>
                  <a:srgbClr val="0000FF"/>
                </a:solidFill>
                <a:latin typeface="Times New Roman" pitchFamily="18" charset="0"/>
                <a:cs typeface="Arial" charset="0"/>
              </a:rPr>
              <a:t>   2. </a:t>
            </a:r>
            <a:r>
              <a:rPr lang="en-US" sz="2600" b="1" dirty="0" err="1" smtClean="0">
                <a:solidFill>
                  <a:srgbClr val="0000FF"/>
                </a:solidFill>
                <a:latin typeface="Times New Roman" pitchFamily="18" charset="0"/>
                <a:cs typeface="Arial" charset="0"/>
              </a:rPr>
              <a:t>Đặc</a:t>
            </a:r>
            <a:r>
              <a:rPr lang="en-US" sz="2600" b="1" dirty="0" smtClean="0">
                <a:solidFill>
                  <a:srgbClr val="0000FF"/>
                </a:solidFill>
                <a:latin typeface="Times New Roman" pitchFamily="18" charset="0"/>
                <a:cs typeface="Arial" charset="0"/>
              </a:rPr>
              <a:t> </a:t>
            </a:r>
            <a:r>
              <a:rPr lang="en-US" sz="2600" b="1" dirty="0" err="1" smtClean="0">
                <a:solidFill>
                  <a:srgbClr val="0000FF"/>
                </a:solidFill>
                <a:latin typeface="Times New Roman" pitchFamily="18" charset="0"/>
                <a:cs typeface="Arial" charset="0"/>
              </a:rPr>
              <a:t>điểm</a:t>
            </a:r>
            <a:endParaRPr lang="en-US" sz="2600" b="1" dirty="0" smtClean="0">
              <a:solidFill>
                <a:srgbClr val="0000FF"/>
              </a:solidFill>
              <a:latin typeface="Times New Roman" pitchFamily="18" charset="0"/>
              <a:cs typeface="Arial" charset="0"/>
            </a:endParaRPr>
          </a:p>
          <a:p>
            <a:pPr indent="-685680">
              <a:spcBef>
                <a:spcPts val="0"/>
              </a:spcBef>
              <a:spcAft>
                <a:spcPts val="0"/>
              </a:spcAft>
            </a:pPr>
            <a:r>
              <a:rPr lang="en-US" sz="2600" b="1" dirty="0" smtClean="0">
                <a:solidFill>
                  <a:srgbClr val="0000FF"/>
                </a:solidFill>
                <a:latin typeface="Times New Roman" pitchFamily="18" charset="0"/>
                <a:cs typeface="Arial" charset="0"/>
              </a:rPr>
              <a:t>IV. </a:t>
            </a:r>
            <a:r>
              <a:rPr lang="en-US" sz="2600" b="1" dirty="0" err="1" smtClean="0">
                <a:solidFill>
                  <a:srgbClr val="0000FF"/>
                </a:solidFill>
                <a:latin typeface="Times New Roman" pitchFamily="18" charset="0"/>
                <a:cs typeface="Arial" charset="0"/>
              </a:rPr>
              <a:t>Hiện</a:t>
            </a:r>
            <a:r>
              <a:rPr lang="en-US" sz="2600" b="1" dirty="0" smtClean="0">
                <a:solidFill>
                  <a:srgbClr val="0000FF"/>
                </a:solidFill>
                <a:latin typeface="Times New Roman" pitchFamily="18" charset="0"/>
                <a:cs typeface="Arial" charset="0"/>
              </a:rPr>
              <a:t> </a:t>
            </a:r>
            <a:r>
              <a:rPr lang="en-US" sz="2600" b="1" dirty="0" err="1" smtClean="0">
                <a:solidFill>
                  <a:srgbClr val="0000FF"/>
                </a:solidFill>
                <a:latin typeface="Times New Roman" pitchFamily="18" charset="0"/>
                <a:cs typeface="Arial" charset="0"/>
              </a:rPr>
              <a:t>tượng</a:t>
            </a:r>
            <a:r>
              <a:rPr lang="en-US" sz="2600" b="1" dirty="0" smtClean="0">
                <a:solidFill>
                  <a:srgbClr val="0000FF"/>
                </a:solidFill>
                <a:latin typeface="Times New Roman" pitchFamily="18" charset="0"/>
                <a:cs typeface="Arial" charset="0"/>
              </a:rPr>
              <a:t> </a:t>
            </a:r>
            <a:r>
              <a:rPr lang="en-US" sz="2600" b="1" dirty="0" err="1" smtClean="0">
                <a:solidFill>
                  <a:srgbClr val="0000FF"/>
                </a:solidFill>
                <a:latin typeface="Times New Roman" pitchFamily="18" charset="0"/>
                <a:cs typeface="Arial" charset="0"/>
              </a:rPr>
              <a:t>cộng</a:t>
            </a:r>
            <a:r>
              <a:rPr lang="en-US" sz="2600" b="1" dirty="0" smtClean="0">
                <a:solidFill>
                  <a:srgbClr val="0000FF"/>
                </a:solidFill>
                <a:latin typeface="Times New Roman" pitchFamily="18" charset="0"/>
                <a:cs typeface="Arial" charset="0"/>
              </a:rPr>
              <a:t> </a:t>
            </a:r>
            <a:r>
              <a:rPr lang="en-US" sz="2600" b="1" dirty="0" err="1" smtClean="0">
                <a:solidFill>
                  <a:srgbClr val="0000FF"/>
                </a:solidFill>
                <a:latin typeface="Times New Roman" pitchFamily="18" charset="0"/>
                <a:cs typeface="Arial" charset="0"/>
              </a:rPr>
              <a:t>hưởng</a:t>
            </a:r>
            <a:endParaRPr lang="en-US" sz="2600" b="1" dirty="0" smtClean="0">
              <a:solidFill>
                <a:srgbClr val="0000FF"/>
              </a:solidFill>
              <a:latin typeface="Times New Roman" pitchFamily="18" charset="0"/>
              <a:cs typeface="Arial" charset="0"/>
            </a:endParaRPr>
          </a:p>
          <a:p>
            <a:pPr indent="-685680">
              <a:spcBef>
                <a:spcPts val="0"/>
              </a:spcBef>
              <a:spcAft>
                <a:spcPts val="0"/>
              </a:spcAft>
            </a:pPr>
            <a:r>
              <a:rPr lang="en-US" sz="2600" b="1" dirty="0" smtClean="0">
                <a:solidFill>
                  <a:srgbClr val="0000FF"/>
                </a:solidFill>
                <a:latin typeface="Times New Roman" pitchFamily="18" charset="0"/>
                <a:cs typeface="Arial" charset="0"/>
              </a:rPr>
              <a:t>   1. </a:t>
            </a:r>
            <a:r>
              <a:rPr lang="en-US" sz="2600" b="1" dirty="0" err="1" smtClean="0">
                <a:solidFill>
                  <a:srgbClr val="0000FF"/>
                </a:solidFill>
                <a:latin typeface="Times New Roman" pitchFamily="18" charset="0"/>
                <a:cs typeface="Arial" charset="0"/>
              </a:rPr>
              <a:t>Định</a:t>
            </a:r>
            <a:r>
              <a:rPr lang="en-US" sz="2600" b="1" dirty="0" smtClean="0">
                <a:solidFill>
                  <a:srgbClr val="0000FF"/>
                </a:solidFill>
                <a:latin typeface="Times New Roman" pitchFamily="18" charset="0"/>
                <a:cs typeface="Arial" charset="0"/>
              </a:rPr>
              <a:t> </a:t>
            </a:r>
            <a:r>
              <a:rPr lang="en-US" sz="2600" b="1" dirty="0" err="1" smtClean="0">
                <a:solidFill>
                  <a:srgbClr val="0000FF"/>
                </a:solidFill>
                <a:latin typeface="Times New Roman" pitchFamily="18" charset="0"/>
                <a:cs typeface="Arial" charset="0"/>
              </a:rPr>
              <a:t>nghĩa</a:t>
            </a:r>
            <a:endParaRPr lang="en-US" sz="2600" b="1" dirty="0" smtClean="0">
              <a:solidFill>
                <a:srgbClr val="0000FF"/>
              </a:solidFill>
              <a:latin typeface="Times New Roman" pitchFamily="18" charset="0"/>
              <a:cs typeface="Arial" charset="0"/>
            </a:endParaRPr>
          </a:p>
          <a:p>
            <a:pPr indent="-685680">
              <a:spcBef>
                <a:spcPts val="0"/>
              </a:spcBef>
              <a:spcAft>
                <a:spcPts val="0"/>
              </a:spcAft>
            </a:pPr>
            <a:r>
              <a:rPr lang="en-US" sz="2600" b="1" dirty="0" smtClean="0">
                <a:solidFill>
                  <a:srgbClr val="0000FF"/>
                </a:solidFill>
                <a:latin typeface="Times New Roman" pitchFamily="18" charset="0"/>
                <a:cs typeface="Arial" charset="0"/>
              </a:rPr>
              <a:t>   2. </a:t>
            </a:r>
            <a:r>
              <a:rPr lang="en-US" sz="2600" b="1" dirty="0" err="1" smtClean="0">
                <a:solidFill>
                  <a:srgbClr val="0000FF"/>
                </a:solidFill>
                <a:latin typeface="Times New Roman" pitchFamily="18" charset="0"/>
                <a:cs typeface="Arial" charset="0"/>
              </a:rPr>
              <a:t>Điều</a:t>
            </a:r>
            <a:r>
              <a:rPr lang="en-US" sz="2600" b="1" dirty="0" smtClean="0">
                <a:solidFill>
                  <a:srgbClr val="0000FF"/>
                </a:solidFill>
                <a:latin typeface="Times New Roman" pitchFamily="18" charset="0"/>
                <a:cs typeface="Arial" charset="0"/>
              </a:rPr>
              <a:t> </a:t>
            </a:r>
            <a:r>
              <a:rPr lang="en-US" sz="2600" b="1" dirty="0" err="1" smtClean="0">
                <a:solidFill>
                  <a:srgbClr val="0000FF"/>
                </a:solidFill>
                <a:latin typeface="Times New Roman" pitchFamily="18" charset="0"/>
                <a:cs typeface="Arial" charset="0"/>
              </a:rPr>
              <a:t>kiện</a:t>
            </a:r>
            <a:r>
              <a:rPr lang="en-US" sz="2600" b="1" dirty="0" smtClean="0">
                <a:solidFill>
                  <a:srgbClr val="0000FF"/>
                </a:solidFill>
                <a:latin typeface="Times New Roman" pitchFamily="18" charset="0"/>
                <a:cs typeface="Arial" charset="0"/>
              </a:rPr>
              <a:t> </a:t>
            </a:r>
            <a:r>
              <a:rPr lang="en-US" sz="2600" b="1" dirty="0" err="1" smtClean="0">
                <a:solidFill>
                  <a:srgbClr val="0000FF"/>
                </a:solidFill>
                <a:latin typeface="Times New Roman" pitchFamily="18" charset="0"/>
                <a:cs typeface="Arial" charset="0"/>
              </a:rPr>
              <a:t>để</a:t>
            </a:r>
            <a:r>
              <a:rPr lang="en-US" sz="2600" b="1" dirty="0" smtClean="0">
                <a:solidFill>
                  <a:srgbClr val="0000FF"/>
                </a:solidFill>
                <a:latin typeface="Times New Roman" pitchFamily="18" charset="0"/>
                <a:cs typeface="Arial" charset="0"/>
              </a:rPr>
              <a:t> </a:t>
            </a:r>
            <a:r>
              <a:rPr lang="en-US" sz="2600" b="1" dirty="0" err="1" smtClean="0">
                <a:solidFill>
                  <a:srgbClr val="0000FF"/>
                </a:solidFill>
                <a:latin typeface="Times New Roman" pitchFamily="18" charset="0"/>
                <a:cs typeface="Arial" charset="0"/>
              </a:rPr>
              <a:t>có</a:t>
            </a:r>
            <a:r>
              <a:rPr lang="en-US" sz="2600" b="1" dirty="0" smtClean="0">
                <a:solidFill>
                  <a:srgbClr val="0000FF"/>
                </a:solidFill>
                <a:latin typeface="Times New Roman" pitchFamily="18" charset="0"/>
                <a:cs typeface="Arial" charset="0"/>
              </a:rPr>
              <a:t> </a:t>
            </a:r>
            <a:r>
              <a:rPr lang="en-US" sz="2600" b="1" dirty="0" err="1" smtClean="0">
                <a:solidFill>
                  <a:srgbClr val="0000FF"/>
                </a:solidFill>
                <a:latin typeface="Times New Roman" pitchFamily="18" charset="0"/>
                <a:cs typeface="Arial" charset="0"/>
              </a:rPr>
              <a:t>cộng</a:t>
            </a:r>
            <a:r>
              <a:rPr lang="en-US" sz="2600" b="1" dirty="0" smtClean="0">
                <a:solidFill>
                  <a:srgbClr val="0000FF"/>
                </a:solidFill>
                <a:latin typeface="Times New Roman" pitchFamily="18" charset="0"/>
                <a:cs typeface="Arial" charset="0"/>
              </a:rPr>
              <a:t> </a:t>
            </a:r>
            <a:r>
              <a:rPr lang="en-US" sz="2600" b="1" dirty="0" err="1" smtClean="0">
                <a:solidFill>
                  <a:srgbClr val="0000FF"/>
                </a:solidFill>
                <a:latin typeface="Times New Roman" pitchFamily="18" charset="0"/>
                <a:cs typeface="Arial" charset="0"/>
              </a:rPr>
              <a:t>hưởng</a:t>
            </a:r>
            <a:endParaRPr lang="en-US" sz="2600" b="1" dirty="0" smtClean="0">
              <a:solidFill>
                <a:srgbClr val="0000FF"/>
              </a:solidFill>
              <a:latin typeface="Times New Roman" pitchFamily="18" charset="0"/>
              <a:cs typeface="Arial" charset="0"/>
            </a:endParaRPr>
          </a:p>
          <a:p>
            <a:pPr indent="-685680">
              <a:spcBef>
                <a:spcPts val="0"/>
              </a:spcBef>
              <a:spcAft>
                <a:spcPts val="0"/>
              </a:spcAft>
            </a:pPr>
            <a:r>
              <a:rPr lang="en-US" sz="2600" b="1" dirty="0" smtClean="0">
                <a:solidFill>
                  <a:srgbClr val="0000FF"/>
                </a:solidFill>
                <a:latin typeface="Times New Roman" pitchFamily="18" charset="0"/>
                <a:cs typeface="Arial" charset="0"/>
              </a:rPr>
              <a:t>   3. </a:t>
            </a:r>
            <a:r>
              <a:rPr lang="en-US" sz="2600" b="1" dirty="0" err="1" smtClean="0">
                <a:solidFill>
                  <a:srgbClr val="0000FF"/>
                </a:solidFill>
                <a:latin typeface="Times New Roman" pitchFamily="18" charset="0"/>
                <a:cs typeface="Arial" charset="0"/>
              </a:rPr>
              <a:t>Ứng</a:t>
            </a:r>
            <a:r>
              <a:rPr lang="en-US" sz="2600" b="1" dirty="0" smtClean="0">
                <a:solidFill>
                  <a:srgbClr val="0000FF"/>
                </a:solidFill>
                <a:latin typeface="Times New Roman" pitchFamily="18" charset="0"/>
                <a:cs typeface="Arial" charset="0"/>
              </a:rPr>
              <a:t> </a:t>
            </a:r>
            <a:r>
              <a:rPr lang="en-US" sz="2600" b="1" dirty="0" err="1" smtClean="0">
                <a:solidFill>
                  <a:srgbClr val="0000FF"/>
                </a:solidFill>
                <a:latin typeface="Times New Roman" pitchFamily="18" charset="0"/>
                <a:cs typeface="Arial" charset="0"/>
              </a:rPr>
              <a:t>dụng</a:t>
            </a:r>
            <a:endParaRPr lang="en-US" sz="2600" b="1" dirty="0" smtClean="0">
              <a:solidFill>
                <a:srgbClr val="0000FF"/>
              </a:solidFill>
              <a:latin typeface="Times New Roman" pitchFamily="18" charset="0"/>
              <a:cs typeface="Arial" charset="0"/>
            </a:endParaRPr>
          </a:p>
        </p:txBody>
      </p:sp>
      <p:sp>
        <p:nvSpPr>
          <p:cNvPr id="9" name="Rectangle 1"/>
          <p:cNvSpPr/>
          <p:nvPr/>
        </p:nvSpPr>
        <p:spPr>
          <a:xfrm>
            <a:off x="0" y="0"/>
            <a:ext cx="12192000" cy="1295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000" b="1" dirty="0" err="1" smtClean="0">
                <a:solidFill>
                  <a:srgbClr val="FF0000"/>
                </a:solidFill>
                <a:latin typeface="Times New Roman" pitchFamily="18" charset="0"/>
                <a:cs typeface="Times New Roman" pitchFamily="18" charset="0"/>
              </a:rPr>
              <a:t>Chủ</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đề</a:t>
            </a:r>
            <a:r>
              <a:rPr lang="en-US" sz="3000" b="1" dirty="0" smtClean="0">
                <a:solidFill>
                  <a:srgbClr val="FF0000"/>
                </a:solidFill>
                <a:latin typeface="Times New Roman" pitchFamily="18" charset="0"/>
                <a:cs typeface="Times New Roman" pitchFamily="18" charset="0"/>
              </a:rPr>
              <a:t> 3: CÁC LOẠI DAO ĐỘNG</a:t>
            </a:r>
          </a:p>
          <a:p>
            <a:pPr algn="ctr">
              <a:defRPr/>
            </a:pPr>
            <a:r>
              <a:rPr lang="en-US" sz="3000" b="1" dirty="0" err="1" smtClean="0">
                <a:solidFill>
                  <a:srgbClr val="FF0000"/>
                </a:solidFill>
                <a:latin typeface="Times New Roman" pitchFamily="18" charset="0"/>
                <a:cs typeface="Times New Roman" pitchFamily="18" charset="0"/>
              </a:rPr>
              <a:t>Nội</a:t>
            </a:r>
            <a:r>
              <a:rPr lang="en-US" sz="3000" b="1" dirty="0" smtClean="0">
                <a:solidFill>
                  <a:srgbClr val="FF0000"/>
                </a:solidFill>
                <a:latin typeface="Times New Roman" pitchFamily="18" charset="0"/>
                <a:cs typeface="Times New Roman" pitchFamily="18" charset="0"/>
              </a:rPr>
              <a:t> dung 1: DAO ĐỘNG TẮT DẦN, DAO ĐỘNG CƯỠNG BỨC</a:t>
            </a:r>
            <a:endParaRPr lang="en-US" sz="3000" b="1" i="1" dirty="0">
              <a:solidFill>
                <a:srgbClr val="FF0000"/>
              </a:solidFill>
              <a:latin typeface="Times New Roman" pitchFamily="18" charset="0"/>
              <a:cs typeface="Times New Roman" pitchFamily="18" charset="0"/>
            </a:endParaRPr>
          </a:p>
        </p:txBody>
      </p:sp>
      <p:pic>
        <p:nvPicPr>
          <p:cNvPr id="10" name="Picture 4"/>
          <p:cNvPicPr>
            <a:picLocks noChangeAspect="1" noChangeArrowheads="1"/>
          </p:cNvPicPr>
          <p:nvPr/>
        </p:nvPicPr>
        <p:blipFill>
          <a:blip r:embed="rId2" cstate="print"/>
          <a:srcRect/>
          <a:stretch>
            <a:fillRect/>
          </a:stretch>
        </p:blipFill>
        <p:spPr bwMode="auto">
          <a:xfrm>
            <a:off x="7467600" y="1712563"/>
            <a:ext cx="4191000" cy="4688237"/>
          </a:xfrm>
          <a:prstGeom prst="rect">
            <a:avLst/>
          </a:prstGeom>
          <a:noFill/>
          <a:ln w="9525">
            <a:noFill/>
            <a:miter lim="800000"/>
            <a:headEnd/>
            <a:tailEnd/>
          </a:ln>
        </p:spPr>
      </p:pic>
    </p:spTree>
    <p:extLst>
      <p:ext uri="{BB962C8B-B14F-4D97-AF65-F5344CB8AC3E}">
        <p14:creationId xmlns:p14="http://schemas.microsoft.com/office/powerpoint/2010/main" xmlns="" val="390502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3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30"/>
                                        <p:tgtEl>
                                          <p:spTgt spid="5">
                                            <p:txEl>
                                              <p:pRg st="0" end="0"/>
                                            </p:txEl>
                                          </p:spTgt>
                                        </p:tgtEl>
                                        <p:attrNameLst>
                                          <p:attrName>fill.type</p:attrName>
                                        </p:attrNameLst>
                                      </p:cBhvr>
                                      <p:to>
                                        <p:strVal val="solid"/>
                                      </p:to>
                                    </p:set>
                                  </p:childTnLst>
                                </p:cTn>
                              </p:par>
                            </p:childTnLst>
                          </p:cTn>
                        </p:par>
                        <p:par>
                          <p:cTn id="10" fill="hold">
                            <p:stCondLst>
                              <p:cond delay="285"/>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3" dur="3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3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5" dur="30"/>
                                        <p:tgtEl>
                                          <p:spTgt spid="6">
                                            <p:txEl>
                                              <p:pRg st="0" end="0"/>
                                            </p:txEl>
                                          </p:spTgt>
                                        </p:tgtEl>
                                        <p:attrNameLst>
                                          <p:attrName>fill.type</p:attrName>
                                        </p:attrNameLst>
                                      </p:cBhvr>
                                      <p:to>
                                        <p:strVal val="solid"/>
                                      </p:to>
                                    </p:set>
                                  </p:childTnLst>
                                </p:cTn>
                              </p:par>
                            </p:childTnLst>
                          </p:cTn>
                        </p:par>
                        <p:par>
                          <p:cTn id="16" fill="hold">
                            <p:stCondLst>
                              <p:cond delay="525"/>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19" dur="3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3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1" dur="30"/>
                                        <p:tgtEl>
                                          <p:spTgt spid="6">
                                            <p:txEl>
                                              <p:pRg st="1" end="1"/>
                                            </p:txEl>
                                          </p:spTgt>
                                        </p:tgtEl>
                                        <p:attrNameLst>
                                          <p:attrName>fill.type</p:attrName>
                                        </p:attrNameLst>
                                      </p:cBhvr>
                                      <p:to>
                                        <p:strVal val="solid"/>
                                      </p:to>
                                    </p:set>
                                  </p:childTnLst>
                                </p:cTn>
                              </p:par>
                            </p:childTnLst>
                          </p:cTn>
                        </p:par>
                        <p:par>
                          <p:cTn id="22" fill="hold">
                            <p:stCondLst>
                              <p:cond delay="705"/>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25" dur="3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3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27" dur="30"/>
                                        <p:tgtEl>
                                          <p:spTgt spid="6">
                                            <p:txEl>
                                              <p:pRg st="2" end="2"/>
                                            </p:txEl>
                                          </p:spTgt>
                                        </p:tgtEl>
                                        <p:attrNameLst>
                                          <p:attrName>fill.type</p:attrName>
                                        </p:attrNameLst>
                                      </p:cBhvr>
                                      <p:to>
                                        <p:strVal val="solid"/>
                                      </p:to>
                                    </p:set>
                                  </p:childTnLst>
                                </p:cTn>
                              </p:par>
                            </p:childTnLst>
                          </p:cTn>
                        </p:par>
                        <p:par>
                          <p:cTn id="28" fill="hold">
                            <p:stCondLst>
                              <p:cond delay="885"/>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31" dur="3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3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33" dur="30"/>
                                        <p:tgtEl>
                                          <p:spTgt spid="6">
                                            <p:txEl>
                                              <p:pRg st="3" end="3"/>
                                            </p:txEl>
                                          </p:spTgt>
                                        </p:tgtEl>
                                        <p:attrNameLst>
                                          <p:attrName>fill.type</p:attrName>
                                        </p:attrNameLst>
                                      </p:cBhvr>
                                      <p:to>
                                        <p:strVal val="solid"/>
                                      </p:to>
                                    </p:set>
                                  </p:childTnLst>
                                </p:cTn>
                              </p:par>
                            </p:childTnLst>
                          </p:cTn>
                        </p:par>
                        <p:par>
                          <p:cTn id="34" fill="hold">
                            <p:stCondLst>
                              <p:cond delay="1035"/>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6">
                                            <p:txEl>
                                              <p:pRg st="4" end="4"/>
                                            </p:txEl>
                                          </p:spTgt>
                                        </p:tgtEl>
                                        <p:attrNameLst>
                                          <p:attrName>style.visibility</p:attrName>
                                        </p:attrNameLst>
                                      </p:cBhvr>
                                      <p:to>
                                        <p:strVal val="visible"/>
                                      </p:to>
                                    </p:set>
                                    <p:anim calcmode="discrete" valueType="clr">
                                      <p:cBhvr override="childStyle">
                                        <p:cTn id="37" dur="30"/>
                                        <p:tgtEl>
                                          <p:spTgt spid="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30"/>
                                        <p:tgtEl>
                                          <p:spTgt spid="6">
                                            <p:txEl>
                                              <p:pRg st="4" end="4"/>
                                            </p:txEl>
                                          </p:spTgt>
                                        </p:tgtEl>
                                        <p:attrNameLst>
                                          <p:attrName>fillcolor</p:attrName>
                                        </p:attrNameLst>
                                      </p:cBhvr>
                                      <p:tavLst>
                                        <p:tav tm="0">
                                          <p:val>
                                            <p:clrVal>
                                              <a:schemeClr val="accent2"/>
                                            </p:clrVal>
                                          </p:val>
                                        </p:tav>
                                        <p:tav tm="50000">
                                          <p:val>
                                            <p:clrVal>
                                              <a:schemeClr val="hlink"/>
                                            </p:clrVal>
                                          </p:val>
                                        </p:tav>
                                      </p:tavLst>
                                    </p:anim>
                                    <p:set>
                                      <p:cBhvr>
                                        <p:cTn id="39" dur="30"/>
                                        <p:tgtEl>
                                          <p:spTgt spid="6">
                                            <p:txEl>
                                              <p:pRg st="4" end="4"/>
                                            </p:txEl>
                                          </p:spTgt>
                                        </p:tgtEl>
                                        <p:attrNameLst>
                                          <p:attrName>fill.type</p:attrName>
                                        </p:attrNameLst>
                                      </p:cBhvr>
                                      <p:to>
                                        <p:strVal val="solid"/>
                                      </p:to>
                                    </p:set>
                                  </p:childTnLst>
                                </p:cTn>
                              </p:par>
                            </p:childTnLst>
                          </p:cTn>
                        </p:par>
                        <p:par>
                          <p:cTn id="40" fill="hold">
                            <p:stCondLst>
                              <p:cond delay="1290"/>
                            </p:stCondLst>
                            <p:childTnLst>
                              <p:par>
                                <p:cTn id="41" presetID="27" presetClass="entr" presetSubtype="0" fill="hold" nodeType="afterEffect">
                                  <p:stCondLst>
                                    <p:cond delay="0"/>
                                  </p:stCondLst>
                                  <p:iterate type="lt">
                                    <p:tmPct val="50000"/>
                                  </p:iterate>
                                  <p:childTnLst>
                                    <p:set>
                                      <p:cBhvr>
                                        <p:cTn id="42" dur="1" fill="hold">
                                          <p:stCondLst>
                                            <p:cond delay="0"/>
                                          </p:stCondLst>
                                        </p:cTn>
                                        <p:tgtEl>
                                          <p:spTgt spid="6">
                                            <p:txEl>
                                              <p:pRg st="5" end="5"/>
                                            </p:txEl>
                                          </p:spTgt>
                                        </p:tgtEl>
                                        <p:attrNameLst>
                                          <p:attrName>style.visibility</p:attrName>
                                        </p:attrNameLst>
                                      </p:cBhvr>
                                      <p:to>
                                        <p:strVal val="visible"/>
                                      </p:to>
                                    </p:set>
                                    <p:anim calcmode="discrete" valueType="clr">
                                      <p:cBhvr override="childStyle">
                                        <p:cTn id="43" dur="30"/>
                                        <p:tgtEl>
                                          <p:spTgt spid="6">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30"/>
                                        <p:tgtEl>
                                          <p:spTgt spid="6">
                                            <p:txEl>
                                              <p:pRg st="5" end="5"/>
                                            </p:txEl>
                                          </p:spTgt>
                                        </p:tgtEl>
                                        <p:attrNameLst>
                                          <p:attrName>fillcolor</p:attrName>
                                        </p:attrNameLst>
                                      </p:cBhvr>
                                      <p:tavLst>
                                        <p:tav tm="0">
                                          <p:val>
                                            <p:clrVal>
                                              <a:schemeClr val="accent2"/>
                                            </p:clrVal>
                                          </p:val>
                                        </p:tav>
                                        <p:tav tm="50000">
                                          <p:val>
                                            <p:clrVal>
                                              <a:schemeClr val="hlink"/>
                                            </p:clrVal>
                                          </p:val>
                                        </p:tav>
                                      </p:tavLst>
                                    </p:anim>
                                    <p:set>
                                      <p:cBhvr>
                                        <p:cTn id="45" dur="30"/>
                                        <p:tgtEl>
                                          <p:spTgt spid="6">
                                            <p:txEl>
                                              <p:pRg st="5" end="5"/>
                                            </p:txEl>
                                          </p:spTgt>
                                        </p:tgtEl>
                                        <p:attrNameLst>
                                          <p:attrName>fill.type</p:attrName>
                                        </p:attrNameLst>
                                      </p:cBhvr>
                                      <p:to>
                                        <p:strVal val="solid"/>
                                      </p:to>
                                    </p:set>
                                  </p:childTnLst>
                                </p:cTn>
                              </p:par>
                            </p:childTnLst>
                          </p:cTn>
                        </p:par>
                        <p:par>
                          <p:cTn id="46" fill="hold">
                            <p:stCondLst>
                              <p:cond delay="1590"/>
                            </p:stCondLst>
                            <p:childTnLst>
                              <p:par>
                                <p:cTn id="47" presetID="27" presetClass="entr" presetSubtype="0" fill="hold" nodeType="afterEffect">
                                  <p:stCondLst>
                                    <p:cond delay="0"/>
                                  </p:stCondLst>
                                  <p:iterate type="lt">
                                    <p:tmPct val="50000"/>
                                  </p:iterate>
                                  <p:childTnLst>
                                    <p:set>
                                      <p:cBhvr>
                                        <p:cTn id="48" dur="1" fill="hold">
                                          <p:stCondLst>
                                            <p:cond delay="0"/>
                                          </p:stCondLst>
                                        </p:cTn>
                                        <p:tgtEl>
                                          <p:spTgt spid="6">
                                            <p:txEl>
                                              <p:pRg st="6" end="6"/>
                                            </p:txEl>
                                          </p:spTgt>
                                        </p:tgtEl>
                                        <p:attrNameLst>
                                          <p:attrName>style.visibility</p:attrName>
                                        </p:attrNameLst>
                                      </p:cBhvr>
                                      <p:to>
                                        <p:strVal val="visible"/>
                                      </p:to>
                                    </p:set>
                                    <p:anim calcmode="discrete" valueType="clr">
                                      <p:cBhvr override="childStyle">
                                        <p:cTn id="49" dur="30"/>
                                        <p:tgtEl>
                                          <p:spTgt spid="6">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30"/>
                                        <p:tgtEl>
                                          <p:spTgt spid="6">
                                            <p:txEl>
                                              <p:pRg st="6" end="6"/>
                                            </p:txEl>
                                          </p:spTgt>
                                        </p:tgtEl>
                                        <p:attrNameLst>
                                          <p:attrName>fillcolor</p:attrName>
                                        </p:attrNameLst>
                                      </p:cBhvr>
                                      <p:tavLst>
                                        <p:tav tm="0">
                                          <p:val>
                                            <p:clrVal>
                                              <a:schemeClr val="accent2"/>
                                            </p:clrVal>
                                          </p:val>
                                        </p:tav>
                                        <p:tav tm="50000">
                                          <p:val>
                                            <p:clrVal>
                                              <a:schemeClr val="hlink"/>
                                            </p:clrVal>
                                          </p:val>
                                        </p:tav>
                                      </p:tavLst>
                                    </p:anim>
                                    <p:set>
                                      <p:cBhvr>
                                        <p:cTn id="51" dur="30"/>
                                        <p:tgtEl>
                                          <p:spTgt spid="6">
                                            <p:txEl>
                                              <p:pRg st="6" end="6"/>
                                            </p:txEl>
                                          </p:spTgt>
                                        </p:tgtEl>
                                        <p:attrNameLst>
                                          <p:attrName>fill.type</p:attrName>
                                        </p:attrNameLst>
                                      </p:cBhvr>
                                      <p:to>
                                        <p:strVal val="solid"/>
                                      </p:to>
                                    </p:set>
                                  </p:childTnLst>
                                </p:cTn>
                              </p:par>
                            </p:childTnLst>
                          </p:cTn>
                        </p:par>
                        <p:par>
                          <p:cTn id="52" fill="hold">
                            <p:stCondLst>
                              <p:cond delay="1770"/>
                            </p:stCondLst>
                            <p:childTnLst>
                              <p:par>
                                <p:cTn id="53" presetID="27" presetClass="entr" presetSubtype="0" fill="hold" nodeType="afterEffect">
                                  <p:stCondLst>
                                    <p:cond delay="0"/>
                                  </p:stCondLst>
                                  <p:iterate type="lt">
                                    <p:tmPct val="50000"/>
                                  </p:iterate>
                                  <p:childTnLst>
                                    <p:set>
                                      <p:cBhvr>
                                        <p:cTn id="54" dur="1" fill="hold">
                                          <p:stCondLst>
                                            <p:cond delay="0"/>
                                          </p:stCondLst>
                                        </p:cTn>
                                        <p:tgtEl>
                                          <p:spTgt spid="6">
                                            <p:txEl>
                                              <p:pRg st="7" end="7"/>
                                            </p:txEl>
                                          </p:spTgt>
                                        </p:tgtEl>
                                        <p:attrNameLst>
                                          <p:attrName>style.visibility</p:attrName>
                                        </p:attrNameLst>
                                      </p:cBhvr>
                                      <p:to>
                                        <p:strVal val="visible"/>
                                      </p:to>
                                    </p:set>
                                    <p:anim calcmode="discrete" valueType="clr">
                                      <p:cBhvr override="childStyle">
                                        <p:cTn id="55" dur="30"/>
                                        <p:tgtEl>
                                          <p:spTgt spid="6">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30"/>
                                        <p:tgtEl>
                                          <p:spTgt spid="6">
                                            <p:txEl>
                                              <p:pRg st="7" end="7"/>
                                            </p:txEl>
                                          </p:spTgt>
                                        </p:tgtEl>
                                        <p:attrNameLst>
                                          <p:attrName>fillcolor</p:attrName>
                                        </p:attrNameLst>
                                      </p:cBhvr>
                                      <p:tavLst>
                                        <p:tav tm="0">
                                          <p:val>
                                            <p:clrVal>
                                              <a:schemeClr val="accent2"/>
                                            </p:clrVal>
                                          </p:val>
                                        </p:tav>
                                        <p:tav tm="50000">
                                          <p:val>
                                            <p:clrVal>
                                              <a:schemeClr val="hlink"/>
                                            </p:clrVal>
                                          </p:val>
                                        </p:tav>
                                      </p:tavLst>
                                    </p:anim>
                                    <p:set>
                                      <p:cBhvr>
                                        <p:cTn id="57" dur="30"/>
                                        <p:tgtEl>
                                          <p:spTgt spid="6">
                                            <p:txEl>
                                              <p:pRg st="7" end="7"/>
                                            </p:txEl>
                                          </p:spTgt>
                                        </p:tgtEl>
                                        <p:attrNameLst>
                                          <p:attrName>fill.type</p:attrName>
                                        </p:attrNameLst>
                                      </p:cBhvr>
                                      <p:to>
                                        <p:strVal val="solid"/>
                                      </p:to>
                                    </p:set>
                                  </p:childTnLst>
                                </p:cTn>
                              </p:par>
                            </p:childTnLst>
                          </p:cTn>
                        </p:par>
                        <p:par>
                          <p:cTn id="58" fill="hold">
                            <p:stCondLst>
                              <p:cond delay="1920"/>
                            </p:stCondLst>
                            <p:childTnLst>
                              <p:par>
                                <p:cTn id="59" presetID="27" presetClass="entr" presetSubtype="0" fill="hold" nodeType="afterEffect">
                                  <p:stCondLst>
                                    <p:cond delay="0"/>
                                  </p:stCondLst>
                                  <p:iterate type="lt">
                                    <p:tmPct val="50000"/>
                                  </p:iterate>
                                  <p:childTnLst>
                                    <p:set>
                                      <p:cBhvr>
                                        <p:cTn id="60" dur="1" fill="hold">
                                          <p:stCondLst>
                                            <p:cond delay="0"/>
                                          </p:stCondLst>
                                        </p:cTn>
                                        <p:tgtEl>
                                          <p:spTgt spid="6">
                                            <p:txEl>
                                              <p:pRg st="8" end="8"/>
                                            </p:txEl>
                                          </p:spTgt>
                                        </p:tgtEl>
                                        <p:attrNameLst>
                                          <p:attrName>style.visibility</p:attrName>
                                        </p:attrNameLst>
                                      </p:cBhvr>
                                      <p:to>
                                        <p:strVal val="visible"/>
                                      </p:to>
                                    </p:set>
                                    <p:anim calcmode="discrete" valueType="clr">
                                      <p:cBhvr override="childStyle">
                                        <p:cTn id="61" dur="30"/>
                                        <p:tgtEl>
                                          <p:spTgt spid="6">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30"/>
                                        <p:tgtEl>
                                          <p:spTgt spid="6">
                                            <p:txEl>
                                              <p:pRg st="8" end="8"/>
                                            </p:txEl>
                                          </p:spTgt>
                                        </p:tgtEl>
                                        <p:attrNameLst>
                                          <p:attrName>fillcolor</p:attrName>
                                        </p:attrNameLst>
                                      </p:cBhvr>
                                      <p:tavLst>
                                        <p:tav tm="0">
                                          <p:val>
                                            <p:clrVal>
                                              <a:schemeClr val="accent2"/>
                                            </p:clrVal>
                                          </p:val>
                                        </p:tav>
                                        <p:tav tm="50000">
                                          <p:val>
                                            <p:clrVal>
                                              <a:schemeClr val="hlink"/>
                                            </p:clrVal>
                                          </p:val>
                                        </p:tav>
                                      </p:tavLst>
                                    </p:anim>
                                    <p:set>
                                      <p:cBhvr>
                                        <p:cTn id="63" dur="30"/>
                                        <p:tgtEl>
                                          <p:spTgt spid="6">
                                            <p:txEl>
                                              <p:pRg st="8" end="8"/>
                                            </p:txEl>
                                          </p:spTgt>
                                        </p:tgtEl>
                                        <p:attrNameLst>
                                          <p:attrName>fill.type</p:attrName>
                                        </p:attrNameLst>
                                      </p:cBhvr>
                                      <p:to>
                                        <p:strVal val="solid"/>
                                      </p:to>
                                    </p:set>
                                  </p:childTnLst>
                                </p:cTn>
                              </p:par>
                            </p:childTnLst>
                          </p:cTn>
                        </p:par>
                        <p:par>
                          <p:cTn id="64" fill="hold">
                            <p:stCondLst>
                              <p:cond delay="2250"/>
                            </p:stCondLst>
                            <p:childTnLst>
                              <p:par>
                                <p:cTn id="65" presetID="27" presetClass="entr" presetSubtype="0" fill="hold" nodeType="afterEffect">
                                  <p:stCondLst>
                                    <p:cond delay="0"/>
                                  </p:stCondLst>
                                  <p:iterate type="lt">
                                    <p:tmPct val="50000"/>
                                  </p:iterate>
                                  <p:childTnLst>
                                    <p:set>
                                      <p:cBhvr>
                                        <p:cTn id="66" dur="1" fill="hold">
                                          <p:stCondLst>
                                            <p:cond delay="0"/>
                                          </p:stCondLst>
                                        </p:cTn>
                                        <p:tgtEl>
                                          <p:spTgt spid="6">
                                            <p:txEl>
                                              <p:pRg st="9" end="9"/>
                                            </p:txEl>
                                          </p:spTgt>
                                        </p:tgtEl>
                                        <p:attrNameLst>
                                          <p:attrName>style.visibility</p:attrName>
                                        </p:attrNameLst>
                                      </p:cBhvr>
                                      <p:to>
                                        <p:strVal val="visible"/>
                                      </p:to>
                                    </p:set>
                                    <p:anim calcmode="discrete" valueType="clr">
                                      <p:cBhvr override="childStyle">
                                        <p:cTn id="67" dur="30"/>
                                        <p:tgtEl>
                                          <p:spTgt spid="6">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30"/>
                                        <p:tgtEl>
                                          <p:spTgt spid="6">
                                            <p:txEl>
                                              <p:pRg st="9" end="9"/>
                                            </p:txEl>
                                          </p:spTgt>
                                        </p:tgtEl>
                                        <p:attrNameLst>
                                          <p:attrName>fillcolor</p:attrName>
                                        </p:attrNameLst>
                                      </p:cBhvr>
                                      <p:tavLst>
                                        <p:tav tm="0">
                                          <p:val>
                                            <p:clrVal>
                                              <a:schemeClr val="accent2"/>
                                            </p:clrVal>
                                          </p:val>
                                        </p:tav>
                                        <p:tav tm="50000">
                                          <p:val>
                                            <p:clrVal>
                                              <a:schemeClr val="hlink"/>
                                            </p:clrVal>
                                          </p:val>
                                        </p:tav>
                                      </p:tavLst>
                                    </p:anim>
                                    <p:set>
                                      <p:cBhvr>
                                        <p:cTn id="69" dur="30"/>
                                        <p:tgtEl>
                                          <p:spTgt spid="6">
                                            <p:txEl>
                                              <p:pRg st="9" end="9"/>
                                            </p:txEl>
                                          </p:spTgt>
                                        </p:tgtEl>
                                        <p:attrNameLst>
                                          <p:attrName>fill.type</p:attrName>
                                        </p:attrNameLst>
                                      </p:cBhvr>
                                      <p:to>
                                        <p:strVal val="solid"/>
                                      </p:to>
                                    </p:set>
                                  </p:childTnLst>
                                </p:cTn>
                              </p:par>
                            </p:childTnLst>
                          </p:cTn>
                        </p:par>
                        <p:par>
                          <p:cTn id="70" fill="hold">
                            <p:stCondLst>
                              <p:cond delay="2430"/>
                            </p:stCondLst>
                            <p:childTnLst>
                              <p:par>
                                <p:cTn id="71" presetID="27" presetClass="entr" presetSubtype="0" fill="hold" nodeType="afterEffect">
                                  <p:stCondLst>
                                    <p:cond delay="0"/>
                                  </p:stCondLst>
                                  <p:iterate type="lt">
                                    <p:tmPct val="50000"/>
                                  </p:iterate>
                                  <p:childTnLst>
                                    <p:set>
                                      <p:cBhvr>
                                        <p:cTn id="72" dur="1" fill="hold">
                                          <p:stCondLst>
                                            <p:cond delay="0"/>
                                          </p:stCondLst>
                                        </p:cTn>
                                        <p:tgtEl>
                                          <p:spTgt spid="6">
                                            <p:txEl>
                                              <p:pRg st="10" end="10"/>
                                            </p:txEl>
                                          </p:spTgt>
                                        </p:tgtEl>
                                        <p:attrNameLst>
                                          <p:attrName>style.visibility</p:attrName>
                                        </p:attrNameLst>
                                      </p:cBhvr>
                                      <p:to>
                                        <p:strVal val="visible"/>
                                      </p:to>
                                    </p:set>
                                    <p:anim calcmode="discrete" valueType="clr">
                                      <p:cBhvr override="childStyle">
                                        <p:cTn id="73" dur="30"/>
                                        <p:tgtEl>
                                          <p:spTgt spid="6">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30"/>
                                        <p:tgtEl>
                                          <p:spTgt spid="6">
                                            <p:txEl>
                                              <p:pRg st="10" end="10"/>
                                            </p:txEl>
                                          </p:spTgt>
                                        </p:tgtEl>
                                        <p:attrNameLst>
                                          <p:attrName>fillcolor</p:attrName>
                                        </p:attrNameLst>
                                      </p:cBhvr>
                                      <p:tavLst>
                                        <p:tav tm="0">
                                          <p:val>
                                            <p:clrVal>
                                              <a:schemeClr val="accent2"/>
                                            </p:clrVal>
                                          </p:val>
                                        </p:tav>
                                        <p:tav tm="50000">
                                          <p:val>
                                            <p:clrVal>
                                              <a:schemeClr val="hlink"/>
                                            </p:clrVal>
                                          </p:val>
                                        </p:tav>
                                      </p:tavLst>
                                    </p:anim>
                                    <p:set>
                                      <p:cBhvr>
                                        <p:cTn id="75" dur="30"/>
                                        <p:tgtEl>
                                          <p:spTgt spid="6">
                                            <p:txEl>
                                              <p:pRg st="10" end="10"/>
                                            </p:txEl>
                                          </p:spTgt>
                                        </p:tgtEl>
                                        <p:attrNameLst>
                                          <p:attrName>fill.type</p:attrName>
                                        </p:attrNameLst>
                                      </p:cBhvr>
                                      <p:to>
                                        <p:strVal val="solid"/>
                                      </p:to>
                                    </p:set>
                                  </p:childTnLst>
                                </p:cTn>
                              </p:par>
                            </p:childTnLst>
                          </p:cTn>
                        </p:par>
                        <p:par>
                          <p:cTn id="76" fill="hold">
                            <p:stCondLst>
                              <p:cond delay="2790"/>
                            </p:stCondLst>
                            <p:childTnLst>
                              <p:par>
                                <p:cTn id="77" presetID="27" presetClass="entr" presetSubtype="0" fill="hold" nodeType="afterEffect">
                                  <p:stCondLst>
                                    <p:cond delay="0"/>
                                  </p:stCondLst>
                                  <p:iterate type="lt">
                                    <p:tmPct val="50000"/>
                                  </p:iterate>
                                  <p:childTnLst>
                                    <p:set>
                                      <p:cBhvr>
                                        <p:cTn id="78" dur="1" fill="hold">
                                          <p:stCondLst>
                                            <p:cond delay="0"/>
                                          </p:stCondLst>
                                        </p:cTn>
                                        <p:tgtEl>
                                          <p:spTgt spid="6">
                                            <p:txEl>
                                              <p:pRg st="11" end="11"/>
                                            </p:txEl>
                                          </p:spTgt>
                                        </p:tgtEl>
                                        <p:attrNameLst>
                                          <p:attrName>style.visibility</p:attrName>
                                        </p:attrNameLst>
                                      </p:cBhvr>
                                      <p:to>
                                        <p:strVal val="visible"/>
                                      </p:to>
                                    </p:set>
                                    <p:anim calcmode="discrete" valueType="clr">
                                      <p:cBhvr override="childStyle">
                                        <p:cTn id="79" dur="30"/>
                                        <p:tgtEl>
                                          <p:spTgt spid="6">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0" dur="30"/>
                                        <p:tgtEl>
                                          <p:spTgt spid="6">
                                            <p:txEl>
                                              <p:pRg st="11" end="11"/>
                                            </p:txEl>
                                          </p:spTgt>
                                        </p:tgtEl>
                                        <p:attrNameLst>
                                          <p:attrName>fillcolor</p:attrName>
                                        </p:attrNameLst>
                                      </p:cBhvr>
                                      <p:tavLst>
                                        <p:tav tm="0">
                                          <p:val>
                                            <p:clrVal>
                                              <a:schemeClr val="accent2"/>
                                            </p:clrVal>
                                          </p:val>
                                        </p:tav>
                                        <p:tav tm="50000">
                                          <p:val>
                                            <p:clrVal>
                                              <a:schemeClr val="hlink"/>
                                            </p:clrVal>
                                          </p:val>
                                        </p:tav>
                                      </p:tavLst>
                                    </p:anim>
                                    <p:set>
                                      <p:cBhvr>
                                        <p:cTn id="81" dur="30"/>
                                        <p:tgtEl>
                                          <p:spTgt spid="6">
                                            <p:txEl>
                                              <p:pRg st="11" end="1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CB52375-8178-414F-BF26-CF17A57C5FF2}"/>
              </a:ext>
            </a:extLst>
          </p:cNvPr>
          <p:cNvSpPr txBox="1"/>
          <p:nvPr/>
        </p:nvSpPr>
        <p:spPr>
          <a:xfrm>
            <a:off x="381000" y="990600"/>
            <a:ext cx="6781800" cy="2677634"/>
          </a:xfrm>
          <a:prstGeom prst="rect">
            <a:avLst/>
          </a:prstGeom>
          <a:noFill/>
        </p:spPr>
        <p:txBody>
          <a:bodyPr wrap="square" lIns="121899" tIns="60949" rIns="121899" bIns="60949" rtlCol="0">
            <a:spAutoFit/>
          </a:bodyPr>
          <a:lstStyle/>
          <a:p>
            <a:pPr indent="-685680" fontAlgn="base">
              <a:spcBef>
                <a:spcPts val="600"/>
              </a:spcBef>
              <a:spcAft>
                <a:spcPts val="600"/>
              </a:spcAft>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không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có</a:t>
            </a:r>
            <a:r>
              <a:rPr lang="en-US" sz="2600" b="1" dirty="0" smtClean="0">
                <a:latin typeface="Times New Roman" panose="02020603050405020304" pitchFamily="18" charset="0"/>
                <a:cs typeface="Times New Roman" panose="02020603050405020304" pitchFamily="18" charset="0"/>
              </a:rPr>
              <a:t> ma </a:t>
            </a:r>
            <a:r>
              <a:rPr lang="en-US" sz="2600" b="1" dirty="0" err="1" smtClean="0">
                <a:latin typeface="Times New Roman" panose="02020603050405020304" pitchFamily="18" charset="0"/>
                <a:cs typeface="Times New Roman" panose="02020603050405020304" pitchFamily="18" charset="0"/>
              </a:rPr>
              <a:t>sát</a:t>
            </a:r>
            <a:r>
              <a:rPr lang="en-US" sz="2600" b="1" dirty="0" smtClean="0">
                <a:latin typeface="Times New Roman" panose="02020603050405020304" pitchFamily="18" charset="0"/>
                <a:cs typeface="Times New Roman" panose="02020603050405020304" pitchFamily="18" charset="0"/>
              </a:rPr>
              <a:t>: Con </a:t>
            </a:r>
            <a:r>
              <a:rPr lang="en-US" sz="2600" b="1" dirty="0" err="1" smtClean="0">
                <a:latin typeface="Times New Roman" panose="02020603050405020304" pitchFamily="18" charset="0"/>
                <a:cs typeface="Times New Roman" panose="02020603050405020304" pitchFamily="18" charset="0"/>
              </a:rPr>
              <a:t>lắc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lò</a:t>
            </a:r>
            <a:r>
              <a:rPr lang="en-US" sz="2600" b="1" dirty="0" smtClean="0">
                <a:latin typeface="Times New Roman" panose="02020603050405020304" pitchFamily="18" charset="0"/>
                <a:cs typeface="Times New Roman" panose="02020603050405020304" pitchFamily="18" charset="0"/>
              </a:rPr>
              <a:t> xo, con </a:t>
            </a:r>
            <a:r>
              <a:rPr lang="en-US" sz="2600" b="1" dirty="0" err="1" smtClean="0">
                <a:latin typeface="Times New Roman" panose="02020603050405020304" pitchFamily="18" charset="0"/>
                <a:cs typeface="Times New Roman" panose="02020603050405020304" pitchFamily="18" charset="0"/>
              </a:rPr>
              <a:t>lắc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đơn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điều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hòa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mãi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mãi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Biên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số</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cơ</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năng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không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đổi</a:t>
            </a:r>
            <a:r>
              <a:rPr lang="en-US" sz="2600" b="1" dirty="0" smtClean="0">
                <a:latin typeface="Times New Roman" panose="02020603050405020304" pitchFamily="18" charset="0"/>
                <a:cs typeface="Times New Roman" panose="02020603050405020304" pitchFamily="18" charset="0"/>
              </a:rPr>
              <a:t>.</a:t>
            </a:r>
          </a:p>
          <a:p>
            <a:pPr indent="-685680" fontAlgn="base">
              <a:spcBef>
                <a:spcPts val="600"/>
              </a:spcBef>
              <a:spcAft>
                <a:spcPts val="600"/>
              </a:spcAft>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Mỗi</a:t>
            </a:r>
            <a:r>
              <a:rPr lang="en-US" sz="2600" b="1" dirty="0" smtClean="0">
                <a:latin typeface="Times New Roman" panose="02020603050405020304" pitchFamily="18" charset="0"/>
                <a:cs typeface="Times New Roman" panose="02020603050405020304" pitchFamily="18" charset="0"/>
              </a:rPr>
              <a:t> con </a:t>
            </a:r>
            <a:r>
              <a:rPr lang="en-US" sz="2600" b="1" dirty="0" err="1" smtClean="0">
                <a:latin typeface="Times New Roman" panose="02020603050405020304" pitchFamily="18" charset="0"/>
                <a:cs typeface="Times New Roman" panose="02020603050405020304" pitchFamily="18" charset="0"/>
              </a:rPr>
              <a:t>lắc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một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số</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xác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định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được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gọi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riêng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số</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riêng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vì</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chỉ</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phụ</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thuộc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vào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đặc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tính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con </a:t>
            </a:r>
            <a:r>
              <a:rPr lang="en-US" sz="2600" b="1" dirty="0" err="1" smtClean="0">
                <a:latin typeface="Times New Roman" panose="02020603050405020304" pitchFamily="18" charset="0"/>
                <a:cs typeface="Times New Roman" panose="02020603050405020304" pitchFamily="18" charset="0"/>
              </a:rPr>
              <a:t>lắc</a:t>
            </a:r>
            <a:r>
              <a:rPr lang="en-US" sz="2600" b="1" dirty="0" smtClean="0">
                <a:latin typeface="Times New Roman" panose="02020603050405020304" pitchFamily="18" charset="0"/>
                <a:cs typeface="Times New Roman" panose="02020603050405020304" pitchFamily="18" charset="0"/>
              </a:rPr>
              <a:t> </a:t>
            </a:r>
            <a:endParaRPr lang="en-US" sz="2600" b="1" dirty="0" smtClean="0">
              <a:latin typeface="Times New Roman" pitchFamily="18" charset="0"/>
              <a:cs typeface="Arial" charset="0"/>
            </a:endParaRPr>
          </a:p>
        </p:txBody>
      </p:sp>
      <p:sp>
        <p:nvSpPr>
          <p:cNvPr id="9" name="Rectangle 1"/>
          <p:cNvSpPr/>
          <p:nvPr/>
        </p:nvSpPr>
        <p:spPr>
          <a:xfrm>
            <a:off x="457200" y="304800"/>
            <a:ext cx="10287000" cy="6096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sz="3000" b="1" smtClean="0">
                <a:solidFill>
                  <a:srgbClr val="FF0000"/>
                </a:solidFill>
                <a:latin typeface="Times New Roman" pitchFamily="18" charset="0"/>
                <a:cs typeface="Times New Roman" pitchFamily="18" charset="0"/>
              </a:rPr>
              <a:t>I. Dao động tắt dần</a:t>
            </a:r>
            <a:endParaRPr lang="en-US" sz="3000" b="1" i="1">
              <a:solidFill>
                <a:srgbClr val="FF0000"/>
              </a:solidFill>
              <a:latin typeface="Times New Roman" pitchFamily="18" charset="0"/>
              <a:cs typeface="Times New Roman" pitchFamily="18" charset="0"/>
            </a:endParaRPr>
          </a:p>
        </p:txBody>
      </p:sp>
      <p:pic>
        <p:nvPicPr>
          <p:cNvPr id="7" name="Picture 6" descr="100px-Simple_harmonic_oscillator.gif"/>
          <p:cNvPicPr>
            <a:picLocks noChangeAspect="1"/>
          </p:cNvPicPr>
          <p:nvPr/>
        </p:nvPicPr>
        <p:blipFill>
          <a:blip r:embed="rId2" cstate="print"/>
          <a:srcRect/>
          <a:stretch>
            <a:fillRect/>
          </a:stretch>
        </p:blipFill>
        <p:spPr bwMode="auto">
          <a:xfrm>
            <a:off x="7924800" y="609599"/>
            <a:ext cx="952500" cy="2362201"/>
          </a:xfrm>
          <a:prstGeom prst="rect">
            <a:avLst/>
          </a:prstGeom>
          <a:noFill/>
          <a:ln w="9525">
            <a:noFill/>
            <a:miter lim="800000"/>
            <a:headEnd/>
            <a:tailEnd/>
          </a:ln>
        </p:spPr>
      </p:pic>
      <p:grpSp>
        <p:nvGrpSpPr>
          <p:cNvPr id="8" name="Group 7">
            <a:extLst>
              <a:ext uri="{FF2B5EF4-FFF2-40B4-BE49-F238E27FC236}">
                <a16:creationId xmlns="" xmlns:a16="http://schemas.microsoft.com/office/drawing/2014/main" id="{2095B1F7-3B87-40FB-BBD5-1B2B7A793320}"/>
              </a:ext>
            </a:extLst>
          </p:cNvPr>
          <p:cNvGrpSpPr/>
          <p:nvPr/>
        </p:nvGrpSpPr>
        <p:grpSpPr>
          <a:xfrm>
            <a:off x="9855178" y="667609"/>
            <a:ext cx="750671" cy="262674"/>
            <a:chOff x="5184776" y="873124"/>
            <a:chExt cx="815972" cy="269876"/>
          </a:xfrm>
        </p:grpSpPr>
        <p:sp>
          <p:nvSpPr>
            <p:cNvPr id="11" name="Rectangle 34">
              <a:extLst>
                <a:ext uri="{FF2B5EF4-FFF2-40B4-BE49-F238E27FC236}">
                  <a16:creationId xmlns="" xmlns:a16="http://schemas.microsoft.com/office/drawing/2014/main" id="{15B4A613-AF66-411B-9AEC-3161F32DB128}"/>
                </a:ext>
              </a:extLst>
            </p:cNvPr>
            <p:cNvSpPr>
              <a:spLocks noChangeArrowheads="1"/>
            </p:cNvSpPr>
            <p:nvPr/>
          </p:nvSpPr>
          <p:spPr bwMode="auto">
            <a:xfrm flipV="1">
              <a:off x="5184776" y="947002"/>
              <a:ext cx="815972" cy="195998"/>
            </a:xfrm>
            <a:prstGeom prst="rect">
              <a:avLst/>
            </a:prstGeom>
            <a:solidFill>
              <a:srgbClr val="FF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00FF"/>
              </a:extrusionClr>
            </a:sp3d>
          </p:spPr>
          <p:txBody>
            <a:bodyPr wrap="none" anchor="ctr">
              <a:flatTx/>
            </a:bodyPr>
            <a:lstStyle/>
            <a:p>
              <a:endParaRPr lang="en-US"/>
            </a:p>
          </p:txBody>
        </p:sp>
        <p:sp>
          <p:nvSpPr>
            <p:cNvPr id="12" name="AutoShape 35">
              <a:extLst>
                <a:ext uri="{FF2B5EF4-FFF2-40B4-BE49-F238E27FC236}">
                  <a16:creationId xmlns="" xmlns:a16="http://schemas.microsoft.com/office/drawing/2014/main" id="{B6406D0C-983F-4185-B736-5BE55B71E7F0}"/>
                </a:ext>
              </a:extLst>
            </p:cNvPr>
            <p:cNvSpPr>
              <a:spLocks noChangeArrowheads="1"/>
            </p:cNvSpPr>
            <p:nvPr/>
          </p:nvSpPr>
          <p:spPr bwMode="auto">
            <a:xfrm>
              <a:off x="5538789" y="873124"/>
              <a:ext cx="173751" cy="9684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2">
                <a:lumMod val="40000"/>
                <a:lumOff val="60000"/>
              </a:schemeClr>
            </a:solidFill>
            <a:ln w="6350">
              <a:solidFill>
                <a:schemeClr val="bg2">
                  <a:lumMod val="75000"/>
                </a:schemeClr>
              </a:solidFill>
              <a:round/>
              <a:headEnd/>
              <a:tailEnd/>
            </a:ln>
            <a:effectLst/>
          </p:spPr>
          <p:txBody>
            <a:bodyPr wrap="none" anchor="ctr"/>
            <a:lstStyle/>
            <a:p>
              <a:endParaRPr lang="en-US"/>
            </a:p>
          </p:txBody>
        </p:sp>
      </p:grpSp>
      <p:grpSp>
        <p:nvGrpSpPr>
          <p:cNvPr id="13" name="Group 18">
            <a:extLst>
              <a:ext uri="{FF2B5EF4-FFF2-40B4-BE49-F238E27FC236}">
                <a16:creationId xmlns="" xmlns:a16="http://schemas.microsoft.com/office/drawing/2014/main" id="{F3DA87E5-A26F-4304-8D1D-C13A7CA26B07}"/>
              </a:ext>
            </a:extLst>
          </p:cNvPr>
          <p:cNvGrpSpPr>
            <a:grpSpLocks/>
          </p:cNvGrpSpPr>
          <p:nvPr/>
        </p:nvGrpSpPr>
        <p:grpSpPr bwMode="auto">
          <a:xfrm>
            <a:off x="10125287" y="-914400"/>
            <a:ext cx="281455" cy="3276600"/>
            <a:chOff x="1793" y="212"/>
            <a:chExt cx="301" cy="3992"/>
          </a:xfrm>
        </p:grpSpPr>
        <p:grpSp>
          <p:nvGrpSpPr>
            <p:cNvPr id="14" name="Group 19">
              <a:extLst>
                <a:ext uri="{FF2B5EF4-FFF2-40B4-BE49-F238E27FC236}">
                  <a16:creationId xmlns="" xmlns:a16="http://schemas.microsoft.com/office/drawing/2014/main" id="{CFC4EAD3-3C85-4190-8538-9AD120572BA8}"/>
                </a:ext>
              </a:extLst>
            </p:cNvPr>
            <p:cNvGrpSpPr>
              <a:grpSpLocks/>
            </p:cNvGrpSpPr>
            <p:nvPr/>
          </p:nvGrpSpPr>
          <p:grpSpPr bwMode="auto">
            <a:xfrm>
              <a:off x="1793" y="2208"/>
              <a:ext cx="299" cy="1996"/>
              <a:chOff x="1793" y="2208"/>
              <a:chExt cx="299" cy="1996"/>
            </a:xfrm>
          </p:grpSpPr>
          <p:sp>
            <p:nvSpPr>
              <p:cNvPr id="18" name="Line 20">
                <a:extLst>
                  <a:ext uri="{FF2B5EF4-FFF2-40B4-BE49-F238E27FC236}">
                    <a16:creationId xmlns="" xmlns:a16="http://schemas.microsoft.com/office/drawing/2014/main" id="{8CD20432-F0D0-489C-9D75-6A339A104903}"/>
                  </a:ext>
                </a:extLst>
              </p:cNvPr>
              <p:cNvSpPr>
                <a:spLocks noChangeShapeType="1"/>
              </p:cNvSpPr>
              <p:nvPr/>
            </p:nvSpPr>
            <p:spPr bwMode="auto">
              <a:xfrm rot="21600000">
                <a:off x="1943" y="2208"/>
                <a:ext cx="0" cy="1728"/>
              </a:xfrm>
              <a:prstGeom prst="line">
                <a:avLst/>
              </a:prstGeom>
              <a:noFill/>
              <a:ln w="28575">
                <a:solidFill>
                  <a:srgbClr val="0000FF"/>
                </a:solidFill>
                <a:round/>
                <a:headEnd/>
                <a:tailEnd/>
              </a:ln>
              <a:effectLst/>
            </p:spPr>
            <p:txBody>
              <a:bodyPr/>
              <a:lstStyle/>
              <a:p>
                <a:endParaRPr lang="en-US"/>
              </a:p>
            </p:txBody>
          </p:sp>
          <p:sp>
            <p:nvSpPr>
              <p:cNvPr id="19" name="Oval 21">
                <a:extLst>
                  <a:ext uri="{FF2B5EF4-FFF2-40B4-BE49-F238E27FC236}">
                    <a16:creationId xmlns="" xmlns:a16="http://schemas.microsoft.com/office/drawing/2014/main" id="{177537CC-A772-4C23-9E44-B407C60C0266}"/>
                  </a:ext>
                </a:extLst>
              </p:cNvPr>
              <p:cNvSpPr>
                <a:spLocks noChangeArrowheads="1"/>
              </p:cNvSpPr>
              <p:nvPr/>
            </p:nvSpPr>
            <p:spPr bwMode="auto">
              <a:xfrm rot="21600000">
                <a:off x="1793" y="3905"/>
                <a:ext cx="299" cy="299"/>
              </a:xfrm>
              <a:prstGeom prst="ellipse">
                <a:avLst/>
              </a:prstGeom>
              <a:gradFill rotWithShape="1">
                <a:gsLst>
                  <a:gs pos="0">
                    <a:srgbClr val="FF0000"/>
                  </a:gs>
                  <a:gs pos="100000">
                    <a:srgbClr val="FF0000">
                      <a:gamma/>
                      <a:shade val="46275"/>
                      <a:invGamma/>
                    </a:srgbClr>
                  </a:gs>
                </a:gsLst>
                <a:path path="shape">
                  <a:fillToRect l="50000" t="50000" r="50000" b="50000"/>
                </a:path>
              </a:gradFill>
              <a:ln w="12700">
                <a:noFill/>
                <a:round/>
                <a:headEnd/>
                <a:tailEnd/>
              </a:ln>
              <a:effectLst/>
            </p:spPr>
            <p:txBody>
              <a:bodyPr wrap="none" anchor="ctr"/>
              <a:lstStyle/>
              <a:p>
                <a:endParaRPr lang="en-US"/>
              </a:p>
            </p:txBody>
          </p:sp>
        </p:grpSp>
        <p:grpSp>
          <p:nvGrpSpPr>
            <p:cNvPr id="15" name="Group 22">
              <a:extLst>
                <a:ext uri="{FF2B5EF4-FFF2-40B4-BE49-F238E27FC236}">
                  <a16:creationId xmlns="" xmlns:a16="http://schemas.microsoft.com/office/drawing/2014/main" id="{3B38A1B9-2C68-451A-9EF1-92285791A471}"/>
                </a:ext>
              </a:extLst>
            </p:cNvPr>
            <p:cNvGrpSpPr>
              <a:grpSpLocks/>
            </p:cNvGrpSpPr>
            <p:nvPr/>
          </p:nvGrpSpPr>
          <p:grpSpPr bwMode="auto">
            <a:xfrm rot="10800000">
              <a:off x="1795" y="212"/>
              <a:ext cx="299" cy="1996"/>
              <a:chOff x="1793" y="2208"/>
              <a:chExt cx="299" cy="1996"/>
            </a:xfrm>
          </p:grpSpPr>
          <p:sp>
            <p:nvSpPr>
              <p:cNvPr id="16" name="Line 23">
                <a:extLst>
                  <a:ext uri="{FF2B5EF4-FFF2-40B4-BE49-F238E27FC236}">
                    <a16:creationId xmlns="" xmlns:a16="http://schemas.microsoft.com/office/drawing/2014/main" id="{3A8184F6-3335-4F53-8245-7467896BF9DD}"/>
                  </a:ext>
                </a:extLst>
              </p:cNvPr>
              <p:cNvSpPr>
                <a:spLocks noChangeShapeType="1"/>
              </p:cNvSpPr>
              <p:nvPr/>
            </p:nvSpPr>
            <p:spPr bwMode="auto">
              <a:xfrm rot="21600000">
                <a:off x="1943" y="2208"/>
                <a:ext cx="0" cy="1728"/>
              </a:xfrm>
              <a:prstGeom prst="line">
                <a:avLst/>
              </a:prstGeom>
              <a:noFill/>
              <a:ln w="3175">
                <a:noFill/>
                <a:round/>
                <a:headEnd/>
                <a:tailEnd/>
              </a:ln>
              <a:effectLst/>
            </p:spPr>
            <p:txBody>
              <a:bodyPr/>
              <a:lstStyle/>
              <a:p>
                <a:endParaRPr lang="en-US"/>
              </a:p>
            </p:txBody>
          </p:sp>
          <p:sp>
            <p:nvSpPr>
              <p:cNvPr id="17" name="Oval 24">
                <a:extLst>
                  <a:ext uri="{FF2B5EF4-FFF2-40B4-BE49-F238E27FC236}">
                    <a16:creationId xmlns="" xmlns:a16="http://schemas.microsoft.com/office/drawing/2014/main" id="{B3EB673C-60D0-44C5-9BA1-54D64E2D49F8}"/>
                  </a:ext>
                </a:extLst>
              </p:cNvPr>
              <p:cNvSpPr>
                <a:spLocks noChangeArrowheads="1"/>
              </p:cNvSpPr>
              <p:nvPr/>
            </p:nvSpPr>
            <p:spPr bwMode="auto">
              <a:xfrm rot="21600000">
                <a:off x="1793" y="3905"/>
                <a:ext cx="299" cy="299"/>
              </a:xfrm>
              <a:prstGeom prst="ellipse">
                <a:avLst/>
              </a:prstGeom>
              <a:noFill/>
              <a:ln w="12700">
                <a:noFill/>
                <a:round/>
                <a:headEnd/>
                <a:tailEnd/>
              </a:ln>
              <a:effectLst/>
            </p:spPr>
            <p:txBody>
              <a:bodyPr wrap="none" anchor="ctr"/>
              <a:lstStyle/>
              <a:p>
                <a:endParaRPr lang="en-US"/>
              </a:p>
            </p:txBody>
          </p:sp>
        </p:grpSp>
      </p:grpSp>
      <p:grpSp>
        <p:nvGrpSpPr>
          <p:cNvPr id="20" name="Group 19">
            <a:extLst>
              <a:ext uri="{FF2B5EF4-FFF2-40B4-BE49-F238E27FC236}">
                <a16:creationId xmlns="" xmlns:a16="http://schemas.microsoft.com/office/drawing/2014/main" id="{49D2DDEA-D0E0-435F-8D1E-39834E303B6D}"/>
              </a:ext>
            </a:extLst>
          </p:cNvPr>
          <p:cNvGrpSpPr/>
          <p:nvPr/>
        </p:nvGrpSpPr>
        <p:grpSpPr>
          <a:xfrm>
            <a:off x="9677401" y="617683"/>
            <a:ext cx="2133599" cy="2314205"/>
            <a:chOff x="5927591" y="2842738"/>
            <a:chExt cx="2604217" cy="3409713"/>
          </a:xfrm>
        </p:grpSpPr>
        <p:sp>
          <p:nvSpPr>
            <p:cNvPr id="21" name="AutoShape 26">
              <a:extLst>
                <a:ext uri="{FF2B5EF4-FFF2-40B4-BE49-F238E27FC236}">
                  <a16:creationId xmlns="" xmlns:a16="http://schemas.microsoft.com/office/drawing/2014/main" id="{0E4D3BD4-1B0B-4F4E-BAB2-C4B790F1173A}"/>
                </a:ext>
              </a:extLst>
            </p:cNvPr>
            <p:cNvSpPr>
              <a:spLocks noChangeArrowheads="1"/>
            </p:cNvSpPr>
            <p:nvPr/>
          </p:nvSpPr>
          <p:spPr bwMode="auto">
            <a:xfrm rot="10800000">
              <a:off x="5927591" y="5942317"/>
              <a:ext cx="2604217" cy="310134"/>
            </a:xfrm>
            <a:custGeom>
              <a:avLst/>
              <a:gdLst>
                <a:gd name="G0" fmla="+- 1181 0 0"/>
                <a:gd name="G1" fmla="+- 21600 0 1181"/>
                <a:gd name="G2" fmla="*/ 1181 1 2"/>
                <a:gd name="G3" fmla="+- 21600 0 G2"/>
                <a:gd name="G4" fmla="+/ 1181 21600 2"/>
                <a:gd name="G5" fmla="+/ G1 0 2"/>
                <a:gd name="G6" fmla="*/ 21600 21600 1181"/>
                <a:gd name="G7" fmla="*/ G6 1 2"/>
                <a:gd name="G8" fmla="+- 21600 0 G7"/>
                <a:gd name="G9" fmla="*/ 21600 1 2"/>
                <a:gd name="G10" fmla="+- 1181 0 G9"/>
                <a:gd name="G11" fmla="?: G10 G8 0"/>
                <a:gd name="G12" fmla="?: G10 G7 21600"/>
                <a:gd name="T0" fmla="*/ 21009 w 21600"/>
                <a:gd name="T1" fmla="*/ 10800 h 21600"/>
                <a:gd name="T2" fmla="*/ 10800 w 21600"/>
                <a:gd name="T3" fmla="*/ 21600 h 21600"/>
                <a:gd name="T4" fmla="*/ 591 w 21600"/>
                <a:gd name="T5" fmla="*/ 10800 h 21600"/>
                <a:gd name="T6" fmla="*/ 10800 w 21600"/>
                <a:gd name="T7" fmla="*/ 0 h 21600"/>
                <a:gd name="T8" fmla="*/ 2391 w 21600"/>
                <a:gd name="T9" fmla="*/ 2391 h 21600"/>
                <a:gd name="T10" fmla="*/ 19209 w 21600"/>
                <a:gd name="T11" fmla="*/ 19209 h 21600"/>
              </a:gdLst>
              <a:ahLst/>
              <a:cxnLst>
                <a:cxn ang="0">
                  <a:pos x="T0" y="T1"/>
                </a:cxn>
                <a:cxn ang="0">
                  <a:pos x="T2" y="T3"/>
                </a:cxn>
                <a:cxn ang="0">
                  <a:pos x="T4" y="T5"/>
                </a:cxn>
                <a:cxn ang="0">
                  <a:pos x="T6" y="T7"/>
                </a:cxn>
              </a:cxnLst>
              <a:rect l="T8" t="T9" r="T10" b="T11"/>
              <a:pathLst>
                <a:path w="21600" h="21600">
                  <a:moveTo>
                    <a:pt x="0" y="0"/>
                  </a:moveTo>
                  <a:lnTo>
                    <a:pt x="1181" y="21600"/>
                  </a:lnTo>
                  <a:lnTo>
                    <a:pt x="20419" y="21600"/>
                  </a:lnTo>
                  <a:lnTo>
                    <a:pt x="21600" y="0"/>
                  </a:lnTo>
                  <a:close/>
                </a:path>
              </a:pathLst>
            </a:cu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sp3d>
          </p:spPr>
          <p:txBody>
            <a:bodyPr wrap="none" anchor="ctr">
              <a:flatTx/>
            </a:bodyPr>
            <a:lstStyle/>
            <a:p>
              <a:endParaRPr lang="en-US"/>
            </a:p>
          </p:txBody>
        </p:sp>
        <p:cxnSp>
          <p:nvCxnSpPr>
            <p:cNvPr id="22" name="Straight Connector 21">
              <a:extLst>
                <a:ext uri="{FF2B5EF4-FFF2-40B4-BE49-F238E27FC236}">
                  <a16:creationId xmlns="" xmlns:a16="http://schemas.microsoft.com/office/drawing/2014/main" id="{6579C772-052A-45EA-84FF-0F733CD0D2FB}"/>
                </a:ext>
              </a:extLst>
            </p:cNvPr>
            <p:cNvCxnSpPr>
              <a:cxnSpLocks/>
            </p:cNvCxnSpPr>
            <p:nvPr/>
          </p:nvCxnSpPr>
          <p:spPr>
            <a:xfrm>
              <a:off x="7086600" y="3039982"/>
              <a:ext cx="851875" cy="0"/>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Oval 27">
              <a:extLst>
                <a:ext uri="{FF2B5EF4-FFF2-40B4-BE49-F238E27FC236}">
                  <a16:creationId xmlns="" xmlns:a16="http://schemas.microsoft.com/office/drawing/2014/main" id="{957B93BC-193D-49F8-B15F-69D6EAE469F5}"/>
                </a:ext>
              </a:extLst>
            </p:cNvPr>
            <p:cNvSpPr>
              <a:spLocks noChangeArrowheads="1"/>
            </p:cNvSpPr>
            <p:nvPr/>
          </p:nvSpPr>
          <p:spPr bwMode="auto">
            <a:xfrm>
              <a:off x="7938475" y="5757316"/>
              <a:ext cx="291125" cy="163514"/>
            </a:xfrm>
            <a:prstGeom prst="ellipse">
              <a:avLst/>
            </a:prstGeom>
            <a:solidFill>
              <a:srgbClr val="92D050"/>
            </a:solidFill>
            <a:ln w="28575">
              <a:solidFill>
                <a:srgbClr val="0000FF"/>
              </a:solidFill>
              <a:round/>
              <a:headEnd/>
              <a:tailEnd/>
            </a:ln>
            <a:effectLst/>
          </p:spPr>
          <p:txBody>
            <a:bodyPr wrap="none" anchor="ctr"/>
            <a:lstStyle/>
            <a:p>
              <a:endParaRPr lang="en-US"/>
            </a:p>
          </p:txBody>
        </p:sp>
        <p:sp>
          <p:nvSpPr>
            <p:cNvPr id="24" name="Rectangle 23">
              <a:extLst>
                <a:ext uri="{FF2B5EF4-FFF2-40B4-BE49-F238E27FC236}">
                  <a16:creationId xmlns="" xmlns:a16="http://schemas.microsoft.com/office/drawing/2014/main" id="{2A2E1616-C736-4443-AAB7-A6F98463D4A8}"/>
                </a:ext>
              </a:extLst>
            </p:cNvPr>
            <p:cNvSpPr/>
            <p:nvPr/>
          </p:nvSpPr>
          <p:spPr>
            <a:xfrm>
              <a:off x="8019746" y="2842738"/>
              <a:ext cx="141017" cy="30148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9">
              <a:extLst>
                <a:ext uri="{FF2B5EF4-FFF2-40B4-BE49-F238E27FC236}">
                  <a16:creationId xmlns="" xmlns:a16="http://schemas.microsoft.com/office/drawing/2014/main" id="{A3F79BDD-F4E1-4B69-876F-6A78C4904E79}"/>
                </a:ext>
              </a:extLst>
            </p:cNvPr>
            <p:cNvSpPr>
              <a:spLocks noChangeArrowheads="1"/>
            </p:cNvSpPr>
            <p:nvPr/>
          </p:nvSpPr>
          <p:spPr bwMode="auto">
            <a:xfrm>
              <a:off x="7946362" y="2893144"/>
              <a:ext cx="302902" cy="166502"/>
            </a:xfrm>
            <a:prstGeom prst="ellipse">
              <a:avLst/>
            </a:prstGeom>
            <a:solidFill>
              <a:schemeClr val="accent1"/>
            </a:solidFill>
            <a:ln w="9525">
              <a:round/>
              <a:headEnd/>
              <a:tailEnd/>
            </a:ln>
            <a:effectLst/>
            <a:scene3d>
              <a:camera prst="legacyObliqueTopRight">
                <a:rot lat="16199998" lon="0" rev="0"/>
              </a:camera>
              <a:lightRig rig="legacyFlat3" dir="b"/>
            </a:scene3d>
            <a:sp3d extrusionH="100000" prstMaterial="legacyMetal">
              <a:bevelT w="13500" h="13500" prst="angle"/>
              <a:bevelB w="13500" h="13500" prst="angle"/>
              <a:extrusionClr>
                <a:srgbClr val="66FF33"/>
              </a:extrusionClr>
            </a:sp3d>
          </p:spPr>
          <p:txBody>
            <a:bodyPr wrap="none" anchor="ctr">
              <a:flatTx/>
            </a:bodyPr>
            <a:lstStyle/>
            <a:p>
              <a:endParaRPr lang="en-US"/>
            </a:p>
          </p:txBody>
        </p:sp>
      </p:grpSp>
      <p:sp>
        <p:nvSpPr>
          <p:cNvPr id="26" name="Cloud Callout 33">
            <a:extLst>
              <a:ext uri="{FF2B5EF4-FFF2-40B4-BE49-F238E27FC236}">
                <a16:creationId xmlns:a16="http://schemas.microsoft.com/office/drawing/2014/main" xmlns="" id="{4246E924-1DBB-4D8A-8B85-D643E4357C3D}"/>
              </a:ext>
            </a:extLst>
          </p:cNvPr>
          <p:cNvSpPr/>
          <p:nvPr/>
        </p:nvSpPr>
        <p:spPr>
          <a:xfrm>
            <a:off x="533400" y="4038600"/>
            <a:ext cx="4648200" cy="2438400"/>
          </a:xfrm>
          <a:prstGeom prst="cloudCallout">
            <a:avLst>
              <a:gd name="adj1" fmla="val -48133"/>
              <a:gd name="adj2" fmla="val 44071"/>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smtClean="0">
                <a:solidFill>
                  <a:srgbClr val="FF0000"/>
                </a:solidFill>
                <a:latin typeface="Times New Roman" pitchFamily="18" charset="0"/>
                <a:cs typeface="Times New Roman" pitchFamily="18" charset="0"/>
              </a:rPr>
              <a:t>Khi không có ma sát, con lắc đơn, con lắc lò xo dao động như thế nào?</a:t>
            </a:r>
            <a:endParaRPr lang="en-US" sz="2800" b="1">
              <a:solidFill>
                <a:srgbClr val="FF0000"/>
              </a:solidFill>
              <a:latin typeface="Times New Roman" pitchFamily="18" charset="0"/>
              <a:cs typeface="Times New Roman" pitchFamily="18" charset="0"/>
            </a:endParaRPr>
          </a:p>
        </p:txBody>
      </p:sp>
      <p:pic>
        <p:nvPicPr>
          <p:cNvPr id="27" name="Picture 4"/>
          <p:cNvPicPr>
            <a:picLocks noChangeAspect="1" noChangeArrowheads="1"/>
          </p:cNvPicPr>
          <p:nvPr/>
        </p:nvPicPr>
        <p:blipFill>
          <a:blip r:embed="rId3" cstate="print"/>
          <a:srcRect/>
          <a:stretch>
            <a:fillRect/>
          </a:stretch>
        </p:blipFill>
        <p:spPr bwMode="auto">
          <a:xfrm>
            <a:off x="8991600" y="3910914"/>
            <a:ext cx="2971800" cy="2489886"/>
          </a:xfrm>
          <a:prstGeom prst="rect">
            <a:avLst/>
          </a:prstGeom>
          <a:noFill/>
          <a:ln w="9525">
            <a:noFill/>
            <a:miter lim="800000"/>
            <a:headEnd/>
            <a:tailEnd/>
          </a:ln>
        </p:spPr>
      </p:pic>
      <p:pic>
        <p:nvPicPr>
          <p:cNvPr id="28" name="Picture 6" descr="Bài 2. Con lắc lò xo. - vatlyvmd"/>
          <p:cNvPicPr>
            <a:picLocks noChangeAspect="1" noChangeArrowheads="1"/>
          </p:cNvPicPr>
          <p:nvPr/>
        </p:nvPicPr>
        <p:blipFill>
          <a:blip r:embed="rId4" cstate="print"/>
          <a:srcRect/>
          <a:stretch>
            <a:fillRect/>
          </a:stretch>
        </p:blipFill>
        <p:spPr bwMode="auto">
          <a:xfrm>
            <a:off x="5666316" y="3925887"/>
            <a:ext cx="3096684" cy="2322513"/>
          </a:xfrm>
          <a:prstGeom prst="rect">
            <a:avLst/>
          </a:prstGeom>
          <a:noFill/>
          <a:ln w="9525">
            <a:noFill/>
            <a:miter lim="800000"/>
            <a:headEnd/>
            <a:tailEnd/>
          </a:ln>
        </p:spPr>
      </p:pic>
    </p:spTree>
    <p:extLst>
      <p:ext uri="{BB962C8B-B14F-4D97-AF65-F5344CB8AC3E}">
        <p14:creationId xmlns:p14="http://schemas.microsoft.com/office/powerpoint/2010/main" xmlns="" val="390502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6"/>
                                        </p:tgtEl>
                                        <p:attrNameLst>
                                          <p:attrName>style.visibility</p:attrName>
                                        </p:attrNameLst>
                                      </p:cBhvr>
                                      <p:to>
                                        <p:strVal val="visible"/>
                                      </p:to>
                                    </p:set>
                                    <p:anim calcmode="discrete" valueType="clr">
                                      <p:cBhvr override="childStyle">
                                        <p:cTn id="7" dur="3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26"/>
                                        </p:tgtEl>
                                        <p:attrNameLst>
                                          <p:attrName>fillcolor</p:attrName>
                                        </p:attrNameLst>
                                      </p:cBhvr>
                                      <p:tavLst>
                                        <p:tav tm="0">
                                          <p:val>
                                            <p:clrVal>
                                              <a:schemeClr val="accent2"/>
                                            </p:clrVal>
                                          </p:val>
                                        </p:tav>
                                        <p:tav tm="50000">
                                          <p:val>
                                            <p:clrVal>
                                              <a:schemeClr val="hlink"/>
                                            </p:clrVal>
                                          </p:val>
                                        </p:tav>
                                      </p:tavLst>
                                    </p:anim>
                                    <p:set>
                                      <p:cBhvr>
                                        <p:cTn id="9" dur="30"/>
                                        <p:tgtEl>
                                          <p:spTgt spid="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250"/>
                                        <p:tgtEl>
                                          <p:spTgt spid="7"/>
                                        </p:tgtEl>
                                      </p:cBhvr>
                                    </p:animEffect>
                                  </p:childTnLst>
                                </p:cTn>
                              </p:par>
                              <p:par>
                                <p:cTn id="15" presetID="18" presetClass="entr" presetSubtype="12"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downLeft)">
                                      <p:cBhvr>
                                        <p:cTn id="17" dur="250"/>
                                        <p:tgtEl>
                                          <p:spTgt spid="28"/>
                                        </p:tgtEl>
                                      </p:cBhvr>
                                    </p:animEffect>
                                  </p:childTnLst>
                                </p:cTn>
                              </p:par>
                            </p:childTnLst>
                          </p:cTn>
                        </p:par>
                        <p:par>
                          <p:cTn id="18" fill="hold">
                            <p:stCondLst>
                              <p:cond delay="250"/>
                            </p:stCondLst>
                            <p:childTnLst>
                              <p:par>
                                <p:cTn id="19" presetID="18" presetClass="entr" presetSubtype="1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22" presetClass="entr" presetSubtype="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300"/>
                                        <p:tgtEl>
                                          <p:spTgt spid="13"/>
                                        </p:tgtEl>
                                      </p:cBhvr>
                                    </p:animEffect>
                                  </p:childTnLst>
                                </p:cTn>
                              </p:par>
                            </p:childTnLst>
                          </p:cTn>
                        </p:par>
                        <p:par>
                          <p:cTn id="25" fill="hold">
                            <p:stCondLst>
                              <p:cond delay="750"/>
                            </p:stCondLst>
                            <p:childTnLst>
                              <p:par>
                                <p:cTn id="26" presetID="18" presetClass="entr" presetSubtype="12"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trips(downLeft)">
                                      <p:cBhvr>
                                        <p:cTn id="28" dur="500"/>
                                        <p:tgtEl>
                                          <p:spTgt spid="20"/>
                                        </p:tgtEl>
                                      </p:cBhvr>
                                    </p:animEffect>
                                  </p:childTnLst>
                                </p:cTn>
                              </p:par>
                            </p:childTnLst>
                          </p:cTn>
                        </p:par>
                        <p:par>
                          <p:cTn id="29" fill="hold">
                            <p:stCondLst>
                              <p:cond delay="1250"/>
                            </p:stCondLst>
                            <p:childTnLst>
                              <p:par>
                                <p:cTn id="30" presetID="8" presetClass="emph" presetSubtype="0" fill="hold" nodeType="afterEffect">
                                  <p:stCondLst>
                                    <p:cond delay="0"/>
                                  </p:stCondLst>
                                  <p:childTnLst>
                                    <p:animRot by="1800000">
                                      <p:cBhvr>
                                        <p:cTn id="31" dur="1000" fill="hold"/>
                                        <p:tgtEl>
                                          <p:spTgt spid="13"/>
                                        </p:tgtEl>
                                        <p:attrNameLst>
                                          <p:attrName>r</p:attrName>
                                        </p:attrNameLst>
                                      </p:cBhvr>
                                    </p:animRot>
                                  </p:childTnLst>
                                </p:cTn>
                              </p:par>
                            </p:childTnLst>
                          </p:cTn>
                        </p:par>
                        <p:par>
                          <p:cTn id="32" fill="hold">
                            <p:stCondLst>
                              <p:cond delay="2250"/>
                            </p:stCondLst>
                            <p:childTnLst>
                              <p:par>
                                <p:cTn id="33" presetID="8" presetClass="emph" presetSubtype="0" repeatCount="indefinite" accel="50000" decel="50000" autoRev="1" fill="hold" nodeType="afterEffect">
                                  <p:stCondLst>
                                    <p:cond delay="0"/>
                                  </p:stCondLst>
                                  <p:childTnLst>
                                    <p:animRot by="-3600000">
                                      <p:cBhvr>
                                        <p:cTn id="34" dur="600" fill="hold"/>
                                        <p:tgtEl>
                                          <p:spTgt spid="13"/>
                                        </p:tgtEl>
                                        <p:attrNameLst>
                                          <p:attrName>r</p:attrName>
                                        </p:attrNameLst>
                                      </p:cBhvr>
                                    </p:animRot>
                                  </p:childTnLst>
                                </p:cTn>
                              </p:par>
                              <p:par>
                                <p:cTn id="35" presetID="18" presetClass="entr" presetSubtype="12"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strips(downLeft)">
                                      <p:cBhvr>
                                        <p:cTn id="37" dur="25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42" dur="3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3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44" dur="30"/>
                                        <p:tgtEl>
                                          <p:spTgt spid="6">
                                            <p:txEl>
                                              <p:pRg st="0" end="0"/>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49" dur="3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3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51" dur="30"/>
                                        <p:tgtEl>
                                          <p:spTgt spid="6">
                                            <p:txEl>
                                              <p:pRg st="1" end="1"/>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8" presetClass="exit" presetSubtype="16" fill="hold" grpId="1" nodeType="clickEffect">
                                  <p:stCondLst>
                                    <p:cond delay="0"/>
                                  </p:stCondLst>
                                  <p:iterate type="lt">
                                    <p:tmPct val="0"/>
                                  </p:iterate>
                                  <p:childTnLst>
                                    <p:animEffect transition="out" filter="diamond(in)">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CB52375-8178-414F-BF26-CF17A57C5FF2}"/>
              </a:ext>
            </a:extLst>
          </p:cNvPr>
          <p:cNvSpPr txBox="1"/>
          <p:nvPr/>
        </p:nvSpPr>
        <p:spPr>
          <a:xfrm>
            <a:off x="381000" y="409597"/>
            <a:ext cx="5105400" cy="5232179"/>
          </a:xfrm>
          <a:prstGeom prst="rect">
            <a:avLst/>
          </a:prstGeom>
          <a:noFill/>
        </p:spPr>
        <p:txBody>
          <a:bodyPr wrap="square" lIns="121899" tIns="60949" rIns="121899" bIns="60949" rtlCol="0">
            <a:spAutoFit/>
          </a:bodyPr>
          <a:lstStyle/>
          <a:p>
            <a:pPr indent="-685680" fontAlgn="base">
              <a:spcBef>
                <a:spcPts val="600"/>
              </a:spcBef>
              <a:spcAft>
                <a:spcPts val="600"/>
              </a:spcAft>
            </a:pPr>
            <a:r>
              <a:rPr lang="en-US" sz="2600" b="1" dirty="0" smtClean="0">
                <a:latin typeface="Times New Roman" panose="02020603050405020304" pitchFamily="18" charset="0"/>
                <a:cs typeface="Times New Roman" panose="02020603050405020304" pitchFamily="18" charset="0"/>
              </a:rPr>
              <a:t>1. </a:t>
            </a:r>
            <a:r>
              <a:rPr lang="en-US" sz="2600" b="1" dirty="0" err="1" smtClean="0">
                <a:latin typeface="Times New Roman" panose="02020603050405020304" pitchFamily="18" charset="0"/>
                <a:cs typeface="Times New Roman" panose="02020603050405020304" pitchFamily="18" charset="0"/>
              </a:rPr>
              <a:t>Định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nghĩa</a:t>
            </a:r>
            <a:r>
              <a:rPr lang="en-US" sz="2600" b="1" dirty="0" smtClean="0">
                <a:latin typeface="Times New Roman" panose="02020603050405020304" pitchFamily="18" charset="0"/>
                <a:cs typeface="Times New Roman" panose="02020603050405020304" pitchFamily="18" charset="0"/>
              </a:rPr>
              <a:t>: Dao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tắt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biên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giảm</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theo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thời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gian</a:t>
            </a:r>
            <a:endParaRPr lang="en-US" sz="2600" b="1" dirty="0" smtClean="0">
              <a:latin typeface="Times New Roman" panose="02020603050405020304" pitchFamily="18" charset="0"/>
              <a:cs typeface="Times New Roman" panose="02020603050405020304" pitchFamily="18" charset="0"/>
            </a:endParaRPr>
          </a:p>
          <a:p>
            <a:pPr indent="-685680" fontAlgn="base">
              <a:spcBef>
                <a:spcPts val="600"/>
              </a:spcBef>
              <a:spcAft>
                <a:spcPts val="600"/>
              </a:spcAft>
            </a:pPr>
            <a:r>
              <a:rPr lang="en-US" sz="2600" b="1" dirty="0" smtClean="0">
                <a:latin typeface="Times New Roman" panose="02020603050405020304" pitchFamily="18" charset="0"/>
                <a:cs typeface="Times New Roman" panose="02020603050405020304" pitchFamily="18" charset="0"/>
              </a:rPr>
              <a:t>2. </a:t>
            </a:r>
            <a:r>
              <a:rPr lang="en-US" sz="2600" b="1" dirty="0" err="1" smtClean="0">
                <a:latin typeface="Times New Roman" panose="02020603050405020304" pitchFamily="18" charset="0"/>
                <a:cs typeface="Times New Roman" panose="02020603050405020304" pitchFamily="18" charset="0"/>
              </a:rPr>
              <a:t>Nguyên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nhân</a:t>
            </a:r>
            <a:r>
              <a:rPr lang="en-US" sz="2600" b="1" dirty="0" smtClean="0">
                <a:latin typeface="Times New Roman" panose="02020603050405020304" pitchFamily="18" charset="0"/>
                <a:cs typeface="Times New Roman" panose="02020603050405020304" pitchFamily="18" charset="0"/>
              </a:rPr>
              <a:t>: </a:t>
            </a:r>
          </a:p>
          <a:p>
            <a:pPr indent="-685680" fontAlgn="base">
              <a:spcBef>
                <a:spcPts val="600"/>
              </a:spcBef>
              <a:spcAft>
                <a:spcPts val="600"/>
              </a:spcAft>
            </a:pPr>
            <a:r>
              <a:rPr lang="en-US" sz="2600" b="1" dirty="0" err="1" smtClean="0">
                <a:latin typeface="Times New Roman" panose="02020603050405020304" pitchFamily="18" charset="0"/>
                <a:cs typeface="Times New Roman" panose="02020603050405020304" pitchFamily="18" charset="0"/>
              </a:rPr>
              <a:t>Khi</a:t>
            </a:r>
            <a:r>
              <a:rPr lang="en-US" sz="2600" b="1" dirty="0" smtClean="0">
                <a:latin typeface="Times New Roman" panose="02020603050405020304" pitchFamily="18" charset="0"/>
                <a:cs typeface="Times New Roman" panose="02020603050405020304" pitchFamily="18" charset="0"/>
              </a:rPr>
              <a:t> con </a:t>
            </a:r>
            <a:r>
              <a:rPr lang="en-US" sz="2600" b="1" dirty="0" err="1" smtClean="0">
                <a:latin typeface="Times New Roman" panose="02020603050405020304" pitchFamily="18" charset="0"/>
                <a:cs typeface="Times New Roman" panose="02020603050405020304" pitchFamily="18" charset="0"/>
              </a:rPr>
              <a:t>lắc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luôn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chịu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tác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dụng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các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lực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cản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như</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lực</a:t>
            </a:r>
            <a:r>
              <a:rPr lang="en-US" sz="2600" b="1" dirty="0" smtClean="0">
                <a:latin typeface="Times New Roman" panose="02020603050405020304" pitchFamily="18" charset="0"/>
                <a:cs typeface="Times New Roman" panose="02020603050405020304" pitchFamily="18" charset="0"/>
              </a:rPr>
              <a:t> ma </a:t>
            </a:r>
            <a:r>
              <a:rPr lang="en-US" sz="2600" b="1" dirty="0" err="1" smtClean="0">
                <a:latin typeface="Times New Roman" panose="02020603050405020304" pitchFamily="18" charset="0"/>
                <a:cs typeface="Times New Roman" panose="02020603050405020304" pitchFamily="18" charset="0"/>
              </a:rPr>
              <a:t>sát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với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không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khí</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các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lực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cản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khác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làm</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cơ</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năng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bị</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mất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vì</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chuyển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thành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nhiệt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các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dạng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năng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lượng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khác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biên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giảm</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cuối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cùng</a:t>
            </a:r>
            <a:r>
              <a:rPr lang="en-US" sz="2600" b="1" dirty="0" smtClean="0">
                <a:latin typeface="Times New Roman" panose="02020603050405020304" pitchFamily="18" charset="0"/>
                <a:cs typeface="Times New Roman" panose="02020603050405020304" pitchFamily="18" charset="0"/>
              </a:rPr>
              <a:t> con </a:t>
            </a:r>
            <a:r>
              <a:rPr lang="en-US" sz="2600" b="1" dirty="0" err="1" smtClean="0">
                <a:latin typeface="Times New Roman" panose="02020603050405020304" pitchFamily="18" charset="0"/>
                <a:cs typeface="Times New Roman" panose="02020603050405020304" pitchFamily="18" charset="0"/>
              </a:rPr>
              <a:t>lắc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dừng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lại</a:t>
            </a:r>
            <a:endParaRPr lang="en-US" sz="2600" b="1" dirty="0" smtClean="0">
              <a:latin typeface="Times New Roman" panose="02020603050405020304" pitchFamily="18" charset="0"/>
              <a:cs typeface="Times New Roman" panose="02020603050405020304" pitchFamily="18" charset="0"/>
            </a:endParaRPr>
          </a:p>
        </p:txBody>
      </p:sp>
      <p:pic>
        <p:nvPicPr>
          <p:cNvPr id="29" name="Picture 2"/>
          <p:cNvPicPr>
            <a:picLocks noChangeAspect="1" noChangeArrowheads="1"/>
          </p:cNvPicPr>
          <p:nvPr/>
        </p:nvPicPr>
        <p:blipFill>
          <a:blip r:embed="rId2" cstate="print"/>
          <a:srcRect/>
          <a:stretch>
            <a:fillRect/>
          </a:stretch>
        </p:blipFill>
        <p:spPr bwMode="auto">
          <a:xfrm>
            <a:off x="5943600" y="762000"/>
            <a:ext cx="6019800" cy="3810000"/>
          </a:xfrm>
          <a:prstGeom prst="rect">
            <a:avLst/>
          </a:prstGeom>
          <a:noFill/>
          <a:ln w="9525">
            <a:noFill/>
            <a:miter lim="800000"/>
            <a:headEnd/>
            <a:tailEnd/>
          </a:ln>
        </p:spPr>
      </p:pic>
      <p:sp>
        <p:nvSpPr>
          <p:cNvPr id="8" name="Action Button: End 7">
            <a:hlinkClick r:id="rId3" action="ppaction://program" highlightClick="1"/>
          </p:cNvPr>
          <p:cNvSpPr/>
          <p:nvPr/>
        </p:nvSpPr>
        <p:spPr>
          <a:xfrm>
            <a:off x="11658600" y="0"/>
            <a:ext cx="533400" cy="5334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noFill/>
            </a:endParaRPr>
          </a:p>
        </p:txBody>
      </p:sp>
    </p:spTree>
    <p:extLst>
      <p:ext uri="{BB962C8B-B14F-4D97-AF65-F5344CB8AC3E}">
        <p14:creationId xmlns:p14="http://schemas.microsoft.com/office/powerpoint/2010/main" xmlns="" val="390502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upRight)">
                                      <p:cBhvr>
                                        <p:cTn id="7" dur="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2" dur="3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3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4" dur="30"/>
                                        <p:tgtEl>
                                          <p:spTgt spid="6">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19" dur="3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3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1" dur="30"/>
                                        <p:tgtEl>
                                          <p:spTgt spid="6">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26" dur="3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3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28" dur="30"/>
                                        <p:tgtEl>
                                          <p:spTgt spid="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8377428" y="609600"/>
            <a:ext cx="3509772" cy="2667000"/>
            <a:chOff x="384" y="2688"/>
            <a:chExt cx="2256" cy="1680"/>
          </a:xfrm>
        </p:grpSpPr>
        <p:grpSp>
          <p:nvGrpSpPr>
            <p:cNvPr id="5" name="Group 4"/>
            <p:cNvGrpSpPr>
              <a:grpSpLocks/>
            </p:cNvGrpSpPr>
            <p:nvPr/>
          </p:nvGrpSpPr>
          <p:grpSpPr bwMode="auto">
            <a:xfrm>
              <a:off x="384" y="2688"/>
              <a:ext cx="2256" cy="1392"/>
              <a:chOff x="2832" y="2640"/>
              <a:chExt cx="2256" cy="1392"/>
            </a:xfrm>
          </p:grpSpPr>
          <p:sp>
            <p:nvSpPr>
              <p:cNvPr id="8" name="Line 5"/>
              <p:cNvSpPr>
                <a:spLocks noChangeShapeType="1"/>
              </p:cNvSpPr>
              <p:nvPr/>
            </p:nvSpPr>
            <p:spPr bwMode="auto">
              <a:xfrm>
                <a:off x="3120" y="2640"/>
                <a:ext cx="0" cy="1392"/>
              </a:xfrm>
              <a:prstGeom prst="line">
                <a:avLst/>
              </a:prstGeom>
              <a:noFill/>
              <a:ln w="28575">
                <a:solidFill>
                  <a:schemeClr val="bg2"/>
                </a:solidFill>
                <a:round/>
                <a:headEnd type="arrow" w="med" len="med"/>
                <a:tailEnd/>
              </a:ln>
            </p:spPr>
            <p:txBody>
              <a:bodyPr/>
              <a:lstStyle/>
              <a:p>
                <a:endParaRPr lang="en-US"/>
              </a:p>
            </p:txBody>
          </p:sp>
          <p:sp>
            <p:nvSpPr>
              <p:cNvPr id="9" name="Text Box 6"/>
              <p:cNvSpPr txBox="1">
                <a:spLocks noChangeArrowheads="1"/>
              </p:cNvSpPr>
              <p:nvPr/>
            </p:nvSpPr>
            <p:spPr bwMode="auto">
              <a:xfrm>
                <a:off x="2880" y="3552"/>
                <a:ext cx="144" cy="233"/>
              </a:xfrm>
              <a:prstGeom prst="rect">
                <a:avLst/>
              </a:prstGeom>
              <a:noFill/>
              <a:ln w="28575">
                <a:solidFill>
                  <a:schemeClr val="bg1"/>
                </a:solidFill>
                <a:miter lim="800000"/>
                <a:headEnd/>
                <a:tailEnd/>
              </a:ln>
            </p:spPr>
            <p:txBody>
              <a:bodyPr lIns="0" tIns="0" rIns="0" bIns="0">
                <a:spAutoFit/>
              </a:bodyPr>
              <a:lstStyle/>
              <a:p>
                <a:pPr algn="ctr" eaLnBrk="0" hangingPunct="0">
                  <a:spcBef>
                    <a:spcPct val="50000"/>
                  </a:spcBef>
                </a:pPr>
                <a:r>
                  <a:rPr lang="en-US" sz="2400" b="1">
                    <a:solidFill>
                      <a:srgbClr val="0000FF"/>
                    </a:solidFill>
                    <a:latin typeface="Times New Roman" pitchFamily="18" charset="0"/>
                    <a:cs typeface="Times New Roman" pitchFamily="18" charset="0"/>
                  </a:rPr>
                  <a:t>O</a:t>
                </a:r>
              </a:p>
            </p:txBody>
          </p:sp>
          <p:sp>
            <p:nvSpPr>
              <p:cNvPr id="10" name="Text Box 7"/>
              <p:cNvSpPr txBox="1">
                <a:spLocks noChangeArrowheads="1"/>
              </p:cNvSpPr>
              <p:nvPr/>
            </p:nvSpPr>
            <p:spPr bwMode="auto">
              <a:xfrm>
                <a:off x="2832" y="2688"/>
                <a:ext cx="144" cy="233"/>
              </a:xfrm>
              <a:prstGeom prst="rect">
                <a:avLst/>
              </a:prstGeom>
              <a:noFill/>
              <a:ln w="28575">
                <a:solidFill>
                  <a:schemeClr val="bg1"/>
                </a:solidFill>
                <a:miter lim="800000"/>
                <a:headEnd/>
                <a:tailEnd/>
              </a:ln>
            </p:spPr>
            <p:txBody>
              <a:bodyPr lIns="0" tIns="0" rIns="0" bIns="0">
                <a:spAutoFit/>
              </a:bodyPr>
              <a:lstStyle/>
              <a:p>
                <a:pPr algn="ctr" eaLnBrk="0" hangingPunct="0">
                  <a:spcBef>
                    <a:spcPct val="50000"/>
                  </a:spcBef>
                </a:pPr>
                <a:r>
                  <a:rPr lang="en-US" sz="2400" b="1">
                    <a:solidFill>
                      <a:srgbClr val="0000FF"/>
                    </a:solidFill>
                    <a:latin typeface="Times New Roman" pitchFamily="18" charset="0"/>
                    <a:cs typeface="Times New Roman" pitchFamily="18" charset="0"/>
                  </a:rPr>
                  <a:t>x</a:t>
                </a:r>
              </a:p>
            </p:txBody>
          </p:sp>
          <p:sp>
            <p:nvSpPr>
              <p:cNvPr id="11" name="Text Box 8"/>
              <p:cNvSpPr txBox="1">
                <a:spLocks noChangeArrowheads="1"/>
              </p:cNvSpPr>
              <p:nvPr/>
            </p:nvSpPr>
            <p:spPr bwMode="auto">
              <a:xfrm>
                <a:off x="4704" y="3456"/>
                <a:ext cx="288" cy="233"/>
              </a:xfrm>
              <a:prstGeom prst="rect">
                <a:avLst/>
              </a:prstGeom>
              <a:noFill/>
              <a:ln w="28575">
                <a:solidFill>
                  <a:schemeClr val="bg1"/>
                </a:solidFill>
                <a:miter lim="800000"/>
                <a:headEnd/>
                <a:tailEnd/>
              </a:ln>
            </p:spPr>
            <p:txBody>
              <a:bodyPr lIns="0" tIns="0" rIns="0" bIns="0">
                <a:spAutoFit/>
              </a:bodyPr>
              <a:lstStyle/>
              <a:p>
                <a:pPr algn="ctr" eaLnBrk="0" hangingPunct="0">
                  <a:spcBef>
                    <a:spcPct val="50000"/>
                  </a:spcBef>
                </a:pPr>
                <a:r>
                  <a:rPr lang="en-US" sz="2400" b="1">
                    <a:solidFill>
                      <a:srgbClr val="0000FF"/>
                    </a:solidFill>
                    <a:latin typeface="Times New Roman" pitchFamily="18" charset="0"/>
                    <a:cs typeface="Times New Roman" pitchFamily="18" charset="0"/>
                  </a:rPr>
                  <a:t>t</a:t>
                </a:r>
              </a:p>
            </p:txBody>
          </p:sp>
          <p:sp>
            <p:nvSpPr>
              <p:cNvPr id="12" name="Line 9"/>
              <p:cNvSpPr>
                <a:spLocks noChangeShapeType="1"/>
              </p:cNvSpPr>
              <p:nvPr/>
            </p:nvSpPr>
            <p:spPr bwMode="auto">
              <a:xfrm>
                <a:off x="2880" y="3408"/>
                <a:ext cx="2208" cy="0"/>
              </a:xfrm>
              <a:prstGeom prst="line">
                <a:avLst/>
              </a:prstGeom>
              <a:noFill/>
              <a:ln w="28575">
                <a:solidFill>
                  <a:schemeClr val="bg2"/>
                </a:solidFill>
                <a:round/>
                <a:headEnd/>
                <a:tailEnd type="arrow" w="med" len="med"/>
              </a:ln>
            </p:spPr>
            <p:txBody>
              <a:bodyPr/>
              <a:lstStyle/>
              <a:p>
                <a:endParaRPr lang="en-US"/>
              </a:p>
            </p:txBody>
          </p:sp>
          <p:sp>
            <p:nvSpPr>
              <p:cNvPr id="13" name="Arc 10"/>
              <p:cNvSpPr>
                <a:spLocks/>
              </p:cNvSpPr>
              <p:nvPr/>
            </p:nvSpPr>
            <p:spPr bwMode="auto">
              <a:xfrm rot="10470725">
                <a:off x="3155" y="2661"/>
                <a:ext cx="848" cy="768"/>
              </a:xfrm>
              <a:custGeom>
                <a:avLst/>
                <a:gdLst>
                  <a:gd name="T0" fmla="*/ 1 w 21565"/>
                  <a:gd name="T1" fmla="*/ 0 h 21548"/>
                  <a:gd name="T2" fmla="*/ 13 w 21565"/>
                  <a:gd name="T3" fmla="*/ 26 h 21548"/>
                  <a:gd name="T4" fmla="*/ 0 w 21565"/>
                  <a:gd name="T5" fmla="*/ 27 h 21548"/>
                  <a:gd name="T6" fmla="*/ 0 60000 65536"/>
                  <a:gd name="T7" fmla="*/ 0 60000 65536"/>
                  <a:gd name="T8" fmla="*/ 0 60000 65536"/>
                  <a:gd name="T9" fmla="*/ 0 w 21565"/>
                  <a:gd name="T10" fmla="*/ 0 h 21548"/>
                  <a:gd name="T11" fmla="*/ 21565 w 21565"/>
                  <a:gd name="T12" fmla="*/ 21548 h 21548"/>
                </a:gdLst>
                <a:ahLst/>
                <a:cxnLst>
                  <a:cxn ang="T6">
                    <a:pos x="T0" y="T1"/>
                  </a:cxn>
                  <a:cxn ang="T7">
                    <a:pos x="T2" y="T3"/>
                  </a:cxn>
                  <a:cxn ang="T8">
                    <a:pos x="T4" y="T5"/>
                  </a:cxn>
                </a:cxnLst>
                <a:rect l="T9" t="T10" r="T11" b="T12"/>
                <a:pathLst>
                  <a:path w="21565" h="21548" fill="none" extrusionOk="0">
                    <a:moveTo>
                      <a:pt x="1493" y="-1"/>
                    </a:moveTo>
                    <a:cubicBezTo>
                      <a:pt x="12345" y="751"/>
                      <a:pt x="20946" y="9457"/>
                      <a:pt x="21565" y="20318"/>
                    </a:cubicBezTo>
                  </a:path>
                  <a:path w="21565" h="21548" stroke="0" extrusionOk="0">
                    <a:moveTo>
                      <a:pt x="1493" y="-1"/>
                    </a:moveTo>
                    <a:cubicBezTo>
                      <a:pt x="12345" y="751"/>
                      <a:pt x="20946" y="9457"/>
                      <a:pt x="21565" y="20318"/>
                    </a:cubicBezTo>
                    <a:lnTo>
                      <a:pt x="0" y="21548"/>
                    </a:lnTo>
                    <a:lnTo>
                      <a:pt x="1493" y="-1"/>
                    </a:lnTo>
                    <a:close/>
                  </a:path>
                </a:pathLst>
              </a:custGeom>
              <a:noFill/>
              <a:ln w="28575">
                <a:solidFill>
                  <a:srgbClr val="3333FF"/>
                </a:solidFill>
                <a:round/>
                <a:headEnd/>
                <a:tailEnd/>
              </a:ln>
            </p:spPr>
            <p:txBody>
              <a:bodyPr rot="10800000" wrap="none" anchor="ctr"/>
              <a:lstStyle/>
              <a:p>
                <a:endParaRPr lang="en-US"/>
              </a:p>
            </p:txBody>
          </p:sp>
        </p:grpSp>
        <p:sp>
          <p:nvSpPr>
            <p:cNvPr id="6" name="Text Box 12"/>
            <p:cNvSpPr txBox="1">
              <a:spLocks noChangeArrowheads="1"/>
            </p:cNvSpPr>
            <p:nvPr/>
          </p:nvSpPr>
          <p:spPr bwMode="auto">
            <a:xfrm>
              <a:off x="1152" y="4135"/>
              <a:ext cx="720" cy="233"/>
            </a:xfrm>
            <a:prstGeom prst="rect">
              <a:avLst/>
            </a:prstGeom>
            <a:noFill/>
            <a:ln w="28575">
              <a:solidFill>
                <a:schemeClr val="bg1"/>
              </a:solidFill>
              <a:miter lim="800000"/>
              <a:headEnd/>
              <a:tailEnd/>
            </a:ln>
          </p:spPr>
          <p:txBody>
            <a:bodyPr lIns="0" tIns="0" rIns="0" bIns="0">
              <a:spAutoFit/>
            </a:bodyPr>
            <a:lstStyle/>
            <a:p>
              <a:pPr algn="ctr" eaLnBrk="0" hangingPunct="0">
                <a:spcBef>
                  <a:spcPct val="50000"/>
                </a:spcBef>
              </a:pPr>
              <a:r>
                <a:rPr lang="en-US" sz="2400" b="1" smtClean="0">
                  <a:solidFill>
                    <a:srgbClr val="0000FF"/>
                  </a:solidFill>
                  <a:latin typeface="Times New Roman" pitchFamily="18" charset="0"/>
                  <a:cs typeface="Times New Roman" pitchFamily="18" charset="0"/>
                </a:rPr>
                <a:t>Nhớt</a:t>
              </a:r>
              <a:endParaRPr lang="en-US" sz="2400" b="1">
                <a:solidFill>
                  <a:srgbClr val="0000FF"/>
                </a:solidFill>
                <a:latin typeface="Times New Roman" pitchFamily="18" charset="0"/>
                <a:cs typeface="Times New Roman" pitchFamily="18" charset="0"/>
              </a:endParaRPr>
            </a:p>
          </p:txBody>
        </p:sp>
      </p:grpSp>
      <p:grpSp>
        <p:nvGrpSpPr>
          <p:cNvPr id="15" name="Group 24"/>
          <p:cNvGrpSpPr>
            <a:grpSpLocks/>
          </p:cNvGrpSpPr>
          <p:nvPr/>
        </p:nvGrpSpPr>
        <p:grpSpPr bwMode="auto">
          <a:xfrm>
            <a:off x="4491134" y="609600"/>
            <a:ext cx="3433665" cy="2667001"/>
            <a:chOff x="3024" y="960"/>
            <a:chExt cx="2208" cy="1680"/>
          </a:xfrm>
        </p:grpSpPr>
        <p:grpSp>
          <p:nvGrpSpPr>
            <p:cNvPr id="16" name="Group 25"/>
            <p:cNvGrpSpPr>
              <a:grpSpLocks/>
            </p:cNvGrpSpPr>
            <p:nvPr/>
          </p:nvGrpSpPr>
          <p:grpSpPr bwMode="auto">
            <a:xfrm>
              <a:off x="3024" y="960"/>
              <a:ext cx="2208" cy="1392"/>
              <a:chOff x="336" y="2688"/>
              <a:chExt cx="2208" cy="1392"/>
            </a:xfrm>
          </p:grpSpPr>
          <p:sp>
            <p:nvSpPr>
              <p:cNvPr id="18" name="Line 26"/>
              <p:cNvSpPr>
                <a:spLocks noChangeShapeType="1"/>
              </p:cNvSpPr>
              <p:nvPr/>
            </p:nvSpPr>
            <p:spPr bwMode="auto">
              <a:xfrm>
                <a:off x="672" y="2688"/>
                <a:ext cx="0" cy="1392"/>
              </a:xfrm>
              <a:prstGeom prst="line">
                <a:avLst/>
              </a:prstGeom>
              <a:noFill/>
              <a:ln w="28575">
                <a:solidFill>
                  <a:schemeClr val="bg2"/>
                </a:solidFill>
                <a:round/>
                <a:headEnd type="arrow" w="med" len="med"/>
                <a:tailEnd/>
              </a:ln>
            </p:spPr>
            <p:txBody>
              <a:bodyPr/>
              <a:lstStyle/>
              <a:p>
                <a:endParaRPr lang="en-US"/>
              </a:p>
            </p:txBody>
          </p:sp>
          <p:sp>
            <p:nvSpPr>
              <p:cNvPr id="19" name="Line 27"/>
              <p:cNvSpPr>
                <a:spLocks noChangeShapeType="1"/>
              </p:cNvSpPr>
              <p:nvPr/>
            </p:nvSpPr>
            <p:spPr bwMode="auto">
              <a:xfrm flipV="1">
                <a:off x="336" y="3408"/>
                <a:ext cx="2160" cy="0"/>
              </a:xfrm>
              <a:prstGeom prst="line">
                <a:avLst/>
              </a:prstGeom>
              <a:noFill/>
              <a:ln w="28575">
                <a:solidFill>
                  <a:schemeClr val="bg2"/>
                </a:solidFill>
                <a:round/>
                <a:headEnd/>
                <a:tailEnd type="arrow" w="med" len="med"/>
              </a:ln>
            </p:spPr>
            <p:txBody>
              <a:bodyPr/>
              <a:lstStyle/>
              <a:p>
                <a:endParaRPr lang="en-US"/>
              </a:p>
            </p:txBody>
          </p:sp>
          <p:sp>
            <p:nvSpPr>
              <p:cNvPr id="20" name="Text Box 28"/>
              <p:cNvSpPr txBox="1">
                <a:spLocks noChangeArrowheads="1"/>
              </p:cNvSpPr>
              <p:nvPr/>
            </p:nvSpPr>
            <p:spPr bwMode="auto">
              <a:xfrm>
                <a:off x="480" y="3456"/>
                <a:ext cx="144" cy="233"/>
              </a:xfrm>
              <a:prstGeom prst="rect">
                <a:avLst/>
              </a:prstGeom>
              <a:noFill/>
              <a:ln w="28575">
                <a:solidFill>
                  <a:schemeClr val="bg1"/>
                </a:solidFill>
                <a:miter lim="800000"/>
                <a:headEnd/>
                <a:tailEnd/>
              </a:ln>
            </p:spPr>
            <p:txBody>
              <a:bodyPr lIns="0" tIns="0" rIns="0" bIns="0">
                <a:spAutoFit/>
              </a:bodyPr>
              <a:lstStyle/>
              <a:p>
                <a:pPr algn="ctr" eaLnBrk="0" hangingPunct="0">
                  <a:spcBef>
                    <a:spcPct val="50000"/>
                  </a:spcBef>
                </a:pPr>
                <a:r>
                  <a:rPr lang="en-US" sz="2400" b="1" smtClean="0">
                    <a:solidFill>
                      <a:srgbClr val="0000FF"/>
                    </a:solidFill>
                    <a:latin typeface="Times New Roman" pitchFamily="18" charset="0"/>
                    <a:cs typeface="Times New Roman" pitchFamily="18" charset="0"/>
                  </a:rPr>
                  <a:t>O</a:t>
                </a:r>
                <a:endParaRPr lang="en-US" sz="2400" b="1">
                  <a:solidFill>
                    <a:srgbClr val="0000FF"/>
                  </a:solidFill>
                  <a:latin typeface="Times New Roman" pitchFamily="18" charset="0"/>
                  <a:cs typeface="Times New Roman" pitchFamily="18" charset="0"/>
                </a:endParaRPr>
              </a:p>
            </p:txBody>
          </p:sp>
          <p:sp>
            <p:nvSpPr>
              <p:cNvPr id="21" name="Text Box 29"/>
              <p:cNvSpPr txBox="1">
                <a:spLocks noChangeArrowheads="1"/>
              </p:cNvSpPr>
              <p:nvPr/>
            </p:nvSpPr>
            <p:spPr bwMode="auto">
              <a:xfrm>
                <a:off x="480" y="2688"/>
                <a:ext cx="144" cy="233"/>
              </a:xfrm>
              <a:prstGeom prst="rect">
                <a:avLst/>
              </a:prstGeom>
              <a:noFill/>
              <a:ln w="28575">
                <a:solidFill>
                  <a:schemeClr val="bg1"/>
                </a:solidFill>
                <a:miter lim="800000"/>
                <a:headEnd/>
                <a:tailEnd/>
              </a:ln>
            </p:spPr>
            <p:txBody>
              <a:bodyPr lIns="0" tIns="0" rIns="0" bIns="0">
                <a:spAutoFit/>
              </a:bodyPr>
              <a:lstStyle/>
              <a:p>
                <a:pPr algn="ctr" eaLnBrk="0" hangingPunct="0">
                  <a:spcBef>
                    <a:spcPct val="50000"/>
                  </a:spcBef>
                </a:pPr>
                <a:r>
                  <a:rPr lang="en-US" sz="2400" b="1">
                    <a:solidFill>
                      <a:srgbClr val="0000FF"/>
                    </a:solidFill>
                    <a:latin typeface="Times New Roman" pitchFamily="18" charset="0"/>
                    <a:cs typeface="Times New Roman" pitchFamily="18" charset="0"/>
                  </a:rPr>
                  <a:t>x</a:t>
                </a:r>
              </a:p>
            </p:txBody>
          </p:sp>
          <p:sp>
            <p:nvSpPr>
              <p:cNvPr id="23" name="Text Box 31"/>
              <p:cNvSpPr txBox="1">
                <a:spLocks noChangeArrowheads="1"/>
              </p:cNvSpPr>
              <p:nvPr/>
            </p:nvSpPr>
            <p:spPr bwMode="auto">
              <a:xfrm>
                <a:off x="2256" y="3504"/>
                <a:ext cx="288" cy="233"/>
              </a:xfrm>
              <a:prstGeom prst="rect">
                <a:avLst/>
              </a:prstGeom>
              <a:noFill/>
              <a:ln w="28575">
                <a:solidFill>
                  <a:schemeClr val="bg1"/>
                </a:solidFill>
                <a:miter lim="800000"/>
                <a:headEnd/>
                <a:tailEnd/>
              </a:ln>
            </p:spPr>
            <p:txBody>
              <a:bodyPr lIns="0" tIns="0" rIns="0" bIns="0">
                <a:spAutoFit/>
              </a:bodyPr>
              <a:lstStyle/>
              <a:p>
                <a:pPr algn="ctr" eaLnBrk="0" hangingPunct="0">
                  <a:spcBef>
                    <a:spcPct val="50000"/>
                  </a:spcBef>
                </a:pPr>
                <a:r>
                  <a:rPr lang="en-US" sz="2400" b="1">
                    <a:solidFill>
                      <a:srgbClr val="0000FF"/>
                    </a:solidFill>
                    <a:latin typeface="Times New Roman" pitchFamily="18" charset="0"/>
                    <a:cs typeface="Times New Roman" pitchFamily="18" charset="0"/>
                  </a:rPr>
                  <a:t>t</a:t>
                </a:r>
              </a:p>
            </p:txBody>
          </p:sp>
          <p:sp>
            <p:nvSpPr>
              <p:cNvPr id="24" name="Freeform 32"/>
              <p:cNvSpPr>
                <a:spLocks/>
              </p:cNvSpPr>
              <p:nvPr/>
            </p:nvSpPr>
            <p:spPr bwMode="auto">
              <a:xfrm>
                <a:off x="672" y="2832"/>
                <a:ext cx="1680" cy="1008"/>
              </a:xfrm>
              <a:custGeom>
                <a:avLst/>
                <a:gdLst>
                  <a:gd name="T0" fmla="*/ 0 w 1584"/>
                  <a:gd name="T1" fmla="*/ 0 h 1008"/>
                  <a:gd name="T2" fmla="*/ 528 w 1584"/>
                  <a:gd name="T3" fmla="*/ 912 h 1008"/>
                  <a:gd name="T4" fmla="*/ 1296 w 1584"/>
                  <a:gd name="T5" fmla="*/ 576 h 1008"/>
                  <a:gd name="T6" fmla="*/ 1584 w 1584"/>
                  <a:gd name="T7" fmla="*/ 576 h 1008"/>
                  <a:gd name="T8" fmla="*/ 0 60000 65536"/>
                  <a:gd name="T9" fmla="*/ 0 60000 65536"/>
                  <a:gd name="T10" fmla="*/ 0 60000 65536"/>
                  <a:gd name="T11" fmla="*/ 0 60000 65536"/>
                  <a:gd name="T12" fmla="*/ 0 w 1584"/>
                  <a:gd name="T13" fmla="*/ 0 h 1008"/>
                  <a:gd name="T14" fmla="*/ 1584 w 1584"/>
                  <a:gd name="T15" fmla="*/ 1008 h 1008"/>
                </a:gdLst>
                <a:ahLst/>
                <a:cxnLst>
                  <a:cxn ang="T8">
                    <a:pos x="T0" y="T1"/>
                  </a:cxn>
                  <a:cxn ang="T9">
                    <a:pos x="T2" y="T3"/>
                  </a:cxn>
                  <a:cxn ang="T10">
                    <a:pos x="T4" y="T5"/>
                  </a:cxn>
                  <a:cxn ang="T11">
                    <a:pos x="T6" y="T7"/>
                  </a:cxn>
                </a:cxnLst>
                <a:rect l="T12" t="T13" r="T14" b="T15"/>
                <a:pathLst>
                  <a:path w="1584" h="1008">
                    <a:moveTo>
                      <a:pt x="0" y="0"/>
                    </a:moveTo>
                    <a:cubicBezTo>
                      <a:pt x="156" y="408"/>
                      <a:pt x="312" y="816"/>
                      <a:pt x="528" y="912"/>
                    </a:cubicBezTo>
                    <a:cubicBezTo>
                      <a:pt x="744" y="1008"/>
                      <a:pt x="1120" y="632"/>
                      <a:pt x="1296" y="576"/>
                    </a:cubicBezTo>
                    <a:cubicBezTo>
                      <a:pt x="1472" y="520"/>
                      <a:pt x="1528" y="548"/>
                      <a:pt x="1584" y="576"/>
                    </a:cubicBezTo>
                  </a:path>
                </a:pathLst>
              </a:custGeom>
              <a:noFill/>
              <a:ln w="28575">
                <a:solidFill>
                  <a:srgbClr val="3333FF"/>
                </a:solidFill>
                <a:round/>
                <a:headEnd/>
                <a:tailEnd/>
              </a:ln>
            </p:spPr>
            <p:txBody>
              <a:bodyPr/>
              <a:lstStyle/>
              <a:p>
                <a:endParaRPr lang="en-US"/>
              </a:p>
            </p:txBody>
          </p:sp>
        </p:grpSp>
        <p:sp>
          <p:nvSpPr>
            <p:cNvPr id="17" name="Text Box 33"/>
            <p:cNvSpPr txBox="1">
              <a:spLocks noChangeArrowheads="1"/>
            </p:cNvSpPr>
            <p:nvPr/>
          </p:nvSpPr>
          <p:spPr bwMode="auto">
            <a:xfrm>
              <a:off x="3872" y="2407"/>
              <a:ext cx="576" cy="233"/>
            </a:xfrm>
            <a:prstGeom prst="rect">
              <a:avLst/>
            </a:prstGeom>
            <a:noFill/>
            <a:ln w="28575">
              <a:solidFill>
                <a:schemeClr val="bg1"/>
              </a:solidFill>
              <a:miter lim="800000"/>
              <a:headEnd/>
              <a:tailEnd/>
            </a:ln>
          </p:spPr>
          <p:txBody>
            <a:bodyPr lIns="0" tIns="0" rIns="0" bIns="0">
              <a:spAutoFit/>
            </a:bodyPr>
            <a:lstStyle/>
            <a:p>
              <a:pPr algn="ctr" eaLnBrk="0" hangingPunct="0">
                <a:spcBef>
                  <a:spcPct val="50000"/>
                </a:spcBef>
              </a:pPr>
              <a:r>
                <a:rPr lang="en-US" sz="2400" b="1" smtClean="0">
                  <a:solidFill>
                    <a:srgbClr val="0000FF"/>
                  </a:solidFill>
                  <a:latin typeface="Times New Roman" pitchFamily="18" charset="0"/>
                  <a:cs typeface="Times New Roman" pitchFamily="18" charset="0"/>
                </a:rPr>
                <a:t>Nước</a:t>
              </a:r>
              <a:endParaRPr lang="en-US" sz="2400" b="1">
                <a:solidFill>
                  <a:srgbClr val="0000FF"/>
                </a:solidFill>
                <a:latin typeface="Times New Roman" pitchFamily="18" charset="0"/>
                <a:cs typeface="Times New Roman" pitchFamily="18" charset="0"/>
              </a:endParaRPr>
            </a:p>
          </p:txBody>
        </p:sp>
      </p:grpSp>
      <p:grpSp>
        <p:nvGrpSpPr>
          <p:cNvPr id="25" name="Group 35"/>
          <p:cNvGrpSpPr>
            <a:grpSpLocks/>
          </p:cNvGrpSpPr>
          <p:nvPr/>
        </p:nvGrpSpPr>
        <p:grpSpPr bwMode="auto">
          <a:xfrm>
            <a:off x="457200" y="533400"/>
            <a:ext cx="3505200" cy="2743201"/>
            <a:chOff x="240" y="960"/>
            <a:chExt cx="2256" cy="1728"/>
          </a:xfrm>
        </p:grpSpPr>
        <p:sp>
          <p:nvSpPr>
            <p:cNvPr id="27" name="Line 37"/>
            <p:cNvSpPr>
              <a:spLocks noChangeShapeType="1"/>
            </p:cNvSpPr>
            <p:nvPr/>
          </p:nvSpPr>
          <p:spPr bwMode="auto">
            <a:xfrm>
              <a:off x="672" y="1008"/>
              <a:ext cx="0" cy="1392"/>
            </a:xfrm>
            <a:prstGeom prst="line">
              <a:avLst/>
            </a:prstGeom>
            <a:noFill/>
            <a:ln w="28575">
              <a:solidFill>
                <a:schemeClr val="tx1"/>
              </a:solidFill>
              <a:round/>
              <a:headEnd type="arrow" w="med" len="med"/>
              <a:tailEnd/>
            </a:ln>
          </p:spPr>
          <p:txBody>
            <a:bodyPr/>
            <a:lstStyle/>
            <a:p>
              <a:endParaRPr lang="en-US"/>
            </a:p>
          </p:txBody>
        </p:sp>
        <p:sp>
          <p:nvSpPr>
            <p:cNvPr id="28" name="Line 38"/>
            <p:cNvSpPr>
              <a:spLocks noChangeShapeType="1"/>
            </p:cNvSpPr>
            <p:nvPr/>
          </p:nvSpPr>
          <p:spPr bwMode="auto">
            <a:xfrm>
              <a:off x="240" y="1728"/>
              <a:ext cx="2256" cy="0"/>
            </a:xfrm>
            <a:prstGeom prst="line">
              <a:avLst/>
            </a:prstGeom>
            <a:noFill/>
            <a:ln w="28575">
              <a:solidFill>
                <a:schemeClr val="tx1"/>
              </a:solidFill>
              <a:round/>
              <a:headEnd/>
              <a:tailEnd type="arrow" w="med" len="med"/>
            </a:ln>
          </p:spPr>
          <p:txBody>
            <a:bodyPr/>
            <a:lstStyle/>
            <a:p>
              <a:endParaRPr lang="en-US"/>
            </a:p>
          </p:txBody>
        </p:sp>
        <p:sp>
          <p:nvSpPr>
            <p:cNvPr id="29" name="Text Box 39"/>
            <p:cNvSpPr txBox="1">
              <a:spLocks noChangeArrowheads="1"/>
            </p:cNvSpPr>
            <p:nvPr/>
          </p:nvSpPr>
          <p:spPr bwMode="auto">
            <a:xfrm>
              <a:off x="480" y="1776"/>
              <a:ext cx="144" cy="233"/>
            </a:xfrm>
            <a:prstGeom prst="rect">
              <a:avLst/>
            </a:prstGeom>
            <a:noFill/>
            <a:ln w="9525">
              <a:noFill/>
              <a:miter lim="800000"/>
              <a:headEnd/>
              <a:tailEnd/>
            </a:ln>
          </p:spPr>
          <p:txBody>
            <a:bodyPr lIns="0" tIns="0" rIns="0" bIns="0">
              <a:spAutoFit/>
            </a:bodyPr>
            <a:lstStyle/>
            <a:p>
              <a:pPr algn="ctr" eaLnBrk="0" hangingPunct="0">
                <a:spcBef>
                  <a:spcPct val="50000"/>
                </a:spcBef>
              </a:pPr>
              <a:r>
                <a:rPr lang="en-US" sz="2400" b="1">
                  <a:solidFill>
                    <a:srgbClr val="0000FF"/>
                  </a:solidFill>
                  <a:latin typeface="Times New Roman" pitchFamily="18" charset="0"/>
                  <a:cs typeface="Times New Roman" pitchFamily="18" charset="0"/>
                </a:rPr>
                <a:t>O</a:t>
              </a:r>
            </a:p>
          </p:txBody>
        </p:sp>
        <p:sp>
          <p:nvSpPr>
            <p:cNvPr id="30" name="Text Box 40"/>
            <p:cNvSpPr txBox="1">
              <a:spLocks noChangeArrowheads="1"/>
            </p:cNvSpPr>
            <p:nvPr/>
          </p:nvSpPr>
          <p:spPr bwMode="auto">
            <a:xfrm>
              <a:off x="432" y="960"/>
              <a:ext cx="144" cy="291"/>
            </a:xfrm>
            <a:prstGeom prst="rect">
              <a:avLst/>
            </a:prstGeom>
            <a:noFill/>
            <a:ln w="9525">
              <a:noFill/>
              <a:miter lim="800000"/>
              <a:headEnd/>
              <a:tailEnd/>
            </a:ln>
          </p:spPr>
          <p:txBody>
            <a:bodyPr>
              <a:spAutoFit/>
            </a:bodyPr>
            <a:lstStyle/>
            <a:p>
              <a:pPr eaLnBrk="0" hangingPunct="0">
                <a:spcBef>
                  <a:spcPct val="50000"/>
                </a:spcBef>
              </a:pPr>
              <a:r>
                <a:rPr lang="en-US" sz="2400" b="1">
                  <a:solidFill>
                    <a:srgbClr val="0000FF"/>
                  </a:solidFill>
                  <a:latin typeface="Times New Roman" pitchFamily="18" charset="0"/>
                  <a:cs typeface="Times New Roman" pitchFamily="18" charset="0"/>
                </a:rPr>
                <a:t>x</a:t>
              </a:r>
            </a:p>
          </p:txBody>
        </p:sp>
        <p:sp>
          <p:nvSpPr>
            <p:cNvPr id="31" name="Text Box 41"/>
            <p:cNvSpPr txBox="1">
              <a:spLocks noChangeArrowheads="1"/>
            </p:cNvSpPr>
            <p:nvPr/>
          </p:nvSpPr>
          <p:spPr bwMode="auto">
            <a:xfrm>
              <a:off x="2256" y="1872"/>
              <a:ext cx="144" cy="233"/>
            </a:xfrm>
            <a:prstGeom prst="rect">
              <a:avLst/>
            </a:prstGeom>
            <a:noFill/>
            <a:ln w="9525">
              <a:noFill/>
              <a:miter lim="800000"/>
              <a:headEnd/>
              <a:tailEnd/>
            </a:ln>
          </p:spPr>
          <p:txBody>
            <a:bodyPr wrap="square" lIns="0" tIns="0" rIns="0" bIns="0">
              <a:spAutoFit/>
            </a:bodyPr>
            <a:lstStyle/>
            <a:p>
              <a:pPr algn="ctr" eaLnBrk="0" hangingPunct="0">
                <a:spcBef>
                  <a:spcPct val="50000"/>
                </a:spcBef>
              </a:pPr>
              <a:r>
                <a:rPr lang="en-US" sz="2400" b="1">
                  <a:solidFill>
                    <a:srgbClr val="0000FF"/>
                  </a:solidFill>
                  <a:latin typeface="Times New Roman" pitchFamily="18" charset="0"/>
                  <a:cs typeface="Times New Roman" pitchFamily="18" charset="0"/>
                </a:rPr>
                <a:t>t</a:t>
              </a:r>
            </a:p>
          </p:txBody>
        </p:sp>
        <p:sp>
          <p:nvSpPr>
            <p:cNvPr id="32" name="Freeform 42"/>
            <p:cNvSpPr>
              <a:spLocks/>
            </p:cNvSpPr>
            <p:nvPr/>
          </p:nvSpPr>
          <p:spPr bwMode="auto">
            <a:xfrm>
              <a:off x="672" y="1152"/>
              <a:ext cx="1680" cy="1048"/>
            </a:xfrm>
            <a:custGeom>
              <a:avLst/>
              <a:gdLst>
                <a:gd name="T0" fmla="*/ 0 w 2064"/>
                <a:gd name="T1" fmla="*/ 0 h 1048"/>
                <a:gd name="T2" fmla="*/ 232 w 2064"/>
                <a:gd name="T3" fmla="*/ 1008 h 1048"/>
                <a:gd name="T4" fmla="*/ 639 w 2064"/>
                <a:gd name="T5" fmla="*/ 240 h 1048"/>
                <a:gd name="T6" fmla="*/ 900 w 2064"/>
                <a:gd name="T7" fmla="*/ 768 h 1048"/>
                <a:gd name="T8" fmla="*/ 1248 w 2064"/>
                <a:gd name="T9" fmla="*/ 576 h 1048"/>
                <a:gd name="T10" fmla="*/ 0 60000 65536"/>
                <a:gd name="T11" fmla="*/ 0 60000 65536"/>
                <a:gd name="T12" fmla="*/ 0 60000 65536"/>
                <a:gd name="T13" fmla="*/ 0 60000 65536"/>
                <a:gd name="T14" fmla="*/ 0 60000 65536"/>
                <a:gd name="T15" fmla="*/ 0 w 2064"/>
                <a:gd name="T16" fmla="*/ 0 h 1048"/>
                <a:gd name="T17" fmla="*/ 2064 w 2064"/>
                <a:gd name="T18" fmla="*/ 1048 h 1048"/>
              </a:gdLst>
              <a:ahLst/>
              <a:cxnLst>
                <a:cxn ang="T10">
                  <a:pos x="T0" y="T1"/>
                </a:cxn>
                <a:cxn ang="T11">
                  <a:pos x="T2" y="T3"/>
                </a:cxn>
                <a:cxn ang="T12">
                  <a:pos x="T4" y="T5"/>
                </a:cxn>
                <a:cxn ang="T13">
                  <a:pos x="T6" y="T7"/>
                </a:cxn>
                <a:cxn ang="T14">
                  <a:pos x="T8" y="T9"/>
                </a:cxn>
              </a:cxnLst>
              <a:rect l="T15" t="T16" r="T17" b="T18"/>
              <a:pathLst>
                <a:path w="2064" h="1048">
                  <a:moveTo>
                    <a:pt x="0" y="0"/>
                  </a:moveTo>
                  <a:cubicBezTo>
                    <a:pt x="104" y="484"/>
                    <a:pt x="208" y="968"/>
                    <a:pt x="384" y="1008"/>
                  </a:cubicBezTo>
                  <a:cubicBezTo>
                    <a:pt x="560" y="1048"/>
                    <a:pt x="872" y="280"/>
                    <a:pt x="1056" y="240"/>
                  </a:cubicBezTo>
                  <a:cubicBezTo>
                    <a:pt x="1240" y="200"/>
                    <a:pt x="1320" y="712"/>
                    <a:pt x="1488" y="768"/>
                  </a:cubicBezTo>
                  <a:cubicBezTo>
                    <a:pt x="1656" y="824"/>
                    <a:pt x="1968" y="608"/>
                    <a:pt x="2064" y="576"/>
                  </a:cubicBezTo>
                </a:path>
              </a:pathLst>
            </a:custGeom>
            <a:noFill/>
            <a:ln w="28575">
              <a:solidFill>
                <a:srgbClr val="3333FF"/>
              </a:solidFill>
              <a:round/>
              <a:headEnd/>
              <a:tailEnd/>
            </a:ln>
          </p:spPr>
          <p:txBody>
            <a:bodyPr/>
            <a:lstStyle/>
            <a:p>
              <a:endParaRPr lang="en-US"/>
            </a:p>
          </p:txBody>
        </p:sp>
        <p:sp>
          <p:nvSpPr>
            <p:cNvPr id="33" name="Text Box 43"/>
            <p:cNvSpPr txBox="1">
              <a:spLocks noChangeArrowheads="1"/>
            </p:cNvSpPr>
            <p:nvPr/>
          </p:nvSpPr>
          <p:spPr bwMode="auto">
            <a:xfrm>
              <a:off x="912" y="2455"/>
              <a:ext cx="960" cy="233"/>
            </a:xfrm>
            <a:prstGeom prst="rect">
              <a:avLst/>
            </a:prstGeom>
            <a:noFill/>
            <a:ln w="9525">
              <a:noFill/>
              <a:miter lim="800000"/>
              <a:headEnd/>
              <a:tailEnd/>
            </a:ln>
          </p:spPr>
          <p:txBody>
            <a:bodyPr lIns="0" tIns="0" rIns="0" bIns="0">
              <a:spAutoFit/>
            </a:bodyPr>
            <a:lstStyle/>
            <a:p>
              <a:pPr algn="ctr" eaLnBrk="0" hangingPunct="0">
                <a:spcBef>
                  <a:spcPct val="50000"/>
                </a:spcBef>
              </a:pPr>
              <a:r>
                <a:rPr lang="en-US" sz="2400" b="1" smtClean="0">
                  <a:solidFill>
                    <a:srgbClr val="0000FF"/>
                  </a:solidFill>
                  <a:latin typeface="Times New Roman" pitchFamily="18" charset="0"/>
                  <a:cs typeface="Times New Roman" pitchFamily="18" charset="0"/>
                </a:rPr>
                <a:t>Không khí</a:t>
              </a:r>
              <a:endParaRPr lang="en-US" sz="2400" b="1">
                <a:solidFill>
                  <a:srgbClr val="0000FF"/>
                </a:solidFill>
                <a:latin typeface="Times New Roman" pitchFamily="18" charset="0"/>
                <a:cs typeface="Times New Roman" pitchFamily="18" charset="0"/>
              </a:endParaRPr>
            </a:p>
          </p:txBody>
        </p:sp>
      </p:grpSp>
      <p:sp>
        <p:nvSpPr>
          <p:cNvPr id="34" name="Cloud Callout 33">
            <a:extLst>
              <a:ext uri="{FF2B5EF4-FFF2-40B4-BE49-F238E27FC236}">
                <a16:creationId xmlns:a16="http://schemas.microsoft.com/office/drawing/2014/main" xmlns="" id="{4246E924-1DBB-4D8A-8B85-D643E4357C3D}"/>
              </a:ext>
            </a:extLst>
          </p:cNvPr>
          <p:cNvSpPr/>
          <p:nvPr/>
        </p:nvSpPr>
        <p:spPr>
          <a:xfrm>
            <a:off x="838200" y="4114800"/>
            <a:ext cx="6019800" cy="2438400"/>
          </a:xfrm>
          <a:prstGeom prst="cloudCallout">
            <a:avLst>
              <a:gd name="adj1" fmla="val -49452"/>
              <a:gd name="adj2" fmla="val 47047"/>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err="1" smtClean="0">
                <a:solidFill>
                  <a:srgbClr val="FF0000"/>
                </a:solidFill>
                <a:latin typeface="Times New Roman" pitchFamily="18" charset="0"/>
                <a:cs typeface="Times New Roman" pitchFamily="18" charset="0"/>
              </a:rPr>
              <a:t>Làm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thế</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nào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khẳng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định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Nguyên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sự</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tắt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dần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dao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a:t>
            </a:r>
            <a:r>
              <a:rPr lang="en-US" sz="2800" b="1" dirty="0" smtClean="0">
                <a:solidFill>
                  <a:srgbClr val="FF0000"/>
                </a:solidFill>
                <a:latin typeface="Times New Roman" pitchFamily="18" charset="0"/>
                <a:cs typeface="Times New Roman" pitchFamily="18" charset="0"/>
              </a:rPr>
              <a:t> do ma </a:t>
            </a:r>
            <a:r>
              <a:rPr lang="en-US" sz="2800" b="1" dirty="0" err="1" smtClean="0">
                <a:solidFill>
                  <a:srgbClr val="FF0000"/>
                </a:solidFill>
                <a:latin typeface="Times New Roman" pitchFamily="18" charset="0"/>
                <a:cs typeface="Times New Roman" pitchFamily="18" charset="0"/>
              </a:rPr>
              <a:t>sát</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35" name="Cloud Callout 34">
            <a:extLst>
              <a:ext uri="{FF2B5EF4-FFF2-40B4-BE49-F238E27FC236}">
                <a16:creationId xmlns:a16="http://schemas.microsoft.com/office/drawing/2014/main" xmlns="" id="{4246E924-1DBB-4D8A-8B85-D643E4357C3D}"/>
              </a:ext>
            </a:extLst>
          </p:cNvPr>
          <p:cNvSpPr/>
          <p:nvPr/>
        </p:nvSpPr>
        <p:spPr>
          <a:xfrm>
            <a:off x="838200" y="3581400"/>
            <a:ext cx="6019800" cy="2438400"/>
          </a:xfrm>
          <a:prstGeom prst="cloudCallout">
            <a:avLst>
              <a:gd name="adj1" fmla="val -49452"/>
              <a:gd name="adj2" fmla="val 47047"/>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smtClean="0">
                <a:solidFill>
                  <a:srgbClr val="FF0000"/>
                </a:solidFill>
                <a:latin typeface="Times New Roman" pitchFamily="18" charset="0"/>
                <a:cs typeface="Times New Roman" pitchFamily="18" charset="0"/>
              </a:rPr>
              <a:t>Cho </a:t>
            </a: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con </a:t>
            </a:r>
            <a:r>
              <a:rPr lang="en-US" sz="2800" b="1" dirty="0" err="1" smtClean="0">
                <a:solidFill>
                  <a:srgbClr val="FF0000"/>
                </a:solidFill>
                <a:latin typeface="Times New Roman" pitchFamily="18" charset="0"/>
                <a:cs typeface="Times New Roman" pitchFamily="18" charset="0"/>
              </a:rPr>
              <a:t>lắc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dao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môi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trường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lực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cản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tăng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dần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ghi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đồ</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thị</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dao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nó</a:t>
            </a:r>
            <a:endParaRPr lang="en-US" sz="2800" b="1" dirty="0">
              <a:solidFill>
                <a:srgbClr val="FF0000"/>
              </a:solidFill>
              <a:latin typeface="Times New Roman" pitchFamily="18" charset="0"/>
              <a:cs typeface="Times New Roman" pitchFamily="18" charset="0"/>
            </a:endParaRPr>
          </a:p>
        </p:txBody>
      </p:sp>
      <p:sp>
        <p:nvSpPr>
          <p:cNvPr id="36" name="TextBox 35">
            <a:extLst>
              <a:ext uri="{FF2B5EF4-FFF2-40B4-BE49-F238E27FC236}">
                <a16:creationId xmlns:a16="http://schemas.microsoft.com/office/drawing/2014/main" xmlns="" id="{5CB52375-8178-414F-BF26-CF17A57C5FF2}"/>
              </a:ext>
            </a:extLst>
          </p:cNvPr>
          <p:cNvSpPr txBox="1"/>
          <p:nvPr/>
        </p:nvSpPr>
        <p:spPr>
          <a:xfrm>
            <a:off x="7467600" y="4467783"/>
            <a:ext cx="4191000" cy="1323417"/>
          </a:xfrm>
          <a:prstGeom prst="rect">
            <a:avLst/>
          </a:prstGeom>
          <a:noFill/>
        </p:spPr>
        <p:txBody>
          <a:bodyPr wrap="square" lIns="121899" tIns="60949" rIns="121899" bIns="60949" rtlCol="0">
            <a:spAutoFit/>
          </a:bodyPr>
          <a:lstStyle/>
          <a:p>
            <a:pPr indent="-685680" fontAlgn="base">
              <a:spcBef>
                <a:spcPts val="600"/>
              </a:spcBef>
              <a:spcAft>
                <a:spcPts val="600"/>
              </a:spcAft>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Lực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cản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môi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trường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càng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lớn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thì</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sự</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tắt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càng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nhanh</a:t>
            </a:r>
            <a:r>
              <a:rPr lang="en-US" sz="2600" b="1" dirty="0" smtClean="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4"/>
                                        </p:tgtEl>
                                        <p:attrNameLst>
                                          <p:attrName>style.visibility</p:attrName>
                                        </p:attrNameLst>
                                      </p:cBhvr>
                                      <p:to>
                                        <p:strVal val="visible"/>
                                      </p:to>
                                    </p:set>
                                    <p:anim calcmode="discrete" valueType="clr">
                                      <p:cBhvr override="childStyle">
                                        <p:cTn id="7" dur="3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34"/>
                                        </p:tgtEl>
                                        <p:attrNameLst>
                                          <p:attrName>fillcolor</p:attrName>
                                        </p:attrNameLst>
                                      </p:cBhvr>
                                      <p:tavLst>
                                        <p:tav tm="0">
                                          <p:val>
                                            <p:clrVal>
                                              <a:schemeClr val="accent2"/>
                                            </p:clrVal>
                                          </p:val>
                                        </p:tav>
                                        <p:tav tm="50000">
                                          <p:val>
                                            <p:clrVal>
                                              <a:schemeClr val="hlink"/>
                                            </p:clrVal>
                                          </p:val>
                                        </p:tav>
                                      </p:tavLst>
                                    </p:anim>
                                    <p:set>
                                      <p:cBhvr>
                                        <p:cTn id="9" dur="30"/>
                                        <p:tgtEl>
                                          <p:spTgt spid="3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grpId="1" nodeType="clickEffect">
                                  <p:stCondLst>
                                    <p:cond delay="0"/>
                                  </p:stCondLst>
                                  <p:iterate type="lt">
                                    <p:tmPct val="0"/>
                                  </p:iterate>
                                  <p:childTnLst>
                                    <p:animEffect transition="out" filter="diamond(in)">
                                      <p:cBhvr>
                                        <p:cTn id="13" dur="500"/>
                                        <p:tgtEl>
                                          <p:spTgt spid="34"/>
                                        </p:tgtEl>
                                      </p:cBhvr>
                                    </p:animEffect>
                                    <p:set>
                                      <p:cBhvr>
                                        <p:cTn id="14" dur="1" fill="hold">
                                          <p:stCondLst>
                                            <p:cond delay="499"/>
                                          </p:stCondLst>
                                        </p:cTn>
                                        <p:tgtEl>
                                          <p:spTgt spid="34"/>
                                        </p:tgtEl>
                                        <p:attrNameLst>
                                          <p:attrName>style.visibility</p:attrName>
                                        </p:attrNameLst>
                                      </p:cBhvr>
                                      <p:to>
                                        <p:strVal val="hidden"/>
                                      </p:to>
                                    </p:set>
                                  </p:childTnLst>
                                </p:cTn>
                              </p:par>
                            </p:childTnLst>
                          </p:cTn>
                        </p:par>
                        <p:par>
                          <p:cTn id="15" fill="hold">
                            <p:stCondLst>
                              <p:cond delay="5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35"/>
                                        </p:tgtEl>
                                        <p:attrNameLst>
                                          <p:attrName>style.visibility</p:attrName>
                                        </p:attrNameLst>
                                      </p:cBhvr>
                                      <p:to>
                                        <p:strVal val="visible"/>
                                      </p:to>
                                    </p:set>
                                    <p:anim calcmode="discrete" valueType="clr">
                                      <p:cBhvr override="childStyle">
                                        <p:cTn id="18" dur="30"/>
                                        <p:tgtEl>
                                          <p:spTgt spid="35"/>
                                        </p:tgtEl>
                                        <p:attrNameLst>
                                          <p:attrName>style.color</p:attrName>
                                        </p:attrNameLst>
                                      </p:cBhvr>
                                      <p:tavLst>
                                        <p:tav tm="0">
                                          <p:val>
                                            <p:clrVal>
                                              <a:schemeClr val="accent2"/>
                                            </p:clrVal>
                                          </p:val>
                                        </p:tav>
                                        <p:tav tm="50000">
                                          <p:val>
                                            <p:clrVal>
                                              <a:schemeClr val="hlink"/>
                                            </p:clrVal>
                                          </p:val>
                                        </p:tav>
                                      </p:tavLst>
                                    </p:anim>
                                    <p:anim calcmode="discrete" valueType="clr">
                                      <p:cBhvr>
                                        <p:cTn id="19" dur="30"/>
                                        <p:tgtEl>
                                          <p:spTgt spid="35"/>
                                        </p:tgtEl>
                                        <p:attrNameLst>
                                          <p:attrName>fillcolor</p:attrName>
                                        </p:attrNameLst>
                                      </p:cBhvr>
                                      <p:tavLst>
                                        <p:tav tm="0">
                                          <p:val>
                                            <p:clrVal>
                                              <a:schemeClr val="accent2"/>
                                            </p:clrVal>
                                          </p:val>
                                        </p:tav>
                                        <p:tav tm="50000">
                                          <p:val>
                                            <p:clrVal>
                                              <a:schemeClr val="hlink"/>
                                            </p:clrVal>
                                          </p:val>
                                        </p:tav>
                                      </p:tavLst>
                                    </p:anim>
                                    <p:set>
                                      <p:cBhvr>
                                        <p:cTn id="20" dur="30"/>
                                        <p:tgtEl>
                                          <p:spTgt spid="35"/>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strips(upRight)">
                                      <p:cBhvr>
                                        <p:cTn id="25" dur="500"/>
                                        <p:tgtEl>
                                          <p:spTgt spid="25"/>
                                        </p:tgtEl>
                                      </p:cBhvr>
                                    </p:animEffect>
                                  </p:childTnLst>
                                </p:cTn>
                              </p:par>
                            </p:childTnLst>
                          </p:cTn>
                        </p:par>
                        <p:par>
                          <p:cTn id="26" fill="hold">
                            <p:stCondLst>
                              <p:cond delay="500"/>
                            </p:stCondLst>
                            <p:childTnLst>
                              <p:par>
                                <p:cTn id="27" presetID="18" presetClass="entr" presetSubtype="3"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trips(upRight)">
                                      <p:cBhvr>
                                        <p:cTn id="29" dur="500"/>
                                        <p:tgtEl>
                                          <p:spTgt spid="15"/>
                                        </p:tgtEl>
                                      </p:cBhvr>
                                    </p:animEffect>
                                  </p:childTnLst>
                                </p:cTn>
                              </p:par>
                            </p:childTnLst>
                          </p:cTn>
                        </p:par>
                        <p:par>
                          <p:cTn id="30" fill="hold">
                            <p:stCondLst>
                              <p:cond delay="1000"/>
                            </p:stCondLst>
                            <p:childTnLst>
                              <p:par>
                                <p:cTn id="31" presetID="18" presetClass="entr" presetSubtype="3"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trips(upRigh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36">
                                            <p:txEl>
                                              <p:pRg st="0" end="0"/>
                                            </p:txEl>
                                          </p:spTgt>
                                        </p:tgtEl>
                                        <p:attrNameLst>
                                          <p:attrName>style.visibility</p:attrName>
                                        </p:attrNameLst>
                                      </p:cBhvr>
                                      <p:to>
                                        <p:strVal val="visible"/>
                                      </p:to>
                                    </p:set>
                                    <p:anim calcmode="discrete" valueType="clr">
                                      <p:cBhvr override="childStyle">
                                        <p:cTn id="38" dur="30"/>
                                        <p:tgtEl>
                                          <p:spTgt spid="3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30"/>
                                        <p:tgtEl>
                                          <p:spTgt spid="36">
                                            <p:txEl>
                                              <p:pRg st="0" end="0"/>
                                            </p:txEl>
                                          </p:spTgt>
                                        </p:tgtEl>
                                        <p:attrNameLst>
                                          <p:attrName>fillcolor</p:attrName>
                                        </p:attrNameLst>
                                      </p:cBhvr>
                                      <p:tavLst>
                                        <p:tav tm="0">
                                          <p:val>
                                            <p:clrVal>
                                              <a:schemeClr val="accent2"/>
                                            </p:clrVal>
                                          </p:val>
                                        </p:tav>
                                        <p:tav tm="50000">
                                          <p:val>
                                            <p:clrVal>
                                              <a:schemeClr val="hlink"/>
                                            </p:clrVal>
                                          </p:val>
                                        </p:tav>
                                      </p:tavLst>
                                    </p:anim>
                                    <p:set>
                                      <p:cBhvr>
                                        <p:cTn id="40" dur="30"/>
                                        <p:tgtEl>
                                          <p:spTgt spid="36">
                                            <p:txEl>
                                              <p:pRg st="0" end="0"/>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8" presetClass="exit" presetSubtype="16" fill="hold" grpId="1" nodeType="clickEffect">
                                  <p:stCondLst>
                                    <p:cond delay="0"/>
                                  </p:stCondLst>
                                  <p:iterate type="lt">
                                    <p:tmPct val="0"/>
                                  </p:iterate>
                                  <p:childTnLst>
                                    <p:animEffect transition="out" filter="diamond(in)">
                                      <p:cBhvr>
                                        <p:cTn id="44" dur="500"/>
                                        <p:tgtEl>
                                          <p:spTgt spid="35"/>
                                        </p:tgtEl>
                                      </p:cBhvr>
                                    </p:animEffect>
                                    <p:set>
                                      <p:cBhvr>
                                        <p:cTn id="45"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CB52375-8178-414F-BF26-CF17A57C5FF2}"/>
              </a:ext>
            </a:extLst>
          </p:cNvPr>
          <p:cNvSpPr txBox="1"/>
          <p:nvPr/>
        </p:nvSpPr>
        <p:spPr>
          <a:xfrm>
            <a:off x="381000" y="409597"/>
            <a:ext cx="6172200" cy="3631741"/>
          </a:xfrm>
          <a:prstGeom prst="rect">
            <a:avLst/>
          </a:prstGeom>
          <a:noFill/>
        </p:spPr>
        <p:txBody>
          <a:bodyPr wrap="square" lIns="121899" tIns="60949" rIns="121899" bIns="60949" rtlCol="0">
            <a:spAutoFit/>
          </a:bodyPr>
          <a:lstStyle/>
          <a:p>
            <a:pPr indent="-685680" fontAlgn="base">
              <a:spcBef>
                <a:spcPts val="600"/>
              </a:spcBef>
              <a:spcAft>
                <a:spcPts val="600"/>
              </a:spcAft>
            </a:pPr>
            <a:r>
              <a:rPr lang="en-US" sz="2600" b="1" dirty="0" smtClean="0">
                <a:solidFill>
                  <a:srgbClr val="C00000"/>
                </a:solidFill>
                <a:latin typeface="Times New Roman" panose="02020603050405020304" pitchFamily="18" charset="0"/>
                <a:cs typeface="Times New Roman" panose="02020603050405020304" pitchFamily="18" charset="0"/>
              </a:rPr>
              <a:t>3. </a:t>
            </a:r>
            <a:r>
              <a:rPr lang="en-US" sz="2600" b="1" dirty="0" err="1" smtClean="0">
                <a:solidFill>
                  <a:srgbClr val="C00000"/>
                </a:solidFill>
                <a:latin typeface="Times New Roman" panose="02020603050405020304" pitchFamily="18" charset="0"/>
                <a:cs typeface="Times New Roman" panose="02020603050405020304" pitchFamily="18" charset="0"/>
              </a:rPr>
              <a:t>Ứng</a:t>
            </a:r>
            <a:r>
              <a:rPr lang="en-US" sz="2600" b="1" dirty="0" smtClean="0">
                <a:solidFill>
                  <a:srgbClr val="C00000"/>
                </a:solidFill>
                <a:latin typeface="Times New Roman" panose="02020603050405020304" pitchFamily="18" charset="0"/>
                <a:cs typeface="Times New Roman" panose="02020603050405020304" pitchFamily="18" charset="0"/>
              </a:rPr>
              <a:t> </a:t>
            </a:r>
            <a:r>
              <a:rPr lang="en-US" sz="2600" b="1" dirty="0" err="1" smtClean="0">
                <a:solidFill>
                  <a:srgbClr val="C00000"/>
                </a:solidFill>
                <a:latin typeface="Times New Roman" panose="02020603050405020304" pitchFamily="18" charset="0"/>
                <a:cs typeface="Times New Roman" panose="02020603050405020304" pitchFamily="18" charset="0"/>
              </a:rPr>
              <a:t>dụng</a:t>
            </a:r>
            <a:r>
              <a:rPr lang="en-US" sz="2600" b="1" dirty="0" smtClean="0">
                <a:solidFill>
                  <a:srgbClr val="C00000"/>
                </a:solidFill>
                <a:latin typeface="Times New Roman" panose="02020603050405020304" pitchFamily="18" charset="0"/>
                <a:cs typeface="Times New Roman" panose="02020603050405020304" pitchFamily="18" charset="0"/>
              </a:rPr>
              <a:t>:</a:t>
            </a:r>
            <a:r>
              <a:rPr lang="en-US" sz="2600" b="1" dirty="0" smtClean="0">
                <a:solidFill>
                  <a:srgbClr val="0000FF"/>
                </a:solidFill>
                <a:latin typeface="Times New Roman" panose="02020603050405020304" pitchFamily="18" charset="0"/>
                <a:cs typeface="Times New Roman" panose="02020603050405020304" pitchFamily="18" charset="0"/>
              </a:rPr>
              <a:t> </a:t>
            </a:r>
          </a:p>
          <a:p>
            <a:pPr indent="-685680" fontAlgn="base">
              <a:spcBef>
                <a:spcPts val="600"/>
              </a:spcBef>
              <a:spcAft>
                <a:spcPts val="600"/>
              </a:spcAft>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không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sự</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vật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thì</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sự</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tắt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lợi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Tăng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nhanh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sự</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tắt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phải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tăng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lực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cản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tác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dụng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vật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endParaRPr lang="en-US" sz="2600" b="1" dirty="0" smtClean="0">
              <a:latin typeface="Times New Roman" panose="02020603050405020304" pitchFamily="18" charset="0"/>
              <a:cs typeface="Times New Roman" panose="02020603050405020304" pitchFamily="18" charset="0"/>
            </a:endParaRPr>
          </a:p>
          <a:p>
            <a:pPr indent="-685680" fontAlgn="base">
              <a:spcBef>
                <a:spcPts val="600"/>
              </a:spcBef>
              <a:spcAft>
                <a:spcPts val="600"/>
              </a:spcAft>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Ứng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dụng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Bộ</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phận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giảm</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sóc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các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phương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tiện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thông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các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thiết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bị</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đóng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tự</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 </a:t>
            </a:r>
            <a:endParaRPr lang="en-US" sz="2600" b="1" dirty="0" smtClean="0">
              <a:latin typeface="Times New Roman" pitchFamily="18" charset="0"/>
              <a:cs typeface="Arial" charset="0"/>
            </a:endParaRPr>
          </a:p>
        </p:txBody>
      </p:sp>
      <p:sp>
        <p:nvSpPr>
          <p:cNvPr id="30" name="Cloud Callout 33">
            <a:extLst>
              <a:ext uri="{FF2B5EF4-FFF2-40B4-BE49-F238E27FC236}">
                <a16:creationId xmlns:a16="http://schemas.microsoft.com/office/drawing/2014/main" xmlns="" id="{4246E924-1DBB-4D8A-8B85-D643E4357C3D}"/>
              </a:ext>
            </a:extLst>
          </p:cNvPr>
          <p:cNvSpPr/>
          <p:nvPr/>
        </p:nvSpPr>
        <p:spPr>
          <a:xfrm>
            <a:off x="381000" y="4191000"/>
            <a:ext cx="3581400" cy="2133600"/>
          </a:xfrm>
          <a:prstGeom prst="cloudCallout">
            <a:avLst>
              <a:gd name="adj1" fmla="val -44858"/>
              <a:gd name="adj2" fmla="val 47047"/>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smtClean="0">
                <a:solidFill>
                  <a:srgbClr val="FF0000"/>
                </a:solidFill>
                <a:latin typeface="Times New Roman" pitchFamily="18" charset="0"/>
                <a:cs typeface="Times New Roman" pitchFamily="18" charset="0"/>
              </a:rPr>
              <a:t>Dao </a:t>
            </a:r>
            <a:r>
              <a:rPr lang="en-US" sz="2800" b="1" dirty="0" err="1" smtClean="0">
                <a:solidFill>
                  <a:srgbClr val="FF0000"/>
                </a:solidFill>
                <a:latin typeface="Times New Roman" pitchFamily="18" charset="0"/>
                <a:cs typeface="Times New Roman" pitchFamily="18" charset="0"/>
              </a:rPr>
              <a:t>động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tắt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dần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lợi</a:t>
            </a:r>
            <a:r>
              <a:rPr lang="en-US" sz="2800" b="1" dirty="0" smtClean="0">
                <a:solidFill>
                  <a:srgbClr val="FF0000"/>
                </a:solidFill>
                <a:latin typeface="Times New Roman" pitchFamily="18" charset="0"/>
                <a:cs typeface="Times New Roman" pitchFamily="18" charset="0"/>
              </a:rPr>
              <a:t> hay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hại</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9753600" y="440618"/>
            <a:ext cx="2209800" cy="2988382"/>
          </a:xfrm>
          <a:prstGeom prst="rect">
            <a:avLst/>
          </a:prstGeom>
          <a:noFill/>
          <a:ln w="9525">
            <a:noFill/>
            <a:miter lim="800000"/>
            <a:headEnd/>
            <a:tailEnd/>
          </a:ln>
          <a:effectLst/>
        </p:spPr>
      </p:pic>
      <p:pic>
        <p:nvPicPr>
          <p:cNvPr id="9" name="Picture 3"/>
          <p:cNvPicPr>
            <a:picLocks noChangeAspect="1" noChangeArrowheads="1"/>
          </p:cNvPicPr>
          <p:nvPr/>
        </p:nvPicPr>
        <p:blipFill>
          <a:blip r:embed="rId3" cstate="print"/>
          <a:srcRect/>
          <a:stretch>
            <a:fillRect/>
          </a:stretch>
        </p:blipFill>
        <p:spPr bwMode="auto">
          <a:xfrm>
            <a:off x="6858000" y="430013"/>
            <a:ext cx="2358887" cy="2998987"/>
          </a:xfrm>
          <a:prstGeom prst="rect">
            <a:avLst/>
          </a:prstGeom>
          <a:noFill/>
          <a:ln w="9525">
            <a:noFill/>
            <a:miter lim="800000"/>
            <a:headEnd/>
            <a:tailEnd/>
          </a:ln>
          <a:effectLst/>
        </p:spPr>
      </p:pic>
      <p:pic>
        <p:nvPicPr>
          <p:cNvPr id="10" name="Picture 2" descr="D:\2017-2018\Thao Giang 2018\images (11).jpg">
            <a:hlinkClick r:id="rId4" action="ppaction://hlinkfile"/>
          </p:cNvPr>
          <p:cNvPicPr>
            <a:picLocks noChangeAspect="1" noChangeArrowheads="1"/>
          </p:cNvPicPr>
          <p:nvPr/>
        </p:nvPicPr>
        <p:blipFill>
          <a:blip r:embed="rId5" cstate="print"/>
          <a:srcRect/>
          <a:stretch>
            <a:fillRect/>
          </a:stretch>
        </p:blipFill>
        <p:spPr bwMode="auto">
          <a:xfrm>
            <a:off x="8382000" y="3886200"/>
            <a:ext cx="2438399" cy="2667000"/>
          </a:xfrm>
          <a:prstGeom prst="rect">
            <a:avLst/>
          </a:prstGeom>
          <a:noFill/>
          <a:ln w="9525">
            <a:noFill/>
            <a:miter lim="800000"/>
            <a:headEnd/>
            <a:tailEnd/>
          </a:ln>
        </p:spPr>
      </p:pic>
    </p:spTree>
    <p:extLst>
      <p:ext uri="{BB962C8B-B14F-4D97-AF65-F5344CB8AC3E}">
        <p14:creationId xmlns:p14="http://schemas.microsoft.com/office/powerpoint/2010/main" xmlns="" val="390502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3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30"/>
                                        <p:tgtEl>
                                          <p:spTgt spid="6">
                                            <p:txEl>
                                              <p:pRg st="0" end="0"/>
                                            </p:txEl>
                                          </p:spTgt>
                                        </p:tgtEl>
                                        <p:attrNameLst>
                                          <p:attrName>fill.type</p:attrName>
                                        </p:attrNameLst>
                                      </p:cBhvr>
                                      <p:to>
                                        <p:strVal val="solid"/>
                                      </p:to>
                                    </p:set>
                                  </p:childTnLst>
                                </p:cTn>
                              </p:par>
                            </p:childTnLst>
                          </p:cTn>
                        </p:par>
                        <p:par>
                          <p:cTn id="10" fill="hold">
                            <p:stCondLst>
                              <p:cond delay="165"/>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0"/>
                                        </p:tgtEl>
                                        <p:attrNameLst>
                                          <p:attrName>style.visibility</p:attrName>
                                        </p:attrNameLst>
                                      </p:cBhvr>
                                      <p:to>
                                        <p:strVal val="visible"/>
                                      </p:to>
                                    </p:set>
                                    <p:anim calcmode="discrete" valueType="clr">
                                      <p:cBhvr override="childStyle">
                                        <p:cTn id="13" dur="3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14" dur="30"/>
                                        <p:tgtEl>
                                          <p:spTgt spid="30"/>
                                        </p:tgtEl>
                                        <p:attrNameLst>
                                          <p:attrName>fillcolor</p:attrName>
                                        </p:attrNameLst>
                                      </p:cBhvr>
                                      <p:tavLst>
                                        <p:tav tm="0">
                                          <p:val>
                                            <p:clrVal>
                                              <a:schemeClr val="accent2"/>
                                            </p:clrVal>
                                          </p:val>
                                        </p:tav>
                                        <p:tav tm="50000">
                                          <p:val>
                                            <p:clrVal>
                                              <a:schemeClr val="hlink"/>
                                            </p:clrVal>
                                          </p:val>
                                        </p:tav>
                                      </p:tavLst>
                                    </p:anim>
                                    <p:set>
                                      <p:cBhvr>
                                        <p:cTn id="15" dur="30"/>
                                        <p:tgtEl>
                                          <p:spTgt spid="30"/>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iterate type="lt">
                                    <p:tmPct val="0"/>
                                  </p:iterate>
                                  <p:childTnLst>
                                    <p:animEffect transition="out" filter="blinds(horizontal)">
                                      <p:cBhvr>
                                        <p:cTn id="19" dur="500"/>
                                        <p:tgtEl>
                                          <p:spTgt spid="30"/>
                                        </p:tgtEl>
                                      </p:cBhvr>
                                    </p:animEffect>
                                    <p:set>
                                      <p:cBhvr>
                                        <p:cTn id="20" dur="1" fill="hold">
                                          <p:stCondLst>
                                            <p:cond delay="499"/>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25" dur="3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3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7" dur="30"/>
                                        <p:tgtEl>
                                          <p:spTgt spid="6">
                                            <p:txEl>
                                              <p:pRg st="1" end="1"/>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32" dur="3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3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34" dur="30"/>
                                        <p:tgtEl>
                                          <p:spTgt spid="6">
                                            <p:txEl>
                                              <p:pRg st="2" end="2"/>
                                            </p:txEl>
                                          </p:spTgt>
                                        </p:tgtEl>
                                        <p:attrNameLst>
                                          <p:attrName>fill.type</p:attrName>
                                        </p:attrNameLst>
                                      </p:cBhvr>
                                      <p:to>
                                        <p:strVal val="solid"/>
                                      </p:to>
                                    </p:set>
                                  </p:childTnLst>
                                </p:cTn>
                              </p:par>
                            </p:childTnLst>
                          </p:cTn>
                        </p:par>
                        <p:par>
                          <p:cTn id="35" fill="hold">
                            <p:stCondLst>
                              <p:cond delay="1095"/>
                            </p:stCondLst>
                            <p:childTnLst>
                              <p:par>
                                <p:cTn id="36" presetID="18" presetClass="entr" presetSubtype="3"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trips(upRight)">
                                      <p:cBhvr>
                                        <p:cTn id="38" dur="250"/>
                                        <p:tgtEl>
                                          <p:spTgt spid="9"/>
                                        </p:tgtEl>
                                      </p:cBhvr>
                                    </p:animEffect>
                                  </p:childTnLst>
                                </p:cTn>
                              </p:par>
                            </p:childTnLst>
                          </p:cTn>
                        </p:par>
                        <p:par>
                          <p:cTn id="39" fill="hold">
                            <p:stCondLst>
                              <p:cond delay="1345"/>
                            </p:stCondLst>
                            <p:childTnLst>
                              <p:par>
                                <p:cTn id="40" presetID="18" presetClass="entr" presetSubtype="3"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upRight)">
                                      <p:cBhvr>
                                        <p:cTn id="42" dur="250"/>
                                        <p:tgtEl>
                                          <p:spTgt spid="8"/>
                                        </p:tgtEl>
                                      </p:cBhvr>
                                    </p:animEffect>
                                  </p:childTnLst>
                                </p:cTn>
                              </p:par>
                            </p:childTnLst>
                          </p:cTn>
                        </p:par>
                        <p:par>
                          <p:cTn id="43" fill="hold">
                            <p:stCondLst>
                              <p:cond delay="1595"/>
                            </p:stCondLst>
                            <p:childTnLst>
                              <p:par>
                                <p:cTn id="44" presetID="18" presetClass="entr" presetSubtype="3"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trips(upRight)">
                                      <p:cBhvr>
                                        <p:cTn id="46"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35527" y="685800"/>
            <a:ext cx="5860473" cy="3581400"/>
          </a:xfrm>
          <a:prstGeom prst="rect">
            <a:avLst/>
          </a:prstGeom>
          <a:noFill/>
          <a:ln w="9525">
            <a:noFill/>
            <a:miter lim="800000"/>
            <a:headEnd/>
            <a:tailEnd/>
          </a:ln>
          <a:effectLst/>
        </p:spPr>
      </p:pic>
      <p:pic>
        <p:nvPicPr>
          <p:cNvPr id="5" name="Picture 2" descr="D:\2017-2018\Thao Giang 2018\giam-xoc-xe-ban-tai.jpg"/>
          <p:cNvPicPr>
            <a:picLocks noChangeAspect="1" noChangeArrowheads="1"/>
          </p:cNvPicPr>
          <p:nvPr/>
        </p:nvPicPr>
        <p:blipFill>
          <a:blip r:embed="rId3" cstate="print"/>
          <a:srcRect/>
          <a:stretch>
            <a:fillRect/>
          </a:stretch>
        </p:blipFill>
        <p:spPr bwMode="auto">
          <a:xfrm>
            <a:off x="6172200" y="642258"/>
            <a:ext cx="5845916" cy="3624942"/>
          </a:xfrm>
          <a:prstGeom prst="rect">
            <a:avLst/>
          </a:prstGeom>
          <a:noFill/>
          <a:ln w="9525">
            <a:noFill/>
            <a:miter lim="800000"/>
            <a:headEnd/>
            <a:tailEnd/>
          </a:ln>
        </p:spPr>
      </p:pic>
      <p:sp>
        <p:nvSpPr>
          <p:cNvPr id="6" name="TextBox 5">
            <a:extLst>
              <a:ext uri="{FF2B5EF4-FFF2-40B4-BE49-F238E27FC236}">
                <a16:creationId xmlns:a16="http://schemas.microsoft.com/office/drawing/2014/main" xmlns="" id="{5CB52375-8178-414F-BF26-CF17A57C5FF2}"/>
              </a:ext>
            </a:extLst>
          </p:cNvPr>
          <p:cNvSpPr txBox="1"/>
          <p:nvPr/>
        </p:nvSpPr>
        <p:spPr>
          <a:xfrm>
            <a:off x="228600" y="4734602"/>
            <a:ext cx="3657600" cy="523198"/>
          </a:xfrm>
          <a:prstGeom prst="rect">
            <a:avLst/>
          </a:prstGeom>
          <a:noFill/>
        </p:spPr>
        <p:txBody>
          <a:bodyPr wrap="square" lIns="121899" tIns="60949" rIns="121899" bIns="60949" rtlCol="0">
            <a:spAutoFit/>
          </a:bodyPr>
          <a:lstStyle/>
          <a:p>
            <a:pPr indent="-685680" algn="ctr" fontAlgn="base">
              <a:spcBef>
                <a:spcPts val="600"/>
              </a:spcBef>
              <a:spcAft>
                <a:spcPts val="600"/>
              </a:spcAft>
            </a:pPr>
            <a:r>
              <a:rPr lang="en-US" sz="2600" b="1" smtClean="0">
                <a:solidFill>
                  <a:srgbClr val="0000FF"/>
                </a:solidFill>
                <a:latin typeface="Times New Roman" panose="02020603050405020304" pitchFamily="18" charset="0"/>
                <a:cs typeface="Times New Roman" panose="02020603050405020304" pitchFamily="18" charset="0"/>
              </a:rPr>
              <a:t>Giảm xóc của xe máy</a:t>
            </a:r>
            <a:endParaRPr lang="en-US" sz="2600" b="1" smtClean="0">
              <a:solidFill>
                <a:srgbClr val="0000FF"/>
              </a:solidFill>
              <a:latin typeface="Times New Roman" pitchFamily="18" charset="0"/>
              <a:cs typeface="Arial" charset="0"/>
            </a:endParaRPr>
          </a:p>
        </p:txBody>
      </p:sp>
      <p:sp>
        <p:nvSpPr>
          <p:cNvPr id="7" name="TextBox 6">
            <a:extLst>
              <a:ext uri="{FF2B5EF4-FFF2-40B4-BE49-F238E27FC236}">
                <a16:creationId xmlns:a16="http://schemas.microsoft.com/office/drawing/2014/main" xmlns="" id="{5CB52375-8178-414F-BF26-CF17A57C5FF2}"/>
              </a:ext>
            </a:extLst>
          </p:cNvPr>
          <p:cNvSpPr txBox="1"/>
          <p:nvPr/>
        </p:nvSpPr>
        <p:spPr>
          <a:xfrm>
            <a:off x="6705600" y="4658402"/>
            <a:ext cx="4419600" cy="523198"/>
          </a:xfrm>
          <a:prstGeom prst="rect">
            <a:avLst/>
          </a:prstGeom>
          <a:noFill/>
        </p:spPr>
        <p:txBody>
          <a:bodyPr wrap="square" lIns="121899" tIns="60949" rIns="121899" bIns="60949" rtlCol="0">
            <a:spAutoFit/>
          </a:bodyPr>
          <a:lstStyle/>
          <a:p>
            <a:pPr indent="-685680" algn="ctr" fontAlgn="base">
              <a:spcBef>
                <a:spcPts val="600"/>
              </a:spcBef>
              <a:spcAft>
                <a:spcPts val="600"/>
              </a:spcAft>
            </a:pPr>
            <a:r>
              <a:rPr lang="en-US" sz="2600" b="1" smtClean="0">
                <a:solidFill>
                  <a:srgbClr val="0000FF"/>
                </a:solidFill>
                <a:latin typeface="Times New Roman" panose="02020603050405020304" pitchFamily="18" charset="0"/>
                <a:cs typeface="Times New Roman" panose="02020603050405020304" pitchFamily="18" charset="0"/>
              </a:rPr>
              <a:t>Giảm xóc của ô tô</a:t>
            </a:r>
            <a:endParaRPr lang="en-US" sz="2600" b="1" smtClean="0">
              <a:solidFill>
                <a:srgbClr val="0000FF"/>
              </a:solidFill>
              <a:latin typeface="Times New Roman" pitchFamily="18" charset="0"/>
              <a:cs typeface="Arial" charset="0"/>
            </a:endParaRPr>
          </a:p>
        </p:txBody>
      </p:sp>
      <p:pic>
        <p:nvPicPr>
          <p:cNvPr id="9" name="Picture 2" descr="D:\2017-2018\Thao Giang 2018\images (11).jpg"/>
          <p:cNvPicPr>
            <a:picLocks noChangeAspect="1" noChangeArrowheads="1"/>
          </p:cNvPicPr>
          <p:nvPr/>
        </p:nvPicPr>
        <p:blipFill>
          <a:blip r:embed="rId4" cstate="print"/>
          <a:srcRect/>
          <a:stretch>
            <a:fillRect/>
          </a:stretch>
        </p:blipFill>
        <p:spPr bwMode="auto">
          <a:xfrm>
            <a:off x="3810000" y="4419600"/>
            <a:ext cx="2020388"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3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30"/>
                                        <p:tgtEl>
                                          <p:spTgt spid="6">
                                            <p:txEl>
                                              <p:pRg st="0" end="0"/>
                                            </p:txEl>
                                          </p:spTgt>
                                        </p:tgtEl>
                                        <p:attrNameLst>
                                          <p:attrName>fill.type</p:attrName>
                                        </p:attrNameLst>
                                      </p:cBhvr>
                                      <p:to>
                                        <p:strVal val="solid"/>
                                      </p:to>
                                    </p:set>
                                  </p:childTnLst>
                                </p:cTn>
                              </p:par>
                            </p:childTnLst>
                          </p:cTn>
                        </p:par>
                        <p:par>
                          <p:cTn id="10" fill="hold">
                            <p:stCondLst>
                              <p:cond delay="240"/>
                            </p:stCondLst>
                            <p:childTnLst>
                              <p:par>
                                <p:cTn id="11" presetID="18" presetClass="entr" presetSubtype="3"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upRight)">
                                      <p:cBhvr>
                                        <p:cTn id="13" dur="250"/>
                                        <p:tgtEl>
                                          <p:spTgt spid="4"/>
                                        </p:tgtEl>
                                      </p:cBhvr>
                                    </p:animEffect>
                                  </p:childTnLst>
                                </p:cTn>
                              </p:par>
                            </p:childTnLst>
                          </p:cTn>
                        </p:par>
                        <p:par>
                          <p:cTn id="14" fill="hold">
                            <p:stCondLst>
                              <p:cond delay="490"/>
                            </p:stCondLst>
                            <p:childTnLst>
                              <p:par>
                                <p:cTn id="15" presetID="18" presetClass="entr" presetSubtype="3"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upRight)">
                                      <p:cBhvr>
                                        <p:cTn id="17" dur="250"/>
                                        <p:tgtEl>
                                          <p:spTgt spid="9"/>
                                        </p:tgtEl>
                                      </p:cBhvr>
                                    </p:animEffect>
                                  </p:childTnLst>
                                </p:cTn>
                              </p:par>
                            </p:childTnLst>
                          </p:cTn>
                        </p:par>
                        <p:par>
                          <p:cTn id="18" fill="hold">
                            <p:stCondLst>
                              <p:cond delay="740"/>
                            </p:stCondLst>
                            <p:childTnLst>
                              <p:par>
                                <p:cTn id="19" presetID="27" presetClass="entr" presetSubtype="0" fill="hold" nodeType="afterEffect">
                                  <p:stCondLst>
                                    <p:cond delay="0"/>
                                  </p:stCondLst>
                                  <p:iterate type="lt">
                                    <p:tmPct val="50000"/>
                                  </p:iterate>
                                  <p:childTnLst>
                                    <p:set>
                                      <p:cBhvr>
                                        <p:cTn id="20"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1" dur="3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3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23" dur="30"/>
                                        <p:tgtEl>
                                          <p:spTgt spid="7">
                                            <p:txEl>
                                              <p:pRg st="0" end="0"/>
                                            </p:txEl>
                                          </p:spTgt>
                                        </p:tgtEl>
                                        <p:attrNameLst>
                                          <p:attrName>fill.type</p:attrName>
                                        </p:attrNameLst>
                                      </p:cBhvr>
                                      <p:to>
                                        <p:strVal val="solid"/>
                                      </p:to>
                                    </p:set>
                                  </p:childTnLst>
                                </p:cTn>
                              </p:par>
                            </p:childTnLst>
                          </p:cTn>
                        </p:par>
                        <p:par>
                          <p:cTn id="24" fill="hold">
                            <p:stCondLst>
                              <p:cond delay="950"/>
                            </p:stCondLst>
                            <p:childTnLst>
                              <p:par>
                                <p:cTn id="25" presetID="18" presetClass="entr" presetSubtype="3"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upRight)">
                                      <p:cBhvr>
                                        <p:cTn id="2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CB52375-8178-414F-BF26-CF17A57C5FF2}"/>
              </a:ext>
            </a:extLst>
          </p:cNvPr>
          <p:cNvSpPr txBox="1"/>
          <p:nvPr/>
        </p:nvSpPr>
        <p:spPr>
          <a:xfrm>
            <a:off x="381000" y="409597"/>
            <a:ext cx="4724400" cy="3477853"/>
          </a:xfrm>
          <a:prstGeom prst="rect">
            <a:avLst/>
          </a:prstGeom>
          <a:noFill/>
        </p:spPr>
        <p:txBody>
          <a:bodyPr wrap="square" lIns="121899" tIns="60949" rIns="121899" bIns="60949" rtlCol="0">
            <a:spAutoFit/>
          </a:bodyPr>
          <a:lstStyle/>
          <a:p>
            <a:pPr indent="-685680" fontAlgn="base">
              <a:spcBef>
                <a:spcPts val="600"/>
              </a:spcBef>
              <a:spcAft>
                <a:spcPts val="600"/>
              </a:spcAft>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sự</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vật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thì</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sự</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tắt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hại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Mong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muốn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vật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duy</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trì</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lâu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dài</a:t>
            </a:r>
            <a:r>
              <a:rPr lang="en-US" sz="2600" b="1" dirty="0" smtClean="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sym typeface="Symbol"/>
              </a:rPr>
              <a: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phải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giảm</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lực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cản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tác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dụng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vật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endParaRPr lang="en-US" sz="2600" b="1" dirty="0" smtClean="0">
              <a:latin typeface="Times New Roman" panose="02020603050405020304" pitchFamily="18" charset="0"/>
              <a:cs typeface="Times New Roman" panose="02020603050405020304" pitchFamily="18" charset="0"/>
            </a:endParaRPr>
          </a:p>
          <a:p>
            <a:pPr indent="-685680" fontAlgn="base">
              <a:spcBef>
                <a:spcPts val="600"/>
              </a:spcBef>
              <a:spcAft>
                <a:spcPts val="600"/>
              </a:spcAft>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Ứng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dụng</a:t>
            </a:r>
            <a:r>
              <a:rPr lang="en-US" sz="2600" b="1" dirty="0" smtClean="0">
                <a:latin typeface="Times New Roman" panose="02020603050405020304" pitchFamily="18" charset="0"/>
                <a:cs typeface="Times New Roman" panose="02020603050405020304" pitchFamily="18" charset="0"/>
              </a:rPr>
              <a:t>: Con </a:t>
            </a:r>
            <a:r>
              <a:rPr lang="en-US" sz="2600" b="1" dirty="0" err="1" smtClean="0">
                <a:latin typeface="Times New Roman" panose="02020603050405020304" pitchFamily="18" charset="0"/>
                <a:cs typeface="Times New Roman" panose="02020603050405020304" pitchFamily="18" charset="0"/>
              </a:rPr>
              <a:t>lắc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đồng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hồ</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võng</a:t>
            </a:r>
            <a:r>
              <a:rPr lang="en-US" sz="2600" b="1" dirty="0" smtClean="0">
                <a:latin typeface="Times New Roman" panose="02020603050405020304" pitchFamily="18" charset="0"/>
                <a:cs typeface="Times New Roman" panose="02020603050405020304" pitchFamily="18" charset="0"/>
              </a:rPr>
              <a:t> … </a:t>
            </a:r>
            <a:endParaRPr lang="en-US" sz="2600" b="1" dirty="0" smtClean="0">
              <a:latin typeface="Times New Roman" pitchFamily="18" charset="0"/>
              <a:cs typeface="Arial" charset="0"/>
            </a:endParaRPr>
          </a:p>
        </p:txBody>
      </p:sp>
      <p:sp>
        <p:nvSpPr>
          <p:cNvPr id="30" name="Cloud Callout 33">
            <a:extLst>
              <a:ext uri="{FF2B5EF4-FFF2-40B4-BE49-F238E27FC236}">
                <a16:creationId xmlns:a16="http://schemas.microsoft.com/office/drawing/2014/main" xmlns="" id="{4246E924-1DBB-4D8A-8B85-D643E4357C3D}"/>
              </a:ext>
            </a:extLst>
          </p:cNvPr>
          <p:cNvSpPr/>
          <p:nvPr/>
        </p:nvSpPr>
        <p:spPr>
          <a:xfrm>
            <a:off x="609600" y="4419600"/>
            <a:ext cx="3581400" cy="2133600"/>
          </a:xfrm>
          <a:prstGeom prst="cloudCallout">
            <a:avLst>
              <a:gd name="adj1" fmla="val -44858"/>
              <a:gd name="adj2" fmla="val 47047"/>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smtClean="0">
                <a:solidFill>
                  <a:srgbClr val="FF0000"/>
                </a:solidFill>
                <a:latin typeface="Times New Roman" pitchFamily="18" charset="0"/>
                <a:cs typeface="Times New Roman" pitchFamily="18" charset="0"/>
              </a:rPr>
              <a:t>Dao động tắt dần có lợi hay có hại?</a:t>
            </a:r>
            <a:endParaRPr lang="en-US" sz="2800" b="1">
              <a:solidFill>
                <a:srgbClr val="FF0000"/>
              </a:solidFill>
              <a:latin typeface="Times New Roman" pitchFamily="18" charset="0"/>
              <a:cs typeface="Times New Roman" pitchFamily="18" charset="0"/>
            </a:endParaRPr>
          </a:p>
        </p:txBody>
      </p:sp>
      <p:pic>
        <p:nvPicPr>
          <p:cNvPr id="7" name="Picture 56" descr="D:\2017-2018\Thao Giang 2018\images (10).jpg"/>
          <p:cNvPicPr>
            <a:picLocks noChangeAspect="1" noChangeArrowheads="1"/>
          </p:cNvPicPr>
          <p:nvPr/>
        </p:nvPicPr>
        <p:blipFill>
          <a:blip r:embed="rId2" cstate="print"/>
          <a:srcRect/>
          <a:stretch>
            <a:fillRect/>
          </a:stretch>
        </p:blipFill>
        <p:spPr bwMode="auto">
          <a:xfrm>
            <a:off x="7162800" y="3886200"/>
            <a:ext cx="4084983" cy="2590800"/>
          </a:xfrm>
          <a:prstGeom prst="rect">
            <a:avLst/>
          </a:prstGeom>
          <a:noFill/>
          <a:ln w="9525">
            <a:noFill/>
            <a:miter lim="800000"/>
            <a:headEnd/>
            <a:tailEnd/>
          </a:ln>
        </p:spPr>
      </p:pic>
      <p:grpSp>
        <p:nvGrpSpPr>
          <p:cNvPr id="11" name="Group 7"/>
          <p:cNvGrpSpPr>
            <a:grpSpLocks/>
          </p:cNvGrpSpPr>
          <p:nvPr/>
        </p:nvGrpSpPr>
        <p:grpSpPr bwMode="auto">
          <a:xfrm rot="-2534995">
            <a:off x="8945030" y="837694"/>
            <a:ext cx="838200" cy="995362"/>
            <a:chOff x="2544" y="2544"/>
            <a:chExt cx="1152" cy="1248"/>
          </a:xfrm>
        </p:grpSpPr>
        <p:sp>
          <p:nvSpPr>
            <p:cNvPr id="12" name="Line 8"/>
            <p:cNvSpPr>
              <a:spLocks noChangeShapeType="1"/>
            </p:cNvSpPr>
            <p:nvPr/>
          </p:nvSpPr>
          <p:spPr bwMode="auto">
            <a:xfrm flipV="1">
              <a:off x="3120" y="2544"/>
              <a:ext cx="576" cy="624"/>
            </a:xfrm>
            <a:prstGeom prst="line">
              <a:avLst/>
            </a:prstGeom>
            <a:noFill/>
            <a:ln w="57150">
              <a:solidFill>
                <a:srgbClr val="FF0000"/>
              </a:solidFill>
              <a:round/>
              <a:headEnd/>
              <a:tailEnd type="triangle" w="med" len="med"/>
            </a:ln>
          </p:spPr>
          <p:txBody>
            <a:bodyPr/>
            <a:lstStyle/>
            <a:p>
              <a:endParaRPr lang="en-US" b="1">
                <a:latin typeface="Times New Roman" pitchFamily="18" charset="0"/>
                <a:cs typeface="Times New Roman" pitchFamily="18" charset="0"/>
              </a:endParaRPr>
            </a:p>
          </p:txBody>
        </p:sp>
        <p:sp>
          <p:nvSpPr>
            <p:cNvPr id="13" name="Line 9"/>
            <p:cNvSpPr>
              <a:spLocks noChangeShapeType="1"/>
            </p:cNvSpPr>
            <p:nvPr/>
          </p:nvSpPr>
          <p:spPr bwMode="auto">
            <a:xfrm flipV="1">
              <a:off x="2544" y="3168"/>
              <a:ext cx="576" cy="624"/>
            </a:xfrm>
            <a:prstGeom prst="line">
              <a:avLst/>
            </a:prstGeom>
            <a:noFill/>
            <a:ln w="57150">
              <a:solidFill>
                <a:schemeClr val="bg1"/>
              </a:solidFill>
              <a:round/>
              <a:headEnd/>
              <a:tailEnd type="triangle" w="med" len="med"/>
            </a:ln>
          </p:spPr>
          <p:txBody>
            <a:bodyPr/>
            <a:lstStyle/>
            <a:p>
              <a:endParaRPr lang="en-US" b="1">
                <a:latin typeface="Times New Roman" pitchFamily="18" charset="0"/>
                <a:cs typeface="Times New Roman" pitchFamily="18" charset="0"/>
              </a:endParaRPr>
            </a:p>
          </p:txBody>
        </p:sp>
      </p:grpSp>
      <p:grpSp>
        <p:nvGrpSpPr>
          <p:cNvPr id="14" name="Group 10"/>
          <p:cNvGrpSpPr>
            <a:grpSpLocks/>
          </p:cNvGrpSpPr>
          <p:nvPr/>
        </p:nvGrpSpPr>
        <p:grpSpPr bwMode="auto">
          <a:xfrm rot="-1961520">
            <a:off x="9127415" y="-464999"/>
            <a:ext cx="457200" cy="3581401"/>
            <a:chOff x="2112" y="336"/>
            <a:chExt cx="288" cy="2256"/>
          </a:xfrm>
        </p:grpSpPr>
        <p:sp>
          <p:nvSpPr>
            <p:cNvPr id="15" name="Line 11"/>
            <p:cNvSpPr>
              <a:spLocks noChangeShapeType="1"/>
            </p:cNvSpPr>
            <p:nvPr/>
          </p:nvSpPr>
          <p:spPr bwMode="auto">
            <a:xfrm>
              <a:off x="2256" y="1440"/>
              <a:ext cx="0" cy="1152"/>
            </a:xfrm>
            <a:prstGeom prst="line">
              <a:avLst/>
            </a:prstGeom>
            <a:noFill/>
            <a:ln w="38100">
              <a:solidFill>
                <a:srgbClr val="3333FF"/>
              </a:solidFill>
              <a:round/>
              <a:headEnd/>
              <a:tailEnd/>
            </a:ln>
          </p:spPr>
          <p:txBody>
            <a:bodyPr/>
            <a:lstStyle/>
            <a:p>
              <a:endParaRPr lang="en-US"/>
            </a:p>
          </p:txBody>
        </p:sp>
        <p:sp>
          <p:nvSpPr>
            <p:cNvPr id="16" name="Oval 12"/>
            <p:cNvSpPr>
              <a:spLocks noChangeArrowheads="1"/>
            </p:cNvSpPr>
            <p:nvPr/>
          </p:nvSpPr>
          <p:spPr bwMode="auto">
            <a:xfrm>
              <a:off x="2160" y="2332"/>
              <a:ext cx="200" cy="194"/>
            </a:xfrm>
            <a:prstGeom prst="ellipse">
              <a:avLst/>
            </a:prstGeom>
            <a:solidFill>
              <a:srgbClr val="FF0000"/>
            </a:solidFill>
            <a:ln w="9525">
              <a:solidFill>
                <a:srgbClr val="3333FF"/>
              </a:solidFill>
              <a:round/>
              <a:headEnd/>
              <a:tailEnd/>
            </a:ln>
          </p:spPr>
          <p:txBody>
            <a:bodyPr wrap="none" anchor="ctr"/>
            <a:lstStyle/>
            <a:p>
              <a:endParaRPr lang="en-US"/>
            </a:p>
          </p:txBody>
        </p:sp>
        <p:sp>
          <p:nvSpPr>
            <p:cNvPr id="17" name="Line 13"/>
            <p:cNvSpPr>
              <a:spLocks noChangeShapeType="1"/>
            </p:cNvSpPr>
            <p:nvPr/>
          </p:nvSpPr>
          <p:spPr bwMode="auto">
            <a:xfrm>
              <a:off x="2256" y="336"/>
              <a:ext cx="0" cy="1152"/>
            </a:xfrm>
            <a:prstGeom prst="line">
              <a:avLst/>
            </a:prstGeom>
            <a:noFill/>
            <a:ln w="38100">
              <a:noFill/>
              <a:round/>
              <a:headEnd/>
              <a:tailEnd/>
            </a:ln>
          </p:spPr>
          <p:txBody>
            <a:bodyPr/>
            <a:lstStyle/>
            <a:p>
              <a:endParaRPr lang="en-US"/>
            </a:p>
          </p:txBody>
        </p:sp>
        <p:sp>
          <p:nvSpPr>
            <p:cNvPr id="18" name="Oval 14"/>
            <p:cNvSpPr>
              <a:spLocks noChangeArrowheads="1"/>
            </p:cNvSpPr>
            <p:nvPr/>
          </p:nvSpPr>
          <p:spPr bwMode="auto">
            <a:xfrm>
              <a:off x="2112" y="432"/>
              <a:ext cx="288" cy="240"/>
            </a:xfrm>
            <a:prstGeom prst="ellipse">
              <a:avLst/>
            </a:prstGeom>
            <a:noFill/>
            <a:ln w="9525">
              <a:noFill/>
              <a:round/>
              <a:headEnd/>
              <a:tailEnd/>
            </a:ln>
          </p:spPr>
          <p:txBody>
            <a:bodyPr wrap="none" anchor="ctr"/>
            <a:lstStyle/>
            <a:p>
              <a:endParaRPr lang="en-US"/>
            </a:p>
          </p:txBody>
        </p:sp>
      </p:grpSp>
      <p:grpSp>
        <p:nvGrpSpPr>
          <p:cNvPr id="19" name="Group 18"/>
          <p:cNvGrpSpPr/>
          <p:nvPr/>
        </p:nvGrpSpPr>
        <p:grpSpPr>
          <a:xfrm>
            <a:off x="8718030" y="652713"/>
            <a:ext cx="1219200" cy="1191399"/>
            <a:chOff x="457200" y="502170"/>
            <a:chExt cx="1219200" cy="1191399"/>
          </a:xfrm>
        </p:grpSpPr>
        <p:sp>
          <p:nvSpPr>
            <p:cNvPr id="20" name="Line 16"/>
            <p:cNvSpPr>
              <a:spLocks noChangeShapeType="1"/>
            </p:cNvSpPr>
            <p:nvPr/>
          </p:nvSpPr>
          <p:spPr bwMode="auto">
            <a:xfrm flipH="1">
              <a:off x="1113020" y="838200"/>
              <a:ext cx="0" cy="685800"/>
            </a:xfrm>
            <a:prstGeom prst="line">
              <a:avLst/>
            </a:prstGeom>
            <a:noFill/>
            <a:ln w="9525">
              <a:solidFill>
                <a:srgbClr val="000000"/>
              </a:solidFill>
              <a:prstDash val="dashDot"/>
              <a:round/>
              <a:headEnd/>
              <a:tailEnd/>
            </a:ln>
          </p:spPr>
          <p:txBody>
            <a:bodyPr/>
            <a:lstStyle/>
            <a:p>
              <a:endParaRPr lang="en-US" b="1">
                <a:latin typeface="Times New Roman" pitchFamily="18" charset="0"/>
                <a:cs typeface="Times New Roman" pitchFamily="18" charset="0"/>
              </a:endParaRPr>
            </a:p>
          </p:txBody>
        </p:sp>
        <p:sp>
          <p:nvSpPr>
            <p:cNvPr id="21" name="Line 17"/>
            <p:cNvSpPr>
              <a:spLocks noChangeShapeType="1"/>
            </p:cNvSpPr>
            <p:nvPr/>
          </p:nvSpPr>
          <p:spPr bwMode="auto">
            <a:xfrm>
              <a:off x="747010" y="1143000"/>
              <a:ext cx="685800" cy="0"/>
            </a:xfrm>
            <a:prstGeom prst="line">
              <a:avLst/>
            </a:prstGeom>
            <a:noFill/>
            <a:ln w="9525">
              <a:solidFill>
                <a:srgbClr val="000000"/>
              </a:solidFill>
              <a:prstDash val="dash"/>
              <a:round/>
              <a:headEnd/>
              <a:tailEnd/>
            </a:ln>
          </p:spPr>
          <p:txBody>
            <a:bodyPr/>
            <a:lstStyle/>
            <a:p>
              <a:endParaRPr lang="en-US" b="1">
                <a:latin typeface="Times New Roman" pitchFamily="18" charset="0"/>
                <a:cs typeface="Times New Roman" pitchFamily="18" charset="0"/>
              </a:endParaRPr>
            </a:p>
          </p:txBody>
        </p:sp>
        <p:sp>
          <p:nvSpPr>
            <p:cNvPr id="22" name="Oval 21"/>
            <p:cNvSpPr>
              <a:spLocks noChangeArrowheads="1"/>
            </p:cNvSpPr>
            <p:nvPr/>
          </p:nvSpPr>
          <p:spPr bwMode="auto">
            <a:xfrm>
              <a:off x="518410" y="533400"/>
              <a:ext cx="1143000" cy="1143000"/>
            </a:xfrm>
            <a:prstGeom prst="ellipse">
              <a:avLst/>
            </a:prstGeom>
            <a:noFill/>
            <a:ln w="9525">
              <a:solidFill>
                <a:srgbClr val="000000"/>
              </a:solidFill>
              <a:round/>
              <a:headEnd/>
              <a:tailEnd/>
            </a:ln>
          </p:spPr>
          <p:txBody>
            <a:bodyPr wrap="none" anchor="ctr"/>
            <a:lstStyle/>
            <a:p>
              <a:endParaRPr lang="en-US" b="1">
                <a:latin typeface="Times New Roman" pitchFamily="18" charset="0"/>
                <a:cs typeface="Times New Roman" pitchFamily="18" charset="0"/>
              </a:endParaRPr>
            </a:p>
          </p:txBody>
        </p:sp>
        <p:sp>
          <p:nvSpPr>
            <p:cNvPr id="23" name="Oval 15"/>
            <p:cNvSpPr>
              <a:spLocks noChangeArrowheads="1"/>
            </p:cNvSpPr>
            <p:nvPr/>
          </p:nvSpPr>
          <p:spPr bwMode="auto">
            <a:xfrm>
              <a:off x="747010" y="762000"/>
              <a:ext cx="685800" cy="685800"/>
            </a:xfrm>
            <a:prstGeom prst="ellipse">
              <a:avLst/>
            </a:prstGeom>
            <a:noFill/>
            <a:ln w="9525">
              <a:solidFill>
                <a:srgbClr val="000000"/>
              </a:solidFill>
              <a:round/>
              <a:headEnd/>
              <a:tailEnd/>
            </a:ln>
          </p:spPr>
          <p:txBody>
            <a:bodyPr wrap="none" anchor="ctr"/>
            <a:lstStyle/>
            <a:p>
              <a:endParaRPr lang="en-US" b="1">
                <a:latin typeface="Times New Roman" pitchFamily="18" charset="0"/>
                <a:cs typeface="Times New Roman" pitchFamily="18" charset="0"/>
              </a:endParaRPr>
            </a:p>
          </p:txBody>
        </p:sp>
        <p:sp>
          <p:nvSpPr>
            <p:cNvPr id="24" name="Oval 22"/>
            <p:cNvSpPr>
              <a:spLocks noChangeArrowheads="1"/>
            </p:cNvSpPr>
            <p:nvPr/>
          </p:nvSpPr>
          <p:spPr bwMode="auto">
            <a:xfrm>
              <a:off x="958330" y="975610"/>
              <a:ext cx="292100" cy="280988"/>
            </a:xfrm>
            <a:prstGeom prst="ellipse">
              <a:avLst/>
            </a:prstGeom>
            <a:solidFill>
              <a:schemeClr val="accent1"/>
            </a:solidFill>
            <a:ln w="9525">
              <a:solidFill>
                <a:srgbClr val="000000"/>
              </a:solidFill>
              <a:round/>
              <a:headEnd/>
              <a:tailEnd/>
            </a:ln>
          </p:spPr>
          <p:txBody>
            <a:bodyPr wrap="none" anchor="ctr"/>
            <a:lstStyle/>
            <a:p>
              <a:endParaRPr lang="en-US" b="1">
                <a:latin typeface="Times New Roman" pitchFamily="18" charset="0"/>
                <a:cs typeface="Times New Roman" pitchFamily="18" charset="0"/>
              </a:endParaRPr>
            </a:p>
          </p:txBody>
        </p:sp>
        <p:sp>
          <p:nvSpPr>
            <p:cNvPr id="25" name="Text Box 19"/>
            <p:cNvSpPr txBox="1">
              <a:spLocks noChangeArrowheads="1"/>
            </p:cNvSpPr>
            <p:nvPr/>
          </p:nvSpPr>
          <p:spPr bwMode="auto">
            <a:xfrm>
              <a:off x="914400" y="502170"/>
              <a:ext cx="395990" cy="276999"/>
            </a:xfrm>
            <a:prstGeom prst="rect">
              <a:avLst/>
            </a:prstGeom>
            <a:noFill/>
            <a:ln w="9525">
              <a:noFill/>
              <a:miter lim="800000"/>
              <a:headEnd/>
              <a:tailEnd/>
            </a:ln>
          </p:spPr>
          <p:txBody>
            <a:bodyPr wrap="square" lIns="0" tIns="0" rIns="0" bIns="0">
              <a:spAutoFit/>
            </a:bodyPr>
            <a:lstStyle/>
            <a:p>
              <a:pPr algn="ctr">
                <a:spcBef>
                  <a:spcPct val="50000"/>
                </a:spcBef>
              </a:pPr>
              <a:r>
                <a:rPr lang="en-US" sz="1800" b="1">
                  <a:solidFill>
                    <a:srgbClr val="0000FF"/>
                  </a:solidFill>
                  <a:latin typeface="Times New Roman" pitchFamily="18" charset="0"/>
                  <a:cs typeface="Times New Roman" pitchFamily="18" charset="0"/>
                </a:rPr>
                <a:t>12</a:t>
              </a:r>
            </a:p>
          </p:txBody>
        </p:sp>
        <p:sp>
          <p:nvSpPr>
            <p:cNvPr id="26" name="Text Box 6"/>
            <p:cNvSpPr txBox="1">
              <a:spLocks noChangeArrowheads="1"/>
            </p:cNvSpPr>
            <p:nvPr/>
          </p:nvSpPr>
          <p:spPr bwMode="auto">
            <a:xfrm>
              <a:off x="1447800" y="990600"/>
              <a:ext cx="228600" cy="276999"/>
            </a:xfrm>
            <a:prstGeom prst="rect">
              <a:avLst/>
            </a:prstGeom>
            <a:noFill/>
            <a:ln w="9525">
              <a:noFill/>
              <a:miter lim="800000"/>
              <a:headEnd/>
              <a:tailEnd/>
            </a:ln>
          </p:spPr>
          <p:txBody>
            <a:bodyPr lIns="0" tIns="0" rIns="0" bIns="0">
              <a:spAutoFit/>
            </a:bodyPr>
            <a:lstStyle/>
            <a:p>
              <a:pPr algn="ctr">
                <a:spcBef>
                  <a:spcPct val="50000"/>
                </a:spcBef>
              </a:pPr>
              <a:r>
                <a:rPr lang="en-US" sz="1800" b="1">
                  <a:solidFill>
                    <a:srgbClr val="0000FF"/>
                  </a:solidFill>
                  <a:latin typeface="Times New Roman" pitchFamily="18" charset="0"/>
                  <a:cs typeface="Times New Roman" pitchFamily="18" charset="0"/>
                </a:rPr>
                <a:t>3</a:t>
              </a:r>
            </a:p>
          </p:txBody>
        </p:sp>
        <p:sp>
          <p:nvSpPr>
            <p:cNvPr id="27" name="Text Box 18"/>
            <p:cNvSpPr txBox="1">
              <a:spLocks noChangeArrowheads="1"/>
            </p:cNvSpPr>
            <p:nvPr/>
          </p:nvSpPr>
          <p:spPr bwMode="auto">
            <a:xfrm>
              <a:off x="885670" y="1416570"/>
              <a:ext cx="436563" cy="276999"/>
            </a:xfrm>
            <a:prstGeom prst="rect">
              <a:avLst/>
            </a:prstGeom>
            <a:noFill/>
            <a:ln w="9525">
              <a:noFill/>
              <a:miter lim="800000"/>
              <a:headEnd/>
              <a:tailEnd/>
            </a:ln>
          </p:spPr>
          <p:txBody>
            <a:bodyPr lIns="0" tIns="0" rIns="0" bIns="0">
              <a:spAutoFit/>
            </a:bodyPr>
            <a:lstStyle/>
            <a:p>
              <a:pPr algn="ctr">
                <a:spcBef>
                  <a:spcPct val="50000"/>
                </a:spcBef>
              </a:pPr>
              <a:r>
                <a:rPr lang="en-US" sz="1800" b="1">
                  <a:solidFill>
                    <a:srgbClr val="0000FF"/>
                  </a:solidFill>
                  <a:latin typeface="Times New Roman" pitchFamily="18" charset="0"/>
                  <a:cs typeface="Times New Roman" pitchFamily="18" charset="0"/>
                </a:rPr>
                <a:t>6</a:t>
              </a:r>
            </a:p>
          </p:txBody>
        </p:sp>
        <p:sp>
          <p:nvSpPr>
            <p:cNvPr id="28" name="Text Box 20"/>
            <p:cNvSpPr txBox="1">
              <a:spLocks noChangeArrowheads="1"/>
            </p:cNvSpPr>
            <p:nvPr/>
          </p:nvSpPr>
          <p:spPr bwMode="auto">
            <a:xfrm>
              <a:off x="457200" y="990600"/>
              <a:ext cx="363538" cy="276999"/>
            </a:xfrm>
            <a:prstGeom prst="rect">
              <a:avLst/>
            </a:prstGeom>
            <a:noFill/>
            <a:ln w="9525">
              <a:noFill/>
              <a:miter lim="800000"/>
              <a:headEnd/>
              <a:tailEnd/>
            </a:ln>
          </p:spPr>
          <p:txBody>
            <a:bodyPr lIns="0" tIns="0" rIns="0" bIns="0">
              <a:spAutoFit/>
            </a:bodyPr>
            <a:lstStyle/>
            <a:p>
              <a:pPr algn="ctr">
                <a:spcBef>
                  <a:spcPct val="50000"/>
                </a:spcBef>
              </a:pPr>
              <a:r>
                <a:rPr lang="en-US" sz="1800" b="1">
                  <a:solidFill>
                    <a:srgbClr val="0000FF"/>
                  </a:solidFill>
                  <a:latin typeface="Times New Roman" pitchFamily="18" charset="0"/>
                  <a:cs typeface="Times New Roman" pitchFamily="18" charset="0"/>
                </a:rPr>
                <a:t>9</a:t>
              </a:r>
            </a:p>
          </p:txBody>
        </p:sp>
      </p:grpSp>
    </p:spTree>
    <p:extLst>
      <p:ext uri="{BB962C8B-B14F-4D97-AF65-F5344CB8AC3E}">
        <p14:creationId xmlns:p14="http://schemas.microsoft.com/office/powerpoint/2010/main" xmlns="" val="390502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0"/>
                                        </p:tgtEl>
                                        <p:attrNameLst>
                                          <p:attrName>style.visibility</p:attrName>
                                        </p:attrNameLst>
                                      </p:cBhvr>
                                      <p:to>
                                        <p:strVal val="visible"/>
                                      </p:to>
                                    </p:set>
                                    <p:anim calcmode="discrete" valueType="clr">
                                      <p:cBhvr override="childStyle">
                                        <p:cTn id="7" dur="3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30"/>
                                        </p:tgtEl>
                                        <p:attrNameLst>
                                          <p:attrName>fillcolor</p:attrName>
                                        </p:attrNameLst>
                                      </p:cBhvr>
                                      <p:tavLst>
                                        <p:tav tm="0">
                                          <p:val>
                                            <p:clrVal>
                                              <a:schemeClr val="accent2"/>
                                            </p:clrVal>
                                          </p:val>
                                        </p:tav>
                                        <p:tav tm="50000">
                                          <p:val>
                                            <p:clrVal>
                                              <a:schemeClr val="hlink"/>
                                            </p:clrVal>
                                          </p:val>
                                        </p:tav>
                                      </p:tavLst>
                                    </p:anim>
                                    <p:set>
                                      <p:cBhvr>
                                        <p:cTn id="9" dur="30"/>
                                        <p:tgtEl>
                                          <p:spTgt spid="3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4" dur="3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3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6" dur="30"/>
                                        <p:tgtEl>
                                          <p:spTgt spid="6">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21" dur="3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3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3" dur="30"/>
                                        <p:tgtEl>
                                          <p:spTgt spid="6">
                                            <p:txEl>
                                              <p:pRg st="1" end="1"/>
                                            </p:txEl>
                                          </p:spTgt>
                                        </p:tgtEl>
                                        <p:attrNameLst>
                                          <p:attrName>fill.type</p:attrName>
                                        </p:attrNameLst>
                                      </p:cBhvr>
                                      <p:to>
                                        <p:strVal val="solid"/>
                                      </p:to>
                                    </p:set>
                                  </p:childTnLst>
                                </p:cTn>
                              </p:par>
                            </p:childTnLst>
                          </p:cTn>
                        </p:par>
                        <p:par>
                          <p:cTn id="24" fill="hold">
                            <p:stCondLst>
                              <p:cond delay="465"/>
                            </p:stCondLst>
                            <p:childTnLst>
                              <p:par>
                                <p:cTn id="25" presetID="18" presetClass="entr" presetSubtype="1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Left)">
                                      <p:cBhvr>
                                        <p:cTn id="27" dur="500"/>
                                        <p:tgtEl>
                                          <p:spTgt spid="11"/>
                                        </p:tgtEl>
                                      </p:cBhvr>
                                    </p:animEffect>
                                  </p:childTnLst>
                                </p:cTn>
                              </p:par>
                              <p:par>
                                <p:cTn id="28" presetID="18" presetClass="entr" presetSubtype="12"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par>
                                <p:cTn id="31" presetID="18" presetClass="entr" presetSubtype="12"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strips(downLeft)">
                                      <p:cBhvr>
                                        <p:cTn id="33" dur="500"/>
                                        <p:tgtEl>
                                          <p:spTgt spid="19"/>
                                        </p:tgtEl>
                                      </p:cBhvr>
                                    </p:animEffect>
                                  </p:childTnLst>
                                </p:cTn>
                              </p:par>
                            </p:childTnLst>
                          </p:cTn>
                        </p:par>
                        <p:par>
                          <p:cTn id="34" fill="hold">
                            <p:stCondLst>
                              <p:cond delay="965"/>
                            </p:stCondLst>
                            <p:childTnLst>
                              <p:par>
                                <p:cTn id="35" presetID="8" presetClass="emph" presetSubtype="0" repeatCount="indefinite" fill="hold" nodeType="afterEffect">
                                  <p:stCondLst>
                                    <p:cond delay="0"/>
                                  </p:stCondLst>
                                  <p:childTnLst>
                                    <p:animRot by="21600000">
                                      <p:cBhvr>
                                        <p:cTn id="36" dur="15000" fill="hold"/>
                                        <p:tgtEl>
                                          <p:spTgt spid="11"/>
                                        </p:tgtEl>
                                        <p:attrNameLst>
                                          <p:attrName>r</p:attrName>
                                        </p:attrNameLst>
                                      </p:cBhvr>
                                    </p:animRot>
                                  </p:childTnLst>
                                </p:cTn>
                              </p:par>
                              <p:par>
                                <p:cTn id="37" presetID="8" presetClass="emph" presetSubtype="0" repeatCount="indefinite" accel="50000" decel="50000" autoRev="1" fill="hold" nodeType="withEffect">
                                  <p:stCondLst>
                                    <p:cond delay="0"/>
                                  </p:stCondLst>
                                  <p:childTnLst>
                                    <p:animRot by="3600000">
                                      <p:cBhvr>
                                        <p:cTn id="38" dur="750" fill="hold"/>
                                        <p:tgtEl>
                                          <p:spTgt spid="14"/>
                                        </p:tgtEl>
                                        <p:attrNameLst>
                                          <p:attrName>r</p:attrName>
                                        </p:attrNameLst>
                                      </p:cBhvr>
                                    </p:animRo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8" presetClass="exit" presetSubtype="16" fill="hold" grpId="1" nodeType="clickEffect">
                                  <p:stCondLst>
                                    <p:cond delay="0"/>
                                  </p:stCondLst>
                                  <p:iterate type="lt">
                                    <p:tmPct val="0"/>
                                  </p:iterate>
                                  <p:childTnLst>
                                    <p:animEffect transition="out" filter="diamond(in)">
                                      <p:cBhvr>
                                        <p:cTn id="44" dur="500"/>
                                        <p:tgtEl>
                                          <p:spTgt spid="30"/>
                                        </p:tgtEl>
                                      </p:cBhvr>
                                    </p:animEffect>
                                    <p:set>
                                      <p:cBhvr>
                                        <p:cTn id="45"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5588</TotalTime>
  <Words>2097</Words>
  <Application>Microsoft Office PowerPoint</Application>
  <PresentationFormat>Custom</PresentationFormat>
  <Paragraphs>166</Paragraphs>
  <Slides>23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Concourse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BUS</dc:creator>
  <cp:lastModifiedBy>hacongkhanh12122@outlook.com</cp:lastModifiedBy>
  <cp:revision>956</cp:revision>
  <dcterms:created xsi:type="dcterms:W3CDTF">2008-10-30T14:01:22Z</dcterms:created>
  <dcterms:modified xsi:type="dcterms:W3CDTF">2023-10-07T00:35:35Z</dcterms:modified>
</cp:coreProperties>
</file>