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8" r:id="rId5"/>
    <p:sldId id="299" r:id="rId6"/>
    <p:sldId id="300" r:id="rId7"/>
    <p:sldId id="312" r:id="rId8"/>
    <p:sldId id="313" r:id="rId9"/>
    <p:sldId id="314" r:id="rId10"/>
    <p:sldId id="302" r:id="rId11"/>
    <p:sldId id="301" r:id="rId12"/>
    <p:sldId id="303" r:id="rId13"/>
    <p:sldId id="304" r:id="rId14"/>
    <p:sldId id="305" r:id="rId15"/>
    <p:sldId id="306" r:id="rId16"/>
    <p:sldId id="307" r:id="rId17"/>
    <p:sldId id="309" r:id="rId18"/>
    <p:sldId id="310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33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9CE31-4304-481A-A95A-777441817159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C4864-AD7E-4DA2-950D-9E2C6F72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286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CC4EA-80EE-4C26-9515-CF4F2E796FD7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8D7DE-FFCA-4200-9992-ED9D18F97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64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EF28-FBCF-40AA-BAB4-D8AA95BA9F1F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104E7-3AA5-4D3D-B2B6-8BA3C5F56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58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7C02-FF15-4F2A-AAC4-3D7E84724D0B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A8B78-ABB3-4B5E-8AD8-CC47A058D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819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0CFDE-CD85-4727-8383-4E0B50EA457E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31497-2EFB-4FC4-A17E-D332D9C86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456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10D59-1E29-467B-B7F4-4149EB9BEC1C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98DEC-6B20-4BAE-8C7C-409266EA5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637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95B8B-8498-4DC1-956C-30BBB9A3FD92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F4FF2-9B7A-460E-B385-9429B1776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84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663B-1B4D-4F72-8292-E5814B50EAA8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98245-9FB0-412E-A1E2-74075265C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10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0BE4-5047-4FBE-808B-2D795346A8D1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8AB4-845A-4527-9437-071A4D52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603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4F894-055D-4EF7-807D-5E6D3146157F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A0D4C-18EA-4991-ADC2-2AE876A49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604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58077-7406-4039-8856-17F54EA74265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E9C16-5233-40E2-92E3-B7BBA7B1B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56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CD1161-BB76-4C5C-BC87-A8E175E8F0EC}" type="datetimeFigureOut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4497C9-B42D-4701-A0DE-6BF715B67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17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7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http://upload.wikimedia.org/wikipedia/commons/thumb/d/d5/Opamp-differential.svg/280px-Opamp-differential.svg.png" TargetMode="External"/><Relationship Id="rId3" Type="http://schemas.openxmlformats.org/officeDocument/2006/relationships/image" Target="http://upload.wikimedia.org/wikipedia/commons/thumb/2/2d/Opampinverting.svg/280px-Opampinverting.svg.png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02488" y="704850"/>
            <a:ext cx="2667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Phần Một</a:t>
            </a:r>
            <a:endParaRPr lang="en-US" alt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4294967295"/>
          </p:nvPr>
        </p:nvSpPr>
        <p:spPr>
          <a:xfrm>
            <a:off x="1744663" y="1612900"/>
            <a:ext cx="8991600" cy="1004888"/>
          </a:xfrm>
        </p:spPr>
        <p:txBody>
          <a:bodyPr anchor="ctr"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THUẬT ĐIỆN TỬ</a:t>
            </a:r>
          </a:p>
        </p:txBody>
      </p:sp>
      <p:pic>
        <p:nvPicPr>
          <p:cNvPr id="307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4188" y="2527300"/>
            <a:ext cx="643255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" y="0"/>
            <a:ext cx="5805055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619125" y="769938"/>
            <a:ext cx="1096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619125" y="1416050"/>
            <a:ext cx="11572875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1175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vi-VN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2./ Sơ đồ và nguyên lý làm việc của mạch khuếch đại:</a:t>
            </a:r>
            <a:endParaRPr lang="en-US" altLang="en-US" sz="3200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125" y="2247900"/>
            <a:ext cx="115728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5575" indent="-511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vi-VN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lý làm việc của mạch khuếch đại điện áp dùng </a:t>
            </a:r>
            <a:r>
              <a:rPr lang="vi-VN" sz="3200" b="1" i="1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>
              <a:solidFill>
                <a:srgbClr val="7030A0"/>
              </a:solidFill>
              <a:latin typeface="Calibri" panose="020F0502020204030204"/>
            </a:endParaRPr>
          </a:p>
        </p:txBody>
      </p:sp>
      <p:pic>
        <p:nvPicPr>
          <p:cNvPr id="10" name="20191001_220252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33"/>
          <a:stretch>
            <a:fillRect/>
          </a:stretch>
        </p:blipFill>
        <p:spPr bwMode="auto">
          <a:xfrm>
            <a:off x="522288" y="1279525"/>
            <a:ext cx="11156950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2425" y="6232525"/>
            <a:ext cx="4873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1" y="0"/>
            <a:ext cx="5805055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0"/>
            <a:ext cx="12192001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619125" y="769938"/>
            <a:ext cx="1096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619125" y="1416050"/>
            <a:ext cx="11572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1175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vi-VN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2/ </a:t>
            </a:r>
            <a:r>
              <a:rPr lang="vi-VN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Sơ đồ và nguyên lý làm việc của mạch khuếch đại:</a:t>
            </a:r>
            <a:endParaRPr lang="en-US" altLang="en-US" sz="3200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125" y="2247900"/>
            <a:ext cx="115728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5575" indent="-511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lý làm việc của mạch khuếch đại điện áp dùng </a:t>
            </a:r>
            <a:r>
              <a:rPr lang="vi-VN" sz="32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525" y="2832100"/>
            <a:ext cx="8874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altLang="en-US" sz="3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nối với điểm chung mạch điện. (nối đất)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 hiệu vào qua R</a:t>
            </a:r>
            <a:r>
              <a:rPr lang="vi-VN" altLang="en-US" sz="3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 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U</a:t>
            </a:r>
            <a:r>
              <a:rPr lang="vi-VN" altLang="en-US" sz="3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525" y="3910013"/>
            <a:ext cx="61849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vi-VN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vi-VN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Điện áp ở đầu ra </a:t>
            </a:r>
            <a:r>
              <a:rPr lang="vi-VN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 dấu với điện áp ở đầu vào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được khuếch đại.</a:t>
            </a:r>
            <a:endParaRPr lang="en-US" altLang="en-US" sz="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9075" y="3417888"/>
            <a:ext cx="55626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088" y="5424488"/>
            <a:ext cx="25749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03300" y="5807075"/>
            <a:ext cx="1347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số:</a:t>
            </a:r>
            <a:endParaRPr lang="en-US" alt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69075" y="3910013"/>
            <a:ext cx="973138" cy="89852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285413" y="4244975"/>
            <a:ext cx="1906587" cy="16541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" y="0"/>
            <a:ext cx="5805055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12192001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6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0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  <p:bldP spid="9" grpId="0"/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619125" y="769938"/>
            <a:ext cx="1096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TẠO XUNG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9125" y="1416050"/>
            <a:ext cx="10963275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3175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vi-VN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1/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tạo xung:</a:t>
            </a:r>
            <a:endParaRPr lang="en-US" altLang="en-US" sz="3200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47900"/>
            <a:ext cx="6148388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5963" y="2441575"/>
            <a:ext cx="39624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200">
                <a:latin typeface="Times New Roman" panose="02020603050405020304" pitchFamily="18" charset="0"/>
              </a:rPr>
              <a:t>Mạch tạo xung là mạch điện tử biến đổi năng lượng dòng điện 1 chiều thành năng lượng dao động điện có dạng xung và tần số theo yêu cầu</a:t>
            </a: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7763" y="5775325"/>
            <a:ext cx="4041775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0"/>
            <a:ext cx="5805055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0"/>
            <a:ext cx="12192001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619125" y="769938"/>
            <a:ext cx="1096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TẠO XUNG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9125" y="1416050"/>
            <a:ext cx="10618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87438" indent="-576263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2/ </a:t>
            </a:r>
            <a:r>
              <a:rPr lang="vi-VN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Sơ đồ </a:t>
            </a:r>
            <a:r>
              <a:rPr lang="vi-VN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của </a:t>
            </a:r>
            <a:r>
              <a:rPr lang="vi-VN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mạch tạo xung đa hài tự dao động :</a:t>
            </a:r>
            <a:endParaRPr lang="en-US" altLang="en-US" sz="3200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139" y="2036907"/>
            <a:ext cx="10136187" cy="428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" y="0"/>
            <a:ext cx="5805055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2192001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619125" y="769938"/>
            <a:ext cx="1096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TẠO XUNG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619125" y="1416050"/>
            <a:ext cx="106187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87438" indent="-576263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2./ Sơ đồ và nguyên lý làm việc của mạch tạo xung đa hài tự dao động :</a:t>
            </a:r>
            <a:endParaRPr lang="en-US" altLang="en-US" sz="3200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9125" y="2493963"/>
            <a:ext cx="115728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5575" indent="-511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vi-VN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lý làm việc</a:t>
            </a:r>
            <a:r>
              <a:rPr lang="en-US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>
              <a:solidFill>
                <a:srgbClr val="7030A0"/>
              </a:solidFill>
              <a:latin typeface="Calibri" panose="020F0502020204030204"/>
            </a:endParaRPr>
          </a:p>
        </p:txBody>
      </p:sp>
      <p:pic>
        <p:nvPicPr>
          <p:cNvPr id="7" name="EC60E3CF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33"/>
          <a:stretch>
            <a:fillRect/>
          </a:stretch>
        </p:blipFill>
        <p:spPr bwMode="auto">
          <a:xfrm>
            <a:off x="550863" y="1320800"/>
            <a:ext cx="11031537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4650" y="62626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" y="0"/>
            <a:ext cx="5805055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0"/>
            <a:ext cx="12192001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619125" y="769938"/>
            <a:ext cx="1096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TẠO XUNG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619125" y="1416050"/>
            <a:ext cx="106187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87438" indent="-576263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3/ Nguyên lý làm việc của </a:t>
            </a:r>
            <a:r>
              <a:rPr lang="vi-VN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mạch tạo xung đa hài tự dao động :</a:t>
            </a:r>
            <a:endParaRPr lang="en-US" altLang="en-US" sz="3200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994" y="6075200"/>
            <a:ext cx="11536405" cy="651653"/>
          </a:xfrm>
          <a:prstGeom prst="rect">
            <a:avLst/>
          </a:prstGeom>
          <a:blipFill rotWithShape="0">
            <a:blip r:embed="rId2"/>
            <a:stretch>
              <a:fillRect l="-1216" t="-2830" b="-3018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388" y="3751263"/>
            <a:ext cx="115300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thái ban đầu cả 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2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2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đều dẫn</a:t>
            </a:r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997" y="4336649"/>
            <a:ext cx="11530402" cy="651653"/>
          </a:xfrm>
          <a:prstGeom prst="rect">
            <a:avLst/>
          </a:prstGeom>
          <a:blipFill rotWithShape="0">
            <a:blip r:embed="rId3"/>
            <a:stretch>
              <a:fillRect l="-1216" t="-2804" b="-2897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2" name="Rectangle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994" y="4916166"/>
            <a:ext cx="12109839" cy="668516"/>
          </a:xfrm>
          <a:prstGeom prst="rect">
            <a:avLst/>
          </a:prstGeom>
          <a:blipFill rotWithShape="0">
            <a:blip r:embed="rId4"/>
            <a:stretch>
              <a:fillRect l="-1158" t="-1818" r="-554" b="-2636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3" name="Rectangle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994" y="5495683"/>
            <a:ext cx="11998522" cy="668516"/>
          </a:xfrm>
          <a:prstGeom prst="rect">
            <a:avLst/>
          </a:prstGeom>
          <a:blipFill rotWithShape="0">
            <a:blip r:embed="rId5"/>
            <a:stretch>
              <a:fillRect l="-1169" t="-1835" b="-2752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14347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52625"/>
            <a:ext cx="59436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" y="0"/>
            <a:ext cx="5805055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0"/>
            <a:ext cx="12192001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619125" y="769938"/>
            <a:ext cx="1096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TẠO XUNG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619125" y="1427163"/>
            <a:ext cx="106187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87438" indent="-576263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/ Nguyên </a:t>
            </a:r>
            <a:r>
              <a:rPr lang="vi-VN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lý làm việc của mạch tạo xung đa hài tự dao động :</a:t>
            </a:r>
            <a:endParaRPr lang="en-US" altLang="en-US" sz="3200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038" y="3771900"/>
            <a:ext cx="8124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en-US" sz="2800">
                <a:latin typeface="Times New Roman" panose="02020603050405020304" pitchFamily="18" charset="0"/>
              </a:rPr>
              <a:t>Trạng thái tín hiệu ra U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 ở mức cao, U</a:t>
            </a:r>
            <a:r>
              <a:rPr lang="en-US" altLang="en-US" sz="2800" baseline="-25000">
                <a:latin typeface="Times New Roman" panose="02020603050405020304" pitchFamily="18" charset="0"/>
              </a:rPr>
              <a:t>1 </a:t>
            </a:r>
            <a:r>
              <a:rPr lang="en-US" altLang="en-US" sz="2800">
                <a:latin typeface="Times New Roman" panose="02020603050405020304" pitchFamily="18" charset="0"/>
              </a:rPr>
              <a:t>ở mức thấp</a:t>
            </a:r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994" y="4380741"/>
            <a:ext cx="12109839" cy="581634"/>
          </a:xfrm>
          <a:prstGeom prst="rect">
            <a:avLst/>
          </a:prstGeom>
          <a:blipFill rotWithShape="0">
            <a:blip r:embed="rId2"/>
            <a:stretch>
              <a:fillRect l="-906" t="-1053" b="-2947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2" name="Rectangle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994" y="5014494"/>
            <a:ext cx="12109839" cy="1085682"/>
          </a:xfrm>
          <a:prstGeom prst="rect">
            <a:avLst/>
          </a:prstGeom>
          <a:blipFill rotWithShape="0">
            <a:blip r:embed="rId3"/>
            <a:stretch>
              <a:fillRect l="-906" t="-562" b="-1516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3" name="Rectangle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994" y="5908638"/>
            <a:ext cx="11998522" cy="849079"/>
          </a:xfrm>
          <a:prstGeom prst="rect">
            <a:avLst/>
          </a:prstGeom>
          <a:blipFill rotWithShape="0">
            <a:blip r:embed="rId4"/>
            <a:stretch>
              <a:fillRect l="-915" b="-642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15370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768475"/>
            <a:ext cx="59436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1" y="0"/>
            <a:ext cx="5805055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0"/>
            <a:ext cx="12192001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19125" y="769938"/>
            <a:ext cx="1096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TẠO XUNG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19125" y="1427163"/>
            <a:ext cx="106187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87438" indent="-576263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/ Nguyên </a:t>
            </a:r>
            <a:r>
              <a:rPr lang="vi-VN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lý làm việc của mạch tạo xung đa hài tự dao động :</a:t>
            </a:r>
            <a:endParaRPr lang="en-US" altLang="en-US" sz="3200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664" y="4146098"/>
            <a:ext cx="12175503" cy="596830"/>
          </a:xfrm>
          <a:prstGeom prst="rect">
            <a:avLst/>
          </a:prstGeom>
          <a:blipFill rotWithShape="0">
            <a:blip r:embed="rId2"/>
            <a:stretch>
              <a:fillRect l="-901" b="-2551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664" y="4671419"/>
            <a:ext cx="12155833" cy="581634"/>
          </a:xfrm>
          <a:prstGeom prst="rect">
            <a:avLst/>
          </a:prstGeom>
          <a:blipFill rotWithShape="0">
            <a:blip r:embed="rId3"/>
            <a:stretch>
              <a:fillRect l="-903" b="-2812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2388" y="5189538"/>
            <a:ext cx="12109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Trạng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thái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tín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hiệu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U</a:t>
            </a:r>
            <a:r>
              <a:rPr lang="en-US" alt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mức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cao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, U</a:t>
            </a:r>
            <a:r>
              <a:rPr lang="en-US" alt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2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ở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mức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thấp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664" y="5680265"/>
            <a:ext cx="11998522" cy="581634"/>
          </a:xfrm>
          <a:prstGeom prst="rect">
            <a:avLst/>
          </a:prstGeom>
          <a:blipFill rotWithShape="0">
            <a:blip r:embed="rId4"/>
            <a:stretch>
              <a:fillRect l="-915" t="-1053" b="-2947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16394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768475"/>
            <a:ext cx="59436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330" y="6262235"/>
            <a:ext cx="11998522" cy="596830"/>
          </a:xfrm>
          <a:prstGeom prst="rect">
            <a:avLst/>
          </a:prstGeom>
          <a:blipFill rotWithShape="0">
            <a:blip r:embed="rId6"/>
            <a:stretch>
              <a:fillRect l="-863" b="-2551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" y="0"/>
            <a:ext cx="5805055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" y="0"/>
            <a:ext cx="12192001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619125" y="769938"/>
            <a:ext cx="10478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TẠO XUNG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619125" y="1427163"/>
            <a:ext cx="106187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87438" indent="-576263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3/ Nguyên </a:t>
            </a:r>
            <a:r>
              <a:rPr lang="vi-VN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lý làm việc của mạch tạo xung đa hài tự dao động :</a:t>
            </a:r>
            <a:endParaRPr lang="en-US" altLang="en-US" sz="3200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300" y="3300413"/>
            <a:ext cx="66405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=T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=R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2;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R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R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 thì xung ra đối xứng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5075" y="4387850"/>
            <a:ext cx="36322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Độ rộng xung</a:t>
            </a:r>
          </a:p>
          <a:p>
            <a:pPr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360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0.7RC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768475"/>
            <a:ext cx="59436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35075" y="5365750"/>
            <a:ext cx="374967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Chu kì xung</a:t>
            </a:r>
          </a:p>
          <a:p>
            <a:pPr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T</a:t>
            </a:r>
            <a:r>
              <a:rPr 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l-GR" sz="360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≈ 1.4RC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179763"/>
            <a:ext cx="4827587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1" y="0"/>
            <a:ext cx="12192001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8764" y="1476375"/>
            <a:ext cx="207818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635577" y="2237220"/>
            <a:ext cx="10960678" cy="237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</a:t>
            </a:r>
            <a:r>
              <a:rPr lang="vi-VN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vi-VN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TẠO XUNG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5805055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192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sz="3200" b="1" dirty="0" err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MẠCH ĐIỆN TỬ CƠ BẢN</a:t>
            </a:r>
          </a:p>
          <a:p>
            <a:pPr algn="ctr"/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619125" y="769938"/>
            <a:ext cx="1096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9125" y="1416050"/>
            <a:ext cx="10963275" cy="75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3175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vi-VN" altLang="en-US" sz="3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1/ </a:t>
            </a:r>
            <a:r>
              <a:rPr lang="en-US" altLang="en-US" sz="32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Chức</a:t>
            </a:r>
            <a:r>
              <a:rPr lang="en-US" alt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năng</a:t>
            </a:r>
            <a:r>
              <a:rPr lang="en-US" alt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mạch</a:t>
            </a:r>
            <a:r>
              <a:rPr lang="en-US" alt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khuếch</a:t>
            </a:r>
            <a:r>
              <a:rPr lang="en-US" alt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đại</a:t>
            </a:r>
            <a:r>
              <a:rPr lang="vi-VN" alt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9125" y="2212975"/>
            <a:ext cx="109632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khuếch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khuếch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mặt: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Mạch khuếch đại đảo ngược sử dụng Op-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9738" y="3938588"/>
            <a:ext cx="6223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" y="0"/>
            <a:ext cx="5805055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12192001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619125" y="769938"/>
            <a:ext cx="1096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9125" y="1416050"/>
            <a:ext cx="11572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1175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vi-VN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2/ </a:t>
            </a:r>
            <a:r>
              <a:rPr lang="vi-VN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Sơ đồ và nguyên lý làm việc của mạch khuếch đại:</a:t>
            </a:r>
            <a:endParaRPr lang="en-US" altLang="en-US" sz="3200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125" y="2247900"/>
            <a:ext cx="1157287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5575" indent="-511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vi-VN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IC khuếch đại thuật toán và mạch khuếch đại dùng </a:t>
            </a:r>
            <a:r>
              <a:rPr lang="vi-VN" sz="32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9" name="Picture 4" descr="LM741 is a quite popular general purpose op amp IC, here we are going to discuss LM741 pinout, features, applications, equivalents, description and other useful and interesting information about this IC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98" t="15582" r="4202" b="12848"/>
          <a:stretch>
            <a:fillRect/>
          </a:stretch>
        </p:blipFill>
        <p:spPr bwMode="auto">
          <a:xfrm>
            <a:off x="6450013" y="2894013"/>
            <a:ext cx="54864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92"/>
          <a:stretch>
            <a:fillRect/>
          </a:stretch>
        </p:blipFill>
        <p:spPr bwMode="auto">
          <a:xfrm>
            <a:off x="265113" y="3413125"/>
            <a:ext cx="2782887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9125" y="3425825"/>
            <a:ext cx="3114675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1" y="0"/>
            <a:ext cx="5805055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0"/>
            <a:ext cx="12192001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619125" y="769938"/>
            <a:ext cx="1096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9125" y="1416050"/>
            <a:ext cx="11572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1175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vi-VN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2/ </a:t>
            </a:r>
            <a:r>
              <a:rPr lang="vi-VN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Sơ đồ và nguyên lý làm việc của mạch khuếch đại:</a:t>
            </a:r>
            <a:endParaRPr lang="en-US" altLang="en-US" sz="3200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125" y="2247900"/>
            <a:ext cx="1157287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5575" indent="-511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vi-VN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IC khuếch đại thuật toán và mạch khuếch đại dùng </a:t>
            </a:r>
            <a:r>
              <a:rPr lang="vi-VN" sz="32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619125" y="3324225"/>
            <a:ext cx="115728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vi-VN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KĐTT viết tắt 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khuếch đại dòng 1 chiều 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tầng ghép trực tiếp, có 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số khuếch đại lớn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5" name="Rectangle 1"/>
          <p:cNvSpPr>
            <a:spLocks noChangeArrowheads="1"/>
          </p:cNvSpPr>
          <p:nvPr/>
        </p:nvSpPr>
        <p:spPr bwMode="auto">
          <a:xfrm>
            <a:off x="619125" y="4694238"/>
            <a:ext cx="109632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398463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VK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là đầu vào không đảo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đánh dấu (</a:t>
            </a:r>
            <a:r>
              <a:rPr lang="vi-VN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+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VĐ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là đầu vào đảo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đánh dấu (</a:t>
            </a:r>
            <a:r>
              <a:rPr lang="vi-VN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là đầu ra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402138"/>
            <a:ext cx="340677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" y="0"/>
            <a:ext cx="5805055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0"/>
            <a:ext cx="12192001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619125" y="769938"/>
            <a:ext cx="1096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619125" y="1416050"/>
            <a:ext cx="11572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1175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vi-VN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2/ </a:t>
            </a:r>
            <a:r>
              <a:rPr lang="vi-VN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Sơ đồ và nguyên lý làm việc của mạch khuếch đại:</a:t>
            </a:r>
            <a:endParaRPr lang="en-US" altLang="en-US" sz="3200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125" y="2247900"/>
            <a:ext cx="1157287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5575" indent="-511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vi-VN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IC khuếch đại thuật toán và mạch khuếch đại dùng </a:t>
            </a:r>
            <a:r>
              <a:rPr lang="vi-VN" sz="32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525" y="3324225"/>
            <a:ext cx="8874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Tín hiệu đến U</a:t>
            </a:r>
            <a:r>
              <a:rPr lang="vi-VN" alt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VK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thì tính hiệu ra cùng dấu.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Tín hiệu đến U</a:t>
            </a:r>
            <a:r>
              <a:rPr lang="vi-VN" alt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thì tính hiệu ra ngược dấu.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alt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thường dùng thực hiện hồi tiếp âm bên ngoài.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4125" y="3624263"/>
            <a:ext cx="3052763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525" y="5122863"/>
            <a:ext cx="87757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vi-VN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 tiếp âm là trích 1 phần tín hiệu từ đầu ra cho quay về đầu vào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ngược pha tín hiệu vào</a:t>
            </a:r>
            <a:endParaRPr lang="en-US" altLang="en-US" sz="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586913" y="4818063"/>
            <a:ext cx="1306512" cy="8255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0"/>
            <a:ext cx="5805055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0"/>
            <a:ext cx="12192001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016000" y="2895601"/>
            <a:ext cx="412326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vi-VN" b="1">
                <a:solidFill>
                  <a:srgbClr val="FF0000"/>
                </a:solidFill>
                <a:latin typeface=".VnArialH" pitchFamily="34" charset="0"/>
              </a:rPr>
              <a:t>M¹ch khuÕch ®¹i vi sai</a:t>
            </a:r>
            <a:endParaRPr lang="en-US">
              <a:latin typeface="Arial" charset="0"/>
            </a:endParaRP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0" y="3352800"/>
            <a:ext cx="12192000" cy="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6197600" y="0"/>
            <a:ext cx="0" cy="68580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pic>
        <p:nvPicPr>
          <p:cNvPr id="53254" name="Picture 6" descr="Mạch khuếch đại đảo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502400" y="0"/>
            <a:ext cx="5181600" cy="2514600"/>
          </a:xfrm>
          <a:prstGeom prst="rect">
            <a:avLst/>
          </a:prstGeom>
          <a:noFill/>
        </p:spPr>
      </p:pic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44688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7315200" y="2895601"/>
            <a:ext cx="412326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vi-VN" b="1">
                <a:solidFill>
                  <a:srgbClr val="FF0000"/>
                </a:solidFill>
                <a:latin typeface=".VnArialH" pitchFamily="34" charset="0"/>
              </a:rPr>
              <a:t>M¹ch khuÕch ®¹i </a:t>
            </a:r>
            <a:r>
              <a:rPr lang="en-US" b="1">
                <a:solidFill>
                  <a:srgbClr val="FF0000"/>
                </a:solidFill>
                <a:latin typeface=".VnArialH" pitchFamily="34" charset="0"/>
              </a:rPr>
              <a:t>®¶o</a:t>
            </a:r>
            <a:endParaRPr lang="en-US">
              <a:latin typeface="Arial" charset="0"/>
            </a:endParaRPr>
          </a:p>
        </p:txBody>
      </p:sp>
      <p:pic>
        <p:nvPicPr>
          <p:cNvPr id="53257" name="Picture 9" descr="Mạch khuếch đại không đả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733800"/>
            <a:ext cx="558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406400" y="6324601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vi-VN" b="1">
                <a:solidFill>
                  <a:srgbClr val="FF0000"/>
                </a:solidFill>
                <a:latin typeface=".VnArialH" pitchFamily="34" charset="0"/>
              </a:rPr>
              <a:t>M¹ch khuÕch ®¹i </a:t>
            </a:r>
            <a:r>
              <a:rPr lang="en-US" b="1">
                <a:solidFill>
                  <a:srgbClr val="FF0000"/>
                </a:solidFill>
                <a:latin typeface=".VnArialH" pitchFamily="34" charset="0"/>
              </a:rPr>
              <a:t>kh«ng ®¶o</a:t>
            </a:r>
            <a:endParaRPr lang="en-US">
              <a:latin typeface="Arial" charset="0"/>
            </a:endParaRPr>
          </a:p>
        </p:txBody>
      </p:sp>
      <p:pic>
        <p:nvPicPr>
          <p:cNvPr id="53259" name="Picture 11" descr="Mạch khuếch đại tổ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4000" y="3505200"/>
            <a:ext cx="528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6299200" y="6324601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vi-VN" b="1">
                <a:solidFill>
                  <a:srgbClr val="FF0000"/>
                </a:solidFill>
                <a:latin typeface=".VnArialH" pitchFamily="34" charset="0"/>
              </a:rPr>
              <a:t>M¹ch khuÕch ®¹i </a:t>
            </a:r>
            <a:r>
              <a:rPr lang="en-US" b="1">
                <a:solidFill>
                  <a:srgbClr val="FF0000"/>
                </a:solidFill>
                <a:latin typeface=".VnArialH" pitchFamily="34" charset="0"/>
              </a:rPr>
              <a:t>tæng</a:t>
            </a:r>
            <a:endParaRPr lang="en-US">
              <a:latin typeface="Arial" charset="0"/>
            </a:endParaRPr>
          </a:p>
        </p:txBody>
      </p:sp>
      <p:sp>
        <p:nvSpPr>
          <p:cNvPr id="53261" name="AutoShape 13">
            <a:hlinkClick r:id="" action="ppaction://hlinkshowjump?jump=lastslide" highlightClick="1"/>
            <a:hlinkHover r:id="" action="ppaction://noaction">
              <a:snd r:embed="rId6" name="drumroll.wav" builtIn="1"/>
            </a:hlinkHover>
          </p:cNvPr>
          <p:cNvSpPr>
            <a:spLocks noChangeArrowheads="1"/>
          </p:cNvSpPr>
          <p:nvPr/>
        </p:nvSpPr>
        <p:spPr bwMode="auto">
          <a:xfrm>
            <a:off x="11667067" y="6565900"/>
            <a:ext cx="524933" cy="2921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5389418" cy="7758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3" descr="Mạch khuếch đại vi sai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489527" y="0"/>
            <a:ext cx="4876800" cy="301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6" grpId="0"/>
      <p:bldP spid="53258" grpId="0"/>
      <p:bldP spid="532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016000" y="2895601"/>
            <a:ext cx="412326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vi-VN" b="1">
                <a:solidFill>
                  <a:srgbClr val="0000FF"/>
                </a:solidFill>
                <a:latin typeface=".VnArialH" pitchFamily="34" charset="0"/>
              </a:rPr>
              <a:t>M¹ch </a:t>
            </a:r>
            <a:r>
              <a:rPr lang="en-US" b="1">
                <a:solidFill>
                  <a:srgbClr val="0000FF"/>
                </a:solidFill>
                <a:latin typeface=".VnArialH" pitchFamily="34" charset="0"/>
              </a:rPr>
              <a:t>vi ph©n</a:t>
            </a:r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0" y="3352800"/>
            <a:ext cx="12192000" cy="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6197600" y="0"/>
            <a:ext cx="0" cy="68580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44688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7315200" y="2895601"/>
            <a:ext cx="412326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vi-VN" b="1">
                <a:solidFill>
                  <a:srgbClr val="0000FF"/>
                </a:solidFill>
                <a:latin typeface=".VnArialH" pitchFamily="34" charset="0"/>
              </a:rPr>
              <a:t>M¹ch </a:t>
            </a:r>
            <a:r>
              <a:rPr lang="en-US" b="1">
                <a:solidFill>
                  <a:srgbClr val="0000FF"/>
                </a:solidFill>
                <a:latin typeface=".VnArialH" pitchFamily="34" charset="0"/>
              </a:rPr>
              <a:t>tÝch ph©n</a:t>
            </a:r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406400" y="6324601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vi-VN" b="1">
                <a:solidFill>
                  <a:srgbClr val="0000FF"/>
                </a:solidFill>
                <a:latin typeface=".VnArialH" pitchFamily="34" charset="0"/>
              </a:rPr>
              <a:t>M¹ch khuÕch ®¹i </a:t>
            </a:r>
            <a:r>
              <a:rPr lang="en-US" b="1">
                <a:solidFill>
                  <a:srgbClr val="0000FF"/>
                </a:solidFill>
                <a:latin typeface=".VnArialH" pitchFamily="34" charset="0"/>
              </a:rPr>
              <a:t>®o l­êng</a:t>
            </a:r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6299200" y="6324601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vi-VN" b="1">
                <a:solidFill>
                  <a:srgbClr val="0000FF"/>
                </a:solidFill>
                <a:latin typeface=".VnArialH" pitchFamily="34" charset="0"/>
              </a:rPr>
              <a:t>M¹ch </a:t>
            </a:r>
            <a:r>
              <a:rPr lang="en-US" b="1">
                <a:solidFill>
                  <a:srgbClr val="0000FF"/>
                </a:solidFill>
                <a:latin typeface=".VnArialH" pitchFamily="34" charset="0"/>
              </a:rPr>
              <a:t>chØnh l­u chÝnh x¸c</a:t>
            </a:r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54281" name="Picture 9" descr="Mạch tích phâ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2400" y="381001"/>
            <a:ext cx="51816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3" name="Picture 11" descr="Mạch khuếch đại đo lườ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05201"/>
            <a:ext cx="518160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4" name="Picture 12" descr="Super dio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7200" y="3657601"/>
            <a:ext cx="42672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5" name="AutoShape 13">
            <a:hlinkClick r:id="" action="ppaction://hlinkshowjump?jump=lastslide" highlightClick="1"/>
            <a:hlinkHover r:id="" action="ppaction://noaction">
              <a:snd r:embed="rId5" name="drumroll.wav" builtIn="1"/>
            </a:hlinkHover>
          </p:cNvPr>
          <p:cNvSpPr>
            <a:spLocks noChangeArrowheads="1"/>
          </p:cNvSpPr>
          <p:nvPr/>
        </p:nvSpPr>
        <p:spPr bwMode="auto">
          <a:xfrm>
            <a:off x="11667067" y="6565900"/>
            <a:ext cx="524933" cy="2921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5389418" cy="7758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10" descr="Mạch vi phâ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400" y="173037"/>
            <a:ext cx="4876800" cy="227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8" grpId="0"/>
      <p:bldP spid="54279" grpId="0"/>
      <p:bldP spid="542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2895601"/>
            <a:ext cx="599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vi-VN" b="1">
                <a:solidFill>
                  <a:srgbClr val="FF0000"/>
                </a:solidFill>
                <a:latin typeface=".VnArialH" pitchFamily="34" charset="0"/>
              </a:rPr>
              <a:t>M¹ch khuÕch ®¹i </a:t>
            </a:r>
            <a:r>
              <a:rPr lang="en-US" b="1">
                <a:solidFill>
                  <a:srgbClr val="FF0000"/>
                </a:solidFill>
                <a:latin typeface=".VnArialH" pitchFamily="34" charset="0"/>
              </a:rPr>
              <a:t>®Çu ra l« ga</a:t>
            </a:r>
            <a:endParaRPr lang="en-US">
              <a:latin typeface="Arial" charset="0"/>
            </a:endParaRPr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0" y="3352800"/>
            <a:ext cx="12192000" cy="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6197600" y="0"/>
            <a:ext cx="0" cy="68580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44688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406400" y="6324601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.VnArialH" pitchFamily="34" charset="0"/>
              </a:rPr>
              <a:t>M¹ch </a:t>
            </a:r>
            <a:r>
              <a:rPr lang="en-US" b="1" dirty="0" err="1">
                <a:solidFill>
                  <a:srgbClr val="FF0000"/>
                </a:solidFill>
                <a:latin typeface=".VnArialH" pitchFamily="34" charset="0"/>
              </a:rPr>
              <a:t>biÕn</a:t>
            </a:r>
            <a:r>
              <a:rPr lang="en-US" b="1" dirty="0">
                <a:solidFill>
                  <a:srgbClr val="FF0000"/>
                </a:solidFill>
                <a:latin typeface=".VnArialH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.VnArialH" pitchFamily="34" charset="0"/>
              </a:rPr>
              <a:t>®</a:t>
            </a:r>
            <a:r>
              <a:rPr lang="en-US" b="1" dirty="0" err="1" smtClean="0">
                <a:solidFill>
                  <a:srgbClr val="FF0000"/>
                </a:solidFill>
                <a:latin typeface=".VnArialH" pitchFamily="34" charset="0"/>
              </a:rPr>
              <a:t>Ổ</a:t>
            </a:r>
            <a:r>
              <a:rPr lang="en-US" b="1" dirty="0" err="1" smtClean="0">
                <a:solidFill>
                  <a:srgbClr val="FF0000"/>
                </a:solidFill>
                <a:latin typeface=".VnArialH" pitchFamily="34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.VnArialH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rialH" pitchFamily="34" charset="0"/>
              </a:rPr>
              <a:t>tæng</a:t>
            </a:r>
            <a:r>
              <a:rPr lang="en-US" b="1" dirty="0">
                <a:solidFill>
                  <a:srgbClr val="FF0000"/>
                </a:solidFill>
                <a:latin typeface=".VnArialH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rialH" pitchFamily="34" charset="0"/>
              </a:rPr>
              <a:t>trë</a:t>
            </a:r>
            <a:r>
              <a:rPr lang="en-US" b="1" dirty="0">
                <a:solidFill>
                  <a:srgbClr val="FF0000"/>
                </a:solidFill>
                <a:latin typeface=".VnArialH" pitchFamily="34" charset="0"/>
              </a:rPr>
              <a:t> ©m</a:t>
            </a:r>
            <a:endParaRPr lang="en-US" dirty="0">
              <a:latin typeface="Arial" charset="0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6333067" y="6239176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.VnArialH" pitchFamily="34" charset="0"/>
              </a:rPr>
              <a:t>M¹ch </a:t>
            </a:r>
            <a:r>
              <a:rPr lang="en-US" b="1" dirty="0" err="1">
                <a:solidFill>
                  <a:srgbClr val="FF0000"/>
                </a:solidFill>
                <a:latin typeface=".VnArialH" pitchFamily="34" charset="0"/>
              </a:rPr>
              <a:t>gi</a:t>
            </a:r>
            <a:r>
              <a:rPr lang="en-US" b="1" dirty="0">
                <a:solidFill>
                  <a:srgbClr val="FF0000"/>
                </a:solidFill>
                <a:latin typeface=".VnArialH" pitchFamily="34" charset="0"/>
              </a:rPr>
              <a:t>¶ </a:t>
            </a:r>
            <a:r>
              <a:rPr lang="en-US" b="1" dirty="0" err="1">
                <a:solidFill>
                  <a:srgbClr val="FF0000"/>
                </a:solidFill>
                <a:latin typeface=".VnArialH" pitchFamily="34" charset="0"/>
              </a:rPr>
              <a:t>lËp</a:t>
            </a:r>
            <a:r>
              <a:rPr lang="en-US" b="1" dirty="0">
                <a:solidFill>
                  <a:srgbClr val="FF0000"/>
                </a:solidFill>
                <a:latin typeface=".VnArialH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rialH" pitchFamily="34" charset="0"/>
              </a:rPr>
              <a:t>cuén</a:t>
            </a:r>
            <a:r>
              <a:rPr lang="en-US" b="1" dirty="0">
                <a:solidFill>
                  <a:srgbClr val="FF0000"/>
                </a:solidFill>
                <a:latin typeface=".VnArialH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rialH" pitchFamily="34" charset="0"/>
              </a:rPr>
              <a:t>c¶m</a:t>
            </a:r>
            <a:endParaRPr lang="en-US" dirty="0">
              <a:latin typeface="Arial" charset="0"/>
            </a:endParaRPr>
          </a:p>
        </p:txBody>
      </p:sp>
      <p:pic>
        <p:nvPicPr>
          <p:cNvPr id="55305" name="Picture 9" descr="Exponential configu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2400" y="228600"/>
            <a:ext cx="467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6197600" y="2895600"/>
            <a:ext cx="599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vi-VN" sz="1600" b="1">
                <a:solidFill>
                  <a:srgbClr val="FF0000"/>
                </a:solidFill>
                <a:latin typeface=".VnArialH" pitchFamily="34" charset="0"/>
              </a:rPr>
              <a:t>M¹ch khuÕch ®¹i </a:t>
            </a:r>
            <a:r>
              <a:rPr lang="en-US" sz="1600" b="1">
                <a:solidFill>
                  <a:srgbClr val="FF0000"/>
                </a:solidFill>
                <a:latin typeface=".VnArialH" pitchFamily="34" charset="0"/>
              </a:rPr>
              <a:t>®Çu ra hµm sè mò</a:t>
            </a:r>
            <a:endParaRPr lang="en-US" sz="1600">
              <a:latin typeface="Arial" charset="0"/>
            </a:endParaRPr>
          </a:p>
        </p:txBody>
      </p:sp>
      <p:pic>
        <p:nvPicPr>
          <p:cNvPr id="55307" name="Picture 11" descr="Negative impedance conver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429000"/>
            <a:ext cx="406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8" name="Picture 12" descr="Inductance gyrat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599" y="3505200"/>
            <a:ext cx="4738255" cy="261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1" name="AutoShape 1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176000" y="6553200"/>
            <a:ext cx="4064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5389418" cy="7758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8" descr="Logarithmic configura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290" y="491837"/>
            <a:ext cx="53848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302" grpId="0"/>
      <p:bldP spid="55303" grpId="0"/>
      <p:bldP spid="5530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857</Words>
  <Application>Microsoft Office PowerPoint</Application>
  <PresentationFormat>Custom</PresentationFormat>
  <Paragraphs>97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hacongkhanh12122@outlook.com</cp:lastModifiedBy>
  <cp:revision>94</cp:revision>
  <dcterms:created xsi:type="dcterms:W3CDTF">2021-08-19T08:03:50Z</dcterms:created>
  <dcterms:modified xsi:type="dcterms:W3CDTF">2023-11-09T13:01:33Z</dcterms:modified>
</cp:coreProperties>
</file>