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4" r:id="rId7"/>
    <p:sldId id="261" r:id="rId8"/>
    <p:sldId id="265" r:id="rId9"/>
    <p:sldId id="262" r:id="rId10"/>
    <p:sldId id="263" r:id="rId11"/>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3" autoAdjust="0"/>
    <p:restoredTop sz="94660"/>
  </p:normalViewPr>
  <p:slideViewPr>
    <p:cSldViewPr snapToGrid="0">
      <p:cViewPr varScale="1">
        <p:scale>
          <a:sx n="78" d="100"/>
          <a:sy n="78" d="100"/>
        </p:scale>
        <p:origin x="787"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CEDB07-BE8A-436E-B18D-A85734DFE86B}" type="datetimeFigureOut">
              <a:rPr lang="vi-VN" smtClean="0"/>
              <a:t>24/01/2025</a:t>
            </a:fld>
            <a:endParaRPr lang="vi-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D6E403-CB78-46DE-A4BD-7A9C4EA2FDDE}" type="slidenum">
              <a:rPr lang="vi-VN" smtClean="0"/>
              <a:t>‹#›</a:t>
            </a:fld>
            <a:endParaRPr lang="vi-VN"/>
          </a:p>
        </p:txBody>
      </p:sp>
    </p:spTree>
    <p:extLst>
      <p:ext uri="{BB962C8B-B14F-4D97-AF65-F5344CB8AC3E}">
        <p14:creationId xmlns:p14="http://schemas.microsoft.com/office/powerpoint/2010/main" val="633345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dirty="0"/>
              <a:t>1. Vị trí địa lí</a:t>
            </a:r>
          </a:p>
          <a:p>
            <a:r>
              <a:rPr lang="vi-VN" dirty="0"/>
              <a:t>♦ Đặc điểm</a:t>
            </a:r>
          </a:p>
          <a:p>
            <a:r>
              <a:rPr lang="vi-VN" dirty="0"/>
              <a:t>- Phạm vi lãnh thổ: Khu vực Tây Nam Á có diện tích khoảng 7 triệu km2, bao gồm: bán đảo Tiểu Á, bán đảo A-ráp, đồng bằng Lưỡng Hà và một phần nội địa châu Á.</a:t>
            </a:r>
          </a:p>
          <a:p>
            <a:r>
              <a:rPr lang="vi-VN" dirty="0"/>
              <a:t>- Vị trí địa lí</a:t>
            </a:r>
          </a:p>
          <a:p>
            <a:r>
              <a:rPr lang="vi-VN" dirty="0"/>
              <a:t>+ Tây Nam Á nằm ở phía tây nam của châu Á; là cầu nối của ba châu lục Á, Âu và Phi; phần đất liền kéo dài từ khoảng vĩ độ 12°B đến khoảng vĩ độ 42°B, có đường chí tuyến Bắc chạy qua phía nam của khu vực.</a:t>
            </a:r>
          </a:p>
          <a:p>
            <a:r>
              <a:rPr lang="vi-VN" dirty="0"/>
              <a:t>+ Khu vực này tiếp giáp với Địa Trung Hải, Biển Đen, biển Ca-xpi, Biển Đỏ, biển A-ráp, vịnh Péc-xích, vịnh Ô-man, vịnh A-đen.</a:t>
            </a:r>
          </a:p>
          <a:p>
            <a:r>
              <a:rPr lang="vi-VN" dirty="0"/>
              <a:t>+ Tây Nam Á nằm án ngữ con đường biển nối Ấn Độ Dương và Đại Tây Dương, nằm trong khu vực có trữ lượng dầu mỏ và khí tự nhiên lớn bậc nhất thế giới.</a:t>
            </a:r>
          </a:p>
          <a:p>
            <a:r>
              <a:rPr lang="vi-VN" dirty="0"/>
              <a:t>♦ Ảnh hưởng</a:t>
            </a:r>
          </a:p>
          <a:p>
            <a:r>
              <a:rPr lang="vi-VN" dirty="0"/>
              <a:t>- Vị trí địa lí đã tạo thuận lợi cho Tây Nam Á mở rộng giao lưu để phát triển kinh tế với nhiều nước, khu vực trên thế giới; thuận lợi để phát triển các ngành kinh tế biển, các ngành công nghiệp dầu khí.</a:t>
            </a:r>
          </a:p>
          <a:p>
            <a:r>
              <a:rPr lang="vi-VN" dirty="0"/>
              <a:t>- Tuy nhiên, vị trí này cũng làm cho khu vực gặp nhiều khó khăn do sự khắc nghiệt của thời tiết, khí hậu và những xung đột, tranh chấp về biên giới lãnh thổ, tài nguyên.</a:t>
            </a:r>
          </a:p>
          <a:p>
            <a:endParaRPr lang="vi-VN" dirty="0"/>
          </a:p>
        </p:txBody>
      </p:sp>
      <p:sp>
        <p:nvSpPr>
          <p:cNvPr id="4" name="Slide Number Placeholder 3"/>
          <p:cNvSpPr>
            <a:spLocks noGrp="1"/>
          </p:cNvSpPr>
          <p:nvPr>
            <p:ph type="sldNum" sz="quarter" idx="5"/>
          </p:nvPr>
        </p:nvSpPr>
        <p:spPr/>
        <p:txBody>
          <a:bodyPr/>
          <a:lstStyle/>
          <a:p>
            <a:fld id="{ACD6E403-CB78-46DE-A4BD-7A9C4EA2FDDE}" type="slidenum">
              <a:rPr lang="vi-VN" smtClean="0"/>
              <a:t>2</a:t>
            </a:fld>
            <a:endParaRPr lang="vi-VN"/>
          </a:p>
        </p:txBody>
      </p:sp>
    </p:spTree>
    <p:extLst>
      <p:ext uri="{BB962C8B-B14F-4D97-AF65-F5344CB8AC3E}">
        <p14:creationId xmlns:p14="http://schemas.microsoft.com/office/powerpoint/2010/main" val="2265998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rtl="0">
              <a:buNone/>
            </a:pPr>
            <a:r>
              <a:rPr lang="vi-VN" b="1" i="0" u="none" strike="noStrike" baseline="0" dirty="0">
                <a:solidFill>
                  <a:srgbClr val="323E4F"/>
                </a:solidFill>
                <a:latin typeface="Times New Roman" panose="02020603050405020304" pitchFamily="18" charset="0"/>
              </a:rPr>
              <a:t>a) Địa hình, đất</a:t>
            </a:r>
          </a:p>
          <a:p>
            <a:pPr marL="0" marR="0" lvl="0" indent="0" rtl="0">
              <a:buNone/>
            </a:pPr>
            <a:r>
              <a:rPr lang="vi-VN" b="0" i="0" u="none" strike="noStrike" baseline="0" dirty="0">
                <a:solidFill>
                  <a:srgbClr val="323E4F"/>
                </a:solidFill>
                <a:latin typeface="Times New Roman" panose="02020603050405020304" pitchFamily="18" charset="0"/>
              </a:rPr>
              <a:t>- Địa hình khu vực Tây Nam Á chủ yếu là núi và sơn nguyên.</a:t>
            </a:r>
          </a:p>
          <a:p>
            <a:pPr marL="0" marR="0" lvl="0" indent="0" rtl="0">
              <a:buNone/>
            </a:pPr>
            <a:r>
              <a:rPr lang="vi-VN" b="0" i="0" u="none" strike="noStrike" baseline="0" dirty="0">
                <a:solidFill>
                  <a:srgbClr val="323E4F"/>
                </a:solidFill>
                <a:latin typeface="Times New Roman" panose="02020603050405020304" pitchFamily="18" charset="0"/>
              </a:rPr>
              <a:t>+ Núi phân bố ở phía bắc, đông bắc của khu vực và một phần phía tây nam của bán đảo A-ráp; nhiều dãy núi cao do được vận động kiến tạo nâng lên mạnh.</a:t>
            </a:r>
          </a:p>
          <a:p>
            <a:pPr marL="0" marR="0" lvl="0" indent="0" rtl="0">
              <a:buNone/>
            </a:pPr>
            <a:r>
              <a:rPr lang="vi-VN" b="0" i="0" u="none" strike="noStrike" baseline="0" dirty="0">
                <a:solidFill>
                  <a:srgbClr val="323E4F"/>
                </a:solidFill>
                <a:latin typeface="Times New Roman" panose="02020603050405020304" pitchFamily="18" charset="0"/>
              </a:rPr>
              <a:t>+ Các sơn nguyên phân bố ở vùng trung tâm khu vực và phần lớn bán đảo A-ráp. Trong các sơn nguyên còn có các hoang mạc cát. Khu vực này có đất xám, đất cát hoang mạc,... không thuận lợi cho sản xuất nông nghiệp nên nhiều nước Tây Nam Á đã phải đầu tư lớn cho thuỷ lợi để phát triển sản xuất.</a:t>
            </a:r>
          </a:p>
          <a:p>
            <a:pPr marL="0" marR="0" lvl="0" indent="0" rtl="0">
              <a:buNone/>
            </a:pPr>
            <a:r>
              <a:rPr lang="vi-VN" b="0" i="0" u="none" strike="noStrike" baseline="0" dirty="0">
                <a:solidFill>
                  <a:srgbClr val="323E4F"/>
                </a:solidFill>
                <a:latin typeface="Times New Roman" panose="02020603050405020304" pitchFamily="18" charset="0"/>
              </a:rPr>
              <a:t>- Đồng bằng ít, phân bố ở giữa khu vực và ven các biển. </a:t>
            </a:r>
          </a:p>
          <a:p>
            <a:pPr marL="0" marR="0" lvl="0" indent="0" rtl="0">
              <a:buNone/>
            </a:pPr>
            <a:r>
              <a:rPr lang="vi-VN" b="0" i="0" u="none" strike="noStrike" baseline="0" dirty="0">
                <a:solidFill>
                  <a:srgbClr val="323E4F"/>
                </a:solidFill>
                <a:latin typeface="Times New Roman" panose="02020603050405020304" pitchFamily="18" charset="0"/>
              </a:rPr>
              <a:t>+ Đồng bằng Lưỡng Hà có diện tích lớn nhất, địa hình thấp và khá bằng phẳng; phần phía bắc của đồng bằng có độ cao trung bình khoảng 200 - 400 m, phần phía nam thấp hơn với độ cao dưới 100 m.</a:t>
            </a:r>
          </a:p>
          <a:p>
            <a:pPr marL="0" marR="0" lvl="0" indent="0" rtl="0">
              <a:buNone/>
            </a:pPr>
            <a:r>
              <a:rPr lang="vi-VN" b="0" i="0" u="none" strike="noStrike" baseline="0" dirty="0">
                <a:solidFill>
                  <a:srgbClr val="323E4F"/>
                </a:solidFill>
                <a:latin typeface="Times New Roman" panose="02020603050405020304" pitchFamily="18" charset="0"/>
              </a:rPr>
              <a:t>+ Các đồng bằng bồi tụ do sông có đất phù sa màu mỡ, thuận lợi cho sản xuất nông nghiệp và cũng là nơi dân cư tập trung đông.</a:t>
            </a:r>
          </a:p>
        </p:txBody>
      </p:sp>
      <p:sp>
        <p:nvSpPr>
          <p:cNvPr id="4" name="Slide Number Placeholder 3"/>
          <p:cNvSpPr>
            <a:spLocks noGrp="1"/>
          </p:cNvSpPr>
          <p:nvPr>
            <p:ph type="sldNum" sz="quarter" idx="5"/>
          </p:nvPr>
        </p:nvSpPr>
        <p:spPr/>
        <p:txBody>
          <a:bodyPr/>
          <a:lstStyle/>
          <a:p>
            <a:fld id="{ACD6E403-CB78-46DE-A4BD-7A9C4EA2FDDE}" type="slidenum">
              <a:rPr lang="vi-VN" smtClean="0"/>
              <a:t>3</a:t>
            </a:fld>
            <a:endParaRPr lang="vi-VN"/>
          </a:p>
        </p:txBody>
      </p:sp>
    </p:spTree>
    <p:extLst>
      <p:ext uri="{BB962C8B-B14F-4D97-AF65-F5344CB8AC3E}">
        <p14:creationId xmlns:p14="http://schemas.microsoft.com/office/powerpoint/2010/main" val="344975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rtl="0">
              <a:buNone/>
            </a:pPr>
            <a:r>
              <a:rPr lang="vi-VN" b="1" i="0" u="none" strike="noStrike" baseline="0" dirty="0">
                <a:solidFill>
                  <a:srgbClr val="2F5496"/>
                </a:solidFill>
                <a:latin typeface="Times New Roman" panose="02020603050405020304" pitchFamily="18" charset="0"/>
              </a:rPr>
              <a:t>b) Khí hậu</a:t>
            </a:r>
          </a:p>
          <a:p>
            <a:pPr marL="0" marR="0" lvl="0" indent="0" rtl="0">
              <a:buNone/>
            </a:pPr>
            <a:r>
              <a:rPr lang="vi-VN" b="0" i="0" u="none" strike="noStrike" baseline="0" dirty="0">
                <a:solidFill>
                  <a:srgbClr val="323E4F"/>
                </a:solidFill>
                <a:latin typeface="Times New Roman" panose="02020603050405020304" pitchFamily="18" charset="0"/>
              </a:rPr>
              <a:t>- Tây Nam Á có khí hậu nhiệt đới lục địa và cận nhiệt. Đây là khu vực có khí hậu nóng và khô hạn bậc nhất thế giới.</a:t>
            </a:r>
          </a:p>
          <a:p>
            <a:pPr marL="0" marR="0" lvl="0" indent="0" rtl="0">
              <a:buNone/>
            </a:pPr>
            <a:r>
              <a:rPr lang="vi-VN" b="0" i="0" u="none" strike="noStrike" baseline="0" dirty="0">
                <a:solidFill>
                  <a:srgbClr val="323E4F"/>
                </a:solidFill>
                <a:latin typeface="Times New Roman" panose="02020603050405020304" pitchFamily="18" charset="0"/>
              </a:rPr>
              <a:t>- Khí hậu có sự phân hoá theo chiều bắc - nam. </a:t>
            </a:r>
          </a:p>
          <a:p>
            <a:pPr marL="0" marR="0" lvl="0" indent="0" rtl="0">
              <a:buNone/>
            </a:pPr>
            <a:r>
              <a:rPr lang="vi-VN" b="0" i="0" u="none" strike="noStrike" baseline="0" dirty="0">
                <a:solidFill>
                  <a:srgbClr val="323E4F"/>
                </a:solidFill>
                <a:latin typeface="Times New Roman" panose="02020603050405020304" pitchFamily="18" charset="0"/>
              </a:rPr>
              <a:t>+ Ở vùng núi phía bắc, nhiệt độ trung bình năm khoảng 15 - 20 °C; lượng mưa lớn hơn phía nam, tại các sườn đón gió có lượng mưa lên tới trên 2 000 mm/năm.</a:t>
            </a:r>
          </a:p>
          <a:p>
            <a:pPr marL="0" marR="0" lvl="0" indent="0" rtl="0">
              <a:buNone/>
            </a:pPr>
            <a:r>
              <a:rPr lang="vi-VN" b="0" i="0" u="none" strike="noStrike" baseline="0" dirty="0">
                <a:solidFill>
                  <a:srgbClr val="323E4F"/>
                </a:solidFill>
                <a:latin typeface="Times New Roman" panose="02020603050405020304" pitchFamily="18" charset="0"/>
              </a:rPr>
              <a:t>+ Ở phía nam, lượng mưa thấp, thường dưới 1.000 mm/năm. Tại một số địa điểm ở hoang mạc, vào mùa hạ nhiệt độ có thể lên đến 45 - 50 °C và rất ít mưa.</a:t>
            </a:r>
          </a:p>
          <a:p>
            <a:pPr marL="0" marR="0" lvl="0" indent="0" rtl="0">
              <a:buNone/>
            </a:pPr>
            <a:r>
              <a:rPr lang="vi-VN" b="0" i="0" u="none" strike="noStrike" baseline="0" dirty="0">
                <a:solidFill>
                  <a:srgbClr val="323E4F"/>
                </a:solidFill>
                <a:latin typeface="Times New Roman" panose="02020603050405020304" pitchFamily="18" charset="0"/>
              </a:rPr>
              <a:t>- Khí hậu có ảnh hưởng rất lớn đến đời sống và các hoạt động kinh tế của người dân.</a:t>
            </a:r>
          </a:p>
          <a:p>
            <a:pPr marL="0" marR="0" lvl="0" indent="0" rtl="0">
              <a:buNone/>
            </a:pPr>
            <a:r>
              <a:rPr lang="vi-VN" b="0" i="0" u="none" strike="noStrike" baseline="0" dirty="0">
                <a:solidFill>
                  <a:srgbClr val="323E4F"/>
                </a:solidFill>
                <a:latin typeface="Times New Roman" panose="02020603050405020304" pitchFamily="18" charset="0"/>
              </a:rPr>
              <a:t>+ Dân cư và các hoạt động sản xuất tập trung chủ yếu ở các vùng có khí hậu thuận lợi.</a:t>
            </a:r>
          </a:p>
          <a:p>
            <a:pPr marL="0" marR="0" lvl="0" indent="0" rtl="0">
              <a:buNone/>
            </a:pPr>
            <a:r>
              <a:rPr lang="vi-VN" b="0" i="0" u="none" strike="noStrike" baseline="0" dirty="0">
                <a:solidFill>
                  <a:srgbClr val="323E4F"/>
                </a:solidFill>
                <a:latin typeface="Times New Roman" panose="02020603050405020304" pitchFamily="18" charset="0"/>
              </a:rPr>
              <a:t>+ Tại các vùng nội địa, do mưa ít nên dân cư thưa thớt, trồng trọt khó khăn.</a:t>
            </a:r>
          </a:p>
          <a:p>
            <a:pPr marL="0" marR="0" lvl="0" indent="0" rtl="0">
              <a:buNone/>
            </a:pPr>
            <a:r>
              <a:rPr lang="vi-VN" b="1" i="0" u="none" strike="noStrike" baseline="0" dirty="0">
                <a:solidFill>
                  <a:srgbClr val="323E4F"/>
                </a:solidFill>
                <a:latin typeface="Times New Roman" panose="02020603050405020304" pitchFamily="18" charset="0"/>
              </a:rPr>
              <a:t>c) Sông, hồ</a:t>
            </a:r>
          </a:p>
          <a:p>
            <a:pPr marL="0" marR="0" lvl="0" indent="0" rtl="0">
              <a:buNone/>
            </a:pPr>
            <a:r>
              <a:rPr lang="vi-VN" b="0" i="0" u="none" strike="noStrike" baseline="0" dirty="0">
                <a:solidFill>
                  <a:srgbClr val="323E4F"/>
                </a:solidFill>
                <a:latin typeface="Times New Roman" panose="02020603050405020304" pitchFamily="18" charset="0"/>
              </a:rPr>
              <a:t>- Sông ngòi:</a:t>
            </a:r>
          </a:p>
          <a:p>
            <a:pPr marL="0" marR="0" lvl="0" indent="0" rtl="0">
              <a:buNone/>
            </a:pPr>
            <a:r>
              <a:rPr lang="vi-VN" b="0" i="0" u="none" strike="noStrike" baseline="0" dirty="0">
                <a:solidFill>
                  <a:srgbClr val="323E4F"/>
                </a:solidFill>
                <a:latin typeface="Times New Roman" panose="02020603050405020304" pitchFamily="18" charset="0"/>
              </a:rPr>
              <a:t>+ Sông thường ngắn, ít nước, nhiều vùng rộng lớn không có dòng chảy thường xuyên. </a:t>
            </a:r>
          </a:p>
          <a:p>
            <a:pPr marL="0" marR="0" lvl="0" indent="0" rtl="0">
              <a:buNone/>
            </a:pPr>
            <a:r>
              <a:rPr lang="vi-VN" b="0" i="0" u="none" strike="noStrike" baseline="0" dirty="0">
                <a:solidFill>
                  <a:srgbClr val="323E4F"/>
                </a:solidFill>
                <a:latin typeface="Times New Roman" panose="02020603050405020304" pitchFamily="18" charset="0"/>
              </a:rPr>
              <a:t>+ Nguồn cung cấp nước chủ yếu là băng và tuyết tan trên các vùng núi cao.</a:t>
            </a:r>
          </a:p>
          <a:p>
            <a:pPr marL="0" marR="0" lvl="0" indent="0" rtl="0">
              <a:buNone/>
            </a:pPr>
            <a:r>
              <a:rPr lang="vi-VN" b="0" i="0" u="none" strike="noStrike" baseline="0" dirty="0">
                <a:solidFill>
                  <a:srgbClr val="323E4F"/>
                </a:solidFill>
                <a:latin typeface="Times New Roman" panose="02020603050405020304" pitchFamily="18" charset="0"/>
              </a:rPr>
              <a:t>+ Hai sông lớn nhất khu vực là sông Ti-grơ và Ơ-phrát, bồi đắp nên đồng bằng Lưỡng Hà, cung cấp nước cho trồng trọt, chăn nuôi; từ đây, đã hình thành nên nền văn minh Lưỡng Hà.</a:t>
            </a:r>
          </a:p>
          <a:p>
            <a:pPr marL="0" marR="0" lvl="0" indent="0" rtl="0">
              <a:buNone/>
            </a:pPr>
            <a:r>
              <a:rPr lang="vi-VN" b="0" i="0" u="none" strike="noStrike" baseline="0" dirty="0">
                <a:solidFill>
                  <a:srgbClr val="323E4F"/>
                </a:solidFill>
                <a:latin typeface="Times New Roman" panose="02020603050405020304" pitchFamily="18" charset="0"/>
              </a:rPr>
              <a:t>- Khu vực này có một số hồ như: hồ Van, hồ U-mi-a, Biển Chết,... có giá trị về du lịch.</a:t>
            </a:r>
          </a:p>
        </p:txBody>
      </p:sp>
      <p:sp>
        <p:nvSpPr>
          <p:cNvPr id="4" name="Slide Number Placeholder 3"/>
          <p:cNvSpPr>
            <a:spLocks noGrp="1"/>
          </p:cNvSpPr>
          <p:nvPr>
            <p:ph type="sldNum" sz="quarter" idx="5"/>
          </p:nvPr>
        </p:nvSpPr>
        <p:spPr/>
        <p:txBody>
          <a:bodyPr/>
          <a:lstStyle/>
          <a:p>
            <a:fld id="{ACD6E403-CB78-46DE-A4BD-7A9C4EA2FDDE}" type="slidenum">
              <a:rPr lang="vi-VN" smtClean="0"/>
              <a:t>4</a:t>
            </a:fld>
            <a:endParaRPr lang="vi-VN"/>
          </a:p>
        </p:txBody>
      </p:sp>
    </p:spTree>
    <p:extLst>
      <p:ext uri="{BB962C8B-B14F-4D97-AF65-F5344CB8AC3E}">
        <p14:creationId xmlns:p14="http://schemas.microsoft.com/office/powerpoint/2010/main" val="29273735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rtl="0">
              <a:buNone/>
            </a:pPr>
            <a:r>
              <a:rPr lang="vi-VN" b="1" i="0" u="none" strike="noStrike" baseline="0" dirty="0">
                <a:solidFill>
                  <a:srgbClr val="323E4F"/>
                </a:solidFill>
                <a:latin typeface="Times New Roman" panose="02020603050405020304" pitchFamily="18" charset="0"/>
              </a:rPr>
              <a:t>e) Sinh vật</a:t>
            </a:r>
          </a:p>
          <a:p>
            <a:pPr marL="0" marR="0" lvl="0" indent="0" rtl="0">
              <a:buNone/>
            </a:pPr>
            <a:r>
              <a:rPr lang="vi-VN" b="0" i="0" u="none" strike="noStrike" baseline="0" dirty="0">
                <a:solidFill>
                  <a:srgbClr val="323E4F"/>
                </a:solidFill>
                <a:latin typeface="Times New Roman" panose="02020603050405020304" pitchFamily="18" charset="0"/>
              </a:rPr>
              <a:t>- Hệ sinh vật nghèo nàn, chủ yếu là các loài chịu được hạn.</a:t>
            </a:r>
          </a:p>
          <a:p>
            <a:pPr marL="0" marR="0" lvl="0" indent="0" rtl="0">
              <a:buNone/>
            </a:pPr>
            <a:r>
              <a:rPr lang="vi-VN" b="0" i="0" u="none" strike="noStrike" baseline="0" dirty="0">
                <a:solidFill>
                  <a:srgbClr val="323E4F"/>
                </a:solidFill>
                <a:latin typeface="Times New Roman" panose="02020603050405020304" pitchFamily="18" charset="0"/>
              </a:rPr>
              <a:t>- Cảnh quan hoang mạc và bán hoang mạc là nét điển hình của khu vực này.</a:t>
            </a:r>
          </a:p>
          <a:p>
            <a:pPr marL="0" marR="0" lvl="0" indent="0" rtl="0">
              <a:buNone/>
            </a:pPr>
            <a:r>
              <a:rPr lang="vi-VN" b="0" i="0" u="none" strike="noStrike" baseline="0" dirty="0">
                <a:solidFill>
                  <a:srgbClr val="323E4F"/>
                </a:solidFill>
                <a:latin typeface="Times New Roman" panose="02020603050405020304" pitchFamily="18" charset="0"/>
              </a:rPr>
              <a:t>- Ở ven bờ Địa Trung Hải, phía tây của các dãy núi có mưa nhiều nên rừng và cây bụi lá cứng địa trung hải phát triển; phía đông mưa ít nên chỉ có các cây bụi thấp và thưa.</a:t>
            </a:r>
          </a:p>
          <a:p>
            <a:endParaRPr lang="vi-VN" dirty="0"/>
          </a:p>
        </p:txBody>
      </p:sp>
      <p:sp>
        <p:nvSpPr>
          <p:cNvPr id="4" name="Slide Number Placeholder 3"/>
          <p:cNvSpPr>
            <a:spLocks noGrp="1"/>
          </p:cNvSpPr>
          <p:nvPr>
            <p:ph type="sldNum" sz="quarter" idx="5"/>
          </p:nvPr>
        </p:nvSpPr>
        <p:spPr/>
        <p:txBody>
          <a:bodyPr/>
          <a:lstStyle/>
          <a:p>
            <a:fld id="{ACD6E403-CB78-46DE-A4BD-7A9C4EA2FDDE}" type="slidenum">
              <a:rPr lang="vi-VN" smtClean="0"/>
              <a:t>5</a:t>
            </a:fld>
            <a:endParaRPr lang="vi-VN"/>
          </a:p>
        </p:txBody>
      </p:sp>
    </p:spTree>
    <p:extLst>
      <p:ext uri="{BB962C8B-B14F-4D97-AF65-F5344CB8AC3E}">
        <p14:creationId xmlns:p14="http://schemas.microsoft.com/office/powerpoint/2010/main" val="411923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rtl="0">
              <a:spcBef>
                <a:spcPts val="0"/>
              </a:spcBef>
              <a:buNone/>
            </a:pPr>
            <a:r>
              <a:rPr lang="vi-VN" b="0" i="0" u="none" strike="noStrike" baseline="0" dirty="0">
                <a:solidFill>
                  <a:srgbClr val="323E4F"/>
                </a:solidFill>
                <a:latin typeface="Times New Roman" panose="02020603050405020304" pitchFamily="18" charset="0"/>
              </a:rPr>
              <a:t>- </a:t>
            </a:r>
            <a:r>
              <a:rPr lang="vi-VN" b="1" i="0" u="none" strike="noStrike" baseline="0" dirty="0">
                <a:solidFill>
                  <a:srgbClr val="323E4F"/>
                </a:solidFill>
                <a:latin typeface="Times New Roman" panose="02020603050405020304" pitchFamily="18" charset="0"/>
              </a:rPr>
              <a:t>Phân bố dân cư</a:t>
            </a:r>
            <a:r>
              <a:rPr lang="vi-VN" b="0" i="0" u="none" strike="noStrike" baseline="0" dirty="0">
                <a:solidFill>
                  <a:srgbClr val="323E4F"/>
                </a:solidFill>
                <a:latin typeface="Times New Roman" panose="02020603050405020304" pitchFamily="18" charset="0"/>
              </a:rPr>
              <a:t> có sự chênh lệch lớn giữa các nước và các vùng. </a:t>
            </a:r>
          </a:p>
          <a:p>
            <a:pPr marL="0" marR="0" lvl="0" indent="0" rtl="0">
              <a:spcBef>
                <a:spcPts val="0"/>
              </a:spcBef>
              <a:buNone/>
            </a:pPr>
            <a:r>
              <a:rPr lang="vi-VN" b="0" i="0" u="none" strike="noStrike" baseline="0" dirty="0">
                <a:solidFill>
                  <a:srgbClr val="323E4F"/>
                </a:solidFill>
                <a:latin typeface="Times New Roman" panose="02020603050405020304" pitchFamily="18" charset="0"/>
              </a:rPr>
              <a:t>+ Dân cư tập trung đông ở các đô thị lớn và vùng ven Địa Trung Hải, đồng bằng Lưỡng Hà.</a:t>
            </a:r>
          </a:p>
          <a:p>
            <a:pPr marL="0" marR="0" lvl="0" indent="0" rtl="0">
              <a:spcBef>
                <a:spcPts val="0"/>
              </a:spcBef>
              <a:buNone/>
            </a:pPr>
            <a:r>
              <a:rPr lang="vi-VN" b="0" i="0" u="none" strike="noStrike" baseline="0" dirty="0">
                <a:solidFill>
                  <a:srgbClr val="323E4F"/>
                </a:solidFill>
                <a:latin typeface="Times New Roman" panose="02020603050405020304" pitchFamily="18" charset="0"/>
              </a:rPr>
              <a:t>+ Dân cư thưa thớt ở khu vực núi cao và hoang mạc.</a:t>
            </a:r>
          </a:p>
          <a:p>
            <a:pPr marL="0" marR="0" lvl="0" indent="0" rtl="0">
              <a:spcBef>
                <a:spcPts val="0"/>
              </a:spcBef>
              <a:buNone/>
            </a:pPr>
            <a:r>
              <a:rPr lang="vi-VN" b="1" i="0" u="none" strike="noStrike" baseline="0" dirty="0">
                <a:solidFill>
                  <a:srgbClr val="323E4F"/>
                </a:solidFill>
                <a:latin typeface="Times New Roman" panose="02020603050405020304" pitchFamily="18" charset="0"/>
              </a:rPr>
              <a:t>- Thành phần dân cư: </a:t>
            </a:r>
          </a:p>
          <a:p>
            <a:pPr marL="0" marR="0" lvl="0" indent="0" rtl="0">
              <a:spcBef>
                <a:spcPts val="0"/>
              </a:spcBef>
              <a:buNone/>
            </a:pPr>
            <a:r>
              <a:rPr lang="vi-VN" b="1" i="0" u="none" strike="noStrike" baseline="0" dirty="0">
                <a:solidFill>
                  <a:srgbClr val="323E4F"/>
                </a:solidFill>
                <a:latin typeface="Times New Roman" panose="02020603050405020304" pitchFamily="18" charset="0"/>
              </a:rPr>
              <a:t>+ </a:t>
            </a:r>
            <a:r>
              <a:rPr lang="vi-VN" b="0" i="0" u="none" strike="noStrike" baseline="0" dirty="0">
                <a:solidFill>
                  <a:srgbClr val="323E4F"/>
                </a:solidFill>
                <a:latin typeface="Times New Roman" panose="02020603050405020304" pitchFamily="18" charset="0"/>
              </a:rPr>
              <a:t>Dân cư chủ yếu là người Ả-rập;</a:t>
            </a:r>
          </a:p>
          <a:p>
            <a:pPr marL="0" marR="0" lvl="0" indent="0" rtl="0">
              <a:spcBef>
                <a:spcPts val="0"/>
              </a:spcBef>
              <a:buNone/>
            </a:pPr>
            <a:r>
              <a:rPr lang="vi-VN" b="0" i="0" u="none" strike="noStrike" baseline="0" dirty="0">
                <a:solidFill>
                  <a:srgbClr val="323E4F"/>
                </a:solidFill>
                <a:latin typeface="Times New Roman" panose="02020603050405020304" pitchFamily="18" charset="0"/>
              </a:rPr>
              <a:t>+ Ngoài ra còn có các dân tộc khác như: Thổ Nhĩ Kỳ, Ba Tư, Do Thái,... và các bộ tộc khác.</a:t>
            </a:r>
          </a:p>
          <a:p>
            <a:pPr marL="0" marR="0" lvl="0" indent="0" rtl="0">
              <a:spcBef>
                <a:spcPts val="0"/>
              </a:spcBef>
              <a:buNone/>
            </a:pPr>
            <a:r>
              <a:rPr lang="vi-VN" b="1" i="0" u="none" strike="noStrike" baseline="0" dirty="0">
                <a:solidFill>
                  <a:srgbClr val="323E4F"/>
                </a:solidFill>
                <a:latin typeface="Times New Roman" panose="02020603050405020304" pitchFamily="18" charset="0"/>
              </a:rPr>
              <a:t>- Đô thị hóa:</a:t>
            </a:r>
          </a:p>
          <a:p>
            <a:pPr marL="0" marR="0" lvl="0" indent="0" rtl="0">
              <a:spcBef>
                <a:spcPts val="0"/>
              </a:spcBef>
              <a:buNone/>
            </a:pPr>
            <a:r>
              <a:rPr lang="vi-VN" b="0" i="0" u="none" strike="noStrike" baseline="0" dirty="0">
                <a:solidFill>
                  <a:srgbClr val="323E4F"/>
                </a:solidFill>
                <a:latin typeface="Times New Roman" panose="02020603050405020304" pitchFamily="18" charset="0"/>
              </a:rPr>
              <a:t>+ Trong thế kỉ XX, quá trình đô thị hoá đã phát triển mạnh mẽ ở nhiều quốc gia.</a:t>
            </a:r>
          </a:p>
          <a:p>
            <a:pPr marL="0" marR="0" lvl="0" indent="0" rtl="0">
              <a:spcBef>
                <a:spcPts val="0"/>
              </a:spcBef>
              <a:buNone/>
            </a:pPr>
            <a:r>
              <a:rPr lang="vi-VN" b="0" i="0" u="none" strike="noStrike" baseline="0" dirty="0">
                <a:solidFill>
                  <a:srgbClr val="323E4F"/>
                </a:solidFill>
                <a:latin typeface="Times New Roman" panose="02020603050405020304" pitchFamily="18" charset="0"/>
              </a:rPr>
              <a:t>+ Tỉ lệ dân thành thị ở khu vực Tây Nam Á khá cao. Năm 2020, hầu hết các nước trong khu vực có tỉ lệ dân thành thị trên 70 %. </a:t>
            </a:r>
          </a:p>
          <a:p>
            <a:pPr marL="0" marR="0" lvl="0" indent="0" rtl="0">
              <a:spcBef>
                <a:spcPts val="0"/>
              </a:spcBef>
              <a:buNone/>
            </a:pPr>
            <a:r>
              <a:rPr lang="vi-VN" b="0" i="0" u="none" strike="noStrike" baseline="0" dirty="0">
                <a:solidFill>
                  <a:srgbClr val="323E4F"/>
                </a:solidFill>
                <a:latin typeface="Times New Roman" panose="02020603050405020304" pitchFamily="18" charset="0"/>
              </a:rPr>
              <a:t>+ Khu vực này có nhiều đô thị đông dân như: Bát-đa (I-rắc), E Ri-át (A-rập Xê-út),...</a:t>
            </a:r>
          </a:p>
          <a:p>
            <a:pPr marL="0" marR="0" lvl="0" indent="0" rtl="0">
              <a:spcBef>
                <a:spcPts val="0"/>
              </a:spcBef>
              <a:buNone/>
            </a:pPr>
            <a:r>
              <a:rPr lang="vi-VN" b="0" i="0" u="none" strike="noStrike" baseline="0" dirty="0">
                <a:solidFill>
                  <a:srgbClr val="323E4F"/>
                </a:solidFill>
                <a:latin typeface="Times New Roman" panose="02020603050405020304" pitchFamily="18" charset="0"/>
              </a:rPr>
              <a:t>+ Dân cư có sự khác biệt rất lớn trong lối sống giữa nông thôn và thành thị.</a:t>
            </a:r>
          </a:p>
          <a:p>
            <a:endParaRPr lang="vi-VN" dirty="0"/>
          </a:p>
        </p:txBody>
      </p:sp>
      <p:sp>
        <p:nvSpPr>
          <p:cNvPr id="4" name="Slide Number Placeholder 3"/>
          <p:cNvSpPr>
            <a:spLocks noGrp="1"/>
          </p:cNvSpPr>
          <p:nvPr>
            <p:ph type="sldNum" sz="quarter" idx="5"/>
          </p:nvPr>
        </p:nvSpPr>
        <p:spPr/>
        <p:txBody>
          <a:bodyPr/>
          <a:lstStyle/>
          <a:p>
            <a:fld id="{ACD6E403-CB78-46DE-A4BD-7A9C4EA2FDDE}" type="slidenum">
              <a:rPr lang="vi-VN" smtClean="0"/>
              <a:t>8</a:t>
            </a:fld>
            <a:endParaRPr lang="vi-VN"/>
          </a:p>
        </p:txBody>
      </p:sp>
    </p:spTree>
    <p:extLst>
      <p:ext uri="{BB962C8B-B14F-4D97-AF65-F5344CB8AC3E}">
        <p14:creationId xmlns:p14="http://schemas.microsoft.com/office/powerpoint/2010/main" val="878532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rtl="0">
              <a:buNone/>
            </a:pPr>
            <a:r>
              <a:rPr lang="vi-VN" b="0" i="0" u="none" strike="noStrike" baseline="0" dirty="0">
                <a:solidFill>
                  <a:srgbClr val="323E4F"/>
                </a:solidFill>
                <a:latin typeface="Times New Roman" panose="02020603050405020304" pitchFamily="18" charset="0"/>
              </a:rPr>
              <a:t>- Tây Nam Á có nền văn hoá mang những nét đặc thù và nguyên tắc riêng trong trang phục, ẩm thực, sinh hoạt, lễ hội,...</a:t>
            </a:r>
          </a:p>
          <a:p>
            <a:pPr marL="0" marR="0" lvl="0" indent="0" rtl="0">
              <a:buNone/>
            </a:pPr>
            <a:r>
              <a:rPr lang="vi-VN" b="0" i="0" u="none" strike="noStrike" baseline="0" dirty="0">
                <a:solidFill>
                  <a:srgbClr val="323E4F"/>
                </a:solidFill>
                <a:latin typeface="Times New Roman" panose="02020603050405020304" pitchFamily="18" charset="0"/>
              </a:rPr>
              <a:t>- Ở một số nước trong khu vực, người dân có mức sống cao, y tế và giáo dục được đầu tư phát triển. HDI của khu vực khá cao nhưng vẫn có sự chênh lệch giữa các nước.</a:t>
            </a:r>
          </a:p>
          <a:p>
            <a:pPr marL="0" marR="0" lvl="0" indent="0" rtl="0">
              <a:buNone/>
            </a:pPr>
            <a:r>
              <a:rPr lang="vi-VN" b="0" i="0" u="none" strike="noStrike" baseline="0" dirty="0">
                <a:solidFill>
                  <a:srgbClr val="323E4F"/>
                </a:solidFill>
                <a:latin typeface="Times New Roman" panose="02020603050405020304" pitchFamily="18" charset="0"/>
              </a:rPr>
              <a:t>- Tây Nam Á là khu vực có nhiều tôn giáo: Hồi giáo, Cơ đốc giáo, Do Thái giáo,... Phần lớn dân cư ở khu vực này là người Ả-rập và theo đạo Hồi.</a:t>
            </a:r>
          </a:p>
          <a:p>
            <a:pPr marL="0" marR="0" lvl="0" indent="0" rtl="0">
              <a:buNone/>
            </a:pPr>
            <a:r>
              <a:rPr lang="vi-VN" b="0" i="0" u="none" strike="noStrike" baseline="0" dirty="0">
                <a:solidFill>
                  <a:srgbClr val="323E4F"/>
                </a:solidFill>
                <a:latin typeface="Times New Roman" panose="02020603050405020304" pitchFamily="18" charset="0"/>
              </a:rPr>
              <a:t>- Hiện nay, khu vực này vẫn còn xảy ra nhiều bất ổn, xung đột biên giới, sắc tộc, tôn giáo,... gây ảnh hưởng lớn đến sự phát triển kinh tế - xã hội.</a:t>
            </a:r>
          </a:p>
        </p:txBody>
      </p:sp>
      <p:sp>
        <p:nvSpPr>
          <p:cNvPr id="4" name="Slide Number Placeholder 3"/>
          <p:cNvSpPr>
            <a:spLocks noGrp="1"/>
          </p:cNvSpPr>
          <p:nvPr>
            <p:ph type="sldNum" sz="quarter" idx="5"/>
          </p:nvPr>
        </p:nvSpPr>
        <p:spPr/>
        <p:txBody>
          <a:bodyPr/>
          <a:lstStyle/>
          <a:p>
            <a:fld id="{ACD6E403-CB78-46DE-A4BD-7A9C4EA2FDDE}" type="slidenum">
              <a:rPr lang="vi-VN" smtClean="0"/>
              <a:t>9</a:t>
            </a:fld>
            <a:endParaRPr lang="vi-VN"/>
          </a:p>
        </p:txBody>
      </p:sp>
    </p:spTree>
    <p:extLst>
      <p:ext uri="{BB962C8B-B14F-4D97-AF65-F5344CB8AC3E}">
        <p14:creationId xmlns:p14="http://schemas.microsoft.com/office/powerpoint/2010/main" val="14584979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rtl="0">
              <a:buNone/>
            </a:pPr>
            <a:r>
              <a:rPr lang="vi-VN" b="0" i="0" u="none" strike="noStrike" baseline="0" dirty="0">
                <a:solidFill>
                  <a:srgbClr val="323E4F"/>
                </a:solidFill>
                <a:latin typeface="Times New Roman" panose="02020603050405020304" pitchFamily="18" charset="0"/>
              </a:rPr>
              <a:t>- Trước khi ngành công nghiệp khai khoáng phát triển, hầu hết dân cư trong khu vực Tây Nam Á sống chủ yếu dựa vào nông nghiệp, buôn bán nhỏ và nghề thủ công.</a:t>
            </a:r>
          </a:p>
          <a:p>
            <a:pPr marL="0" marR="0" lvl="0" indent="0" rtl="0">
              <a:buNone/>
            </a:pPr>
            <a:r>
              <a:rPr lang="vi-VN" b="0" i="0" u="none" strike="noStrike" baseline="0" dirty="0">
                <a:solidFill>
                  <a:srgbClr val="323E4F"/>
                </a:solidFill>
                <a:latin typeface="Times New Roman" panose="02020603050405020304" pitchFamily="18" charset="0"/>
              </a:rPr>
              <a:t>- Từ giữa thế kỉ XX đến nay, công nghiệp khai thác, chế biến và xuất khẩu dầu mỏ là động lực chính cho sự phát triển kinh tế. </a:t>
            </a:r>
          </a:p>
          <a:p>
            <a:pPr marL="0" marR="0" lvl="0" indent="0" rtl="0">
              <a:buNone/>
            </a:pPr>
            <a:r>
              <a:rPr lang="vi-VN" b="0" i="0" u="none" strike="noStrike" baseline="0" dirty="0">
                <a:solidFill>
                  <a:srgbClr val="323E4F"/>
                </a:solidFill>
                <a:latin typeface="Times New Roman" panose="02020603050405020304" pitchFamily="18" charset="0"/>
              </a:rPr>
              <a:t>- Năm 2020, GDP của khu vực đạt khoảng hơn 3000 tỉ USD và có sự chênh lệch lớn giữa các nước. Nhiều nước có GDP/người cao hàng đầu thế giới, như: I-xra-en, Các Tiểu vương quốc Ả-rập Thống nhất,…</a:t>
            </a:r>
          </a:p>
          <a:p>
            <a:pPr marL="0" marR="0" lvl="0" indent="0" rtl="0">
              <a:buNone/>
            </a:pPr>
            <a:r>
              <a:rPr lang="vi-VN" b="0" i="0" u="none" strike="noStrike" baseline="0" dirty="0">
                <a:solidFill>
                  <a:srgbClr val="323E4F"/>
                </a:solidFill>
                <a:latin typeface="Times New Roman" panose="02020603050405020304" pitchFamily="18" charset="0"/>
              </a:rPr>
              <a:t>- Tốc độ tăng trưởng kinh tế có sự khác nhau giữa các giai đoạn và các nước trong khu vực. Nguyên nhân chủ yếu là do sự biến động của giá dầu, xung đột vũ trang, dịch bệnh và nhiều nguyên nhân khác.</a:t>
            </a:r>
          </a:p>
          <a:p>
            <a:pPr marL="0" marR="0" lvl="0" indent="0" rtl="0">
              <a:buNone/>
            </a:pPr>
            <a:r>
              <a:rPr lang="vi-VN" b="0" i="0" u="none" strike="noStrike" baseline="0" dirty="0">
                <a:solidFill>
                  <a:srgbClr val="323E4F"/>
                </a:solidFill>
                <a:latin typeface="Times New Roman" panose="02020603050405020304" pitchFamily="18" charset="0"/>
              </a:rPr>
              <a:t>- Trong cơ cấu kinh tế:</a:t>
            </a:r>
          </a:p>
          <a:p>
            <a:pPr marL="0" marR="0" lvl="0" indent="0" rtl="0">
              <a:buNone/>
            </a:pPr>
            <a:r>
              <a:rPr lang="vi-VN" b="0" i="0" u="none" strike="noStrike" baseline="0" dirty="0">
                <a:solidFill>
                  <a:srgbClr val="323E4F"/>
                </a:solidFill>
                <a:latin typeface="Times New Roman" panose="02020603050405020304" pitchFamily="18" charset="0"/>
              </a:rPr>
              <a:t>+ Ngành dịch vụ chiếm tỉ trọng cao nhất nhờ vào các hoạt động thương mại, giao thông vận tải phát triển mạnh do có vị trí địa lí quan trọng và hoạt động xuất khẩu dầu mỏ. Hiện nay, một số nước đã chú trọng đến phát triển du lịch.</a:t>
            </a:r>
          </a:p>
          <a:p>
            <a:pPr marL="0" marR="0" lvl="0" indent="0" rtl="0">
              <a:buNone/>
            </a:pPr>
            <a:r>
              <a:rPr lang="vi-VN" b="0" i="0" u="none" strike="noStrike" baseline="0" dirty="0">
                <a:solidFill>
                  <a:srgbClr val="323E4F"/>
                </a:solidFill>
                <a:latin typeface="Times New Roman" panose="02020603050405020304" pitchFamily="18" charset="0"/>
              </a:rPr>
              <a:t>+ Công nghiệp có tỉ trọng khá cao nhờ các ngành công nghiệp khai thác dầu mỏ, khí tự nhiên; công nghiệp lọc và hoá dầu phát triển.</a:t>
            </a:r>
          </a:p>
          <a:p>
            <a:pPr marL="0" marR="0" lvl="0" indent="0" rtl="0">
              <a:buNone/>
            </a:pPr>
            <a:r>
              <a:rPr lang="vi-VN" b="0" i="0" u="none" strike="noStrike" baseline="0" dirty="0">
                <a:solidFill>
                  <a:srgbClr val="323E4F"/>
                </a:solidFill>
                <a:latin typeface="Times New Roman" panose="02020603050405020304" pitchFamily="18" charset="0"/>
              </a:rPr>
              <a:t>+ Nông nghiệp có tỉ trọng đóng góp thấp do điều kiện tự nhiên không thuận lợi, chi phí cho nông nghiệp khá cao.</a:t>
            </a:r>
          </a:p>
          <a:p>
            <a:pPr marL="0" marR="0" lvl="0" indent="0" rtl="0">
              <a:buNone/>
            </a:pPr>
            <a:r>
              <a:rPr lang="vi-VN" b="0" i="0" u="none" strike="noStrike" baseline="0" dirty="0">
                <a:solidFill>
                  <a:srgbClr val="323E4F"/>
                </a:solidFill>
                <a:latin typeface="Times New Roman" panose="02020603050405020304" pitchFamily="18" charset="0"/>
              </a:rPr>
              <a:t>- Hiện nay, nhiều nước ở Tây Nam Á đang đầu tư đổi mới công nghệ, đa dạng ngành nghề, phát triển các ngành đòi hỏi kĩ thuật cao, đổi mới chính sách để hạn chế sự phụ thuộc vào nước ngoài,... nhằm thúc đẩy nhanh kinh tế khu vực.</a:t>
            </a:r>
          </a:p>
        </p:txBody>
      </p:sp>
      <p:sp>
        <p:nvSpPr>
          <p:cNvPr id="4" name="Slide Number Placeholder 3"/>
          <p:cNvSpPr>
            <a:spLocks noGrp="1"/>
          </p:cNvSpPr>
          <p:nvPr>
            <p:ph type="sldNum" sz="quarter" idx="5"/>
          </p:nvPr>
        </p:nvSpPr>
        <p:spPr/>
        <p:txBody>
          <a:bodyPr/>
          <a:lstStyle/>
          <a:p>
            <a:fld id="{ACD6E403-CB78-46DE-A4BD-7A9C4EA2FDDE}" type="slidenum">
              <a:rPr lang="vi-VN" smtClean="0"/>
              <a:t>10</a:t>
            </a:fld>
            <a:endParaRPr lang="vi-VN"/>
          </a:p>
        </p:txBody>
      </p:sp>
    </p:spTree>
    <p:extLst>
      <p:ext uri="{BB962C8B-B14F-4D97-AF65-F5344CB8AC3E}">
        <p14:creationId xmlns:p14="http://schemas.microsoft.com/office/powerpoint/2010/main" val="1750553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F8B85-66AC-4CC2-8FD5-524CEDD6B5C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C50824BE-52C9-42FA-82B7-0100C665AD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5F204AB3-DB91-4813-9C28-0908211E2BD8}"/>
              </a:ext>
            </a:extLst>
          </p:cNvPr>
          <p:cNvSpPr>
            <a:spLocks noGrp="1"/>
          </p:cNvSpPr>
          <p:nvPr>
            <p:ph type="dt" sz="half" idx="10"/>
          </p:nvPr>
        </p:nvSpPr>
        <p:spPr/>
        <p:txBody>
          <a:bodyPr/>
          <a:lstStyle/>
          <a:p>
            <a:fld id="{6F9167EE-15DE-41E9-9763-806F8CC38A46}" type="datetimeFigureOut">
              <a:rPr lang="vi-VN" smtClean="0"/>
              <a:t>24/01/2025</a:t>
            </a:fld>
            <a:endParaRPr lang="vi-VN"/>
          </a:p>
        </p:txBody>
      </p:sp>
      <p:sp>
        <p:nvSpPr>
          <p:cNvPr id="5" name="Footer Placeholder 4">
            <a:extLst>
              <a:ext uri="{FF2B5EF4-FFF2-40B4-BE49-F238E27FC236}">
                <a16:creationId xmlns:a16="http://schemas.microsoft.com/office/drawing/2014/main" id="{4DD51145-0316-492B-AE94-197F3ACA1953}"/>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347D5174-4D78-4933-B272-23B9E9934367}"/>
              </a:ext>
            </a:extLst>
          </p:cNvPr>
          <p:cNvSpPr>
            <a:spLocks noGrp="1"/>
          </p:cNvSpPr>
          <p:nvPr>
            <p:ph type="sldNum" sz="quarter" idx="12"/>
          </p:nvPr>
        </p:nvSpPr>
        <p:spPr/>
        <p:txBody>
          <a:bodyPr/>
          <a:lstStyle/>
          <a:p>
            <a:fld id="{EC5EE671-20A7-4A2F-9541-07A92998635B}" type="slidenum">
              <a:rPr lang="vi-VN" smtClean="0"/>
              <a:t>‹#›</a:t>
            </a:fld>
            <a:endParaRPr lang="vi-VN"/>
          </a:p>
        </p:txBody>
      </p:sp>
    </p:spTree>
    <p:extLst>
      <p:ext uri="{BB962C8B-B14F-4D97-AF65-F5344CB8AC3E}">
        <p14:creationId xmlns:p14="http://schemas.microsoft.com/office/powerpoint/2010/main" val="4246933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FD0DB-014B-46ED-B4E0-AFF7F3A7D4D3}"/>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F0C7ECEE-CF53-495E-8AA0-A7D8B57E2EA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6DE37384-9339-4435-9D88-B6D6641E861B}"/>
              </a:ext>
            </a:extLst>
          </p:cNvPr>
          <p:cNvSpPr>
            <a:spLocks noGrp="1"/>
          </p:cNvSpPr>
          <p:nvPr>
            <p:ph type="dt" sz="half" idx="10"/>
          </p:nvPr>
        </p:nvSpPr>
        <p:spPr/>
        <p:txBody>
          <a:bodyPr/>
          <a:lstStyle/>
          <a:p>
            <a:fld id="{6F9167EE-15DE-41E9-9763-806F8CC38A46}" type="datetimeFigureOut">
              <a:rPr lang="vi-VN" smtClean="0"/>
              <a:t>24/01/2025</a:t>
            </a:fld>
            <a:endParaRPr lang="vi-VN"/>
          </a:p>
        </p:txBody>
      </p:sp>
      <p:sp>
        <p:nvSpPr>
          <p:cNvPr id="5" name="Footer Placeholder 4">
            <a:extLst>
              <a:ext uri="{FF2B5EF4-FFF2-40B4-BE49-F238E27FC236}">
                <a16:creationId xmlns:a16="http://schemas.microsoft.com/office/drawing/2014/main" id="{1BD23BD2-C145-49E1-9083-F4162DE882FB}"/>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78FB4F80-95F7-445C-A07F-112B2E45DD13}"/>
              </a:ext>
            </a:extLst>
          </p:cNvPr>
          <p:cNvSpPr>
            <a:spLocks noGrp="1"/>
          </p:cNvSpPr>
          <p:nvPr>
            <p:ph type="sldNum" sz="quarter" idx="12"/>
          </p:nvPr>
        </p:nvSpPr>
        <p:spPr/>
        <p:txBody>
          <a:bodyPr/>
          <a:lstStyle/>
          <a:p>
            <a:fld id="{EC5EE671-20A7-4A2F-9541-07A92998635B}" type="slidenum">
              <a:rPr lang="vi-VN" smtClean="0"/>
              <a:t>‹#›</a:t>
            </a:fld>
            <a:endParaRPr lang="vi-VN"/>
          </a:p>
        </p:txBody>
      </p:sp>
    </p:spTree>
    <p:extLst>
      <p:ext uri="{BB962C8B-B14F-4D97-AF65-F5344CB8AC3E}">
        <p14:creationId xmlns:p14="http://schemas.microsoft.com/office/powerpoint/2010/main" val="4224674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15BB33-72AF-4BA9-9458-9F42DC6BE12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34780772-F5EB-49C9-BF73-8657E477AA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DCA5E877-59F7-4F44-8AC7-5DF9A8BACC3A}"/>
              </a:ext>
            </a:extLst>
          </p:cNvPr>
          <p:cNvSpPr>
            <a:spLocks noGrp="1"/>
          </p:cNvSpPr>
          <p:nvPr>
            <p:ph type="dt" sz="half" idx="10"/>
          </p:nvPr>
        </p:nvSpPr>
        <p:spPr/>
        <p:txBody>
          <a:bodyPr/>
          <a:lstStyle/>
          <a:p>
            <a:fld id="{6F9167EE-15DE-41E9-9763-806F8CC38A46}" type="datetimeFigureOut">
              <a:rPr lang="vi-VN" smtClean="0"/>
              <a:t>24/01/2025</a:t>
            </a:fld>
            <a:endParaRPr lang="vi-VN"/>
          </a:p>
        </p:txBody>
      </p:sp>
      <p:sp>
        <p:nvSpPr>
          <p:cNvPr id="5" name="Footer Placeholder 4">
            <a:extLst>
              <a:ext uri="{FF2B5EF4-FFF2-40B4-BE49-F238E27FC236}">
                <a16:creationId xmlns:a16="http://schemas.microsoft.com/office/drawing/2014/main" id="{560B4341-D9A6-4C4A-AAC2-D82DE3E3AF1A}"/>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1B83D55F-F0D2-434F-81C7-3774668F36A6}"/>
              </a:ext>
            </a:extLst>
          </p:cNvPr>
          <p:cNvSpPr>
            <a:spLocks noGrp="1"/>
          </p:cNvSpPr>
          <p:nvPr>
            <p:ph type="sldNum" sz="quarter" idx="12"/>
          </p:nvPr>
        </p:nvSpPr>
        <p:spPr/>
        <p:txBody>
          <a:bodyPr/>
          <a:lstStyle/>
          <a:p>
            <a:fld id="{EC5EE671-20A7-4A2F-9541-07A92998635B}" type="slidenum">
              <a:rPr lang="vi-VN" smtClean="0"/>
              <a:t>‹#›</a:t>
            </a:fld>
            <a:endParaRPr lang="vi-VN"/>
          </a:p>
        </p:txBody>
      </p:sp>
    </p:spTree>
    <p:extLst>
      <p:ext uri="{BB962C8B-B14F-4D97-AF65-F5344CB8AC3E}">
        <p14:creationId xmlns:p14="http://schemas.microsoft.com/office/powerpoint/2010/main" val="4260595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26B05-72A2-49D2-B60B-68A9A43E0015}"/>
              </a:ext>
            </a:extLst>
          </p:cNvPr>
          <p:cNvSpPr>
            <a:spLocks noGrp="1"/>
          </p:cNvSpPr>
          <p:nvPr>
            <p:ph type="title"/>
          </p:nvPr>
        </p:nvSpPr>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2A093C86-9F04-47D8-9FE5-63287A9BBA74}"/>
              </a:ext>
            </a:extLst>
          </p:cNvPr>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3F392FAD-7643-458E-967F-C58FCA40426E}"/>
              </a:ext>
            </a:extLst>
          </p:cNvPr>
          <p:cNvSpPr>
            <a:spLocks noGrp="1"/>
          </p:cNvSpPr>
          <p:nvPr>
            <p:ph type="dt" sz="half" idx="10"/>
          </p:nvPr>
        </p:nvSpPr>
        <p:spPr/>
        <p:txBody>
          <a:bodyPr/>
          <a:lstStyle/>
          <a:p>
            <a:fld id="{6F9167EE-15DE-41E9-9763-806F8CC38A46}" type="datetimeFigureOut">
              <a:rPr lang="vi-VN" smtClean="0"/>
              <a:t>24/01/2025</a:t>
            </a:fld>
            <a:endParaRPr lang="vi-VN"/>
          </a:p>
        </p:txBody>
      </p:sp>
      <p:sp>
        <p:nvSpPr>
          <p:cNvPr id="5" name="Footer Placeholder 4">
            <a:extLst>
              <a:ext uri="{FF2B5EF4-FFF2-40B4-BE49-F238E27FC236}">
                <a16:creationId xmlns:a16="http://schemas.microsoft.com/office/drawing/2014/main" id="{B19E7ACB-9719-412A-9550-4056FBF9A2A2}"/>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0DE38A39-A24F-4316-9F6A-EBEB70C8298F}"/>
              </a:ext>
            </a:extLst>
          </p:cNvPr>
          <p:cNvSpPr>
            <a:spLocks noGrp="1"/>
          </p:cNvSpPr>
          <p:nvPr>
            <p:ph type="sldNum" sz="quarter" idx="12"/>
          </p:nvPr>
        </p:nvSpPr>
        <p:spPr/>
        <p:txBody>
          <a:bodyPr/>
          <a:lstStyle/>
          <a:p>
            <a:fld id="{EC5EE671-20A7-4A2F-9541-07A92998635B}" type="slidenum">
              <a:rPr lang="vi-VN" smtClean="0"/>
              <a:t>‹#›</a:t>
            </a:fld>
            <a:endParaRPr lang="vi-VN"/>
          </a:p>
        </p:txBody>
      </p:sp>
    </p:spTree>
    <p:extLst>
      <p:ext uri="{BB962C8B-B14F-4D97-AF65-F5344CB8AC3E}">
        <p14:creationId xmlns:p14="http://schemas.microsoft.com/office/powerpoint/2010/main" val="1999447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1BDF1-9463-4E81-AAF1-1B4A313E4B45}"/>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610EF81D-026C-4F9D-A356-DC069A00ABE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E98CA105-78DA-4833-90D8-B49DD53FD1A7}"/>
              </a:ext>
            </a:extLst>
          </p:cNvPr>
          <p:cNvSpPr>
            <a:spLocks noGrp="1"/>
          </p:cNvSpPr>
          <p:nvPr>
            <p:ph type="dt" sz="half" idx="10"/>
          </p:nvPr>
        </p:nvSpPr>
        <p:spPr/>
        <p:txBody>
          <a:bodyPr/>
          <a:lstStyle/>
          <a:p>
            <a:fld id="{6F9167EE-15DE-41E9-9763-806F8CC38A46}" type="datetimeFigureOut">
              <a:rPr lang="vi-VN" smtClean="0"/>
              <a:t>24/01/2025</a:t>
            </a:fld>
            <a:endParaRPr lang="vi-VN"/>
          </a:p>
        </p:txBody>
      </p:sp>
      <p:sp>
        <p:nvSpPr>
          <p:cNvPr id="5" name="Footer Placeholder 4">
            <a:extLst>
              <a:ext uri="{FF2B5EF4-FFF2-40B4-BE49-F238E27FC236}">
                <a16:creationId xmlns:a16="http://schemas.microsoft.com/office/drawing/2014/main" id="{5F7C33A6-D591-4917-9A8A-82EA07FE5042}"/>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38547ACC-9BCA-44E6-B3B3-87F6DA98FE74}"/>
              </a:ext>
            </a:extLst>
          </p:cNvPr>
          <p:cNvSpPr>
            <a:spLocks noGrp="1"/>
          </p:cNvSpPr>
          <p:nvPr>
            <p:ph type="sldNum" sz="quarter" idx="12"/>
          </p:nvPr>
        </p:nvSpPr>
        <p:spPr/>
        <p:txBody>
          <a:bodyPr/>
          <a:lstStyle/>
          <a:p>
            <a:fld id="{EC5EE671-20A7-4A2F-9541-07A92998635B}" type="slidenum">
              <a:rPr lang="vi-VN" smtClean="0"/>
              <a:t>‹#›</a:t>
            </a:fld>
            <a:endParaRPr lang="vi-VN"/>
          </a:p>
        </p:txBody>
      </p:sp>
    </p:spTree>
    <p:extLst>
      <p:ext uri="{BB962C8B-B14F-4D97-AF65-F5344CB8AC3E}">
        <p14:creationId xmlns:p14="http://schemas.microsoft.com/office/powerpoint/2010/main" val="4103477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A43A6-01FF-46DD-BB57-EF695C9CF5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9105B6D3-3F44-4FA3-A340-0B1AB89D5F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05427DF-B4DA-4962-910A-B357C55B8725}"/>
              </a:ext>
            </a:extLst>
          </p:cNvPr>
          <p:cNvSpPr>
            <a:spLocks noGrp="1"/>
          </p:cNvSpPr>
          <p:nvPr>
            <p:ph type="dt" sz="half" idx="10"/>
          </p:nvPr>
        </p:nvSpPr>
        <p:spPr/>
        <p:txBody>
          <a:bodyPr/>
          <a:lstStyle/>
          <a:p>
            <a:fld id="{6F9167EE-15DE-41E9-9763-806F8CC38A46}" type="datetimeFigureOut">
              <a:rPr lang="vi-VN" smtClean="0"/>
              <a:t>24/01/2025</a:t>
            </a:fld>
            <a:endParaRPr lang="vi-VN"/>
          </a:p>
        </p:txBody>
      </p:sp>
      <p:sp>
        <p:nvSpPr>
          <p:cNvPr id="5" name="Footer Placeholder 4">
            <a:extLst>
              <a:ext uri="{FF2B5EF4-FFF2-40B4-BE49-F238E27FC236}">
                <a16:creationId xmlns:a16="http://schemas.microsoft.com/office/drawing/2014/main" id="{17A73A14-D296-4913-928C-8A381B738D93}"/>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B153BD39-9968-4F10-B66E-4A48E5A63387}"/>
              </a:ext>
            </a:extLst>
          </p:cNvPr>
          <p:cNvSpPr>
            <a:spLocks noGrp="1"/>
          </p:cNvSpPr>
          <p:nvPr>
            <p:ph type="sldNum" sz="quarter" idx="12"/>
          </p:nvPr>
        </p:nvSpPr>
        <p:spPr/>
        <p:txBody>
          <a:bodyPr/>
          <a:lstStyle/>
          <a:p>
            <a:fld id="{EC5EE671-20A7-4A2F-9541-07A92998635B}" type="slidenum">
              <a:rPr lang="vi-VN" smtClean="0"/>
              <a:t>‹#›</a:t>
            </a:fld>
            <a:endParaRPr lang="vi-VN"/>
          </a:p>
        </p:txBody>
      </p:sp>
    </p:spTree>
    <p:extLst>
      <p:ext uri="{BB962C8B-B14F-4D97-AF65-F5344CB8AC3E}">
        <p14:creationId xmlns:p14="http://schemas.microsoft.com/office/powerpoint/2010/main" val="3060070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13AE6-DCB8-4BC1-AF50-EFADF6B8D3C5}"/>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C139A1ED-5D18-4CE4-AECD-43972598001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AF80CC87-0770-4916-A1BC-EFA00E04721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3EE9A433-3D60-4277-8A03-CE6CBBD6D2F2}"/>
              </a:ext>
            </a:extLst>
          </p:cNvPr>
          <p:cNvSpPr>
            <a:spLocks noGrp="1"/>
          </p:cNvSpPr>
          <p:nvPr>
            <p:ph type="dt" sz="half" idx="10"/>
          </p:nvPr>
        </p:nvSpPr>
        <p:spPr/>
        <p:txBody>
          <a:bodyPr/>
          <a:lstStyle/>
          <a:p>
            <a:fld id="{6F9167EE-15DE-41E9-9763-806F8CC38A46}" type="datetimeFigureOut">
              <a:rPr lang="vi-VN" smtClean="0"/>
              <a:t>24/01/2025</a:t>
            </a:fld>
            <a:endParaRPr lang="vi-VN"/>
          </a:p>
        </p:txBody>
      </p:sp>
      <p:sp>
        <p:nvSpPr>
          <p:cNvPr id="6" name="Footer Placeholder 5">
            <a:extLst>
              <a:ext uri="{FF2B5EF4-FFF2-40B4-BE49-F238E27FC236}">
                <a16:creationId xmlns:a16="http://schemas.microsoft.com/office/drawing/2014/main" id="{022AECB8-CCD1-4CEB-8E20-1F47B7737F3C}"/>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DE642C52-B47B-4F80-BF52-F33F35FC9511}"/>
              </a:ext>
            </a:extLst>
          </p:cNvPr>
          <p:cNvSpPr>
            <a:spLocks noGrp="1"/>
          </p:cNvSpPr>
          <p:nvPr>
            <p:ph type="sldNum" sz="quarter" idx="12"/>
          </p:nvPr>
        </p:nvSpPr>
        <p:spPr/>
        <p:txBody>
          <a:bodyPr/>
          <a:lstStyle/>
          <a:p>
            <a:fld id="{EC5EE671-20A7-4A2F-9541-07A92998635B}" type="slidenum">
              <a:rPr lang="vi-VN" smtClean="0"/>
              <a:t>‹#›</a:t>
            </a:fld>
            <a:endParaRPr lang="vi-VN"/>
          </a:p>
        </p:txBody>
      </p:sp>
    </p:spTree>
    <p:extLst>
      <p:ext uri="{BB962C8B-B14F-4D97-AF65-F5344CB8AC3E}">
        <p14:creationId xmlns:p14="http://schemas.microsoft.com/office/powerpoint/2010/main" val="2544063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B4F76-8CD9-4CFD-A798-950E027DDDED}"/>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58E6CBA4-6A7E-46A1-87BC-CA34B7AA4D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F9503B6-0599-4C27-953F-89189C93E01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27D3F23E-1121-495C-96FB-09EEA03081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12BD8C3-E1EC-4167-BB2C-DF78E39A8D5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146472DD-E7C9-4437-883C-46D525705C3F}"/>
              </a:ext>
            </a:extLst>
          </p:cNvPr>
          <p:cNvSpPr>
            <a:spLocks noGrp="1"/>
          </p:cNvSpPr>
          <p:nvPr>
            <p:ph type="dt" sz="half" idx="10"/>
          </p:nvPr>
        </p:nvSpPr>
        <p:spPr/>
        <p:txBody>
          <a:bodyPr/>
          <a:lstStyle/>
          <a:p>
            <a:fld id="{6F9167EE-15DE-41E9-9763-806F8CC38A46}" type="datetimeFigureOut">
              <a:rPr lang="vi-VN" smtClean="0"/>
              <a:t>24/01/2025</a:t>
            </a:fld>
            <a:endParaRPr lang="vi-VN"/>
          </a:p>
        </p:txBody>
      </p:sp>
      <p:sp>
        <p:nvSpPr>
          <p:cNvPr id="8" name="Footer Placeholder 7">
            <a:extLst>
              <a:ext uri="{FF2B5EF4-FFF2-40B4-BE49-F238E27FC236}">
                <a16:creationId xmlns:a16="http://schemas.microsoft.com/office/drawing/2014/main" id="{2C7F809A-5C28-4E4C-804F-FA3F1BBE73F2}"/>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DEC395DF-99CD-4196-8468-9025E9E138FD}"/>
              </a:ext>
            </a:extLst>
          </p:cNvPr>
          <p:cNvSpPr>
            <a:spLocks noGrp="1"/>
          </p:cNvSpPr>
          <p:nvPr>
            <p:ph type="sldNum" sz="quarter" idx="12"/>
          </p:nvPr>
        </p:nvSpPr>
        <p:spPr/>
        <p:txBody>
          <a:bodyPr/>
          <a:lstStyle/>
          <a:p>
            <a:fld id="{EC5EE671-20A7-4A2F-9541-07A92998635B}" type="slidenum">
              <a:rPr lang="vi-VN" smtClean="0"/>
              <a:t>‹#›</a:t>
            </a:fld>
            <a:endParaRPr lang="vi-VN"/>
          </a:p>
        </p:txBody>
      </p:sp>
    </p:spTree>
    <p:extLst>
      <p:ext uri="{BB962C8B-B14F-4D97-AF65-F5344CB8AC3E}">
        <p14:creationId xmlns:p14="http://schemas.microsoft.com/office/powerpoint/2010/main" val="667093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B19FC-FE9A-4E4E-86A2-1445322DA543}"/>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AB89E53D-E455-4A5D-939B-61393DEB7E7F}"/>
              </a:ext>
            </a:extLst>
          </p:cNvPr>
          <p:cNvSpPr>
            <a:spLocks noGrp="1"/>
          </p:cNvSpPr>
          <p:nvPr>
            <p:ph type="dt" sz="half" idx="10"/>
          </p:nvPr>
        </p:nvSpPr>
        <p:spPr/>
        <p:txBody>
          <a:bodyPr/>
          <a:lstStyle/>
          <a:p>
            <a:fld id="{6F9167EE-15DE-41E9-9763-806F8CC38A46}" type="datetimeFigureOut">
              <a:rPr lang="vi-VN" smtClean="0"/>
              <a:t>24/01/2025</a:t>
            </a:fld>
            <a:endParaRPr lang="vi-VN"/>
          </a:p>
        </p:txBody>
      </p:sp>
      <p:sp>
        <p:nvSpPr>
          <p:cNvPr id="4" name="Footer Placeholder 3">
            <a:extLst>
              <a:ext uri="{FF2B5EF4-FFF2-40B4-BE49-F238E27FC236}">
                <a16:creationId xmlns:a16="http://schemas.microsoft.com/office/drawing/2014/main" id="{D4B5F486-D41F-43D8-87CB-74BD075954A0}"/>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DF409624-6B55-4D19-A597-969BABCE2426}"/>
              </a:ext>
            </a:extLst>
          </p:cNvPr>
          <p:cNvSpPr>
            <a:spLocks noGrp="1"/>
          </p:cNvSpPr>
          <p:nvPr>
            <p:ph type="sldNum" sz="quarter" idx="12"/>
          </p:nvPr>
        </p:nvSpPr>
        <p:spPr/>
        <p:txBody>
          <a:bodyPr/>
          <a:lstStyle/>
          <a:p>
            <a:fld id="{EC5EE671-20A7-4A2F-9541-07A92998635B}" type="slidenum">
              <a:rPr lang="vi-VN" smtClean="0"/>
              <a:t>‹#›</a:t>
            </a:fld>
            <a:endParaRPr lang="vi-VN"/>
          </a:p>
        </p:txBody>
      </p:sp>
    </p:spTree>
    <p:extLst>
      <p:ext uri="{BB962C8B-B14F-4D97-AF65-F5344CB8AC3E}">
        <p14:creationId xmlns:p14="http://schemas.microsoft.com/office/powerpoint/2010/main" val="3806862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0AB059-D304-46DE-9E26-E1A2A1CC96E5}"/>
              </a:ext>
            </a:extLst>
          </p:cNvPr>
          <p:cNvSpPr>
            <a:spLocks noGrp="1"/>
          </p:cNvSpPr>
          <p:nvPr>
            <p:ph type="dt" sz="half" idx="10"/>
          </p:nvPr>
        </p:nvSpPr>
        <p:spPr/>
        <p:txBody>
          <a:bodyPr/>
          <a:lstStyle/>
          <a:p>
            <a:fld id="{6F9167EE-15DE-41E9-9763-806F8CC38A46}" type="datetimeFigureOut">
              <a:rPr lang="vi-VN" smtClean="0"/>
              <a:t>24/01/2025</a:t>
            </a:fld>
            <a:endParaRPr lang="vi-VN"/>
          </a:p>
        </p:txBody>
      </p:sp>
      <p:sp>
        <p:nvSpPr>
          <p:cNvPr id="3" name="Footer Placeholder 2">
            <a:extLst>
              <a:ext uri="{FF2B5EF4-FFF2-40B4-BE49-F238E27FC236}">
                <a16:creationId xmlns:a16="http://schemas.microsoft.com/office/drawing/2014/main" id="{F1D329A9-E78F-433F-8C04-ECFBE0A7F911}"/>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3587195A-EACF-4E22-8805-544E5CB5732A}"/>
              </a:ext>
            </a:extLst>
          </p:cNvPr>
          <p:cNvSpPr>
            <a:spLocks noGrp="1"/>
          </p:cNvSpPr>
          <p:nvPr>
            <p:ph type="sldNum" sz="quarter" idx="12"/>
          </p:nvPr>
        </p:nvSpPr>
        <p:spPr/>
        <p:txBody>
          <a:bodyPr/>
          <a:lstStyle/>
          <a:p>
            <a:fld id="{EC5EE671-20A7-4A2F-9541-07A92998635B}" type="slidenum">
              <a:rPr lang="vi-VN" smtClean="0"/>
              <a:t>‹#›</a:t>
            </a:fld>
            <a:endParaRPr lang="vi-VN"/>
          </a:p>
        </p:txBody>
      </p:sp>
    </p:spTree>
    <p:extLst>
      <p:ext uri="{BB962C8B-B14F-4D97-AF65-F5344CB8AC3E}">
        <p14:creationId xmlns:p14="http://schemas.microsoft.com/office/powerpoint/2010/main" val="918115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3CA5C-0211-4276-AABB-996718888E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2F632133-4442-40BD-9925-DAE2C81DE9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4B675A18-D55F-4B1A-A2A0-0BC7C6B205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241C45-ABFB-4C6A-A4C5-9B7802C9ACB9}"/>
              </a:ext>
            </a:extLst>
          </p:cNvPr>
          <p:cNvSpPr>
            <a:spLocks noGrp="1"/>
          </p:cNvSpPr>
          <p:nvPr>
            <p:ph type="dt" sz="half" idx="10"/>
          </p:nvPr>
        </p:nvSpPr>
        <p:spPr/>
        <p:txBody>
          <a:bodyPr/>
          <a:lstStyle/>
          <a:p>
            <a:fld id="{6F9167EE-15DE-41E9-9763-806F8CC38A46}" type="datetimeFigureOut">
              <a:rPr lang="vi-VN" smtClean="0"/>
              <a:t>24/01/2025</a:t>
            </a:fld>
            <a:endParaRPr lang="vi-VN"/>
          </a:p>
        </p:txBody>
      </p:sp>
      <p:sp>
        <p:nvSpPr>
          <p:cNvPr id="6" name="Footer Placeholder 5">
            <a:extLst>
              <a:ext uri="{FF2B5EF4-FFF2-40B4-BE49-F238E27FC236}">
                <a16:creationId xmlns:a16="http://schemas.microsoft.com/office/drawing/2014/main" id="{563CE3ED-6368-426A-97C4-114A135B4398}"/>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03A36C5C-BC8E-4C41-839F-3E76AA46ABCF}"/>
              </a:ext>
            </a:extLst>
          </p:cNvPr>
          <p:cNvSpPr>
            <a:spLocks noGrp="1"/>
          </p:cNvSpPr>
          <p:nvPr>
            <p:ph type="sldNum" sz="quarter" idx="12"/>
          </p:nvPr>
        </p:nvSpPr>
        <p:spPr/>
        <p:txBody>
          <a:bodyPr/>
          <a:lstStyle/>
          <a:p>
            <a:fld id="{EC5EE671-20A7-4A2F-9541-07A92998635B}" type="slidenum">
              <a:rPr lang="vi-VN" smtClean="0"/>
              <a:t>‹#›</a:t>
            </a:fld>
            <a:endParaRPr lang="vi-VN"/>
          </a:p>
        </p:txBody>
      </p:sp>
    </p:spTree>
    <p:extLst>
      <p:ext uri="{BB962C8B-B14F-4D97-AF65-F5344CB8AC3E}">
        <p14:creationId xmlns:p14="http://schemas.microsoft.com/office/powerpoint/2010/main" val="853704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75A95-CC7A-41D5-BE56-73D7F48E0A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995440F3-08CE-40B2-A2C6-09ED14F369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vi-VN"/>
          </a:p>
        </p:txBody>
      </p:sp>
      <p:sp>
        <p:nvSpPr>
          <p:cNvPr id="4" name="Text Placeholder 3">
            <a:extLst>
              <a:ext uri="{FF2B5EF4-FFF2-40B4-BE49-F238E27FC236}">
                <a16:creationId xmlns:a16="http://schemas.microsoft.com/office/drawing/2014/main" id="{C9567215-7C5A-427B-AEF1-BC395DC7D2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F0084F-24F4-47A3-98E8-A014B755EC4F}"/>
              </a:ext>
            </a:extLst>
          </p:cNvPr>
          <p:cNvSpPr>
            <a:spLocks noGrp="1"/>
          </p:cNvSpPr>
          <p:nvPr>
            <p:ph type="dt" sz="half" idx="10"/>
          </p:nvPr>
        </p:nvSpPr>
        <p:spPr/>
        <p:txBody>
          <a:bodyPr/>
          <a:lstStyle/>
          <a:p>
            <a:fld id="{6F9167EE-15DE-41E9-9763-806F8CC38A46}" type="datetimeFigureOut">
              <a:rPr lang="vi-VN" smtClean="0"/>
              <a:t>24/01/2025</a:t>
            </a:fld>
            <a:endParaRPr lang="vi-VN"/>
          </a:p>
        </p:txBody>
      </p:sp>
      <p:sp>
        <p:nvSpPr>
          <p:cNvPr id="6" name="Footer Placeholder 5">
            <a:extLst>
              <a:ext uri="{FF2B5EF4-FFF2-40B4-BE49-F238E27FC236}">
                <a16:creationId xmlns:a16="http://schemas.microsoft.com/office/drawing/2014/main" id="{F1BE1201-3414-4AFD-ACAF-9342CCD19949}"/>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983D91CC-363F-4086-A7C9-7E868948B312}"/>
              </a:ext>
            </a:extLst>
          </p:cNvPr>
          <p:cNvSpPr>
            <a:spLocks noGrp="1"/>
          </p:cNvSpPr>
          <p:nvPr>
            <p:ph type="sldNum" sz="quarter" idx="12"/>
          </p:nvPr>
        </p:nvSpPr>
        <p:spPr/>
        <p:txBody>
          <a:bodyPr/>
          <a:lstStyle/>
          <a:p>
            <a:fld id="{EC5EE671-20A7-4A2F-9541-07A92998635B}" type="slidenum">
              <a:rPr lang="vi-VN" smtClean="0"/>
              <a:t>‹#›</a:t>
            </a:fld>
            <a:endParaRPr lang="vi-VN"/>
          </a:p>
        </p:txBody>
      </p:sp>
    </p:spTree>
    <p:extLst>
      <p:ext uri="{BB962C8B-B14F-4D97-AF65-F5344CB8AC3E}">
        <p14:creationId xmlns:p14="http://schemas.microsoft.com/office/powerpoint/2010/main" val="1652549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445AFB-B124-4BF0-A464-05D6FEE538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D5E7C703-68DB-4229-8029-163D09737A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9ADD69DA-0783-455C-AEA8-138AF6057F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9167EE-15DE-41E9-9763-806F8CC38A46}" type="datetimeFigureOut">
              <a:rPr lang="vi-VN" smtClean="0"/>
              <a:t>24/01/2025</a:t>
            </a:fld>
            <a:endParaRPr lang="vi-VN"/>
          </a:p>
        </p:txBody>
      </p:sp>
      <p:sp>
        <p:nvSpPr>
          <p:cNvPr id="5" name="Footer Placeholder 4">
            <a:extLst>
              <a:ext uri="{FF2B5EF4-FFF2-40B4-BE49-F238E27FC236}">
                <a16:creationId xmlns:a16="http://schemas.microsoft.com/office/drawing/2014/main" id="{49F2DD28-3121-433F-B91F-BA45A5F476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C02E76E4-0E37-479B-92D7-56B29C50C1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EE671-20A7-4A2F-9541-07A92998635B}" type="slidenum">
              <a:rPr lang="vi-VN" smtClean="0"/>
              <a:t>‹#›</a:t>
            </a:fld>
            <a:endParaRPr lang="vi-VN"/>
          </a:p>
        </p:txBody>
      </p:sp>
    </p:spTree>
    <p:extLst>
      <p:ext uri="{BB962C8B-B14F-4D97-AF65-F5344CB8AC3E}">
        <p14:creationId xmlns:p14="http://schemas.microsoft.com/office/powerpoint/2010/main" val="15988037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3B231-21C8-45D2-A45E-2CD935387FFE}"/>
              </a:ext>
            </a:extLst>
          </p:cNvPr>
          <p:cNvSpPr>
            <a:spLocks noGrp="1"/>
          </p:cNvSpPr>
          <p:nvPr>
            <p:ph type="title"/>
          </p:nvPr>
        </p:nvSpPr>
        <p:spPr>
          <a:xfrm>
            <a:off x="838200" y="365125"/>
            <a:ext cx="10515600" cy="5686051"/>
          </a:xfrm>
        </p:spPr>
        <p:txBody>
          <a:bodyPr/>
          <a:lstStyle/>
          <a:p>
            <a:pPr marR="0" rtl="0"/>
            <a:r>
              <a:rPr lang="vi-VN" b="1" i="0" u="none" strike="noStrike" baseline="0" dirty="0">
                <a:solidFill>
                  <a:srgbClr val="2F5496"/>
                </a:solidFill>
                <a:latin typeface="Times New Roman" panose="02020603050405020304" pitchFamily="18" charset="0"/>
              </a:rPr>
              <a:t>BÀI 14: </a:t>
            </a:r>
            <a:br>
              <a:rPr lang="vi-VN" b="1" i="0" u="none" strike="noStrike" baseline="0" dirty="0">
                <a:solidFill>
                  <a:srgbClr val="2F5496"/>
                </a:solidFill>
                <a:latin typeface="Times New Roman" panose="02020603050405020304" pitchFamily="18" charset="0"/>
              </a:rPr>
            </a:br>
            <a:r>
              <a:rPr lang="vi-VN" b="1" i="0" u="none" strike="noStrike" baseline="0" dirty="0">
                <a:solidFill>
                  <a:srgbClr val="2F5496"/>
                </a:solidFill>
                <a:latin typeface="Times New Roman" panose="02020603050405020304" pitchFamily="18" charset="0"/>
              </a:rPr>
              <a:t>VỊ TRÍ ĐỊA LÍ, ĐIỀU KIỆN TỰ NHIÊN, DÂN CƯ, XÃ HỘI VÀ KINH TẾ </a:t>
            </a:r>
            <a:br>
              <a:rPr lang="vi-VN" b="1" i="0" u="none" strike="noStrike" baseline="0" dirty="0">
                <a:solidFill>
                  <a:srgbClr val="2F5496"/>
                </a:solidFill>
                <a:latin typeface="Times New Roman" panose="02020603050405020304" pitchFamily="18" charset="0"/>
              </a:rPr>
            </a:br>
            <a:r>
              <a:rPr lang="vi-VN" b="1" i="0" u="none" strike="noStrike" baseline="0" dirty="0">
                <a:solidFill>
                  <a:srgbClr val="2F5496"/>
                </a:solidFill>
                <a:latin typeface="Times New Roman" panose="02020603050405020304" pitchFamily="18" charset="0"/>
              </a:rPr>
              <a:t>KHU VỰC TÂY NAM Á</a:t>
            </a:r>
          </a:p>
        </p:txBody>
      </p:sp>
      <p:sp>
        <p:nvSpPr>
          <p:cNvPr id="3" name="Title 2">
            <a:extLst>
              <a:ext uri="{FF2B5EF4-FFF2-40B4-BE49-F238E27FC236}">
                <a16:creationId xmlns:a16="http://schemas.microsoft.com/office/drawing/2014/main" id="{05FE0256-3272-479C-42C5-B25F082B3583}"/>
              </a:ext>
            </a:extLst>
          </p:cNvPr>
          <p:cNvSpPr>
            <a:spLocks noGrp="1"/>
          </p:cNvSpPr>
          <p:nvPr/>
        </p:nvSpPr>
        <p:spPr>
          <a:xfrm>
            <a:off x="1537064" y="217660"/>
            <a:ext cx="8350956" cy="975607"/>
          </a:xfrm>
          <a:prstGeom prst="rect">
            <a:avLst/>
          </a:prstGeom>
          <a:gradFill>
            <a:gsLst>
              <a:gs pos="0">
                <a:srgbClr val="007BD3"/>
              </a:gs>
              <a:gs pos="100000">
                <a:srgbClr val="034373"/>
              </a:gs>
            </a:gsLst>
            <a:lin ang="5400000" scaled="0"/>
          </a:gradFill>
        </p:spPr>
        <p:txBody>
          <a:bodyPr vert="horz" lIns="91440" tIns="45720" rIns="91440" bIns="45720" rtlCol="0" anchor="ctr">
            <a:normAutofit/>
          </a:bodyPr>
          <a:lst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a:lstStyle>
          <a:p>
            <a:pPr algn="ctr"/>
            <a:r>
              <a:rPr lang="vi-VN" b="1" dirty="0">
                <a:ln w="22225">
                  <a:solidFill>
                    <a:schemeClr val="accent2"/>
                  </a:solidFill>
                  <a:prstDash val="solid"/>
                </a:ln>
                <a:solidFill>
                  <a:schemeClr val="accent2">
                    <a:lumMod val="40000"/>
                    <a:lumOff val="60000"/>
                  </a:schemeClr>
                </a:solidFill>
                <a:latin typeface="Arial" panose="020B0604020202020204" pitchFamily="34" charset="0"/>
                <a:cs typeface="Arial" panose="020B0604020202020204" pitchFamily="34" charset="0"/>
              </a:rPr>
              <a:t>TRƯỜNG THPT NGÔ LÊ TÂN</a:t>
            </a:r>
            <a:endParaRPr lang="en-US" b="1" dirty="0">
              <a:ln w="22225">
                <a:solidFill>
                  <a:schemeClr val="accent2"/>
                </a:solidFill>
                <a:prstDash val="solid"/>
              </a:ln>
              <a:solidFill>
                <a:schemeClr val="accent2">
                  <a:lumMod val="40000"/>
                  <a:lumOff val="60000"/>
                </a:schemeClr>
              </a:solidFill>
              <a:latin typeface="Arial" panose="020B0604020202020204" pitchFamily="34" charset="0"/>
              <a:cs typeface="Arial" panose="020B0604020202020204" pitchFamily="34" charset="0"/>
            </a:endParaRPr>
          </a:p>
        </p:txBody>
      </p:sp>
      <p:sp>
        <p:nvSpPr>
          <p:cNvPr id="4" name="Text Box 4">
            <a:extLst>
              <a:ext uri="{FF2B5EF4-FFF2-40B4-BE49-F238E27FC236}">
                <a16:creationId xmlns:a16="http://schemas.microsoft.com/office/drawing/2014/main" id="{C830BCE2-9F31-BE09-C7DF-929B4A3AAE64}"/>
              </a:ext>
            </a:extLst>
          </p:cNvPr>
          <p:cNvSpPr txBox="1"/>
          <p:nvPr/>
        </p:nvSpPr>
        <p:spPr>
          <a:xfrm>
            <a:off x="3936180" y="6014491"/>
            <a:ext cx="4064000" cy="368300"/>
          </a:xfrm>
          <a:prstGeom prst="rect">
            <a:avLst/>
          </a:prstGeom>
          <a:gradFill>
            <a:gsLst>
              <a:gs pos="0">
                <a:srgbClr val="FE4444"/>
              </a:gs>
              <a:gs pos="100000">
                <a:srgbClr val="832B2B"/>
              </a:gs>
            </a:gsLst>
            <a:lin scaled="0"/>
          </a:gra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vi-VN" altLang="en-GB" b="1">
                <a:solidFill>
                  <a:schemeClr val="bg1"/>
                </a:solidFill>
              </a:rPr>
              <a:t>GV: HỒ THỊ HỒNG VÂN</a:t>
            </a:r>
          </a:p>
        </p:txBody>
      </p:sp>
    </p:spTree>
    <p:extLst>
      <p:ext uri="{BB962C8B-B14F-4D97-AF65-F5344CB8AC3E}">
        <p14:creationId xmlns:p14="http://schemas.microsoft.com/office/powerpoint/2010/main" val="10466516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E4FC2-6C77-4FDE-A8D4-FE56EFF93064}"/>
              </a:ext>
            </a:extLst>
          </p:cNvPr>
          <p:cNvSpPr>
            <a:spLocks noGrp="1"/>
          </p:cNvSpPr>
          <p:nvPr>
            <p:ph type="title"/>
          </p:nvPr>
        </p:nvSpPr>
        <p:spPr>
          <a:xfrm>
            <a:off x="838200" y="365126"/>
            <a:ext cx="10515600" cy="539749"/>
          </a:xfrm>
        </p:spPr>
        <p:txBody>
          <a:bodyPr>
            <a:normAutofit fontScale="90000"/>
          </a:bodyPr>
          <a:lstStyle/>
          <a:p>
            <a:pPr marR="0" rtl="0"/>
            <a:r>
              <a:rPr lang="vi-VN" b="1" i="0" u="none" strike="noStrike" baseline="0" dirty="0">
                <a:solidFill>
                  <a:srgbClr val="2F5496"/>
                </a:solidFill>
                <a:latin typeface="Times New Roman" panose="02020603050405020304" pitchFamily="18" charset="0"/>
              </a:rPr>
              <a:t>III. Tình tình phát triển kinh tế</a:t>
            </a:r>
            <a:endParaRPr lang="vi-VN" b="0" i="0" u="none" strike="noStrike" baseline="0" dirty="0">
              <a:solidFill>
                <a:srgbClr val="2F5496"/>
              </a:solidFill>
              <a:latin typeface="Times New Roman" panose="02020603050405020304" pitchFamily="18" charset="0"/>
            </a:endParaRPr>
          </a:p>
        </p:txBody>
      </p:sp>
      <p:sp>
        <p:nvSpPr>
          <p:cNvPr id="3" name="Text Placeholder 2">
            <a:extLst>
              <a:ext uri="{FF2B5EF4-FFF2-40B4-BE49-F238E27FC236}">
                <a16:creationId xmlns:a16="http://schemas.microsoft.com/office/drawing/2014/main" id="{6F09D33D-252E-451F-88BC-58E0749C9DF8}"/>
              </a:ext>
            </a:extLst>
          </p:cNvPr>
          <p:cNvSpPr>
            <a:spLocks noGrp="1"/>
          </p:cNvSpPr>
          <p:nvPr>
            <p:ph type="body" idx="1"/>
          </p:nvPr>
        </p:nvSpPr>
        <p:spPr>
          <a:xfrm>
            <a:off x="838200" y="1076324"/>
            <a:ext cx="10515600" cy="2419351"/>
          </a:xfrm>
        </p:spPr>
        <p:txBody>
          <a:bodyPr>
            <a:normAutofit fontScale="92500" lnSpcReduction="10000"/>
          </a:bodyPr>
          <a:lstStyle/>
          <a:p>
            <a:pPr marL="0" marR="0" lvl="0" indent="0" rtl="0">
              <a:buNone/>
            </a:pPr>
            <a:r>
              <a:rPr lang="vi-VN" b="0" i="0" u="none" strike="noStrike" baseline="0" dirty="0">
                <a:solidFill>
                  <a:srgbClr val="323E4F"/>
                </a:solidFill>
                <a:latin typeface="Times New Roman" panose="02020603050405020304" pitchFamily="18" charset="0"/>
              </a:rPr>
              <a:t>- Từ giữa thế kỉ XX đến nay, công nghiệp khai thác, chế biến và xuất khẩu dầu mỏ. </a:t>
            </a:r>
          </a:p>
          <a:p>
            <a:pPr marL="0" marR="0" lvl="0" indent="0" rtl="0">
              <a:buNone/>
            </a:pPr>
            <a:r>
              <a:rPr lang="vi-VN" b="0" i="0" u="none" strike="noStrike" baseline="0" dirty="0">
                <a:solidFill>
                  <a:srgbClr val="323E4F"/>
                </a:solidFill>
                <a:latin typeface="Times New Roman" panose="02020603050405020304" pitchFamily="18" charset="0"/>
              </a:rPr>
              <a:t>- Năm 2020, GDP của khu vực đạt khoảng hơn 3000 tỉ USD và có sự chênh lệch lớn giữa các nước. </a:t>
            </a:r>
          </a:p>
          <a:p>
            <a:pPr marL="0" marR="0" lvl="0" indent="0" rtl="0">
              <a:buNone/>
            </a:pPr>
            <a:r>
              <a:rPr lang="vi-VN" b="0" i="0" u="none" strike="noStrike" baseline="0" dirty="0">
                <a:solidFill>
                  <a:srgbClr val="323E4F"/>
                </a:solidFill>
                <a:latin typeface="Times New Roman" panose="02020603050405020304" pitchFamily="18" charset="0"/>
              </a:rPr>
              <a:t>- Tốc độ tăng trưởng kinh tế có sự khác nhau giữa các giai đoạn và các nước</a:t>
            </a:r>
          </a:p>
          <a:p>
            <a:pPr marL="0" marR="0" lvl="0" indent="0" rtl="0">
              <a:buNone/>
            </a:pPr>
            <a:r>
              <a:rPr lang="vi-VN" b="0" i="0" u="none" strike="noStrike" baseline="0" dirty="0">
                <a:solidFill>
                  <a:srgbClr val="323E4F"/>
                </a:solidFill>
                <a:latin typeface="Times New Roman" panose="02020603050405020304" pitchFamily="18" charset="0"/>
              </a:rPr>
              <a:t>- Trong cơ cấu kinh tế:</a:t>
            </a:r>
          </a:p>
          <a:p>
            <a:pPr marL="0" marR="0" lvl="0" indent="0" rtl="0">
              <a:buNone/>
            </a:pPr>
            <a:endParaRPr lang="vi-VN" b="0" i="0" u="none" strike="noStrike" baseline="0" dirty="0">
              <a:solidFill>
                <a:srgbClr val="323E4F"/>
              </a:solidFill>
              <a:latin typeface="Times New Roman" panose="02020603050405020304" pitchFamily="18" charset="0"/>
            </a:endParaRPr>
          </a:p>
        </p:txBody>
      </p:sp>
      <p:pic>
        <p:nvPicPr>
          <p:cNvPr id="4" name="Picture 3" descr="Lý thuyết Địa Lí 11 Cánh diều Bài 14: Vị trí địa lí, điều kiện tự nhiên, dân cư, xã hội và kinh tế khu vực Tây Nam Á">
            <a:extLst>
              <a:ext uri="{FF2B5EF4-FFF2-40B4-BE49-F238E27FC236}">
                <a16:creationId xmlns:a16="http://schemas.microsoft.com/office/drawing/2014/main" id="{D64A3A55-17A0-4A2D-9DB8-F7C807A681A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001452" y="3057525"/>
            <a:ext cx="6733223" cy="3705225"/>
          </a:xfrm>
          <a:prstGeom prst="rect">
            <a:avLst/>
          </a:prstGeom>
          <a:noFill/>
          <a:ln>
            <a:noFill/>
          </a:ln>
        </p:spPr>
      </p:pic>
    </p:spTree>
    <p:extLst>
      <p:ext uri="{BB962C8B-B14F-4D97-AF65-F5344CB8AC3E}">
        <p14:creationId xmlns:p14="http://schemas.microsoft.com/office/powerpoint/2010/main" val="4283368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BABD-EDFA-4527-9965-C05DD68C8653}"/>
              </a:ext>
            </a:extLst>
          </p:cNvPr>
          <p:cNvSpPr>
            <a:spLocks noGrp="1"/>
          </p:cNvSpPr>
          <p:nvPr>
            <p:ph type="title"/>
          </p:nvPr>
        </p:nvSpPr>
        <p:spPr>
          <a:xfrm>
            <a:off x="180975" y="146050"/>
            <a:ext cx="8924925" cy="739775"/>
          </a:xfrm>
        </p:spPr>
        <p:txBody>
          <a:bodyPr/>
          <a:lstStyle/>
          <a:p>
            <a:pPr marR="0" rtl="0"/>
            <a:r>
              <a:rPr lang="vi-VN" b="1" i="0" u="none" strike="noStrike" baseline="0" dirty="0">
                <a:solidFill>
                  <a:srgbClr val="2F5496"/>
                </a:solidFill>
                <a:latin typeface="Times New Roman" panose="02020603050405020304" pitchFamily="18" charset="0"/>
              </a:rPr>
              <a:t>I. Vị trí địa lí và điều kiện tự nhiên</a:t>
            </a:r>
            <a:endParaRPr lang="vi-VN" b="0" i="0" u="none" strike="noStrike" baseline="0" dirty="0">
              <a:solidFill>
                <a:srgbClr val="2F5496"/>
              </a:solidFill>
              <a:latin typeface="Times New Roman" panose="02020603050405020304" pitchFamily="18" charset="0"/>
            </a:endParaRPr>
          </a:p>
        </p:txBody>
      </p:sp>
      <p:sp>
        <p:nvSpPr>
          <p:cNvPr id="3" name="Text Placeholder 2">
            <a:extLst>
              <a:ext uri="{FF2B5EF4-FFF2-40B4-BE49-F238E27FC236}">
                <a16:creationId xmlns:a16="http://schemas.microsoft.com/office/drawing/2014/main" id="{A5324956-82EC-4CB5-84C2-DC7D171F8E80}"/>
              </a:ext>
            </a:extLst>
          </p:cNvPr>
          <p:cNvSpPr>
            <a:spLocks noGrp="1"/>
          </p:cNvSpPr>
          <p:nvPr>
            <p:ph type="body" idx="1"/>
          </p:nvPr>
        </p:nvSpPr>
        <p:spPr>
          <a:xfrm>
            <a:off x="623887" y="1104900"/>
            <a:ext cx="4676775" cy="4351338"/>
          </a:xfrm>
        </p:spPr>
        <p:txBody>
          <a:bodyPr>
            <a:normAutofit fontScale="92500" lnSpcReduction="20000"/>
          </a:bodyPr>
          <a:lstStyle/>
          <a:p>
            <a:pPr marL="0" marR="0" lvl="0" indent="0" rtl="0">
              <a:buNone/>
            </a:pPr>
            <a:r>
              <a:rPr lang="es-ES" b="1" i="0" u="none" strike="noStrike" baseline="0" dirty="0">
                <a:solidFill>
                  <a:srgbClr val="323E4F"/>
                </a:solidFill>
                <a:latin typeface="Times New Roman" panose="02020603050405020304" pitchFamily="18" charset="0"/>
              </a:rPr>
              <a:t>1. </a:t>
            </a:r>
            <a:r>
              <a:rPr lang="es-ES" b="1" i="0" u="none" strike="noStrike" baseline="0" dirty="0" err="1">
                <a:solidFill>
                  <a:srgbClr val="323E4F"/>
                </a:solidFill>
                <a:latin typeface="Times New Roman" panose="02020603050405020304" pitchFamily="18" charset="0"/>
              </a:rPr>
              <a:t>Vị</a:t>
            </a:r>
            <a:r>
              <a:rPr lang="es-ES" b="1" i="0" u="none" strike="noStrike" baseline="0" dirty="0">
                <a:solidFill>
                  <a:srgbClr val="323E4F"/>
                </a:solidFill>
                <a:latin typeface="Times New Roman" panose="02020603050405020304" pitchFamily="18" charset="0"/>
              </a:rPr>
              <a:t> </a:t>
            </a:r>
            <a:r>
              <a:rPr lang="es-ES" b="1" i="0" u="none" strike="noStrike" baseline="0" dirty="0" err="1">
                <a:solidFill>
                  <a:srgbClr val="323E4F"/>
                </a:solidFill>
                <a:latin typeface="Times New Roman" panose="02020603050405020304" pitchFamily="18" charset="0"/>
              </a:rPr>
              <a:t>trí</a:t>
            </a:r>
            <a:r>
              <a:rPr lang="es-ES" b="1" i="0" u="none" strike="noStrike" baseline="0" dirty="0">
                <a:solidFill>
                  <a:srgbClr val="323E4F"/>
                </a:solidFill>
                <a:latin typeface="Times New Roman" panose="02020603050405020304" pitchFamily="18" charset="0"/>
              </a:rPr>
              <a:t> </a:t>
            </a:r>
            <a:r>
              <a:rPr lang="es-ES" b="1" i="0" u="none" strike="noStrike" baseline="0" dirty="0" err="1">
                <a:solidFill>
                  <a:srgbClr val="323E4F"/>
                </a:solidFill>
                <a:latin typeface="Times New Roman" panose="02020603050405020304" pitchFamily="18" charset="0"/>
              </a:rPr>
              <a:t>địa</a:t>
            </a:r>
            <a:r>
              <a:rPr lang="es-ES" b="1" i="0" u="none" strike="noStrike" baseline="0" dirty="0">
                <a:solidFill>
                  <a:srgbClr val="323E4F"/>
                </a:solidFill>
                <a:latin typeface="Times New Roman" panose="02020603050405020304" pitchFamily="18" charset="0"/>
              </a:rPr>
              <a:t> </a:t>
            </a:r>
            <a:r>
              <a:rPr lang="es-ES" b="1" i="0" u="none" strike="noStrike" baseline="0" dirty="0" err="1">
                <a:solidFill>
                  <a:srgbClr val="323E4F"/>
                </a:solidFill>
                <a:latin typeface="Times New Roman" panose="02020603050405020304" pitchFamily="18" charset="0"/>
              </a:rPr>
              <a:t>lí</a:t>
            </a:r>
            <a:endParaRPr lang="es-ES" b="1" i="0" u="none" strike="noStrike" baseline="0" dirty="0">
              <a:solidFill>
                <a:srgbClr val="323E4F"/>
              </a:solidFill>
              <a:latin typeface="Times New Roman" panose="02020603050405020304" pitchFamily="18" charset="0"/>
            </a:endParaRPr>
          </a:p>
          <a:p>
            <a:pPr marL="0" marR="0" lvl="0" indent="0" rtl="0">
              <a:buNone/>
            </a:pPr>
            <a:r>
              <a:rPr lang="vi-VN" b="1" i="0" u="none" strike="noStrike" baseline="0" dirty="0">
                <a:solidFill>
                  <a:srgbClr val="323E4F"/>
                </a:solidFill>
                <a:latin typeface="Times New Roman" panose="02020603050405020304" pitchFamily="18" charset="0"/>
              </a:rPr>
              <a:t>- Phạm vi lãnh thổ: </a:t>
            </a:r>
            <a:r>
              <a:rPr lang="vi-VN" b="0" i="0" u="none" strike="noStrike" baseline="0" dirty="0">
                <a:solidFill>
                  <a:srgbClr val="323E4F"/>
                </a:solidFill>
                <a:latin typeface="Times New Roman" panose="02020603050405020304" pitchFamily="18" charset="0"/>
              </a:rPr>
              <a:t>có diện tích khoảng 7 triệu km</a:t>
            </a:r>
            <a:r>
              <a:rPr lang="vi-VN" b="0" i="0" u="none" strike="noStrike" baseline="30000" dirty="0">
                <a:solidFill>
                  <a:srgbClr val="323E4F"/>
                </a:solidFill>
                <a:latin typeface="Times New Roman" panose="02020603050405020304" pitchFamily="18" charset="0"/>
              </a:rPr>
              <a:t>2</a:t>
            </a:r>
            <a:r>
              <a:rPr lang="vi-VN" b="0" i="0" u="none" strike="noStrike" baseline="0" dirty="0">
                <a:solidFill>
                  <a:srgbClr val="323E4F"/>
                </a:solidFill>
                <a:latin typeface="Times New Roman" panose="02020603050405020304" pitchFamily="18" charset="0"/>
              </a:rPr>
              <a:t>, bao gồm: bán đảo Tiểu Á, bán đảo A-ráp, đồng bằng Lưỡng Hà và một phần nội địa châu Á.</a:t>
            </a:r>
          </a:p>
          <a:p>
            <a:pPr marL="0" marR="0" lvl="0" indent="0" rtl="0">
              <a:buNone/>
            </a:pPr>
            <a:r>
              <a:rPr lang="vi-VN" b="1" i="0" u="none" strike="noStrike" baseline="0" dirty="0">
                <a:solidFill>
                  <a:srgbClr val="323E4F"/>
                </a:solidFill>
                <a:latin typeface="Times New Roman" panose="02020603050405020304" pitchFamily="18" charset="0"/>
              </a:rPr>
              <a:t>- Vị trí địa lí</a:t>
            </a:r>
          </a:p>
          <a:p>
            <a:pPr marL="0" marR="0" lvl="0" indent="0" rtl="0">
              <a:buNone/>
            </a:pPr>
            <a:r>
              <a:rPr lang="vi-VN" b="0" i="0" u="none" strike="noStrike" baseline="0" dirty="0">
                <a:solidFill>
                  <a:srgbClr val="323E4F"/>
                </a:solidFill>
                <a:latin typeface="Times New Roman" panose="02020603050405020304" pitchFamily="18" charset="0"/>
              </a:rPr>
              <a:t>+ Tây Nam Á nằm ở phía tây nam của châu Á; tiếp giáp với nhiều biển và vịnh.</a:t>
            </a:r>
          </a:p>
          <a:p>
            <a:pPr marL="0" marR="0" lvl="0" indent="0" rtl="0">
              <a:buNone/>
            </a:pPr>
            <a:r>
              <a:rPr lang="vi-VN" b="0" i="0" u="none" strike="noStrike" baseline="0" dirty="0">
                <a:solidFill>
                  <a:srgbClr val="323E4F"/>
                </a:solidFill>
                <a:latin typeface="Times New Roman" panose="02020603050405020304" pitchFamily="18" charset="0"/>
              </a:rPr>
              <a:t>+ Nằm trong khu vực có trữ lượng dầu mỏ và khí tự nhiên lớn bậc nhất thế giới.</a:t>
            </a:r>
          </a:p>
        </p:txBody>
      </p:sp>
      <p:pic>
        <p:nvPicPr>
          <p:cNvPr id="4" name="Picture 3" descr="Lý thuyết Địa Lí 11 Cánh diều Bài 14: Vị trí địa lí, điều kiện tự nhiên, dân cư, xã hội và kinh tế khu vực Tây Nam Á">
            <a:extLst>
              <a:ext uri="{FF2B5EF4-FFF2-40B4-BE49-F238E27FC236}">
                <a16:creationId xmlns:a16="http://schemas.microsoft.com/office/drawing/2014/main" id="{CB52B98D-F588-4166-AC32-8ECEABBCBCA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295899" y="819150"/>
            <a:ext cx="6438901" cy="6038849"/>
          </a:xfrm>
          <a:prstGeom prst="rect">
            <a:avLst/>
          </a:prstGeom>
          <a:noFill/>
          <a:ln>
            <a:noFill/>
          </a:ln>
        </p:spPr>
      </p:pic>
    </p:spTree>
    <p:extLst>
      <p:ext uri="{BB962C8B-B14F-4D97-AF65-F5344CB8AC3E}">
        <p14:creationId xmlns:p14="http://schemas.microsoft.com/office/powerpoint/2010/main" val="1906428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285B7-CEEE-430B-82B3-68CB319F5B81}"/>
              </a:ext>
            </a:extLst>
          </p:cNvPr>
          <p:cNvSpPr>
            <a:spLocks noGrp="1"/>
          </p:cNvSpPr>
          <p:nvPr>
            <p:ph type="title"/>
          </p:nvPr>
        </p:nvSpPr>
        <p:spPr>
          <a:xfrm>
            <a:off x="838200" y="365126"/>
            <a:ext cx="10687050" cy="463549"/>
          </a:xfrm>
        </p:spPr>
        <p:txBody>
          <a:bodyPr>
            <a:normAutofit fontScale="90000"/>
          </a:bodyPr>
          <a:lstStyle/>
          <a:p>
            <a:pPr marR="0" rtl="0"/>
            <a:r>
              <a:rPr lang="vi-VN" b="1" i="0" u="none" strike="noStrike" baseline="0" dirty="0">
                <a:solidFill>
                  <a:srgbClr val="2F5496"/>
                </a:solidFill>
                <a:latin typeface="Times New Roman" panose="02020603050405020304" pitchFamily="18" charset="0"/>
              </a:rPr>
              <a:t>2. Điều kiện tự nhiên và tài nguyên thiên nhiên</a:t>
            </a:r>
            <a:endParaRPr lang="vi-VN" b="0" i="0" u="none" strike="noStrike" baseline="0" dirty="0">
              <a:solidFill>
                <a:srgbClr val="2F5496"/>
              </a:solidFill>
              <a:latin typeface="Times New Roman" panose="02020603050405020304" pitchFamily="18" charset="0"/>
            </a:endParaRPr>
          </a:p>
        </p:txBody>
      </p:sp>
      <p:sp>
        <p:nvSpPr>
          <p:cNvPr id="3" name="Text Placeholder 2">
            <a:extLst>
              <a:ext uri="{FF2B5EF4-FFF2-40B4-BE49-F238E27FC236}">
                <a16:creationId xmlns:a16="http://schemas.microsoft.com/office/drawing/2014/main" id="{46DD5942-CFDD-4887-9DDA-FF3BF7A64677}"/>
              </a:ext>
            </a:extLst>
          </p:cNvPr>
          <p:cNvSpPr>
            <a:spLocks noGrp="1"/>
          </p:cNvSpPr>
          <p:nvPr>
            <p:ph type="body" idx="1"/>
          </p:nvPr>
        </p:nvSpPr>
        <p:spPr>
          <a:xfrm>
            <a:off x="400049" y="1273175"/>
            <a:ext cx="4457700" cy="3117850"/>
          </a:xfrm>
        </p:spPr>
        <p:txBody>
          <a:bodyPr>
            <a:normAutofit/>
          </a:bodyPr>
          <a:lstStyle/>
          <a:p>
            <a:pPr marL="0" marR="0" lvl="0" indent="0" rtl="0">
              <a:buNone/>
            </a:pPr>
            <a:r>
              <a:rPr lang="vi-VN" b="1" i="0" u="none" strike="noStrike" baseline="0" dirty="0">
                <a:solidFill>
                  <a:srgbClr val="323E4F"/>
                </a:solidFill>
                <a:latin typeface="Times New Roman" panose="02020603050405020304" pitchFamily="18" charset="0"/>
              </a:rPr>
              <a:t>a) Địa hình, đất</a:t>
            </a:r>
          </a:p>
          <a:p>
            <a:pPr marL="0" marR="0" lvl="0" indent="0" rtl="0">
              <a:buNone/>
            </a:pPr>
            <a:r>
              <a:rPr lang="vi-VN" b="0" i="0" u="none" strike="noStrike" baseline="0" dirty="0">
                <a:solidFill>
                  <a:srgbClr val="323E4F"/>
                </a:solidFill>
                <a:latin typeface="Times New Roman" panose="02020603050405020304" pitchFamily="18" charset="0"/>
              </a:rPr>
              <a:t>- Địa hình chủ yếu là núi và sơn nguyên.</a:t>
            </a:r>
          </a:p>
          <a:p>
            <a:pPr marL="0" marR="0" lvl="0" indent="0" rtl="0">
              <a:buNone/>
            </a:pPr>
            <a:r>
              <a:rPr lang="vi-VN" b="0" i="0" u="none" strike="noStrike" baseline="0" dirty="0">
                <a:solidFill>
                  <a:srgbClr val="323E4F"/>
                </a:solidFill>
                <a:latin typeface="Times New Roman" panose="02020603050405020304" pitchFamily="18" charset="0"/>
              </a:rPr>
              <a:t>- Đồng bằng ít, phân bố ở giữa khu vực và ven các biển. </a:t>
            </a:r>
          </a:p>
        </p:txBody>
      </p:sp>
      <p:pic>
        <p:nvPicPr>
          <p:cNvPr id="4" name="Picture 3" descr="Lý thuyết Địa Lí 11 Cánh diều Bài 14: Vị trí địa lí, điều kiện tự nhiên, dân cư, xã hội và kinh tế khu vực Tây Nam Á">
            <a:extLst>
              <a:ext uri="{FF2B5EF4-FFF2-40B4-BE49-F238E27FC236}">
                <a16:creationId xmlns:a16="http://schemas.microsoft.com/office/drawing/2014/main" id="{386F137C-02D6-44BA-A169-CC2699F9BB7E}"/>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295899" y="949324"/>
            <a:ext cx="6229351" cy="5908675"/>
          </a:xfrm>
          <a:prstGeom prst="rect">
            <a:avLst/>
          </a:prstGeom>
          <a:noFill/>
          <a:ln>
            <a:noFill/>
          </a:ln>
        </p:spPr>
      </p:pic>
    </p:spTree>
    <p:extLst>
      <p:ext uri="{BB962C8B-B14F-4D97-AF65-F5344CB8AC3E}">
        <p14:creationId xmlns:p14="http://schemas.microsoft.com/office/powerpoint/2010/main" val="2220893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4523400-3EC4-480E-A721-AD741CEFE6C5}"/>
              </a:ext>
            </a:extLst>
          </p:cNvPr>
          <p:cNvSpPr>
            <a:spLocks noGrp="1"/>
          </p:cNvSpPr>
          <p:nvPr>
            <p:ph type="body" idx="1"/>
          </p:nvPr>
        </p:nvSpPr>
        <p:spPr>
          <a:xfrm>
            <a:off x="638174" y="282575"/>
            <a:ext cx="10753725" cy="3679826"/>
          </a:xfrm>
        </p:spPr>
        <p:txBody>
          <a:bodyPr>
            <a:normAutofit fontScale="70000" lnSpcReduction="20000"/>
          </a:bodyPr>
          <a:lstStyle/>
          <a:p>
            <a:pPr marL="0" marR="0" lvl="0" indent="0" rtl="0">
              <a:buNone/>
            </a:pPr>
            <a:r>
              <a:rPr lang="vi-VN" b="1" i="0" u="none" strike="noStrike" baseline="0" dirty="0">
                <a:solidFill>
                  <a:schemeClr val="tx2"/>
                </a:solidFill>
                <a:latin typeface="Times New Roman" panose="02020603050405020304" pitchFamily="18" charset="0"/>
              </a:rPr>
              <a:t>b) Khí hậu</a:t>
            </a:r>
          </a:p>
          <a:p>
            <a:pPr marL="0" marR="0" lvl="0" indent="0" rtl="0">
              <a:buNone/>
            </a:pPr>
            <a:r>
              <a:rPr lang="vi-VN" b="0" i="0" u="none" strike="noStrike" baseline="0" dirty="0">
                <a:solidFill>
                  <a:srgbClr val="323E4F"/>
                </a:solidFill>
                <a:latin typeface="Times New Roman" panose="02020603050405020304" pitchFamily="18" charset="0"/>
              </a:rPr>
              <a:t>- Khí hậu nhiệt đới lục địa và cận nhiệt: nóng và khô hạn bậc nhất thế giới.</a:t>
            </a:r>
          </a:p>
          <a:p>
            <a:pPr marL="0" marR="0" lvl="0" indent="0" rtl="0">
              <a:buNone/>
            </a:pPr>
            <a:r>
              <a:rPr lang="vi-VN" b="0" i="0" u="none" strike="noStrike" baseline="0" dirty="0">
                <a:solidFill>
                  <a:srgbClr val="323E4F"/>
                </a:solidFill>
                <a:latin typeface="Times New Roman" panose="02020603050405020304" pitchFamily="18" charset="0"/>
              </a:rPr>
              <a:t>- Khí hậu có sự phân hoá theo chiều bắc - nam. </a:t>
            </a:r>
          </a:p>
          <a:p>
            <a:pPr marL="0" marR="0" lvl="0" indent="0" rtl="0">
              <a:buNone/>
            </a:pPr>
            <a:r>
              <a:rPr lang="vi-VN" b="0" i="0" u="none" strike="noStrike" baseline="0" dirty="0">
                <a:solidFill>
                  <a:srgbClr val="323E4F"/>
                </a:solidFill>
                <a:latin typeface="Times New Roman" panose="02020603050405020304" pitchFamily="18" charset="0"/>
              </a:rPr>
              <a:t>- Khí hậu có ảnh hưởng rất lớn đến đời sống và các hoạt động kinh tế của người dân.</a:t>
            </a:r>
          </a:p>
          <a:p>
            <a:pPr marL="0" marR="0" lvl="0" indent="0" rtl="0">
              <a:buNone/>
            </a:pPr>
            <a:r>
              <a:rPr lang="vi-VN" b="1" i="0" u="none" strike="noStrike" baseline="0" dirty="0">
                <a:solidFill>
                  <a:srgbClr val="323E4F"/>
                </a:solidFill>
                <a:latin typeface="Times New Roman" panose="02020603050405020304" pitchFamily="18" charset="0"/>
              </a:rPr>
              <a:t>c) Sông, hồ</a:t>
            </a:r>
          </a:p>
          <a:p>
            <a:pPr marL="0" marR="0" lvl="0" indent="0" rtl="0">
              <a:buNone/>
            </a:pPr>
            <a:r>
              <a:rPr lang="vi-VN" b="0" i="0" u="none" strike="noStrike" baseline="0" dirty="0">
                <a:solidFill>
                  <a:srgbClr val="323E4F"/>
                </a:solidFill>
                <a:latin typeface="Times New Roman" panose="02020603050405020304" pitchFamily="18" charset="0"/>
              </a:rPr>
              <a:t>- Sông ngòi:</a:t>
            </a:r>
          </a:p>
          <a:p>
            <a:pPr marL="0" marR="0" lvl="0" indent="0" rtl="0">
              <a:buNone/>
            </a:pPr>
            <a:r>
              <a:rPr lang="vi-VN" b="0" i="0" u="none" strike="noStrike" baseline="0" dirty="0">
                <a:solidFill>
                  <a:srgbClr val="323E4F"/>
                </a:solidFill>
                <a:latin typeface="Times New Roman" panose="02020603050405020304" pitchFamily="18" charset="0"/>
              </a:rPr>
              <a:t>+ Sông thường ngắn, ít nước</a:t>
            </a:r>
          </a:p>
          <a:p>
            <a:pPr marL="0" marR="0" lvl="0" indent="0" rtl="0">
              <a:buNone/>
            </a:pPr>
            <a:r>
              <a:rPr lang="vi-VN" b="0" i="0" u="none" strike="noStrike" baseline="0" dirty="0">
                <a:solidFill>
                  <a:srgbClr val="323E4F"/>
                </a:solidFill>
                <a:latin typeface="Times New Roman" panose="02020603050405020304" pitchFamily="18" charset="0"/>
              </a:rPr>
              <a:t>+ Nguồn cung cấp nước chủ yếu là băng và tuyết tan trên các vùng núi cao.</a:t>
            </a:r>
          </a:p>
          <a:p>
            <a:pPr marL="0" marR="0" lvl="0" indent="0" rtl="0">
              <a:buNone/>
            </a:pPr>
            <a:r>
              <a:rPr lang="vi-VN" b="0" i="0" u="none" strike="noStrike" baseline="0" dirty="0">
                <a:solidFill>
                  <a:srgbClr val="323E4F"/>
                </a:solidFill>
                <a:latin typeface="Times New Roman" panose="02020603050405020304" pitchFamily="18" charset="0"/>
              </a:rPr>
              <a:t>+ Hai sông lớn nhất khu vực là sông Ti-grơ và Ơ-phrát, đã hình thành nên nền văn minh Lưỡng Hà.</a:t>
            </a:r>
          </a:p>
          <a:p>
            <a:pPr marL="0" marR="0" lvl="0" indent="0" rtl="0">
              <a:buNone/>
            </a:pPr>
            <a:r>
              <a:rPr lang="vi-VN" b="0" i="0" u="none" strike="noStrike" baseline="0" dirty="0">
                <a:solidFill>
                  <a:srgbClr val="323E4F"/>
                </a:solidFill>
                <a:latin typeface="Times New Roman" panose="02020603050405020304" pitchFamily="18" charset="0"/>
              </a:rPr>
              <a:t>- Khu vực này có một số hồ như: hồ Van, hồ U-mi-a, Biển Chết,... có giá trị về du lịch.</a:t>
            </a:r>
          </a:p>
        </p:txBody>
      </p:sp>
      <p:pic>
        <p:nvPicPr>
          <p:cNvPr id="4" name="Picture 3" descr="Lý thuyết Địa Lí 11 Cánh diều Bài 14: Vị trí địa lí, điều kiện tự nhiên, dân cư, xã hội và kinh tế khu vực Tây Nam Á">
            <a:extLst>
              <a:ext uri="{FF2B5EF4-FFF2-40B4-BE49-F238E27FC236}">
                <a16:creationId xmlns:a16="http://schemas.microsoft.com/office/drawing/2014/main" id="{74E768B1-857A-422B-9946-01D91AD6DB4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3044187" y="3638550"/>
            <a:ext cx="6699887" cy="3124200"/>
          </a:xfrm>
          <a:prstGeom prst="rect">
            <a:avLst/>
          </a:prstGeom>
          <a:noFill/>
          <a:ln>
            <a:noFill/>
          </a:ln>
        </p:spPr>
      </p:pic>
    </p:spTree>
    <p:extLst>
      <p:ext uri="{BB962C8B-B14F-4D97-AF65-F5344CB8AC3E}">
        <p14:creationId xmlns:p14="http://schemas.microsoft.com/office/powerpoint/2010/main" val="2370788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438D240-6E3E-40D0-A125-1128FB4DEC3A}"/>
              </a:ext>
            </a:extLst>
          </p:cNvPr>
          <p:cNvSpPr>
            <a:spLocks noGrp="1"/>
          </p:cNvSpPr>
          <p:nvPr>
            <p:ph type="body" idx="1"/>
          </p:nvPr>
        </p:nvSpPr>
        <p:spPr>
          <a:xfrm>
            <a:off x="838200" y="400050"/>
            <a:ext cx="10515600" cy="6181725"/>
          </a:xfrm>
        </p:spPr>
        <p:txBody>
          <a:bodyPr>
            <a:normAutofit/>
          </a:bodyPr>
          <a:lstStyle/>
          <a:p>
            <a:pPr marL="0" marR="0" lvl="0" indent="0" rtl="0">
              <a:buNone/>
            </a:pPr>
            <a:r>
              <a:rPr lang="vi-VN" b="1" i="0" u="none" strike="noStrike" baseline="0" dirty="0">
                <a:solidFill>
                  <a:schemeClr val="tx2"/>
                </a:solidFill>
                <a:latin typeface="Times New Roman" panose="02020603050405020304" pitchFamily="18" charset="0"/>
              </a:rPr>
              <a:t>d) Biển</a:t>
            </a:r>
            <a:endParaRPr lang="vi-VN" b="0" i="0" u="none" strike="noStrike" baseline="0" dirty="0">
              <a:solidFill>
                <a:schemeClr val="tx2"/>
              </a:solidFill>
              <a:latin typeface="Times New Roman" panose="02020603050405020304" pitchFamily="18" charset="0"/>
            </a:endParaRPr>
          </a:p>
          <a:p>
            <a:pPr marL="0" marR="0" lvl="0" indent="0" rtl="0">
              <a:buNone/>
            </a:pPr>
            <a:r>
              <a:rPr lang="vi-VN" b="0" i="0" u="none" strike="noStrike" baseline="0" dirty="0">
                <a:solidFill>
                  <a:srgbClr val="323E4F"/>
                </a:solidFill>
                <a:latin typeface="Times New Roman" panose="02020603050405020304" pitchFamily="18" charset="0"/>
              </a:rPr>
              <a:t>- Vùng biển của Tây Nam Á thuộc các biển như: Biển Đỏ, biển Địa Trung Hải, Biển Đen, biển Ca-xpi và các đại dương lớn là Ấn Độ Dương, Đại Tây Dương</a:t>
            </a:r>
          </a:p>
          <a:p>
            <a:pPr marL="0" marR="0" lvl="0" indent="0" rtl="0">
              <a:buNone/>
            </a:pPr>
            <a:r>
              <a:rPr lang="vi-VN" b="1" i="0" u="none" strike="noStrike" baseline="0" dirty="0">
                <a:solidFill>
                  <a:srgbClr val="323E4F"/>
                </a:solidFill>
                <a:latin typeface="Times New Roman" panose="02020603050405020304" pitchFamily="18" charset="0"/>
              </a:rPr>
              <a:t>e) Sinh vật</a:t>
            </a:r>
          </a:p>
          <a:p>
            <a:pPr marL="0" marR="0" lvl="0" indent="0" rtl="0">
              <a:buNone/>
            </a:pPr>
            <a:r>
              <a:rPr lang="vi-VN" b="0" i="0" u="none" strike="noStrike" baseline="0" dirty="0">
                <a:solidFill>
                  <a:srgbClr val="323E4F"/>
                </a:solidFill>
                <a:latin typeface="Times New Roman" panose="02020603050405020304" pitchFamily="18" charset="0"/>
              </a:rPr>
              <a:t>- Hệ sinh vật nghèo nàn, chủ yếu là các loài chịu được hạn.</a:t>
            </a:r>
          </a:p>
          <a:p>
            <a:pPr marL="0" marR="0" lvl="0" indent="0" rtl="0">
              <a:buNone/>
            </a:pPr>
            <a:r>
              <a:rPr lang="vi-VN" b="0" i="0" u="none" strike="noStrike" baseline="0" dirty="0">
                <a:solidFill>
                  <a:srgbClr val="323E4F"/>
                </a:solidFill>
                <a:latin typeface="Times New Roman" panose="02020603050405020304" pitchFamily="18" charset="0"/>
              </a:rPr>
              <a:t>- Cảnh quan hoang mạc và bán hoang mạc là nét điển hình của khu vực này.</a:t>
            </a:r>
          </a:p>
        </p:txBody>
      </p:sp>
    </p:spTree>
    <p:extLst>
      <p:ext uri="{BB962C8B-B14F-4D97-AF65-F5344CB8AC3E}">
        <p14:creationId xmlns:p14="http://schemas.microsoft.com/office/powerpoint/2010/main" val="3014900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EE3D3A7-9762-49CF-87C7-8DAFD9730324}"/>
              </a:ext>
            </a:extLst>
          </p:cNvPr>
          <p:cNvSpPr>
            <a:spLocks noGrp="1"/>
          </p:cNvSpPr>
          <p:nvPr>
            <p:ph type="body" idx="1"/>
          </p:nvPr>
        </p:nvSpPr>
        <p:spPr>
          <a:xfrm>
            <a:off x="733425" y="0"/>
            <a:ext cx="10934700" cy="2524125"/>
          </a:xfrm>
        </p:spPr>
        <p:txBody>
          <a:bodyPr>
            <a:normAutofit fontScale="85000" lnSpcReduction="10000"/>
          </a:bodyPr>
          <a:lstStyle/>
          <a:p>
            <a:pPr marL="0" marR="0" lvl="0" indent="0" rtl="0">
              <a:buNone/>
            </a:pPr>
            <a:r>
              <a:rPr lang="vi-VN" b="1" i="0" u="none" strike="noStrike" baseline="0" dirty="0">
                <a:solidFill>
                  <a:srgbClr val="323E4F"/>
                </a:solidFill>
                <a:latin typeface="Times New Roman" panose="02020603050405020304" pitchFamily="18" charset="0"/>
              </a:rPr>
              <a:t>g) Khoáng sản</a:t>
            </a:r>
          </a:p>
          <a:p>
            <a:pPr marL="0" marR="0" lvl="0" indent="0" rtl="0">
              <a:buNone/>
            </a:pPr>
            <a:r>
              <a:rPr lang="vi-VN" b="0" i="0" u="none" strike="noStrike" baseline="0" dirty="0">
                <a:solidFill>
                  <a:srgbClr val="323E4F"/>
                </a:solidFill>
                <a:latin typeface="Times New Roman" panose="02020603050405020304" pitchFamily="18" charset="0"/>
              </a:rPr>
              <a:t>- Tây Nam Á là khu vực giàu có về khoáng sản, đặc biệt là dầu mỏ và khí tự nhiên. </a:t>
            </a:r>
          </a:p>
          <a:p>
            <a:pPr marL="0" marR="0" lvl="0" indent="0" rtl="0">
              <a:buNone/>
            </a:pPr>
            <a:r>
              <a:rPr lang="vi-VN" b="0" i="0" u="none" strike="noStrike" baseline="0" dirty="0">
                <a:solidFill>
                  <a:srgbClr val="323E4F"/>
                </a:solidFill>
                <a:latin typeface="Times New Roman" panose="02020603050405020304" pitchFamily="18" charset="0"/>
              </a:rPr>
              <a:t>+ Dầu mỏ có trữ lượng rất lớn, chiếm khoảng 1/2 trữ lượng của thế giới, phân bố dọc theo vịnh Péc-xích và đồng bằng Lưỡng Hà.</a:t>
            </a:r>
          </a:p>
          <a:p>
            <a:pPr marL="0" marR="0" lvl="0" indent="0" rtl="0">
              <a:buNone/>
            </a:pPr>
            <a:r>
              <a:rPr lang="vi-VN" b="0" i="0" u="none" strike="noStrike" baseline="0" dirty="0">
                <a:solidFill>
                  <a:srgbClr val="323E4F"/>
                </a:solidFill>
                <a:latin typeface="Times New Roman" panose="02020603050405020304" pitchFamily="18" charset="0"/>
              </a:rPr>
              <a:t>+ Khí tự nhiên chiếm khoảng 40 % trữ lượng của thế giới. </a:t>
            </a:r>
          </a:p>
          <a:p>
            <a:pPr marL="0" marR="0" lvl="0" indent="0" rtl="0">
              <a:buNone/>
            </a:pPr>
            <a:r>
              <a:rPr lang="vi-VN" b="0" i="0" u="none" strike="noStrike" baseline="0" dirty="0">
                <a:solidFill>
                  <a:srgbClr val="323E4F"/>
                </a:solidFill>
                <a:latin typeface="Times New Roman" panose="02020603050405020304" pitchFamily="18" charset="0"/>
              </a:rPr>
              <a:t>- Ngoài ra, khu vực này còn có các loại khoáng sản khác như: đồng, sắt, than, crôm,...</a:t>
            </a:r>
          </a:p>
          <a:p>
            <a:endParaRPr lang="vi-VN" dirty="0"/>
          </a:p>
        </p:txBody>
      </p:sp>
      <p:pic>
        <p:nvPicPr>
          <p:cNvPr id="4" name="Picture 3" descr="Lý thuyết Địa Lí 11 Cánh diều Bài 14: Vị trí địa lí, điều kiện tự nhiên, dân cư, xã hội và kinh tế khu vực Tây Nam Á">
            <a:extLst>
              <a:ext uri="{FF2B5EF4-FFF2-40B4-BE49-F238E27FC236}">
                <a16:creationId xmlns:a16="http://schemas.microsoft.com/office/drawing/2014/main" id="{8606FC97-BF2F-4039-BCB4-584B0718F7B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039302" y="2478087"/>
            <a:ext cx="6857048" cy="4237038"/>
          </a:xfrm>
          <a:prstGeom prst="rect">
            <a:avLst/>
          </a:prstGeom>
          <a:noFill/>
          <a:ln>
            <a:noFill/>
          </a:ln>
        </p:spPr>
      </p:pic>
    </p:spTree>
    <p:extLst>
      <p:ext uri="{BB962C8B-B14F-4D97-AF65-F5344CB8AC3E}">
        <p14:creationId xmlns:p14="http://schemas.microsoft.com/office/powerpoint/2010/main" val="1120107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53192-D6A6-498F-BE05-A2CCC7EB3418}"/>
              </a:ext>
            </a:extLst>
          </p:cNvPr>
          <p:cNvSpPr>
            <a:spLocks noGrp="1"/>
          </p:cNvSpPr>
          <p:nvPr>
            <p:ph type="title"/>
          </p:nvPr>
        </p:nvSpPr>
        <p:spPr>
          <a:xfrm>
            <a:off x="838200" y="365125"/>
            <a:ext cx="10636624" cy="298263"/>
          </a:xfrm>
        </p:spPr>
        <p:txBody>
          <a:bodyPr>
            <a:normAutofit fontScale="90000"/>
          </a:bodyPr>
          <a:lstStyle/>
          <a:p>
            <a:pPr marR="0" rtl="0"/>
            <a:r>
              <a:rPr lang="vi-VN" b="1" i="0" u="none" strike="noStrike" baseline="0" dirty="0">
                <a:solidFill>
                  <a:srgbClr val="2F5496"/>
                </a:solidFill>
                <a:latin typeface="Times New Roman" panose="02020603050405020304" pitchFamily="18" charset="0"/>
              </a:rPr>
              <a:t>II. Dân cư và xã hội</a:t>
            </a:r>
            <a:endParaRPr lang="vi-VN" b="0" i="0" u="none" strike="noStrike" baseline="0" dirty="0">
              <a:solidFill>
                <a:srgbClr val="2F5496"/>
              </a:solidFill>
              <a:latin typeface="Times New Roman" panose="02020603050405020304" pitchFamily="18" charset="0"/>
            </a:endParaRPr>
          </a:p>
        </p:txBody>
      </p:sp>
      <p:sp>
        <p:nvSpPr>
          <p:cNvPr id="3" name="Text Placeholder 2">
            <a:extLst>
              <a:ext uri="{FF2B5EF4-FFF2-40B4-BE49-F238E27FC236}">
                <a16:creationId xmlns:a16="http://schemas.microsoft.com/office/drawing/2014/main" id="{053C8866-EEF9-4E6D-B0B3-257FEF5AF4A0}"/>
              </a:ext>
            </a:extLst>
          </p:cNvPr>
          <p:cNvSpPr>
            <a:spLocks noGrp="1"/>
          </p:cNvSpPr>
          <p:nvPr>
            <p:ph type="body" idx="1"/>
          </p:nvPr>
        </p:nvSpPr>
        <p:spPr>
          <a:xfrm>
            <a:off x="493059" y="779929"/>
            <a:ext cx="11152093" cy="3449171"/>
          </a:xfrm>
        </p:spPr>
        <p:txBody>
          <a:bodyPr>
            <a:normAutofit/>
          </a:bodyPr>
          <a:lstStyle/>
          <a:p>
            <a:pPr marL="0" marR="0" lvl="0" indent="0" rtl="0">
              <a:spcBef>
                <a:spcPts val="0"/>
              </a:spcBef>
              <a:buNone/>
            </a:pPr>
            <a:r>
              <a:rPr lang="vi-VN" b="1" i="0" u="none" strike="noStrike" baseline="0" dirty="0">
                <a:solidFill>
                  <a:srgbClr val="323E4F"/>
                </a:solidFill>
                <a:latin typeface="Times New Roman" panose="02020603050405020304" pitchFamily="18" charset="0"/>
              </a:rPr>
              <a:t>1. Dân cư</a:t>
            </a:r>
          </a:p>
          <a:p>
            <a:pPr marL="0" marR="0" lvl="0" indent="0" rtl="0">
              <a:spcBef>
                <a:spcPts val="0"/>
              </a:spcBef>
              <a:buNone/>
            </a:pPr>
            <a:r>
              <a:rPr lang="vi-VN" b="1" i="0" u="none" strike="noStrike" baseline="0" dirty="0">
                <a:solidFill>
                  <a:srgbClr val="323E4F"/>
                </a:solidFill>
                <a:latin typeface="Times New Roman" panose="02020603050405020304" pitchFamily="18" charset="0"/>
              </a:rPr>
              <a:t>- Quy mô dân số: </a:t>
            </a:r>
            <a:r>
              <a:rPr lang="vi-VN" b="0" i="0" u="none" strike="noStrike" baseline="0" dirty="0">
                <a:solidFill>
                  <a:srgbClr val="323E4F"/>
                </a:solidFill>
                <a:latin typeface="Times New Roman" panose="02020603050405020304" pitchFamily="18" charset="0"/>
              </a:rPr>
              <a:t>Tây Nam Á là khu vực ít dân, số dân năm 2020 là 402,5 triệu người, chiếm khoảng 5,1 % dân số thế giới.</a:t>
            </a:r>
          </a:p>
          <a:p>
            <a:pPr marL="0" marR="0" lvl="0" indent="0" rtl="0">
              <a:spcBef>
                <a:spcPts val="0"/>
              </a:spcBef>
              <a:buNone/>
            </a:pPr>
            <a:r>
              <a:rPr lang="vi-VN" b="0" i="0" u="none" strike="noStrike" baseline="0" dirty="0">
                <a:solidFill>
                  <a:srgbClr val="323E4F"/>
                </a:solidFill>
                <a:latin typeface="Times New Roman" panose="02020603050405020304" pitchFamily="18" charset="0"/>
              </a:rPr>
              <a:t>- </a:t>
            </a:r>
            <a:r>
              <a:rPr lang="vi-VN" b="1" i="0" u="none" strike="noStrike" baseline="0" dirty="0">
                <a:solidFill>
                  <a:srgbClr val="323E4F"/>
                </a:solidFill>
                <a:latin typeface="Times New Roman" panose="02020603050405020304" pitchFamily="18" charset="0"/>
              </a:rPr>
              <a:t>Tỉ lệ gia tăng dân số tự nhiên</a:t>
            </a:r>
            <a:r>
              <a:rPr lang="vi-VN" b="0" i="0" u="none" strike="noStrike" baseline="0" dirty="0">
                <a:solidFill>
                  <a:srgbClr val="323E4F"/>
                </a:solidFill>
                <a:latin typeface="Times New Roman" panose="02020603050405020304" pitchFamily="18" charset="0"/>
              </a:rPr>
              <a:t> của Tây Nam Á khoảng gần 1,6 % (năm 2020). Hằng năm, </a:t>
            </a:r>
            <a:r>
              <a:rPr lang="vi-VN" dirty="0">
                <a:solidFill>
                  <a:srgbClr val="323E4F"/>
                </a:solidFill>
                <a:latin typeface="Times New Roman" panose="02020603050405020304" pitchFamily="18" charset="0"/>
              </a:rPr>
              <a:t>đón </a:t>
            </a:r>
            <a:r>
              <a:rPr lang="vi-VN" b="0" i="0" u="none" strike="noStrike" baseline="0" dirty="0">
                <a:solidFill>
                  <a:srgbClr val="323E4F"/>
                </a:solidFill>
                <a:latin typeface="Times New Roman" panose="02020603050405020304" pitchFamily="18" charset="0"/>
              </a:rPr>
              <a:t>nhận số lượng lao động lớn từ các vùng khác tới, ảnh hưởng tới mức tăng dân số của khu vực.</a:t>
            </a:r>
          </a:p>
          <a:p>
            <a:pPr marL="0" marR="0" lvl="0" indent="0" rtl="0">
              <a:spcBef>
                <a:spcPts val="0"/>
              </a:spcBef>
              <a:buNone/>
            </a:pPr>
            <a:r>
              <a:rPr lang="vi-VN" b="0" i="0" u="none" strike="noStrike" baseline="0" dirty="0">
                <a:solidFill>
                  <a:srgbClr val="323E4F"/>
                </a:solidFill>
                <a:latin typeface="Times New Roman" panose="02020603050405020304" pitchFamily="18" charset="0"/>
              </a:rPr>
              <a:t>- </a:t>
            </a:r>
            <a:r>
              <a:rPr lang="vi-VN" b="1" i="0" u="none" strike="noStrike" baseline="0" dirty="0">
                <a:solidFill>
                  <a:srgbClr val="323E4F"/>
                </a:solidFill>
                <a:latin typeface="Times New Roman" panose="02020603050405020304" pitchFamily="18" charset="0"/>
              </a:rPr>
              <a:t>Cơ cấu dân số</a:t>
            </a:r>
            <a:r>
              <a:rPr lang="vi-VN" b="0" i="0" u="none" strike="noStrike" baseline="0" dirty="0">
                <a:solidFill>
                  <a:srgbClr val="323E4F"/>
                </a:solidFill>
                <a:latin typeface="Times New Roman" panose="02020603050405020304" pitchFamily="18" charset="0"/>
              </a:rPr>
              <a:t> </a:t>
            </a:r>
          </a:p>
        </p:txBody>
      </p:sp>
      <p:pic>
        <p:nvPicPr>
          <p:cNvPr id="4" name="Picture 3" descr="Lý thuyết Địa Lí 11 Cánh diều Bài 14: Vị trí địa lí, điều kiện tự nhiên, dân cư, xã hội và kinh tế khu vực Tây Nam Á">
            <a:extLst>
              <a:ext uri="{FF2B5EF4-FFF2-40B4-BE49-F238E27FC236}">
                <a16:creationId xmlns:a16="http://schemas.microsoft.com/office/drawing/2014/main" id="{DEC28965-FDD6-4E1F-8C34-41110B7EF11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38200" y="3596957"/>
            <a:ext cx="10403541" cy="3146743"/>
          </a:xfrm>
          <a:prstGeom prst="rect">
            <a:avLst/>
          </a:prstGeom>
          <a:noFill/>
          <a:ln>
            <a:noFill/>
          </a:ln>
        </p:spPr>
      </p:pic>
    </p:spTree>
    <p:extLst>
      <p:ext uri="{BB962C8B-B14F-4D97-AF65-F5344CB8AC3E}">
        <p14:creationId xmlns:p14="http://schemas.microsoft.com/office/powerpoint/2010/main" val="3656087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B2AB358-91B5-4EBC-932F-19699E3D0111}"/>
              </a:ext>
            </a:extLst>
          </p:cNvPr>
          <p:cNvSpPr>
            <a:spLocks noGrp="1"/>
          </p:cNvSpPr>
          <p:nvPr>
            <p:ph type="body" idx="1"/>
          </p:nvPr>
        </p:nvSpPr>
        <p:spPr>
          <a:xfrm>
            <a:off x="838200" y="476250"/>
            <a:ext cx="10515600" cy="5700713"/>
          </a:xfrm>
        </p:spPr>
        <p:txBody>
          <a:bodyPr>
            <a:normAutofit/>
          </a:bodyPr>
          <a:lstStyle/>
          <a:p>
            <a:pPr marL="0" marR="0" lvl="0" indent="0" rtl="0">
              <a:spcBef>
                <a:spcPts val="0"/>
              </a:spcBef>
              <a:buNone/>
            </a:pPr>
            <a:r>
              <a:rPr lang="vi-VN" b="0" i="0" u="none" strike="noStrike" baseline="0" dirty="0">
                <a:solidFill>
                  <a:srgbClr val="323E4F"/>
                </a:solidFill>
                <a:latin typeface="Times New Roman" panose="02020603050405020304" pitchFamily="18" charset="0"/>
              </a:rPr>
              <a:t>- </a:t>
            </a:r>
            <a:r>
              <a:rPr lang="vi-VN" b="1" i="0" u="none" strike="noStrike" baseline="0" dirty="0">
                <a:solidFill>
                  <a:srgbClr val="323E4F"/>
                </a:solidFill>
                <a:latin typeface="Times New Roman" panose="02020603050405020304" pitchFamily="18" charset="0"/>
              </a:rPr>
              <a:t>Phân bố dân cư</a:t>
            </a:r>
            <a:r>
              <a:rPr lang="vi-VN" b="0" i="0" u="none" strike="noStrike" baseline="0" dirty="0">
                <a:solidFill>
                  <a:srgbClr val="323E4F"/>
                </a:solidFill>
                <a:latin typeface="Times New Roman" panose="02020603050405020304" pitchFamily="18" charset="0"/>
              </a:rPr>
              <a:t> . </a:t>
            </a:r>
          </a:p>
          <a:p>
            <a:pPr marL="0" marR="0" lvl="0" indent="0" rtl="0">
              <a:spcBef>
                <a:spcPts val="0"/>
              </a:spcBef>
              <a:buNone/>
            </a:pPr>
            <a:r>
              <a:rPr lang="vi-VN" b="0" i="0" u="none" strike="noStrike" baseline="0" dirty="0">
                <a:solidFill>
                  <a:srgbClr val="323E4F"/>
                </a:solidFill>
                <a:latin typeface="Times New Roman" panose="02020603050405020304" pitchFamily="18" charset="0"/>
              </a:rPr>
              <a:t>+ Dân cư tập trung đông ở các đô thị lớn và vùng ven Địa Trung Hải, đồng bằng Lưỡng Hà.</a:t>
            </a:r>
          </a:p>
          <a:p>
            <a:pPr marL="0" marR="0" lvl="0" indent="0" rtl="0">
              <a:spcBef>
                <a:spcPts val="0"/>
              </a:spcBef>
              <a:buNone/>
            </a:pPr>
            <a:r>
              <a:rPr lang="vi-VN" b="0" i="0" u="none" strike="noStrike" baseline="0" dirty="0">
                <a:solidFill>
                  <a:srgbClr val="323E4F"/>
                </a:solidFill>
                <a:latin typeface="Times New Roman" panose="02020603050405020304" pitchFamily="18" charset="0"/>
              </a:rPr>
              <a:t>+ Dân cư thưa thớt ở khu vực núi cao và hoang mạc.</a:t>
            </a:r>
          </a:p>
          <a:p>
            <a:pPr marL="0" marR="0" lvl="0" indent="0" rtl="0">
              <a:spcBef>
                <a:spcPts val="0"/>
              </a:spcBef>
              <a:buNone/>
            </a:pPr>
            <a:r>
              <a:rPr lang="vi-VN" b="1" i="0" u="none" strike="noStrike" baseline="0" dirty="0">
                <a:solidFill>
                  <a:srgbClr val="323E4F"/>
                </a:solidFill>
                <a:latin typeface="Times New Roman" panose="02020603050405020304" pitchFamily="18" charset="0"/>
              </a:rPr>
              <a:t>- Thành phần dân cư: </a:t>
            </a:r>
          </a:p>
          <a:p>
            <a:pPr marL="0" marR="0" lvl="0" indent="0" rtl="0">
              <a:spcBef>
                <a:spcPts val="0"/>
              </a:spcBef>
              <a:buNone/>
            </a:pPr>
            <a:r>
              <a:rPr lang="vi-VN" b="1" i="0" u="none" strike="noStrike" baseline="0" dirty="0">
                <a:solidFill>
                  <a:srgbClr val="323E4F"/>
                </a:solidFill>
                <a:latin typeface="Times New Roman" panose="02020603050405020304" pitchFamily="18" charset="0"/>
              </a:rPr>
              <a:t>+ </a:t>
            </a:r>
            <a:r>
              <a:rPr lang="vi-VN" b="0" i="0" u="none" strike="noStrike" baseline="0" dirty="0">
                <a:solidFill>
                  <a:srgbClr val="323E4F"/>
                </a:solidFill>
                <a:latin typeface="Times New Roman" panose="02020603050405020304" pitchFamily="18" charset="0"/>
              </a:rPr>
              <a:t>Dân cư chủ yếu là người Ả-rập;</a:t>
            </a:r>
          </a:p>
          <a:p>
            <a:pPr marL="0" marR="0" lvl="0" indent="0" rtl="0">
              <a:spcBef>
                <a:spcPts val="0"/>
              </a:spcBef>
              <a:buNone/>
            </a:pPr>
            <a:r>
              <a:rPr lang="vi-VN" b="0" i="0" u="none" strike="noStrike" baseline="0" dirty="0">
                <a:solidFill>
                  <a:srgbClr val="323E4F"/>
                </a:solidFill>
                <a:latin typeface="Times New Roman" panose="02020603050405020304" pitchFamily="18" charset="0"/>
              </a:rPr>
              <a:t>+ Ngoài ra còn có các dân tộc khác như: Thổ Nhĩ Kỳ, Ba Tư, Do Thái,... và các bộ tộc khác.</a:t>
            </a:r>
          </a:p>
          <a:p>
            <a:pPr marL="0" marR="0" lvl="0" indent="0" rtl="0">
              <a:spcBef>
                <a:spcPts val="0"/>
              </a:spcBef>
              <a:buNone/>
            </a:pPr>
            <a:r>
              <a:rPr lang="vi-VN" b="1" i="0" u="none" strike="noStrike" baseline="0" dirty="0">
                <a:solidFill>
                  <a:srgbClr val="323E4F"/>
                </a:solidFill>
                <a:latin typeface="Times New Roman" panose="02020603050405020304" pitchFamily="18" charset="0"/>
              </a:rPr>
              <a:t>- Đô thị hóa: </a:t>
            </a:r>
            <a:r>
              <a:rPr lang="vi-VN" b="0" i="0" u="none" strike="noStrike" baseline="0" dirty="0">
                <a:solidFill>
                  <a:srgbClr val="323E4F"/>
                </a:solidFill>
                <a:latin typeface="Times New Roman" panose="02020603050405020304" pitchFamily="18" charset="0"/>
              </a:rPr>
              <a:t>Tỉ lệ dân thành thị ở khu vực Tây Nam Á khá cao. Năm 2020, hầu hết các nước có tỉ lệ dân thành thị trên 70%. </a:t>
            </a:r>
          </a:p>
        </p:txBody>
      </p:sp>
    </p:spTree>
    <p:extLst>
      <p:ext uri="{BB962C8B-B14F-4D97-AF65-F5344CB8AC3E}">
        <p14:creationId xmlns:p14="http://schemas.microsoft.com/office/powerpoint/2010/main" val="4152386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41687-006E-43F6-8A47-C84BD0DA6A26}"/>
              </a:ext>
            </a:extLst>
          </p:cNvPr>
          <p:cNvSpPr>
            <a:spLocks noGrp="1"/>
          </p:cNvSpPr>
          <p:nvPr>
            <p:ph type="title"/>
          </p:nvPr>
        </p:nvSpPr>
        <p:spPr>
          <a:xfrm>
            <a:off x="838200" y="365125"/>
            <a:ext cx="10515600" cy="473075"/>
          </a:xfrm>
        </p:spPr>
        <p:txBody>
          <a:bodyPr>
            <a:normAutofit fontScale="90000"/>
          </a:bodyPr>
          <a:lstStyle/>
          <a:p>
            <a:pPr marR="0" rtl="0"/>
            <a:r>
              <a:rPr lang="vi-VN" b="1" i="0" u="none" strike="noStrike" baseline="0">
                <a:solidFill>
                  <a:srgbClr val="2F5496"/>
                </a:solidFill>
                <a:latin typeface="Times New Roman" panose="02020603050405020304" pitchFamily="18" charset="0"/>
              </a:rPr>
              <a:t>2. Xã hội</a:t>
            </a:r>
            <a:endParaRPr lang="vi-VN" b="0" i="0" u="none" strike="noStrike" baseline="0">
              <a:solidFill>
                <a:srgbClr val="2F5496"/>
              </a:solidFill>
              <a:latin typeface="Times New Roman" panose="02020603050405020304" pitchFamily="18" charset="0"/>
            </a:endParaRPr>
          </a:p>
        </p:txBody>
      </p:sp>
      <p:sp>
        <p:nvSpPr>
          <p:cNvPr id="3" name="Text Placeholder 2">
            <a:extLst>
              <a:ext uri="{FF2B5EF4-FFF2-40B4-BE49-F238E27FC236}">
                <a16:creationId xmlns:a16="http://schemas.microsoft.com/office/drawing/2014/main" id="{E548FFCC-F03C-45EA-96F7-8773931EF012}"/>
              </a:ext>
            </a:extLst>
          </p:cNvPr>
          <p:cNvSpPr>
            <a:spLocks noGrp="1"/>
          </p:cNvSpPr>
          <p:nvPr>
            <p:ph type="body" idx="1"/>
          </p:nvPr>
        </p:nvSpPr>
        <p:spPr>
          <a:xfrm>
            <a:off x="838200" y="1073150"/>
            <a:ext cx="10515600" cy="2203450"/>
          </a:xfrm>
        </p:spPr>
        <p:txBody>
          <a:bodyPr>
            <a:normAutofit lnSpcReduction="10000"/>
          </a:bodyPr>
          <a:lstStyle/>
          <a:p>
            <a:pPr marL="0" marR="0" lvl="0" indent="0" rtl="0">
              <a:buNone/>
            </a:pPr>
            <a:r>
              <a:rPr lang="vi-VN" b="0" i="0" u="none" strike="noStrike" baseline="0" dirty="0">
                <a:solidFill>
                  <a:srgbClr val="323E4F"/>
                </a:solidFill>
                <a:latin typeface="Times New Roman" panose="02020603050405020304" pitchFamily="18" charset="0"/>
              </a:rPr>
              <a:t>- HDI của khu vực khá cao nhưng vẫn có sự chênh lệch giữa các nước.</a:t>
            </a:r>
          </a:p>
          <a:p>
            <a:pPr marL="0" marR="0" lvl="0" indent="0" rtl="0">
              <a:buNone/>
            </a:pPr>
            <a:r>
              <a:rPr lang="vi-VN" b="0" i="0" u="none" strike="noStrike" baseline="0" dirty="0">
                <a:solidFill>
                  <a:srgbClr val="323E4F"/>
                </a:solidFill>
                <a:latin typeface="Times New Roman" panose="02020603050405020304" pitchFamily="18" charset="0"/>
              </a:rPr>
              <a:t>- Tôn giáo: Phần lớn dân cư là người Ả-rập và theo đạo Hồi. Ngoài ra còn có: Cơ đốc giáo, Do Thái giáo,... </a:t>
            </a:r>
          </a:p>
          <a:p>
            <a:pPr marL="0" marR="0" lvl="0" indent="0" rtl="0">
              <a:buNone/>
            </a:pPr>
            <a:r>
              <a:rPr lang="vi-VN" b="0" i="0" u="none" strike="noStrike" baseline="0" dirty="0">
                <a:solidFill>
                  <a:srgbClr val="323E4F"/>
                </a:solidFill>
                <a:latin typeface="Times New Roman" panose="02020603050405020304" pitchFamily="18" charset="0"/>
              </a:rPr>
              <a:t>- Hiện nay, khu vực này vẫn còn xảy ra nhiều bất ổn, xung đột biên giới, sắc tộc, tôn giáo,... </a:t>
            </a:r>
          </a:p>
        </p:txBody>
      </p:sp>
      <p:pic>
        <p:nvPicPr>
          <p:cNvPr id="4" name="Picture 3" descr="Lý thuyết Địa Lí 11 Cánh diều Bài 14: Vị trí địa lí, điều kiện tự nhiên, dân cư, xã hội và kinh tế khu vực Tây Nam Á">
            <a:extLst>
              <a:ext uri="{FF2B5EF4-FFF2-40B4-BE49-F238E27FC236}">
                <a16:creationId xmlns:a16="http://schemas.microsoft.com/office/drawing/2014/main" id="{3B0CC618-3A58-4FAC-8169-8DFFFF7A1E2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38200" y="3101340"/>
            <a:ext cx="10115550" cy="3489960"/>
          </a:xfrm>
          <a:prstGeom prst="rect">
            <a:avLst/>
          </a:prstGeom>
          <a:noFill/>
          <a:ln>
            <a:noFill/>
          </a:ln>
        </p:spPr>
      </p:pic>
    </p:spTree>
    <p:extLst>
      <p:ext uri="{BB962C8B-B14F-4D97-AF65-F5344CB8AC3E}">
        <p14:creationId xmlns:p14="http://schemas.microsoft.com/office/powerpoint/2010/main" val="24422313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Template>
  <TotalTime>58</TotalTime>
  <Words>2471</Words>
  <Application>Microsoft Office PowerPoint</Application>
  <PresentationFormat>Widescreen</PresentationFormat>
  <Paragraphs>120</Paragraphs>
  <Slides>10</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BÀI 14:  VỊ TRÍ ĐỊA LÍ, ĐIỀU KIỆN TỰ NHIÊN, DÂN CƯ, XÃ HỘI VÀ KINH TẾ  KHU VỰC TÂY NAM Á</vt:lpstr>
      <vt:lpstr>I. Vị trí địa lí và điều kiện tự nhiên</vt:lpstr>
      <vt:lpstr>2. Điều kiện tự nhiên và tài nguyên thiên nhiên</vt:lpstr>
      <vt:lpstr>PowerPoint Presentation</vt:lpstr>
      <vt:lpstr>PowerPoint Presentation</vt:lpstr>
      <vt:lpstr>PowerPoint Presentation</vt:lpstr>
      <vt:lpstr>II. Dân cư và xã hội</vt:lpstr>
      <vt:lpstr>PowerPoint Presentation</vt:lpstr>
      <vt:lpstr>2. Xã hội</vt:lpstr>
      <vt:lpstr>III. Tình tình phát triển kinh tế</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14:  VỊ TRÍ ĐỊA LÍ, ĐIỀU KIỆN TỰ NHIÊN, DÂN CƯ, XÃ HỘI VÀ KINH TẾ  KHU VỰC TÂY NAM Á</dc:title>
  <dc:creator>Nguyen Duy Phuoc</dc:creator>
  <cp:lastModifiedBy>Ho Thi Hong Van</cp:lastModifiedBy>
  <cp:revision>8</cp:revision>
  <dcterms:created xsi:type="dcterms:W3CDTF">2023-11-03T08:08:02Z</dcterms:created>
  <dcterms:modified xsi:type="dcterms:W3CDTF">2025-01-24T15:34:34Z</dcterms:modified>
</cp:coreProperties>
</file>