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2" r:id="rId31"/>
    <p:sldId id="285" r:id="rId32"/>
    <p:sldId id="286" r:id="rId33"/>
    <p:sldId id="287" r:id="rId34"/>
    <p:sldId id="288" r:id="rId35"/>
    <p:sldId id="289" r:id="rId36"/>
    <p:sldId id="290" r:id="rId37"/>
    <p:sldId id="291" r:id="rId38"/>
    <p:sldId id="294" r:id="rId3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3" autoAdjust="0"/>
    <p:restoredTop sz="94660"/>
  </p:normalViewPr>
  <p:slideViewPr>
    <p:cSldViewPr snapToGrid="0">
      <p:cViewPr varScale="1">
        <p:scale>
          <a:sx n="78" d="100"/>
          <a:sy n="78" d="100"/>
        </p:scale>
        <p:origin x="78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45E44-A95C-4330-B385-B7E7383FE8D6}" type="datetimeFigureOut">
              <a:rPr lang="vi-VN" smtClean="0"/>
              <a:t>24/01/2025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E44BD-7E22-494E-B6AB-EE0F768EE67A}" type="slidenum">
              <a:rPr lang="vi-VN" smtClean="0"/>
              <a:t>‹#›</a:t>
            </a:fld>
            <a:endParaRPr lang="vi-VN"/>
          </a:p>
        </p:txBody>
      </p:sp>
    </p:spTree>
    <p:extLst>
      <p:ext uri="{BB962C8B-B14F-4D97-AF65-F5344CB8AC3E}">
        <p14:creationId xmlns:p14="http://schemas.microsoft.com/office/powerpoint/2010/main" val="74796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buNone/>
            </a:pPr>
            <a:r>
              <a:rPr lang="vi-VN" b="1" i="0" u="none" strike="noStrike" baseline="0" dirty="0">
                <a:solidFill>
                  <a:srgbClr val="C00000"/>
                </a:solidFill>
                <a:latin typeface="Times New Roman" panose="02020603050405020304" pitchFamily="18" charset="0"/>
              </a:rPr>
              <a:t>1. Vị trí địa lí và phạm vi lãnh thổ</a:t>
            </a:r>
          </a:p>
          <a:p>
            <a:pPr marL="0" marR="0" lvl="0" indent="0" rtl="0">
              <a:buNone/>
            </a:pPr>
            <a:r>
              <a:rPr lang="vi-VN" b="1" i="0" u="none" strike="noStrike" baseline="0" dirty="0">
                <a:solidFill>
                  <a:srgbClr val="C00000"/>
                </a:solidFill>
                <a:latin typeface="Times New Roman" panose="02020603050405020304" pitchFamily="18" charset="0"/>
              </a:rPr>
              <a:t>a) Đặc điểm:</a:t>
            </a:r>
          </a:p>
          <a:p>
            <a:pPr marL="0" marR="0" lvl="0" indent="0" rtl="0">
              <a:buNone/>
            </a:pPr>
            <a:r>
              <a:rPr lang="vi-VN" b="1" i="0" u="none" strike="noStrike" baseline="0" dirty="0">
                <a:solidFill>
                  <a:srgbClr val="C00000"/>
                </a:solidFill>
                <a:latin typeface="Times New Roman" panose="02020603050405020304" pitchFamily="18" charset="0"/>
              </a:rPr>
              <a:t>♦ Phạm vi lãnh thổ: </a:t>
            </a:r>
          </a:p>
          <a:p>
            <a:pPr marL="0" marR="0" lvl="0" indent="0" rtl="0">
              <a:buNone/>
            </a:pPr>
            <a:r>
              <a:rPr lang="vi-VN" b="0" i="0" u="none" strike="noStrike" baseline="0" dirty="0">
                <a:solidFill>
                  <a:srgbClr val="C00000"/>
                </a:solidFill>
                <a:latin typeface="Times New Roman" panose="02020603050405020304" pitchFamily="18" charset="0"/>
              </a:rPr>
              <a:t>- Đông Nam Á có diện tích đất khoảng 4,5 triệu km</a:t>
            </a:r>
            <a:r>
              <a:rPr lang="vi-VN" b="0" i="0" u="none" strike="noStrike" baseline="30000" dirty="0">
                <a:solidFill>
                  <a:srgbClr val="C00000"/>
                </a:solidFill>
                <a:latin typeface="Times New Roman" panose="02020603050405020304" pitchFamily="18" charset="0"/>
              </a:rPr>
              <a:t>2</a:t>
            </a:r>
            <a:r>
              <a:rPr lang="vi-VN" b="0" i="0" u="none" strike="noStrike" baseline="0" dirty="0">
                <a:solidFill>
                  <a:srgbClr val="C00000"/>
                </a:solidFill>
                <a:latin typeface="Times New Roman" panose="02020603050405020304" pitchFamily="18" charset="0"/>
              </a:rPr>
              <a:t>, được chia thành hai khu vực là lục địa và hải đảo</a:t>
            </a:r>
            <a:r>
              <a:rPr lang="vi-VN" dirty="0">
                <a:solidFill>
                  <a:srgbClr val="C00000"/>
                </a:solidFill>
                <a:latin typeface="Times New Roman" panose="02020603050405020304" pitchFamily="18" charset="0"/>
              </a:rPr>
              <a:t>:</a:t>
            </a:r>
            <a:endParaRPr lang="vi-VN" b="0" i="0" u="none" strike="noStrike" baseline="0" dirty="0">
              <a:solidFill>
                <a:srgbClr val="C00000"/>
              </a:solidFill>
              <a:latin typeface="Times New Roman" panose="02020603050405020304" pitchFamily="18" charset="0"/>
            </a:endParaRPr>
          </a:p>
          <a:p>
            <a:pPr marL="0" marR="0" lvl="0" indent="0" rtl="0">
              <a:buNone/>
            </a:pPr>
            <a:r>
              <a:rPr lang="vi-VN" b="0" i="0" u="none" strike="noStrike" baseline="0" dirty="0">
                <a:solidFill>
                  <a:srgbClr val="C00000"/>
                </a:solidFill>
                <a:latin typeface="Times New Roman" panose="02020603050405020304" pitchFamily="18" charset="0"/>
              </a:rPr>
              <a:t>+ Khu vực lục địa (bán đảo Trung Ấn) bao gồm các quốc gia: Việt Nam, Lào, Cam-pu chia, Thái Lan, Mi-an-ma.</a:t>
            </a:r>
          </a:p>
          <a:p>
            <a:pPr marL="0" marR="0" lvl="0" indent="0" rtl="0">
              <a:buNone/>
            </a:pPr>
            <a:r>
              <a:rPr lang="vi-VN" b="0" i="0" u="none" strike="noStrike" baseline="0" dirty="0">
                <a:solidFill>
                  <a:srgbClr val="C00000"/>
                </a:solidFill>
                <a:latin typeface="Times New Roman" panose="02020603050405020304" pitchFamily="18" charset="0"/>
              </a:rPr>
              <a:t>+ Khu vực hải đảo (quần đảo Mã Lai) bao gồm các quốc gia: Ma-lai-xi-a, Xin-ga-po, In-đô-nê-xi-a, Bru-nây, Phi-líp-pin và Ti-mo Lét-xtê.</a:t>
            </a:r>
          </a:p>
          <a:p>
            <a:pPr marL="0" marR="0" lvl="0" indent="0" rtl="0">
              <a:buNone/>
            </a:pPr>
            <a:r>
              <a:rPr lang="vi-VN" b="0" i="0" u="none" strike="noStrike" baseline="0" dirty="0">
                <a:solidFill>
                  <a:srgbClr val="C00000"/>
                </a:solidFill>
                <a:latin typeface="Times New Roman" panose="02020603050405020304" pitchFamily="18" charset="0"/>
              </a:rPr>
              <a:t>- Ngoài phần đất, Đông Nam Á còn có vùng biển rộng, gồm nhiều biển như: Biển Đông, Gia-va, Ban-đa, Ti-mo,...</a:t>
            </a:r>
          </a:p>
        </p:txBody>
      </p:sp>
      <p:sp>
        <p:nvSpPr>
          <p:cNvPr id="4" name="Slide Number Placeholder 3"/>
          <p:cNvSpPr>
            <a:spLocks noGrp="1"/>
          </p:cNvSpPr>
          <p:nvPr>
            <p:ph type="sldNum" sz="quarter" idx="5"/>
          </p:nvPr>
        </p:nvSpPr>
        <p:spPr/>
        <p:txBody>
          <a:bodyPr/>
          <a:lstStyle/>
          <a:p>
            <a:fld id="{11DE44BD-7E22-494E-B6AB-EE0F768EE67A}" type="slidenum">
              <a:rPr lang="vi-VN" smtClean="0"/>
              <a:t>2</a:t>
            </a:fld>
            <a:endParaRPr lang="vi-VN"/>
          </a:p>
        </p:txBody>
      </p:sp>
    </p:spTree>
    <p:extLst>
      <p:ext uri="{BB962C8B-B14F-4D97-AF65-F5344CB8AC3E}">
        <p14:creationId xmlns:p14="http://schemas.microsoft.com/office/powerpoint/2010/main" val="2842176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buNone/>
            </a:pPr>
            <a:r>
              <a:rPr lang="vi-VN" b="1" i="0" u="none" strike="noStrike" baseline="0" dirty="0">
                <a:solidFill>
                  <a:srgbClr val="C00000"/>
                </a:solidFill>
                <a:latin typeface="Times New Roman" panose="02020603050405020304" pitchFamily="18" charset="0"/>
              </a:rPr>
              <a:t> - Mật độ dân số:</a:t>
            </a:r>
          </a:p>
          <a:p>
            <a:pPr marL="0" marR="0" lvl="0" indent="0" rtl="0">
              <a:buNone/>
            </a:pPr>
            <a:r>
              <a:rPr lang="vi-VN" b="1" i="0" u="none" strike="noStrike" baseline="0" dirty="0">
                <a:solidFill>
                  <a:srgbClr val="C00000"/>
                </a:solidFill>
                <a:latin typeface="Times New Roman" panose="02020603050405020304" pitchFamily="18" charset="0"/>
              </a:rPr>
              <a:t>+ </a:t>
            </a:r>
            <a:r>
              <a:rPr lang="vi-VN" b="0" i="0" u="none" strike="noStrike" baseline="0" dirty="0">
                <a:solidFill>
                  <a:srgbClr val="C00000"/>
                </a:solidFill>
                <a:latin typeface="Times New Roman" panose="02020603050405020304" pitchFamily="18" charset="0"/>
              </a:rPr>
              <a:t>Mật độ dân số trung bình của khoảng 148 người km</a:t>
            </a:r>
            <a:r>
              <a:rPr lang="vi-VN" b="0" i="0" u="none" strike="noStrike" baseline="30000" dirty="0">
                <a:solidFill>
                  <a:srgbClr val="C00000"/>
                </a:solidFill>
                <a:latin typeface="Times New Roman" panose="02020603050405020304" pitchFamily="18" charset="0"/>
              </a:rPr>
              <a:t>2</a:t>
            </a:r>
            <a:r>
              <a:rPr lang="vi-VN" b="0" i="0" u="none" strike="noStrike" baseline="0" dirty="0">
                <a:solidFill>
                  <a:srgbClr val="C00000"/>
                </a:solidFill>
                <a:latin typeface="Times New Roman" panose="02020603050405020304" pitchFamily="18" charset="0"/>
              </a:rPr>
              <a:t> (năm 2020).</a:t>
            </a:r>
          </a:p>
          <a:p>
            <a:pPr marL="0" marR="0" lvl="0" indent="0" rtl="0">
              <a:buNone/>
            </a:pPr>
            <a:r>
              <a:rPr lang="vi-VN" b="0" i="0" u="none" strike="noStrike" baseline="0" dirty="0">
                <a:solidFill>
                  <a:srgbClr val="C00000"/>
                </a:solidFill>
                <a:latin typeface="Times New Roman" panose="02020603050405020304" pitchFamily="18" charset="0"/>
              </a:rPr>
              <a:t>+ Dân cư phân bố không đều giữa các quốc gia và khu vực. Trong đó: dân cư tập trung đông ở các đồng bằng, hạ lưu sông, các thành phố và vùng ven biển; phân bố thưa thớt ở vùng đồi núi.</a:t>
            </a:r>
          </a:p>
          <a:p>
            <a:pPr marL="0" marR="0" lvl="0" indent="0" rtl="0">
              <a:buNone/>
            </a:pPr>
            <a:r>
              <a:rPr lang="vi-VN" b="1" i="0" u="none" strike="noStrike" baseline="0" dirty="0">
                <a:solidFill>
                  <a:srgbClr val="C00000"/>
                </a:solidFill>
                <a:latin typeface="Times New Roman" panose="02020603050405020304" pitchFamily="18" charset="0"/>
              </a:rPr>
              <a:t>- Đô thị hóa:</a:t>
            </a:r>
          </a:p>
          <a:p>
            <a:pPr marL="0" marR="0" lvl="0" indent="0" rtl="0">
              <a:buNone/>
            </a:pPr>
            <a:r>
              <a:rPr lang="vi-VN" b="0" i="0" u="none" strike="noStrike" baseline="0" dirty="0">
                <a:solidFill>
                  <a:srgbClr val="C00000"/>
                </a:solidFill>
                <a:latin typeface="Times New Roman" panose="02020603050405020304" pitchFamily="18" charset="0"/>
              </a:rPr>
              <a:t>+ Đô thị hoá ở các nước Đông Nam Á đang được đẩy mạnh, tuy nhiên tỉ lệ dân thành thị chưa cao. Năm 2020, tỉ lệ dân thành thị của khu vực trên 49%.</a:t>
            </a:r>
          </a:p>
          <a:p>
            <a:pPr marL="0" marR="0" lvl="0" indent="0" rtl="0">
              <a:buNone/>
            </a:pPr>
            <a:r>
              <a:rPr lang="vi-VN" b="0" i="0" u="none" strike="noStrike" baseline="0" dirty="0">
                <a:solidFill>
                  <a:srgbClr val="C00000"/>
                </a:solidFill>
                <a:latin typeface="Times New Roman" panose="02020603050405020304" pitchFamily="18" charset="0"/>
              </a:rPr>
              <a:t>+ Một số quốc gia có tỉ lệ dân thành thị cao như: Xin-ga-po, Bru-nây, Ma-lai-xi-a…</a:t>
            </a:r>
          </a:p>
          <a:p>
            <a:pPr marL="0" marR="0" lvl="0" indent="0" rtl="0">
              <a:buNone/>
            </a:pPr>
            <a:r>
              <a:rPr lang="vi-VN" b="1" i="0" u="none" strike="noStrike" baseline="0" dirty="0">
                <a:solidFill>
                  <a:srgbClr val="C00000"/>
                </a:solidFill>
                <a:latin typeface="Times New Roman" panose="02020603050405020304" pitchFamily="18" charset="0"/>
              </a:rPr>
              <a:t>- Thành phần dân cư: </a:t>
            </a:r>
            <a:r>
              <a:rPr lang="vi-VN" b="0" i="0" u="none" strike="noStrike" baseline="0" dirty="0">
                <a:solidFill>
                  <a:srgbClr val="C00000"/>
                </a:solidFill>
                <a:latin typeface="Times New Roman" panose="02020603050405020304" pitchFamily="18" charset="0"/>
              </a:rPr>
              <a:t>Đông Nam Á là khu vực có nhiều dân tộc sinh sống</a:t>
            </a:r>
            <a:r>
              <a:rPr lang="vi-VN" b="0" i="0" u="none" strike="noStrike" baseline="0" dirty="0">
                <a:solidFill>
                  <a:srgbClr val="2F5496"/>
                </a:solidFill>
                <a:latin typeface="Times New Roman" panose="02020603050405020304" pitchFamily="18" charset="0"/>
              </a:rPr>
              <a:t>.</a:t>
            </a:r>
            <a:endParaRPr lang="vi-VN" b="0" i="0" u="none" strike="noStrike" baseline="0" dirty="0">
              <a:solidFill>
                <a:srgbClr val="C00000"/>
              </a:solidFill>
              <a:latin typeface="Times New Roman" panose="02020603050405020304" pitchFamily="18" charset="0"/>
            </a:endParaRPr>
          </a:p>
          <a:p>
            <a:endParaRPr lang="vi-VN" dirty="0"/>
          </a:p>
        </p:txBody>
      </p:sp>
      <p:sp>
        <p:nvSpPr>
          <p:cNvPr id="4" name="Slide Number Placeholder 3"/>
          <p:cNvSpPr>
            <a:spLocks noGrp="1"/>
          </p:cNvSpPr>
          <p:nvPr>
            <p:ph type="sldNum" sz="quarter" idx="5"/>
          </p:nvPr>
        </p:nvSpPr>
        <p:spPr/>
        <p:txBody>
          <a:bodyPr/>
          <a:lstStyle/>
          <a:p>
            <a:fld id="{11DE44BD-7E22-494E-B6AB-EE0F768EE67A}" type="slidenum">
              <a:rPr lang="vi-VN" smtClean="0"/>
              <a:t>15</a:t>
            </a:fld>
            <a:endParaRPr lang="vi-VN"/>
          </a:p>
        </p:txBody>
      </p:sp>
    </p:spTree>
    <p:extLst>
      <p:ext uri="{BB962C8B-B14F-4D97-AF65-F5344CB8AC3E}">
        <p14:creationId xmlns:p14="http://schemas.microsoft.com/office/powerpoint/2010/main" val="1380385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buNone/>
            </a:pPr>
            <a:r>
              <a:rPr lang="vi-VN" b="0" i="0" u="none" strike="noStrike" baseline="0" dirty="0">
                <a:solidFill>
                  <a:srgbClr val="C00000"/>
                </a:solidFill>
                <a:latin typeface="Times New Roman" panose="02020603050405020304" pitchFamily="18" charset="0"/>
              </a:rPr>
              <a:t>- Đặc điểm dân cư đã tạo cho Đông Nam Á có nguồn lao động đông, thị trường tiêu thụ rộng lớn, thuận lợi để phát triển các ngành kinh tế cần nhiều lao động và thu hút đầu tư nước ngoài. Tuy nhiên, đặc điểm này cũng gây nhiều sức ép trong phát triển kinh tế và các vấn đề xã hội như: việc làm, nhà ở,...</a:t>
            </a:r>
          </a:p>
          <a:p>
            <a:pPr marL="0" marR="0" lvl="0" indent="0" rtl="0">
              <a:buNone/>
            </a:pPr>
            <a:r>
              <a:rPr lang="vi-VN" b="0" i="0" u="none" strike="noStrike" baseline="0" dirty="0">
                <a:solidFill>
                  <a:srgbClr val="C00000"/>
                </a:solidFill>
                <a:latin typeface="Times New Roman" panose="02020603050405020304" pitchFamily="18" charset="0"/>
              </a:rPr>
              <a:t>- Thành phần dân tộc đa dạng đã góp phần tạo nên một nền văn hóa độc đáo, giàu bản sắc, nhưng cũng đặt ra một số vấn đề khó khăn trong việc quản lí xã hội.</a:t>
            </a:r>
          </a:p>
          <a:p>
            <a:endParaRPr lang="vi-VN" dirty="0"/>
          </a:p>
        </p:txBody>
      </p:sp>
      <p:sp>
        <p:nvSpPr>
          <p:cNvPr id="4" name="Slide Number Placeholder 3"/>
          <p:cNvSpPr>
            <a:spLocks noGrp="1"/>
          </p:cNvSpPr>
          <p:nvPr>
            <p:ph type="sldNum" sz="quarter" idx="5"/>
          </p:nvPr>
        </p:nvSpPr>
        <p:spPr/>
        <p:txBody>
          <a:bodyPr/>
          <a:lstStyle/>
          <a:p>
            <a:fld id="{11DE44BD-7E22-494E-B6AB-EE0F768EE67A}" type="slidenum">
              <a:rPr lang="vi-VN" smtClean="0"/>
              <a:t>16</a:t>
            </a:fld>
            <a:endParaRPr lang="vi-VN"/>
          </a:p>
        </p:txBody>
      </p:sp>
    </p:spTree>
    <p:extLst>
      <p:ext uri="{BB962C8B-B14F-4D97-AF65-F5344CB8AC3E}">
        <p14:creationId xmlns:p14="http://schemas.microsoft.com/office/powerpoint/2010/main" val="95522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buNone/>
            </a:pPr>
            <a:r>
              <a:rPr lang="vi-VN" b="0" i="0" u="none" strike="noStrike" baseline="0" dirty="0">
                <a:solidFill>
                  <a:srgbClr val="C00000"/>
                </a:solidFill>
                <a:latin typeface="Times New Roman" panose="02020603050405020304" pitchFamily="18" charset="0"/>
              </a:rPr>
              <a:t>- Đông Nam Á nằm ở nơi giao nhau của các nền văn hóa lớn, cùng với lịch sử phát triển lâu dài đã tạo nên nền văn hóa đa dạng, giàu bản sắc. Đây là điều kiện thuận lợi để phát triển du lịch, phát huy các giá trị truyền thống văn hóa lâu đời giữa các dân tộc.</a:t>
            </a:r>
          </a:p>
          <a:p>
            <a:pPr marL="0" marR="0" lvl="0" indent="0" rtl="0">
              <a:buNone/>
            </a:pPr>
            <a:r>
              <a:rPr lang="vi-VN" b="0" i="0" u="none" strike="noStrike" baseline="0" dirty="0">
                <a:solidFill>
                  <a:srgbClr val="C00000"/>
                </a:solidFill>
                <a:latin typeface="Times New Roman" panose="02020603050405020304" pitchFamily="18" charset="0"/>
              </a:rPr>
              <a:t>- Giáo dục được chú trọng đầu tư phát triển, tỉ lệ người biết chữ và số năm đến trường đã tăng lên. Ngành y tế cũng phát triển với tốc độ khá nhanh. </a:t>
            </a:r>
          </a:p>
          <a:p>
            <a:pPr marL="0" marR="0" lvl="0" indent="0" rtl="0">
              <a:buNone/>
            </a:pPr>
            <a:r>
              <a:rPr lang="vi-VN" b="0" i="0" u="none" strike="noStrike" baseline="0" dirty="0">
                <a:solidFill>
                  <a:srgbClr val="C00000"/>
                </a:solidFill>
                <a:latin typeface="Times New Roman" panose="02020603050405020304" pitchFamily="18" charset="0"/>
              </a:rPr>
              <a:t>- HDI có xu hướng tăng và khác nhau ở mỗi quốc gia.</a:t>
            </a:r>
          </a:p>
          <a:p>
            <a:pPr marL="0" marR="0" lvl="0" indent="0" rtl="0">
              <a:buNone/>
            </a:pPr>
            <a:r>
              <a:rPr lang="vi-VN" b="0" i="0" u="none" strike="noStrike" baseline="0" dirty="0">
                <a:solidFill>
                  <a:srgbClr val="C00000"/>
                </a:solidFill>
                <a:latin typeface="Times New Roman" panose="02020603050405020304" pitchFamily="18" charset="0"/>
              </a:rPr>
              <a:t>- Đông Nam Á là khu vực có nhiều tôn giáo, tín ngưỡng. Các tôn giáo trong khu vực là: Hồi giáo, Phật giáo, Ấn Độ giáo và Ki-tô giáo.</a:t>
            </a:r>
          </a:p>
          <a:p>
            <a:endParaRPr lang="vi-VN" dirty="0"/>
          </a:p>
        </p:txBody>
      </p:sp>
      <p:sp>
        <p:nvSpPr>
          <p:cNvPr id="4" name="Slide Number Placeholder 3"/>
          <p:cNvSpPr>
            <a:spLocks noGrp="1"/>
          </p:cNvSpPr>
          <p:nvPr>
            <p:ph type="sldNum" sz="quarter" idx="5"/>
          </p:nvPr>
        </p:nvSpPr>
        <p:spPr/>
        <p:txBody>
          <a:bodyPr/>
          <a:lstStyle/>
          <a:p>
            <a:fld id="{11DE44BD-7E22-494E-B6AB-EE0F768EE67A}" type="slidenum">
              <a:rPr lang="vi-VN" smtClean="0"/>
              <a:t>17</a:t>
            </a:fld>
            <a:endParaRPr lang="vi-VN"/>
          </a:p>
        </p:txBody>
      </p:sp>
    </p:spTree>
    <p:extLst>
      <p:ext uri="{BB962C8B-B14F-4D97-AF65-F5344CB8AC3E}">
        <p14:creationId xmlns:p14="http://schemas.microsoft.com/office/powerpoint/2010/main" val="196037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buNone/>
            </a:pPr>
            <a:r>
              <a:rPr lang="vi-VN" b="0" i="0" u="none" strike="noStrike" baseline="0" dirty="0">
                <a:solidFill>
                  <a:srgbClr val="C00000"/>
                </a:solidFill>
                <a:latin typeface="Times New Roman" panose="02020603050405020304" pitchFamily="18" charset="0"/>
              </a:rPr>
              <a:t>- Trước đây, phần lớn các nước Đông Nam Á đều là những nước nông nghiệp. </a:t>
            </a:r>
          </a:p>
          <a:p>
            <a:pPr marL="0" marR="0" lvl="0" indent="0" rtl="0">
              <a:buNone/>
            </a:pPr>
            <a:r>
              <a:rPr lang="vi-VN" b="0" i="0" u="none" strike="noStrike" baseline="0" dirty="0">
                <a:solidFill>
                  <a:srgbClr val="C00000"/>
                </a:solidFill>
                <a:latin typeface="Times New Roman" panose="02020603050405020304" pitchFamily="18" charset="0"/>
              </a:rPr>
              <a:t>- Đến cuối thập kỉ 80 - đầu thập kỉ 90 của thế kỉ XX, các nước Đông Nam Á đã tiến hành đổi mới kinh tế; nền kinh tế có sự chuyển dịch mạnh mẽ theo hướng công nghiệp hóa, hiện đại hóa và ngày càng có vị thế trong kinh tế châu Á và thế giới.</a:t>
            </a:r>
          </a:p>
          <a:p>
            <a:pPr marL="0" marR="0" lvl="0" indent="0" rtl="0">
              <a:buNone/>
            </a:pPr>
            <a:r>
              <a:rPr lang="vi-VN" b="0" i="0" u="none" strike="noStrike" baseline="0" dirty="0">
                <a:solidFill>
                  <a:srgbClr val="C00000"/>
                </a:solidFill>
                <a:latin typeface="Times New Roman" panose="02020603050405020304" pitchFamily="18" charset="0"/>
              </a:rPr>
              <a:t>- GDP của khu vực Đông Nam Á tăng khá nhanh, đạt mức 3083,3 tỉ USD (năm 2020). Trong đó, In-đô-nê-xi-a là nước có GDP cao nhất khu vực.</a:t>
            </a:r>
          </a:p>
          <a:p>
            <a:pPr marL="0" marR="0" lvl="0" indent="0" rtl="0">
              <a:buNone/>
            </a:pPr>
            <a:r>
              <a:rPr lang="vi-VN" b="0" i="0" u="none" strike="noStrike" baseline="0" dirty="0">
                <a:solidFill>
                  <a:srgbClr val="C00000"/>
                </a:solidFill>
                <a:latin typeface="Times New Roman" panose="02020603050405020304" pitchFamily="18" charset="0"/>
              </a:rPr>
              <a:t>- Tốc độ tăng trưởng kinh tế có sự khác nhau giữa các giai đoạn và giữa các nước. </a:t>
            </a:r>
          </a:p>
          <a:p>
            <a:pPr marL="0" marR="0" lvl="0" indent="0" rtl="0">
              <a:buNone/>
            </a:pPr>
            <a:r>
              <a:rPr lang="vi-VN" b="0" i="0" u="none" strike="noStrike" baseline="0" dirty="0">
                <a:solidFill>
                  <a:srgbClr val="C00000"/>
                </a:solidFill>
                <a:latin typeface="Times New Roman" panose="02020603050405020304" pitchFamily="18" charset="0"/>
              </a:rPr>
              <a:t>+ Giai đoạn 2010 - 2015, đạt khoảng 5,5%</a:t>
            </a:r>
          </a:p>
          <a:p>
            <a:pPr marL="0" marR="0" lvl="0" indent="0" rtl="0">
              <a:buNone/>
            </a:pPr>
            <a:r>
              <a:rPr lang="vi-VN" b="0" i="0" u="none" strike="noStrike" baseline="0" dirty="0">
                <a:solidFill>
                  <a:srgbClr val="C00000"/>
                </a:solidFill>
                <a:latin typeface="Times New Roman" panose="02020603050405020304" pitchFamily="18" charset="0"/>
              </a:rPr>
              <a:t>+ Giai đoạn 2015 - 2020, đạt khoảng 4 - 5%.</a:t>
            </a:r>
          </a:p>
          <a:p>
            <a:pPr marL="0" marR="0" lvl="0" indent="0" rtl="0">
              <a:buNone/>
            </a:pPr>
            <a:r>
              <a:rPr lang="vi-VN" b="0" i="0" u="none" strike="noStrike" baseline="0" dirty="0">
                <a:solidFill>
                  <a:srgbClr val="C00000"/>
                </a:solidFill>
                <a:latin typeface="Times New Roman" panose="02020603050405020304" pitchFamily="18" charset="0"/>
              </a:rPr>
              <a:t>- Cơ cấu kinh tế ở phần lớn các nước đang có sự chuyển dịch theo hướng tích cực.</a:t>
            </a:r>
          </a:p>
          <a:p>
            <a:endParaRPr lang="vi-VN" dirty="0"/>
          </a:p>
        </p:txBody>
      </p:sp>
      <p:sp>
        <p:nvSpPr>
          <p:cNvPr id="4" name="Slide Number Placeholder 3"/>
          <p:cNvSpPr>
            <a:spLocks noGrp="1"/>
          </p:cNvSpPr>
          <p:nvPr>
            <p:ph type="sldNum" sz="quarter" idx="5"/>
          </p:nvPr>
        </p:nvSpPr>
        <p:spPr/>
        <p:txBody>
          <a:bodyPr/>
          <a:lstStyle/>
          <a:p>
            <a:fld id="{11DE44BD-7E22-494E-B6AB-EE0F768EE67A}" type="slidenum">
              <a:rPr lang="vi-VN" smtClean="0"/>
              <a:t>18</a:t>
            </a:fld>
            <a:endParaRPr lang="vi-VN"/>
          </a:p>
        </p:txBody>
      </p:sp>
    </p:spTree>
    <p:extLst>
      <p:ext uri="{BB962C8B-B14F-4D97-AF65-F5344CB8AC3E}">
        <p14:creationId xmlns:p14="http://schemas.microsoft.com/office/powerpoint/2010/main" val="2064579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buNone/>
            </a:pPr>
            <a:r>
              <a:rPr lang="vi-VN" b="1" i="0" u="none" strike="noStrike" baseline="0" dirty="0">
                <a:solidFill>
                  <a:srgbClr val="C00000"/>
                </a:solidFill>
                <a:latin typeface="Times New Roman" panose="02020603050405020304" pitchFamily="18" charset="0"/>
              </a:rPr>
              <a:t>♦ Tình hình phát triển chung</a:t>
            </a:r>
          </a:p>
          <a:p>
            <a:pPr marL="0" marR="0" lvl="0" indent="0" rtl="0">
              <a:buNone/>
            </a:pPr>
            <a:r>
              <a:rPr lang="vi-VN" b="0" i="0" u="none" strike="noStrike" baseline="0" dirty="0">
                <a:solidFill>
                  <a:srgbClr val="C00000"/>
                </a:solidFill>
                <a:latin typeface="Times New Roman" panose="02020603050405020304" pitchFamily="18" charset="0"/>
              </a:rPr>
              <a:t>- Đông Nam Á có nhiều điều kiện thuận lợi để phát triển nông nghiệp: diện tích đất trồng trọt lớn, có đất fe-ra-lit và đất phù sa với độ phì cao, khí hậu nóng ẩm quanh năm, nguồn lao động đông và giàu kinh nghiệm,...</a:t>
            </a:r>
          </a:p>
          <a:p>
            <a:pPr marL="0" marR="0" lvl="0" indent="0" rtl="0">
              <a:buNone/>
            </a:pPr>
            <a:r>
              <a:rPr lang="vi-VN" b="0" i="0" u="none" strike="noStrike" baseline="0" dirty="0">
                <a:solidFill>
                  <a:srgbClr val="C00000"/>
                </a:solidFill>
                <a:latin typeface="Times New Roman" panose="02020603050405020304" pitchFamily="18" charset="0"/>
              </a:rPr>
              <a:t>- Nền nông nghiệp nhiệt đới khá phát triển và chiếm vị trí quan trọng. Tỉ trọng đóng góp của ngành này còn khá cao trong GDP (năm 2020 là 11,8 %). </a:t>
            </a:r>
          </a:p>
          <a:p>
            <a:pPr marL="0" marR="0" lvl="0" indent="0" rtl="0">
              <a:buNone/>
            </a:pPr>
            <a:r>
              <a:rPr lang="vi-VN" b="0" i="0" u="none" strike="noStrike" baseline="0" dirty="0">
                <a:solidFill>
                  <a:srgbClr val="C00000"/>
                </a:solidFill>
                <a:latin typeface="Times New Roman" panose="02020603050405020304" pitchFamily="18" charset="0"/>
              </a:rPr>
              <a:t>- Sản xuất nông nghiệp đang phát triển theo hướng nông nghiệp hàng hóa, nông nghiệp xanh, áp dụng công nghệ tiên tiến, đầu tư máy móc thiết bị trong sản xuất,….</a:t>
            </a:r>
          </a:p>
          <a:p>
            <a:pPr marL="0" marR="0" lvl="0" indent="0" rtl="0">
              <a:buNone/>
            </a:pPr>
            <a:r>
              <a:rPr lang="vi-VN" b="0" i="0" u="none" strike="noStrike" baseline="0" dirty="0">
                <a:solidFill>
                  <a:srgbClr val="C00000"/>
                </a:solidFill>
                <a:latin typeface="Times New Roman" panose="02020603050405020304" pitchFamily="18" charset="0"/>
              </a:rPr>
              <a:t>- Nông nghiệp phát triển đã góp phần giải quyết tốt vấn đề lương thực, thực phẩm, tạo nguyên liệu cho các ngành công nghiệp chế biến, giải quyết việc làm và tạo ra nhiều mặt hàng xuất khẩu,...</a:t>
            </a:r>
          </a:p>
          <a:p>
            <a:endParaRPr lang="vi-VN" dirty="0"/>
          </a:p>
        </p:txBody>
      </p:sp>
      <p:sp>
        <p:nvSpPr>
          <p:cNvPr id="4" name="Slide Number Placeholder 3"/>
          <p:cNvSpPr>
            <a:spLocks noGrp="1"/>
          </p:cNvSpPr>
          <p:nvPr>
            <p:ph type="sldNum" sz="quarter" idx="5"/>
          </p:nvPr>
        </p:nvSpPr>
        <p:spPr/>
        <p:txBody>
          <a:bodyPr/>
          <a:lstStyle/>
          <a:p>
            <a:fld id="{11DE44BD-7E22-494E-B6AB-EE0F768EE67A}" type="slidenum">
              <a:rPr lang="vi-VN" smtClean="0"/>
              <a:t>19</a:t>
            </a:fld>
            <a:endParaRPr lang="vi-VN"/>
          </a:p>
        </p:txBody>
      </p:sp>
    </p:spTree>
    <p:extLst>
      <p:ext uri="{BB962C8B-B14F-4D97-AF65-F5344CB8AC3E}">
        <p14:creationId xmlns:p14="http://schemas.microsoft.com/office/powerpoint/2010/main" val="4118093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buNone/>
            </a:pPr>
            <a:r>
              <a:rPr lang="vi-VN" b="1" i="0" u="none" strike="noStrike" baseline="0" dirty="0">
                <a:solidFill>
                  <a:srgbClr val="C00000"/>
                </a:solidFill>
                <a:latin typeface="Times New Roman" panose="02020603050405020304" pitchFamily="18" charset="0"/>
              </a:rPr>
              <a:t>♦ Tình hình phát triển chung</a:t>
            </a:r>
          </a:p>
          <a:p>
            <a:pPr marL="0" marR="0" lvl="0" indent="0" rtl="0">
              <a:buNone/>
            </a:pPr>
            <a:r>
              <a:rPr lang="vi-VN" b="1" i="0" u="none" strike="noStrike" baseline="0" dirty="0">
                <a:solidFill>
                  <a:srgbClr val="C00000"/>
                </a:solidFill>
                <a:latin typeface="Times New Roman" panose="02020603050405020304" pitchFamily="18" charset="0"/>
              </a:rPr>
              <a:t>- </a:t>
            </a:r>
            <a:r>
              <a:rPr lang="vi-VN" b="0" i="0" u="none" strike="noStrike" baseline="0" dirty="0">
                <a:solidFill>
                  <a:srgbClr val="C00000"/>
                </a:solidFill>
                <a:latin typeface="Times New Roman" panose="02020603050405020304" pitchFamily="18" charset="0"/>
              </a:rPr>
              <a:t>Đông Nam Á có nhiều điều kiện để phát triển công nghiệp như: nguồn nguyên liệu dồi dào, lao động đông, thị trường tiêu thụ rộng lớn,...</a:t>
            </a:r>
          </a:p>
          <a:p>
            <a:pPr marL="0" marR="0" lvl="0" indent="0" rtl="0">
              <a:buNone/>
            </a:pPr>
            <a:r>
              <a:rPr lang="vi-VN" b="0" i="0" u="none" strike="noStrike" baseline="0" dirty="0">
                <a:solidFill>
                  <a:srgbClr val="C00000"/>
                </a:solidFill>
                <a:latin typeface="Times New Roman" panose="02020603050405020304" pitchFamily="18" charset="0"/>
              </a:rPr>
              <a:t>- Công nghiệp phát triển với tốc độ nhanh và đóng góp ngày càng cao trong GDP. Năm 2020, ngành này đóng góp khoảng 35,2 % GDP của khu vực và ngày càng có vị trí quan trọng trong nền kinh tế.</a:t>
            </a:r>
          </a:p>
          <a:p>
            <a:pPr marL="0" marR="0" lvl="0" indent="0" rtl="0">
              <a:buNone/>
            </a:pPr>
            <a:r>
              <a:rPr lang="vi-VN" b="0" i="0" u="none" strike="noStrike" baseline="0" dirty="0">
                <a:solidFill>
                  <a:srgbClr val="C00000"/>
                </a:solidFill>
                <a:latin typeface="Times New Roman" panose="02020603050405020304" pitchFamily="18" charset="0"/>
              </a:rPr>
              <a:t>- Sự phát triển của ngành công nghiệp đang thúc đẩy chuyển dịch cơ cấu kinh tế của khu vực theo hướng: giảm tỉ trọng các ngành công nghiệp khai thác, tăng tỉ</a:t>
            </a:r>
            <a:r>
              <a:rPr lang="vi-VN" b="0" i="0" u="none" strike="noStrike" baseline="0" dirty="0">
                <a:solidFill>
                  <a:srgbClr val="C00000"/>
                </a:solidFill>
                <a:latin typeface="Calibri Light" panose="020F0302020204030204" pitchFamily="34" charset="0"/>
              </a:rPr>
              <a:t> </a:t>
            </a:r>
            <a:r>
              <a:rPr lang="vi-VN" b="0" i="0" u="none" strike="noStrike" baseline="0" dirty="0">
                <a:solidFill>
                  <a:srgbClr val="C00000"/>
                </a:solidFill>
                <a:latin typeface="Times New Roman" panose="02020603050405020304" pitchFamily="18" charset="0"/>
              </a:rPr>
              <a:t>trọng các ngành công nghiệp chế biến, góp phần giải quyết việc làm và nâng cao chất lượng cuộc sống.</a:t>
            </a:r>
          </a:p>
          <a:p>
            <a:pPr marL="0" marR="0" lvl="0" indent="0" rtl="0">
              <a:buNone/>
            </a:pPr>
            <a:r>
              <a:rPr lang="vi-VN" b="0" i="0" u="none" strike="noStrike" baseline="0" dirty="0">
                <a:solidFill>
                  <a:srgbClr val="C00000"/>
                </a:solidFill>
                <a:latin typeface="Times New Roman" panose="02020603050405020304" pitchFamily="18" charset="0"/>
              </a:rPr>
              <a:t>- Cơ cấu ngành công nghiệp đa dạng với nhiều ngành quan trọng như: cơ khí, điện tử - tin học, chế biến thực phẩm, sản xuất hàng tiêu dùng, khai thác khoáng sản,...</a:t>
            </a:r>
          </a:p>
          <a:p>
            <a:pPr marL="0" marR="0" lvl="0" indent="0" rtl="0">
              <a:buNone/>
            </a:pPr>
            <a:r>
              <a:rPr lang="vi-VN" b="0" i="0" u="none" strike="noStrike" baseline="0" dirty="0">
                <a:solidFill>
                  <a:srgbClr val="C00000"/>
                </a:solidFill>
                <a:latin typeface="Times New Roman" panose="02020603050405020304" pitchFamily="18" charset="0"/>
              </a:rPr>
              <a:t>- Một số trung tâm công nghiệp lớn của khu vực là: Xin-ga-po, Băng cốc, Ma-ni-la, Thành phố Hồ Chí Minh,....</a:t>
            </a:r>
          </a:p>
          <a:p>
            <a:pPr marL="0" marR="0" lvl="0" indent="0" rtl="0">
              <a:buNone/>
            </a:pPr>
            <a:r>
              <a:rPr lang="vi-VN" b="0" i="0" u="none" strike="noStrike" baseline="0" dirty="0">
                <a:solidFill>
                  <a:srgbClr val="C00000"/>
                </a:solidFill>
                <a:latin typeface="Times New Roman" panose="02020603050405020304" pitchFamily="18" charset="0"/>
              </a:rPr>
              <a:t>- Ngày nay, các nước Đông Nam Á đang hướng đến phát triển các ngành công nghiệp có hàm lượng khoa học kĩ thuật cao, sử dụng ít nguyên liệu, tiêu tốn ít năng lượng, ít gây ô nhiễm môi trường và sử dụng các nguồn năng lượng tái tạo,... nhằm tiến tới tăng trưởng xanh trong công nghiệp.</a:t>
            </a:r>
          </a:p>
          <a:p>
            <a:endParaRPr lang="vi-VN" dirty="0"/>
          </a:p>
        </p:txBody>
      </p:sp>
      <p:sp>
        <p:nvSpPr>
          <p:cNvPr id="4" name="Slide Number Placeholder 3"/>
          <p:cNvSpPr>
            <a:spLocks noGrp="1"/>
          </p:cNvSpPr>
          <p:nvPr>
            <p:ph type="sldNum" sz="quarter" idx="5"/>
          </p:nvPr>
        </p:nvSpPr>
        <p:spPr/>
        <p:txBody>
          <a:bodyPr/>
          <a:lstStyle/>
          <a:p>
            <a:fld id="{11DE44BD-7E22-494E-B6AB-EE0F768EE67A}" type="slidenum">
              <a:rPr lang="vi-VN" smtClean="0"/>
              <a:t>24</a:t>
            </a:fld>
            <a:endParaRPr lang="vi-VN"/>
          </a:p>
        </p:txBody>
      </p:sp>
    </p:spTree>
    <p:extLst>
      <p:ext uri="{BB962C8B-B14F-4D97-AF65-F5344CB8AC3E}">
        <p14:creationId xmlns:p14="http://schemas.microsoft.com/office/powerpoint/2010/main" val="2864502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buNone/>
            </a:pPr>
            <a:r>
              <a:rPr lang="vi-VN" b="1" i="0" u="none" strike="noStrike" baseline="0" dirty="0">
                <a:solidFill>
                  <a:srgbClr val="C00000"/>
                </a:solidFill>
                <a:latin typeface="Times New Roman" panose="02020603050405020304" pitchFamily="18" charset="0"/>
              </a:rPr>
              <a:t>♦ Tình hình phát triển chung</a:t>
            </a:r>
          </a:p>
          <a:p>
            <a:pPr marL="0" marR="0" lvl="0" indent="0" rtl="0">
              <a:buNone/>
            </a:pPr>
            <a:r>
              <a:rPr lang="vi-VN" b="0" i="0" u="none" strike="noStrike" baseline="0" dirty="0">
                <a:solidFill>
                  <a:srgbClr val="C00000"/>
                </a:solidFill>
                <a:latin typeface="Times New Roman" panose="02020603050405020304" pitchFamily="18" charset="0"/>
              </a:rPr>
              <a:t>- Dịch vụ có vai trò quan trọng trong việc thúc đẩy nhanh các hoạt động kinh tế, nâng cao chất lượng cuộc sống của người dân và bảo vệ môi trường.</a:t>
            </a:r>
          </a:p>
          <a:p>
            <a:pPr marL="0" marR="0" lvl="0" indent="0" rtl="0">
              <a:buNone/>
            </a:pPr>
            <a:r>
              <a:rPr lang="vi-VN" b="0" i="0" u="none" strike="noStrike" baseline="0" dirty="0">
                <a:solidFill>
                  <a:srgbClr val="C00000"/>
                </a:solidFill>
                <a:latin typeface="Times New Roman" panose="02020603050405020304" pitchFamily="18" charset="0"/>
              </a:rPr>
              <a:t>- Ngành này phát triển với tốc độ khá nhanh, tỉ trọng đóng góp ngày càng cao trong cơ cấu GDP của khu vực (năm 2020 là 49,7 %).</a:t>
            </a:r>
          </a:p>
          <a:p>
            <a:pPr marL="0" marR="0" lvl="0" indent="0" rtl="0">
              <a:buNone/>
            </a:pPr>
            <a:r>
              <a:rPr lang="vi-VN" b="0" i="0" u="none" strike="noStrike" baseline="0" dirty="0">
                <a:solidFill>
                  <a:srgbClr val="C00000"/>
                </a:solidFill>
                <a:latin typeface="Times New Roman" panose="02020603050405020304" pitchFamily="18" charset="0"/>
              </a:rPr>
              <a:t>- Cơ cấu ngành dịch vụ ngày càng đa dạng.</a:t>
            </a:r>
          </a:p>
          <a:p>
            <a:pPr marL="0" marR="0" lvl="0" indent="0" rtl="0">
              <a:buNone/>
            </a:pPr>
            <a:r>
              <a:rPr lang="vi-VN" b="0" i="0" u="none" strike="noStrike" baseline="0" dirty="0">
                <a:solidFill>
                  <a:srgbClr val="C00000"/>
                </a:solidFill>
                <a:latin typeface="Times New Roman" panose="02020603050405020304" pitchFamily="18" charset="0"/>
              </a:rPr>
              <a:t>- Hiện nay, nhiều nước đã đầu tư cơ sở hạ tầng, mở rộng quy mô, nâng cao năng lực quản lí, ứng dụng công nghệ tiên tiến để nâng cao chất lượng dịch vụ.</a:t>
            </a:r>
          </a:p>
          <a:p>
            <a:pPr marL="0" marR="0" lvl="0" indent="0" rtl="0">
              <a:buNone/>
            </a:pPr>
            <a:r>
              <a:rPr lang="vi-VN" b="0" i="0" u="none" strike="noStrike" baseline="0" dirty="0">
                <a:solidFill>
                  <a:srgbClr val="C00000"/>
                </a:solidFill>
                <a:latin typeface="Times New Roman" panose="02020603050405020304" pitchFamily="18" charset="0"/>
              </a:rPr>
              <a:t>- Các nước có ngành dịch vụ phát triển là: Xin-ga-po, Ma-lai-xi-a, Thái Lan,...</a:t>
            </a:r>
          </a:p>
          <a:p>
            <a:endParaRPr lang="vi-VN" dirty="0"/>
          </a:p>
        </p:txBody>
      </p:sp>
      <p:sp>
        <p:nvSpPr>
          <p:cNvPr id="4" name="Slide Number Placeholder 3"/>
          <p:cNvSpPr>
            <a:spLocks noGrp="1"/>
          </p:cNvSpPr>
          <p:nvPr>
            <p:ph type="sldNum" sz="quarter" idx="5"/>
          </p:nvPr>
        </p:nvSpPr>
        <p:spPr/>
        <p:txBody>
          <a:bodyPr/>
          <a:lstStyle/>
          <a:p>
            <a:fld id="{11DE44BD-7E22-494E-B6AB-EE0F768EE67A}" type="slidenum">
              <a:rPr lang="vi-VN" smtClean="0"/>
              <a:t>31</a:t>
            </a:fld>
            <a:endParaRPr lang="vi-VN"/>
          </a:p>
        </p:txBody>
      </p:sp>
    </p:spTree>
    <p:extLst>
      <p:ext uri="{BB962C8B-B14F-4D97-AF65-F5344CB8AC3E}">
        <p14:creationId xmlns:p14="http://schemas.microsoft.com/office/powerpoint/2010/main" val="2918971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buNone/>
            </a:pPr>
            <a:r>
              <a:rPr lang="vi-VN" b="1" i="0" u="none" strike="noStrike" baseline="0" dirty="0">
                <a:solidFill>
                  <a:srgbClr val="2F5496"/>
                </a:solidFill>
                <a:latin typeface="Times New Roman" panose="02020603050405020304" pitchFamily="18" charset="0"/>
              </a:rPr>
              <a:t>♦ Vị trí địa lí</a:t>
            </a:r>
          </a:p>
          <a:p>
            <a:pPr marL="0" marR="0" lvl="0" indent="0" rtl="0">
              <a:buNone/>
            </a:pPr>
            <a:r>
              <a:rPr lang="vi-VN" b="0" i="0" u="none" strike="noStrike" baseline="0" dirty="0">
                <a:solidFill>
                  <a:srgbClr val="C00000"/>
                </a:solidFill>
                <a:latin typeface="Times New Roman" panose="02020603050405020304" pitchFamily="18" charset="0"/>
              </a:rPr>
              <a:t>- Đông Nam Á kéo dài từ khoảng vĩ độ 28°B đến khoảng vĩ độ 10°N, nằm ở phía đông nam châu Á, trong khu vực nội chí tuyến và trong khu vực hoạt động của gió mùa.</a:t>
            </a:r>
          </a:p>
          <a:p>
            <a:pPr marL="0" marR="0" lvl="0" indent="0" rtl="0">
              <a:buNone/>
            </a:pPr>
            <a:r>
              <a:rPr lang="vi-VN" b="0" i="0" u="none" strike="noStrike" baseline="0" dirty="0">
                <a:solidFill>
                  <a:srgbClr val="C00000"/>
                </a:solidFill>
                <a:latin typeface="Times New Roman" panose="02020603050405020304" pitchFamily="18" charset="0"/>
              </a:rPr>
              <a:t>- Đông Nam Á có vị trí đặc biệt quan trọng, nằm trên con đường biển quốc tế từ Thái Bình Dương sang Ấn Độ Dương; là cầu nối châu Âu, châu Phi, khu vực Nam Á với khu vực Đông Á; nối lục địa Á - Âu với Ô-xtrây-li-a. </a:t>
            </a:r>
          </a:p>
          <a:p>
            <a:pPr marL="0" marR="0" lvl="0" indent="0" rtl="0">
              <a:buNone/>
            </a:pPr>
            <a:r>
              <a:rPr lang="vi-VN" b="0" i="0" u="none" strike="noStrike" baseline="0" dirty="0">
                <a:solidFill>
                  <a:srgbClr val="C00000"/>
                </a:solidFill>
                <a:latin typeface="Times New Roman" panose="02020603050405020304" pitchFamily="18" charset="0"/>
              </a:rPr>
              <a:t>- Đông Nam Á nằm trong khu vực kinh tế phát triển năng động châu Á - Thái Bình Dương, ở nơi giao thoa của các vành đai sinh khoáng lớn, các luồng sinh vật và các nền văn hóa lớn.</a:t>
            </a:r>
          </a:p>
        </p:txBody>
      </p:sp>
      <p:sp>
        <p:nvSpPr>
          <p:cNvPr id="4" name="Slide Number Placeholder 3"/>
          <p:cNvSpPr>
            <a:spLocks noGrp="1"/>
          </p:cNvSpPr>
          <p:nvPr>
            <p:ph type="sldNum" sz="quarter" idx="5"/>
          </p:nvPr>
        </p:nvSpPr>
        <p:spPr/>
        <p:txBody>
          <a:bodyPr/>
          <a:lstStyle/>
          <a:p>
            <a:fld id="{11DE44BD-7E22-494E-B6AB-EE0F768EE67A}" type="slidenum">
              <a:rPr lang="vi-VN" smtClean="0"/>
              <a:t>3</a:t>
            </a:fld>
            <a:endParaRPr lang="vi-VN"/>
          </a:p>
        </p:txBody>
      </p:sp>
    </p:spTree>
    <p:extLst>
      <p:ext uri="{BB962C8B-B14F-4D97-AF65-F5344CB8AC3E}">
        <p14:creationId xmlns:p14="http://schemas.microsoft.com/office/powerpoint/2010/main" val="298563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vi-VN" b="1" i="0" u="none" strike="noStrike" baseline="0" dirty="0">
                <a:solidFill>
                  <a:srgbClr val="C00000"/>
                </a:solidFill>
                <a:latin typeface="Times New Roman" panose="02020603050405020304" pitchFamily="18" charset="0"/>
              </a:rPr>
              <a:t>a) Địa hình, đất: </a:t>
            </a:r>
          </a:p>
          <a:p>
            <a:pPr marL="0" indent="0">
              <a:buNone/>
            </a:pPr>
            <a:r>
              <a:rPr lang="vi-VN" b="1" i="0" u="none" strike="noStrike" baseline="0" dirty="0">
                <a:solidFill>
                  <a:srgbClr val="C00000"/>
                </a:solidFill>
                <a:latin typeface="Times New Roman" panose="02020603050405020304" pitchFamily="18" charset="0"/>
              </a:rPr>
              <a:t>♦ Đặc điểm:</a:t>
            </a:r>
            <a:r>
              <a:rPr lang="vi-VN" b="0" i="0" u="none" strike="noStrike" baseline="0" dirty="0">
                <a:solidFill>
                  <a:srgbClr val="C00000"/>
                </a:solidFill>
                <a:latin typeface="Times New Roman" panose="02020603050405020304" pitchFamily="18" charset="0"/>
              </a:rPr>
              <a:t> Đông Nam Á có địa hình đa dạng với các dạng địa hình như: đồi núi, đồng bằng, bờ biển,...</a:t>
            </a:r>
          </a:p>
          <a:p>
            <a:pPr marL="0" indent="0">
              <a:buNone/>
            </a:pPr>
            <a:r>
              <a:rPr lang="vi-VN" b="0" i="0" u="none" strike="noStrike" baseline="0" dirty="0">
                <a:solidFill>
                  <a:srgbClr val="C00000"/>
                </a:solidFill>
                <a:latin typeface="Times New Roman" panose="02020603050405020304" pitchFamily="18" charset="0"/>
              </a:rPr>
              <a:t>- </a:t>
            </a:r>
            <a:r>
              <a:rPr lang="vi-VN" b="1" i="0" u="none" strike="noStrike" baseline="0" dirty="0">
                <a:solidFill>
                  <a:srgbClr val="C00000"/>
                </a:solidFill>
                <a:latin typeface="Times New Roman" panose="02020603050405020304" pitchFamily="18" charset="0"/>
              </a:rPr>
              <a:t>Địa hình đồi núi</a:t>
            </a:r>
            <a:r>
              <a:rPr lang="vi-VN" b="0" i="0" u="none" strike="noStrike" baseline="0" dirty="0">
                <a:solidFill>
                  <a:srgbClr val="C00000"/>
                </a:solidFill>
                <a:latin typeface="Times New Roman" panose="02020603050405020304" pitchFamily="18" charset="0"/>
              </a:rPr>
              <a:t> chiếm diện tích lớn, phân bố ở cả Đông Nam Á lục địa và Đông Nam Á hải đảo.</a:t>
            </a:r>
          </a:p>
          <a:p>
            <a:pPr marL="0" indent="0">
              <a:buNone/>
            </a:pPr>
            <a:r>
              <a:rPr lang="vi-VN" b="0" i="0" u="none" strike="noStrike" baseline="0" dirty="0">
                <a:solidFill>
                  <a:srgbClr val="C00000"/>
                </a:solidFill>
                <a:latin typeface="Times New Roman" panose="02020603050405020304" pitchFamily="18" charset="0"/>
              </a:rPr>
              <a:t>+ Ở Đông Nam Á lục địa có nhiều dãy núi cao hướng bắc nam hoặc tây bắc - đông nam như: dãy Trường Sơn, dãy A-ra-can,... Các cao nguyên rộng nằm xen kẽ với các dãy núi như: cao nguyên San, cao nguyên Xiêng Khoảng,... </a:t>
            </a:r>
          </a:p>
          <a:p>
            <a:pPr marL="0" indent="0">
              <a:buNone/>
            </a:pPr>
            <a:r>
              <a:rPr lang="vi-VN" b="0" i="0" u="none" strike="noStrike" baseline="0" dirty="0">
                <a:solidFill>
                  <a:srgbClr val="C00000"/>
                </a:solidFill>
                <a:latin typeface="Times New Roman" panose="02020603050405020304" pitchFamily="18" charset="0"/>
              </a:rPr>
              <a:t>+ Đông Nam Á hải đảo chủ yếu là đồi núi thấp với nhiều hướng khác nhau; ngoài ra, khu vực này còn có nhiều núi lửa đang hoạt động. Khu vực này có đất fe-ra-lit là chủ yếu, tập trung thành các vùng rộng lớn.</a:t>
            </a:r>
          </a:p>
        </p:txBody>
      </p:sp>
      <p:sp>
        <p:nvSpPr>
          <p:cNvPr id="4" name="Slide Number Placeholder 3"/>
          <p:cNvSpPr>
            <a:spLocks noGrp="1"/>
          </p:cNvSpPr>
          <p:nvPr>
            <p:ph type="sldNum" sz="quarter" idx="5"/>
          </p:nvPr>
        </p:nvSpPr>
        <p:spPr/>
        <p:txBody>
          <a:bodyPr/>
          <a:lstStyle/>
          <a:p>
            <a:fld id="{11DE44BD-7E22-494E-B6AB-EE0F768EE67A}" type="slidenum">
              <a:rPr lang="vi-VN" smtClean="0"/>
              <a:t>5</a:t>
            </a:fld>
            <a:endParaRPr lang="vi-VN"/>
          </a:p>
        </p:txBody>
      </p:sp>
    </p:spTree>
    <p:extLst>
      <p:ext uri="{BB962C8B-B14F-4D97-AF65-F5344CB8AC3E}">
        <p14:creationId xmlns:p14="http://schemas.microsoft.com/office/powerpoint/2010/main" val="2459848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buNone/>
            </a:pPr>
            <a:r>
              <a:rPr lang="vi-VN" b="0" i="0" u="none" strike="noStrike" baseline="0" dirty="0">
                <a:solidFill>
                  <a:srgbClr val="C00000"/>
                </a:solidFill>
                <a:latin typeface="Times New Roman" panose="02020603050405020304" pitchFamily="18" charset="0"/>
              </a:rPr>
              <a:t>- Địa hình và đất đai đã tạo điều kiện thuận lợi để Đông Nam Á phát triển các hoạt động sản xuất.</a:t>
            </a:r>
          </a:p>
          <a:p>
            <a:pPr marL="0" marR="0" lvl="0" indent="0" rtl="0">
              <a:buNone/>
            </a:pPr>
            <a:r>
              <a:rPr lang="vi-VN" b="0" i="0" u="none" strike="noStrike" baseline="0" dirty="0">
                <a:solidFill>
                  <a:srgbClr val="C00000"/>
                </a:solidFill>
                <a:latin typeface="Times New Roman" panose="02020603050405020304" pitchFamily="18" charset="0"/>
              </a:rPr>
              <a:t>+ Khu vực đồi núi thuận lợi để trồng cây công nghiệp, phát triển rừng, chăn nuôi gia súc, tạo cảnh quan cho du lịch,...</a:t>
            </a:r>
          </a:p>
          <a:p>
            <a:pPr marL="0" marR="0" lvl="0" indent="0" rtl="0">
              <a:buNone/>
            </a:pPr>
            <a:r>
              <a:rPr lang="vi-VN" b="0" i="0" u="none" strike="noStrike" baseline="0" dirty="0">
                <a:solidFill>
                  <a:srgbClr val="C00000"/>
                </a:solidFill>
                <a:latin typeface="Times New Roman" panose="02020603050405020304" pitchFamily="18" charset="0"/>
              </a:rPr>
              <a:t>+ Khu vực đồng bằng thuận lợi cho giao thương, trồng lúa nước và các cây ngắn ngày,...</a:t>
            </a:r>
          </a:p>
          <a:p>
            <a:pPr marL="0" marR="0" lvl="0" indent="0" rtl="0">
              <a:buNone/>
            </a:pPr>
            <a:r>
              <a:rPr lang="vi-VN" b="0" i="0" u="none" strike="noStrike" baseline="0" dirty="0">
                <a:solidFill>
                  <a:srgbClr val="C00000"/>
                </a:solidFill>
                <a:latin typeface="Times New Roman" panose="02020603050405020304" pitchFamily="18" charset="0"/>
              </a:rPr>
              <a:t>- Tuy nhiên, ở các vùng núi cao thường gặp nhiều trở ngại trong giao thông vận tải; còn ở các vùng trũng thấp thường dễ ngập úng vào mùa mưa hay chịu tác động của thuỷ triều,... làm cho các hoạt động kinh tế gặp nhiều khó khăn.</a:t>
            </a:r>
          </a:p>
          <a:p>
            <a:endParaRPr lang="vi-VN" dirty="0"/>
          </a:p>
        </p:txBody>
      </p:sp>
      <p:sp>
        <p:nvSpPr>
          <p:cNvPr id="4" name="Slide Number Placeholder 3"/>
          <p:cNvSpPr>
            <a:spLocks noGrp="1"/>
          </p:cNvSpPr>
          <p:nvPr>
            <p:ph type="sldNum" sz="quarter" idx="5"/>
          </p:nvPr>
        </p:nvSpPr>
        <p:spPr/>
        <p:txBody>
          <a:bodyPr/>
          <a:lstStyle/>
          <a:p>
            <a:fld id="{11DE44BD-7E22-494E-B6AB-EE0F768EE67A}" type="slidenum">
              <a:rPr lang="vi-VN" smtClean="0"/>
              <a:t>7</a:t>
            </a:fld>
            <a:endParaRPr lang="vi-VN"/>
          </a:p>
        </p:txBody>
      </p:sp>
    </p:spTree>
    <p:extLst>
      <p:ext uri="{BB962C8B-B14F-4D97-AF65-F5344CB8AC3E}">
        <p14:creationId xmlns:p14="http://schemas.microsoft.com/office/powerpoint/2010/main" val="114065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buNone/>
            </a:pPr>
            <a:r>
              <a:rPr lang="vi-VN" b="1" i="0" u="none" strike="noStrike" baseline="0" dirty="0">
                <a:solidFill>
                  <a:srgbClr val="C00000"/>
                </a:solidFill>
                <a:latin typeface="Times New Roman" panose="02020603050405020304" pitchFamily="18" charset="0"/>
              </a:rPr>
              <a:t>- Đặc điểm: </a:t>
            </a:r>
          </a:p>
          <a:p>
            <a:pPr marL="0" marR="0" lvl="0" indent="0" rtl="0">
              <a:buNone/>
            </a:pPr>
            <a:r>
              <a:rPr lang="vi-VN" b="1" i="0" u="none" strike="noStrike" baseline="0" dirty="0">
                <a:solidFill>
                  <a:srgbClr val="C00000"/>
                </a:solidFill>
                <a:latin typeface="Times New Roman" panose="02020603050405020304" pitchFamily="18" charset="0"/>
              </a:rPr>
              <a:t>+ </a:t>
            </a:r>
            <a:r>
              <a:rPr lang="vi-VN" b="0" i="0" u="none" strike="noStrike" baseline="0" dirty="0">
                <a:solidFill>
                  <a:srgbClr val="C00000"/>
                </a:solidFill>
                <a:latin typeface="Times New Roman" panose="02020603050405020304" pitchFamily="18" charset="0"/>
              </a:rPr>
              <a:t>Đông Nam Á có khí hậu phân hóa đa dạng với các đới và kiểu khí hậu khác nhau, như: cận nhiệt đới, khí hậu nhiệt đới gió mùa, khí hậu xích đạo và cận xích đạo; các khu vực núi cao có khí hậu cận nhiệt đới và ôn đới.</a:t>
            </a:r>
          </a:p>
          <a:p>
            <a:pPr marL="0" marR="0" lvl="0" indent="0" rtl="0">
              <a:buNone/>
            </a:pPr>
            <a:r>
              <a:rPr lang="vi-VN" b="0" i="0" u="none" strike="noStrike" baseline="0" dirty="0">
                <a:solidFill>
                  <a:srgbClr val="C00000"/>
                </a:solidFill>
                <a:latin typeface="Times New Roman" panose="02020603050405020304" pitchFamily="18" charset="0"/>
              </a:rPr>
              <a:t>+ Nhiệt độ cao quanh năm, trung bình năm trên 20°C; lượng mưa trung bình từ 1300 đến trên 2000 mm; độ ẩm lớn trên 80%.</a:t>
            </a:r>
          </a:p>
          <a:p>
            <a:pPr marL="0" marR="0" lvl="0" indent="0" rtl="0">
              <a:buNone/>
            </a:pPr>
            <a:r>
              <a:rPr lang="vi-VN" b="0" i="0" u="none" strike="noStrike" baseline="0" dirty="0">
                <a:solidFill>
                  <a:srgbClr val="C00000"/>
                </a:solidFill>
                <a:latin typeface="Times New Roman" panose="02020603050405020304" pitchFamily="18" charset="0"/>
              </a:rPr>
              <a:t>+ Phần phía bắc của Mi-an-ma và Việt Nam có mùa đông lạnh.</a:t>
            </a:r>
          </a:p>
          <a:p>
            <a:endParaRPr lang="vi-VN" dirty="0"/>
          </a:p>
        </p:txBody>
      </p:sp>
      <p:sp>
        <p:nvSpPr>
          <p:cNvPr id="4" name="Slide Number Placeholder 3"/>
          <p:cNvSpPr>
            <a:spLocks noGrp="1"/>
          </p:cNvSpPr>
          <p:nvPr>
            <p:ph type="sldNum" sz="quarter" idx="5"/>
          </p:nvPr>
        </p:nvSpPr>
        <p:spPr/>
        <p:txBody>
          <a:bodyPr/>
          <a:lstStyle/>
          <a:p>
            <a:fld id="{11DE44BD-7E22-494E-B6AB-EE0F768EE67A}" type="slidenum">
              <a:rPr lang="vi-VN" smtClean="0"/>
              <a:t>8</a:t>
            </a:fld>
            <a:endParaRPr lang="vi-VN"/>
          </a:p>
        </p:txBody>
      </p:sp>
    </p:spTree>
    <p:extLst>
      <p:ext uri="{BB962C8B-B14F-4D97-AF65-F5344CB8AC3E}">
        <p14:creationId xmlns:p14="http://schemas.microsoft.com/office/powerpoint/2010/main" val="207132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buNone/>
            </a:pPr>
            <a:r>
              <a:rPr lang="vi-VN" b="0" i="0" u="none" strike="noStrike" baseline="0" dirty="0">
                <a:solidFill>
                  <a:srgbClr val="C00000"/>
                </a:solidFill>
                <a:latin typeface="Times New Roman" panose="02020603050405020304" pitchFamily="18" charset="0"/>
              </a:rPr>
              <a:t>+ Khí hậu đã tạo thuận lợi cho Đông Nam Á phát triển nền nông nghiệp nhiệt đới, đa dạng sản phẩm; tạo điều kiện cho rừng nhiệt đới phát triển quanh năm.</a:t>
            </a:r>
          </a:p>
          <a:p>
            <a:pPr marL="0" marR="0" lvl="0" indent="0" rtl="0">
              <a:buNone/>
            </a:pPr>
            <a:r>
              <a:rPr lang="vi-VN" b="0" i="0" u="none" strike="noStrike" baseline="0" dirty="0">
                <a:solidFill>
                  <a:srgbClr val="C00000"/>
                </a:solidFill>
                <a:latin typeface="Times New Roman" panose="02020603050405020304" pitchFamily="18" charset="0"/>
              </a:rPr>
              <a:t>+ Tuy nhiên, một số khu vực thường xảy ra thiên tai như: bão, lũ lụt, hạn hán,... gây khó khăn cho sản xuất và sinh hoạt của người dân</a:t>
            </a:r>
            <a:endParaRPr lang="vi-VN" dirty="0"/>
          </a:p>
        </p:txBody>
      </p:sp>
      <p:sp>
        <p:nvSpPr>
          <p:cNvPr id="4" name="Slide Number Placeholder 3"/>
          <p:cNvSpPr>
            <a:spLocks noGrp="1"/>
          </p:cNvSpPr>
          <p:nvPr>
            <p:ph type="sldNum" sz="quarter" idx="5"/>
          </p:nvPr>
        </p:nvSpPr>
        <p:spPr/>
        <p:txBody>
          <a:bodyPr/>
          <a:lstStyle/>
          <a:p>
            <a:fld id="{11DE44BD-7E22-494E-B6AB-EE0F768EE67A}" type="slidenum">
              <a:rPr lang="vi-VN" smtClean="0"/>
              <a:t>9</a:t>
            </a:fld>
            <a:endParaRPr lang="vi-VN"/>
          </a:p>
        </p:txBody>
      </p:sp>
    </p:spTree>
    <p:extLst>
      <p:ext uri="{BB962C8B-B14F-4D97-AF65-F5344CB8AC3E}">
        <p14:creationId xmlns:p14="http://schemas.microsoft.com/office/powerpoint/2010/main" val="57979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buNone/>
            </a:pPr>
            <a:r>
              <a:rPr lang="vi-VN" b="1" i="0" u="none" strike="noStrike" baseline="0" dirty="0">
                <a:solidFill>
                  <a:srgbClr val="C00000"/>
                </a:solidFill>
                <a:latin typeface="Times New Roman" panose="02020603050405020304" pitchFamily="18" charset="0"/>
              </a:rPr>
              <a:t>- Đặc điểm: </a:t>
            </a:r>
            <a:r>
              <a:rPr lang="vi-VN" b="0" i="0" u="none" strike="noStrike" baseline="0" dirty="0">
                <a:solidFill>
                  <a:srgbClr val="C00000"/>
                </a:solidFill>
                <a:latin typeface="Times New Roman" panose="02020603050405020304" pitchFamily="18" charset="0"/>
              </a:rPr>
              <a:t>Đông Nam Á có vùng biển rộng, nhiều ngư trường lớn, nhiều bãi biển đẹp, có nguồn khoáng sản và sinh vật biển phong phú,...</a:t>
            </a:r>
          </a:p>
          <a:p>
            <a:pPr marL="0" marR="0" lvl="0" indent="0" rtl="0">
              <a:buNone/>
            </a:pPr>
            <a:r>
              <a:rPr lang="vi-VN" b="1" i="0" u="none" strike="noStrike" baseline="0" dirty="0">
                <a:solidFill>
                  <a:srgbClr val="C00000"/>
                </a:solidFill>
                <a:latin typeface="Times New Roman" panose="02020603050405020304" pitchFamily="18" charset="0"/>
              </a:rPr>
              <a:t>- Ảnh hưởng:</a:t>
            </a:r>
          </a:p>
          <a:p>
            <a:pPr marL="0" marR="0" lvl="0" indent="0" rtl="0">
              <a:buNone/>
            </a:pPr>
            <a:r>
              <a:rPr lang="vi-VN" b="0" i="0" u="none" strike="noStrike" baseline="0" dirty="0">
                <a:solidFill>
                  <a:srgbClr val="C00000"/>
                </a:solidFill>
                <a:latin typeface="Times New Roman" panose="02020603050405020304" pitchFamily="18" charset="0"/>
              </a:rPr>
              <a:t>+ Tạo điều kiện thuận lợi để các nước Đông Nam Á đẩy mạnh phát triển giao thông đường biển, xây dựng các hải cảng, các trung tâm du lịch, đánh bắt và nuôi trồng thuỷ sản, khai thác muối....</a:t>
            </a:r>
          </a:p>
          <a:p>
            <a:pPr marL="0" marR="0" lvl="0" indent="0" rtl="0">
              <a:buNone/>
            </a:pPr>
            <a:r>
              <a:rPr lang="vi-VN" b="0" i="0" u="none" strike="noStrike" baseline="0" dirty="0">
                <a:solidFill>
                  <a:srgbClr val="C00000"/>
                </a:solidFill>
                <a:latin typeface="Times New Roman" panose="02020603050405020304" pitchFamily="18" charset="0"/>
              </a:rPr>
              <a:t>+ Biển còn cung cấp nguồn năng lượng rất lớn từ thuỷ triều, sức gió.</a:t>
            </a:r>
          </a:p>
          <a:p>
            <a:endParaRPr lang="vi-VN" dirty="0"/>
          </a:p>
        </p:txBody>
      </p:sp>
      <p:sp>
        <p:nvSpPr>
          <p:cNvPr id="4" name="Slide Number Placeholder 3"/>
          <p:cNvSpPr>
            <a:spLocks noGrp="1"/>
          </p:cNvSpPr>
          <p:nvPr>
            <p:ph type="sldNum" sz="quarter" idx="5"/>
          </p:nvPr>
        </p:nvSpPr>
        <p:spPr/>
        <p:txBody>
          <a:bodyPr/>
          <a:lstStyle/>
          <a:p>
            <a:fld id="{11DE44BD-7E22-494E-B6AB-EE0F768EE67A}" type="slidenum">
              <a:rPr lang="vi-VN" smtClean="0"/>
              <a:t>11</a:t>
            </a:fld>
            <a:endParaRPr lang="vi-VN"/>
          </a:p>
        </p:txBody>
      </p:sp>
    </p:spTree>
    <p:extLst>
      <p:ext uri="{BB962C8B-B14F-4D97-AF65-F5344CB8AC3E}">
        <p14:creationId xmlns:p14="http://schemas.microsoft.com/office/powerpoint/2010/main" val="2528068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buNone/>
            </a:pPr>
            <a:r>
              <a:rPr lang="vi-VN" b="1" i="0" u="none" strike="noStrike" baseline="0" dirty="0">
                <a:solidFill>
                  <a:srgbClr val="C00000"/>
                </a:solidFill>
                <a:latin typeface="Times New Roman" panose="02020603050405020304" pitchFamily="18" charset="0"/>
              </a:rPr>
              <a:t>- Đặc điểm:</a:t>
            </a:r>
          </a:p>
          <a:p>
            <a:pPr marL="0" marR="0" lvl="0" indent="0" rtl="0">
              <a:buNone/>
            </a:pPr>
            <a:r>
              <a:rPr lang="vi-VN" b="0" i="0" u="none" strike="noStrike" baseline="0" dirty="0">
                <a:solidFill>
                  <a:srgbClr val="C00000"/>
                </a:solidFill>
                <a:latin typeface="Times New Roman" panose="02020603050405020304" pitchFamily="18" charset="0"/>
              </a:rPr>
              <a:t>+ Tài nguyên sinh vật rất phong phú và đa dạng. </a:t>
            </a:r>
          </a:p>
          <a:p>
            <a:pPr marL="0" marR="0" lvl="0" indent="0" rtl="0">
              <a:buNone/>
            </a:pPr>
            <a:r>
              <a:rPr lang="vi-VN" b="0" i="0" u="none" strike="noStrike" baseline="0" dirty="0">
                <a:solidFill>
                  <a:srgbClr val="C00000"/>
                </a:solidFill>
                <a:latin typeface="Times New Roman" panose="02020603050405020304" pitchFamily="18" charset="0"/>
              </a:rPr>
              <a:t>+ Diện tích rừng lớn, khoảng 2 triệu km</a:t>
            </a:r>
            <a:r>
              <a:rPr lang="vi-VN" b="0" i="0" u="none" strike="noStrike" baseline="30000" dirty="0">
                <a:solidFill>
                  <a:srgbClr val="C00000"/>
                </a:solidFill>
                <a:latin typeface="Times New Roman" panose="02020603050405020304" pitchFamily="18" charset="0"/>
              </a:rPr>
              <a:t>2 </a:t>
            </a:r>
            <a:r>
              <a:rPr lang="vi-VN" b="0" i="0" u="none" strike="noStrike" baseline="0" dirty="0">
                <a:solidFill>
                  <a:srgbClr val="C00000"/>
                </a:solidFill>
                <a:latin typeface="Times New Roman" panose="02020603050405020304" pitchFamily="18" charset="0"/>
              </a:rPr>
              <a:t>(năm 2020), phân bố chủ yếu ở các nước như: In-đô-nê-xi-a, Ma-lai-xi-a, Mi-an-ma,... Rừng ở Đông Nam Á chủ yếu là rừng mưa nhiệt đới và rừng nhiệt đới ẩm nên có tính đa dạng sinh học cao, thành phần loài đa dạng.</a:t>
            </a:r>
          </a:p>
          <a:p>
            <a:pPr marL="0" marR="0" lvl="0" indent="0" rtl="0">
              <a:buNone/>
            </a:pPr>
            <a:r>
              <a:rPr lang="vi-VN" b="1" i="0" u="none" strike="noStrike" baseline="0" dirty="0">
                <a:solidFill>
                  <a:srgbClr val="C00000"/>
                </a:solidFill>
                <a:latin typeface="Times New Roman" panose="02020603050405020304" pitchFamily="18" charset="0"/>
              </a:rPr>
              <a:t>- Ảnh hưởng:</a:t>
            </a:r>
          </a:p>
          <a:p>
            <a:pPr marL="0" marR="0" lvl="0" indent="0" rtl="0">
              <a:buNone/>
            </a:pPr>
            <a:r>
              <a:rPr lang="vi-VN" b="0" i="0" u="none" strike="noStrike" baseline="0" dirty="0">
                <a:solidFill>
                  <a:srgbClr val="C00000"/>
                </a:solidFill>
                <a:latin typeface="Times New Roman" panose="02020603050405020304" pitchFamily="18" charset="0"/>
              </a:rPr>
              <a:t>+ Tạo điều kiện thuận lợi cho khai thác và chế biến lâm sản, du lịch; ngoài ra, rừng ngập mặn ven biển còn thuận lợi cho việc nuôi trồng thuỷ sản. </a:t>
            </a:r>
          </a:p>
          <a:p>
            <a:pPr marL="0" marR="0" lvl="0" indent="0" rtl="0">
              <a:buNone/>
            </a:pPr>
            <a:r>
              <a:rPr lang="vi-VN" b="0" i="0" u="none" strike="noStrike" baseline="0" dirty="0">
                <a:solidFill>
                  <a:srgbClr val="C00000"/>
                </a:solidFill>
                <a:latin typeface="Times New Roman" panose="02020603050405020304" pitchFamily="18" charset="0"/>
              </a:rPr>
              <a:t>+ Tuy nhiên, để phát triển kinh tế bền vững cần phải chú ý tới bảo vệ môi trường và đảm bảo đa dạng sinh học.</a:t>
            </a:r>
          </a:p>
          <a:p>
            <a:endParaRPr lang="vi-VN" dirty="0"/>
          </a:p>
        </p:txBody>
      </p:sp>
      <p:sp>
        <p:nvSpPr>
          <p:cNvPr id="4" name="Slide Number Placeholder 3"/>
          <p:cNvSpPr>
            <a:spLocks noGrp="1"/>
          </p:cNvSpPr>
          <p:nvPr>
            <p:ph type="sldNum" sz="quarter" idx="5"/>
          </p:nvPr>
        </p:nvSpPr>
        <p:spPr/>
        <p:txBody>
          <a:bodyPr/>
          <a:lstStyle/>
          <a:p>
            <a:fld id="{11DE44BD-7E22-494E-B6AB-EE0F768EE67A}" type="slidenum">
              <a:rPr lang="vi-VN" smtClean="0"/>
              <a:t>12</a:t>
            </a:fld>
            <a:endParaRPr lang="vi-VN"/>
          </a:p>
        </p:txBody>
      </p:sp>
    </p:spTree>
    <p:extLst>
      <p:ext uri="{BB962C8B-B14F-4D97-AF65-F5344CB8AC3E}">
        <p14:creationId xmlns:p14="http://schemas.microsoft.com/office/powerpoint/2010/main" val="2863137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rtl="0">
              <a:buFontTx/>
              <a:buChar char="-"/>
            </a:pPr>
            <a:r>
              <a:rPr lang="vi-VN" b="1" i="0" u="none" strike="noStrike" baseline="0" dirty="0">
                <a:solidFill>
                  <a:srgbClr val="C00000"/>
                </a:solidFill>
                <a:latin typeface="Times New Roman" panose="02020603050405020304" pitchFamily="18" charset="0"/>
              </a:rPr>
              <a:t>Đặc điểm: </a:t>
            </a:r>
            <a:r>
              <a:rPr lang="vi-VN" b="0" i="0" u="none" strike="noStrike" baseline="0" dirty="0">
                <a:solidFill>
                  <a:srgbClr val="C00000"/>
                </a:solidFill>
                <a:latin typeface="Times New Roman" panose="02020603050405020304" pitchFamily="18" charset="0"/>
              </a:rPr>
              <a:t>Tài nguyên khoáng sản phong phú, đa dạng, trong đó, nhiều khoáng sản có giá trị và trữ lượng lớn. </a:t>
            </a:r>
          </a:p>
          <a:p>
            <a:pPr marL="0" marR="0" lvl="0" indent="0" rtl="0">
              <a:buNone/>
            </a:pPr>
            <a:r>
              <a:rPr lang="vi-VN" b="0" i="0" u="none" strike="noStrike" baseline="0" dirty="0">
                <a:solidFill>
                  <a:srgbClr val="C00000"/>
                </a:solidFill>
                <a:latin typeface="Times New Roman" panose="02020603050405020304" pitchFamily="18" charset="0"/>
              </a:rPr>
              <a:t>Ví dụ như: </a:t>
            </a:r>
          </a:p>
          <a:p>
            <a:pPr marL="0" marR="0" lvl="0" indent="0" rtl="0">
              <a:buNone/>
            </a:pPr>
            <a:r>
              <a:rPr lang="vi-VN" b="0" i="0" u="none" strike="noStrike" baseline="0" dirty="0">
                <a:solidFill>
                  <a:srgbClr val="C00000"/>
                </a:solidFill>
                <a:latin typeface="Times New Roman" panose="02020603050405020304" pitchFamily="18" charset="0"/>
              </a:rPr>
              <a:t>+ Thiếc chiếm khoảng 70 % trữ lượng của thế giới, tập trung ở In-đô-nê-xi-a, Thái Lan, Việt Nam…;</a:t>
            </a:r>
          </a:p>
          <a:p>
            <a:pPr marL="0" marR="0" lvl="0" indent="0" rtl="0">
              <a:buNone/>
            </a:pPr>
            <a:r>
              <a:rPr lang="vi-VN" b="0" i="0" u="none" strike="noStrike" baseline="0" dirty="0">
                <a:solidFill>
                  <a:srgbClr val="C00000"/>
                </a:solidFill>
                <a:latin typeface="Times New Roman" panose="02020603050405020304" pitchFamily="18" charset="0"/>
              </a:rPr>
              <a:t>+ Đồng có nhiều ở Phi-líp-pin, In-đô-nê-xi-a, Ma-lai-xi-a…</a:t>
            </a:r>
          </a:p>
          <a:p>
            <a:pPr marL="0" marR="0" lvl="0" indent="0" rtl="0">
              <a:buNone/>
            </a:pPr>
            <a:r>
              <a:rPr lang="vi-VN" b="0" i="0" u="none" strike="noStrike" baseline="0" dirty="0">
                <a:solidFill>
                  <a:srgbClr val="C00000"/>
                </a:solidFill>
                <a:latin typeface="Times New Roman" panose="02020603050405020304" pitchFamily="18" charset="0"/>
              </a:rPr>
              <a:t>+ Dầu mỏ, khí đốt và than có ở nhiều nước như: In-đô-nê-xi-a, Mi-an-ma, Bru-nây, Việt Nam,... </a:t>
            </a:r>
          </a:p>
          <a:p>
            <a:pPr marL="0" marR="0" lvl="0" indent="0" rtl="0">
              <a:buNone/>
            </a:pPr>
            <a:r>
              <a:rPr lang="vi-VN" b="1" i="0" u="none" strike="noStrike" baseline="0" dirty="0">
                <a:solidFill>
                  <a:srgbClr val="C00000"/>
                </a:solidFill>
                <a:latin typeface="Times New Roman" panose="02020603050405020304" pitchFamily="18" charset="0"/>
              </a:rPr>
              <a:t>- Ảnh hưởng:</a:t>
            </a:r>
            <a:r>
              <a:rPr lang="vi-VN" b="0" i="0" u="none" strike="noStrike" baseline="0" dirty="0">
                <a:solidFill>
                  <a:srgbClr val="C00000"/>
                </a:solidFill>
                <a:latin typeface="Times New Roman" panose="02020603050405020304" pitchFamily="18" charset="0"/>
              </a:rPr>
              <a:t> khoáng sản là nguồn nguyên liệu, nhiên liệu thúc đẩy sự phát triển của các ngành công nghiệp và cũng là các mặt hàng xuất khẩu của nhiều nước.</a:t>
            </a:r>
          </a:p>
          <a:p>
            <a:endParaRPr lang="vi-VN" dirty="0"/>
          </a:p>
        </p:txBody>
      </p:sp>
      <p:sp>
        <p:nvSpPr>
          <p:cNvPr id="4" name="Slide Number Placeholder 3"/>
          <p:cNvSpPr>
            <a:spLocks noGrp="1"/>
          </p:cNvSpPr>
          <p:nvPr>
            <p:ph type="sldNum" sz="quarter" idx="5"/>
          </p:nvPr>
        </p:nvSpPr>
        <p:spPr/>
        <p:txBody>
          <a:bodyPr/>
          <a:lstStyle/>
          <a:p>
            <a:fld id="{11DE44BD-7E22-494E-B6AB-EE0F768EE67A}" type="slidenum">
              <a:rPr lang="vi-VN" smtClean="0"/>
              <a:t>13</a:t>
            </a:fld>
            <a:endParaRPr lang="vi-VN"/>
          </a:p>
        </p:txBody>
      </p:sp>
    </p:spTree>
    <p:extLst>
      <p:ext uri="{BB962C8B-B14F-4D97-AF65-F5344CB8AC3E}">
        <p14:creationId xmlns:p14="http://schemas.microsoft.com/office/powerpoint/2010/main" val="235077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FCA80-DF5C-46A3-A1ED-F5D28E403F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F6673DC-9113-4F41-BFCA-787C76FD07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F6375FE-2A18-4F46-AC00-593C8BE29E5D}"/>
              </a:ext>
            </a:extLst>
          </p:cNvPr>
          <p:cNvSpPr>
            <a:spLocks noGrp="1"/>
          </p:cNvSpPr>
          <p:nvPr>
            <p:ph type="dt" sz="half" idx="10"/>
          </p:nvPr>
        </p:nvSpPr>
        <p:spPr/>
        <p:txBody>
          <a:bodyPr/>
          <a:lstStyle/>
          <a:p>
            <a:fld id="{1A29A24C-4807-48B6-8CED-FB7A74BA259D}" type="datetimeFigureOut">
              <a:rPr lang="vi-VN" smtClean="0"/>
              <a:t>24/01/2025</a:t>
            </a:fld>
            <a:endParaRPr lang="vi-VN"/>
          </a:p>
        </p:txBody>
      </p:sp>
      <p:sp>
        <p:nvSpPr>
          <p:cNvPr id="5" name="Footer Placeholder 4">
            <a:extLst>
              <a:ext uri="{FF2B5EF4-FFF2-40B4-BE49-F238E27FC236}">
                <a16:creationId xmlns:a16="http://schemas.microsoft.com/office/drawing/2014/main" id="{BE9A9943-610F-470B-9FD8-49C85C12119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FF359F8-B4E7-4487-ACD0-18903FF1589F}"/>
              </a:ext>
            </a:extLst>
          </p:cNvPr>
          <p:cNvSpPr>
            <a:spLocks noGrp="1"/>
          </p:cNvSpPr>
          <p:nvPr>
            <p:ph type="sldNum" sz="quarter" idx="12"/>
          </p:nvPr>
        </p:nvSpPr>
        <p:spPr/>
        <p:txBody>
          <a:bodyPr/>
          <a:lstStyle/>
          <a:p>
            <a:fld id="{E294A70D-7831-49F0-BDEC-788397DE6266}" type="slidenum">
              <a:rPr lang="vi-VN" smtClean="0"/>
              <a:t>‹#›</a:t>
            </a:fld>
            <a:endParaRPr lang="vi-VN"/>
          </a:p>
        </p:txBody>
      </p:sp>
    </p:spTree>
    <p:extLst>
      <p:ext uri="{BB962C8B-B14F-4D97-AF65-F5344CB8AC3E}">
        <p14:creationId xmlns:p14="http://schemas.microsoft.com/office/powerpoint/2010/main" val="173853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76AC-CA3C-48EB-BD5F-BB05D319701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61FFE4E-C267-43D2-A5B2-ECAD0C1BE0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B6EABF2-DD20-4912-A799-EC04542214E3}"/>
              </a:ext>
            </a:extLst>
          </p:cNvPr>
          <p:cNvSpPr>
            <a:spLocks noGrp="1"/>
          </p:cNvSpPr>
          <p:nvPr>
            <p:ph type="dt" sz="half" idx="10"/>
          </p:nvPr>
        </p:nvSpPr>
        <p:spPr/>
        <p:txBody>
          <a:bodyPr/>
          <a:lstStyle/>
          <a:p>
            <a:fld id="{1A29A24C-4807-48B6-8CED-FB7A74BA259D}" type="datetimeFigureOut">
              <a:rPr lang="vi-VN" smtClean="0"/>
              <a:t>24/01/2025</a:t>
            </a:fld>
            <a:endParaRPr lang="vi-VN"/>
          </a:p>
        </p:txBody>
      </p:sp>
      <p:sp>
        <p:nvSpPr>
          <p:cNvPr id="5" name="Footer Placeholder 4">
            <a:extLst>
              <a:ext uri="{FF2B5EF4-FFF2-40B4-BE49-F238E27FC236}">
                <a16:creationId xmlns:a16="http://schemas.microsoft.com/office/drawing/2014/main" id="{8DE44FA6-1196-4F72-9811-8CBEDD2C63B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218B42D-3D46-4100-AE06-8A797222E569}"/>
              </a:ext>
            </a:extLst>
          </p:cNvPr>
          <p:cNvSpPr>
            <a:spLocks noGrp="1"/>
          </p:cNvSpPr>
          <p:nvPr>
            <p:ph type="sldNum" sz="quarter" idx="12"/>
          </p:nvPr>
        </p:nvSpPr>
        <p:spPr/>
        <p:txBody>
          <a:bodyPr/>
          <a:lstStyle/>
          <a:p>
            <a:fld id="{E294A70D-7831-49F0-BDEC-788397DE6266}" type="slidenum">
              <a:rPr lang="vi-VN" smtClean="0"/>
              <a:t>‹#›</a:t>
            </a:fld>
            <a:endParaRPr lang="vi-VN"/>
          </a:p>
        </p:txBody>
      </p:sp>
    </p:spTree>
    <p:extLst>
      <p:ext uri="{BB962C8B-B14F-4D97-AF65-F5344CB8AC3E}">
        <p14:creationId xmlns:p14="http://schemas.microsoft.com/office/powerpoint/2010/main" val="3053459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2DD05-4AA6-4718-B2F9-0BED15A666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0E9214F-529F-4A2B-BC6F-92F3E20B74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6C55B4E-DDBE-4BAE-A606-EAE4610C2430}"/>
              </a:ext>
            </a:extLst>
          </p:cNvPr>
          <p:cNvSpPr>
            <a:spLocks noGrp="1"/>
          </p:cNvSpPr>
          <p:nvPr>
            <p:ph type="dt" sz="half" idx="10"/>
          </p:nvPr>
        </p:nvSpPr>
        <p:spPr/>
        <p:txBody>
          <a:bodyPr/>
          <a:lstStyle/>
          <a:p>
            <a:fld id="{1A29A24C-4807-48B6-8CED-FB7A74BA259D}" type="datetimeFigureOut">
              <a:rPr lang="vi-VN" smtClean="0"/>
              <a:t>24/01/2025</a:t>
            </a:fld>
            <a:endParaRPr lang="vi-VN"/>
          </a:p>
        </p:txBody>
      </p:sp>
      <p:sp>
        <p:nvSpPr>
          <p:cNvPr id="5" name="Footer Placeholder 4">
            <a:extLst>
              <a:ext uri="{FF2B5EF4-FFF2-40B4-BE49-F238E27FC236}">
                <a16:creationId xmlns:a16="http://schemas.microsoft.com/office/drawing/2014/main" id="{084DA7D3-4039-47DF-99BC-D770AC64F6D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7B1E421-5505-4651-AC4D-7603AC73EE1B}"/>
              </a:ext>
            </a:extLst>
          </p:cNvPr>
          <p:cNvSpPr>
            <a:spLocks noGrp="1"/>
          </p:cNvSpPr>
          <p:nvPr>
            <p:ph type="sldNum" sz="quarter" idx="12"/>
          </p:nvPr>
        </p:nvSpPr>
        <p:spPr/>
        <p:txBody>
          <a:bodyPr/>
          <a:lstStyle/>
          <a:p>
            <a:fld id="{E294A70D-7831-49F0-BDEC-788397DE6266}" type="slidenum">
              <a:rPr lang="vi-VN" smtClean="0"/>
              <a:t>‹#›</a:t>
            </a:fld>
            <a:endParaRPr lang="vi-VN"/>
          </a:p>
        </p:txBody>
      </p:sp>
    </p:spTree>
    <p:extLst>
      <p:ext uri="{BB962C8B-B14F-4D97-AF65-F5344CB8AC3E}">
        <p14:creationId xmlns:p14="http://schemas.microsoft.com/office/powerpoint/2010/main" val="285959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B5D00-979A-421E-9A5A-51DB76B64C30}"/>
              </a:ext>
            </a:extLst>
          </p:cNvPr>
          <p:cNvSpPr>
            <a:spLocks noGrp="1"/>
          </p:cNvSpPr>
          <p:nvPr>
            <p:ph type="title"/>
          </p:nvPr>
        </p:nvSpPr>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73C6CB-2D41-498C-BEDD-2BC5C8CB3ADA}"/>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C3D42B7-92FB-4B4A-B379-2F190092EF18}"/>
              </a:ext>
            </a:extLst>
          </p:cNvPr>
          <p:cNvSpPr>
            <a:spLocks noGrp="1"/>
          </p:cNvSpPr>
          <p:nvPr>
            <p:ph type="dt" sz="half" idx="10"/>
          </p:nvPr>
        </p:nvSpPr>
        <p:spPr/>
        <p:txBody>
          <a:bodyPr/>
          <a:lstStyle/>
          <a:p>
            <a:fld id="{1A29A24C-4807-48B6-8CED-FB7A74BA259D}" type="datetimeFigureOut">
              <a:rPr lang="vi-VN" smtClean="0"/>
              <a:t>24/01/2025</a:t>
            </a:fld>
            <a:endParaRPr lang="vi-VN"/>
          </a:p>
        </p:txBody>
      </p:sp>
      <p:sp>
        <p:nvSpPr>
          <p:cNvPr id="5" name="Footer Placeholder 4">
            <a:extLst>
              <a:ext uri="{FF2B5EF4-FFF2-40B4-BE49-F238E27FC236}">
                <a16:creationId xmlns:a16="http://schemas.microsoft.com/office/drawing/2014/main" id="{A29501E3-AC43-439C-8B4B-6B4F95DDDD5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C16C073-BA18-4426-A28A-626EE9075211}"/>
              </a:ext>
            </a:extLst>
          </p:cNvPr>
          <p:cNvSpPr>
            <a:spLocks noGrp="1"/>
          </p:cNvSpPr>
          <p:nvPr>
            <p:ph type="sldNum" sz="quarter" idx="12"/>
          </p:nvPr>
        </p:nvSpPr>
        <p:spPr/>
        <p:txBody>
          <a:bodyPr/>
          <a:lstStyle/>
          <a:p>
            <a:fld id="{E294A70D-7831-49F0-BDEC-788397DE6266}" type="slidenum">
              <a:rPr lang="vi-VN" smtClean="0"/>
              <a:t>‹#›</a:t>
            </a:fld>
            <a:endParaRPr lang="vi-VN"/>
          </a:p>
        </p:txBody>
      </p:sp>
    </p:spTree>
    <p:extLst>
      <p:ext uri="{BB962C8B-B14F-4D97-AF65-F5344CB8AC3E}">
        <p14:creationId xmlns:p14="http://schemas.microsoft.com/office/powerpoint/2010/main" val="301572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C767-BF09-43C1-8574-206368529C6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01B2188-B4F8-483F-B207-EE636970B5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3B181B7-617F-4959-96FE-77D87333650E}"/>
              </a:ext>
            </a:extLst>
          </p:cNvPr>
          <p:cNvSpPr>
            <a:spLocks noGrp="1"/>
          </p:cNvSpPr>
          <p:nvPr>
            <p:ph type="dt" sz="half" idx="10"/>
          </p:nvPr>
        </p:nvSpPr>
        <p:spPr/>
        <p:txBody>
          <a:bodyPr/>
          <a:lstStyle/>
          <a:p>
            <a:fld id="{1A29A24C-4807-48B6-8CED-FB7A74BA259D}" type="datetimeFigureOut">
              <a:rPr lang="vi-VN" smtClean="0"/>
              <a:t>24/01/2025</a:t>
            </a:fld>
            <a:endParaRPr lang="vi-VN"/>
          </a:p>
        </p:txBody>
      </p:sp>
      <p:sp>
        <p:nvSpPr>
          <p:cNvPr id="5" name="Footer Placeholder 4">
            <a:extLst>
              <a:ext uri="{FF2B5EF4-FFF2-40B4-BE49-F238E27FC236}">
                <a16:creationId xmlns:a16="http://schemas.microsoft.com/office/drawing/2014/main" id="{5577367B-5828-4D4B-BDCF-1BCCFA9BD02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122F668-C928-47EB-BF8F-D12DE07FF599}"/>
              </a:ext>
            </a:extLst>
          </p:cNvPr>
          <p:cNvSpPr>
            <a:spLocks noGrp="1"/>
          </p:cNvSpPr>
          <p:nvPr>
            <p:ph type="sldNum" sz="quarter" idx="12"/>
          </p:nvPr>
        </p:nvSpPr>
        <p:spPr/>
        <p:txBody>
          <a:bodyPr/>
          <a:lstStyle/>
          <a:p>
            <a:fld id="{E294A70D-7831-49F0-BDEC-788397DE6266}" type="slidenum">
              <a:rPr lang="vi-VN" smtClean="0"/>
              <a:t>‹#›</a:t>
            </a:fld>
            <a:endParaRPr lang="vi-VN"/>
          </a:p>
        </p:txBody>
      </p:sp>
    </p:spTree>
    <p:extLst>
      <p:ext uri="{BB962C8B-B14F-4D97-AF65-F5344CB8AC3E}">
        <p14:creationId xmlns:p14="http://schemas.microsoft.com/office/powerpoint/2010/main" val="3745184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911D2-FCD0-4936-AEC9-80E7765502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18F4A09-899B-404D-B671-2475548E48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0873AC-CEE7-49BE-8B66-4B451F1A21F7}"/>
              </a:ext>
            </a:extLst>
          </p:cNvPr>
          <p:cNvSpPr>
            <a:spLocks noGrp="1"/>
          </p:cNvSpPr>
          <p:nvPr>
            <p:ph type="dt" sz="half" idx="10"/>
          </p:nvPr>
        </p:nvSpPr>
        <p:spPr/>
        <p:txBody>
          <a:bodyPr/>
          <a:lstStyle/>
          <a:p>
            <a:fld id="{1A29A24C-4807-48B6-8CED-FB7A74BA259D}" type="datetimeFigureOut">
              <a:rPr lang="vi-VN" smtClean="0"/>
              <a:t>24/01/2025</a:t>
            </a:fld>
            <a:endParaRPr lang="vi-VN"/>
          </a:p>
        </p:txBody>
      </p:sp>
      <p:sp>
        <p:nvSpPr>
          <p:cNvPr id="5" name="Footer Placeholder 4">
            <a:extLst>
              <a:ext uri="{FF2B5EF4-FFF2-40B4-BE49-F238E27FC236}">
                <a16:creationId xmlns:a16="http://schemas.microsoft.com/office/drawing/2014/main" id="{F228B9DF-984A-46B7-85E3-BBA371D5CC4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E3242E7-8090-429A-B59D-6E9B7FBE6310}"/>
              </a:ext>
            </a:extLst>
          </p:cNvPr>
          <p:cNvSpPr>
            <a:spLocks noGrp="1"/>
          </p:cNvSpPr>
          <p:nvPr>
            <p:ph type="sldNum" sz="quarter" idx="12"/>
          </p:nvPr>
        </p:nvSpPr>
        <p:spPr/>
        <p:txBody>
          <a:bodyPr/>
          <a:lstStyle/>
          <a:p>
            <a:fld id="{E294A70D-7831-49F0-BDEC-788397DE6266}" type="slidenum">
              <a:rPr lang="vi-VN" smtClean="0"/>
              <a:t>‹#›</a:t>
            </a:fld>
            <a:endParaRPr lang="vi-VN"/>
          </a:p>
        </p:txBody>
      </p:sp>
    </p:spTree>
    <p:extLst>
      <p:ext uri="{BB962C8B-B14F-4D97-AF65-F5344CB8AC3E}">
        <p14:creationId xmlns:p14="http://schemas.microsoft.com/office/powerpoint/2010/main" val="2867320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268E-062E-4025-8FAD-23E88A889A2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AA7691-74EC-45EC-8C1A-3FA09E008B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A0C52C1-CB3F-45A2-9D9A-7618EDFC9B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C0559065-CFCC-468C-B054-574DCDBAE3F5}"/>
              </a:ext>
            </a:extLst>
          </p:cNvPr>
          <p:cNvSpPr>
            <a:spLocks noGrp="1"/>
          </p:cNvSpPr>
          <p:nvPr>
            <p:ph type="dt" sz="half" idx="10"/>
          </p:nvPr>
        </p:nvSpPr>
        <p:spPr/>
        <p:txBody>
          <a:bodyPr/>
          <a:lstStyle/>
          <a:p>
            <a:fld id="{1A29A24C-4807-48B6-8CED-FB7A74BA259D}" type="datetimeFigureOut">
              <a:rPr lang="vi-VN" smtClean="0"/>
              <a:t>24/01/2025</a:t>
            </a:fld>
            <a:endParaRPr lang="vi-VN"/>
          </a:p>
        </p:txBody>
      </p:sp>
      <p:sp>
        <p:nvSpPr>
          <p:cNvPr id="6" name="Footer Placeholder 5">
            <a:extLst>
              <a:ext uri="{FF2B5EF4-FFF2-40B4-BE49-F238E27FC236}">
                <a16:creationId xmlns:a16="http://schemas.microsoft.com/office/drawing/2014/main" id="{167B13B2-9426-486E-B170-551E093E7C8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CA19310-EF0E-438D-BB74-8897FB0DAB67}"/>
              </a:ext>
            </a:extLst>
          </p:cNvPr>
          <p:cNvSpPr>
            <a:spLocks noGrp="1"/>
          </p:cNvSpPr>
          <p:nvPr>
            <p:ph type="sldNum" sz="quarter" idx="12"/>
          </p:nvPr>
        </p:nvSpPr>
        <p:spPr/>
        <p:txBody>
          <a:bodyPr/>
          <a:lstStyle/>
          <a:p>
            <a:fld id="{E294A70D-7831-49F0-BDEC-788397DE6266}" type="slidenum">
              <a:rPr lang="vi-VN" smtClean="0"/>
              <a:t>‹#›</a:t>
            </a:fld>
            <a:endParaRPr lang="vi-VN"/>
          </a:p>
        </p:txBody>
      </p:sp>
    </p:spTree>
    <p:extLst>
      <p:ext uri="{BB962C8B-B14F-4D97-AF65-F5344CB8AC3E}">
        <p14:creationId xmlns:p14="http://schemas.microsoft.com/office/powerpoint/2010/main" val="426012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3120-DDA2-4D36-9B91-05E725653A24}"/>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D49EA2B-DCDB-4EAF-B673-7EBE6C36F4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9BA856-6C10-4A85-BC70-EB0E126CB7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33F23F8-F107-4DC7-90AA-2273FD5BCA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0CD713-5273-4F2A-AE0F-DB1ECB6F75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EAFD53B4-A21A-4A53-A08C-EF615A397EFF}"/>
              </a:ext>
            </a:extLst>
          </p:cNvPr>
          <p:cNvSpPr>
            <a:spLocks noGrp="1"/>
          </p:cNvSpPr>
          <p:nvPr>
            <p:ph type="dt" sz="half" idx="10"/>
          </p:nvPr>
        </p:nvSpPr>
        <p:spPr/>
        <p:txBody>
          <a:bodyPr/>
          <a:lstStyle/>
          <a:p>
            <a:fld id="{1A29A24C-4807-48B6-8CED-FB7A74BA259D}" type="datetimeFigureOut">
              <a:rPr lang="vi-VN" smtClean="0"/>
              <a:t>24/01/2025</a:t>
            </a:fld>
            <a:endParaRPr lang="vi-VN"/>
          </a:p>
        </p:txBody>
      </p:sp>
      <p:sp>
        <p:nvSpPr>
          <p:cNvPr id="8" name="Footer Placeholder 7">
            <a:extLst>
              <a:ext uri="{FF2B5EF4-FFF2-40B4-BE49-F238E27FC236}">
                <a16:creationId xmlns:a16="http://schemas.microsoft.com/office/drawing/2014/main" id="{DE8364A0-EF80-43D8-AE32-11E1ACD97E75}"/>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80E7E48-04F6-4060-9FB0-40A36E5E3254}"/>
              </a:ext>
            </a:extLst>
          </p:cNvPr>
          <p:cNvSpPr>
            <a:spLocks noGrp="1"/>
          </p:cNvSpPr>
          <p:nvPr>
            <p:ph type="sldNum" sz="quarter" idx="12"/>
          </p:nvPr>
        </p:nvSpPr>
        <p:spPr/>
        <p:txBody>
          <a:bodyPr/>
          <a:lstStyle/>
          <a:p>
            <a:fld id="{E294A70D-7831-49F0-BDEC-788397DE6266}" type="slidenum">
              <a:rPr lang="vi-VN" smtClean="0"/>
              <a:t>‹#›</a:t>
            </a:fld>
            <a:endParaRPr lang="vi-VN"/>
          </a:p>
        </p:txBody>
      </p:sp>
    </p:spTree>
    <p:extLst>
      <p:ext uri="{BB962C8B-B14F-4D97-AF65-F5344CB8AC3E}">
        <p14:creationId xmlns:p14="http://schemas.microsoft.com/office/powerpoint/2010/main" val="236910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7F0E2-A249-49C1-AE7D-A9D1BA0FA18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DDE5416-7027-45A4-A521-455BEB3A5251}"/>
              </a:ext>
            </a:extLst>
          </p:cNvPr>
          <p:cNvSpPr>
            <a:spLocks noGrp="1"/>
          </p:cNvSpPr>
          <p:nvPr>
            <p:ph type="dt" sz="half" idx="10"/>
          </p:nvPr>
        </p:nvSpPr>
        <p:spPr/>
        <p:txBody>
          <a:bodyPr/>
          <a:lstStyle/>
          <a:p>
            <a:fld id="{1A29A24C-4807-48B6-8CED-FB7A74BA259D}" type="datetimeFigureOut">
              <a:rPr lang="vi-VN" smtClean="0"/>
              <a:t>24/01/2025</a:t>
            </a:fld>
            <a:endParaRPr lang="vi-VN"/>
          </a:p>
        </p:txBody>
      </p:sp>
      <p:sp>
        <p:nvSpPr>
          <p:cNvPr id="4" name="Footer Placeholder 3">
            <a:extLst>
              <a:ext uri="{FF2B5EF4-FFF2-40B4-BE49-F238E27FC236}">
                <a16:creationId xmlns:a16="http://schemas.microsoft.com/office/drawing/2014/main" id="{E95C52AC-0E1F-4EFB-9DBF-9E933889546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F260E61-F72B-4156-A748-46273ABA5DDA}"/>
              </a:ext>
            </a:extLst>
          </p:cNvPr>
          <p:cNvSpPr>
            <a:spLocks noGrp="1"/>
          </p:cNvSpPr>
          <p:nvPr>
            <p:ph type="sldNum" sz="quarter" idx="12"/>
          </p:nvPr>
        </p:nvSpPr>
        <p:spPr/>
        <p:txBody>
          <a:bodyPr/>
          <a:lstStyle/>
          <a:p>
            <a:fld id="{E294A70D-7831-49F0-BDEC-788397DE6266}" type="slidenum">
              <a:rPr lang="vi-VN" smtClean="0"/>
              <a:t>‹#›</a:t>
            </a:fld>
            <a:endParaRPr lang="vi-VN"/>
          </a:p>
        </p:txBody>
      </p:sp>
    </p:spTree>
    <p:extLst>
      <p:ext uri="{BB962C8B-B14F-4D97-AF65-F5344CB8AC3E}">
        <p14:creationId xmlns:p14="http://schemas.microsoft.com/office/powerpoint/2010/main" val="26705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BD2CA-AEE7-45E5-8480-C2F13DFB7680}"/>
              </a:ext>
            </a:extLst>
          </p:cNvPr>
          <p:cNvSpPr>
            <a:spLocks noGrp="1"/>
          </p:cNvSpPr>
          <p:nvPr>
            <p:ph type="dt" sz="half" idx="10"/>
          </p:nvPr>
        </p:nvSpPr>
        <p:spPr/>
        <p:txBody>
          <a:bodyPr/>
          <a:lstStyle/>
          <a:p>
            <a:fld id="{1A29A24C-4807-48B6-8CED-FB7A74BA259D}" type="datetimeFigureOut">
              <a:rPr lang="vi-VN" smtClean="0"/>
              <a:t>24/01/2025</a:t>
            </a:fld>
            <a:endParaRPr lang="vi-VN"/>
          </a:p>
        </p:txBody>
      </p:sp>
      <p:sp>
        <p:nvSpPr>
          <p:cNvPr id="3" name="Footer Placeholder 2">
            <a:extLst>
              <a:ext uri="{FF2B5EF4-FFF2-40B4-BE49-F238E27FC236}">
                <a16:creationId xmlns:a16="http://schemas.microsoft.com/office/drawing/2014/main" id="{13FD84A9-B2BA-4430-84B4-EE3F2DE9A984}"/>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197B773-A794-4B26-AF24-3544A5F15E80}"/>
              </a:ext>
            </a:extLst>
          </p:cNvPr>
          <p:cNvSpPr>
            <a:spLocks noGrp="1"/>
          </p:cNvSpPr>
          <p:nvPr>
            <p:ph type="sldNum" sz="quarter" idx="12"/>
          </p:nvPr>
        </p:nvSpPr>
        <p:spPr/>
        <p:txBody>
          <a:bodyPr/>
          <a:lstStyle/>
          <a:p>
            <a:fld id="{E294A70D-7831-49F0-BDEC-788397DE6266}" type="slidenum">
              <a:rPr lang="vi-VN" smtClean="0"/>
              <a:t>‹#›</a:t>
            </a:fld>
            <a:endParaRPr lang="vi-VN"/>
          </a:p>
        </p:txBody>
      </p:sp>
    </p:spTree>
    <p:extLst>
      <p:ext uri="{BB962C8B-B14F-4D97-AF65-F5344CB8AC3E}">
        <p14:creationId xmlns:p14="http://schemas.microsoft.com/office/powerpoint/2010/main" val="292768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AF40-B5B5-443B-B781-BE02F488C1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BFD4749-4017-40FA-8B81-B47634F5E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BA87938-D2B1-41D4-8CDA-0BB4145BCF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45F04B-57D2-4251-8AE6-9AFA760188DE}"/>
              </a:ext>
            </a:extLst>
          </p:cNvPr>
          <p:cNvSpPr>
            <a:spLocks noGrp="1"/>
          </p:cNvSpPr>
          <p:nvPr>
            <p:ph type="dt" sz="half" idx="10"/>
          </p:nvPr>
        </p:nvSpPr>
        <p:spPr/>
        <p:txBody>
          <a:bodyPr/>
          <a:lstStyle/>
          <a:p>
            <a:fld id="{1A29A24C-4807-48B6-8CED-FB7A74BA259D}" type="datetimeFigureOut">
              <a:rPr lang="vi-VN" smtClean="0"/>
              <a:t>24/01/2025</a:t>
            </a:fld>
            <a:endParaRPr lang="vi-VN"/>
          </a:p>
        </p:txBody>
      </p:sp>
      <p:sp>
        <p:nvSpPr>
          <p:cNvPr id="6" name="Footer Placeholder 5">
            <a:extLst>
              <a:ext uri="{FF2B5EF4-FFF2-40B4-BE49-F238E27FC236}">
                <a16:creationId xmlns:a16="http://schemas.microsoft.com/office/drawing/2014/main" id="{47417CA8-A376-4B39-8D0C-945FFC4E6EB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3C94DDD-6E52-4DE9-A4D6-FBD6FB96A90B}"/>
              </a:ext>
            </a:extLst>
          </p:cNvPr>
          <p:cNvSpPr>
            <a:spLocks noGrp="1"/>
          </p:cNvSpPr>
          <p:nvPr>
            <p:ph type="sldNum" sz="quarter" idx="12"/>
          </p:nvPr>
        </p:nvSpPr>
        <p:spPr/>
        <p:txBody>
          <a:bodyPr/>
          <a:lstStyle/>
          <a:p>
            <a:fld id="{E294A70D-7831-49F0-BDEC-788397DE6266}" type="slidenum">
              <a:rPr lang="vi-VN" smtClean="0"/>
              <a:t>‹#›</a:t>
            </a:fld>
            <a:endParaRPr lang="vi-VN"/>
          </a:p>
        </p:txBody>
      </p:sp>
    </p:spTree>
    <p:extLst>
      <p:ext uri="{BB962C8B-B14F-4D97-AF65-F5344CB8AC3E}">
        <p14:creationId xmlns:p14="http://schemas.microsoft.com/office/powerpoint/2010/main" val="984986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BF870-2AC0-4B11-8CAF-2E40DEC448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DB16E36-9EE8-4268-A1F2-E0BEB7997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vi-VN"/>
          </a:p>
        </p:txBody>
      </p:sp>
      <p:sp>
        <p:nvSpPr>
          <p:cNvPr id="4" name="Text Placeholder 3">
            <a:extLst>
              <a:ext uri="{FF2B5EF4-FFF2-40B4-BE49-F238E27FC236}">
                <a16:creationId xmlns:a16="http://schemas.microsoft.com/office/drawing/2014/main" id="{9C3BEB48-BF37-49F1-8E67-76A408069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D2F98C-4E04-4131-BF84-F2CBB3332C72}"/>
              </a:ext>
            </a:extLst>
          </p:cNvPr>
          <p:cNvSpPr>
            <a:spLocks noGrp="1"/>
          </p:cNvSpPr>
          <p:nvPr>
            <p:ph type="dt" sz="half" idx="10"/>
          </p:nvPr>
        </p:nvSpPr>
        <p:spPr/>
        <p:txBody>
          <a:bodyPr/>
          <a:lstStyle/>
          <a:p>
            <a:fld id="{1A29A24C-4807-48B6-8CED-FB7A74BA259D}" type="datetimeFigureOut">
              <a:rPr lang="vi-VN" smtClean="0"/>
              <a:t>24/01/2025</a:t>
            </a:fld>
            <a:endParaRPr lang="vi-VN"/>
          </a:p>
        </p:txBody>
      </p:sp>
      <p:sp>
        <p:nvSpPr>
          <p:cNvPr id="6" name="Footer Placeholder 5">
            <a:extLst>
              <a:ext uri="{FF2B5EF4-FFF2-40B4-BE49-F238E27FC236}">
                <a16:creationId xmlns:a16="http://schemas.microsoft.com/office/drawing/2014/main" id="{43C5E94E-51AB-4B8C-A4FC-D8DC105E8D6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14AC85-2D79-403D-BCB9-7DB0DEEC8DBE}"/>
              </a:ext>
            </a:extLst>
          </p:cNvPr>
          <p:cNvSpPr>
            <a:spLocks noGrp="1"/>
          </p:cNvSpPr>
          <p:nvPr>
            <p:ph type="sldNum" sz="quarter" idx="12"/>
          </p:nvPr>
        </p:nvSpPr>
        <p:spPr/>
        <p:txBody>
          <a:bodyPr/>
          <a:lstStyle/>
          <a:p>
            <a:fld id="{E294A70D-7831-49F0-BDEC-788397DE6266}" type="slidenum">
              <a:rPr lang="vi-VN" smtClean="0"/>
              <a:t>‹#›</a:t>
            </a:fld>
            <a:endParaRPr lang="vi-VN"/>
          </a:p>
        </p:txBody>
      </p:sp>
    </p:spTree>
    <p:extLst>
      <p:ext uri="{BB962C8B-B14F-4D97-AF65-F5344CB8AC3E}">
        <p14:creationId xmlns:p14="http://schemas.microsoft.com/office/powerpoint/2010/main" val="182276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77A80-E2B9-467C-A7CE-8B9E6B4105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F9B7C50-12CA-46E0-A1D5-09CA161D7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B3196B5-5D97-49E9-B539-F5B7DC181B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9A24C-4807-48B6-8CED-FB7A74BA259D}" type="datetimeFigureOut">
              <a:rPr lang="vi-VN" smtClean="0"/>
              <a:t>24/01/2025</a:t>
            </a:fld>
            <a:endParaRPr lang="vi-VN"/>
          </a:p>
        </p:txBody>
      </p:sp>
      <p:sp>
        <p:nvSpPr>
          <p:cNvPr id="5" name="Footer Placeholder 4">
            <a:extLst>
              <a:ext uri="{FF2B5EF4-FFF2-40B4-BE49-F238E27FC236}">
                <a16:creationId xmlns:a16="http://schemas.microsoft.com/office/drawing/2014/main" id="{109FBE2B-689A-4047-A6DC-6119EE545A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27FE358B-ADA0-475A-992F-F66DC99A1C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4A70D-7831-49F0-BDEC-788397DE6266}" type="slidenum">
              <a:rPr lang="vi-VN" smtClean="0"/>
              <a:t>‹#›</a:t>
            </a:fld>
            <a:endParaRPr lang="vi-VN"/>
          </a:p>
        </p:txBody>
      </p:sp>
    </p:spTree>
    <p:extLst>
      <p:ext uri="{BB962C8B-B14F-4D97-AF65-F5344CB8AC3E}">
        <p14:creationId xmlns:p14="http://schemas.microsoft.com/office/powerpoint/2010/main" val="1374506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11CB8-ACC3-44DF-A57E-220C41C56DDC}"/>
              </a:ext>
            </a:extLst>
          </p:cNvPr>
          <p:cNvSpPr>
            <a:spLocks noGrp="1"/>
          </p:cNvSpPr>
          <p:nvPr>
            <p:ph type="title"/>
          </p:nvPr>
        </p:nvSpPr>
        <p:spPr>
          <a:xfrm>
            <a:off x="68826" y="1187100"/>
            <a:ext cx="12192000" cy="889935"/>
          </a:xfrm>
        </p:spPr>
        <p:txBody>
          <a:bodyPr>
            <a:noAutofit/>
          </a:bodyPr>
          <a:lstStyle/>
          <a:p>
            <a:pPr marR="0" algn="ctr" rtl="0"/>
            <a:r>
              <a:rPr lang="vi-VN" sz="3200" b="1" i="0" u="none" strike="noStrike" baseline="0" dirty="0">
                <a:solidFill>
                  <a:srgbClr val="2F5496"/>
                </a:solidFill>
                <a:latin typeface="Times New Roman" panose="02020603050405020304" pitchFamily="18" charset="0"/>
              </a:rPr>
              <a:t>BÀI 11: VỊ TRÍ ĐỊA LÍ, ĐIỀU KIỆN TỰ NHIÊN, DÂN CƯ, XÃ HỘI VÀ KINH TẾ KHU VỰC ĐÔNG NAM Á</a:t>
            </a:r>
          </a:p>
        </p:txBody>
      </p:sp>
      <p:pic>
        <p:nvPicPr>
          <p:cNvPr id="4" name="Picture 3" descr="Lý thuyết Địa Lí 11 Cánh diều Bài 11: Vị trí địa lí, điều kiện tự nhiên, dân cư, xã hội và kinh tế khu vực Đông Nam Á">
            <a:extLst>
              <a:ext uri="{FF2B5EF4-FFF2-40B4-BE49-F238E27FC236}">
                <a16:creationId xmlns:a16="http://schemas.microsoft.com/office/drawing/2014/main" id="{7DE1085C-FB64-4C44-8B71-F488C4AB03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64542" y="2153265"/>
            <a:ext cx="6066503" cy="3967315"/>
          </a:xfrm>
          <a:prstGeom prst="rect">
            <a:avLst/>
          </a:prstGeom>
          <a:noFill/>
          <a:ln>
            <a:noFill/>
          </a:ln>
        </p:spPr>
      </p:pic>
      <p:sp>
        <p:nvSpPr>
          <p:cNvPr id="3" name="Text Box 4">
            <a:extLst>
              <a:ext uri="{FF2B5EF4-FFF2-40B4-BE49-F238E27FC236}">
                <a16:creationId xmlns:a16="http://schemas.microsoft.com/office/drawing/2014/main" id="{4E873E72-D636-D01A-34F3-6ADF5938ADCC}"/>
              </a:ext>
            </a:extLst>
          </p:cNvPr>
          <p:cNvSpPr txBox="1"/>
          <p:nvPr/>
        </p:nvSpPr>
        <p:spPr>
          <a:xfrm>
            <a:off x="4064000" y="6273040"/>
            <a:ext cx="4064000" cy="368300"/>
          </a:xfrm>
          <a:prstGeom prst="rect">
            <a:avLst/>
          </a:prstGeom>
          <a:gradFill>
            <a:gsLst>
              <a:gs pos="0">
                <a:srgbClr val="FE4444"/>
              </a:gs>
              <a:gs pos="100000">
                <a:srgbClr val="832B2B"/>
              </a:gs>
            </a:gsLst>
            <a:lin scaled="0"/>
          </a:gra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altLang="en-GB" b="1" dirty="0">
                <a:solidFill>
                  <a:schemeClr val="bg1"/>
                </a:solidFill>
              </a:rPr>
              <a:t>GV: HỒ THỊ HỒNG VÂN</a:t>
            </a:r>
          </a:p>
        </p:txBody>
      </p:sp>
      <p:sp>
        <p:nvSpPr>
          <p:cNvPr id="5" name="Title 2">
            <a:extLst>
              <a:ext uri="{FF2B5EF4-FFF2-40B4-BE49-F238E27FC236}">
                <a16:creationId xmlns:a16="http://schemas.microsoft.com/office/drawing/2014/main" id="{AC7A0C46-8C57-093D-75DD-472F016770C0}"/>
              </a:ext>
            </a:extLst>
          </p:cNvPr>
          <p:cNvSpPr>
            <a:spLocks noGrp="1"/>
          </p:cNvSpPr>
          <p:nvPr/>
        </p:nvSpPr>
        <p:spPr>
          <a:xfrm>
            <a:off x="1743541" y="41817"/>
            <a:ext cx="8350956" cy="975607"/>
          </a:xfrm>
          <a:prstGeom prst="rect">
            <a:avLst/>
          </a:prstGeom>
          <a:gradFill>
            <a:gsLst>
              <a:gs pos="0">
                <a:srgbClr val="007BD3"/>
              </a:gs>
              <a:gs pos="100000">
                <a:srgbClr val="034373"/>
              </a:gs>
            </a:gsLst>
            <a:lin ang="5400000" scaled="0"/>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r>
              <a:rPr lang="vi-VN"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TRƯỜNG THPT NGÔ LÊ TÂN</a:t>
            </a:r>
            <a:endParaRPr lang="en-US"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989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3775-53C6-4D92-9AD2-F5CA6DFA39C4}"/>
              </a:ext>
            </a:extLst>
          </p:cNvPr>
          <p:cNvSpPr>
            <a:spLocks noGrp="1"/>
          </p:cNvSpPr>
          <p:nvPr>
            <p:ph type="title"/>
          </p:nvPr>
        </p:nvSpPr>
        <p:spPr>
          <a:xfrm>
            <a:off x="506505" y="2570424"/>
            <a:ext cx="3787588" cy="316193"/>
          </a:xfrm>
        </p:spPr>
        <p:txBody>
          <a:bodyPr>
            <a:normAutofit fontScale="90000"/>
          </a:bodyPr>
          <a:lstStyle/>
          <a:p>
            <a:pPr marR="0" rtl="0"/>
            <a:r>
              <a:rPr lang="vi-VN" b="1" i="0" u="none" strike="noStrike" baseline="0" dirty="0">
                <a:solidFill>
                  <a:srgbClr val="2F5496"/>
                </a:solidFill>
                <a:latin typeface="Times New Roman" panose="02020603050405020304" pitchFamily="18" charset="0"/>
              </a:rPr>
              <a:t>c) Sông, hồ:</a:t>
            </a:r>
            <a:endParaRPr lang="vi-VN" b="0" i="0" u="none" strike="noStrike"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2D235F03-D38C-479A-AFB6-CF458A40046D}"/>
              </a:ext>
            </a:extLst>
          </p:cNvPr>
          <p:cNvSpPr>
            <a:spLocks noGrp="1"/>
          </p:cNvSpPr>
          <p:nvPr>
            <p:ph type="body" idx="1"/>
          </p:nvPr>
        </p:nvSpPr>
        <p:spPr>
          <a:xfrm>
            <a:off x="593576" y="3140504"/>
            <a:ext cx="11195012" cy="3717496"/>
          </a:xfrm>
        </p:spPr>
        <p:txBody>
          <a:bodyPr>
            <a:normAutofit fontScale="85000" lnSpcReduction="20000"/>
          </a:bodyPr>
          <a:lstStyle/>
          <a:p>
            <a:pPr marL="0" marR="0" lvl="0" indent="0" rtl="0">
              <a:buNone/>
            </a:pPr>
            <a:r>
              <a:rPr lang="vi-VN" b="1" i="0" u="none" strike="noStrike" baseline="0" dirty="0">
                <a:solidFill>
                  <a:srgbClr val="C00000"/>
                </a:solidFill>
                <a:latin typeface="Times New Roman" panose="02020603050405020304" pitchFamily="18" charset="0"/>
              </a:rPr>
              <a:t>- Đặc điểm</a:t>
            </a:r>
          </a:p>
          <a:p>
            <a:pPr marL="0" marR="0" lvl="0" indent="0" rtl="0">
              <a:buNone/>
            </a:pPr>
            <a:r>
              <a:rPr lang="vi-VN" b="0" i="0" u="none" strike="noStrike" baseline="0" dirty="0">
                <a:solidFill>
                  <a:srgbClr val="C00000"/>
                </a:solidFill>
                <a:latin typeface="Times New Roman" panose="02020603050405020304" pitchFamily="18" charset="0"/>
              </a:rPr>
              <a:t>+ Mạng lưới sông ngòi dày đặc, các sông nhiều nước, hàm lượng phù sa lớn, chế độ nước sông theo mùa. Các sông lớn tập trung ở khu vực lục địa như: sông Mê Công, sông Hồng, sông Mê Nam,...</a:t>
            </a:r>
          </a:p>
          <a:p>
            <a:pPr marL="0" marR="0" lvl="0" indent="0" rtl="0">
              <a:buNone/>
            </a:pPr>
            <a:r>
              <a:rPr lang="vi-VN" b="0" i="0" u="none" strike="noStrike" baseline="0" dirty="0">
                <a:solidFill>
                  <a:srgbClr val="C00000"/>
                </a:solidFill>
                <a:latin typeface="Times New Roman" panose="02020603050405020304" pitchFamily="18" charset="0"/>
              </a:rPr>
              <a:t>+ Đông Nam Á có nhiều hồ, giữ vai trò quan trọng nhất là Biển Hồ ở Cam-pu-chia.</a:t>
            </a:r>
          </a:p>
          <a:p>
            <a:pPr marL="0" marR="0" lvl="0" indent="0" rtl="0">
              <a:buNone/>
            </a:pPr>
            <a:r>
              <a:rPr lang="vi-VN" b="1" i="0" u="none" strike="noStrike" baseline="0" dirty="0">
                <a:solidFill>
                  <a:srgbClr val="C00000"/>
                </a:solidFill>
                <a:latin typeface="Times New Roman" panose="02020603050405020304" pitchFamily="18" charset="0"/>
              </a:rPr>
              <a:t>- Ảnh hưởng</a:t>
            </a:r>
          </a:p>
          <a:p>
            <a:pPr marL="0" marR="0" lvl="0" indent="0" rtl="0">
              <a:buNone/>
            </a:pPr>
            <a:r>
              <a:rPr lang="vi-VN" b="0" i="0" u="none" strike="noStrike" baseline="0" dirty="0">
                <a:solidFill>
                  <a:srgbClr val="C00000"/>
                </a:solidFill>
                <a:latin typeface="Times New Roman" panose="02020603050405020304" pitchFamily="18" charset="0"/>
              </a:rPr>
              <a:t>+ Thuận lợi: phát triển giao thông đường thuỷ, đánh bắt nuôi trồng thuỷ sản, tạo cảnh quan cho du lịch. Các sông ở miền núi còn có giá trị thủy điện. Hồ còn có vai trò điều tiết nước, hạn chế lũ lụt cho vùng đồng bằng. </a:t>
            </a:r>
          </a:p>
          <a:p>
            <a:pPr marL="0" marR="0" lvl="0" indent="0" rtl="0">
              <a:buNone/>
            </a:pPr>
            <a:r>
              <a:rPr lang="vi-VN" b="0" i="0" u="none" strike="noStrike" baseline="0" dirty="0">
                <a:solidFill>
                  <a:srgbClr val="C00000"/>
                </a:solidFill>
                <a:latin typeface="Times New Roman" panose="02020603050405020304" pitchFamily="18" charset="0"/>
              </a:rPr>
              <a:t>+ Tuy nhiên, vào mùa mưa, sông thường xuyên gây lũ lụt, gây hậu quả cho đời sống và sản xuất.</a:t>
            </a:r>
          </a:p>
        </p:txBody>
      </p:sp>
      <p:pic>
        <p:nvPicPr>
          <p:cNvPr id="4" name="Picture 3" descr="Lý thuyết Địa Lí 11 Cánh diều Bài 11: Vị trí địa lí, điều kiện tự nhiên, dân cư, xã hội và kinh tế khu vực Đông Nam Á">
            <a:extLst>
              <a:ext uri="{FF2B5EF4-FFF2-40B4-BE49-F238E27FC236}">
                <a16:creationId xmlns:a16="http://schemas.microsoft.com/office/drawing/2014/main" id="{CC910364-3763-46B7-A7C0-C2BC6009CFB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99648" y="143436"/>
            <a:ext cx="7609130" cy="3191435"/>
          </a:xfrm>
          <a:prstGeom prst="rect">
            <a:avLst/>
          </a:prstGeom>
          <a:noFill/>
          <a:ln>
            <a:noFill/>
          </a:ln>
        </p:spPr>
      </p:pic>
      <p:sp>
        <p:nvSpPr>
          <p:cNvPr id="5" name="TextBox 4">
            <a:extLst>
              <a:ext uri="{FF2B5EF4-FFF2-40B4-BE49-F238E27FC236}">
                <a16:creationId xmlns:a16="http://schemas.microsoft.com/office/drawing/2014/main" id="{5F346170-7B87-4240-8017-9D7C678BD3DA}"/>
              </a:ext>
            </a:extLst>
          </p:cNvPr>
          <p:cNvSpPr txBox="1"/>
          <p:nvPr/>
        </p:nvSpPr>
        <p:spPr>
          <a:xfrm>
            <a:off x="695325" y="447675"/>
            <a:ext cx="1190625"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TIẾT 3</a:t>
            </a:r>
            <a:endParaRPr lang="vi-VN"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80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EE16-57BF-42B4-A749-4E23E7D5F43F}"/>
              </a:ext>
            </a:extLst>
          </p:cNvPr>
          <p:cNvSpPr>
            <a:spLocks noGrp="1"/>
          </p:cNvSpPr>
          <p:nvPr>
            <p:ph type="title"/>
          </p:nvPr>
        </p:nvSpPr>
        <p:spPr/>
        <p:txBody>
          <a:bodyPr/>
          <a:lstStyle/>
          <a:p>
            <a:pPr marR="0" rtl="0"/>
            <a:r>
              <a:rPr lang="vi-VN" b="1" i="0" u="none" strike="noStrike" baseline="0" dirty="0">
                <a:solidFill>
                  <a:srgbClr val="2F5496"/>
                </a:solidFill>
                <a:latin typeface="Times New Roman" panose="02020603050405020304" pitchFamily="18" charset="0"/>
              </a:rPr>
              <a:t>d) Biển:</a:t>
            </a:r>
            <a:endParaRPr lang="vi-VN" b="0" i="0" u="none" strike="noStrike"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3EF5B55A-08E2-4B87-BFBB-D49A4FCC84B9}"/>
              </a:ext>
            </a:extLst>
          </p:cNvPr>
          <p:cNvSpPr>
            <a:spLocks noGrp="1"/>
          </p:cNvSpPr>
          <p:nvPr>
            <p:ph type="body" idx="1"/>
          </p:nvPr>
        </p:nvSpPr>
        <p:spPr/>
        <p:txBody>
          <a:bodyPr/>
          <a:lstStyle/>
          <a:p>
            <a:pPr marL="0" marR="0" lvl="0" indent="0" rtl="0">
              <a:buNone/>
            </a:pPr>
            <a:r>
              <a:rPr lang="vi-VN" b="1" i="0" u="none" strike="noStrike" baseline="0" dirty="0">
                <a:solidFill>
                  <a:srgbClr val="C00000"/>
                </a:solidFill>
                <a:latin typeface="Times New Roman" panose="02020603050405020304" pitchFamily="18" charset="0"/>
              </a:rPr>
              <a:t>- Đặc điểm: </a:t>
            </a:r>
            <a:r>
              <a:rPr lang="vi-VN" b="0" i="0" u="none" strike="noStrike" baseline="0" dirty="0">
                <a:solidFill>
                  <a:srgbClr val="C00000"/>
                </a:solidFill>
                <a:latin typeface="Times New Roman" panose="02020603050405020304" pitchFamily="18" charset="0"/>
              </a:rPr>
              <a:t>Đông Nam Á có vùng biển rộng, nhiều ngư trường lớn, nhiều bãi biển đẹp, có nguồn khoáng sản và sinh vật biển phong phú,...</a:t>
            </a:r>
          </a:p>
          <a:p>
            <a:pPr marL="0" marR="0" lvl="0" indent="0" rtl="0">
              <a:buNone/>
            </a:pPr>
            <a:r>
              <a:rPr lang="vi-VN" b="1" i="0" u="none" strike="noStrike" baseline="0" dirty="0">
                <a:solidFill>
                  <a:srgbClr val="C00000"/>
                </a:solidFill>
                <a:latin typeface="Times New Roman" panose="02020603050405020304" pitchFamily="18" charset="0"/>
              </a:rPr>
              <a:t>- Ảnh hưởng:</a:t>
            </a:r>
          </a:p>
          <a:p>
            <a:pPr marL="0" marR="0" lvl="0" indent="0" rtl="0">
              <a:buNone/>
            </a:pPr>
            <a:r>
              <a:rPr lang="vi-VN" b="0" i="0" u="none" strike="noStrike" baseline="0" dirty="0">
                <a:solidFill>
                  <a:srgbClr val="C00000"/>
                </a:solidFill>
                <a:latin typeface="Times New Roman" panose="02020603050405020304" pitchFamily="18" charset="0"/>
              </a:rPr>
              <a:t>+ Tạo điều kiện thuận lợi để các nước Đông Nam Á đẩy mạnh phát triển giao thông đường biển, xây dựng các hải cảng, các trung tâm du lịch, đánh bắt và nuôi trồng thuỷ sản, khai thác muối....</a:t>
            </a:r>
          </a:p>
          <a:p>
            <a:pPr marL="0" marR="0" lvl="0" indent="0" rtl="0">
              <a:buNone/>
            </a:pPr>
            <a:r>
              <a:rPr lang="vi-VN" b="0" i="0" u="none" strike="noStrike" baseline="0" dirty="0">
                <a:solidFill>
                  <a:srgbClr val="C00000"/>
                </a:solidFill>
                <a:latin typeface="Times New Roman" panose="02020603050405020304" pitchFamily="18" charset="0"/>
              </a:rPr>
              <a:t>+ Biển còn cung cấp nguồn năng lượng rất lớn từ thuỷ triều, sức gió.</a:t>
            </a:r>
          </a:p>
        </p:txBody>
      </p:sp>
    </p:spTree>
    <p:extLst>
      <p:ext uri="{BB962C8B-B14F-4D97-AF65-F5344CB8AC3E}">
        <p14:creationId xmlns:p14="http://schemas.microsoft.com/office/powerpoint/2010/main" val="2420755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3578-3268-4D1F-A827-6864ECDF33F0}"/>
              </a:ext>
            </a:extLst>
          </p:cNvPr>
          <p:cNvSpPr>
            <a:spLocks noGrp="1"/>
          </p:cNvSpPr>
          <p:nvPr>
            <p:ph type="title"/>
          </p:nvPr>
        </p:nvSpPr>
        <p:spPr>
          <a:xfrm>
            <a:off x="838200" y="1028514"/>
            <a:ext cx="3411071" cy="889934"/>
          </a:xfrm>
        </p:spPr>
        <p:txBody>
          <a:bodyPr/>
          <a:lstStyle/>
          <a:p>
            <a:pPr marR="0" rtl="0"/>
            <a:r>
              <a:rPr lang="vi-VN" b="1" i="0" u="none" strike="noStrike" baseline="0" dirty="0">
                <a:solidFill>
                  <a:srgbClr val="2F5496"/>
                </a:solidFill>
                <a:latin typeface="Times New Roman" panose="02020603050405020304" pitchFamily="18" charset="0"/>
              </a:rPr>
              <a:t>e) Sinh vật:</a:t>
            </a:r>
            <a:endParaRPr lang="vi-VN" b="0" i="0" u="none" strike="noStrike"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1207386C-34E9-4472-A134-918E2333BE83}"/>
              </a:ext>
            </a:extLst>
          </p:cNvPr>
          <p:cNvSpPr>
            <a:spLocks noGrp="1"/>
          </p:cNvSpPr>
          <p:nvPr>
            <p:ph type="body" idx="1"/>
          </p:nvPr>
        </p:nvSpPr>
        <p:spPr>
          <a:xfrm>
            <a:off x="398929" y="3164540"/>
            <a:ext cx="10515600" cy="3574079"/>
          </a:xfrm>
        </p:spPr>
        <p:txBody>
          <a:bodyPr>
            <a:normAutofit fontScale="92500" lnSpcReduction="20000"/>
          </a:bodyPr>
          <a:lstStyle/>
          <a:p>
            <a:pPr marL="0" marR="0" lvl="0" indent="0" rtl="0">
              <a:buNone/>
            </a:pPr>
            <a:r>
              <a:rPr lang="vi-VN" b="1" i="0" u="none" strike="noStrike" baseline="0" dirty="0">
                <a:solidFill>
                  <a:srgbClr val="C00000"/>
                </a:solidFill>
                <a:latin typeface="Times New Roman" panose="02020603050405020304" pitchFamily="18" charset="0"/>
              </a:rPr>
              <a:t>- Đặc điểm:</a:t>
            </a:r>
          </a:p>
          <a:p>
            <a:pPr marL="0" marR="0" lvl="0" indent="0" rtl="0">
              <a:buNone/>
            </a:pPr>
            <a:r>
              <a:rPr lang="vi-VN" b="0" i="0" u="none" strike="noStrike" baseline="0" dirty="0">
                <a:solidFill>
                  <a:srgbClr val="C00000"/>
                </a:solidFill>
                <a:latin typeface="Times New Roman" panose="02020603050405020304" pitchFamily="18" charset="0"/>
              </a:rPr>
              <a:t>+ Tài nguyên sinh vật rất phong phú và đa dạng. </a:t>
            </a:r>
          </a:p>
          <a:p>
            <a:pPr marL="0" marR="0" lvl="0" indent="0" rtl="0">
              <a:buNone/>
            </a:pPr>
            <a:r>
              <a:rPr lang="vi-VN" b="0" i="0" u="none" strike="noStrike" baseline="0" dirty="0">
                <a:solidFill>
                  <a:srgbClr val="C00000"/>
                </a:solidFill>
                <a:latin typeface="Times New Roman" panose="02020603050405020304" pitchFamily="18" charset="0"/>
              </a:rPr>
              <a:t>+ Diện tích rừng lớn, khoảng 2 triệu km</a:t>
            </a:r>
            <a:r>
              <a:rPr lang="vi-VN" b="0" i="0" u="none" strike="noStrike" baseline="30000" dirty="0">
                <a:solidFill>
                  <a:srgbClr val="C00000"/>
                </a:solidFill>
                <a:latin typeface="Times New Roman" panose="02020603050405020304" pitchFamily="18" charset="0"/>
              </a:rPr>
              <a:t>2 </a:t>
            </a:r>
            <a:r>
              <a:rPr lang="vi-VN" b="0" i="0" u="none" strike="noStrike" baseline="0" dirty="0">
                <a:solidFill>
                  <a:srgbClr val="C00000"/>
                </a:solidFill>
                <a:latin typeface="Times New Roman" panose="02020603050405020304" pitchFamily="18" charset="0"/>
              </a:rPr>
              <a:t>(năm 2020), chủ yếu là rừng mưa nhiệt đới và rừng nhiệt đới ẩm.</a:t>
            </a:r>
          </a:p>
          <a:p>
            <a:pPr marL="0" marR="0" lvl="0" indent="0" rtl="0">
              <a:buNone/>
            </a:pPr>
            <a:r>
              <a:rPr lang="vi-VN" b="1" i="0" u="none" strike="noStrike" baseline="0" dirty="0">
                <a:solidFill>
                  <a:srgbClr val="C00000"/>
                </a:solidFill>
                <a:latin typeface="Times New Roman" panose="02020603050405020304" pitchFamily="18" charset="0"/>
              </a:rPr>
              <a:t>- Ảnh hưởng:</a:t>
            </a:r>
          </a:p>
          <a:p>
            <a:pPr marL="0" marR="0" lvl="0" indent="0" rtl="0">
              <a:buNone/>
            </a:pPr>
            <a:r>
              <a:rPr lang="vi-VN" b="0" i="0" u="none" strike="noStrike" baseline="0" dirty="0">
                <a:solidFill>
                  <a:srgbClr val="C00000"/>
                </a:solidFill>
                <a:latin typeface="Times New Roman" panose="02020603050405020304" pitchFamily="18" charset="0"/>
              </a:rPr>
              <a:t>+ Tạo điều kiện thuận lợi cho khai thác và chế biến lâm sản, du lịch; ngoài ra, rừng ngập mặn ven biển còn thuận lợi cho việc nuôi trồng thuỷ sản. </a:t>
            </a:r>
          </a:p>
          <a:p>
            <a:pPr marL="0" marR="0" lvl="0" indent="0" rtl="0">
              <a:buNone/>
            </a:pPr>
            <a:r>
              <a:rPr lang="vi-VN" b="0" i="0" u="none" strike="noStrike" baseline="0" dirty="0">
                <a:solidFill>
                  <a:srgbClr val="C00000"/>
                </a:solidFill>
                <a:latin typeface="Times New Roman" panose="02020603050405020304" pitchFamily="18" charset="0"/>
              </a:rPr>
              <a:t>+ Tuy nhiên, để phát triển kinh tế bền vững cần phải chú ý tới bảo vệ môi trường và đảm bảo đa dạng sinh học.</a:t>
            </a:r>
          </a:p>
        </p:txBody>
      </p:sp>
      <p:pic>
        <p:nvPicPr>
          <p:cNvPr id="4" name="Picture 3" descr="Lý thuyết Địa Lí 11 Cánh diều Bài 11: Vị trí địa lí, điều kiện tự nhiên, dân cư, xã hội và kinh tế khu vực Đông Nam Á">
            <a:extLst>
              <a:ext uri="{FF2B5EF4-FFF2-40B4-BE49-F238E27FC236}">
                <a16:creationId xmlns:a16="http://schemas.microsoft.com/office/drawing/2014/main" id="{611C2BFD-4995-4C55-B1FD-0869F90DFED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12105" y="119380"/>
            <a:ext cx="5941695" cy="3412490"/>
          </a:xfrm>
          <a:prstGeom prst="rect">
            <a:avLst/>
          </a:prstGeom>
          <a:noFill/>
          <a:ln>
            <a:noFill/>
          </a:ln>
        </p:spPr>
      </p:pic>
    </p:spTree>
    <p:extLst>
      <p:ext uri="{BB962C8B-B14F-4D97-AF65-F5344CB8AC3E}">
        <p14:creationId xmlns:p14="http://schemas.microsoft.com/office/powerpoint/2010/main" val="2787276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82D-0838-427F-946B-10516609090D}"/>
              </a:ext>
            </a:extLst>
          </p:cNvPr>
          <p:cNvSpPr>
            <a:spLocks noGrp="1"/>
          </p:cNvSpPr>
          <p:nvPr>
            <p:ph type="title"/>
          </p:nvPr>
        </p:nvSpPr>
        <p:spPr/>
        <p:txBody>
          <a:bodyPr/>
          <a:lstStyle/>
          <a:p>
            <a:pPr marR="0" rtl="0"/>
            <a:r>
              <a:rPr lang="vi-VN" b="1" i="0" u="none" strike="noStrike" baseline="0">
                <a:solidFill>
                  <a:srgbClr val="2F5496"/>
                </a:solidFill>
                <a:latin typeface="Times New Roman" panose="02020603050405020304" pitchFamily="18" charset="0"/>
              </a:rPr>
              <a:t>g) Khoáng sản:</a:t>
            </a:r>
            <a:endParaRPr lang="vi-VN" b="0" i="0" u="none" strike="noStrike" baseline="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2E3499A1-ABA2-4A10-A4C5-2DDEDF0A404A}"/>
              </a:ext>
            </a:extLst>
          </p:cNvPr>
          <p:cNvSpPr>
            <a:spLocks noGrp="1"/>
          </p:cNvSpPr>
          <p:nvPr>
            <p:ph type="body" idx="1"/>
          </p:nvPr>
        </p:nvSpPr>
        <p:spPr/>
        <p:txBody>
          <a:bodyPr>
            <a:normAutofit/>
          </a:bodyPr>
          <a:lstStyle/>
          <a:p>
            <a:pPr marR="0" lvl="0" rtl="0">
              <a:buFontTx/>
              <a:buChar char="-"/>
            </a:pPr>
            <a:r>
              <a:rPr lang="vi-VN" b="1" i="0" u="none" strike="noStrike" baseline="0" dirty="0">
                <a:solidFill>
                  <a:srgbClr val="C00000"/>
                </a:solidFill>
                <a:latin typeface="Times New Roman" panose="02020603050405020304" pitchFamily="18" charset="0"/>
              </a:rPr>
              <a:t>Đặc điểm: </a:t>
            </a:r>
            <a:r>
              <a:rPr lang="vi-VN" b="0" i="0" u="none" strike="noStrike" baseline="0" dirty="0">
                <a:solidFill>
                  <a:srgbClr val="C00000"/>
                </a:solidFill>
                <a:latin typeface="Times New Roman" panose="02020603050405020304" pitchFamily="18" charset="0"/>
              </a:rPr>
              <a:t>Tài nguyên khoáng sản phong phú, đa dạng, trong đó, nhiều khoáng sản có giá trị và trữ lượng lớn. </a:t>
            </a:r>
          </a:p>
          <a:p>
            <a:pPr marL="0" marR="0" lvl="0" indent="0" rtl="0">
              <a:buNone/>
            </a:pPr>
            <a:r>
              <a:rPr lang="vi-VN" b="1" i="0" u="none" strike="noStrike" baseline="0" dirty="0">
                <a:solidFill>
                  <a:srgbClr val="C00000"/>
                </a:solidFill>
                <a:latin typeface="Times New Roman" panose="02020603050405020304" pitchFamily="18" charset="0"/>
              </a:rPr>
              <a:t>- Ảnh hưởng:</a:t>
            </a:r>
            <a:r>
              <a:rPr lang="vi-VN" b="0" i="0" u="none" strike="noStrike" baseline="0" dirty="0">
                <a:solidFill>
                  <a:srgbClr val="C00000"/>
                </a:solidFill>
                <a:latin typeface="Times New Roman" panose="02020603050405020304" pitchFamily="18" charset="0"/>
              </a:rPr>
              <a:t> là nguồn nguyên liệu, nhiên liệu của các ngành công nghiệp, mặt hàng xuất khẩu.</a:t>
            </a:r>
          </a:p>
        </p:txBody>
      </p:sp>
    </p:spTree>
    <p:extLst>
      <p:ext uri="{BB962C8B-B14F-4D97-AF65-F5344CB8AC3E}">
        <p14:creationId xmlns:p14="http://schemas.microsoft.com/office/powerpoint/2010/main" val="96401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81AA-453B-49FB-A70E-5C7AA69C63B7}"/>
              </a:ext>
            </a:extLst>
          </p:cNvPr>
          <p:cNvSpPr>
            <a:spLocks noGrp="1"/>
          </p:cNvSpPr>
          <p:nvPr>
            <p:ph type="title"/>
          </p:nvPr>
        </p:nvSpPr>
        <p:spPr>
          <a:xfrm>
            <a:off x="838200" y="365125"/>
            <a:ext cx="5338482" cy="603063"/>
          </a:xfrm>
        </p:spPr>
        <p:txBody>
          <a:bodyPr>
            <a:normAutofit fontScale="90000"/>
          </a:bodyPr>
          <a:lstStyle/>
          <a:p>
            <a:pPr marR="0" rtl="0"/>
            <a:r>
              <a:rPr lang="vi-VN" b="1" i="0" u="none" strike="noStrike" baseline="0" dirty="0">
                <a:solidFill>
                  <a:srgbClr val="2F5496"/>
                </a:solidFill>
                <a:latin typeface="Times New Roman" panose="02020603050405020304" pitchFamily="18" charset="0"/>
              </a:rPr>
              <a:t>II. Dân cư và xã hội</a:t>
            </a:r>
            <a:endParaRPr lang="vi-VN" b="0" i="0" u="none" strike="noStrike"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1F5F70C0-EB4D-46E1-8E13-A8EC5259F8CE}"/>
              </a:ext>
            </a:extLst>
          </p:cNvPr>
          <p:cNvSpPr>
            <a:spLocks noGrp="1"/>
          </p:cNvSpPr>
          <p:nvPr>
            <p:ph type="body" idx="1"/>
          </p:nvPr>
        </p:nvSpPr>
        <p:spPr>
          <a:xfrm>
            <a:off x="757517" y="968188"/>
            <a:ext cx="10995212" cy="3065930"/>
          </a:xfrm>
        </p:spPr>
        <p:txBody>
          <a:bodyPr>
            <a:normAutofit/>
          </a:bodyPr>
          <a:lstStyle/>
          <a:p>
            <a:pPr marL="0" marR="0" lvl="0" indent="0" rtl="0">
              <a:buNone/>
            </a:pPr>
            <a:r>
              <a:rPr lang="vi-VN" b="1" i="0" u="none" strike="noStrike" baseline="0" dirty="0">
                <a:solidFill>
                  <a:srgbClr val="C00000"/>
                </a:solidFill>
                <a:latin typeface="Times New Roman" panose="02020603050405020304" pitchFamily="18" charset="0"/>
              </a:rPr>
              <a:t>1. Dân cư</a:t>
            </a:r>
          </a:p>
          <a:p>
            <a:pPr marL="0" marR="0" lvl="0" indent="0" rtl="0">
              <a:buNone/>
            </a:pPr>
            <a:r>
              <a:rPr lang="vi-VN" b="1" i="0" u="none" strike="noStrike" baseline="0" dirty="0">
                <a:solidFill>
                  <a:srgbClr val="C00000"/>
                </a:solidFill>
                <a:latin typeface="Times New Roman" panose="02020603050405020304" pitchFamily="18" charset="0"/>
              </a:rPr>
              <a:t>♦ Đặc điểm</a:t>
            </a:r>
          </a:p>
          <a:p>
            <a:pPr marL="0" marR="0" lvl="0" indent="0" rtl="0">
              <a:buNone/>
            </a:pPr>
            <a:r>
              <a:rPr lang="vi-VN" b="1" i="0" u="none" strike="noStrike" baseline="0" dirty="0">
                <a:solidFill>
                  <a:srgbClr val="C00000"/>
                </a:solidFill>
                <a:latin typeface="Times New Roman" panose="02020603050405020304" pitchFamily="18" charset="0"/>
              </a:rPr>
              <a:t>- Quy mô dân số: </a:t>
            </a:r>
            <a:r>
              <a:rPr lang="vi-VN" b="0" i="0" u="none" strike="noStrike" baseline="0" dirty="0">
                <a:solidFill>
                  <a:srgbClr val="C00000"/>
                </a:solidFill>
                <a:latin typeface="Times New Roman" panose="02020603050405020304" pitchFamily="18" charset="0"/>
              </a:rPr>
              <a:t> Dân đông và tăng nhanh. </a:t>
            </a:r>
            <a:endParaRPr lang="vi-VN" b="1" i="0" u="none" strike="noStrike" baseline="0" dirty="0">
              <a:solidFill>
                <a:srgbClr val="C00000"/>
              </a:solidFill>
              <a:latin typeface="Times New Roman" panose="02020603050405020304" pitchFamily="18" charset="0"/>
            </a:endParaRPr>
          </a:p>
          <a:p>
            <a:pPr marL="0" marR="0" lvl="0" indent="0" rtl="0">
              <a:buNone/>
            </a:pPr>
            <a:r>
              <a:rPr lang="vi-VN" b="0" i="0" u="none" strike="noStrike" baseline="0" dirty="0">
                <a:solidFill>
                  <a:srgbClr val="C00000"/>
                </a:solidFill>
                <a:latin typeface="Times New Roman" panose="02020603050405020304" pitchFamily="18" charset="0"/>
              </a:rPr>
              <a:t>+ Năm 2020 là 668,4 triệu người; chiếm 8,6 % dân số thế giới.</a:t>
            </a:r>
          </a:p>
          <a:p>
            <a:pPr marL="0" marR="0" lvl="0" indent="0" rtl="0">
              <a:buNone/>
            </a:pPr>
            <a:r>
              <a:rPr lang="vi-VN" b="0" i="0" u="none" strike="noStrike" baseline="0" dirty="0">
                <a:solidFill>
                  <a:srgbClr val="C00000"/>
                </a:solidFill>
                <a:latin typeface="Times New Roman" panose="02020603050405020304" pitchFamily="18" charset="0"/>
              </a:rPr>
              <a:t>+ Tỉ lệ gia tăng dân số vẫn đang ở mức cao và có xu hướng giảm dần.</a:t>
            </a:r>
          </a:p>
          <a:p>
            <a:pPr marL="0" marR="0" lvl="0" indent="0" rtl="0">
              <a:buNone/>
            </a:pPr>
            <a:r>
              <a:rPr lang="vi-VN" b="1" i="0" u="none" strike="noStrike" baseline="0" dirty="0">
                <a:solidFill>
                  <a:srgbClr val="C00000"/>
                </a:solidFill>
                <a:latin typeface="Times New Roman" panose="02020603050405020304" pitchFamily="18" charset="0"/>
              </a:rPr>
              <a:t>- Cơ cấu dân số: </a:t>
            </a:r>
            <a:r>
              <a:rPr lang="vi-VN" b="0" i="0" u="none" strike="noStrike" baseline="0" dirty="0">
                <a:solidFill>
                  <a:srgbClr val="C00000"/>
                </a:solidFill>
                <a:latin typeface="Times New Roman" panose="02020603050405020304" pitchFamily="18" charset="0"/>
              </a:rPr>
              <a:t>đang chuyển dịch theo hướng già hoá.</a:t>
            </a:r>
          </a:p>
        </p:txBody>
      </p:sp>
      <p:pic>
        <p:nvPicPr>
          <p:cNvPr id="4" name="Picture 3" descr="Lý thuyết Địa Lí 11 Cánh diều Bài 11: Vị trí địa lí, điều kiện tự nhiên, dân cư, xã hội và kinh tế khu vực Đông Nam Á">
            <a:extLst>
              <a:ext uri="{FF2B5EF4-FFF2-40B4-BE49-F238E27FC236}">
                <a16:creationId xmlns:a16="http://schemas.microsoft.com/office/drawing/2014/main" id="{D5B7DEB5-B1AA-462C-B453-6C2A93D4EE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67952" y="4034118"/>
            <a:ext cx="6162283" cy="2695089"/>
          </a:xfrm>
          <a:prstGeom prst="rect">
            <a:avLst/>
          </a:prstGeom>
          <a:noFill/>
          <a:ln>
            <a:noFill/>
          </a:ln>
        </p:spPr>
      </p:pic>
    </p:spTree>
    <p:extLst>
      <p:ext uri="{BB962C8B-B14F-4D97-AF65-F5344CB8AC3E}">
        <p14:creationId xmlns:p14="http://schemas.microsoft.com/office/powerpoint/2010/main" val="264929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4A721D-A2E9-476C-AB2D-7FF424E29C4F}"/>
              </a:ext>
            </a:extLst>
          </p:cNvPr>
          <p:cNvSpPr>
            <a:spLocks noGrp="1"/>
          </p:cNvSpPr>
          <p:nvPr>
            <p:ph type="body" idx="1"/>
          </p:nvPr>
        </p:nvSpPr>
        <p:spPr>
          <a:xfrm>
            <a:off x="123825" y="367552"/>
            <a:ext cx="5429250" cy="6266330"/>
          </a:xfrm>
        </p:spPr>
        <p:txBody>
          <a:bodyPr>
            <a:normAutofit/>
          </a:bodyPr>
          <a:lstStyle/>
          <a:p>
            <a:pPr marL="0" marR="0" lvl="0" indent="0" rtl="0">
              <a:buNone/>
            </a:pPr>
            <a:r>
              <a:rPr lang="vi-VN" b="1" i="0" u="none" strike="noStrike" baseline="0" dirty="0">
                <a:solidFill>
                  <a:srgbClr val="C00000"/>
                </a:solidFill>
                <a:latin typeface="Times New Roman" panose="02020603050405020304" pitchFamily="18" charset="0"/>
              </a:rPr>
              <a:t> - Mật độ dân số:</a:t>
            </a:r>
          </a:p>
          <a:p>
            <a:pPr marL="0" marR="0" lvl="0" indent="0" rtl="0">
              <a:buNone/>
            </a:pPr>
            <a:r>
              <a:rPr lang="vi-VN" b="1" i="0" u="none" strike="noStrike" baseline="0" dirty="0">
                <a:solidFill>
                  <a:srgbClr val="C00000"/>
                </a:solidFill>
                <a:latin typeface="Times New Roman" panose="02020603050405020304" pitchFamily="18" charset="0"/>
              </a:rPr>
              <a:t>+ </a:t>
            </a:r>
            <a:r>
              <a:rPr lang="vi-VN" b="0" i="0" u="none" strike="noStrike" baseline="0" dirty="0">
                <a:solidFill>
                  <a:srgbClr val="C00000"/>
                </a:solidFill>
                <a:latin typeface="Times New Roman" panose="02020603050405020304" pitchFamily="18" charset="0"/>
              </a:rPr>
              <a:t>trung bình 148 người/ km</a:t>
            </a:r>
            <a:r>
              <a:rPr lang="vi-VN" b="0" i="0" u="none" strike="noStrike" baseline="30000" dirty="0">
                <a:solidFill>
                  <a:srgbClr val="C00000"/>
                </a:solidFill>
                <a:latin typeface="Times New Roman" panose="02020603050405020304" pitchFamily="18" charset="0"/>
              </a:rPr>
              <a:t>2</a:t>
            </a:r>
            <a:r>
              <a:rPr lang="vi-VN" b="0" i="0" u="none" strike="noStrike" baseline="0" dirty="0">
                <a:solidFill>
                  <a:srgbClr val="C00000"/>
                </a:solidFill>
                <a:latin typeface="Times New Roman" panose="02020603050405020304" pitchFamily="18" charset="0"/>
              </a:rPr>
              <a:t> (2020).</a:t>
            </a:r>
          </a:p>
          <a:p>
            <a:pPr marL="0" marR="0" lvl="0" indent="0" rtl="0">
              <a:buNone/>
            </a:pPr>
            <a:r>
              <a:rPr lang="vi-VN" b="0" i="0" u="none" strike="noStrike" baseline="0" dirty="0">
                <a:solidFill>
                  <a:srgbClr val="C00000"/>
                </a:solidFill>
                <a:latin typeface="Times New Roman" panose="02020603050405020304" pitchFamily="18" charset="0"/>
              </a:rPr>
              <a:t>+ Phân bố không đều giữa các quốc gia và khu vực. </a:t>
            </a:r>
          </a:p>
          <a:p>
            <a:pPr marL="0" marR="0" lvl="0" indent="0" rtl="0">
              <a:buNone/>
            </a:pPr>
            <a:r>
              <a:rPr lang="vi-VN" b="1" i="0" u="none" strike="noStrike" baseline="0" dirty="0">
                <a:solidFill>
                  <a:srgbClr val="C00000"/>
                </a:solidFill>
                <a:latin typeface="Times New Roman" panose="02020603050405020304" pitchFamily="18" charset="0"/>
              </a:rPr>
              <a:t>- Đô thị hóa:</a:t>
            </a:r>
          </a:p>
          <a:p>
            <a:pPr marL="0" marR="0" lvl="0" indent="0" rtl="0">
              <a:buNone/>
            </a:pPr>
            <a:r>
              <a:rPr lang="vi-VN" b="0" i="0" u="none" strike="noStrike" baseline="0" dirty="0">
                <a:solidFill>
                  <a:srgbClr val="C00000"/>
                </a:solidFill>
                <a:latin typeface="Times New Roman" panose="02020603050405020304" pitchFamily="18" charset="0"/>
              </a:rPr>
              <a:t>+ Tỉ lệ dân thành thị của khu vực trên 49% - chưa cao.</a:t>
            </a:r>
          </a:p>
          <a:p>
            <a:pPr marL="0" marR="0" lvl="0" indent="0" rtl="0">
              <a:buNone/>
            </a:pPr>
            <a:r>
              <a:rPr lang="vi-VN" b="0" i="0" u="none" strike="noStrike" baseline="0" dirty="0">
                <a:solidFill>
                  <a:srgbClr val="C00000"/>
                </a:solidFill>
                <a:latin typeface="Times New Roman" panose="02020603050405020304" pitchFamily="18" charset="0"/>
              </a:rPr>
              <a:t>+ Một số quốc gia có tỉ lệ dân thành thị cao như: Xin-ga-po, Bru-nây, Ma-lai-xi-a…</a:t>
            </a:r>
          </a:p>
          <a:p>
            <a:pPr marL="0" marR="0" lvl="0" indent="0" rtl="0">
              <a:buNone/>
            </a:pPr>
            <a:r>
              <a:rPr lang="vi-VN" b="1" i="0" u="none" strike="noStrike" baseline="0" dirty="0">
                <a:solidFill>
                  <a:srgbClr val="C00000"/>
                </a:solidFill>
                <a:latin typeface="Times New Roman" panose="02020603050405020304" pitchFamily="18" charset="0"/>
              </a:rPr>
              <a:t>- Thành phần dân cư: </a:t>
            </a:r>
            <a:r>
              <a:rPr lang="vi-VN" dirty="0">
                <a:solidFill>
                  <a:srgbClr val="C00000"/>
                </a:solidFill>
                <a:latin typeface="Times New Roman" panose="02020603050405020304" pitchFamily="18" charset="0"/>
              </a:rPr>
              <a:t>đa dạng</a:t>
            </a:r>
            <a:r>
              <a:rPr lang="vi-VN" b="0" i="0" u="none" strike="noStrike" baseline="0" dirty="0">
                <a:solidFill>
                  <a:srgbClr val="2F5496"/>
                </a:solidFill>
                <a:latin typeface="Times New Roman" panose="02020603050405020304" pitchFamily="18" charset="0"/>
              </a:rPr>
              <a:t>.</a:t>
            </a:r>
            <a:endParaRPr lang="vi-VN" b="0" i="0" u="none" strike="noStrike" baseline="0" dirty="0">
              <a:solidFill>
                <a:srgbClr val="C00000"/>
              </a:solidFill>
              <a:latin typeface="Times New Roman" panose="02020603050405020304" pitchFamily="18" charset="0"/>
            </a:endParaRPr>
          </a:p>
        </p:txBody>
      </p:sp>
      <p:pic>
        <p:nvPicPr>
          <p:cNvPr id="4" name="Picture 3" descr="Lý thuyết Địa Lí 11 Cánh diều Bài 11: Vị trí địa lí, điều kiện tự nhiên, dân cư, xã hội và kinh tế khu vực Đông Nam Á">
            <a:extLst>
              <a:ext uri="{FF2B5EF4-FFF2-40B4-BE49-F238E27FC236}">
                <a16:creationId xmlns:a16="http://schemas.microsoft.com/office/drawing/2014/main" id="{12451FF2-2B7C-492A-BCD1-D1F2CB2C5E3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00675" y="484095"/>
            <a:ext cx="6477560" cy="5954805"/>
          </a:xfrm>
          <a:prstGeom prst="rect">
            <a:avLst/>
          </a:prstGeom>
          <a:noFill/>
          <a:ln>
            <a:noFill/>
          </a:ln>
        </p:spPr>
      </p:pic>
    </p:spTree>
    <p:extLst>
      <p:ext uri="{BB962C8B-B14F-4D97-AF65-F5344CB8AC3E}">
        <p14:creationId xmlns:p14="http://schemas.microsoft.com/office/powerpoint/2010/main" val="573724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226718-9259-44FB-8F23-06D9B751CCDB}"/>
              </a:ext>
            </a:extLst>
          </p:cNvPr>
          <p:cNvSpPr>
            <a:spLocks noGrp="1"/>
          </p:cNvSpPr>
          <p:nvPr>
            <p:ph type="body" idx="1"/>
          </p:nvPr>
        </p:nvSpPr>
        <p:spPr>
          <a:xfrm>
            <a:off x="838200" y="507814"/>
            <a:ext cx="10515600" cy="4351338"/>
          </a:xfrm>
        </p:spPr>
        <p:txBody>
          <a:bodyPr/>
          <a:lstStyle/>
          <a:p>
            <a:pPr marL="0" marR="0" lvl="0" indent="0" rtl="0">
              <a:buNone/>
            </a:pPr>
            <a:r>
              <a:rPr lang="vi-VN" b="1" i="0" u="none" strike="noStrike" baseline="0" dirty="0">
                <a:solidFill>
                  <a:srgbClr val="C00000"/>
                </a:solidFill>
                <a:latin typeface="Times New Roman" panose="02020603050405020304" pitchFamily="18" charset="0"/>
              </a:rPr>
              <a:t>♦ Ảnh hưởng</a:t>
            </a:r>
          </a:p>
          <a:p>
            <a:pPr marL="0" marR="0" lvl="0" indent="0" rtl="0">
              <a:buNone/>
            </a:pPr>
            <a:r>
              <a:rPr lang="vi-VN" b="0" i="0" u="none" strike="noStrike" baseline="0" dirty="0">
                <a:solidFill>
                  <a:srgbClr val="C00000"/>
                </a:solidFill>
                <a:latin typeface="Times New Roman" panose="02020603050405020304" pitchFamily="18" charset="0"/>
              </a:rPr>
              <a:t>- Dân số: nguồn lao động đông, thị trường tiêu thụ rộng lớn. Tuy nhiên, cũng gây nhiều sức ép như: việc làm, nhà ở,...</a:t>
            </a:r>
          </a:p>
          <a:p>
            <a:pPr marL="0" marR="0" lvl="0" indent="0" rtl="0">
              <a:buNone/>
            </a:pPr>
            <a:r>
              <a:rPr lang="vi-VN" b="0" i="0" u="none" strike="noStrike" baseline="0" dirty="0">
                <a:solidFill>
                  <a:srgbClr val="C00000"/>
                </a:solidFill>
                <a:latin typeface="Times New Roman" panose="02020603050405020304" pitchFamily="18" charset="0"/>
              </a:rPr>
              <a:t>- Dân tộc: đa dạng tạo nên văn hóa độc đáo, giàu bản sắc, nhưng cũng khó khăn trong việc quản lí xã hội.</a:t>
            </a:r>
          </a:p>
        </p:txBody>
      </p:sp>
    </p:spTree>
    <p:extLst>
      <p:ext uri="{BB962C8B-B14F-4D97-AF65-F5344CB8AC3E}">
        <p14:creationId xmlns:p14="http://schemas.microsoft.com/office/powerpoint/2010/main" val="3819197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F2A42-02F4-4240-92B1-8F97CF16D1C5}"/>
              </a:ext>
            </a:extLst>
          </p:cNvPr>
          <p:cNvSpPr>
            <a:spLocks noGrp="1"/>
          </p:cNvSpPr>
          <p:nvPr>
            <p:ph type="title"/>
          </p:nvPr>
        </p:nvSpPr>
        <p:spPr>
          <a:xfrm>
            <a:off x="838200" y="365125"/>
            <a:ext cx="3464859" cy="629957"/>
          </a:xfrm>
        </p:spPr>
        <p:txBody>
          <a:bodyPr>
            <a:normAutofit fontScale="90000"/>
          </a:bodyPr>
          <a:lstStyle/>
          <a:p>
            <a:pPr marR="0" rtl="0"/>
            <a:r>
              <a:rPr lang="vi-VN" b="1" i="0" u="none" strike="noStrike" baseline="0" dirty="0">
                <a:solidFill>
                  <a:srgbClr val="2F5496"/>
                </a:solidFill>
                <a:latin typeface="Times New Roman" panose="02020603050405020304" pitchFamily="18" charset="0"/>
              </a:rPr>
              <a:t>2. Xã hội</a:t>
            </a:r>
            <a:endParaRPr lang="vi-VN" b="0" i="0" u="none" strike="noStrike"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48D81F35-A1AC-4233-9EE9-D3D3801FAC96}"/>
              </a:ext>
            </a:extLst>
          </p:cNvPr>
          <p:cNvSpPr>
            <a:spLocks noGrp="1"/>
          </p:cNvSpPr>
          <p:nvPr>
            <p:ph type="body" idx="1"/>
          </p:nvPr>
        </p:nvSpPr>
        <p:spPr>
          <a:xfrm>
            <a:off x="426776" y="995082"/>
            <a:ext cx="5498895" cy="5665694"/>
          </a:xfrm>
        </p:spPr>
        <p:txBody>
          <a:bodyPr>
            <a:normAutofit/>
          </a:bodyPr>
          <a:lstStyle/>
          <a:p>
            <a:pPr marL="0" marR="0" lvl="0" indent="0" rtl="0">
              <a:buNone/>
            </a:pPr>
            <a:r>
              <a:rPr lang="vi-VN" b="0" i="0" u="none" strike="noStrike" baseline="0" dirty="0">
                <a:solidFill>
                  <a:srgbClr val="C00000"/>
                </a:solidFill>
                <a:latin typeface="Times New Roman" panose="02020603050405020304" pitchFamily="18" charset="0"/>
              </a:rPr>
              <a:t>- Nền văn hóa đa dạng, giàu bản sắc. </a:t>
            </a:r>
          </a:p>
          <a:p>
            <a:pPr marL="0" marR="0" lvl="0" indent="0" rtl="0">
              <a:buNone/>
            </a:pPr>
            <a:r>
              <a:rPr lang="vi-VN" b="0" i="0" u="none" strike="noStrike" baseline="0" dirty="0">
                <a:solidFill>
                  <a:srgbClr val="C00000"/>
                </a:solidFill>
                <a:latin typeface="Times New Roman" panose="02020603050405020304" pitchFamily="18" charset="0"/>
              </a:rPr>
              <a:t>- Giáo dục, y tế phát triển với tốc độ khá nhanh. </a:t>
            </a:r>
          </a:p>
          <a:p>
            <a:pPr marL="0" marR="0" lvl="0" indent="0" rtl="0">
              <a:buNone/>
            </a:pPr>
            <a:r>
              <a:rPr lang="vi-VN" b="0" i="0" u="none" strike="noStrike" baseline="0" dirty="0">
                <a:solidFill>
                  <a:srgbClr val="C00000"/>
                </a:solidFill>
                <a:latin typeface="Times New Roman" panose="02020603050405020304" pitchFamily="18" charset="0"/>
              </a:rPr>
              <a:t>- HDI có xu hướng tăng và khác nhau ở mỗi quốc gia.</a:t>
            </a:r>
          </a:p>
          <a:p>
            <a:pPr marL="0" marR="0" lvl="0" indent="0" rtl="0">
              <a:buNone/>
            </a:pPr>
            <a:r>
              <a:rPr lang="vi-VN" b="0" i="0" u="none" strike="noStrike" baseline="0" dirty="0">
                <a:solidFill>
                  <a:srgbClr val="C00000"/>
                </a:solidFill>
                <a:latin typeface="Times New Roman" panose="02020603050405020304" pitchFamily="18" charset="0"/>
              </a:rPr>
              <a:t>- Đông Nam Á là khu vực có nhiều tôn giáo, tín ngưỡng. </a:t>
            </a:r>
          </a:p>
        </p:txBody>
      </p:sp>
      <p:pic>
        <p:nvPicPr>
          <p:cNvPr id="4" name="Picture 3" descr="Lý thuyết Địa Lí 11 Cánh diều Bài 11: Vị trí địa lí, điều kiện tự nhiên, dân cư, xã hội và kinh tế khu vực Đông Nam Á">
            <a:extLst>
              <a:ext uri="{FF2B5EF4-FFF2-40B4-BE49-F238E27FC236}">
                <a16:creationId xmlns:a16="http://schemas.microsoft.com/office/drawing/2014/main" id="{07F775E6-05FF-411C-9750-A7EF77D2D41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23529" y="1436370"/>
            <a:ext cx="5941695" cy="3985260"/>
          </a:xfrm>
          <a:prstGeom prst="rect">
            <a:avLst/>
          </a:prstGeom>
          <a:noFill/>
          <a:ln>
            <a:noFill/>
          </a:ln>
        </p:spPr>
      </p:pic>
    </p:spTree>
    <p:extLst>
      <p:ext uri="{BB962C8B-B14F-4D97-AF65-F5344CB8AC3E}">
        <p14:creationId xmlns:p14="http://schemas.microsoft.com/office/powerpoint/2010/main" val="336602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5EDF-A64F-4ADD-AB8E-5F5B2F144472}"/>
              </a:ext>
            </a:extLst>
          </p:cNvPr>
          <p:cNvSpPr>
            <a:spLocks noGrp="1"/>
          </p:cNvSpPr>
          <p:nvPr>
            <p:ph type="title"/>
          </p:nvPr>
        </p:nvSpPr>
        <p:spPr/>
        <p:txBody>
          <a:bodyPr/>
          <a:lstStyle/>
          <a:p>
            <a:pPr marR="0" rtl="0"/>
            <a:r>
              <a:rPr lang="vi-VN" b="1" i="0" u="none" strike="noStrike" baseline="0">
                <a:solidFill>
                  <a:srgbClr val="2F5496"/>
                </a:solidFill>
                <a:latin typeface="Times New Roman" panose="02020603050405020304" pitchFamily="18" charset="0"/>
              </a:rPr>
              <a:t>III. Kinh tế</a:t>
            </a:r>
            <a:endParaRPr lang="vi-VN" b="0" i="0" u="none" strike="noStrike" baseline="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5690B5BE-E6D1-4F26-A1CD-A4C90B03CACA}"/>
              </a:ext>
            </a:extLst>
          </p:cNvPr>
          <p:cNvSpPr>
            <a:spLocks noGrp="1"/>
          </p:cNvSpPr>
          <p:nvPr>
            <p:ph type="body" idx="1"/>
          </p:nvPr>
        </p:nvSpPr>
        <p:spPr>
          <a:xfrm>
            <a:off x="838200" y="1458072"/>
            <a:ext cx="10515600" cy="4351338"/>
          </a:xfrm>
        </p:spPr>
        <p:txBody>
          <a:bodyPr>
            <a:normAutofit/>
          </a:bodyPr>
          <a:lstStyle/>
          <a:p>
            <a:pPr marL="0" marR="0" lvl="0" indent="0" rtl="0">
              <a:buNone/>
            </a:pPr>
            <a:r>
              <a:rPr lang="vi-VN" b="1" i="0" u="none" strike="noStrike" baseline="0" dirty="0">
                <a:solidFill>
                  <a:srgbClr val="C00000"/>
                </a:solidFill>
                <a:latin typeface="Times New Roman" panose="02020603050405020304" pitchFamily="18" charset="0"/>
              </a:rPr>
              <a:t>1. Tình hình phát triển kinh tế chung</a:t>
            </a:r>
          </a:p>
          <a:p>
            <a:pPr marL="0" marR="0" lvl="0" indent="0" rtl="0">
              <a:buNone/>
            </a:pPr>
            <a:r>
              <a:rPr lang="vi-VN" b="0" i="0" u="none" strike="noStrike" baseline="0" dirty="0">
                <a:solidFill>
                  <a:srgbClr val="C00000"/>
                </a:solidFill>
                <a:latin typeface="Times New Roman" panose="02020603050405020304" pitchFamily="18" charset="0"/>
              </a:rPr>
              <a:t>- Trước đây, phần lớn đều là những nước nông nghiệp. </a:t>
            </a:r>
          </a:p>
          <a:p>
            <a:pPr marL="0" marR="0" lvl="0" indent="0" rtl="0">
              <a:buNone/>
            </a:pPr>
            <a:r>
              <a:rPr lang="vi-VN" b="0" i="0" u="none" strike="noStrike" baseline="0" dirty="0">
                <a:solidFill>
                  <a:srgbClr val="C00000"/>
                </a:solidFill>
                <a:latin typeface="Times New Roman" panose="02020603050405020304" pitchFamily="18" charset="0"/>
              </a:rPr>
              <a:t>- GDP của khu vực Đông Nam Á tăng khá nhanh. </a:t>
            </a:r>
            <a:r>
              <a:rPr lang="vi-VN" dirty="0">
                <a:solidFill>
                  <a:srgbClr val="C00000"/>
                </a:solidFill>
                <a:latin typeface="Times New Roman" panose="02020603050405020304" pitchFamily="18" charset="0"/>
              </a:rPr>
              <a:t>C</a:t>
            </a:r>
            <a:r>
              <a:rPr lang="vi-VN" b="0" i="0" u="none" strike="noStrike" baseline="0" dirty="0">
                <a:solidFill>
                  <a:srgbClr val="C00000"/>
                </a:solidFill>
                <a:latin typeface="Times New Roman" panose="02020603050405020304" pitchFamily="18" charset="0"/>
              </a:rPr>
              <a:t>ó sự khác nhau giữa các giai đoạn và giữa các nước.</a:t>
            </a:r>
          </a:p>
          <a:p>
            <a:pPr marL="0" marR="0" lvl="0" indent="0" rtl="0">
              <a:buNone/>
            </a:pPr>
            <a:r>
              <a:rPr lang="vi-VN" b="0" i="0" u="none" strike="noStrike" baseline="0" dirty="0">
                <a:solidFill>
                  <a:srgbClr val="C00000"/>
                </a:solidFill>
                <a:latin typeface="Times New Roman" panose="02020603050405020304" pitchFamily="18" charset="0"/>
              </a:rPr>
              <a:t>- Cơ cấu kinh tế ở phần lớn các nước đang có sự chuyển dịch theo hướng tích cực.</a:t>
            </a:r>
          </a:p>
        </p:txBody>
      </p:sp>
    </p:spTree>
    <p:extLst>
      <p:ext uri="{BB962C8B-B14F-4D97-AF65-F5344CB8AC3E}">
        <p14:creationId xmlns:p14="http://schemas.microsoft.com/office/powerpoint/2010/main" val="1388162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0EE0-95D3-4E88-AA71-5638277E4004}"/>
              </a:ext>
            </a:extLst>
          </p:cNvPr>
          <p:cNvSpPr>
            <a:spLocks noGrp="1"/>
          </p:cNvSpPr>
          <p:nvPr>
            <p:ph type="title"/>
          </p:nvPr>
        </p:nvSpPr>
        <p:spPr/>
        <p:txBody>
          <a:bodyPr>
            <a:normAutofit/>
          </a:bodyPr>
          <a:lstStyle/>
          <a:p>
            <a:r>
              <a:rPr lang="vi-VN" b="1" i="0" u="none" strike="noStrike" baseline="0" dirty="0">
                <a:solidFill>
                  <a:srgbClr val="2F5496"/>
                </a:solidFill>
                <a:latin typeface="Times New Roman" panose="02020603050405020304" pitchFamily="18" charset="0"/>
              </a:rPr>
              <a:t>2. Các ngành kinh tế</a:t>
            </a:r>
            <a:br>
              <a:rPr lang="vi-VN" b="1" i="0" u="none" strike="noStrike" baseline="0" dirty="0">
                <a:solidFill>
                  <a:srgbClr val="2F5496"/>
                </a:solidFill>
                <a:latin typeface="Times New Roman" panose="02020603050405020304" pitchFamily="18" charset="0"/>
              </a:rPr>
            </a:br>
            <a:r>
              <a:rPr lang="vi-VN" b="1" i="0" u="none" strike="noStrike" baseline="0" dirty="0">
                <a:solidFill>
                  <a:srgbClr val="002060"/>
                </a:solidFill>
                <a:latin typeface="Times New Roman" panose="02020603050405020304" pitchFamily="18" charset="0"/>
              </a:rPr>
              <a:t>a) Nông nghiệp</a:t>
            </a:r>
            <a:endParaRPr lang="vi-VN" b="0" i="0" u="none" strike="noStrike" baseline="0" dirty="0">
              <a:solidFill>
                <a:srgbClr val="002060"/>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5A75771F-3870-465D-93B6-66B57FDAF779}"/>
              </a:ext>
            </a:extLst>
          </p:cNvPr>
          <p:cNvSpPr>
            <a:spLocks noGrp="1"/>
          </p:cNvSpPr>
          <p:nvPr>
            <p:ph type="body" idx="1"/>
          </p:nvPr>
        </p:nvSpPr>
        <p:spPr>
          <a:xfrm>
            <a:off x="838200" y="1690688"/>
            <a:ext cx="10515600" cy="4351338"/>
          </a:xfrm>
        </p:spPr>
        <p:txBody>
          <a:bodyPr>
            <a:normAutofit/>
          </a:bodyPr>
          <a:lstStyle/>
          <a:p>
            <a:pPr marL="0" marR="0" lvl="0" indent="0" rtl="0">
              <a:buNone/>
            </a:pPr>
            <a:r>
              <a:rPr lang="vi-VN" b="1" i="0" u="none" strike="noStrike" baseline="0" dirty="0">
                <a:solidFill>
                  <a:srgbClr val="C00000"/>
                </a:solidFill>
                <a:latin typeface="Times New Roman" panose="02020603050405020304" pitchFamily="18" charset="0"/>
              </a:rPr>
              <a:t>♦ Tình hình phát triển chung</a:t>
            </a:r>
          </a:p>
          <a:p>
            <a:pPr marL="0" marR="0" lvl="0" indent="0" rtl="0">
              <a:buNone/>
            </a:pPr>
            <a:r>
              <a:rPr lang="vi-VN" b="0" i="0" u="none" strike="noStrike" baseline="0" dirty="0">
                <a:solidFill>
                  <a:srgbClr val="C00000"/>
                </a:solidFill>
                <a:latin typeface="Times New Roman" panose="02020603050405020304" pitchFamily="18" charset="0"/>
              </a:rPr>
              <a:t>- Có nhiều điều kiện thuận lợi để phát triển nông nghiệp.</a:t>
            </a:r>
          </a:p>
          <a:p>
            <a:pPr marL="0" marR="0" lvl="0" indent="0" rtl="0">
              <a:buNone/>
            </a:pPr>
            <a:r>
              <a:rPr lang="vi-VN" b="0" i="0" u="none" strike="noStrike" baseline="0" dirty="0">
                <a:solidFill>
                  <a:srgbClr val="C00000"/>
                </a:solidFill>
                <a:latin typeface="Times New Roman" panose="02020603050405020304" pitchFamily="18" charset="0"/>
              </a:rPr>
              <a:t>- Nền nông nghiệp nhiệt đới khá phát triển và chiếm vị trí quan trọng.. </a:t>
            </a:r>
          </a:p>
          <a:p>
            <a:pPr marL="0" marR="0" lvl="0" indent="0" rtl="0">
              <a:buNone/>
            </a:pPr>
            <a:r>
              <a:rPr lang="vi-VN" b="0" i="0" u="none" strike="noStrike" baseline="0" dirty="0">
                <a:solidFill>
                  <a:srgbClr val="C00000"/>
                </a:solidFill>
                <a:latin typeface="Times New Roman" panose="02020603050405020304" pitchFamily="18" charset="0"/>
              </a:rPr>
              <a:t>- Sản xuất nông nghiệp đang phát triển theo hướng nông nghiệp hàng hóa.</a:t>
            </a:r>
          </a:p>
        </p:txBody>
      </p:sp>
    </p:spTree>
    <p:extLst>
      <p:ext uri="{BB962C8B-B14F-4D97-AF65-F5344CB8AC3E}">
        <p14:creationId xmlns:p14="http://schemas.microsoft.com/office/powerpoint/2010/main" val="234206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82DA-B91C-40B0-AD48-0732F3612C03}"/>
              </a:ext>
            </a:extLst>
          </p:cNvPr>
          <p:cNvSpPr>
            <a:spLocks noGrp="1"/>
          </p:cNvSpPr>
          <p:nvPr>
            <p:ph type="title"/>
          </p:nvPr>
        </p:nvSpPr>
        <p:spPr>
          <a:xfrm>
            <a:off x="838200" y="365126"/>
            <a:ext cx="7929282" cy="558240"/>
          </a:xfrm>
        </p:spPr>
        <p:txBody>
          <a:bodyPr>
            <a:normAutofit fontScale="90000"/>
          </a:bodyPr>
          <a:lstStyle/>
          <a:p>
            <a:pPr marR="0" rtl="0"/>
            <a:r>
              <a:rPr lang="vi-VN" b="1" i="0" u="none" strike="noStrike" baseline="0" dirty="0">
                <a:solidFill>
                  <a:srgbClr val="2F5496"/>
                </a:solidFill>
                <a:latin typeface="Times New Roman" panose="02020603050405020304" pitchFamily="18" charset="0"/>
              </a:rPr>
              <a:t>I. Vị trí địa lí và điều kiện tự nhiên</a:t>
            </a:r>
            <a:endParaRPr lang="vi-VN" b="0" i="0" u="none" strike="noStrike"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101D859B-E580-48BF-8890-EE3D28060DB4}"/>
              </a:ext>
            </a:extLst>
          </p:cNvPr>
          <p:cNvSpPr>
            <a:spLocks noGrp="1"/>
          </p:cNvSpPr>
          <p:nvPr>
            <p:ph type="body" idx="1"/>
          </p:nvPr>
        </p:nvSpPr>
        <p:spPr>
          <a:xfrm>
            <a:off x="419100" y="1074269"/>
            <a:ext cx="5133975" cy="5336055"/>
          </a:xfrm>
        </p:spPr>
        <p:txBody>
          <a:bodyPr>
            <a:normAutofit/>
          </a:bodyPr>
          <a:lstStyle/>
          <a:p>
            <a:pPr marL="0" marR="0" lvl="0" indent="0" rtl="0">
              <a:buNone/>
            </a:pPr>
            <a:r>
              <a:rPr lang="vi-VN" b="1" i="0" u="none" strike="noStrike" baseline="0" dirty="0">
                <a:solidFill>
                  <a:srgbClr val="C00000"/>
                </a:solidFill>
                <a:latin typeface="Times New Roman" panose="02020603050405020304" pitchFamily="18" charset="0"/>
              </a:rPr>
              <a:t>1. Vị trí địa lí và phạm vi lãnh thổ</a:t>
            </a:r>
          </a:p>
          <a:p>
            <a:pPr marL="0" marR="0" lvl="0" indent="0" rtl="0">
              <a:buNone/>
            </a:pPr>
            <a:r>
              <a:rPr lang="vi-VN" b="1" i="0" u="none" strike="noStrike" baseline="0" dirty="0">
                <a:solidFill>
                  <a:srgbClr val="C00000"/>
                </a:solidFill>
                <a:latin typeface="Times New Roman" panose="02020603050405020304" pitchFamily="18" charset="0"/>
              </a:rPr>
              <a:t>a) Đặc điểm:</a:t>
            </a:r>
          </a:p>
          <a:p>
            <a:pPr marL="0" marR="0" lvl="0" indent="0" rtl="0">
              <a:buNone/>
            </a:pPr>
            <a:r>
              <a:rPr lang="vi-VN" b="1" i="0" u="none" strike="noStrike" baseline="0" dirty="0">
                <a:solidFill>
                  <a:srgbClr val="C00000"/>
                </a:solidFill>
                <a:latin typeface="Times New Roman" panose="02020603050405020304" pitchFamily="18" charset="0"/>
              </a:rPr>
              <a:t>♦ Phạm vi lãnh thổ: </a:t>
            </a:r>
          </a:p>
          <a:p>
            <a:pPr marL="0" marR="0" lvl="0" indent="0" rtl="0">
              <a:buNone/>
            </a:pPr>
            <a:r>
              <a:rPr lang="vi-VN" b="0" i="0" u="none" strike="noStrike" baseline="0" dirty="0">
                <a:solidFill>
                  <a:srgbClr val="C00000"/>
                </a:solidFill>
                <a:latin typeface="Times New Roman" panose="02020603050405020304" pitchFamily="18" charset="0"/>
              </a:rPr>
              <a:t>- Diện tích đất khoảng 4,5 triệu km</a:t>
            </a:r>
            <a:r>
              <a:rPr lang="vi-VN" b="0" i="0" u="none" strike="noStrike" baseline="30000" dirty="0">
                <a:solidFill>
                  <a:srgbClr val="C00000"/>
                </a:solidFill>
                <a:latin typeface="Times New Roman" panose="02020603050405020304" pitchFamily="18" charset="0"/>
              </a:rPr>
              <a:t>2</a:t>
            </a:r>
            <a:endParaRPr lang="vi-VN" b="0" i="0" u="none" strike="noStrike" baseline="0" dirty="0">
              <a:solidFill>
                <a:srgbClr val="C00000"/>
              </a:solidFill>
              <a:latin typeface="Times New Roman" panose="02020603050405020304" pitchFamily="18" charset="0"/>
            </a:endParaRPr>
          </a:p>
          <a:p>
            <a:pPr marL="0" marR="0" lvl="0" indent="0" rtl="0">
              <a:buNone/>
            </a:pPr>
            <a:r>
              <a:rPr lang="vi-VN" b="0" i="0" u="none" strike="noStrike" baseline="0" dirty="0">
                <a:solidFill>
                  <a:srgbClr val="C00000"/>
                </a:solidFill>
                <a:latin typeface="Times New Roman" panose="02020603050405020304" pitchFamily="18" charset="0"/>
              </a:rPr>
              <a:t>+ Khu vực lục địa </a:t>
            </a:r>
          </a:p>
          <a:p>
            <a:pPr marL="0" marR="0" lvl="0" indent="0" rtl="0">
              <a:buNone/>
            </a:pPr>
            <a:r>
              <a:rPr lang="vi-VN" b="0" i="0" u="none" strike="noStrike" baseline="0" dirty="0">
                <a:solidFill>
                  <a:srgbClr val="C00000"/>
                </a:solidFill>
                <a:latin typeface="Times New Roman" panose="02020603050405020304" pitchFamily="18" charset="0"/>
              </a:rPr>
              <a:t>+ Khu vực hải đảo </a:t>
            </a:r>
          </a:p>
          <a:p>
            <a:pPr marL="0" marR="0" lvl="0" indent="0" rtl="0">
              <a:buNone/>
            </a:pPr>
            <a:r>
              <a:rPr lang="vi-VN" b="0" i="0" u="none" strike="noStrike" baseline="0" dirty="0">
                <a:solidFill>
                  <a:srgbClr val="C00000"/>
                </a:solidFill>
                <a:latin typeface="Times New Roman" panose="02020603050405020304" pitchFamily="18" charset="0"/>
              </a:rPr>
              <a:t>- Vùng biển rộng, gồm nhiều biển như: Biển Đông, Gia-va, Ban-đa, Ti-mo,...</a:t>
            </a:r>
          </a:p>
        </p:txBody>
      </p:sp>
      <p:pic>
        <p:nvPicPr>
          <p:cNvPr id="4" name="Picture 3" descr="Lý thuyết Địa Lí 11 Cánh diều Bài 11: Vị trí địa lí, điều kiện tự nhiên, dân cư, xã hội và kinh tế khu vực Đông Nam Á">
            <a:extLst>
              <a:ext uri="{FF2B5EF4-FFF2-40B4-BE49-F238E27FC236}">
                <a16:creationId xmlns:a16="http://schemas.microsoft.com/office/drawing/2014/main" id="{0A8BFA91-59F4-43E4-8B28-19FD2AED076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48300" y="923366"/>
            <a:ext cx="6667500" cy="5782234"/>
          </a:xfrm>
          <a:prstGeom prst="rect">
            <a:avLst/>
          </a:prstGeom>
          <a:noFill/>
          <a:ln>
            <a:noFill/>
          </a:ln>
        </p:spPr>
      </p:pic>
    </p:spTree>
    <p:extLst>
      <p:ext uri="{BB962C8B-B14F-4D97-AF65-F5344CB8AC3E}">
        <p14:creationId xmlns:p14="http://schemas.microsoft.com/office/powerpoint/2010/main" val="2170916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2CD26F-C0A2-4D7F-9CB1-29444F185497}"/>
              </a:ext>
            </a:extLst>
          </p:cNvPr>
          <p:cNvSpPr>
            <a:spLocks noGrp="1"/>
          </p:cNvSpPr>
          <p:nvPr>
            <p:ph type="body" idx="1"/>
          </p:nvPr>
        </p:nvSpPr>
        <p:spPr>
          <a:xfrm>
            <a:off x="838200" y="1075765"/>
            <a:ext cx="10515600" cy="5513294"/>
          </a:xfrm>
        </p:spPr>
        <p:txBody>
          <a:bodyPr>
            <a:normAutofit fontScale="77500" lnSpcReduction="20000"/>
          </a:bodyPr>
          <a:lstStyle/>
          <a:p>
            <a:pPr marL="0" marR="0" lvl="0" indent="0" rtl="0">
              <a:buNone/>
            </a:pPr>
            <a:r>
              <a:rPr lang="vi-VN" b="1" i="0" u="none" strike="noStrike" baseline="0" dirty="0">
                <a:solidFill>
                  <a:srgbClr val="C00000"/>
                </a:solidFill>
                <a:latin typeface="Times New Roman" panose="02020603050405020304" pitchFamily="18" charset="0"/>
              </a:rPr>
              <a:t>♦ Một số ngành tiêu biểu (xem sách)</a:t>
            </a:r>
          </a:p>
          <a:p>
            <a:pPr marL="0" marR="0" lvl="0" indent="0" rtl="0">
              <a:buNone/>
            </a:pPr>
            <a:r>
              <a:rPr lang="vi-VN" b="1" i="0" u="none" strike="noStrike" baseline="0" dirty="0">
                <a:solidFill>
                  <a:srgbClr val="C00000"/>
                </a:solidFill>
                <a:latin typeface="Times New Roman" panose="02020603050405020304" pitchFamily="18" charset="0"/>
              </a:rPr>
              <a:t>- Ngành trồng trọt:</a:t>
            </a:r>
          </a:p>
          <a:p>
            <a:pPr marL="0" marR="0" lvl="0" indent="0" rtl="0">
              <a:buNone/>
            </a:pPr>
            <a:r>
              <a:rPr lang="vi-VN" b="0" i="0" u="none" strike="noStrike" baseline="0" dirty="0">
                <a:solidFill>
                  <a:srgbClr val="C00000"/>
                </a:solidFill>
                <a:latin typeface="Times New Roman" panose="02020603050405020304" pitchFamily="18" charset="0"/>
              </a:rPr>
              <a:t>+ Giữ vai trò chủ đạo (chiếm 70 % tổng giá trị sản lượng nông nghiệp, năm 2020).</a:t>
            </a:r>
          </a:p>
          <a:p>
            <a:pPr marL="0" marR="0" lvl="0" indent="0" rtl="0">
              <a:buNone/>
            </a:pPr>
            <a:r>
              <a:rPr lang="vi-VN" b="0" i="0" u="none" strike="noStrike" baseline="0" dirty="0">
                <a:solidFill>
                  <a:srgbClr val="C00000"/>
                </a:solidFill>
                <a:latin typeface="Times New Roman" panose="02020603050405020304" pitchFamily="18" charset="0"/>
              </a:rPr>
              <a:t>+ Cơ cấu cây trồng rất đa dạng, gồm: cây lương thực, cây công nghiệp và cây ăn quả.</a:t>
            </a:r>
          </a:p>
          <a:p>
            <a:pPr marL="0" marR="0" lvl="0" indent="0" rtl="0">
              <a:buNone/>
            </a:pPr>
            <a:r>
              <a:rPr lang="vi-VN" b="0" i="0" u="none" strike="noStrike" baseline="0" dirty="0">
                <a:solidFill>
                  <a:srgbClr val="C00000"/>
                </a:solidFill>
                <a:latin typeface="Times New Roman" panose="02020603050405020304" pitchFamily="18" charset="0"/>
              </a:rPr>
              <a:t>+ Năng suất cây trồng khá cao, đóng góp quan trọng trong an ninh lương thực của khu vực và thế giới, tạo nhiều mặt hàng xuất khẩu có giá trị.</a:t>
            </a:r>
          </a:p>
          <a:p>
            <a:pPr marL="0" marR="0" lvl="0" indent="0" rtl="0">
              <a:buNone/>
            </a:pPr>
            <a:r>
              <a:rPr lang="vi-VN" b="0" i="0" u="none" strike="noStrike" baseline="0" dirty="0">
                <a:solidFill>
                  <a:srgbClr val="C00000"/>
                </a:solidFill>
                <a:latin typeface="Times New Roman" panose="02020603050405020304" pitchFamily="18" charset="0"/>
              </a:rPr>
              <a:t>+ Đặc điểm phân bố:</a:t>
            </a:r>
          </a:p>
          <a:p>
            <a:pPr marL="0" marR="0" lvl="0" indent="0" rtl="0">
              <a:buNone/>
            </a:pPr>
            <a:r>
              <a:rPr lang="vi-VN" b="0" i="0" u="none" strike="noStrike" baseline="0" dirty="0">
                <a:solidFill>
                  <a:srgbClr val="C00000"/>
                </a:solidFill>
                <a:latin typeface="Times New Roman" panose="02020603050405020304" pitchFamily="18" charset="0"/>
              </a:rPr>
              <a:t>▪ Lúa gạo là cây lương thực chính, được trồng nhiều ở các nước: In-đô-nê-xi-a, Thái Lan, Việt Nam, Phi-líp-pin…</a:t>
            </a:r>
          </a:p>
          <a:p>
            <a:pPr marL="0" marR="0" lvl="0" indent="0" rtl="0">
              <a:buNone/>
            </a:pPr>
            <a:r>
              <a:rPr lang="vi-VN" b="0" i="0" u="none" strike="noStrike" baseline="0" dirty="0">
                <a:solidFill>
                  <a:srgbClr val="C00000"/>
                </a:solidFill>
                <a:latin typeface="Times New Roman" panose="02020603050405020304" pitchFamily="18" charset="0"/>
              </a:rPr>
              <a:t>▪ Đông Nam Á là khu vực trồng nhiều cao su, cà phê, cọ dầu và dừa… Cao su được trồng nhiều ở Thái Lan, Ma-lai-xi-a, In-đô-nê-xi-a và Việt Nam…; Cà phê được trồng nhiều ở Lào, Phi-líp-pin, Thái Lan và Việt Nam…; Dừa được trồng nhiều ở Phi-líp-pin, Thái Lan, Ma-lai-xi-a và Việt Nam…. Ngoài ra, các nước trong khu vực còn trồng chè, hồ tiêu, điều, lạc, đậu tương, mía, dâu tằm,...</a:t>
            </a:r>
          </a:p>
          <a:p>
            <a:pPr marL="0" marR="0" lvl="0" indent="0" rtl="0">
              <a:buNone/>
            </a:pPr>
            <a:r>
              <a:rPr lang="vi-VN" b="0" i="0" u="none" strike="noStrike" baseline="0" dirty="0">
                <a:solidFill>
                  <a:srgbClr val="C00000"/>
                </a:solidFill>
                <a:latin typeface="Times New Roman" panose="02020603050405020304" pitchFamily="18" charset="0"/>
              </a:rPr>
              <a:t>▪ Cây ăn quả được trồng nhiều ở Thái Lan, Việt Nam, Phi-líp-pin, In-đô-nê-xi-a. Một số loại cây ăn quả nhiệt đới chủ yếu của khu vực này là: xoài, chôm chôm, chuối, sầu riêng, nhãn, vải,... </a:t>
            </a:r>
          </a:p>
        </p:txBody>
      </p:sp>
    </p:spTree>
    <p:extLst>
      <p:ext uri="{BB962C8B-B14F-4D97-AF65-F5344CB8AC3E}">
        <p14:creationId xmlns:p14="http://schemas.microsoft.com/office/powerpoint/2010/main" val="1271822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8A90F1-0D41-46D5-A65D-278BB975E828}"/>
              </a:ext>
            </a:extLst>
          </p:cNvPr>
          <p:cNvSpPr>
            <a:spLocks noGrp="1"/>
          </p:cNvSpPr>
          <p:nvPr>
            <p:ph type="body" idx="1"/>
          </p:nvPr>
        </p:nvSpPr>
        <p:spPr>
          <a:xfrm>
            <a:off x="838200" y="615390"/>
            <a:ext cx="10515600" cy="4351338"/>
          </a:xfrm>
        </p:spPr>
        <p:txBody>
          <a:bodyPr/>
          <a:lstStyle/>
          <a:p>
            <a:pPr marL="0" marR="0" lvl="0" indent="0" rtl="0">
              <a:buNone/>
            </a:pPr>
            <a:r>
              <a:rPr lang="vi-VN" b="0" i="0" u="none" strike="noStrike" baseline="0" dirty="0">
                <a:solidFill>
                  <a:srgbClr val="C00000"/>
                </a:solidFill>
                <a:latin typeface="Times New Roman" panose="02020603050405020304" pitchFamily="18" charset="0"/>
              </a:rPr>
              <a:t>- </a:t>
            </a:r>
            <a:r>
              <a:rPr lang="vi-VN" b="1" i="0" u="none" strike="noStrike" baseline="0" dirty="0">
                <a:solidFill>
                  <a:srgbClr val="C00000"/>
                </a:solidFill>
                <a:latin typeface="Times New Roman" panose="02020603050405020304" pitchFamily="18" charset="0"/>
              </a:rPr>
              <a:t>Chăn nuôi:</a:t>
            </a:r>
            <a:r>
              <a:rPr lang="vi-VN" b="0" i="0" u="none" strike="noStrike" baseline="0" dirty="0">
                <a:solidFill>
                  <a:srgbClr val="C00000"/>
                </a:solidFill>
                <a:latin typeface="Times New Roman" panose="02020603050405020304" pitchFamily="18" charset="0"/>
              </a:rPr>
              <a:t> </a:t>
            </a:r>
          </a:p>
          <a:p>
            <a:pPr marL="0" marR="0" lvl="0" indent="0" rtl="0">
              <a:buNone/>
            </a:pPr>
            <a:r>
              <a:rPr lang="vi-VN" b="0" i="0" u="none" strike="noStrike" baseline="0" dirty="0">
                <a:solidFill>
                  <a:srgbClr val="C00000"/>
                </a:solidFill>
                <a:latin typeface="Times New Roman" panose="02020603050405020304" pitchFamily="18" charset="0"/>
              </a:rPr>
              <a:t>+ Phát triển khá nhanh dựa vào lợi thế của các đồng cỏ tự nhiên và nguồn thức ăn từ lương thực; sự phát triển của ngành chăn nuôi đã góp phần giải quyết tốt vấn đề thực phẩm của khu vực và tạo mặt hàng xuất khẩu.</a:t>
            </a:r>
          </a:p>
          <a:p>
            <a:pPr marL="0" marR="0" lvl="0" indent="0" rtl="0">
              <a:buNone/>
            </a:pPr>
            <a:r>
              <a:rPr lang="vi-VN" b="0" i="0" u="none" strike="noStrike" baseline="0" dirty="0">
                <a:solidFill>
                  <a:srgbClr val="C00000"/>
                </a:solidFill>
                <a:latin typeface="Times New Roman" panose="02020603050405020304" pitchFamily="18" charset="0"/>
              </a:rPr>
              <a:t>+ Vật nuôi chủ yếu ở khu vực Đông Nam Á là: lợn, trâu, bò,... Các nước nuôi nhiều là: In-đô-nê-xi-a, Thái Lan, Việt Nam, Phi-líp-pin….</a:t>
            </a:r>
          </a:p>
          <a:p>
            <a:pPr marL="0" marR="0" lvl="0" indent="0" rtl="0">
              <a:buNone/>
            </a:pPr>
            <a:r>
              <a:rPr lang="vi-VN" b="0" i="0" u="none" strike="noStrike" baseline="0" dirty="0">
                <a:solidFill>
                  <a:srgbClr val="C00000"/>
                </a:solidFill>
                <a:latin typeface="Times New Roman" panose="02020603050405020304" pitchFamily="18" charset="0"/>
              </a:rPr>
              <a:t>+ Ngày nay, ngành chăn nuôi đang có nhiều đổi mới, thay đổi về hình thức chăn nuôi, chuyên môn hóa trong sản xuất, áp dụng rộng rãi khoa học công nghệ, đa dạng sản phẩm chế biến,... để mang lại hiệu quả cao.</a:t>
            </a:r>
          </a:p>
        </p:txBody>
      </p:sp>
    </p:spTree>
    <p:extLst>
      <p:ext uri="{BB962C8B-B14F-4D97-AF65-F5344CB8AC3E}">
        <p14:creationId xmlns:p14="http://schemas.microsoft.com/office/powerpoint/2010/main" val="3945452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CC9D72-E282-4292-836C-60C63A5581C1}"/>
              </a:ext>
            </a:extLst>
          </p:cNvPr>
          <p:cNvSpPr>
            <a:spLocks noGrp="1"/>
          </p:cNvSpPr>
          <p:nvPr>
            <p:ph type="body" idx="1"/>
          </p:nvPr>
        </p:nvSpPr>
        <p:spPr>
          <a:xfrm>
            <a:off x="838200" y="785719"/>
            <a:ext cx="10515600" cy="4351338"/>
          </a:xfrm>
        </p:spPr>
        <p:txBody>
          <a:bodyPr>
            <a:normAutofit lnSpcReduction="10000"/>
          </a:bodyPr>
          <a:lstStyle/>
          <a:p>
            <a:pPr marL="0" marR="0" lvl="0" indent="0" rtl="0">
              <a:buNone/>
            </a:pPr>
            <a:r>
              <a:rPr lang="vi-VN" b="1" i="0" u="none" strike="noStrike" baseline="0" dirty="0">
                <a:solidFill>
                  <a:srgbClr val="C00000"/>
                </a:solidFill>
                <a:latin typeface="Times New Roman" panose="02020603050405020304" pitchFamily="18" charset="0"/>
              </a:rPr>
              <a:t>- Lâm nghiệp:</a:t>
            </a:r>
            <a:endParaRPr lang="vi-VN" b="0" i="0" u="none" strike="noStrike" baseline="0" dirty="0">
              <a:solidFill>
                <a:srgbClr val="C00000"/>
              </a:solidFill>
              <a:latin typeface="Times New Roman" panose="02020603050405020304" pitchFamily="18" charset="0"/>
            </a:endParaRPr>
          </a:p>
          <a:p>
            <a:pPr marL="0" marR="0" lvl="0" indent="0" rtl="0">
              <a:buNone/>
            </a:pPr>
            <a:r>
              <a:rPr lang="vi-VN" b="0" i="0" u="none" strike="noStrike" baseline="0" dirty="0">
                <a:solidFill>
                  <a:srgbClr val="C00000"/>
                </a:solidFill>
                <a:latin typeface="Times New Roman" panose="02020603050405020304" pitchFamily="18" charset="0"/>
              </a:rPr>
              <a:t>+ Ngành lâm nghiệp được chú trọng phát triển ở nhiều nước trong khu vực.</a:t>
            </a:r>
          </a:p>
          <a:p>
            <a:pPr marL="0" marR="0" lvl="0" indent="0" rtl="0">
              <a:buNone/>
            </a:pPr>
            <a:r>
              <a:rPr lang="vi-VN" b="0" i="0" u="none" strike="noStrike" baseline="0" dirty="0">
                <a:solidFill>
                  <a:srgbClr val="C00000"/>
                </a:solidFill>
                <a:latin typeface="Times New Roman" panose="02020603050405020304" pitchFamily="18" charset="0"/>
              </a:rPr>
              <a:t>+ Các nước có độ che phủ rừng cao là: Lào, Việt Nam, Mi-an-ma, In-đô-nê-xi-a,...</a:t>
            </a:r>
          </a:p>
          <a:p>
            <a:pPr marL="0" marR="0" lvl="0" indent="0" rtl="0">
              <a:buNone/>
            </a:pPr>
            <a:r>
              <a:rPr lang="vi-VN" b="0" i="0" u="none" strike="noStrike" baseline="0" dirty="0">
                <a:solidFill>
                  <a:srgbClr val="C00000"/>
                </a:solidFill>
                <a:latin typeface="Times New Roman" panose="02020603050405020304" pitchFamily="18" charset="0"/>
              </a:rPr>
              <a:t>+ Năm 2020, sản lượng gỗ tròn của khu vực đạt hơn 300 triệu m</a:t>
            </a:r>
            <a:r>
              <a:rPr lang="vi-VN" b="0" i="0" u="none" strike="noStrike" baseline="30000" dirty="0">
                <a:solidFill>
                  <a:srgbClr val="C00000"/>
                </a:solidFill>
                <a:latin typeface="Times New Roman" panose="02020603050405020304" pitchFamily="18" charset="0"/>
              </a:rPr>
              <a:t>3</a:t>
            </a:r>
            <a:r>
              <a:rPr lang="vi-VN" b="0" i="0" u="none" strike="noStrike" baseline="0" dirty="0">
                <a:solidFill>
                  <a:srgbClr val="C00000"/>
                </a:solidFill>
                <a:latin typeface="Times New Roman" panose="02020603050405020304" pitchFamily="18" charset="0"/>
              </a:rPr>
              <a:t>.</a:t>
            </a:r>
          </a:p>
          <a:p>
            <a:pPr marL="0" marR="0" lvl="0" indent="0" rtl="0">
              <a:buNone/>
            </a:pPr>
            <a:r>
              <a:rPr lang="vi-VN" b="0" i="0" u="none" strike="noStrike" baseline="0" dirty="0">
                <a:solidFill>
                  <a:srgbClr val="C00000"/>
                </a:solidFill>
                <a:latin typeface="Times New Roman" panose="02020603050405020304" pitchFamily="18" charset="0"/>
              </a:rPr>
              <a:t>+ Tuy nhiên, việc khai thác rừng không hợp lí làm cho diện tích rừng bị suy giảm, các nước Đông Nam Á phải đưa ra nhiều biện pháp để tăng diện tích rừng trồng và bảo vệ rừng, hạn chế khai thác và xuất khẩu gỗ tròn.</a:t>
            </a:r>
          </a:p>
        </p:txBody>
      </p:sp>
    </p:spTree>
    <p:extLst>
      <p:ext uri="{BB962C8B-B14F-4D97-AF65-F5344CB8AC3E}">
        <p14:creationId xmlns:p14="http://schemas.microsoft.com/office/powerpoint/2010/main" val="486569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F22FED-43DB-4DE2-9276-85D6004AB753}"/>
              </a:ext>
            </a:extLst>
          </p:cNvPr>
          <p:cNvSpPr>
            <a:spLocks noGrp="1"/>
          </p:cNvSpPr>
          <p:nvPr>
            <p:ph type="body" idx="1"/>
          </p:nvPr>
        </p:nvSpPr>
        <p:spPr>
          <a:xfrm>
            <a:off x="838200" y="696071"/>
            <a:ext cx="10515600" cy="5641976"/>
          </a:xfrm>
        </p:spPr>
        <p:txBody>
          <a:bodyPr>
            <a:normAutofit fontScale="92500" lnSpcReduction="20000"/>
          </a:bodyPr>
          <a:lstStyle/>
          <a:p>
            <a:pPr marR="0" lvl="0" rtl="0">
              <a:buFontTx/>
              <a:buChar char="-"/>
            </a:pPr>
            <a:r>
              <a:rPr lang="vi-VN" b="1" i="0" u="none" strike="noStrike" baseline="0" dirty="0">
                <a:solidFill>
                  <a:srgbClr val="C00000"/>
                </a:solidFill>
                <a:latin typeface="Times New Roman" panose="02020603050405020304" pitchFamily="18" charset="0"/>
              </a:rPr>
              <a:t>Thuỷ sản:</a:t>
            </a:r>
            <a:r>
              <a:rPr lang="vi-VN" b="0" i="0" u="none" strike="noStrike" baseline="0" dirty="0">
                <a:solidFill>
                  <a:srgbClr val="C00000"/>
                </a:solidFill>
                <a:latin typeface="Times New Roman" panose="02020603050405020304" pitchFamily="18" charset="0"/>
              </a:rPr>
              <a:t> </a:t>
            </a:r>
          </a:p>
          <a:p>
            <a:pPr marL="0" marR="0" lvl="0" indent="0" rtl="0">
              <a:buNone/>
            </a:pPr>
            <a:r>
              <a:rPr lang="vi-VN" b="0" i="0" u="none" strike="noStrike" baseline="0" dirty="0">
                <a:solidFill>
                  <a:srgbClr val="C00000"/>
                </a:solidFill>
                <a:latin typeface="Times New Roman" panose="02020603050405020304" pitchFamily="18" charset="0"/>
              </a:rPr>
              <a:t>+ Phát triển với tốc độ khá nhanh ở hầu hết các nước Đông Nam Á, tỉ trọng đóng góp trong GDP tăng nhanh. Sự phát triển của ngành này đang góp phần quan trọng trong việc nâng cao chất lượng cuộc sống của người dân, tạo thêm nhiều mặt hàng xuất khẩu, mang lại doanh thu cao cho nhiều nước. Năm 2020, khu vực Đông Nam Á đóng góp 25 % tổng sản lượng thuỷ sản thế giới; 4 nước có sản lượng thuỷ sản lớn là: In-đô-nê-xi-a, Phi-líp-pin, Thái Lan và Việt Nam.</a:t>
            </a:r>
          </a:p>
          <a:p>
            <a:pPr marL="0" marR="0" lvl="0" indent="0" rtl="0">
              <a:buNone/>
            </a:pPr>
            <a:r>
              <a:rPr lang="vi-VN" b="0" i="0" u="none" strike="noStrike" baseline="0" dirty="0">
                <a:solidFill>
                  <a:srgbClr val="C00000"/>
                </a:solidFill>
                <a:latin typeface="Times New Roman" panose="02020603050405020304" pitchFamily="18" charset="0"/>
              </a:rPr>
              <a:t>+ </a:t>
            </a:r>
            <a:r>
              <a:rPr lang="vi-VN" b="1" i="0" u="none" strike="noStrike" baseline="0" dirty="0">
                <a:solidFill>
                  <a:srgbClr val="C00000"/>
                </a:solidFill>
                <a:latin typeface="Times New Roman" panose="02020603050405020304" pitchFamily="18" charset="0"/>
              </a:rPr>
              <a:t>Đánh bắt thuỷ sản: </a:t>
            </a:r>
            <a:r>
              <a:rPr lang="vi-VN" b="0" i="0" u="none" strike="noStrike" baseline="0" dirty="0">
                <a:solidFill>
                  <a:srgbClr val="C00000"/>
                </a:solidFill>
                <a:latin typeface="Times New Roman" panose="02020603050405020304" pitchFamily="18" charset="0"/>
              </a:rPr>
              <a:t>do có sự đầu tư về trang thiết bị, áp dụng khoa học kĩ thuật trong đánh bắt, đẩy mạnh việc đánh bắt xa bờ nên năng suất và sản lượng ngày càng cao.</a:t>
            </a:r>
          </a:p>
          <a:p>
            <a:pPr marL="0" marR="0" lvl="0" indent="0" rtl="0">
              <a:buNone/>
            </a:pPr>
            <a:r>
              <a:rPr lang="vi-VN" b="1" i="0" u="none" strike="noStrike" baseline="0" dirty="0">
                <a:solidFill>
                  <a:srgbClr val="C00000"/>
                </a:solidFill>
                <a:latin typeface="Times New Roman" panose="02020603050405020304" pitchFamily="18" charset="0"/>
              </a:rPr>
              <a:t>+ Nuôi trồng thuỷ sản:</a:t>
            </a:r>
            <a:r>
              <a:rPr lang="vi-VN" b="0" i="0" u="none" strike="noStrike" baseline="0" dirty="0">
                <a:solidFill>
                  <a:srgbClr val="C00000"/>
                </a:solidFill>
                <a:latin typeface="Times New Roman" panose="02020603050405020304" pitchFamily="18" charset="0"/>
              </a:rPr>
              <a:t> do có các lợi thế về diện tích đất mặt nước như: sông, hồ, vũng, vịnh,… nên nuôi trồng thủy sản phát triển mạnh; chủ yếu là nuôi cá, tôm và một số đặc sản. Trong quá trình phát triển, các quốc gia cũng phải đối mặt với một số vấn đề như: bảo vệ môi trường; giữ vững diện tích rừng ngập mặn; ứng dụng công nghệ tiên tiến vào nuôi trồng và chế biến, hướng đến phát triển bền vững….</a:t>
            </a:r>
          </a:p>
        </p:txBody>
      </p:sp>
    </p:spTree>
    <p:extLst>
      <p:ext uri="{BB962C8B-B14F-4D97-AF65-F5344CB8AC3E}">
        <p14:creationId xmlns:p14="http://schemas.microsoft.com/office/powerpoint/2010/main" val="3979421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B8562-803C-471E-85DB-04315092B972}"/>
              </a:ext>
            </a:extLst>
          </p:cNvPr>
          <p:cNvSpPr>
            <a:spLocks noGrp="1"/>
          </p:cNvSpPr>
          <p:nvPr>
            <p:ph type="title"/>
          </p:nvPr>
        </p:nvSpPr>
        <p:spPr>
          <a:xfrm>
            <a:off x="838200" y="365125"/>
            <a:ext cx="5392271" cy="396875"/>
          </a:xfrm>
        </p:spPr>
        <p:txBody>
          <a:bodyPr>
            <a:normAutofit fontScale="90000"/>
          </a:bodyPr>
          <a:lstStyle/>
          <a:p>
            <a:pPr marR="0" rtl="0"/>
            <a:r>
              <a:rPr lang="vi-VN" b="1" i="0" u="none" strike="noStrike" baseline="0" dirty="0">
                <a:solidFill>
                  <a:srgbClr val="2F5496"/>
                </a:solidFill>
                <a:latin typeface="Times New Roman" panose="02020603050405020304" pitchFamily="18" charset="0"/>
              </a:rPr>
              <a:t>b) Công nghiệp</a:t>
            </a:r>
            <a:endParaRPr lang="vi-VN" b="0" i="0" u="none" strike="noStrike"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23219B6C-1F5E-473A-B08D-DCB03733D42B}"/>
              </a:ext>
            </a:extLst>
          </p:cNvPr>
          <p:cNvSpPr>
            <a:spLocks noGrp="1"/>
          </p:cNvSpPr>
          <p:nvPr>
            <p:ph type="body" idx="1"/>
          </p:nvPr>
        </p:nvSpPr>
        <p:spPr>
          <a:xfrm>
            <a:off x="838199" y="932328"/>
            <a:ext cx="10914529" cy="5746377"/>
          </a:xfrm>
        </p:spPr>
        <p:txBody>
          <a:bodyPr>
            <a:normAutofit/>
          </a:bodyPr>
          <a:lstStyle/>
          <a:p>
            <a:pPr marL="0" marR="0" lvl="0" indent="0" rtl="0">
              <a:buNone/>
            </a:pPr>
            <a:r>
              <a:rPr lang="vi-VN" b="1" i="0" u="none" strike="noStrike" baseline="0" dirty="0">
                <a:solidFill>
                  <a:srgbClr val="C00000"/>
                </a:solidFill>
                <a:latin typeface="Times New Roman" panose="02020603050405020304" pitchFamily="18" charset="0"/>
              </a:rPr>
              <a:t>♦ Tình hình phát triển chung</a:t>
            </a:r>
          </a:p>
          <a:p>
            <a:pPr marR="0" lvl="0" rtl="0">
              <a:buFontTx/>
              <a:buChar char="-"/>
            </a:pPr>
            <a:r>
              <a:rPr lang="vi-VN" b="0" i="0" u="none" strike="noStrike" baseline="0" dirty="0">
                <a:solidFill>
                  <a:srgbClr val="C00000"/>
                </a:solidFill>
                <a:latin typeface="Times New Roman" panose="02020603050405020304" pitchFamily="18" charset="0"/>
              </a:rPr>
              <a:t>Công nghiệp phát triển với tốc độ nhanh và đóng góp ngày càng cao trong GDP. </a:t>
            </a:r>
          </a:p>
          <a:p>
            <a:pPr marL="0" marR="0" lvl="0" indent="0" rtl="0">
              <a:buNone/>
            </a:pPr>
            <a:r>
              <a:rPr lang="vi-VN" b="0" i="0" u="none" strike="noStrike" baseline="0" dirty="0">
                <a:solidFill>
                  <a:srgbClr val="C00000"/>
                </a:solidFill>
                <a:latin typeface="Times New Roman" panose="02020603050405020304" pitchFamily="18" charset="0"/>
              </a:rPr>
              <a:t>- Sự phát triển của ngành công nghiệp đang thúc đẩy chuyển dịch cơ cấu kinh tế tích cực.</a:t>
            </a:r>
          </a:p>
          <a:p>
            <a:pPr marL="0" marR="0" lvl="0" indent="0" rtl="0">
              <a:buNone/>
            </a:pPr>
            <a:r>
              <a:rPr lang="vi-VN" b="0" i="0" u="none" strike="noStrike" baseline="0" dirty="0">
                <a:solidFill>
                  <a:srgbClr val="C00000"/>
                </a:solidFill>
                <a:latin typeface="Times New Roman" panose="02020603050405020304" pitchFamily="18" charset="0"/>
              </a:rPr>
              <a:t>- Cơ cấu ngành công nghiệp đa dạng với nhiều ngành quan trọng như: cơ khí, điện tử - tin học, chế biến thực phẩm, sản xuất hàng tiêu dùng, khai thác khoáng sản,...</a:t>
            </a:r>
          </a:p>
          <a:p>
            <a:pPr marL="0" marR="0" lvl="0" indent="0" rtl="0">
              <a:buNone/>
            </a:pPr>
            <a:r>
              <a:rPr lang="vi-VN" b="0" i="0" u="none" strike="noStrike" baseline="0" dirty="0">
                <a:solidFill>
                  <a:srgbClr val="C00000"/>
                </a:solidFill>
                <a:latin typeface="Times New Roman" panose="02020603050405020304" pitchFamily="18" charset="0"/>
              </a:rPr>
              <a:t>- Một số trung tâm công nghiệp lớn của khu vực là: Xin-ga-po, Băng cốc, Ma-ni-la, Thành phố Hồ Chí Minh,....</a:t>
            </a:r>
          </a:p>
        </p:txBody>
      </p:sp>
    </p:spTree>
    <p:extLst>
      <p:ext uri="{BB962C8B-B14F-4D97-AF65-F5344CB8AC3E}">
        <p14:creationId xmlns:p14="http://schemas.microsoft.com/office/powerpoint/2010/main" val="2535152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ABA51-61A5-4B2F-9AB4-A4A6FBE76FD6}"/>
              </a:ext>
            </a:extLst>
          </p:cNvPr>
          <p:cNvSpPr>
            <a:spLocks noGrp="1"/>
          </p:cNvSpPr>
          <p:nvPr>
            <p:ph type="body" idx="1"/>
          </p:nvPr>
        </p:nvSpPr>
        <p:spPr>
          <a:xfrm>
            <a:off x="681319" y="678141"/>
            <a:ext cx="10811434" cy="5758517"/>
          </a:xfrm>
        </p:spPr>
        <p:txBody>
          <a:bodyPr>
            <a:normAutofit/>
          </a:bodyPr>
          <a:lstStyle/>
          <a:p>
            <a:pPr marL="0" marR="0" lvl="0" indent="0" rtl="0">
              <a:buNone/>
            </a:pPr>
            <a:r>
              <a:rPr lang="vi-VN" b="1" i="0" u="none" strike="noStrike" baseline="0" dirty="0">
                <a:solidFill>
                  <a:srgbClr val="C00000"/>
                </a:solidFill>
                <a:latin typeface="Times New Roman" panose="02020603050405020304" pitchFamily="18" charset="0"/>
              </a:rPr>
              <a:t>♦ Một số ngành tiêu biểu (xem sách)</a:t>
            </a:r>
          </a:p>
          <a:p>
            <a:pPr marL="0" marR="0" lvl="0" indent="0" rtl="0">
              <a:buNone/>
            </a:pPr>
            <a:r>
              <a:rPr lang="vi-VN" b="1" i="0" u="none" strike="noStrike" baseline="0" dirty="0">
                <a:solidFill>
                  <a:srgbClr val="C00000"/>
                </a:solidFill>
                <a:latin typeface="Times New Roman" panose="02020603050405020304" pitchFamily="18" charset="0"/>
              </a:rPr>
              <a:t>- Công nghiệp cơ khí</a:t>
            </a:r>
          </a:p>
          <a:p>
            <a:pPr marL="0" marR="0" lvl="0" indent="0" rtl="0">
              <a:buNone/>
            </a:pPr>
            <a:r>
              <a:rPr lang="vi-VN" b="0" i="0" u="none" strike="noStrike" baseline="0" dirty="0">
                <a:solidFill>
                  <a:srgbClr val="C00000"/>
                </a:solidFill>
                <a:latin typeface="Times New Roman" panose="02020603050405020304" pitchFamily="18" charset="0"/>
              </a:rPr>
              <a:t>+ Đây là ngành công nghiệp rất quan trọng, là động lực cho sự phát triển kinh tế.</a:t>
            </a:r>
          </a:p>
          <a:p>
            <a:pPr marL="0" marR="0" lvl="0" indent="0" rtl="0">
              <a:buNone/>
            </a:pPr>
            <a:r>
              <a:rPr lang="vi-VN" b="0" i="0" u="none" strike="noStrike" baseline="0" dirty="0">
                <a:solidFill>
                  <a:srgbClr val="C00000"/>
                </a:solidFill>
                <a:latin typeface="Times New Roman" panose="02020603050405020304" pitchFamily="18" charset="0"/>
              </a:rPr>
              <a:t>+ Cơ khí chế tạo máy được phát triển ở nhiều nước như: Thái Lan, In-đô-nê-xi-a, Ma-lai-xi-a. Sản phẩm của ngành này là: ô tô, tàu biển, máy nông nghiệp,.... </a:t>
            </a:r>
          </a:p>
          <a:p>
            <a:pPr marL="0" marR="0" lvl="0" indent="0" rtl="0">
              <a:buNone/>
            </a:pPr>
            <a:r>
              <a:rPr lang="vi-VN" b="0" i="0" u="none" strike="noStrike" baseline="0" dirty="0">
                <a:solidFill>
                  <a:srgbClr val="C00000"/>
                </a:solidFill>
                <a:latin typeface="Times New Roman" panose="02020603050405020304" pitchFamily="18" charset="0"/>
              </a:rPr>
              <a:t>+ Cơ khí lắp ráp được phát triển ở Việt Nam, In-đô-nê-xi-a, Thái Lan,...</a:t>
            </a:r>
          </a:p>
          <a:p>
            <a:pPr marL="0" marR="0" lvl="0" indent="0" rtl="0">
              <a:buNone/>
            </a:pPr>
            <a:r>
              <a:rPr lang="vi-VN" b="0" i="0" u="none" strike="noStrike" baseline="0" dirty="0">
                <a:solidFill>
                  <a:srgbClr val="C00000"/>
                </a:solidFill>
                <a:latin typeface="Times New Roman" panose="02020603050405020304" pitchFamily="18" charset="0"/>
              </a:rPr>
              <a:t>+ Để phát triển ngành công nghiệp cơ khí, các nước đã tăng cường hợp tác, liên doanh, liên kết, tận dụng công nghệ hiện đại trên thế giới, tạo ra nhiều mặt hàng đáp ứng nhu cầu của thị trường tiêu thụ.</a:t>
            </a:r>
          </a:p>
        </p:txBody>
      </p:sp>
    </p:spTree>
    <p:extLst>
      <p:ext uri="{BB962C8B-B14F-4D97-AF65-F5344CB8AC3E}">
        <p14:creationId xmlns:p14="http://schemas.microsoft.com/office/powerpoint/2010/main" val="4128324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DBB85D-2B66-4D63-BB96-7D0E44AAA380}"/>
              </a:ext>
            </a:extLst>
          </p:cNvPr>
          <p:cNvSpPr>
            <a:spLocks noGrp="1"/>
          </p:cNvSpPr>
          <p:nvPr>
            <p:ph type="body" idx="1"/>
          </p:nvPr>
        </p:nvSpPr>
        <p:spPr>
          <a:xfrm>
            <a:off x="838200" y="627529"/>
            <a:ext cx="10515600" cy="5549434"/>
          </a:xfrm>
        </p:spPr>
        <p:txBody>
          <a:bodyPr/>
          <a:lstStyle/>
          <a:p>
            <a:pPr marR="0" lvl="0" rtl="0">
              <a:buFontTx/>
              <a:buChar char="-"/>
            </a:pPr>
            <a:r>
              <a:rPr lang="vi-VN" b="1" i="0" u="none" strike="noStrike" baseline="0" dirty="0">
                <a:solidFill>
                  <a:srgbClr val="C00000"/>
                </a:solidFill>
                <a:latin typeface="Times New Roman" panose="02020603050405020304" pitchFamily="18" charset="0"/>
              </a:rPr>
              <a:t>Công nghiệp điện tử - tin học</a:t>
            </a:r>
          </a:p>
          <a:p>
            <a:pPr marL="0" marR="0" lvl="0" indent="0" rtl="0">
              <a:buNone/>
            </a:pPr>
            <a:r>
              <a:rPr lang="vi-VN" b="0" i="0" u="none" strike="noStrike" baseline="0" dirty="0">
                <a:solidFill>
                  <a:srgbClr val="C00000"/>
                </a:solidFill>
                <a:latin typeface="Times New Roman" panose="02020603050405020304" pitchFamily="18" charset="0"/>
              </a:rPr>
              <a:t>+ Phát triển với tốc độ nhanh, là ngành mũi nhọn của nhiều nước.</a:t>
            </a:r>
          </a:p>
          <a:p>
            <a:pPr marL="0" marR="0" lvl="0" indent="0" rtl="0">
              <a:buNone/>
            </a:pPr>
            <a:r>
              <a:rPr lang="vi-VN" b="0" i="0" u="none" strike="noStrike" baseline="0" dirty="0">
                <a:solidFill>
                  <a:srgbClr val="C00000"/>
                </a:solidFill>
                <a:latin typeface="Times New Roman" panose="02020603050405020304" pitchFamily="18" charset="0"/>
              </a:rPr>
              <a:t>+ Các sản phẩm của ngành này rất đa dạng để phục vụ nền kinh tế trong nước và xuất khẩu như: thiết bị bưu chính viễn thông, linh kiện điện tử,...</a:t>
            </a:r>
          </a:p>
          <a:p>
            <a:pPr marL="0" marR="0" lvl="0" indent="0" rtl="0">
              <a:buNone/>
            </a:pPr>
            <a:r>
              <a:rPr lang="vi-VN" b="0" i="0" u="none" strike="noStrike" baseline="0" dirty="0">
                <a:solidFill>
                  <a:srgbClr val="C00000"/>
                </a:solidFill>
                <a:latin typeface="Times New Roman" panose="02020603050405020304" pitchFamily="18" charset="0"/>
              </a:rPr>
              <a:t>+ Các nước có công nghiệp điện tử - tin học phát triển là: Xin-ga-po, Thái Lan, In-đô-nê-xi-a, Phi-líp-pin, Ma-lai-xi-a, Việt Nam,... </a:t>
            </a:r>
          </a:p>
          <a:p>
            <a:pPr marL="0" marR="0" lvl="0" indent="0" rtl="0">
              <a:buNone/>
            </a:pPr>
            <a:r>
              <a:rPr lang="vi-VN" b="0" i="0" u="none" strike="noStrike" baseline="0" dirty="0">
                <a:solidFill>
                  <a:srgbClr val="C00000"/>
                </a:solidFill>
                <a:latin typeface="Times New Roman" panose="02020603050405020304" pitchFamily="18" charset="0"/>
              </a:rPr>
              <a:t>+ Hiện nay, ngành này thu hút mạnh đầu tư và chuyển giao công nghệ từ nước ngoài, sản phẩm đáp ứng được yêu cầu của thị trường và thế giới.</a:t>
            </a:r>
          </a:p>
        </p:txBody>
      </p:sp>
    </p:spTree>
    <p:extLst>
      <p:ext uri="{BB962C8B-B14F-4D97-AF65-F5344CB8AC3E}">
        <p14:creationId xmlns:p14="http://schemas.microsoft.com/office/powerpoint/2010/main" val="4174906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3FA817-0982-4CC1-A80D-2228CB2AC487}"/>
              </a:ext>
            </a:extLst>
          </p:cNvPr>
          <p:cNvSpPr>
            <a:spLocks noGrp="1"/>
          </p:cNvSpPr>
          <p:nvPr>
            <p:ph type="body" idx="1"/>
          </p:nvPr>
        </p:nvSpPr>
        <p:spPr>
          <a:xfrm>
            <a:off x="838200" y="812614"/>
            <a:ext cx="10515600" cy="4351338"/>
          </a:xfrm>
        </p:spPr>
        <p:txBody>
          <a:bodyPr>
            <a:normAutofit fontScale="92500" lnSpcReduction="10000"/>
          </a:bodyPr>
          <a:lstStyle/>
          <a:p>
            <a:pPr marR="0" lvl="0" rtl="0">
              <a:buFontTx/>
              <a:buChar char="-"/>
            </a:pPr>
            <a:r>
              <a:rPr lang="vi-VN" b="1" i="0" u="none" strike="noStrike" baseline="0" dirty="0">
                <a:solidFill>
                  <a:srgbClr val="C00000"/>
                </a:solidFill>
                <a:latin typeface="Times New Roman" panose="02020603050405020304" pitchFamily="18" charset="0"/>
              </a:rPr>
              <a:t>Công nghiệp thực phẩm</a:t>
            </a:r>
          </a:p>
          <a:p>
            <a:pPr marL="0" marR="0" lvl="0" indent="0" rtl="0">
              <a:buNone/>
            </a:pPr>
            <a:r>
              <a:rPr lang="vi-VN" b="0" i="0" u="none" strike="noStrike" baseline="0" dirty="0">
                <a:solidFill>
                  <a:srgbClr val="C00000"/>
                </a:solidFill>
                <a:latin typeface="Times New Roman" panose="02020603050405020304" pitchFamily="18" charset="0"/>
              </a:rPr>
              <a:t>+ Đóng vai trò chủ đạo, mang lại giá trị cao và đóng góp đáng kể vào GDP của nhiều nước.</a:t>
            </a:r>
          </a:p>
          <a:p>
            <a:pPr marL="0" marR="0" lvl="0" indent="0" rtl="0">
              <a:buNone/>
            </a:pPr>
            <a:r>
              <a:rPr lang="vi-VN" b="0" i="0" u="none" strike="noStrike" baseline="0" dirty="0">
                <a:solidFill>
                  <a:srgbClr val="C00000"/>
                </a:solidFill>
                <a:latin typeface="Times New Roman" panose="02020603050405020304" pitchFamily="18" charset="0"/>
              </a:rPr>
              <a:t>+ Ngành này phát triển dựa vào nguồn nguyên liệu dồi dào, lao động đông và thị trường tiêu thụ lớn của khu vực. </a:t>
            </a:r>
          </a:p>
          <a:p>
            <a:pPr marL="0" marR="0" lvl="0" indent="0" rtl="0">
              <a:buNone/>
            </a:pPr>
            <a:r>
              <a:rPr lang="vi-VN" b="0" i="0" u="none" strike="noStrike" baseline="0" dirty="0">
                <a:solidFill>
                  <a:srgbClr val="C00000"/>
                </a:solidFill>
                <a:latin typeface="Times New Roman" panose="02020603050405020304" pitchFamily="18" charset="0"/>
              </a:rPr>
              <a:t>+ Sản phẩm của ngành rất đa dạng như: thực phẩm đông lạnh, thực phẩm sấy khô,... Trong đó, các loại thuỷ sản đông lạnh đang là mặt hàng xuất khẩu có sức cạnh tranh trên thị trường thế giới.</a:t>
            </a:r>
          </a:p>
          <a:p>
            <a:pPr marL="0" marR="0" lvl="0" indent="0" rtl="0">
              <a:buNone/>
            </a:pPr>
            <a:r>
              <a:rPr lang="vi-VN" b="0" i="0" u="none" strike="noStrike" baseline="0" dirty="0">
                <a:solidFill>
                  <a:srgbClr val="C00000"/>
                </a:solidFill>
                <a:latin typeface="Times New Roman" panose="02020603050405020304" pitchFamily="18" charset="0"/>
              </a:rPr>
              <a:t>+ Các nước có ngành này phát triển là: Việt Nam, Thái Lan, In-đô-nê-xi-a,...</a:t>
            </a:r>
          </a:p>
          <a:p>
            <a:pPr marL="0" marR="0" lvl="0" indent="0" rtl="0">
              <a:buNone/>
            </a:pPr>
            <a:r>
              <a:rPr lang="vi-VN" b="0" i="0" u="none" strike="noStrike" baseline="0" dirty="0">
                <a:solidFill>
                  <a:srgbClr val="C00000"/>
                </a:solidFill>
                <a:latin typeface="Times New Roman" panose="02020603050405020304" pitchFamily="18" charset="0"/>
              </a:rPr>
              <a:t>+ Ngày nay, nhiều nước đang đầu tư công nghệ, đổi mới mẫu mã, đa dạng sản phẩm để đáp ứng tốt nhu cầu của thị trường.</a:t>
            </a:r>
          </a:p>
        </p:txBody>
      </p:sp>
    </p:spTree>
    <p:extLst>
      <p:ext uri="{BB962C8B-B14F-4D97-AF65-F5344CB8AC3E}">
        <p14:creationId xmlns:p14="http://schemas.microsoft.com/office/powerpoint/2010/main" val="650623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6ECF14-DE9A-435E-9AAD-E3D1120DE7A6}"/>
              </a:ext>
            </a:extLst>
          </p:cNvPr>
          <p:cNvSpPr>
            <a:spLocks noGrp="1"/>
          </p:cNvSpPr>
          <p:nvPr>
            <p:ph type="body" idx="1"/>
          </p:nvPr>
        </p:nvSpPr>
        <p:spPr>
          <a:xfrm>
            <a:off x="838200" y="669178"/>
            <a:ext cx="10515600" cy="4351338"/>
          </a:xfrm>
        </p:spPr>
        <p:txBody>
          <a:bodyPr>
            <a:normAutofit fontScale="92500"/>
          </a:bodyPr>
          <a:lstStyle/>
          <a:p>
            <a:pPr marL="0" indent="0">
              <a:buNone/>
            </a:pPr>
            <a:r>
              <a:rPr lang="vi-VN" b="1" i="0" u="none" strike="noStrike" baseline="0" dirty="0">
                <a:solidFill>
                  <a:srgbClr val="C00000"/>
                </a:solidFill>
                <a:latin typeface="Times New Roman" panose="02020603050405020304" pitchFamily="18" charset="0"/>
              </a:rPr>
              <a:t>- Công nghiệp sản xuất hàng tiêu dùng</a:t>
            </a:r>
            <a:endParaRPr lang="vi-VN" b="0" i="0" u="none" strike="noStrike" baseline="0" dirty="0">
              <a:solidFill>
                <a:srgbClr val="C00000"/>
              </a:solidFill>
              <a:latin typeface="Times New Roman" panose="02020603050405020304" pitchFamily="18" charset="0"/>
            </a:endParaRPr>
          </a:p>
          <a:p>
            <a:pPr marL="0" marR="0" lvl="0" indent="0" rtl="0">
              <a:buNone/>
            </a:pPr>
            <a:r>
              <a:rPr lang="vi-VN" b="0" i="0" u="none" strike="noStrike" baseline="0" dirty="0">
                <a:solidFill>
                  <a:srgbClr val="C00000"/>
                </a:solidFill>
                <a:latin typeface="Times New Roman" panose="02020603050405020304" pitchFamily="18" charset="0"/>
              </a:rPr>
              <a:t>+ Phát triển ở nhiều nước Đông Nam Á do phù hợp với trình độ lao động của người dân.</a:t>
            </a:r>
          </a:p>
          <a:p>
            <a:pPr marL="0" marR="0" lvl="0" indent="0" rtl="0">
              <a:buNone/>
            </a:pPr>
            <a:r>
              <a:rPr lang="vi-VN" b="0" i="0" u="none" strike="noStrike" baseline="0" dirty="0">
                <a:solidFill>
                  <a:srgbClr val="C00000"/>
                </a:solidFill>
                <a:latin typeface="Times New Roman" panose="02020603050405020304" pitchFamily="18" charset="0"/>
              </a:rPr>
              <a:t>+ Dệt - may, da - giày là hai ngành chiếm vị trí quan trọng, tạo ra nhiều sản phẩm xuất khẩu, mang lại lợi nhuận lớn, đóng góp cao vào GDP của khu vực.</a:t>
            </a:r>
          </a:p>
          <a:p>
            <a:pPr marL="0" marR="0" lvl="0" indent="0" rtl="0">
              <a:buNone/>
            </a:pPr>
            <a:r>
              <a:rPr lang="vi-VN" b="0" i="0" u="none" strike="noStrike" baseline="0" dirty="0">
                <a:solidFill>
                  <a:srgbClr val="C00000"/>
                </a:solidFill>
                <a:latin typeface="Times New Roman" panose="02020603050405020304" pitchFamily="18" charset="0"/>
              </a:rPr>
              <a:t>+ Các nước có ngành này phát triển là: Việt Nam, Thái Lan, In-đô-nê-xi-a,...</a:t>
            </a:r>
          </a:p>
          <a:p>
            <a:pPr marL="0" marR="0" lvl="0" indent="0" rtl="0">
              <a:buNone/>
            </a:pPr>
            <a:r>
              <a:rPr lang="vi-VN" b="0" i="0" u="none" strike="noStrike" baseline="0" dirty="0">
                <a:solidFill>
                  <a:srgbClr val="C00000"/>
                </a:solidFill>
                <a:latin typeface="Times New Roman" panose="02020603050405020304" pitchFamily="18" charset="0"/>
              </a:rPr>
              <a:t>+ Ngày nay, nhiều nước đã đầu tư công nghệ, tăng cao tỉ lệ tự động hóa, đổi mới mẫu mã, nâng cao chất lượng sản phẩm để đáp ứng yêu cầu xuất khẩu tới nhiều nước trên thế giới.</a:t>
            </a:r>
          </a:p>
        </p:txBody>
      </p:sp>
    </p:spTree>
    <p:extLst>
      <p:ext uri="{BB962C8B-B14F-4D97-AF65-F5344CB8AC3E}">
        <p14:creationId xmlns:p14="http://schemas.microsoft.com/office/powerpoint/2010/main" val="4084102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737C1A-61C9-4494-B413-F176D4C4E796}"/>
              </a:ext>
            </a:extLst>
          </p:cNvPr>
          <p:cNvSpPr>
            <a:spLocks noGrp="1"/>
          </p:cNvSpPr>
          <p:nvPr>
            <p:ph type="body" idx="1"/>
          </p:nvPr>
        </p:nvSpPr>
        <p:spPr>
          <a:xfrm>
            <a:off x="838200" y="705037"/>
            <a:ext cx="10515600" cy="4351338"/>
          </a:xfrm>
        </p:spPr>
        <p:txBody>
          <a:bodyPr/>
          <a:lstStyle/>
          <a:p>
            <a:pPr marR="0" lvl="0" rtl="0">
              <a:buFontTx/>
              <a:buChar char="-"/>
            </a:pPr>
            <a:r>
              <a:rPr lang="vi-VN" b="1" i="0" u="none" strike="noStrike" baseline="0" dirty="0">
                <a:solidFill>
                  <a:srgbClr val="C00000"/>
                </a:solidFill>
                <a:latin typeface="Times New Roman" panose="02020603050405020304" pitchFamily="18" charset="0"/>
              </a:rPr>
              <a:t>Công nghiệp khai thác khoáng sản</a:t>
            </a:r>
          </a:p>
          <a:p>
            <a:pPr marL="0" marR="0" lvl="0" indent="0" rtl="0">
              <a:buNone/>
            </a:pPr>
            <a:r>
              <a:rPr lang="vi-VN" b="0" i="0" u="none" strike="noStrike" baseline="0" dirty="0">
                <a:solidFill>
                  <a:srgbClr val="C00000"/>
                </a:solidFill>
                <a:latin typeface="Times New Roman" panose="02020603050405020304" pitchFamily="18" charset="0"/>
              </a:rPr>
              <a:t>+ Là ngành công nghiệp truyền thống và cơ bản của các nước trong khu vực; phục vụ nhu cầu trong nước và xuất khẩu. </a:t>
            </a:r>
          </a:p>
          <a:p>
            <a:pPr marL="0" marR="0" lvl="0" indent="0" rtl="0">
              <a:buNone/>
            </a:pPr>
            <a:r>
              <a:rPr lang="vi-VN" b="0" i="0" u="none" strike="noStrike" baseline="0" dirty="0">
                <a:solidFill>
                  <a:srgbClr val="C00000"/>
                </a:solidFill>
                <a:latin typeface="Times New Roman" panose="02020603050405020304" pitchFamily="18" charset="0"/>
              </a:rPr>
              <a:t>+ Công nghiệp khai thác dầu mỏ, khí tự nhiên ở In-đô-nê-xi-a, Bru-nây, Việt Nam...; khai thác than ở In-đô-nê-xi-a; Việt Nam…; khai thác thiếc ở Ma-lai-xi-a, In-đô-nê-xi-a, Thái Lan…; khai thác đồng ở Phi-líp-pin, In-đô-nê-xi-a,…</a:t>
            </a:r>
          </a:p>
          <a:p>
            <a:pPr marL="0" marR="0" lvl="0" indent="0" rtl="0">
              <a:buNone/>
            </a:pPr>
            <a:r>
              <a:rPr lang="vi-VN" b="0" i="0" u="none" strike="noStrike" baseline="0" dirty="0">
                <a:solidFill>
                  <a:srgbClr val="C00000"/>
                </a:solidFill>
                <a:latin typeface="Times New Roman" panose="02020603050405020304" pitchFamily="18" charset="0"/>
              </a:rPr>
              <a:t>- Ngoài ra, khu vực Đông Nam Á còn có nhiều điều kiện thuận lợi và tập trung phát triển một số ngành công nghiệp khác như: công nghiệp điện lực, luyện kim, hóa chất,...</a:t>
            </a:r>
          </a:p>
        </p:txBody>
      </p:sp>
    </p:spTree>
    <p:extLst>
      <p:ext uri="{BB962C8B-B14F-4D97-AF65-F5344CB8AC3E}">
        <p14:creationId xmlns:p14="http://schemas.microsoft.com/office/powerpoint/2010/main" val="153735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2626B8-B4D0-4C5A-BB1D-AE527CE39765}"/>
              </a:ext>
            </a:extLst>
          </p:cNvPr>
          <p:cNvSpPr>
            <a:spLocks noGrp="1"/>
          </p:cNvSpPr>
          <p:nvPr>
            <p:ph type="body" idx="1"/>
          </p:nvPr>
        </p:nvSpPr>
        <p:spPr>
          <a:xfrm>
            <a:off x="400050" y="336923"/>
            <a:ext cx="4257675" cy="4351338"/>
          </a:xfrm>
        </p:spPr>
        <p:txBody>
          <a:bodyPr>
            <a:normAutofit fontScale="85000" lnSpcReduction="10000"/>
          </a:bodyPr>
          <a:lstStyle/>
          <a:p>
            <a:pPr marL="0" marR="0" lvl="0" indent="0" rtl="0">
              <a:buNone/>
            </a:pPr>
            <a:r>
              <a:rPr lang="vi-VN" b="1" i="0" u="none" strike="noStrike" baseline="0" dirty="0">
                <a:solidFill>
                  <a:srgbClr val="2F5496"/>
                </a:solidFill>
                <a:latin typeface="Times New Roman" panose="02020603050405020304" pitchFamily="18" charset="0"/>
              </a:rPr>
              <a:t>♦ Vị trí địa lí</a:t>
            </a:r>
          </a:p>
          <a:p>
            <a:pPr marL="0" marR="0" lvl="0" indent="0" rtl="0">
              <a:buNone/>
            </a:pPr>
            <a:r>
              <a:rPr lang="vi-VN" b="0" i="0" u="none" strike="noStrike" baseline="0" dirty="0">
                <a:solidFill>
                  <a:srgbClr val="C00000"/>
                </a:solidFill>
                <a:latin typeface="Times New Roman" panose="02020603050405020304" pitchFamily="18" charset="0"/>
              </a:rPr>
              <a:t>- Nằm ở phía đông nam châu Á, trong khu vực nội chí tuyến và trong khu vực hoạt động của gió mùa.</a:t>
            </a:r>
          </a:p>
          <a:p>
            <a:pPr marL="0" marR="0" lvl="0" indent="0" rtl="0">
              <a:buNone/>
            </a:pPr>
            <a:r>
              <a:rPr lang="vi-VN" b="0" i="0" u="none" strike="noStrike" baseline="0" dirty="0">
                <a:solidFill>
                  <a:srgbClr val="C00000"/>
                </a:solidFill>
                <a:latin typeface="Times New Roman" panose="02020603050405020304" pitchFamily="18" charset="0"/>
              </a:rPr>
              <a:t>- Đông Nam Á có vị trí đặc biệt quan trọng, nằm trên con đường biển quốc tế từ Thái Bình Dương sang Ấn Độ Dương. </a:t>
            </a:r>
          </a:p>
          <a:p>
            <a:pPr marL="0" marR="0" lvl="0" indent="0" rtl="0">
              <a:buNone/>
            </a:pPr>
            <a:r>
              <a:rPr lang="vi-VN" b="0" i="0" u="none" strike="noStrike" baseline="0" dirty="0">
                <a:solidFill>
                  <a:srgbClr val="C00000"/>
                </a:solidFill>
                <a:latin typeface="Times New Roman" panose="02020603050405020304" pitchFamily="18" charset="0"/>
              </a:rPr>
              <a:t>- Nơi giao thoa của các vành đai sinh khoáng lớn, các luồng sinh vật và các nền văn hóa lớn.</a:t>
            </a:r>
          </a:p>
        </p:txBody>
      </p:sp>
      <p:pic>
        <p:nvPicPr>
          <p:cNvPr id="4" name="Picture 3" descr="Lý thuyết Địa Lí 11 Cánh diều Bài 11: Vị trí địa lí, điều kiện tự nhiên, dân cư, xã hội và kinh tế khu vực Đông Nam Á">
            <a:extLst>
              <a:ext uri="{FF2B5EF4-FFF2-40B4-BE49-F238E27FC236}">
                <a16:creationId xmlns:a16="http://schemas.microsoft.com/office/drawing/2014/main" id="{852B31B1-9FEE-4686-A3BC-213EFA33D4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91075" y="209550"/>
            <a:ext cx="7324725" cy="6496050"/>
          </a:xfrm>
          <a:prstGeom prst="rect">
            <a:avLst/>
          </a:prstGeom>
          <a:noFill/>
          <a:ln>
            <a:noFill/>
          </a:ln>
        </p:spPr>
      </p:pic>
    </p:spTree>
    <p:extLst>
      <p:ext uri="{BB962C8B-B14F-4D97-AF65-F5344CB8AC3E}">
        <p14:creationId xmlns:p14="http://schemas.microsoft.com/office/powerpoint/2010/main" val="3946599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ý thuyết Địa Lí 11 Cánh diều Bài 11: Vị trí địa lí, điều kiện tự nhiên, dân cư, xã hội và kinh tế khu vực Đông Nam Á">
            <a:extLst>
              <a:ext uri="{FF2B5EF4-FFF2-40B4-BE49-F238E27FC236}">
                <a16:creationId xmlns:a16="http://schemas.microsoft.com/office/drawing/2014/main" id="{18F735B4-18F5-4FD7-8102-67777401B7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63905" y="0"/>
            <a:ext cx="6920753" cy="6858000"/>
          </a:xfrm>
          <a:prstGeom prst="rect">
            <a:avLst/>
          </a:prstGeom>
          <a:noFill/>
          <a:ln>
            <a:noFill/>
          </a:ln>
        </p:spPr>
      </p:pic>
    </p:spTree>
    <p:extLst>
      <p:ext uri="{BB962C8B-B14F-4D97-AF65-F5344CB8AC3E}">
        <p14:creationId xmlns:p14="http://schemas.microsoft.com/office/powerpoint/2010/main" val="2528197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5EAC-19A6-4517-9398-D4BF021CAE58}"/>
              </a:ext>
            </a:extLst>
          </p:cNvPr>
          <p:cNvSpPr>
            <a:spLocks noGrp="1"/>
          </p:cNvSpPr>
          <p:nvPr>
            <p:ph type="title"/>
          </p:nvPr>
        </p:nvSpPr>
        <p:spPr/>
        <p:txBody>
          <a:bodyPr/>
          <a:lstStyle/>
          <a:p>
            <a:pPr marR="0" rtl="0"/>
            <a:r>
              <a:rPr lang="vi-VN" b="1" i="0" u="none" strike="noStrike" baseline="0">
                <a:solidFill>
                  <a:srgbClr val="2F5496"/>
                </a:solidFill>
                <a:latin typeface="Times New Roman" panose="02020603050405020304" pitchFamily="18" charset="0"/>
              </a:rPr>
              <a:t>c) Dịch vụ</a:t>
            </a:r>
            <a:endParaRPr lang="vi-VN" b="0" i="0" u="none" strike="noStrike" baseline="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CE5A4A46-05FB-4CBA-838B-6F268D8A8651}"/>
              </a:ext>
            </a:extLst>
          </p:cNvPr>
          <p:cNvSpPr>
            <a:spLocks noGrp="1"/>
          </p:cNvSpPr>
          <p:nvPr>
            <p:ph type="body" idx="1"/>
          </p:nvPr>
        </p:nvSpPr>
        <p:spPr/>
        <p:txBody>
          <a:bodyPr>
            <a:normAutofit/>
          </a:bodyPr>
          <a:lstStyle/>
          <a:p>
            <a:pPr marL="0" marR="0" lvl="0" indent="0" rtl="0">
              <a:buNone/>
            </a:pPr>
            <a:r>
              <a:rPr lang="vi-VN" b="1" i="0" u="none" strike="noStrike" baseline="0" dirty="0">
                <a:solidFill>
                  <a:srgbClr val="C00000"/>
                </a:solidFill>
                <a:latin typeface="Times New Roman" panose="02020603050405020304" pitchFamily="18" charset="0"/>
              </a:rPr>
              <a:t>♦ Tình hình phát triển chung</a:t>
            </a:r>
          </a:p>
          <a:p>
            <a:pPr marL="0" marR="0" lvl="0" indent="0" rtl="0">
              <a:buNone/>
            </a:pPr>
            <a:r>
              <a:rPr lang="vi-VN" b="0" i="0" u="none" strike="noStrike" baseline="0" dirty="0">
                <a:solidFill>
                  <a:srgbClr val="C00000"/>
                </a:solidFill>
                <a:latin typeface="Times New Roman" panose="02020603050405020304" pitchFamily="18" charset="0"/>
              </a:rPr>
              <a:t>- Phát triển với tốc độ khá nhanh.</a:t>
            </a:r>
          </a:p>
          <a:p>
            <a:pPr marL="0" marR="0" lvl="0" indent="0" rtl="0">
              <a:buNone/>
            </a:pPr>
            <a:r>
              <a:rPr lang="vi-VN" b="0" i="0" u="none" strike="noStrike" baseline="0" dirty="0">
                <a:solidFill>
                  <a:srgbClr val="C00000"/>
                </a:solidFill>
                <a:latin typeface="Times New Roman" panose="02020603050405020304" pitchFamily="18" charset="0"/>
              </a:rPr>
              <a:t>- Cơ cấu ngành dịch vụ ngày càng đa dạng.</a:t>
            </a:r>
          </a:p>
          <a:p>
            <a:pPr marL="0" marR="0" lvl="0" indent="0" rtl="0">
              <a:buNone/>
            </a:pPr>
            <a:r>
              <a:rPr lang="vi-VN" b="0" i="0" u="none" strike="noStrike" baseline="0" dirty="0">
                <a:solidFill>
                  <a:srgbClr val="C00000"/>
                </a:solidFill>
                <a:latin typeface="Times New Roman" panose="02020603050405020304" pitchFamily="18" charset="0"/>
              </a:rPr>
              <a:t>- Các nước có ngành dịch vụ phát triển là: Xin-ga-po, Ma-lai-xi-a, Thái Lan,...</a:t>
            </a:r>
          </a:p>
        </p:txBody>
      </p:sp>
    </p:spTree>
    <p:extLst>
      <p:ext uri="{BB962C8B-B14F-4D97-AF65-F5344CB8AC3E}">
        <p14:creationId xmlns:p14="http://schemas.microsoft.com/office/powerpoint/2010/main" val="1475982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24A7C-F35B-4BDC-9F6F-14CB7C194897}"/>
              </a:ext>
            </a:extLst>
          </p:cNvPr>
          <p:cNvSpPr>
            <a:spLocks noGrp="1"/>
          </p:cNvSpPr>
          <p:nvPr>
            <p:ph type="body" idx="1"/>
          </p:nvPr>
        </p:nvSpPr>
        <p:spPr>
          <a:xfrm>
            <a:off x="954741" y="669178"/>
            <a:ext cx="10515600" cy="4351338"/>
          </a:xfrm>
        </p:spPr>
        <p:txBody>
          <a:bodyPr>
            <a:normAutofit fontScale="77500" lnSpcReduction="20000"/>
          </a:bodyPr>
          <a:lstStyle/>
          <a:p>
            <a:pPr marL="0" marR="0" lvl="0" indent="0" rtl="0">
              <a:buNone/>
            </a:pPr>
            <a:r>
              <a:rPr lang="vi-VN" b="1" i="0" u="none" strike="noStrike" baseline="0" dirty="0">
                <a:solidFill>
                  <a:srgbClr val="C00000"/>
                </a:solidFill>
                <a:latin typeface="Times New Roman" panose="02020603050405020304" pitchFamily="18" charset="0"/>
              </a:rPr>
              <a:t>♦ Một số ngành tiêu biểu: (xem sách)</a:t>
            </a:r>
          </a:p>
          <a:p>
            <a:pPr marL="0" marR="0" lvl="0" indent="0" rtl="0">
              <a:buNone/>
            </a:pPr>
            <a:r>
              <a:rPr lang="vi-VN" b="1" i="0" u="none" strike="noStrike" baseline="0" dirty="0">
                <a:solidFill>
                  <a:srgbClr val="C00000"/>
                </a:solidFill>
                <a:latin typeface="Times New Roman" panose="02020603050405020304" pitchFamily="18" charset="0"/>
              </a:rPr>
              <a:t>- Giao thông vận tải</a:t>
            </a:r>
          </a:p>
          <a:p>
            <a:pPr marL="0" marR="0" lvl="0" indent="0" rtl="0">
              <a:buNone/>
            </a:pPr>
            <a:r>
              <a:rPr lang="vi-VN" b="0" i="0" u="none" strike="noStrike" baseline="0" dirty="0">
                <a:solidFill>
                  <a:srgbClr val="C00000"/>
                </a:solidFill>
                <a:latin typeface="Times New Roman" panose="02020603050405020304" pitchFamily="18" charset="0"/>
              </a:rPr>
              <a:t>+ Có vai trò thúc đẩy các ngành sản xuất, tạo cầu nối giữa các quốc gia trong khu vực và các vùng lãnh thổ trên thế giới,...</a:t>
            </a:r>
          </a:p>
          <a:p>
            <a:pPr marL="0" marR="0" lvl="0" indent="0" rtl="0">
              <a:buNone/>
            </a:pPr>
            <a:r>
              <a:rPr lang="vi-VN" b="0" i="0" u="none" strike="noStrike" baseline="0" dirty="0">
                <a:solidFill>
                  <a:srgbClr val="C00000"/>
                </a:solidFill>
                <a:latin typeface="Times New Roman" panose="02020603050405020304" pitchFamily="18" charset="0"/>
              </a:rPr>
              <a:t>+ Các loại hình giao thông vận tải rất đa dạng như: đường ô tô, đường sắt, đường sông, đường biển, đường hàng không…</a:t>
            </a:r>
          </a:p>
          <a:p>
            <a:pPr marL="0" marR="0" lvl="0" indent="0" rtl="0">
              <a:buNone/>
            </a:pPr>
            <a:r>
              <a:rPr lang="vi-VN" b="0" i="0" u="none" strike="noStrike" baseline="0" dirty="0">
                <a:solidFill>
                  <a:srgbClr val="C00000"/>
                </a:solidFill>
                <a:latin typeface="Times New Roman" panose="02020603050405020304" pitchFamily="18" charset="0"/>
              </a:rPr>
              <a:t>+ Mạng lưới giao thông đã mở rộng khắp khu vực.</a:t>
            </a:r>
          </a:p>
          <a:p>
            <a:pPr marL="0" marR="0" lvl="0" indent="0" rtl="0">
              <a:buNone/>
            </a:pPr>
            <a:r>
              <a:rPr lang="vi-VN" b="0" i="0" u="none" strike="noStrike" baseline="0" dirty="0">
                <a:solidFill>
                  <a:srgbClr val="C00000"/>
                </a:solidFill>
                <a:latin typeface="Times New Roman" panose="02020603050405020304" pitchFamily="18" charset="0"/>
              </a:rPr>
              <a:t>+ Các phương tiện vận tải được nâng cấp và đổi mới về trang thiết bị. </a:t>
            </a:r>
          </a:p>
          <a:p>
            <a:pPr marL="0" marR="0" lvl="0" indent="0" rtl="0">
              <a:buNone/>
            </a:pPr>
            <a:r>
              <a:rPr lang="vi-VN" b="0" i="0" u="none" strike="noStrike" baseline="0" dirty="0">
                <a:solidFill>
                  <a:srgbClr val="C00000"/>
                </a:solidFill>
                <a:latin typeface="Times New Roman" panose="02020603050405020304" pitchFamily="18" charset="0"/>
              </a:rPr>
              <a:t>+ Giao thông đường biển và đường hàng không được chú trọng để kết nối các nước trong khu vực và thế giới. Dự án Đường ô tô và Đường sắt xuyên Á đang được triển khai xây dựng sẽ là cầu nối quan trọng của nhiều nước. Đường sông cũng được khai thác để chuyên chở hàng hóa và phát triển du lịch như sông Mê Công. Dự án Hành lang Đông - Tây sẽ tăng khả năng lưu thông của khu vực với bên ngoài. Các đầu mối giao thông quan trọng của khu vực là: Xin-ga-po, Băng Cốc, Cua-la-lăm-pơ,...</a:t>
            </a:r>
          </a:p>
        </p:txBody>
      </p:sp>
    </p:spTree>
    <p:extLst>
      <p:ext uri="{BB962C8B-B14F-4D97-AF65-F5344CB8AC3E}">
        <p14:creationId xmlns:p14="http://schemas.microsoft.com/office/powerpoint/2010/main" val="255168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24D234-2F1B-498D-94BC-828B17765683}"/>
              </a:ext>
            </a:extLst>
          </p:cNvPr>
          <p:cNvSpPr>
            <a:spLocks noGrp="1"/>
          </p:cNvSpPr>
          <p:nvPr>
            <p:ph type="body" idx="1"/>
          </p:nvPr>
        </p:nvSpPr>
        <p:spPr>
          <a:xfrm>
            <a:off x="838200" y="749860"/>
            <a:ext cx="10515600" cy="4351338"/>
          </a:xfrm>
        </p:spPr>
        <p:txBody>
          <a:bodyPr/>
          <a:lstStyle/>
          <a:p>
            <a:pPr marL="0" marR="0" lvl="0" indent="0" rtl="0">
              <a:buNone/>
            </a:pPr>
            <a:r>
              <a:rPr lang="vi-VN" b="1" i="0" u="none" strike="noStrike" baseline="0" dirty="0">
                <a:solidFill>
                  <a:srgbClr val="2F5496"/>
                </a:solidFill>
                <a:latin typeface="Times New Roman" panose="02020603050405020304" pitchFamily="18" charset="0"/>
              </a:rPr>
              <a:t>- Bưu chính viễn thông</a:t>
            </a:r>
            <a:endParaRPr lang="vi-VN" b="0" i="0" u="none" strike="noStrike" baseline="0" dirty="0">
              <a:solidFill>
                <a:srgbClr val="C00000"/>
              </a:solidFill>
              <a:latin typeface="Times New Roman" panose="02020603050405020304" pitchFamily="18" charset="0"/>
            </a:endParaRPr>
          </a:p>
          <a:p>
            <a:pPr marL="0" marR="0" lvl="0" indent="0" rtl="0">
              <a:buNone/>
            </a:pPr>
            <a:r>
              <a:rPr lang="vi-VN" b="0" i="0" u="none" strike="noStrike" baseline="0" dirty="0">
                <a:solidFill>
                  <a:srgbClr val="C00000"/>
                </a:solidFill>
                <a:latin typeface="Times New Roman" panose="02020603050405020304" pitchFamily="18" charset="0"/>
              </a:rPr>
              <a:t>+ Đang phát triển nhanh để đáp ứng nhu cầu của nền kinh tế hàng hóa và nhu cầu ngày càng cao của người dân.</a:t>
            </a:r>
          </a:p>
          <a:p>
            <a:pPr marL="0" marR="0" lvl="0" indent="0" rtl="0">
              <a:buNone/>
            </a:pPr>
            <a:r>
              <a:rPr lang="vi-VN" b="0" i="0" u="none" strike="noStrike" baseline="0" dirty="0">
                <a:solidFill>
                  <a:srgbClr val="C00000"/>
                </a:solidFill>
                <a:latin typeface="Times New Roman" panose="02020603050405020304" pitchFamily="18" charset="0"/>
              </a:rPr>
              <a:t>+ Quy mô của ngành này ngày càng lớn, tốc độ tăng trưởng nhanh.</a:t>
            </a:r>
          </a:p>
          <a:p>
            <a:pPr marL="0" marR="0" lvl="0" indent="0" rtl="0">
              <a:buNone/>
            </a:pPr>
            <a:r>
              <a:rPr lang="vi-VN" b="0" i="0" u="none" strike="noStrike" baseline="0" dirty="0">
                <a:solidFill>
                  <a:srgbClr val="C00000"/>
                </a:solidFill>
                <a:latin typeface="Times New Roman" panose="02020603050405020304" pitchFamily="18" charset="0"/>
              </a:rPr>
              <a:t>+ Hiện nay, nhiều nước đang chú trọng áp dụng khoa học - công nghệ, đổi mới về phương tiện, phương thức vận chuyển, đổi mới thiết bị viễn thông,... để hội nhập tốt với nền kinh tế thế giới.</a:t>
            </a:r>
          </a:p>
        </p:txBody>
      </p:sp>
    </p:spTree>
    <p:extLst>
      <p:ext uri="{BB962C8B-B14F-4D97-AF65-F5344CB8AC3E}">
        <p14:creationId xmlns:p14="http://schemas.microsoft.com/office/powerpoint/2010/main" val="828865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9E10DB-BC67-4C27-9335-19DF30685532}"/>
              </a:ext>
            </a:extLst>
          </p:cNvPr>
          <p:cNvSpPr>
            <a:spLocks noGrp="1"/>
          </p:cNvSpPr>
          <p:nvPr>
            <p:ph type="body" idx="1"/>
          </p:nvPr>
        </p:nvSpPr>
        <p:spPr>
          <a:xfrm>
            <a:off x="694765" y="358588"/>
            <a:ext cx="11084859" cy="2770095"/>
          </a:xfrm>
        </p:spPr>
        <p:txBody>
          <a:bodyPr>
            <a:normAutofit fontScale="92500" lnSpcReduction="10000"/>
          </a:bodyPr>
          <a:lstStyle/>
          <a:p>
            <a:pPr marR="0" lvl="0" rtl="0">
              <a:buFontTx/>
              <a:buChar char="-"/>
            </a:pPr>
            <a:r>
              <a:rPr lang="vi-VN" b="1" i="0" u="none" strike="noStrike" baseline="0" dirty="0">
                <a:solidFill>
                  <a:srgbClr val="2F5496"/>
                </a:solidFill>
                <a:latin typeface="Times New Roman" panose="02020603050405020304" pitchFamily="18" charset="0"/>
              </a:rPr>
              <a:t>Du lịch</a:t>
            </a:r>
          </a:p>
          <a:p>
            <a:pPr marL="0" marR="0" lvl="0" indent="0" rtl="0">
              <a:buNone/>
            </a:pPr>
            <a:r>
              <a:rPr lang="vi-VN" b="0" i="0" u="none" strike="noStrike" baseline="0" dirty="0">
                <a:solidFill>
                  <a:srgbClr val="C00000"/>
                </a:solidFill>
                <a:latin typeface="Times New Roman" panose="02020603050405020304" pitchFamily="18" charset="0"/>
              </a:rPr>
              <a:t>+ Đang phát triển với tốc độ rất nhanh và trở thành ngành mũi nhọn của nhiều nước.</a:t>
            </a:r>
          </a:p>
          <a:p>
            <a:pPr marL="0" marR="0" lvl="0" indent="0" rtl="0">
              <a:buNone/>
            </a:pPr>
            <a:r>
              <a:rPr lang="vi-VN" b="0" i="0" u="none" strike="noStrike" baseline="0" dirty="0">
                <a:solidFill>
                  <a:srgbClr val="C00000"/>
                </a:solidFill>
                <a:latin typeface="Times New Roman" panose="02020603050405020304" pitchFamily="18" charset="0"/>
              </a:rPr>
              <a:t>+ Đông Nam Á là khu vực có tài nguyên du lịch phong phú và đa dạng, nhiều di sản đã được UNESCO ghi danh; nhiều bãi biển đẹp…</a:t>
            </a:r>
          </a:p>
          <a:p>
            <a:pPr marL="0" marR="0" lvl="0" indent="0" rtl="0">
              <a:buNone/>
            </a:pPr>
            <a:r>
              <a:rPr lang="vi-VN" b="0" i="0" u="none" strike="noStrike" baseline="0" dirty="0">
                <a:solidFill>
                  <a:srgbClr val="C00000"/>
                </a:solidFill>
                <a:latin typeface="Times New Roman" panose="02020603050405020304" pitchFamily="18" charset="0"/>
              </a:rPr>
              <a:t>+ Các nước có doanh thu du lịch hằng năm ở mức cao là: Thái Lan, Ma-lai-xi-a, Xin-ga-po, In-đô-nê-xi-a,...</a:t>
            </a:r>
          </a:p>
        </p:txBody>
      </p:sp>
      <p:pic>
        <p:nvPicPr>
          <p:cNvPr id="4" name="Picture 3" descr="Lý thuyết Địa Lí 11 Cánh diều Bài 11: Vị trí địa lí, điều kiện tự nhiên, dân cư, xã hội và kinh tế khu vực Đông Nam Á">
            <a:extLst>
              <a:ext uri="{FF2B5EF4-FFF2-40B4-BE49-F238E27FC236}">
                <a16:creationId xmlns:a16="http://schemas.microsoft.com/office/drawing/2014/main" id="{636845A5-C3B4-41A1-A138-70A190857E5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4765" y="3056965"/>
            <a:ext cx="10134600" cy="3801035"/>
          </a:xfrm>
          <a:prstGeom prst="rect">
            <a:avLst/>
          </a:prstGeom>
          <a:noFill/>
          <a:ln>
            <a:noFill/>
          </a:ln>
        </p:spPr>
      </p:pic>
    </p:spTree>
    <p:extLst>
      <p:ext uri="{BB962C8B-B14F-4D97-AF65-F5344CB8AC3E}">
        <p14:creationId xmlns:p14="http://schemas.microsoft.com/office/powerpoint/2010/main" val="3142388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25554F-4BF7-448D-9DD2-1C4EC0F0176B}"/>
              </a:ext>
            </a:extLst>
          </p:cNvPr>
          <p:cNvSpPr>
            <a:spLocks noGrp="1"/>
          </p:cNvSpPr>
          <p:nvPr>
            <p:ph type="body" idx="1"/>
          </p:nvPr>
        </p:nvSpPr>
        <p:spPr>
          <a:xfrm>
            <a:off x="838200" y="788894"/>
            <a:ext cx="10515600" cy="4895010"/>
          </a:xfrm>
        </p:spPr>
        <p:txBody>
          <a:bodyPr>
            <a:normAutofit lnSpcReduction="10000"/>
          </a:bodyPr>
          <a:lstStyle/>
          <a:p>
            <a:pPr marL="0" marR="0" lvl="0" indent="0" rtl="0">
              <a:buNone/>
            </a:pPr>
            <a:r>
              <a:rPr lang="vi-VN" b="1" i="0" u="none" strike="noStrike" baseline="0" dirty="0">
                <a:solidFill>
                  <a:srgbClr val="2F5496"/>
                </a:solidFill>
                <a:latin typeface="Times New Roman" panose="02020603050405020304" pitchFamily="18" charset="0"/>
              </a:rPr>
              <a:t>- Thương mại: </a:t>
            </a:r>
            <a:r>
              <a:rPr lang="vi-VN" b="0" i="0" u="none" strike="noStrike" baseline="0" dirty="0">
                <a:solidFill>
                  <a:srgbClr val="C00000"/>
                </a:solidFill>
                <a:latin typeface="Times New Roman" panose="02020603050405020304" pitchFamily="18" charset="0"/>
              </a:rPr>
              <a:t>có vai trò quan trọng trong nền kinh tế khu vực. Tổng trị giá xuất, nhập khẩu hàng hóa và dịch vụ tăng nhanh; năm 2015 đạt khoảng 2887,5 tỉ USD; năm 2020 đạt 3202,9 tỉ USD.</a:t>
            </a:r>
          </a:p>
          <a:p>
            <a:pPr marL="0" marR="0" lvl="0" indent="0" rtl="0">
              <a:buNone/>
            </a:pPr>
            <a:r>
              <a:rPr lang="vi-VN" b="0" i="0" u="none" strike="noStrike" baseline="0" dirty="0">
                <a:solidFill>
                  <a:srgbClr val="C00000"/>
                </a:solidFill>
                <a:latin typeface="Times New Roman" panose="02020603050405020304" pitchFamily="18" charset="0"/>
              </a:rPr>
              <a:t>+ </a:t>
            </a:r>
            <a:r>
              <a:rPr lang="vi-VN" b="1" i="0" u="none" strike="noStrike" baseline="0" dirty="0">
                <a:solidFill>
                  <a:srgbClr val="C00000"/>
                </a:solidFill>
                <a:latin typeface="Times New Roman" panose="02020603050405020304" pitchFamily="18" charset="0"/>
              </a:rPr>
              <a:t>Hoạt động ngoại thương</a:t>
            </a:r>
          </a:p>
          <a:p>
            <a:pPr marL="0" marR="0" lvl="0" indent="0" rtl="0">
              <a:buNone/>
            </a:pPr>
            <a:r>
              <a:rPr lang="vi-VN" b="0" i="0" u="none" strike="noStrike" baseline="0" dirty="0">
                <a:solidFill>
                  <a:srgbClr val="C00000"/>
                </a:solidFill>
                <a:latin typeface="Times New Roman" panose="02020603050405020304" pitchFamily="18" charset="0"/>
              </a:rPr>
              <a:t>▪ Một số mặt hàng xuất khẩu như: sản phẩm cây công nghiệp; lúa gạo; sản phẩm điện tử, viễn thông; hàng tiêu dùng; sản phẩm công nghiệp chế biến;... </a:t>
            </a:r>
          </a:p>
          <a:p>
            <a:pPr marL="0" marR="0" lvl="0" indent="0" rtl="0">
              <a:buNone/>
            </a:pPr>
            <a:r>
              <a:rPr lang="vi-VN" b="0" i="0" u="none" strike="noStrike" baseline="0" dirty="0">
                <a:solidFill>
                  <a:srgbClr val="C00000"/>
                </a:solidFill>
                <a:latin typeface="Times New Roman" panose="02020603050405020304" pitchFamily="18" charset="0"/>
              </a:rPr>
              <a:t>▪ Các mặt hàng nhập khẩu chủ yếu là: thiết bị công nghiệp, hàng tiêu dùng, nhiên liệu, thực phẩm.</a:t>
            </a:r>
          </a:p>
          <a:p>
            <a:pPr marL="0" marR="0" lvl="0" indent="0" rtl="0">
              <a:buNone/>
            </a:pPr>
            <a:r>
              <a:rPr lang="vi-VN" b="0" i="0" u="none" strike="noStrike" baseline="0" dirty="0">
                <a:solidFill>
                  <a:srgbClr val="C00000"/>
                </a:solidFill>
                <a:latin typeface="Times New Roman" panose="02020603050405020304" pitchFamily="18" charset="0"/>
              </a:rPr>
              <a:t>▪ Thị trường xuất khẩu, nhập khẩu của các nước Đông Nam Á ngày càng được mở rộng ở nhiều khu vực, nhiều nước trên thế giới. Trong đó, thị trường xuất nhập khẩu phát triển nhất là Trung Quốc, EU, Hoa Kỳ,...</a:t>
            </a:r>
          </a:p>
        </p:txBody>
      </p:sp>
    </p:spTree>
    <p:extLst>
      <p:ext uri="{BB962C8B-B14F-4D97-AF65-F5344CB8AC3E}">
        <p14:creationId xmlns:p14="http://schemas.microsoft.com/office/powerpoint/2010/main" val="1884874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0BF7CB-3DFD-4A6B-9733-475D3E3A8F01}"/>
              </a:ext>
            </a:extLst>
          </p:cNvPr>
          <p:cNvSpPr>
            <a:spLocks noGrp="1"/>
          </p:cNvSpPr>
          <p:nvPr>
            <p:ph type="body" idx="1"/>
          </p:nvPr>
        </p:nvSpPr>
        <p:spPr>
          <a:xfrm>
            <a:off x="838200" y="821578"/>
            <a:ext cx="10515600" cy="4351338"/>
          </a:xfrm>
        </p:spPr>
        <p:txBody>
          <a:bodyPr/>
          <a:lstStyle/>
          <a:p>
            <a:pPr marL="0" marR="0" lvl="0" indent="0" rtl="0">
              <a:buNone/>
            </a:pPr>
            <a:r>
              <a:rPr lang="vi-VN" b="0" i="0" u="none" strike="noStrike" baseline="0" dirty="0">
                <a:solidFill>
                  <a:srgbClr val="2F5496"/>
                </a:solidFill>
                <a:latin typeface="Times New Roman" panose="02020603050405020304" pitchFamily="18" charset="0"/>
              </a:rPr>
              <a:t>+ </a:t>
            </a:r>
            <a:r>
              <a:rPr lang="vi-VN" b="1" i="0" u="none" strike="noStrike" baseline="0" dirty="0">
                <a:solidFill>
                  <a:srgbClr val="2F5496"/>
                </a:solidFill>
                <a:latin typeface="Times New Roman" panose="02020603050405020304" pitchFamily="18" charset="0"/>
              </a:rPr>
              <a:t>Hoạt động nội thương</a:t>
            </a:r>
            <a:r>
              <a:rPr lang="vi-VN" dirty="0">
                <a:solidFill>
                  <a:srgbClr val="2F5496"/>
                </a:solidFill>
                <a:latin typeface="Times New Roman" panose="02020603050405020304" pitchFamily="18" charset="0"/>
              </a:rPr>
              <a:t>: </a:t>
            </a:r>
            <a:r>
              <a:rPr lang="vi-VN" b="0" i="0" u="none" strike="noStrike" baseline="0" dirty="0">
                <a:solidFill>
                  <a:srgbClr val="C00000"/>
                </a:solidFill>
                <a:latin typeface="Times New Roman" panose="02020603050405020304" pitchFamily="18" charset="0"/>
              </a:rPr>
              <a:t>góp phần thúc đẩy tiêu dùng, tái sản xuất, lưu thông hàng hoá, đáp ứng nhu cầu của người dân,... với hình thức và sản phẩm ngày càng đa dạng. </a:t>
            </a:r>
          </a:p>
          <a:p>
            <a:pPr marL="0" marR="0" lvl="0" indent="0" rtl="0">
              <a:buNone/>
            </a:pPr>
            <a:r>
              <a:rPr lang="vi-VN" b="0" i="0" u="none" strike="noStrike" baseline="0" dirty="0">
                <a:solidFill>
                  <a:srgbClr val="C00000"/>
                </a:solidFill>
                <a:latin typeface="Times New Roman" panose="02020603050405020304" pitchFamily="18" charset="0"/>
              </a:rPr>
              <a:t>▪ Bên cạnh hình thức chợ quê, cửa hàng bán lẻ, ngày nay các trung tâm thương mại, siêu thị đã có mặt ở hầu khắp khu vực.</a:t>
            </a:r>
          </a:p>
          <a:p>
            <a:pPr marL="0" marR="0" lvl="0" indent="0" rtl="0">
              <a:buNone/>
            </a:pPr>
            <a:r>
              <a:rPr lang="vi-VN" b="0" i="0" u="none" strike="noStrike" baseline="0" dirty="0">
                <a:solidFill>
                  <a:srgbClr val="C00000"/>
                </a:solidFill>
                <a:latin typeface="Times New Roman" panose="02020603050405020304" pitchFamily="18" charset="0"/>
              </a:rPr>
              <a:t>▪ Hình thức thương mại điện tử đang phát triển mạnh.</a:t>
            </a:r>
          </a:p>
          <a:p>
            <a:pPr marL="0" marR="0" lvl="0" indent="0" rtl="0">
              <a:buNone/>
            </a:pPr>
            <a:r>
              <a:rPr lang="vi-VN" b="0" i="0" u="none" strike="noStrike" baseline="0" dirty="0">
                <a:solidFill>
                  <a:srgbClr val="C00000"/>
                </a:solidFill>
                <a:latin typeface="Times New Roman" panose="02020603050405020304" pitchFamily="18" charset="0"/>
              </a:rPr>
              <a:t>▪ Tổng mức bán lẻ hàng hoá và doanh thu dịch vụ tiêu dùng tăng nhanh, góp phần quan trọng vào tăng trưởng kinh tế của khu vực.</a:t>
            </a:r>
          </a:p>
        </p:txBody>
      </p:sp>
    </p:spTree>
    <p:extLst>
      <p:ext uri="{BB962C8B-B14F-4D97-AF65-F5344CB8AC3E}">
        <p14:creationId xmlns:p14="http://schemas.microsoft.com/office/powerpoint/2010/main" val="2658246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678AD-C241-47A9-801D-1C64CB0AF782}"/>
              </a:ext>
            </a:extLst>
          </p:cNvPr>
          <p:cNvSpPr>
            <a:spLocks noGrp="1"/>
          </p:cNvSpPr>
          <p:nvPr>
            <p:ph type="title"/>
          </p:nvPr>
        </p:nvSpPr>
        <p:spPr/>
        <p:txBody>
          <a:bodyPr/>
          <a:lstStyle/>
          <a:p>
            <a:pPr marR="0" rtl="0"/>
            <a:r>
              <a:rPr lang="vi-VN" b="1" i="0" u="none" strike="noStrike" baseline="0" dirty="0">
                <a:solidFill>
                  <a:srgbClr val="2F5496"/>
                </a:solidFill>
                <a:latin typeface="Times New Roman" panose="02020603050405020304" pitchFamily="18" charset="0"/>
              </a:rPr>
              <a:t>- Tài chính ngân hàng:</a:t>
            </a:r>
            <a:r>
              <a:rPr lang="vi-VN" b="0" i="0" u="none" strike="noStrike" baseline="0" dirty="0">
                <a:solidFill>
                  <a:srgbClr val="2F5496"/>
                </a:solidFill>
                <a:latin typeface="Times New Roman" panose="02020603050405020304" pitchFamily="18" charset="0"/>
              </a:rPr>
              <a:t> </a:t>
            </a:r>
          </a:p>
        </p:txBody>
      </p:sp>
      <p:sp>
        <p:nvSpPr>
          <p:cNvPr id="3" name="Text Placeholder 2">
            <a:extLst>
              <a:ext uri="{FF2B5EF4-FFF2-40B4-BE49-F238E27FC236}">
                <a16:creationId xmlns:a16="http://schemas.microsoft.com/office/drawing/2014/main" id="{D961BF49-F124-471F-9453-717BDCF22F1E}"/>
              </a:ext>
            </a:extLst>
          </p:cNvPr>
          <p:cNvSpPr>
            <a:spLocks noGrp="1"/>
          </p:cNvSpPr>
          <p:nvPr>
            <p:ph type="body" idx="1"/>
          </p:nvPr>
        </p:nvSpPr>
        <p:spPr/>
        <p:txBody>
          <a:bodyPr/>
          <a:lstStyle/>
          <a:p>
            <a:pPr marL="0" marR="0" lvl="0" indent="0" rtl="0">
              <a:buNone/>
            </a:pPr>
            <a:r>
              <a:rPr lang="vi-VN" b="0" i="0" u="none" strike="noStrike" baseline="0" dirty="0">
                <a:solidFill>
                  <a:srgbClr val="C00000"/>
                </a:solidFill>
                <a:latin typeface="Times New Roman" panose="02020603050405020304" pitchFamily="18" charset="0"/>
              </a:rPr>
              <a:t>+ Đang được mở rộng, từng bước hiện đại hoá để đáp ứng nhu cầu phát triển và hợp tác sâu rộng với thế giới.</a:t>
            </a:r>
          </a:p>
          <a:p>
            <a:pPr marL="0" marR="0" lvl="0" indent="0" rtl="0">
              <a:buNone/>
            </a:pPr>
            <a:r>
              <a:rPr lang="vi-VN" b="0" i="0" u="none" strike="noStrike" baseline="0" dirty="0">
                <a:solidFill>
                  <a:srgbClr val="C00000"/>
                </a:solidFill>
                <a:latin typeface="Times New Roman" panose="02020603050405020304" pitchFamily="18" charset="0"/>
              </a:rPr>
              <a:t>+ Nhiều tổ chức ngân hàng tài chính lớn trên thế giới đã đặt trụ sở ở một số nước Đông Nam Á.</a:t>
            </a:r>
          </a:p>
          <a:p>
            <a:pPr marL="0" marR="0" lvl="0" indent="0" rtl="0">
              <a:buNone/>
            </a:pPr>
            <a:r>
              <a:rPr lang="vi-VN" b="0" i="0" u="none" strike="noStrike" baseline="0" dirty="0">
                <a:solidFill>
                  <a:srgbClr val="C00000"/>
                </a:solidFill>
                <a:latin typeface="Times New Roman" panose="02020603050405020304" pitchFamily="18" charset="0"/>
              </a:rPr>
              <a:t>+ Xin-ga-po là trung tâm tài chính ngân hàng lớn hàng đầu trên thế giới hiện nay.</a:t>
            </a:r>
          </a:p>
        </p:txBody>
      </p:sp>
    </p:spTree>
    <p:extLst>
      <p:ext uri="{BB962C8B-B14F-4D97-AF65-F5344CB8AC3E}">
        <p14:creationId xmlns:p14="http://schemas.microsoft.com/office/powerpoint/2010/main" val="2184566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FBFD9-50A2-4325-8529-E8EABA84A7F9}"/>
              </a:ext>
            </a:extLst>
          </p:cNvPr>
          <p:cNvSpPr>
            <a:spLocks noGrp="1"/>
          </p:cNvSpPr>
          <p:nvPr>
            <p:ph type="title"/>
          </p:nvPr>
        </p:nvSpPr>
        <p:spPr>
          <a:xfrm>
            <a:off x="838200" y="365125"/>
            <a:ext cx="10515600" cy="5219887"/>
          </a:xfrm>
        </p:spPr>
        <p:txBody>
          <a:bodyPr/>
          <a:lstStyle/>
          <a:p>
            <a:pPr algn="ctr"/>
            <a:r>
              <a:rPr lang="vi-VN" dirty="0"/>
              <a:t>KẾT THÚC</a:t>
            </a:r>
          </a:p>
        </p:txBody>
      </p:sp>
    </p:spTree>
    <p:extLst>
      <p:ext uri="{BB962C8B-B14F-4D97-AF65-F5344CB8AC3E}">
        <p14:creationId xmlns:p14="http://schemas.microsoft.com/office/powerpoint/2010/main" val="297884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A9F21C-16AE-4659-9CEB-49E936486026}"/>
              </a:ext>
            </a:extLst>
          </p:cNvPr>
          <p:cNvSpPr>
            <a:spLocks noGrp="1"/>
          </p:cNvSpPr>
          <p:nvPr>
            <p:ph type="body" idx="1"/>
          </p:nvPr>
        </p:nvSpPr>
        <p:spPr>
          <a:xfrm>
            <a:off x="838200" y="682625"/>
            <a:ext cx="10515600" cy="4351338"/>
          </a:xfrm>
        </p:spPr>
        <p:txBody>
          <a:bodyPr/>
          <a:lstStyle/>
          <a:p>
            <a:pPr marL="0" marR="0" lvl="0" indent="0" rtl="0">
              <a:buNone/>
            </a:pPr>
            <a:r>
              <a:rPr lang="vi-VN" b="1" i="0" u="none" strike="noStrike" baseline="0" dirty="0">
                <a:solidFill>
                  <a:srgbClr val="2F5496"/>
                </a:solidFill>
                <a:latin typeface="Times New Roman" panose="02020603050405020304" pitchFamily="18" charset="0"/>
              </a:rPr>
              <a:t>b) Ảnh hưởng</a:t>
            </a:r>
          </a:p>
          <a:p>
            <a:pPr marL="0" marR="0" lvl="0" indent="0" rtl="0">
              <a:buNone/>
            </a:pPr>
            <a:r>
              <a:rPr lang="vi-VN" b="0" i="0" u="none" strike="noStrike" baseline="0" dirty="0">
                <a:solidFill>
                  <a:srgbClr val="C00000"/>
                </a:solidFill>
                <a:latin typeface="Times New Roman" panose="02020603050405020304" pitchFamily="18" charset="0"/>
              </a:rPr>
              <a:t>- Thuận lợi: giao lưu, phát triển các ngành kinh tế, đẩy mạnh các ngành kinh tế biển, tạo cho Đông Nam Á có một nền văn hóa đa dạng, giàu bản sắc.</a:t>
            </a:r>
          </a:p>
          <a:p>
            <a:pPr marL="0" marR="0" lvl="0" indent="0" rtl="0">
              <a:buNone/>
            </a:pPr>
            <a:r>
              <a:rPr lang="vi-VN" b="0" i="0" u="none" strike="noStrike" baseline="0" dirty="0">
                <a:solidFill>
                  <a:srgbClr val="C00000"/>
                </a:solidFill>
                <a:latin typeface="Times New Roman" panose="02020603050405020304" pitchFamily="18" charset="0"/>
              </a:rPr>
              <a:t>- Khó khăn: động đất, núi lửa, sóng thần, bão, sạt lở đất,...</a:t>
            </a:r>
          </a:p>
        </p:txBody>
      </p:sp>
    </p:spTree>
    <p:extLst>
      <p:ext uri="{BB962C8B-B14F-4D97-AF65-F5344CB8AC3E}">
        <p14:creationId xmlns:p14="http://schemas.microsoft.com/office/powerpoint/2010/main" val="103671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0EA76-E9C0-4C68-BDA9-FE198D026A72}"/>
              </a:ext>
            </a:extLst>
          </p:cNvPr>
          <p:cNvSpPr>
            <a:spLocks noGrp="1"/>
          </p:cNvSpPr>
          <p:nvPr>
            <p:ph type="title"/>
          </p:nvPr>
        </p:nvSpPr>
        <p:spPr/>
        <p:txBody>
          <a:bodyPr/>
          <a:lstStyle/>
          <a:p>
            <a:pPr marR="0" rtl="0"/>
            <a:r>
              <a:rPr lang="vi-VN" b="1" i="0" u="none" strike="noStrike" baseline="0">
                <a:solidFill>
                  <a:srgbClr val="2F5496"/>
                </a:solidFill>
                <a:latin typeface="Times New Roman" panose="02020603050405020304" pitchFamily="18" charset="0"/>
              </a:rPr>
              <a:t>2. Điều kiện tự nhiên và tài nguyên thiên nhiên</a:t>
            </a:r>
            <a:endParaRPr lang="vi-VN" b="0" i="0" u="none" strike="noStrike" baseline="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DE7472AC-BB56-4CC7-84EE-578470E33DB7}"/>
              </a:ext>
            </a:extLst>
          </p:cNvPr>
          <p:cNvSpPr>
            <a:spLocks noGrp="1"/>
          </p:cNvSpPr>
          <p:nvPr>
            <p:ph type="body" idx="1"/>
          </p:nvPr>
        </p:nvSpPr>
        <p:spPr>
          <a:xfrm>
            <a:off x="838200" y="1690688"/>
            <a:ext cx="10515600" cy="2824162"/>
          </a:xfrm>
        </p:spPr>
        <p:txBody>
          <a:bodyPr>
            <a:normAutofit/>
          </a:bodyPr>
          <a:lstStyle/>
          <a:p>
            <a:pPr marL="0" indent="0">
              <a:buNone/>
            </a:pPr>
            <a:r>
              <a:rPr lang="vi-VN" b="1" i="0" u="none" strike="noStrike" baseline="0" dirty="0">
                <a:solidFill>
                  <a:srgbClr val="C00000"/>
                </a:solidFill>
                <a:latin typeface="Times New Roman" panose="02020603050405020304" pitchFamily="18" charset="0"/>
              </a:rPr>
              <a:t>a) Địa hình, đất: </a:t>
            </a:r>
          </a:p>
          <a:p>
            <a:pPr marL="0" indent="0">
              <a:buNone/>
            </a:pPr>
            <a:r>
              <a:rPr lang="vi-VN" b="1" i="0" u="none" strike="noStrike" baseline="0" dirty="0">
                <a:solidFill>
                  <a:srgbClr val="C00000"/>
                </a:solidFill>
                <a:latin typeface="Times New Roman" panose="02020603050405020304" pitchFamily="18" charset="0"/>
              </a:rPr>
              <a:t>♦ Đặc điểm:</a:t>
            </a:r>
            <a:r>
              <a:rPr lang="vi-VN" b="0" i="0" u="none" strike="noStrike" baseline="0" dirty="0">
                <a:solidFill>
                  <a:srgbClr val="C00000"/>
                </a:solidFill>
                <a:latin typeface="Times New Roman" panose="02020603050405020304" pitchFamily="18" charset="0"/>
              </a:rPr>
              <a:t> Đông Nam Á có địa hình đa dạng với các dạng địa hình như: đồi núi, đồng bằng, bờ biển,...</a:t>
            </a:r>
          </a:p>
          <a:p>
            <a:pPr marL="0" indent="0">
              <a:buNone/>
            </a:pPr>
            <a:r>
              <a:rPr lang="vi-VN" b="0" i="0" u="none" strike="noStrike" baseline="0" dirty="0">
                <a:solidFill>
                  <a:srgbClr val="C00000"/>
                </a:solidFill>
                <a:latin typeface="Times New Roman" panose="02020603050405020304" pitchFamily="18" charset="0"/>
              </a:rPr>
              <a:t>- </a:t>
            </a:r>
            <a:r>
              <a:rPr lang="vi-VN" b="1" i="0" u="none" strike="noStrike" baseline="0" dirty="0">
                <a:solidFill>
                  <a:srgbClr val="C00000"/>
                </a:solidFill>
                <a:latin typeface="Times New Roman" panose="02020603050405020304" pitchFamily="18" charset="0"/>
              </a:rPr>
              <a:t>Địa hình đồi núi</a:t>
            </a:r>
            <a:r>
              <a:rPr lang="vi-VN" b="0" i="0" u="none" strike="noStrike" baseline="0" dirty="0">
                <a:solidFill>
                  <a:srgbClr val="C00000"/>
                </a:solidFill>
                <a:latin typeface="Times New Roman" panose="02020603050405020304" pitchFamily="18" charset="0"/>
              </a:rPr>
              <a:t> chiếm diện tích lớn, phân bố ở cả Đông Nam Á lục địa và Đông Nam Á hải đảo.</a:t>
            </a:r>
          </a:p>
        </p:txBody>
      </p:sp>
    </p:spTree>
    <p:extLst>
      <p:ext uri="{BB962C8B-B14F-4D97-AF65-F5344CB8AC3E}">
        <p14:creationId xmlns:p14="http://schemas.microsoft.com/office/powerpoint/2010/main" val="4024395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1EE02A-875C-471E-8CAD-B27388ACA695}"/>
              </a:ext>
            </a:extLst>
          </p:cNvPr>
          <p:cNvSpPr>
            <a:spLocks noGrp="1"/>
          </p:cNvSpPr>
          <p:nvPr>
            <p:ph type="body" idx="1"/>
          </p:nvPr>
        </p:nvSpPr>
        <p:spPr>
          <a:xfrm>
            <a:off x="358588" y="361278"/>
            <a:ext cx="5145743" cy="6290534"/>
          </a:xfrm>
        </p:spPr>
        <p:txBody>
          <a:bodyPr/>
          <a:lstStyle/>
          <a:p>
            <a:pPr marL="0" marR="0" lvl="0" indent="0" rtl="0">
              <a:buNone/>
            </a:pPr>
            <a:r>
              <a:rPr lang="vi-VN" sz="2800" b="0" i="0" u="none" strike="noStrike" baseline="0" dirty="0">
                <a:solidFill>
                  <a:srgbClr val="2F5496"/>
                </a:solidFill>
                <a:latin typeface="Times New Roman" panose="02020603050405020304" pitchFamily="18" charset="0"/>
              </a:rPr>
              <a:t>- </a:t>
            </a:r>
            <a:r>
              <a:rPr lang="vi-VN" sz="2800" b="1" i="0" u="none" strike="noStrike" baseline="0" dirty="0">
                <a:solidFill>
                  <a:srgbClr val="2F5496"/>
                </a:solidFill>
                <a:latin typeface="Times New Roman" panose="02020603050405020304" pitchFamily="18" charset="0"/>
              </a:rPr>
              <a:t>Địa hình đồng bằng:</a:t>
            </a:r>
            <a:r>
              <a:rPr lang="vi-VN" sz="2800" b="0" i="0" u="none" strike="noStrike" baseline="0" dirty="0">
                <a:solidFill>
                  <a:srgbClr val="2F5496"/>
                </a:solidFill>
                <a:latin typeface="Times New Roman" panose="02020603050405020304" pitchFamily="18" charset="0"/>
              </a:rPr>
              <a:t> </a:t>
            </a:r>
            <a:r>
              <a:rPr lang="vi-VN" b="0" i="0" u="none" strike="noStrike" baseline="0" dirty="0">
                <a:solidFill>
                  <a:srgbClr val="C00000"/>
                </a:solidFill>
                <a:latin typeface="Times New Roman" panose="02020603050405020304" pitchFamily="18" charset="0"/>
              </a:rPr>
              <a:t>Các đồng bằng châu thổ lớn có đất phù sa màu mỡ. Ngoài ra, còn có các đồng bằng ven biển.</a:t>
            </a:r>
          </a:p>
          <a:p>
            <a:pPr marL="0" marR="0" lvl="0" indent="0" rtl="0">
              <a:buNone/>
            </a:pPr>
            <a:r>
              <a:rPr lang="vi-VN" b="0" i="0" u="none" strike="noStrike" baseline="0" dirty="0">
                <a:solidFill>
                  <a:srgbClr val="C00000"/>
                </a:solidFill>
                <a:latin typeface="Times New Roman" panose="02020603050405020304" pitchFamily="18" charset="0"/>
              </a:rPr>
              <a:t>- </a:t>
            </a:r>
            <a:r>
              <a:rPr lang="vi-VN" b="1" i="0" u="none" strike="noStrike" baseline="0" dirty="0">
                <a:solidFill>
                  <a:srgbClr val="C00000"/>
                </a:solidFill>
                <a:latin typeface="Times New Roman" panose="02020603050405020304" pitchFamily="18" charset="0"/>
              </a:rPr>
              <a:t>Địa hình bờ biển</a:t>
            </a:r>
            <a:r>
              <a:rPr lang="vi-VN" b="0" i="0" u="none" strike="noStrike" baseline="0" dirty="0">
                <a:solidFill>
                  <a:srgbClr val="C00000"/>
                </a:solidFill>
                <a:latin typeface="Times New Roman" panose="02020603050405020304" pitchFamily="18" charset="0"/>
              </a:rPr>
              <a:t> rất đa dạng với nhiều vũng, vịnh, đầm, phá, bãi cát,...</a:t>
            </a:r>
          </a:p>
        </p:txBody>
      </p:sp>
      <p:pic>
        <p:nvPicPr>
          <p:cNvPr id="4" name="Picture 3" descr="Lý thuyết Địa Lí 11 Cánh diều Bài 11: Vị trí địa lí, điều kiện tự nhiên, dân cư, xã hội và kinh tế khu vực Đông Nam Á">
            <a:extLst>
              <a:ext uri="{FF2B5EF4-FFF2-40B4-BE49-F238E27FC236}">
                <a16:creationId xmlns:a16="http://schemas.microsoft.com/office/drawing/2014/main" id="{09DC2CD9-3BE7-4651-BA36-A8A80BC630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04330" y="0"/>
            <a:ext cx="6687669" cy="6651812"/>
          </a:xfrm>
          <a:prstGeom prst="rect">
            <a:avLst/>
          </a:prstGeom>
          <a:noFill/>
          <a:ln>
            <a:noFill/>
          </a:ln>
        </p:spPr>
      </p:pic>
    </p:spTree>
    <p:extLst>
      <p:ext uri="{BB962C8B-B14F-4D97-AF65-F5344CB8AC3E}">
        <p14:creationId xmlns:p14="http://schemas.microsoft.com/office/powerpoint/2010/main" val="1724065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D0BF-322A-43A1-AC1A-FC680E7A5B7B}"/>
              </a:ext>
            </a:extLst>
          </p:cNvPr>
          <p:cNvSpPr>
            <a:spLocks noGrp="1"/>
          </p:cNvSpPr>
          <p:nvPr>
            <p:ph type="title"/>
          </p:nvPr>
        </p:nvSpPr>
        <p:spPr/>
        <p:txBody>
          <a:bodyPr/>
          <a:lstStyle/>
          <a:p>
            <a:pPr marR="0" rtl="0"/>
            <a:r>
              <a:rPr lang="vi-VN" b="1" i="0" u="none" strike="noStrike" baseline="0">
                <a:solidFill>
                  <a:srgbClr val="2F5496"/>
                </a:solidFill>
                <a:latin typeface="Times New Roman" panose="02020603050405020304" pitchFamily="18" charset="0"/>
              </a:rPr>
              <a:t>♦ Ảnh hưởng:</a:t>
            </a:r>
            <a:endParaRPr lang="vi-VN" b="0" i="0" u="none" strike="noStrike" baseline="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15197ABA-A545-44C1-9C90-E70B3BB04613}"/>
              </a:ext>
            </a:extLst>
          </p:cNvPr>
          <p:cNvSpPr>
            <a:spLocks noGrp="1"/>
          </p:cNvSpPr>
          <p:nvPr>
            <p:ph type="body" idx="1"/>
          </p:nvPr>
        </p:nvSpPr>
        <p:spPr/>
        <p:txBody>
          <a:bodyPr/>
          <a:lstStyle/>
          <a:p>
            <a:pPr marL="0" marR="0" lvl="0" indent="0" rtl="0">
              <a:buNone/>
            </a:pPr>
            <a:r>
              <a:rPr lang="vi-VN" b="0" i="0" u="none" strike="noStrike" baseline="0" dirty="0">
                <a:solidFill>
                  <a:srgbClr val="C00000"/>
                </a:solidFill>
                <a:latin typeface="Times New Roman" panose="02020603050405020304" pitchFamily="18" charset="0"/>
              </a:rPr>
              <a:t>- Thuận lợi:</a:t>
            </a:r>
          </a:p>
          <a:p>
            <a:pPr marL="0" marR="0" lvl="0" indent="0" rtl="0">
              <a:buNone/>
            </a:pPr>
            <a:r>
              <a:rPr lang="vi-VN" b="0" i="0" u="none" strike="noStrike" baseline="0" dirty="0">
                <a:solidFill>
                  <a:srgbClr val="C00000"/>
                </a:solidFill>
                <a:latin typeface="Times New Roman" panose="02020603050405020304" pitchFamily="18" charset="0"/>
              </a:rPr>
              <a:t>+ Khu vực đồi núi thuận lợi để trồng cây công nghiệp, phát triển rừng, chăn nuôi gia súc, tạo cảnh quan cho du lịch,...</a:t>
            </a:r>
          </a:p>
          <a:p>
            <a:pPr marL="0" marR="0" lvl="0" indent="0" rtl="0">
              <a:buNone/>
            </a:pPr>
            <a:r>
              <a:rPr lang="vi-VN" b="0" i="0" u="none" strike="noStrike" baseline="0" dirty="0">
                <a:solidFill>
                  <a:srgbClr val="C00000"/>
                </a:solidFill>
                <a:latin typeface="Times New Roman" panose="02020603050405020304" pitchFamily="18" charset="0"/>
              </a:rPr>
              <a:t>+ Khu vực đồng bằng thuận lợi cho giao thương, trồng lúa nước và các cây ngắn ngày,...</a:t>
            </a:r>
          </a:p>
          <a:p>
            <a:pPr marL="0" marR="0" lvl="0" indent="0" rtl="0">
              <a:buNone/>
            </a:pPr>
            <a:r>
              <a:rPr lang="vi-VN" b="0" i="0" u="none" strike="noStrike" baseline="0" dirty="0">
                <a:solidFill>
                  <a:srgbClr val="C00000"/>
                </a:solidFill>
                <a:latin typeface="Times New Roman" panose="02020603050405020304" pitchFamily="18" charset="0"/>
              </a:rPr>
              <a:t>- Khó khăn:ở các vùng núi cao thường gặp nhiều trở ngại trong giao thông vận tải; còn ở các vùng trũng thấp thường dễ ngập úng vào mùa mưa hay chịu tác động của thuỷ triều,... </a:t>
            </a:r>
          </a:p>
        </p:txBody>
      </p:sp>
    </p:spTree>
    <p:extLst>
      <p:ext uri="{BB962C8B-B14F-4D97-AF65-F5344CB8AC3E}">
        <p14:creationId xmlns:p14="http://schemas.microsoft.com/office/powerpoint/2010/main" val="263092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38FF-F45D-45E2-9281-19FAA09AC3EB}"/>
              </a:ext>
            </a:extLst>
          </p:cNvPr>
          <p:cNvSpPr>
            <a:spLocks noGrp="1"/>
          </p:cNvSpPr>
          <p:nvPr>
            <p:ph type="title"/>
          </p:nvPr>
        </p:nvSpPr>
        <p:spPr/>
        <p:txBody>
          <a:bodyPr/>
          <a:lstStyle/>
          <a:p>
            <a:pPr marR="0" rtl="0"/>
            <a:r>
              <a:rPr lang="vi-VN" b="1" i="0" u="none" strike="noStrike" baseline="0">
                <a:solidFill>
                  <a:srgbClr val="2F5496"/>
                </a:solidFill>
                <a:latin typeface="Times New Roman" panose="02020603050405020304" pitchFamily="18" charset="0"/>
              </a:rPr>
              <a:t>b) Khí hậu:</a:t>
            </a:r>
            <a:endParaRPr lang="vi-VN" b="0" i="0" u="none" strike="noStrike" baseline="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95DB5B29-390D-4118-AA39-F388F6E45DEB}"/>
              </a:ext>
            </a:extLst>
          </p:cNvPr>
          <p:cNvSpPr>
            <a:spLocks noGrp="1"/>
          </p:cNvSpPr>
          <p:nvPr>
            <p:ph type="body" idx="1"/>
          </p:nvPr>
        </p:nvSpPr>
        <p:spPr/>
        <p:txBody>
          <a:bodyPr/>
          <a:lstStyle/>
          <a:p>
            <a:pPr marL="0" marR="0" lvl="0" indent="0" rtl="0">
              <a:buNone/>
            </a:pPr>
            <a:r>
              <a:rPr lang="vi-VN" b="1" i="0" u="none" strike="noStrike" baseline="0" dirty="0">
                <a:solidFill>
                  <a:srgbClr val="C00000"/>
                </a:solidFill>
                <a:latin typeface="Times New Roman" panose="02020603050405020304" pitchFamily="18" charset="0"/>
              </a:rPr>
              <a:t>- Đặc điểm: </a:t>
            </a:r>
          </a:p>
          <a:p>
            <a:pPr marL="0" marR="0" lvl="0" indent="0" rtl="0">
              <a:buNone/>
            </a:pPr>
            <a:r>
              <a:rPr lang="vi-VN" b="1" i="0" u="none" strike="noStrike" baseline="0" dirty="0">
                <a:solidFill>
                  <a:srgbClr val="C00000"/>
                </a:solidFill>
                <a:latin typeface="Times New Roman" panose="02020603050405020304" pitchFamily="18" charset="0"/>
              </a:rPr>
              <a:t>+ </a:t>
            </a:r>
            <a:r>
              <a:rPr lang="vi-VN" b="0" i="0" u="none" strike="noStrike" baseline="0" dirty="0">
                <a:solidFill>
                  <a:srgbClr val="C00000"/>
                </a:solidFill>
                <a:latin typeface="Times New Roman" panose="02020603050405020304" pitchFamily="18" charset="0"/>
              </a:rPr>
              <a:t>Đông Nam Á có khí hậu phân hóa đa dạng.</a:t>
            </a:r>
          </a:p>
          <a:p>
            <a:pPr marL="0" marR="0" lvl="0" indent="0" rtl="0">
              <a:buNone/>
            </a:pPr>
            <a:r>
              <a:rPr lang="vi-VN" b="0" i="0" u="none" strike="noStrike" baseline="0" dirty="0">
                <a:solidFill>
                  <a:srgbClr val="C00000"/>
                </a:solidFill>
                <a:latin typeface="Times New Roman" panose="02020603050405020304" pitchFamily="18" charset="0"/>
              </a:rPr>
              <a:t>+ Nhiệt độ cao quanh năm, trung bình năm trên 20°C; lượng mưa trung bình từ 1300 đến trên 2000 mm; độ ẩm lớn trên 80%.</a:t>
            </a:r>
          </a:p>
          <a:p>
            <a:pPr marL="0" marR="0" lvl="0" indent="0" rtl="0">
              <a:buNone/>
            </a:pPr>
            <a:r>
              <a:rPr lang="vi-VN" b="0" i="0" u="none" strike="noStrike" baseline="0" dirty="0">
                <a:solidFill>
                  <a:srgbClr val="C00000"/>
                </a:solidFill>
                <a:latin typeface="Times New Roman" panose="02020603050405020304" pitchFamily="18" charset="0"/>
              </a:rPr>
              <a:t>+ Phần phía bắc của Mi-an-ma và Việt Nam có mùa đông lạnh.</a:t>
            </a:r>
          </a:p>
        </p:txBody>
      </p:sp>
    </p:spTree>
    <p:extLst>
      <p:ext uri="{BB962C8B-B14F-4D97-AF65-F5344CB8AC3E}">
        <p14:creationId xmlns:p14="http://schemas.microsoft.com/office/powerpoint/2010/main" val="408706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697D-E46A-4502-B474-A15F867344C1}"/>
              </a:ext>
            </a:extLst>
          </p:cNvPr>
          <p:cNvSpPr>
            <a:spLocks noGrp="1"/>
          </p:cNvSpPr>
          <p:nvPr>
            <p:ph type="title"/>
          </p:nvPr>
        </p:nvSpPr>
        <p:spPr>
          <a:xfrm>
            <a:off x="838200" y="365125"/>
            <a:ext cx="3545541" cy="549275"/>
          </a:xfrm>
        </p:spPr>
        <p:txBody>
          <a:bodyPr>
            <a:normAutofit fontScale="90000"/>
          </a:bodyPr>
          <a:lstStyle/>
          <a:p>
            <a:pPr marR="0" rtl="0"/>
            <a:r>
              <a:rPr lang="vi-VN" b="1" i="0" u="none" strike="noStrike" baseline="0" dirty="0">
                <a:solidFill>
                  <a:srgbClr val="2F5496"/>
                </a:solidFill>
                <a:latin typeface="Times New Roman" panose="02020603050405020304" pitchFamily="18" charset="0"/>
              </a:rPr>
              <a:t>- Ảnh hưởng</a:t>
            </a:r>
            <a:endParaRPr lang="vi-VN" b="0" i="0" u="none" strike="noStrike" baseline="0" dirty="0">
              <a:solidFill>
                <a:srgbClr val="2F5496"/>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D1DB1D5E-BD71-4694-A9FE-A82F1CED3190}"/>
              </a:ext>
            </a:extLst>
          </p:cNvPr>
          <p:cNvSpPr>
            <a:spLocks noGrp="1"/>
          </p:cNvSpPr>
          <p:nvPr>
            <p:ph type="body" idx="1"/>
          </p:nvPr>
        </p:nvSpPr>
        <p:spPr>
          <a:xfrm>
            <a:off x="838200" y="1090612"/>
            <a:ext cx="9910482" cy="2066365"/>
          </a:xfrm>
        </p:spPr>
        <p:txBody>
          <a:bodyPr>
            <a:normAutofit/>
          </a:bodyPr>
          <a:lstStyle/>
          <a:p>
            <a:pPr marL="0" marR="0" lvl="0" indent="0" rtl="0">
              <a:buNone/>
            </a:pPr>
            <a:r>
              <a:rPr lang="vi-VN" b="0" i="0" u="none" strike="noStrike" baseline="0" dirty="0">
                <a:solidFill>
                  <a:srgbClr val="C00000"/>
                </a:solidFill>
                <a:latin typeface="Times New Roman" panose="02020603050405020304" pitchFamily="18" charset="0"/>
              </a:rPr>
              <a:t>+ Thuận lợi: phát triển nền nông nghiệp nhiệt đới, đa dạng sản phẩm; tạo điều kiện cho rừng nhiệt đới phát triển quanh năm.</a:t>
            </a:r>
          </a:p>
          <a:p>
            <a:pPr marL="0" marR="0" lvl="0" indent="0" rtl="0">
              <a:buNone/>
            </a:pPr>
            <a:r>
              <a:rPr lang="vi-VN" b="0" i="0" u="none" strike="noStrike" baseline="0" dirty="0">
                <a:solidFill>
                  <a:srgbClr val="C00000"/>
                </a:solidFill>
                <a:latin typeface="Times New Roman" panose="02020603050405020304" pitchFamily="18" charset="0"/>
              </a:rPr>
              <a:t>+ Khó khăn: thường xảy ra thiên tai như: bão, lũ lụt, hạn hán,... </a:t>
            </a:r>
          </a:p>
        </p:txBody>
      </p:sp>
      <p:pic>
        <p:nvPicPr>
          <p:cNvPr id="4" name="Picture 3" descr="Lý thuyết Địa Lí 11 Cánh diều Bài 11: Vị trí địa lí, điều kiện tự nhiên, dân cư, xã hội và kinh tế khu vực Đông Nam Á">
            <a:extLst>
              <a:ext uri="{FF2B5EF4-FFF2-40B4-BE49-F238E27FC236}">
                <a16:creationId xmlns:a16="http://schemas.microsoft.com/office/drawing/2014/main" id="{3BD8DA31-E1AC-4CA9-88D5-CDBE590DB8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3362" y="2397125"/>
            <a:ext cx="11725275" cy="4095750"/>
          </a:xfrm>
          <a:prstGeom prst="rect">
            <a:avLst/>
          </a:prstGeom>
          <a:noFill/>
          <a:ln>
            <a:noFill/>
          </a:ln>
        </p:spPr>
      </p:pic>
    </p:spTree>
    <p:extLst>
      <p:ext uri="{BB962C8B-B14F-4D97-AF65-F5344CB8AC3E}">
        <p14:creationId xmlns:p14="http://schemas.microsoft.com/office/powerpoint/2010/main" val="3558674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Template>
  <TotalTime>418</TotalTime>
  <Words>6082</Words>
  <Application>Microsoft Office PowerPoint</Application>
  <PresentationFormat>Widescreen</PresentationFormat>
  <Paragraphs>276</Paragraphs>
  <Slides>38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Times New Roman</vt:lpstr>
      <vt:lpstr>Office Theme</vt:lpstr>
      <vt:lpstr>BÀI 11: VỊ TRÍ ĐỊA LÍ, ĐIỀU KIỆN TỰ NHIÊN, DÂN CƯ, XÃ HỘI VÀ KINH TẾ KHU VỰC ĐÔNG NAM Á</vt:lpstr>
      <vt:lpstr>I. Vị trí địa lí và điều kiện tự nhiên</vt:lpstr>
      <vt:lpstr>PowerPoint Presentation</vt:lpstr>
      <vt:lpstr>PowerPoint Presentation</vt:lpstr>
      <vt:lpstr>2. Điều kiện tự nhiên và tài nguyên thiên nhiên</vt:lpstr>
      <vt:lpstr>PowerPoint Presentation</vt:lpstr>
      <vt:lpstr>♦ Ảnh hưởng:</vt:lpstr>
      <vt:lpstr>b) Khí hậu:</vt:lpstr>
      <vt:lpstr>- Ảnh hưởng</vt:lpstr>
      <vt:lpstr>c) Sông, hồ:</vt:lpstr>
      <vt:lpstr>d) Biển:</vt:lpstr>
      <vt:lpstr>e) Sinh vật:</vt:lpstr>
      <vt:lpstr>g) Khoáng sản:</vt:lpstr>
      <vt:lpstr>II. Dân cư và xã hội</vt:lpstr>
      <vt:lpstr>PowerPoint Presentation</vt:lpstr>
      <vt:lpstr>PowerPoint Presentation</vt:lpstr>
      <vt:lpstr>2. Xã hội</vt:lpstr>
      <vt:lpstr>III. Kinh tế</vt:lpstr>
      <vt:lpstr>2. Các ngành kinh tế a) Nông nghiệp</vt:lpstr>
      <vt:lpstr>PowerPoint Presentation</vt:lpstr>
      <vt:lpstr>PowerPoint Presentation</vt:lpstr>
      <vt:lpstr>PowerPoint Presentation</vt:lpstr>
      <vt:lpstr>PowerPoint Presentation</vt:lpstr>
      <vt:lpstr>b) Công nghiệp</vt:lpstr>
      <vt:lpstr>PowerPoint Presentation</vt:lpstr>
      <vt:lpstr>PowerPoint Presentation</vt:lpstr>
      <vt:lpstr>PowerPoint Presentation</vt:lpstr>
      <vt:lpstr>PowerPoint Presentation</vt:lpstr>
      <vt:lpstr>PowerPoint Presentation</vt:lpstr>
      <vt:lpstr>PowerPoint Presentation</vt:lpstr>
      <vt:lpstr>c) Dịch vụ</vt:lpstr>
      <vt:lpstr>PowerPoint Presentation</vt:lpstr>
      <vt:lpstr>PowerPoint Presentation</vt:lpstr>
      <vt:lpstr>PowerPoint Presentation</vt:lpstr>
      <vt:lpstr>PowerPoint Presentation</vt:lpstr>
      <vt:lpstr>PowerPoint Presentation</vt:lpstr>
      <vt:lpstr>- Tài chính ngân hàng: </vt:lpstr>
      <vt:lpstr>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11: VỊ TRÍ ĐỊA LÍ, ĐIỀU KIỆN TỰ NHIÊN, DÂN CƯ, XÃ HỘI VÀ KINH TẾ KHU VỰC ĐÔNG NAM Á</dc:title>
  <dc:creator>Nguyen Duy Phuoc</dc:creator>
  <cp:lastModifiedBy>Ho Thi Hong Van</cp:lastModifiedBy>
  <cp:revision>17</cp:revision>
  <dcterms:created xsi:type="dcterms:W3CDTF">2023-11-03T03:52:39Z</dcterms:created>
  <dcterms:modified xsi:type="dcterms:W3CDTF">2025-01-24T15:30:13Z</dcterms:modified>
</cp:coreProperties>
</file>