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9" r:id="rId4"/>
    <p:sldId id="256" r:id="rId6"/>
    <p:sldId id="257"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embeddedFontLst>
    <p:embeddedFont>
      <p:font typeface="Calibri" panose="020F0502020204030204"/>
      <p:regular r:id="rId27"/>
      <p:bold r:id="rId28"/>
      <p:italic r:id="rId29"/>
      <p:boldItalic r:id="rId30"/>
    </p:embeddedFont>
    <p:embeddedFont>
      <p:font typeface="Poppins" panose="0000050000000000000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Master" Target="slideMasters/slideMaster2.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zingnews.vn/noi-nao-mua-nhieu-nhat-the-gioi-post1064624.html" TargetMode="External"/><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6" name="Shape 156"/>
        <p:cNvGrpSpPr/>
        <p:nvPr/>
      </p:nvGrpSpPr>
      <p:grpSpPr>
        <a:xfrm>
          <a:off x="0" y="0"/>
          <a:ext cx="0" cy="0"/>
          <a:chOff x="0" y="0"/>
          <a:chExt cx="0" cy="0"/>
        </a:xfrm>
      </p:grpSpPr>
      <p:sp>
        <p:nvSpPr>
          <p:cNvPr id="157" name="Google Shape;157;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59" name="Google Shape;159;p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8" name="Shape 308"/>
        <p:cNvGrpSpPr/>
        <p:nvPr/>
      </p:nvGrpSpPr>
      <p:grpSpPr>
        <a:xfrm>
          <a:off x="0" y="0"/>
          <a:ext cx="0" cy="0"/>
          <a:chOff x="0" y="0"/>
          <a:chExt cx="0" cy="0"/>
        </a:xfrm>
      </p:grpSpPr>
      <p:sp>
        <p:nvSpPr>
          <p:cNvPr id="309" name="Google Shape;309;p1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10" name="Google Shape;310;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8" name="Shape 328"/>
        <p:cNvGrpSpPr/>
        <p:nvPr/>
      </p:nvGrpSpPr>
      <p:grpSpPr>
        <a:xfrm>
          <a:off x="0" y="0"/>
          <a:ext cx="0" cy="0"/>
          <a:chOff x="0" y="0"/>
          <a:chExt cx="0" cy="0"/>
        </a:xfrm>
      </p:grpSpPr>
      <p:sp>
        <p:nvSpPr>
          <p:cNvPr id="329" name="Google Shape;329;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31" name="Google Shape;331;p1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5" name="Shape 355"/>
        <p:cNvGrpSpPr/>
        <p:nvPr/>
      </p:nvGrpSpPr>
      <p:grpSpPr>
        <a:xfrm>
          <a:off x="0" y="0"/>
          <a:ext cx="0" cy="0"/>
          <a:chOff x="0" y="0"/>
          <a:chExt cx="0" cy="0"/>
        </a:xfrm>
      </p:grpSpPr>
      <p:sp>
        <p:nvSpPr>
          <p:cNvPr id="356" name="Google Shape;356;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58" name="Google Shape;358;p1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2" name="Shape 382"/>
        <p:cNvGrpSpPr/>
        <p:nvPr/>
      </p:nvGrpSpPr>
      <p:grpSpPr>
        <a:xfrm>
          <a:off x="0" y="0"/>
          <a:ext cx="0" cy="0"/>
          <a:chOff x="0" y="0"/>
          <a:chExt cx="0" cy="0"/>
        </a:xfrm>
      </p:grpSpPr>
      <p:sp>
        <p:nvSpPr>
          <p:cNvPr id="383" name="Google Shape;383;p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85" name="Google Shape;385;p1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9" name="Shape 409"/>
        <p:cNvGrpSpPr/>
        <p:nvPr/>
      </p:nvGrpSpPr>
      <p:grpSpPr>
        <a:xfrm>
          <a:off x="0" y="0"/>
          <a:ext cx="0" cy="0"/>
          <a:chOff x="0" y="0"/>
          <a:chExt cx="0" cy="0"/>
        </a:xfrm>
      </p:grpSpPr>
      <p:sp>
        <p:nvSpPr>
          <p:cNvPr id="410" name="Google Shape;410;p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12" name="Google Shape;412;p1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7" name="Shape 427"/>
        <p:cNvGrpSpPr/>
        <p:nvPr/>
      </p:nvGrpSpPr>
      <p:grpSpPr>
        <a:xfrm>
          <a:off x="0" y="0"/>
          <a:ext cx="0" cy="0"/>
          <a:chOff x="0" y="0"/>
          <a:chExt cx="0" cy="0"/>
        </a:xfrm>
      </p:grpSpPr>
      <p:sp>
        <p:nvSpPr>
          <p:cNvPr id="428" name="Google Shape;428;p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1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30" name="Google Shape;430;p1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43" name="Shape 443"/>
        <p:cNvGrpSpPr/>
        <p:nvPr/>
      </p:nvGrpSpPr>
      <p:grpSpPr>
        <a:xfrm>
          <a:off x="0" y="0"/>
          <a:ext cx="0" cy="0"/>
          <a:chOff x="0" y="0"/>
          <a:chExt cx="0" cy="0"/>
        </a:xfrm>
      </p:grpSpPr>
      <p:sp>
        <p:nvSpPr>
          <p:cNvPr id="444" name="Google Shape;444;p1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u="sng">
                <a:solidFill>
                  <a:schemeClr val="dk1"/>
                </a:solidFill>
                <a:latin typeface="Calibri" panose="020F0502020204030204"/>
                <a:ea typeface="Calibri" panose="020F0502020204030204"/>
                <a:cs typeface="Calibri" panose="020F0502020204030204"/>
                <a:sym typeface="Calibri" panose="020F0502020204030204"/>
                <a:hlinkClick r:id="rId3"/>
              </a:rPr>
              <a:t>https://zingnews.vn/noi-nao-mua-nhieu-nhat-the-gioi-post1064624.html</a:t>
            </a:r>
            <a:endParaRPr lang="en-US" sz="1200" u="sng">
              <a:solidFill>
                <a:schemeClr val="dk1"/>
              </a:solidFill>
              <a:latin typeface="Calibri" panose="020F0502020204030204"/>
              <a:ea typeface="Calibri" panose="020F0502020204030204"/>
              <a:cs typeface="Calibri" panose="020F0502020204030204"/>
              <a:sym typeface="Calibri" panose="020F0502020204030204"/>
              <a:hlinkClick r:id="rId3"/>
            </a:endParaRPr>
          </a:p>
        </p:txBody>
      </p:sp>
      <p:sp>
        <p:nvSpPr>
          <p:cNvPr id="446" name="Google Shape;446;p1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9" name="Shape 459"/>
        <p:cNvGrpSpPr/>
        <p:nvPr/>
      </p:nvGrpSpPr>
      <p:grpSpPr>
        <a:xfrm>
          <a:off x="0" y="0"/>
          <a:ext cx="0" cy="0"/>
          <a:chOff x="0" y="0"/>
          <a:chExt cx="0" cy="0"/>
        </a:xfrm>
      </p:grpSpPr>
      <p:sp>
        <p:nvSpPr>
          <p:cNvPr id="460" name="Google Shape;460;p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1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panose="020F0502020204030204"/>
              <a:buNone/>
            </a:pPr>
            <a:r>
              <a:rPr lang="en-US" sz="1200" i="1">
                <a:solidFill>
                  <a:schemeClr val="dk1"/>
                </a:solidFill>
                <a:latin typeface="Calibri" panose="020F0502020204030204"/>
                <a:ea typeface="Calibri" panose="020F0502020204030204"/>
                <a:cs typeface="Calibri" panose="020F0502020204030204"/>
                <a:sym typeface="Calibri" panose="020F0502020204030204"/>
              </a:rPr>
              <a:t>Ví dụ: Bạn A hỏi “Nước Nga chủ yếu nằm trong đới khí hậu nào?”, Bạn B trả lời “Nga chủ yếu nằm trong đới khí hậu ôn đới”; ngược lại B hỏi “phía Tây của châu Âu chủ yếu có kiểu khí hậu gì?” A trả lời “phía Tây của châu Âu chủ yếu có kiểu khí hậu ôn đới hải dương”</a:t>
            </a:r>
            <a:endParaRPr sz="120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0"/>
              </a:spcBef>
              <a:spcAft>
                <a:spcPts val="0"/>
              </a:spcAft>
              <a:buNone/>
            </a:pPr>
          </a:p>
        </p:txBody>
      </p:sp>
      <p:sp>
        <p:nvSpPr>
          <p:cNvPr id="462" name="Google Shape;462;p1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480" name="Shape 480"/>
        <p:cNvGrpSpPr/>
        <p:nvPr/>
      </p:nvGrpSpPr>
      <p:grpSpPr>
        <a:xfrm>
          <a:off x="0" y="0"/>
          <a:ext cx="0" cy="0"/>
          <a:chOff x="0" y="0"/>
          <a:chExt cx="0" cy="0"/>
        </a:xfrm>
      </p:grpSpPr>
      <p:sp>
        <p:nvSpPr>
          <p:cNvPr id="481" name="Google Shape;481;p1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82" name="Google Shape;482;p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495" name="Shape 495"/>
        <p:cNvGrpSpPr/>
        <p:nvPr/>
      </p:nvGrpSpPr>
      <p:grpSpPr>
        <a:xfrm>
          <a:off x="0" y="0"/>
          <a:ext cx="0" cy="0"/>
          <a:chOff x="0" y="0"/>
          <a:chExt cx="0" cy="0"/>
        </a:xfrm>
      </p:grpSpPr>
      <p:sp>
        <p:nvSpPr>
          <p:cNvPr id="496" name="Google Shape;496;p19: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97" name="Google Shape;497;p1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 name="Shape 96"/>
        <p:cNvGrpSpPr/>
        <p:nvPr/>
      </p:nvGrpSpPr>
      <p:grpSpPr>
        <a:xfrm>
          <a:off x="0" y="0"/>
          <a:ext cx="0" cy="0"/>
          <a:chOff x="0" y="0"/>
          <a:chExt cx="0" cy="0"/>
        </a:xfrm>
      </p:grpSpPr>
      <p:sp>
        <p:nvSpPr>
          <p:cNvPr id="97" name="Google Shape;97;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9" name="Google Shape;99;p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3" name="Shape 113"/>
        <p:cNvGrpSpPr/>
        <p:nvPr/>
      </p:nvGrpSpPr>
      <p:grpSpPr>
        <a:xfrm>
          <a:off x="0" y="0"/>
          <a:ext cx="0" cy="0"/>
          <a:chOff x="0" y="0"/>
          <a:chExt cx="0" cy="0"/>
        </a:xfrm>
      </p:grpSpPr>
      <p:sp>
        <p:nvSpPr>
          <p:cNvPr id="114" name="Google Shape;114;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1">
                <a:solidFill>
                  <a:schemeClr val="dk1"/>
                </a:solidFill>
                <a:latin typeface="Calibri" panose="020F0502020204030204"/>
                <a:ea typeface="Calibri" panose="020F0502020204030204"/>
                <a:cs typeface="Calibri" panose="020F0502020204030204"/>
                <a:sym typeface="Calibri" panose="020F0502020204030204"/>
              </a:rPr>
              <a:t>Mưa, xích đạo, nhiệt đới, sương mù, cận nhiệt, mưa đá, ôn đới, sương muối, tuyết, hàn đới</a:t>
            </a:r>
            <a:endParaRPr lang="en-US" sz="1200" i="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6" name="Google Shape;116;p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2" name="Shape 132"/>
        <p:cNvGrpSpPr/>
        <p:nvPr/>
      </p:nvGrpSpPr>
      <p:grpSpPr>
        <a:xfrm>
          <a:off x="0" y="0"/>
          <a:ext cx="0" cy="0"/>
          <a:chOff x="0" y="0"/>
          <a:chExt cx="0" cy="0"/>
        </a:xfrm>
      </p:grpSpPr>
      <p:sp>
        <p:nvSpPr>
          <p:cNvPr id="133" name="Google Shape;133;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1">
                <a:solidFill>
                  <a:schemeClr val="dk1"/>
                </a:solidFill>
                <a:latin typeface="Calibri" panose="020F0502020204030204"/>
                <a:ea typeface="Calibri" panose="020F0502020204030204"/>
                <a:cs typeface="Calibri" panose="020F0502020204030204"/>
                <a:sym typeface="Calibri" panose="020F0502020204030204"/>
              </a:rPr>
              <a:t>Mưa, xích đạo, nhiệt đới, sương mù, cận nhiệt, mưa đá, ôn đới, sương muối, tuyết, hàn đới</a:t>
            </a:r>
            <a:endParaRPr lang="en-US" sz="1200" i="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5" name="Google Shape;135;p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9" name="Shape 169"/>
        <p:cNvGrpSpPr/>
        <p:nvPr/>
      </p:nvGrpSpPr>
      <p:grpSpPr>
        <a:xfrm>
          <a:off x="0" y="0"/>
          <a:ext cx="0" cy="0"/>
          <a:chOff x="0" y="0"/>
          <a:chExt cx="0" cy="0"/>
        </a:xfrm>
      </p:grpSpPr>
      <p:sp>
        <p:nvSpPr>
          <p:cNvPr id="170" name="Google Shape;170;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72" name="Google Shape;172;p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0" name="Shape 200"/>
        <p:cNvGrpSpPr/>
        <p:nvPr/>
      </p:nvGrpSpPr>
      <p:grpSpPr>
        <a:xfrm>
          <a:off x="0" y="0"/>
          <a:ext cx="0" cy="0"/>
          <a:chOff x="0" y="0"/>
          <a:chExt cx="0" cy="0"/>
        </a:xfrm>
      </p:grpSpPr>
      <p:sp>
        <p:nvSpPr>
          <p:cNvPr id="201" name="Google Shape;201;p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02" name="Google Shape;202;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5" name="Shape 215"/>
        <p:cNvGrpSpPr/>
        <p:nvPr/>
      </p:nvGrpSpPr>
      <p:grpSpPr>
        <a:xfrm>
          <a:off x="0" y="0"/>
          <a:ext cx="0" cy="0"/>
          <a:chOff x="0" y="0"/>
          <a:chExt cx="0" cy="0"/>
        </a:xfrm>
      </p:grpSpPr>
      <p:sp>
        <p:nvSpPr>
          <p:cNvPr id="216" name="Google Shape;216;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18" name="Google Shape;218;p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2" name="Shape 262"/>
        <p:cNvGrpSpPr/>
        <p:nvPr/>
      </p:nvGrpSpPr>
      <p:grpSpPr>
        <a:xfrm>
          <a:off x="0" y="0"/>
          <a:ext cx="0" cy="0"/>
          <a:chOff x="0" y="0"/>
          <a:chExt cx="0" cy="0"/>
        </a:xfrm>
      </p:grpSpPr>
      <p:sp>
        <p:nvSpPr>
          <p:cNvPr id="263" name="Google Shape;263;p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64" name="Google Shape;264;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9" name="Shape 279"/>
        <p:cNvGrpSpPr/>
        <p:nvPr/>
      </p:nvGrpSpPr>
      <p:grpSpPr>
        <a:xfrm>
          <a:off x="0" y="0"/>
          <a:ext cx="0" cy="0"/>
          <a:chOff x="0" y="0"/>
          <a:chExt cx="0" cy="0"/>
        </a:xfrm>
      </p:grpSpPr>
      <p:sp>
        <p:nvSpPr>
          <p:cNvPr id="280" name="Google Shape;280;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2" name="Google Shape;282;p9: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5" name="Shape 15"/>
        <p:cNvGrpSpPr/>
        <p:nvPr/>
      </p:nvGrpSpPr>
      <p:grpSpPr>
        <a:xfrm>
          <a:off x="0" y="0"/>
          <a:ext cx="0" cy="0"/>
          <a:chOff x="0" y="0"/>
          <a:chExt cx="0" cy="0"/>
        </a:xfrm>
      </p:grpSpPr>
      <p:sp>
        <p:nvSpPr>
          <p:cNvPr id="16" name="Google Shape;16;p2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5" name="Google Shape;75;p3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81" name="Google Shape;81;p3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90" name="Shape 90"/>
        <p:cNvGrpSpPr/>
        <p:nvPr/>
      </p:nvGrpSpPr>
      <p:grpSpPr>
        <a:xfrm>
          <a:off x="0" y="0"/>
          <a:ext cx="0" cy="0"/>
          <a:chOff x="0" y="0"/>
          <a:chExt cx="0" cy="0"/>
        </a:xfrm>
      </p:grpSpPr>
      <p:sp>
        <p:nvSpPr>
          <p:cNvPr id="91" name="Google Shape;91;p2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4"/>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p:txBody>
      </p:sp>
      <p:sp>
        <p:nvSpPr>
          <p:cNvPr id="93" name="Google Shape;93;p2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9" name="Shape 19"/>
        <p:cNvGrpSpPr/>
        <p:nvPr/>
      </p:nvGrpSpPr>
      <p:grpSpPr>
        <a:xfrm>
          <a:off x="0" y="0"/>
          <a:ext cx="0" cy="0"/>
          <a:chOff x="0" y="0"/>
          <a:chExt cx="0" cy="0"/>
        </a:xfrm>
      </p:grpSpPr>
      <p:sp>
        <p:nvSpPr>
          <p:cNvPr id="20" name="Google Shape;20;p23"/>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3"/>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2" name="Google Shape;22;p2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5" name="Shape 25"/>
        <p:cNvGrpSpPr/>
        <p:nvPr/>
      </p:nvGrpSpPr>
      <p:grpSpPr>
        <a:xfrm>
          <a:off x="0" y="0"/>
          <a:ext cx="0" cy="0"/>
          <a:chOff x="0" y="0"/>
          <a:chExt cx="0" cy="0"/>
        </a:xfrm>
      </p:grpSpPr>
      <p:sp>
        <p:nvSpPr>
          <p:cNvPr id="26" name="Google Shape;26;p25"/>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5"/>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2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6"/>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7" name="Shape 37"/>
        <p:cNvGrpSpPr/>
        <p:nvPr/>
      </p:nvGrpSpPr>
      <p:grpSpPr>
        <a:xfrm>
          <a:off x="0" y="0"/>
          <a:ext cx="0" cy="0"/>
          <a:chOff x="0" y="0"/>
          <a:chExt cx="0" cy="0"/>
        </a:xfrm>
      </p:grpSpPr>
      <p:sp>
        <p:nvSpPr>
          <p:cNvPr id="38" name="Google Shape;38;p2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7"/>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0" name="Google Shape;40;p27"/>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1" name="Google Shape;41;p2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8"/>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7" name="Google Shape;47;p28"/>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8" name="Google Shape;48;p28"/>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9" name="Google Shape;49;p28"/>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50" name="Google Shape;50;p2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61" name="Google Shape;61;p30"/>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2" name="Google Shape;62;p3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type="pic" idx="2"/>
          </p:nvPr>
        </p:nvSpPr>
        <p:spPr>
          <a:xfrm>
            <a:off x="5183188" y="987425"/>
            <a:ext cx="6172200" cy="4873625"/>
          </a:xfrm>
          <a:prstGeom prst="rect">
            <a:avLst/>
          </a:prstGeom>
          <a:noFill/>
          <a:ln>
            <a:noFill/>
          </a:ln>
        </p:spPr>
      </p:sp>
      <p:sp>
        <p:nvSpPr>
          <p:cNvPr id="68" name="Google Shape;68;p31"/>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9" name="Google Shape;69;p3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84" name="Shape 84"/>
        <p:cNvGrpSpPr/>
        <p:nvPr/>
      </p:nvGrpSpPr>
      <p:grpSpPr>
        <a:xfrm>
          <a:off x="0" y="0"/>
          <a:ext cx="0" cy="0"/>
          <a:chOff x="0" y="0"/>
          <a:chExt cx="0" cy="0"/>
        </a:xfrm>
      </p:grpSpPr>
      <p:sp>
        <p:nvSpPr>
          <p:cNvPr id="85" name="Google Shape;85;p22"/>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22"/>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image" Target="../media/image37.png"/><Relationship Id="rId3" Type="http://schemas.openxmlformats.org/officeDocument/2006/relationships/hyperlink" Target="https://zingnews.vn/noi-nao-mua-nhieu-nhat-the-gioi-post1064624.html" TargetMode="External"/><Relationship Id="rId2" Type="http://schemas.openxmlformats.org/officeDocument/2006/relationships/image" Target="../media/image36.png"/><Relationship Id="rId1"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8.png"/><Relationship Id="rId3" Type="http://schemas.openxmlformats.org/officeDocument/2006/relationships/image" Target="../media/image21.png"/><Relationship Id="rId2" Type="http://schemas.openxmlformats.org/officeDocument/2006/relationships/image" Target="../media/image38.png"/><Relationship Id="rId1" Type="http://schemas.openxmlformats.org/officeDocument/2006/relationships/image" Target="../media/image35.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4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60" name="Shape 160"/>
        <p:cNvGrpSpPr/>
        <p:nvPr/>
      </p:nvGrpSpPr>
      <p:grpSpPr>
        <a:xfrm>
          <a:off x="0" y="0"/>
          <a:ext cx="0" cy="0"/>
          <a:chOff x="0" y="0"/>
          <a:chExt cx="0" cy="0"/>
        </a:xfrm>
      </p:grpSpPr>
      <p:sp>
        <p:nvSpPr>
          <p:cNvPr id="161" name="Google Shape;161;p4"/>
          <p:cNvSpPr/>
          <p:nvPr/>
        </p:nvSpPr>
        <p:spPr>
          <a:xfrm>
            <a:off x="0" y="0"/>
            <a:ext cx="12192000" cy="6858000"/>
          </a:xfrm>
          <a:prstGeom prst="rect">
            <a:avLst/>
          </a:prstGeom>
          <a:solidFill>
            <a:srgbClr val="4141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62" name="Google Shape;162;p4"/>
          <p:cNvSpPr/>
          <p:nvPr/>
        </p:nvSpPr>
        <p:spPr>
          <a:xfrm>
            <a:off x="477012" y="480060"/>
            <a:ext cx="11237976" cy="5897880"/>
          </a:xfrm>
          <a:prstGeom prst="rect">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163" name="Google Shape;163;p4"/>
          <p:cNvPicPr preferRelativeResize="0"/>
          <p:nvPr/>
        </p:nvPicPr>
        <p:blipFill rotWithShape="1">
          <a:blip r:embed="rId1"/>
          <a:srcRect/>
          <a:stretch>
            <a:fillRect/>
          </a:stretch>
        </p:blipFill>
        <p:spPr>
          <a:xfrm>
            <a:off x="477010" y="3336673"/>
            <a:ext cx="4213377" cy="3335590"/>
          </a:xfrm>
          <a:prstGeom prst="rect">
            <a:avLst/>
          </a:prstGeom>
          <a:noFill/>
          <a:ln>
            <a:noFill/>
          </a:ln>
        </p:spPr>
      </p:pic>
      <p:cxnSp>
        <p:nvCxnSpPr>
          <p:cNvPr id="164" name="Google Shape;164;p4"/>
          <p:cNvCxnSpPr/>
          <p:nvPr/>
        </p:nvCxnSpPr>
        <p:spPr>
          <a:xfrm>
            <a:off x="477010" y="3491871"/>
            <a:ext cx="11237978" cy="0"/>
          </a:xfrm>
          <a:prstGeom prst="straightConnector1">
            <a:avLst/>
          </a:prstGeom>
          <a:noFill/>
          <a:ln w="9525" cap="flat" cmpd="sng">
            <a:solidFill>
              <a:schemeClr val="lt1"/>
            </a:solidFill>
            <a:prstDash val="solid"/>
            <a:miter lim="800000"/>
            <a:headEnd type="none" w="sm" len="sm"/>
            <a:tailEnd type="none" w="sm" len="sm"/>
          </a:ln>
        </p:spPr>
      </p:cxnSp>
      <p:pic>
        <p:nvPicPr>
          <p:cNvPr id="165" name="Google Shape;165;p4" descr="Dự báo thời tiết Khí tượng Ngày - dự báo thời tiết biểu tượng png tải về -  Miễn phí trong suốt đám Mây png Tải về."/>
          <p:cNvPicPr preferRelativeResize="0"/>
          <p:nvPr/>
        </p:nvPicPr>
        <p:blipFill rotWithShape="1">
          <a:blip r:embed="rId2"/>
          <a:srcRect l="20852" r="21148"/>
          <a:stretch>
            <a:fillRect/>
          </a:stretch>
        </p:blipFill>
        <p:spPr>
          <a:xfrm>
            <a:off x="4861033" y="3527048"/>
            <a:ext cx="2861856" cy="2850892"/>
          </a:xfrm>
          <a:prstGeom prst="rect">
            <a:avLst/>
          </a:prstGeom>
          <a:noFill/>
          <a:ln>
            <a:noFill/>
          </a:ln>
        </p:spPr>
      </p:pic>
      <p:pic>
        <p:nvPicPr>
          <p:cNvPr id="166" name="Google Shape;166;p4" descr="Pronóstico del tiempo, nube, predicción del tiempo, meteorología png |  PNGWing"/>
          <p:cNvPicPr preferRelativeResize="0"/>
          <p:nvPr/>
        </p:nvPicPr>
        <p:blipFill rotWithShape="1">
          <a:blip r:embed="rId3"/>
          <a:srcRect/>
          <a:stretch>
            <a:fillRect/>
          </a:stretch>
        </p:blipFill>
        <p:spPr>
          <a:xfrm>
            <a:off x="9003777" y="0"/>
            <a:ext cx="2735959" cy="1971675"/>
          </a:xfrm>
          <a:prstGeom prst="rect">
            <a:avLst/>
          </a:prstGeom>
          <a:noFill/>
          <a:ln>
            <a:noFill/>
          </a:ln>
        </p:spPr>
      </p:pic>
      <p:sp>
        <p:nvSpPr>
          <p:cNvPr id="167" name="Google Shape;167;p4"/>
          <p:cNvSpPr/>
          <p:nvPr/>
        </p:nvSpPr>
        <p:spPr>
          <a:xfrm>
            <a:off x="476716" y="1700278"/>
            <a:ext cx="10650557" cy="19367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cap="none">
                <a:solidFill>
                  <a:srgbClr val="7030A0"/>
                </a:solidFill>
                <a:latin typeface="Arial" panose="020B0604020202020204"/>
                <a:ea typeface="Arial" panose="020B0604020202020204"/>
                <a:cs typeface="Arial" panose="020B0604020202020204"/>
                <a:sym typeface="Arial" panose="020B0604020202020204"/>
              </a:rPr>
              <a:t>    </a:t>
            </a:r>
            <a:r>
              <a:rPr lang="en-US" sz="3000" b="1">
                <a:solidFill>
                  <a:schemeClr val="lt1"/>
                </a:solidFill>
                <a:latin typeface="Arial" panose="020B0604020202020204"/>
                <a:ea typeface="Arial" panose="020B0604020202020204"/>
                <a:cs typeface="Arial" panose="020B0604020202020204"/>
                <a:sym typeface="Arial" panose="020B0604020202020204"/>
              </a:rPr>
              <a:t>BÀI </a:t>
            </a:r>
            <a:r>
              <a:rPr lang="vi-VN" altLang="en-US" sz="3000" b="1">
                <a:solidFill>
                  <a:schemeClr val="lt1"/>
                </a:solidFill>
                <a:latin typeface="Arial" panose="020B0604020202020204"/>
                <a:ea typeface="Arial" panose="020B0604020202020204"/>
                <a:cs typeface="Arial" panose="020B0604020202020204"/>
                <a:sym typeface="Arial" panose="020B0604020202020204"/>
              </a:rPr>
              <a:t>9</a:t>
            </a:r>
            <a:r>
              <a:rPr lang="en-US" sz="3000" b="1" cap="none">
                <a:solidFill>
                  <a:schemeClr val="lt1"/>
                </a:solidFill>
                <a:latin typeface="Arial" panose="020B0604020202020204"/>
                <a:ea typeface="Arial" panose="020B0604020202020204"/>
                <a:cs typeface="Arial" panose="020B0604020202020204"/>
                <a:sym typeface="Arial" panose="020B0604020202020204"/>
              </a:rPr>
              <a:t>: THỰC HÀNH</a:t>
            </a:r>
            <a:endParaRPr sz="3000" b="1"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ctr" rtl="0">
              <a:spcBef>
                <a:spcPts val="0"/>
              </a:spcBef>
              <a:spcAft>
                <a:spcPts val="0"/>
              </a:spcAft>
              <a:buNone/>
            </a:pPr>
            <a:r>
              <a:rPr lang="en-US" sz="3000" b="1">
                <a:solidFill>
                  <a:srgbClr val="FFFF00"/>
                </a:solidFill>
                <a:latin typeface="Arial" panose="020B0604020202020204"/>
                <a:ea typeface="Arial" panose="020B0604020202020204"/>
                <a:cs typeface="Arial" panose="020B0604020202020204"/>
                <a:sym typeface="Arial" panose="020B0604020202020204"/>
              </a:rPr>
              <a:t>ĐỌC BẢN ĐỒ CÁC ĐỚI VÀ CÁC KIỂU KHÍ HẬU TRÊN TRÁI ĐẤT, PHÂN TÍCH BIỂU ĐỒ MỘT SỐ KIỂU KHÍ HẬU</a:t>
            </a:r>
            <a:endParaRPr sz="3000" b="1" cap="none">
              <a:solidFill>
                <a:srgbClr val="FFFF00"/>
              </a:solidFill>
              <a:latin typeface="Arial" panose="020B0604020202020204"/>
              <a:ea typeface="Arial" panose="020B0604020202020204"/>
              <a:cs typeface="Arial" panose="020B0604020202020204"/>
              <a:sym typeface="Arial" panose="020B0604020202020204"/>
            </a:endParaRPr>
          </a:p>
        </p:txBody>
      </p:sp>
      <p:pic>
        <p:nvPicPr>
          <p:cNvPr id="168" name="Google Shape;168;p4" descr="Hình ảnh Mưa Biểu Tượng PNG , Biểu Tượng Mưa, Mưa, Vectơ PNG và Vector với  nền trong suốt để tải xuống miễn phí"/>
          <p:cNvPicPr preferRelativeResize="0"/>
          <p:nvPr/>
        </p:nvPicPr>
        <p:blipFill rotWithShape="1">
          <a:blip r:embed="rId4"/>
          <a:srcRect l="13385" t="15182" r="12786" b="15676"/>
          <a:stretch>
            <a:fillRect/>
          </a:stretch>
        </p:blipFill>
        <p:spPr>
          <a:xfrm>
            <a:off x="8174607" y="3449002"/>
            <a:ext cx="3127510" cy="2928938"/>
          </a:xfrm>
          <a:prstGeom prst="rect">
            <a:avLst/>
          </a:prstGeom>
          <a:noFill/>
          <a:ln>
            <a:noFill/>
          </a:ln>
        </p:spPr>
      </p:pic>
      <p:sp>
        <p:nvSpPr>
          <p:cNvPr id="2" name="Title 1"/>
          <p:cNvSpPr>
            <a:spLocks noGrp="1"/>
          </p:cNvSpPr>
          <p:nvPr/>
        </p:nvSpPr>
        <p:spPr>
          <a:xfrm>
            <a:off x="1703987" y="692027"/>
            <a:ext cx="8350956" cy="975607"/>
          </a:xfrm>
          <a:prstGeom prst="rect">
            <a:avLst/>
          </a:prstGeom>
          <a:gradFill>
            <a:gsLst>
              <a:gs pos="0">
                <a:srgbClr val="007BD3"/>
              </a:gs>
              <a:gs pos="100000">
                <a:srgbClr val="034373"/>
              </a:gs>
            </a:gsLst>
            <a:lin ang="5400000" scaled="0"/>
          </a:gradFill>
          <a:ln w="9525">
            <a:noFill/>
          </a:ln>
        </p:spPr>
        <p:txBody>
          <a:bodyPr anchor="ctr" anchorCtr="0"/>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vi-VN"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TRƯỜNG THPT NGÔ LÊ TÂN</a:t>
            </a:r>
            <a:endParaRPr lang="en-US"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7" name="Text Box 6"/>
          <p:cNvSpPr txBox="1"/>
          <p:nvPr/>
        </p:nvSpPr>
        <p:spPr>
          <a:xfrm>
            <a:off x="4367530" y="6412865"/>
            <a:ext cx="4064000" cy="368300"/>
          </a:xfrm>
          <a:prstGeom prst="rect">
            <a:avLst/>
          </a:prstGeom>
          <a:gradFill>
            <a:gsLst>
              <a:gs pos="0">
                <a:srgbClr val="FE4444"/>
              </a:gs>
              <a:gs pos="100000">
                <a:srgbClr val="832B2B"/>
              </a:gs>
            </a:gsLst>
            <a:lin scaled="0"/>
          </a:gra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altLang="en-GB" b="1"/>
              <a:t>GV: HỒ THỊ HỒNG VÂN</a:t>
            </a:r>
            <a:endParaRPr lang="vi-VN" altLang="en-GB"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11" name="Shape 311"/>
        <p:cNvGrpSpPr/>
        <p:nvPr/>
      </p:nvGrpSpPr>
      <p:grpSpPr>
        <a:xfrm>
          <a:off x="0" y="0"/>
          <a:ext cx="0" cy="0"/>
          <a:chOff x="0" y="0"/>
          <a:chExt cx="0" cy="0"/>
        </a:xfrm>
      </p:grpSpPr>
      <p:grpSp>
        <p:nvGrpSpPr>
          <p:cNvPr id="312" name="Google Shape;312;p10"/>
          <p:cNvGrpSpPr/>
          <p:nvPr/>
        </p:nvGrpSpPr>
        <p:grpSpPr>
          <a:xfrm>
            <a:off x="0" y="1840807"/>
            <a:ext cx="8228293" cy="4898032"/>
            <a:chOff x="4422621" y="1094857"/>
            <a:chExt cx="7694922" cy="5590318"/>
          </a:xfrm>
        </p:grpSpPr>
        <p:grpSp>
          <p:nvGrpSpPr>
            <p:cNvPr id="313" name="Google Shape;313;p10"/>
            <p:cNvGrpSpPr/>
            <p:nvPr/>
          </p:nvGrpSpPr>
          <p:grpSpPr>
            <a:xfrm>
              <a:off x="4575442" y="1303118"/>
              <a:ext cx="7542101" cy="5382057"/>
              <a:chOff x="394387" y="-219765"/>
              <a:chExt cx="11820157" cy="6624895"/>
            </a:xfrm>
          </p:grpSpPr>
          <p:sp>
            <p:nvSpPr>
              <p:cNvPr id="314" name="Google Shape;314;p10"/>
              <p:cNvSpPr/>
              <p:nvPr/>
            </p:nvSpPr>
            <p:spPr>
              <a:xfrm>
                <a:off x="394387" y="-219765"/>
                <a:ext cx="11023636" cy="6402425"/>
              </a:xfrm>
              <a:prstGeom prst="rect">
                <a:avLst/>
              </a:prstGeom>
              <a:solidFill>
                <a:srgbClr val="FFC000"/>
              </a:solid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15" name="Google Shape;315;p10"/>
              <p:cNvSpPr/>
              <p:nvPr/>
            </p:nvSpPr>
            <p:spPr>
              <a:xfrm>
                <a:off x="626845" y="-22254"/>
                <a:ext cx="11361671" cy="6383246"/>
              </a:xfrm>
              <a:prstGeom prst="rect">
                <a:avLst/>
              </a:prstGeom>
              <a:solidFill>
                <a:srgbClr val="0070C0"/>
              </a:solidFill>
              <a:ln w="762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16" name="Google Shape;316;p10"/>
              <p:cNvSpPr/>
              <p:nvPr/>
            </p:nvSpPr>
            <p:spPr>
              <a:xfrm>
                <a:off x="790539" y="67071"/>
                <a:ext cx="11034284" cy="6115589"/>
              </a:xfrm>
              <a:prstGeom prst="rect">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7" name="Google Shape;317;p10" descr="Văn phòng phẩm Hà Nội"/>
              <p:cNvPicPr preferRelativeResize="0"/>
              <p:nvPr/>
            </p:nvPicPr>
            <p:blipFill rotWithShape="1">
              <a:blip r:embed="rId1"/>
              <a:srcRect l="12160" t="11843" r="11674" b="12259"/>
              <a:stretch>
                <a:fillRect/>
              </a:stretch>
            </p:blipFill>
            <p:spPr>
              <a:xfrm rot="-747451">
                <a:off x="11026413" y="5166807"/>
                <a:ext cx="1078366" cy="1135378"/>
              </a:xfrm>
              <a:prstGeom prst="rect">
                <a:avLst/>
              </a:prstGeom>
              <a:noFill/>
              <a:ln>
                <a:noFill/>
              </a:ln>
            </p:spPr>
          </p:pic>
        </p:grpSp>
        <p:pic>
          <p:nvPicPr>
            <p:cNvPr id="318" name="Google Shape;318;p10" descr="Copyediting | AnnaProofing"/>
            <p:cNvPicPr preferRelativeResize="0"/>
            <p:nvPr/>
          </p:nvPicPr>
          <p:blipFill rotWithShape="1">
            <a:blip r:embed="rId2"/>
            <a:srcRect/>
            <a:stretch>
              <a:fillRect/>
            </a:stretch>
          </p:blipFill>
          <p:spPr>
            <a:xfrm>
              <a:off x="4422621" y="1094857"/>
              <a:ext cx="935191" cy="1077169"/>
            </a:xfrm>
            <a:prstGeom prst="rect">
              <a:avLst/>
            </a:prstGeom>
            <a:noFill/>
            <a:ln>
              <a:noFill/>
            </a:ln>
          </p:spPr>
        </p:pic>
      </p:grpSp>
      <p:sp>
        <p:nvSpPr>
          <p:cNvPr id="319" name="Google Shape;319;p10"/>
          <p:cNvSpPr/>
          <p:nvPr/>
        </p:nvSpPr>
        <p:spPr>
          <a:xfrm>
            <a:off x="2337742" y="1797667"/>
            <a:ext cx="3382169" cy="523220"/>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2060"/>
                </a:solidFill>
                <a:latin typeface="Poppins" panose="00000500000000000000"/>
                <a:ea typeface="Poppins" panose="00000500000000000000"/>
                <a:cs typeface="Poppins" panose="00000500000000000000"/>
                <a:sym typeface="Poppins" panose="00000500000000000000"/>
              </a:rPr>
              <a:t>PHIẾU HỌC TẬP</a:t>
            </a:r>
            <a:endParaRPr sz="2800" b="1">
              <a:solidFill>
                <a:srgbClr val="002060"/>
              </a:solidFill>
              <a:latin typeface="Poppins" panose="00000500000000000000"/>
              <a:ea typeface="Poppins" panose="00000500000000000000"/>
              <a:cs typeface="Poppins" panose="00000500000000000000"/>
              <a:sym typeface="Poppins" panose="00000500000000000000"/>
            </a:endParaRPr>
          </a:p>
        </p:txBody>
      </p:sp>
      <p:sp>
        <p:nvSpPr>
          <p:cNvPr id="320" name="Google Shape;320;p10"/>
          <p:cNvSpPr/>
          <p:nvPr/>
        </p:nvSpPr>
        <p:spPr>
          <a:xfrm>
            <a:off x="459546" y="2643284"/>
            <a:ext cx="7614528" cy="3711785"/>
          </a:xfrm>
          <a:prstGeom prst="rect">
            <a:avLst/>
          </a:prstGeom>
          <a:noFill/>
          <a:ln>
            <a:noFill/>
          </a:ln>
        </p:spPr>
        <p:txBody>
          <a:bodyPr spcFirstLastPara="1" wrap="square" lIns="91425" tIns="45700" rIns="91425" bIns="45700" anchor="t" anchorCtr="0">
            <a:spAutoFit/>
          </a:bodyPr>
          <a:lstStyle/>
          <a:p>
            <a:pPr marL="342900" marR="194310" lvl="0" indent="-342900" algn="ctr" rtl="0">
              <a:lnSpc>
                <a:spcPct val="120000"/>
              </a:lnSpc>
              <a:spcBef>
                <a:spcPts val="0"/>
              </a:spcBef>
              <a:spcAft>
                <a:spcPts val="0"/>
              </a:spcAft>
              <a:buClr>
                <a:srgbClr val="C00000"/>
              </a:buClr>
              <a:buSzPts val="2800"/>
              <a:buFont typeface="Noto Sans Symbols"/>
              <a:buChar char="∙"/>
            </a:pPr>
            <a:r>
              <a:rPr lang="en-US" sz="2800" b="1">
                <a:solidFill>
                  <a:srgbClr val="C00000"/>
                </a:solidFill>
                <a:latin typeface="Poppins" panose="00000500000000000000"/>
                <a:ea typeface="Poppins" panose="00000500000000000000"/>
                <a:cs typeface="Poppins" panose="00000500000000000000"/>
                <a:sym typeface="Poppins" panose="00000500000000000000"/>
              </a:rPr>
              <a:t>Kiểu khí hậu:</a:t>
            </a:r>
            <a:r>
              <a:rPr lang="en-US" sz="2800">
                <a:solidFill>
                  <a:srgbClr val="C00000"/>
                </a:solidFill>
                <a:latin typeface="Poppins" panose="00000500000000000000"/>
                <a:ea typeface="Poppins" panose="00000500000000000000"/>
                <a:cs typeface="Poppins" panose="00000500000000000000"/>
                <a:sym typeface="Poppins" panose="00000500000000000000"/>
              </a:rPr>
              <a:t> </a:t>
            </a:r>
            <a:r>
              <a:rPr lang="en-US" sz="2800">
                <a:solidFill>
                  <a:schemeClr val="dk1"/>
                </a:solidFill>
                <a:latin typeface="Poppins" panose="00000500000000000000"/>
                <a:ea typeface="Poppins" panose="00000500000000000000"/>
                <a:cs typeface="Poppins" panose="00000500000000000000"/>
                <a:sym typeface="Poppins" panose="00000500000000000000"/>
              </a:rPr>
              <a:t>………………………</a:t>
            </a:r>
            <a:endParaRPr sz="20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800"/>
              <a:buFont typeface="Times New Roman" panose="02020603050405020304"/>
              <a:buChar char="-"/>
            </a:pPr>
            <a:r>
              <a:rPr lang="en-US" sz="2800">
                <a:solidFill>
                  <a:schemeClr val="dk1"/>
                </a:solidFill>
                <a:latin typeface="Poppins" panose="00000500000000000000"/>
                <a:ea typeface="Poppins" panose="00000500000000000000"/>
                <a:cs typeface="Poppins" panose="00000500000000000000"/>
                <a:sym typeface="Poppins" panose="00000500000000000000"/>
              </a:rPr>
              <a:t>Nhiệt độ trung bình tháng cao nhất (</a:t>
            </a:r>
            <a:r>
              <a:rPr lang="en-US" sz="2800" baseline="30000">
                <a:solidFill>
                  <a:schemeClr val="dk1"/>
                </a:solidFill>
                <a:latin typeface="Poppins" panose="00000500000000000000"/>
                <a:ea typeface="Poppins" panose="00000500000000000000"/>
                <a:cs typeface="Poppins" panose="00000500000000000000"/>
                <a:sym typeface="Poppins" panose="00000500000000000000"/>
              </a:rPr>
              <a:t>0</a:t>
            </a:r>
            <a:r>
              <a:rPr lang="en-US" sz="2800">
                <a:solidFill>
                  <a:schemeClr val="dk1"/>
                </a:solidFill>
                <a:latin typeface="Poppins" panose="00000500000000000000"/>
                <a:ea typeface="Poppins" panose="00000500000000000000"/>
                <a:cs typeface="Poppins" panose="00000500000000000000"/>
                <a:sym typeface="Poppins" panose="00000500000000000000"/>
              </a:rPr>
              <a:t>C):……</a:t>
            </a:r>
            <a:endParaRPr lang="en-US" sz="28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800"/>
              <a:buFont typeface="Times New Roman" panose="02020603050405020304"/>
              <a:buChar char="-"/>
            </a:pPr>
            <a:r>
              <a:rPr lang="en-US" sz="2800">
                <a:solidFill>
                  <a:schemeClr val="dk1"/>
                </a:solidFill>
                <a:latin typeface="Poppins" panose="00000500000000000000"/>
                <a:ea typeface="Poppins" panose="00000500000000000000"/>
                <a:cs typeface="Poppins" panose="00000500000000000000"/>
                <a:sym typeface="Poppins" panose="00000500000000000000"/>
              </a:rPr>
              <a:t>Nhiệt độ trung bình tháng thấp nhất (</a:t>
            </a:r>
            <a:r>
              <a:rPr lang="en-US" sz="2800" baseline="30000">
                <a:solidFill>
                  <a:schemeClr val="dk1"/>
                </a:solidFill>
                <a:latin typeface="Poppins" panose="00000500000000000000"/>
                <a:ea typeface="Poppins" panose="00000500000000000000"/>
                <a:cs typeface="Poppins" panose="00000500000000000000"/>
                <a:sym typeface="Poppins" panose="00000500000000000000"/>
              </a:rPr>
              <a:t>0</a:t>
            </a:r>
            <a:r>
              <a:rPr lang="en-US" sz="2800">
                <a:solidFill>
                  <a:schemeClr val="dk1"/>
                </a:solidFill>
                <a:latin typeface="Poppins" panose="00000500000000000000"/>
                <a:ea typeface="Poppins" panose="00000500000000000000"/>
                <a:cs typeface="Poppins" panose="00000500000000000000"/>
                <a:sym typeface="Poppins" panose="00000500000000000000"/>
              </a:rPr>
              <a:t>C):..…</a:t>
            </a:r>
            <a:endParaRPr lang="en-US" sz="28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800"/>
              <a:buFont typeface="Times New Roman" panose="02020603050405020304"/>
              <a:buChar char="-"/>
            </a:pPr>
            <a:r>
              <a:rPr lang="en-US" sz="2800">
                <a:solidFill>
                  <a:schemeClr val="dk1"/>
                </a:solidFill>
                <a:latin typeface="Poppins" panose="00000500000000000000"/>
                <a:ea typeface="Poppins" panose="00000500000000000000"/>
                <a:cs typeface="Poppins" panose="00000500000000000000"/>
                <a:sym typeface="Poppins" panose="00000500000000000000"/>
              </a:rPr>
              <a:t>Biên độ nhiệt độ năm (</a:t>
            </a:r>
            <a:r>
              <a:rPr lang="en-US" sz="2800" baseline="30000">
                <a:solidFill>
                  <a:schemeClr val="dk1"/>
                </a:solidFill>
                <a:latin typeface="Poppins" panose="00000500000000000000"/>
                <a:ea typeface="Poppins" panose="00000500000000000000"/>
                <a:cs typeface="Poppins" panose="00000500000000000000"/>
                <a:sym typeface="Poppins" panose="00000500000000000000"/>
              </a:rPr>
              <a:t>0</a:t>
            </a:r>
            <a:r>
              <a:rPr lang="en-US" sz="2800">
                <a:solidFill>
                  <a:schemeClr val="dk1"/>
                </a:solidFill>
                <a:latin typeface="Poppins" panose="00000500000000000000"/>
                <a:ea typeface="Poppins" panose="00000500000000000000"/>
                <a:cs typeface="Poppins" panose="00000500000000000000"/>
                <a:sym typeface="Poppins" panose="00000500000000000000"/>
              </a:rPr>
              <a:t>C):	………………....</a:t>
            </a:r>
            <a:endParaRPr lang="en-US" sz="28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800"/>
              <a:buFont typeface="Times New Roman" panose="02020603050405020304"/>
              <a:buChar char="-"/>
            </a:pPr>
            <a:r>
              <a:rPr lang="en-US" sz="2800">
                <a:solidFill>
                  <a:schemeClr val="dk1"/>
                </a:solidFill>
                <a:latin typeface="Poppins" panose="00000500000000000000"/>
                <a:ea typeface="Poppins" panose="00000500000000000000"/>
                <a:cs typeface="Poppins" panose="00000500000000000000"/>
                <a:sym typeface="Poppins" panose="00000500000000000000"/>
              </a:rPr>
              <a:t>Tổng lượng mưa cả năm (mm):………………</a:t>
            </a:r>
            <a:endParaRPr lang="en-US" sz="28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800"/>
              <a:buFont typeface="Times New Roman" panose="02020603050405020304"/>
              <a:buChar char="-"/>
            </a:pPr>
            <a:r>
              <a:rPr lang="en-US" sz="2800">
                <a:solidFill>
                  <a:schemeClr val="dk1"/>
                </a:solidFill>
                <a:latin typeface="Poppins" panose="00000500000000000000"/>
                <a:ea typeface="Poppins" panose="00000500000000000000"/>
                <a:cs typeface="Poppins" panose="00000500000000000000"/>
                <a:sym typeface="Poppins" panose="00000500000000000000"/>
              </a:rPr>
              <a:t>Phân bố mưa: ………………………….……..</a:t>
            </a:r>
            <a:endParaRPr lang="en-US" sz="2800">
              <a:solidFill>
                <a:schemeClr val="dk1"/>
              </a:solidFill>
              <a:latin typeface="Poppins" panose="00000500000000000000"/>
              <a:ea typeface="Poppins" panose="00000500000000000000"/>
              <a:cs typeface="Poppins" panose="00000500000000000000"/>
              <a:sym typeface="Poppins" panose="00000500000000000000"/>
            </a:endParaRPr>
          </a:p>
          <a:p>
            <a:pPr marL="0" marR="194310" lvl="0" indent="0" algn="just" rtl="0">
              <a:lnSpc>
                <a:spcPct val="120000"/>
              </a:lnSpc>
              <a:spcBef>
                <a:spcPts val="0"/>
              </a:spcBef>
              <a:spcAft>
                <a:spcPts val="0"/>
              </a:spcAft>
              <a:buNone/>
            </a:pPr>
            <a:r>
              <a:rPr lang="en-US" sz="2800">
                <a:solidFill>
                  <a:schemeClr val="dk1"/>
                </a:solidFill>
                <a:latin typeface="Poppins" panose="00000500000000000000"/>
                <a:ea typeface="Poppins" panose="00000500000000000000"/>
                <a:cs typeface="Poppins" panose="00000500000000000000"/>
                <a:sym typeface="Poppins" panose="00000500000000000000"/>
              </a:rPr>
              <a:t>……………………………………………………</a:t>
            </a:r>
            <a:endParaRPr sz="2800">
              <a:solidFill>
                <a:schemeClr val="dk1"/>
              </a:solidFill>
              <a:latin typeface="Poppins" panose="00000500000000000000"/>
              <a:ea typeface="Poppins" panose="00000500000000000000"/>
              <a:cs typeface="Poppins" panose="00000500000000000000"/>
              <a:sym typeface="Poppins" panose="00000500000000000000"/>
            </a:endParaRPr>
          </a:p>
        </p:txBody>
      </p:sp>
      <p:grpSp>
        <p:nvGrpSpPr>
          <p:cNvPr id="321" name="Google Shape;321;p10"/>
          <p:cNvGrpSpPr/>
          <p:nvPr/>
        </p:nvGrpSpPr>
        <p:grpSpPr>
          <a:xfrm>
            <a:off x="-60960" y="15388"/>
            <a:ext cx="12192000" cy="1567567"/>
            <a:chOff x="-60960" y="15388"/>
            <a:chExt cx="12192000" cy="1567567"/>
          </a:xfrm>
        </p:grpSpPr>
        <p:grpSp>
          <p:nvGrpSpPr>
            <p:cNvPr id="322" name="Google Shape;322;p10"/>
            <p:cNvGrpSpPr/>
            <p:nvPr/>
          </p:nvGrpSpPr>
          <p:grpSpPr>
            <a:xfrm>
              <a:off x="-60960" y="106349"/>
              <a:ext cx="12192000" cy="1476606"/>
              <a:chOff x="-32025" y="16033"/>
              <a:chExt cx="12192000" cy="1476606"/>
            </a:xfrm>
          </p:grpSpPr>
          <p:cxnSp>
            <p:nvCxnSpPr>
              <p:cNvPr id="323" name="Google Shape;323;p10"/>
              <p:cNvCxnSpPr/>
              <p:nvPr/>
            </p:nvCxnSpPr>
            <p:spPr>
              <a:xfrm rot="10800000" flipH="1">
                <a:off x="-32025" y="1490038"/>
                <a:ext cx="12192000" cy="2601"/>
              </a:xfrm>
              <a:prstGeom prst="straightConnector1">
                <a:avLst/>
              </a:prstGeom>
              <a:noFill/>
              <a:ln w="28575" cap="flat" cmpd="sng">
                <a:solidFill>
                  <a:srgbClr val="0070C0"/>
                </a:solidFill>
                <a:prstDash val="dash"/>
                <a:miter lim="800000"/>
                <a:headEnd type="none" w="sm" len="sm"/>
                <a:tailEnd type="none" w="sm" len="sm"/>
              </a:ln>
            </p:spPr>
          </p:cxnSp>
          <p:sp>
            <p:nvSpPr>
              <p:cNvPr id="324" name="Google Shape;324;p10"/>
              <p:cNvSpPr/>
              <p:nvPr/>
            </p:nvSpPr>
            <p:spPr>
              <a:xfrm>
                <a:off x="1588417" y="16033"/>
                <a:ext cx="9836257"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a:solidFill>
                      <a:srgbClr val="0276BD"/>
                    </a:solidFill>
                    <a:latin typeface="Arial" panose="020B0604020202020204"/>
                    <a:ea typeface="Arial" panose="020B0604020202020204"/>
                    <a:cs typeface="Arial" panose="020B0604020202020204"/>
                    <a:sym typeface="Arial" panose="020B0604020202020204"/>
                  </a:rPr>
                  <a:t>    </a:t>
                </a:r>
                <a:r>
                  <a:rPr lang="en-US" sz="4400" b="1">
                    <a:solidFill>
                      <a:srgbClr val="0276BD"/>
                    </a:solidFill>
                    <a:latin typeface="Arial" panose="020B0604020202020204"/>
                    <a:ea typeface="Arial" panose="020B0604020202020204"/>
                    <a:cs typeface="Arial" panose="020B0604020202020204"/>
                    <a:sym typeface="Arial" panose="020B0604020202020204"/>
                  </a:rPr>
                  <a:t>2. PHÂN TÍCH BIỂU ĐỒ MỘT SỐ KIỂU KHÍ HẬU </a:t>
                </a:r>
                <a:endParaRPr sz="6600" b="1" cap="none">
                  <a:solidFill>
                    <a:srgbClr val="0276BD"/>
                  </a:solidFill>
                  <a:latin typeface="Arial" panose="020B0604020202020204"/>
                  <a:ea typeface="Arial" panose="020B0604020202020204"/>
                  <a:cs typeface="Arial" panose="020B0604020202020204"/>
                  <a:sym typeface="Arial" panose="020B0604020202020204"/>
                </a:endParaRPr>
              </a:p>
            </p:txBody>
          </p:sp>
        </p:grpSp>
        <p:pic>
          <p:nvPicPr>
            <p:cNvPr id="325" name="Google Shape;325;p10" descr="Hình ảnh Thống Kê Các Vector Biểu Tượng PNG , Biểu đồ Cột, Biểu đồ Cột Biểu  Tượng, Thiết Kế PNG và Vector với nền trong suốt để tải xuống miễn phí"/>
            <p:cNvPicPr preferRelativeResize="0"/>
            <p:nvPr/>
          </p:nvPicPr>
          <p:blipFill rotWithShape="1">
            <a:blip r:embed="rId3"/>
            <a:srcRect t="19350" b="17226"/>
            <a:stretch>
              <a:fillRect/>
            </a:stretch>
          </p:blipFill>
          <p:spPr>
            <a:xfrm>
              <a:off x="367504" y="15388"/>
              <a:ext cx="2383956" cy="1511978"/>
            </a:xfrm>
            <a:prstGeom prst="rect">
              <a:avLst/>
            </a:prstGeom>
            <a:noFill/>
            <a:ln>
              <a:noFill/>
            </a:ln>
          </p:spPr>
        </p:pic>
      </p:grpSp>
      <p:pic>
        <p:nvPicPr>
          <p:cNvPr id="326" name="Google Shape;326;p10"/>
          <p:cNvPicPr preferRelativeResize="0"/>
          <p:nvPr/>
        </p:nvPicPr>
        <p:blipFill rotWithShape="1">
          <a:blip r:embed="rId4"/>
          <a:srcRect r="38003"/>
          <a:stretch>
            <a:fillRect/>
          </a:stretch>
        </p:blipFill>
        <p:spPr>
          <a:xfrm>
            <a:off x="8231905" y="1580354"/>
            <a:ext cx="3438319" cy="2836663"/>
          </a:xfrm>
          <a:prstGeom prst="rect">
            <a:avLst/>
          </a:prstGeom>
          <a:noFill/>
          <a:ln>
            <a:noFill/>
          </a:ln>
        </p:spPr>
      </p:pic>
      <p:pic>
        <p:nvPicPr>
          <p:cNvPr id="327" name="Google Shape;327;p10"/>
          <p:cNvPicPr preferRelativeResize="0"/>
          <p:nvPr/>
        </p:nvPicPr>
        <p:blipFill rotWithShape="1">
          <a:blip r:embed="rId4"/>
          <a:srcRect l="69772"/>
          <a:stretch>
            <a:fillRect/>
          </a:stretch>
        </p:blipFill>
        <p:spPr>
          <a:xfrm>
            <a:off x="9289443" y="4532173"/>
            <a:ext cx="1543872" cy="23258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5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32" name="Shape 332"/>
        <p:cNvGrpSpPr/>
        <p:nvPr/>
      </p:nvGrpSpPr>
      <p:grpSpPr>
        <a:xfrm>
          <a:off x="0" y="0"/>
          <a:ext cx="0" cy="0"/>
          <a:chOff x="0" y="0"/>
          <a:chExt cx="0" cy="0"/>
        </a:xfrm>
      </p:grpSpPr>
      <p:grpSp>
        <p:nvGrpSpPr>
          <p:cNvPr id="333" name="Google Shape;333;p11"/>
          <p:cNvGrpSpPr/>
          <p:nvPr/>
        </p:nvGrpSpPr>
        <p:grpSpPr>
          <a:xfrm>
            <a:off x="0" y="1797644"/>
            <a:ext cx="8797351" cy="4898032"/>
            <a:chOff x="4422622" y="1094857"/>
            <a:chExt cx="7694921" cy="5590318"/>
          </a:xfrm>
        </p:grpSpPr>
        <p:grpSp>
          <p:nvGrpSpPr>
            <p:cNvPr id="334" name="Google Shape;334;p11"/>
            <p:cNvGrpSpPr/>
            <p:nvPr/>
          </p:nvGrpSpPr>
          <p:grpSpPr>
            <a:xfrm>
              <a:off x="4575442" y="1303118"/>
              <a:ext cx="7542101" cy="5382057"/>
              <a:chOff x="394387" y="-219765"/>
              <a:chExt cx="11820157" cy="6624895"/>
            </a:xfrm>
          </p:grpSpPr>
          <p:sp>
            <p:nvSpPr>
              <p:cNvPr id="335" name="Google Shape;335;p11"/>
              <p:cNvSpPr/>
              <p:nvPr/>
            </p:nvSpPr>
            <p:spPr>
              <a:xfrm>
                <a:off x="394387" y="-219765"/>
                <a:ext cx="11023636" cy="6402425"/>
              </a:xfrm>
              <a:prstGeom prst="rect">
                <a:avLst/>
              </a:prstGeom>
              <a:solidFill>
                <a:srgbClr val="FFC000"/>
              </a:solid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36" name="Google Shape;336;p11"/>
              <p:cNvSpPr/>
              <p:nvPr/>
            </p:nvSpPr>
            <p:spPr>
              <a:xfrm>
                <a:off x="626845" y="-22254"/>
                <a:ext cx="11361669" cy="6383246"/>
              </a:xfrm>
              <a:prstGeom prst="rect">
                <a:avLst/>
              </a:prstGeom>
              <a:solidFill>
                <a:srgbClr val="0070C0"/>
              </a:solidFill>
              <a:ln w="762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37" name="Google Shape;337;p11"/>
              <p:cNvSpPr/>
              <p:nvPr/>
            </p:nvSpPr>
            <p:spPr>
              <a:xfrm>
                <a:off x="790539" y="67071"/>
                <a:ext cx="11034284" cy="6115589"/>
              </a:xfrm>
              <a:prstGeom prst="rect">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8" name="Google Shape;338;p11" descr="Văn phòng phẩm Hà Nội"/>
              <p:cNvPicPr preferRelativeResize="0"/>
              <p:nvPr/>
            </p:nvPicPr>
            <p:blipFill rotWithShape="1">
              <a:blip r:embed="rId1"/>
              <a:srcRect l="12160" t="11843" r="11674" b="12259"/>
              <a:stretch>
                <a:fillRect/>
              </a:stretch>
            </p:blipFill>
            <p:spPr>
              <a:xfrm rot="-747451">
                <a:off x="11026413" y="5166807"/>
                <a:ext cx="1078366" cy="1135378"/>
              </a:xfrm>
              <a:prstGeom prst="rect">
                <a:avLst/>
              </a:prstGeom>
              <a:noFill/>
              <a:ln>
                <a:noFill/>
              </a:ln>
            </p:spPr>
          </p:pic>
        </p:grpSp>
        <p:pic>
          <p:nvPicPr>
            <p:cNvPr id="339" name="Google Shape;339;p11" descr="Copyediting | AnnaProofing"/>
            <p:cNvPicPr preferRelativeResize="0"/>
            <p:nvPr/>
          </p:nvPicPr>
          <p:blipFill rotWithShape="1">
            <a:blip r:embed="rId2"/>
            <a:srcRect/>
            <a:stretch>
              <a:fillRect/>
            </a:stretch>
          </p:blipFill>
          <p:spPr>
            <a:xfrm>
              <a:off x="4422622" y="1094857"/>
              <a:ext cx="826473" cy="1077169"/>
            </a:xfrm>
            <a:prstGeom prst="rect">
              <a:avLst/>
            </a:prstGeom>
            <a:noFill/>
            <a:ln>
              <a:noFill/>
            </a:ln>
          </p:spPr>
        </p:pic>
      </p:grpSp>
      <p:sp>
        <p:nvSpPr>
          <p:cNvPr id="340" name="Google Shape;340;p11"/>
          <p:cNvSpPr/>
          <p:nvPr/>
        </p:nvSpPr>
        <p:spPr>
          <a:xfrm>
            <a:off x="2337742" y="1797667"/>
            <a:ext cx="3382169" cy="523220"/>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2060"/>
                </a:solidFill>
                <a:latin typeface="Poppins" panose="00000500000000000000"/>
                <a:ea typeface="Poppins" panose="00000500000000000000"/>
                <a:cs typeface="Poppins" panose="00000500000000000000"/>
                <a:sym typeface="Poppins" panose="00000500000000000000"/>
              </a:rPr>
              <a:t>PHIẾU HỌC TẬP</a:t>
            </a:r>
            <a:endParaRPr sz="2800" b="1">
              <a:solidFill>
                <a:srgbClr val="002060"/>
              </a:solidFill>
              <a:latin typeface="Poppins" panose="00000500000000000000"/>
              <a:ea typeface="Poppins" panose="00000500000000000000"/>
              <a:cs typeface="Poppins" panose="00000500000000000000"/>
              <a:sym typeface="Poppins" panose="00000500000000000000"/>
            </a:endParaRPr>
          </a:p>
        </p:txBody>
      </p:sp>
      <p:sp>
        <p:nvSpPr>
          <p:cNvPr id="341" name="Google Shape;341;p11"/>
          <p:cNvSpPr/>
          <p:nvPr/>
        </p:nvSpPr>
        <p:spPr>
          <a:xfrm>
            <a:off x="541020" y="3187574"/>
            <a:ext cx="8133540" cy="2751522"/>
          </a:xfrm>
          <a:prstGeom prst="rect">
            <a:avLst/>
          </a:prstGeom>
          <a:noFill/>
          <a:ln>
            <a:noFill/>
          </a:ln>
        </p:spPr>
        <p:txBody>
          <a:bodyPr spcFirstLastPara="1" wrap="square" lIns="91425" tIns="45700" rIns="91425" bIns="45700" anchor="t" anchorCtr="0">
            <a:spAutoFit/>
          </a:bodyPr>
          <a:lstStyle/>
          <a:p>
            <a:pPr marL="342900" marR="194310" lvl="0" indent="-342900" algn="ctr" rtl="0">
              <a:lnSpc>
                <a:spcPct val="120000"/>
              </a:lnSpc>
              <a:spcBef>
                <a:spcPts val="0"/>
              </a:spcBef>
              <a:spcAft>
                <a:spcPts val="0"/>
              </a:spcAft>
              <a:buClr>
                <a:srgbClr val="C00000"/>
              </a:buClr>
              <a:buSzPts val="2400"/>
              <a:buFont typeface="Noto Sans Symbols"/>
              <a:buChar char="∙"/>
            </a:pPr>
            <a:r>
              <a:rPr lang="en-US" sz="2400" b="1">
                <a:solidFill>
                  <a:srgbClr val="C00000"/>
                </a:solidFill>
                <a:latin typeface="Poppins" panose="00000500000000000000"/>
                <a:ea typeface="Poppins" panose="00000500000000000000"/>
                <a:cs typeface="Poppins" panose="00000500000000000000"/>
                <a:sym typeface="Poppins" panose="00000500000000000000"/>
              </a:rPr>
              <a:t>Kiểu khí hậu:</a:t>
            </a:r>
            <a:r>
              <a:rPr lang="en-US" sz="2400">
                <a:solidFill>
                  <a:srgbClr val="C00000"/>
                </a:solidFill>
                <a:latin typeface="Poppins" panose="00000500000000000000"/>
                <a:ea typeface="Poppins" panose="00000500000000000000"/>
                <a:cs typeface="Poppins" panose="00000500000000000000"/>
                <a:sym typeface="Poppins" panose="00000500000000000000"/>
              </a:rPr>
              <a:t> </a:t>
            </a:r>
            <a:r>
              <a:rPr lang="en-US" sz="2400">
                <a:solidFill>
                  <a:schemeClr val="dk1"/>
                </a:solidFill>
                <a:latin typeface="Poppins" panose="00000500000000000000"/>
                <a:ea typeface="Poppins" panose="00000500000000000000"/>
                <a:cs typeface="Poppins" panose="00000500000000000000"/>
                <a:sym typeface="Poppins" panose="00000500000000000000"/>
              </a:rPr>
              <a:t>………………………</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400"/>
              <a:buFont typeface="Times New Roman" panose="02020603050405020304"/>
              <a:buChar char="-"/>
            </a:pPr>
            <a:r>
              <a:rPr lang="en-US" sz="2400">
                <a:solidFill>
                  <a:schemeClr val="dk1"/>
                </a:solidFill>
                <a:latin typeface="Poppins" panose="00000500000000000000"/>
                <a:ea typeface="Poppins" panose="00000500000000000000"/>
                <a:cs typeface="Poppins" panose="00000500000000000000"/>
                <a:sym typeface="Poppins" panose="00000500000000000000"/>
              </a:rPr>
              <a:t>Nhiệt độ trung bình tháng cao nhất (</a:t>
            </a:r>
            <a:r>
              <a:rPr lang="en-US" sz="2400" baseline="30000">
                <a:solidFill>
                  <a:schemeClr val="dk1"/>
                </a:solidFill>
                <a:latin typeface="Poppins" panose="00000500000000000000"/>
                <a:ea typeface="Poppins" panose="00000500000000000000"/>
                <a:cs typeface="Poppins" panose="00000500000000000000"/>
                <a:sym typeface="Poppins" panose="00000500000000000000"/>
              </a:rPr>
              <a:t>0</a:t>
            </a:r>
            <a:r>
              <a:rPr lang="en-US" sz="2400">
                <a:solidFill>
                  <a:schemeClr val="dk1"/>
                </a:solidFill>
                <a:latin typeface="Poppins" panose="00000500000000000000"/>
                <a:ea typeface="Poppins" panose="00000500000000000000"/>
                <a:cs typeface="Poppins" panose="00000500000000000000"/>
                <a:sym typeface="Poppins" panose="00000500000000000000"/>
              </a:rPr>
              <a:t>C):</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400"/>
              <a:buFont typeface="Times New Roman" panose="02020603050405020304"/>
              <a:buChar char="-"/>
            </a:pPr>
            <a:r>
              <a:rPr lang="en-US" sz="2400">
                <a:solidFill>
                  <a:schemeClr val="dk1"/>
                </a:solidFill>
                <a:latin typeface="Poppins" panose="00000500000000000000"/>
                <a:ea typeface="Poppins" panose="00000500000000000000"/>
                <a:cs typeface="Poppins" panose="00000500000000000000"/>
                <a:sym typeface="Poppins" panose="00000500000000000000"/>
              </a:rPr>
              <a:t>Nhiệt độ trung bình tháng thấp nhất (</a:t>
            </a:r>
            <a:r>
              <a:rPr lang="en-US" sz="2400" baseline="30000">
                <a:solidFill>
                  <a:schemeClr val="dk1"/>
                </a:solidFill>
                <a:latin typeface="Poppins" panose="00000500000000000000"/>
                <a:ea typeface="Poppins" panose="00000500000000000000"/>
                <a:cs typeface="Poppins" panose="00000500000000000000"/>
                <a:sym typeface="Poppins" panose="00000500000000000000"/>
              </a:rPr>
              <a:t>0</a:t>
            </a:r>
            <a:r>
              <a:rPr lang="en-US" sz="2400">
                <a:solidFill>
                  <a:schemeClr val="dk1"/>
                </a:solidFill>
                <a:latin typeface="Poppins" panose="00000500000000000000"/>
                <a:ea typeface="Poppins" panose="00000500000000000000"/>
                <a:cs typeface="Poppins" panose="00000500000000000000"/>
                <a:sym typeface="Poppins" panose="00000500000000000000"/>
              </a:rPr>
              <a:t>C):</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400"/>
              <a:buFont typeface="Times New Roman" panose="02020603050405020304"/>
              <a:buChar char="-"/>
            </a:pPr>
            <a:r>
              <a:rPr lang="en-US" sz="2400">
                <a:solidFill>
                  <a:schemeClr val="dk1"/>
                </a:solidFill>
                <a:latin typeface="Poppins" panose="00000500000000000000"/>
                <a:ea typeface="Poppins" panose="00000500000000000000"/>
                <a:cs typeface="Poppins" panose="00000500000000000000"/>
                <a:sym typeface="Poppins" panose="00000500000000000000"/>
              </a:rPr>
              <a:t> Biên độ nhiệt độ năm (</a:t>
            </a:r>
            <a:r>
              <a:rPr lang="en-US" sz="2400" baseline="30000">
                <a:solidFill>
                  <a:schemeClr val="dk1"/>
                </a:solidFill>
                <a:latin typeface="Poppins" panose="00000500000000000000"/>
                <a:ea typeface="Poppins" panose="00000500000000000000"/>
                <a:cs typeface="Poppins" panose="00000500000000000000"/>
                <a:sym typeface="Poppins" panose="00000500000000000000"/>
              </a:rPr>
              <a:t>0</a:t>
            </a:r>
            <a:r>
              <a:rPr lang="en-US" sz="2400">
                <a:solidFill>
                  <a:schemeClr val="dk1"/>
                </a:solidFill>
                <a:latin typeface="Poppins" panose="00000500000000000000"/>
                <a:ea typeface="Poppins" panose="00000500000000000000"/>
                <a:cs typeface="Poppins" panose="00000500000000000000"/>
                <a:sym typeface="Poppins" panose="00000500000000000000"/>
              </a:rPr>
              <a:t>C): </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400"/>
              <a:buFont typeface="Times New Roman" panose="02020603050405020304"/>
              <a:buChar char="-"/>
            </a:pPr>
            <a:r>
              <a:rPr lang="en-US" sz="2400">
                <a:solidFill>
                  <a:schemeClr val="dk1"/>
                </a:solidFill>
                <a:latin typeface="Poppins" panose="00000500000000000000"/>
                <a:ea typeface="Poppins" panose="00000500000000000000"/>
                <a:cs typeface="Poppins" panose="00000500000000000000"/>
                <a:sym typeface="Poppins" panose="00000500000000000000"/>
              </a:rPr>
              <a:t>Tổng lượng mưa cả năm (mm): </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400"/>
              <a:buFont typeface="Times New Roman" panose="02020603050405020304"/>
              <a:buChar char="-"/>
            </a:pPr>
            <a:r>
              <a:rPr lang="en-US" sz="2400">
                <a:solidFill>
                  <a:schemeClr val="dk1"/>
                </a:solidFill>
                <a:latin typeface="Poppins" panose="00000500000000000000"/>
                <a:ea typeface="Poppins" panose="00000500000000000000"/>
                <a:cs typeface="Poppins" panose="00000500000000000000"/>
                <a:sym typeface="Poppins" panose="00000500000000000000"/>
              </a:rPr>
              <a:t>Phân bố mưa:</a:t>
            </a:r>
            <a:endParaRPr sz="2400">
              <a:solidFill>
                <a:schemeClr val="dk1"/>
              </a:solidFill>
              <a:latin typeface="Poppins" panose="00000500000000000000"/>
              <a:ea typeface="Poppins" panose="00000500000000000000"/>
              <a:cs typeface="Poppins" panose="00000500000000000000"/>
              <a:sym typeface="Poppins" panose="00000500000000000000"/>
            </a:endParaRPr>
          </a:p>
        </p:txBody>
      </p:sp>
      <p:sp>
        <p:nvSpPr>
          <p:cNvPr id="342" name="Google Shape;342;p11"/>
          <p:cNvSpPr/>
          <p:nvPr/>
        </p:nvSpPr>
        <p:spPr>
          <a:xfrm>
            <a:off x="4258966" y="3139512"/>
            <a:ext cx="27982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7CF"/>
                </a:solidFill>
                <a:latin typeface="Poppins" panose="00000500000000000000"/>
                <a:ea typeface="Poppins" panose="00000500000000000000"/>
                <a:cs typeface="Poppins" panose="00000500000000000000"/>
                <a:sym typeface="Poppins" panose="00000500000000000000"/>
              </a:rPr>
              <a:t>Nhiệt đới gió mùa</a:t>
            </a:r>
            <a:endParaRPr sz="24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343" name="Google Shape;343;p11"/>
          <p:cNvSpPr/>
          <p:nvPr/>
        </p:nvSpPr>
        <p:spPr>
          <a:xfrm>
            <a:off x="6242058" y="3708429"/>
            <a:ext cx="216437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27CF"/>
                </a:solidFill>
                <a:latin typeface="Poppins" panose="00000500000000000000"/>
                <a:ea typeface="Poppins" panose="00000500000000000000"/>
                <a:cs typeface="Poppins" panose="00000500000000000000"/>
                <a:sym typeface="Poppins" panose="00000500000000000000"/>
              </a:rPr>
              <a:t>Khoảng 30</a:t>
            </a:r>
            <a:r>
              <a:rPr lang="en-US" sz="2000" b="1" baseline="30000">
                <a:solidFill>
                  <a:srgbClr val="0027CF"/>
                </a:solidFill>
                <a:latin typeface="Poppins" panose="00000500000000000000"/>
                <a:ea typeface="Poppins" panose="00000500000000000000"/>
                <a:cs typeface="Poppins" panose="00000500000000000000"/>
                <a:sym typeface="Poppins" panose="00000500000000000000"/>
              </a:rPr>
              <a:t>0</a:t>
            </a:r>
            <a:r>
              <a:rPr lang="en-US" sz="2000" b="1">
                <a:solidFill>
                  <a:srgbClr val="0027CF"/>
                </a:solidFill>
                <a:latin typeface="Poppins" panose="00000500000000000000"/>
                <a:ea typeface="Poppins" panose="00000500000000000000"/>
                <a:cs typeface="Poppins" panose="00000500000000000000"/>
                <a:sym typeface="Poppins" panose="00000500000000000000"/>
              </a:rPr>
              <a:t>C (T6)</a:t>
            </a:r>
            <a:endParaRPr sz="20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344" name="Google Shape;344;p11"/>
          <p:cNvSpPr/>
          <p:nvPr/>
        </p:nvSpPr>
        <p:spPr>
          <a:xfrm>
            <a:off x="6312451" y="4154034"/>
            <a:ext cx="231345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27CF"/>
                </a:solidFill>
                <a:latin typeface="Poppins" panose="00000500000000000000"/>
                <a:ea typeface="Poppins" panose="00000500000000000000"/>
                <a:cs typeface="Poppins" panose="00000500000000000000"/>
                <a:sym typeface="Poppins" panose="00000500000000000000"/>
              </a:rPr>
              <a:t>Khoảng 18</a:t>
            </a:r>
            <a:r>
              <a:rPr lang="en-US" sz="2000" b="1" baseline="30000">
                <a:solidFill>
                  <a:srgbClr val="0027CF"/>
                </a:solidFill>
                <a:latin typeface="Poppins" panose="00000500000000000000"/>
                <a:ea typeface="Poppins" panose="00000500000000000000"/>
                <a:cs typeface="Poppins" panose="00000500000000000000"/>
                <a:sym typeface="Poppins" panose="00000500000000000000"/>
              </a:rPr>
              <a:t>0</a:t>
            </a:r>
            <a:r>
              <a:rPr lang="en-US" sz="2000" b="1">
                <a:solidFill>
                  <a:srgbClr val="0027CF"/>
                </a:solidFill>
                <a:latin typeface="Poppins" panose="00000500000000000000"/>
                <a:ea typeface="Poppins" panose="00000500000000000000"/>
                <a:cs typeface="Poppins" panose="00000500000000000000"/>
                <a:sym typeface="Poppins" panose="00000500000000000000"/>
              </a:rPr>
              <a:t>C (T12)</a:t>
            </a:r>
            <a:endParaRPr sz="20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345" name="Google Shape;345;p11"/>
          <p:cNvSpPr/>
          <p:nvPr/>
        </p:nvSpPr>
        <p:spPr>
          <a:xfrm>
            <a:off x="4617232" y="4591772"/>
            <a:ext cx="74892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27CF"/>
                </a:solidFill>
                <a:latin typeface="Poppins" panose="00000500000000000000"/>
                <a:ea typeface="Poppins" panose="00000500000000000000"/>
                <a:cs typeface="Poppins" panose="00000500000000000000"/>
                <a:sym typeface="Poppins" panose="00000500000000000000"/>
              </a:rPr>
              <a:t>12</a:t>
            </a:r>
            <a:r>
              <a:rPr lang="en-US" sz="2000" b="1" baseline="30000">
                <a:solidFill>
                  <a:srgbClr val="0027CF"/>
                </a:solidFill>
                <a:latin typeface="Poppins" panose="00000500000000000000"/>
                <a:ea typeface="Poppins" panose="00000500000000000000"/>
                <a:cs typeface="Poppins" panose="00000500000000000000"/>
                <a:sym typeface="Poppins" panose="00000500000000000000"/>
              </a:rPr>
              <a:t>0</a:t>
            </a:r>
            <a:r>
              <a:rPr lang="en-US" sz="2000" b="1">
                <a:solidFill>
                  <a:srgbClr val="0027CF"/>
                </a:solidFill>
                <a:latin typeface="Poppins" panose="00000500000000000000"/>
                <a:ea typeface="Poppins" panose="00000500000000000000"/>
                <a:cs typeface="Poppins" panose="00000500000000000000"/>
                <a:sym typeface="Poppins" panose="00000500000000000000"/>
              </a:rPr>
              <a:t>C</a:t>
            </a:r>
            <a:endParaRPr sz="20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346" name="Google Shape;346;p11"/>
          <p:cNvSpPr/>
          <p:nvPr/>
        </p:nvSpPr>
        <p:spPr>
          <a:xfrm>
            <a:off x="4991693" y="5039944"/>
            <a:ext cx="124264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27CF"/>
                </a:solidFill>
                <a:latin typeface="Poppins" panose="00000500000000000000"/>
                <a:ea typeface="Poppins" panose="00000500000000000000"/>
                <a:cs typeface="Poppins" panose="00000500000000000000"/>
                <a:sym typeface="Poppins" panose="00000500000000000000"/>
              </a:rPr>
              <a:t>1694 mm</a:t>
            </a:r>
            <a:endParaRPr sz="20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347" name="Google Shape;347;p11"/>
          <p:cNvSpPr/>
          <p:nvPr/>
        </p:nvSpPr>
        <p:spPr>
          <a:xfrm>
            <a:off x="2893032" y="5503635"/>
            <a:ext cx="445264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7CF"/>
                </a:solidFill>
                <a:latin typeface="Poppins" panose="00000500000000000000"/>
                <a:ea typeface="Poppins" panose="00000500000000000000"/>
                <a:cs typeface="Poppins" panose="00000500000000000000"/>
                <a:sym typeface="Poppins" panose="00000500000000000000"/>
              </a:rPr>
              <a:t>Chênh lệch lớn, mưa nhiều vào mùa hạ, ít mưa vào mùa đông</a:t>
            </a:r>
            <a:endParaRPr sz="24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348" name="Google Shape;348;p11"/>
          <p:cNvSpPr/>
          <p:nvPr/>
        </p:nvSpPr>
        <p:spPr>
          <a:xfrm>
            <a:off x="1235839" y="2384468"/>
            <a:ext cx="59193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a:solidFill>
                  <a:srgbClr val="FFC000"/>
                </a:solidFill>
                <a:latin typeface="Arial" panose="020B0604020202020204"/>
                <a:ea typeface="Arial" panose="020B0604020202020204"/>
                <a:cs typeface="Arial" panose="020B0604020202020204"/>
                <a:sym typeface="Arial" panose="020B0604020202020204"/>
              </a:rPr>
              <a:t>HÀ NỘI , VIỆT NAM</a:t>
            </a:r>
            <a:endParaRPr sz="6600" b="1" cap="none">
              <a:solidFill>
                <a:srgbClr val="FFC000"/>
              </a:solidFill>
              <a:latin typeface="Arial" panose="020B0604020202020204"/>
              <a:ea typeface="Arial" panose="020B0604020202020204"/>
              <a:cs typeface="Arial" panose="020B0604020202020204"/>
              <a:sym typeface="Arial" panose="020B0604020202020204"/>
            </a:endParaRPr>
          </a:p>
        </p:txBody>
      </p:sp>
      <p:grpSp>
        <p:nvGrpSpPr>
          <p:cNvPr id="349" name="Google Shape;349;p11"/>
          <p:cNvGrpSpPr/>
          <p:nvPr/>
        </p:nvGrpSpPr>
        <p:grpSpPr>
          <a:xfrm>
            <a:off x="-60960" y="15388"/>
            <a:ext cx="12192000" cy="1567567"/>
            <a:chOff x="-60960" y="15388"/>
            <a:chExt cx="12192000" cy="1567567"/>
          </a:xfrm>
        </p:grpSpPr>
        <p:grpSp>
          <p:nvGrpSpPr>
            <p:cNvPr id="350" name="Google Shape;350;p11"/>
            <p:cNvGrpSpPr/>
            <p:nvPr/>
          </p:nvGrpSpPr>
          <p:grpSpPr>
            <a:xfrm>
              <a:off x="-60960" y="106349"/>
              <a:ext cx="12192000" cy="1476606"/>
              <a:chOff x="-32025" y="16033"/>
              <a:chExt cx="12192000" cy="1476606"/>
            </a:xfrm>
          </p:grpSpPr>
          <p:cxnSp>
            <p:nvCxnSpPr>
              <p:cNvPr id="351" name="Google Shape;351;p11"/>
              <p:cNvCxnSpPr/>
              <p:nvPr/>
            </p:nvCxnSpPr>
            <p:spPr>
              <a:xfrm rot="10800000" flipH="1">
                <a:off x="-32025" y="1490038"/>
                <a:ext cx="12192000" cy="2601"/>
              </a:xfrm>
              <a:prstGeom prst="straightConnector1">
                <a:avLst/>
              </a:prstGeom>
              <a:noFill/>
              <a:ln w="28575" cap="flat" cmpd="sng">
                <a:solidFill>
                  <a:srgbClr val="0070C0"/>
                </a:solidFill>
                <a:prstDash val="dash"/>
                <a:miter lim="800000"/>
                <a:headEnd type="none" w="sm" len="sm"/>
                <a:tailEnd type="none" w="sm" len="sm"/>
              </a:ln>
            </p:spPr>
          </p:cxnSp>
          <p:sp>
            <p:nvSpPr>
              <p:cNvPr id="352" name="Google Shape;352;p11"/>
              <p:cNvSpPr/>
              <p:nvPr/>
            </p:nvSpPr>
            <p:spPr>
              <a:xfrm>
                <a:off x="1588417" y="16033"/>
                <a:ext cx="9836257"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a:solidFill>
                      <a:srgbClr val="0276BD"/>
                    </a:solidFill>
                    <a:latin typeface="Arial" panose="020B0604020202020204"/>
                    <a:ea typeface="Arial" panose="020B0604020202020204"/>
                    <a:cs typeface="Arial" panose="020B0604020202020204"/>
                    <a:sym typeface="Arial" panose="020B0604020202020204"/>
                  </a:rPr>
                  <a:t>    </a:t>
                </a:r>
                <a:r>
                  <a:rPr lang="en-US" sz="4400" b="1">
                    <a:solidFill>
                      <a:srgbClr val="0276BD"/>
                    </a:solidFill>
                    <a:latin typeface="Arial" panose="020B0604020202020204"/>
                    <a:ea typeface="Arial" panose="020B0604020202020204"/>
                    <a:cs typeface="Arial" panose="020B0604020202020204"/>
                    <a:sym typeface="Arial" panose="020B0604020202020204"/>
                  </a:rPr>
                  <a:t>2. PHÂN TÍCH BIỂU ĐỒ MỘT SỐ KIỂU KHÍ HẬU </a:t>
                </a:r>
                <a:endParaRPr sz="6600" b="1" cap="none">
                  <a:solidFill>
                    <a:srgbClr val="0276BD"/>
                  </a:solidFill>
                  <a:latin typeface="Arial" panose="020B0604020202020204"/>
                  <a:ea typeface="Arial" panose="020B0604020202020204"/>
                  <a:cs typeface="Arial" panose="020B0604020202020204"/>
                  <a:sym typeface="Arial" panose="020B0604020202020204"/>
                </a:endParaRPr>
              </a:p>
            </p:txBody>
          </p:sp>
        </p:grpSp>
        <p:pic>
          <p:nvPicPr>
            <p:cNvPr id="353" name="Google Shape;353;p11" descr="Hình ảnh Thống Kê Các Vector Biểu Tượng PNG , Biểu đồ Cột, Biểu đồ Cột Biểu  Tượng, Thiết Kế PNG và Vector với nền trong suốt để tải xuống miễn phí"/>
            <p:cNvPicPr preferRelativeResize="0"/>
            <p:nvPr/>
          </p:nvPicPr>
          <p:blipFill rotWithShape="1">
            <a:blip r:embed="rId3"/>
            <a:srcRect t="19350" b="17226"/>
            <a:stretch>
              <a:fillRect/>
            </a:stretch>
          </p:blipFill>
          <p:spPr>
            <a:xfrm>
              <a:off x="367504" y="15388"/>
              <a:ext cx="2383956" cy="1511978"/>
            </a:xfrm>
            <a:prstGeom prst="rect">
              <a:avLst/>
            </a:prstGeom>
            <a:noFill/>
            <a:ln>
              <a:noFill/>
            </a:ln>
          </p:spPr>
        </p:pic>
      </p:grpSp>
      <p:pic>
        <p:nvPicPr>
          <p:cNvPr id="354" name="Google Shape;354;p11"/>
          <p:cNvPicPr preferRelativeResize="0"/>
          <p:nvPr/>
        </p:nvPicPr>
        <p:blipFill rotWithShape="1">
          <a:blip r:embed="rId4"/>
          <a:srcRect/>
          <a:stretch>
            <a:fillRect/>
          </a:stretch>
        </p:blipFill>
        <p:spPr>
          <a:xfrm>
            <a:off x="9046206" y="1646668"/>
            <a:ext cx="2559641" cy="52268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5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gtEl>
                                        <p:attrNameLst>
                                          <p:attrName>style.visibility</p:attrName>
                                        </p:attrNameLst>
                                      </p:cBhvr>
                                      <p:to>
                                        <p:strVal val="visible"/>
                                      </p:to>
                                    </p:set>
                                    <p:animEffect transition="in" filter="fade">
                                      <p:cBhvr>
                                        <p:cTn id="12" dur="500"/>
                                        <p:tgtEl>
                                          <p:spTgt spid="3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
                                        </p:tgtEl>
                                        <p:attrNameLst>
                                          <p:attrName>style.visibility</p:attrName>
                                        </p:attrNameLst>
                                      </p:cBhvr>
                                      <p:to>
                                        <p:strVal val="visible"/>
                                      </p:to>
                                    </p:set>
                                    <p:animEffect transition="in" filter="fade">
                                      <p:cBhvr>
                                        <p:cTn id="17" dur="500"/>
                                        <p:tgtEl>
                                          <p:spTgt spid="3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
                                        </p:tgtEl>
                                        <p:attrNameLst>
                                          <p:attrName>style.visibility</p:attrName>
                                        </p:attrNameLst>
                                      </p:cBhvr>
                                      <p:to>
                                        <p:strVal val="visible"/>
                                      </p:to>
                                    </p:set>
                                    <p:animEffect transition="in" filter="fade">
                                      <p:cBhvr>
                                        <p:cTn id="22" dur="500"/>
                                        <p:tgtEl>
                                          <p:spTgt spid="3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5"/>
                                        </p:tgtEl>
                                        <p:attrNameLst>
                                          <p:attrName>style.visibility</p:attrName>
                                        </p:attrNameLst>
                                      </p:cBhvr>
                                      <p:to>
                                        <p:strVal val="visible"/>
                                      </p:to>
                                    </p:set>
                                    <p:animEffect transition="in" filter="fade">
                                      <p:cBhvr>
                                        <p:cTn id="27" dur="500"/>
                                        <p:tgtEl>
                                          <p:spTgt spid="3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6"/>
                                        </p:tgtEl>
                                        <p:attrNameLst>
                                          <p:attrName>style.visibility</p:attrName>
                                        </p:attrNameLst>
                                      </p:cBhvr>
                                      <p:to>
                                        <p:strVal val="visible"/>
                                      </p:to>
                                    </p:set>
                                    <p:animEffect transition="in" filter="fade">
                                      <p:cBhvr>
                                        <p:cTn id="32" dur="500"/>
                                        <p:tgtEl>
                                          <p:spTgt spid="3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7"/>
                                        </p:tgtEl>
                                        <p:attrNameLst>
                                          <p:attrName>style.visibility</p:attrName>
                                        </p:attrNameLst>
                                      </p:cBhvr>
                                      <p:to>
                                        <p:strVal val="visible"/>
                                      </p:to>
                                    </p:set>
                                    <p:animEffect transition="in" filter="fade">
                                      <p:cBhvr>
                                        <p:cTn id="37" dur="5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359" name="Shape 359"/>
        <p:cNvGrpSpPr/>
        <p:nvPr/>
      </p:nvGrpSpPr>
      <p:grpSpPr>
        <a:xfrm>
          <a:off x="0" y="0"/>
          <a:ext cx="0" cy="0"/>
          <a:chOff x="0" y="0"/>
          <a:chExt cx="0" cy="0"/>
        </a:xfrm>
      </p:grpSpPr>
      <p:grpSp>
        <p:nvGrpSpPr>
          <p:cNvPr id="360" name="Google Shape;360;p12"/>
          <p:cNvGrpSpPr/>
          <p:nvPr/>
        </p:nvGrpSpPr>
        <p:grpSpPr>
          <a:xfrm>
            <a:off x="-60960" y="15388"/>
            <a:ext cx="12252959" cy="1567567"/>
            <a:chOff x="-60960" y="15388"/>
            <a:chExt cx="12252959" cy="1567567"/>
          </a:xfrm>
        </p:grpSpPr>
        <p:grpSp>
          <p:nvGrpSpPr>
            <p:cNvPr id="361" name="Google Shape;361;p12"/>
            <p:cNvGrpSpPr/>
            <p:nvPr/>
          </p:nvGrpSpPr>
          <p:grpSpPr>
            <a:xfrm>
              <a:off x="-60960" y="103060"/>
              <a:ext cx="12252959" cy="1479895"/>
              <a:chOff x="-32025" y="12744"/>
              <a:chExt cx="12252959" cy="1479895"/>
            </a:xfrm>
          </p:grpSpPr>
          <p:cxnSp>
            <p:nvCxnSpPr>
              <p:cNvPr id="362" name="Google Shape;362;p12"/>
              <p:cNvCxnSpPr/>
              <p:nvPr/>
            </p:nvCxnSpPr>
            <p:spPr>
              <a:xfrm rot="10800000" flipH="1">
                <a:off x="-32025" y="1490038"/>
                <a:ext cx="12192000" cy="2601"/>
              </a:xfrm>
              <a:prstGeom prst="straightConnector1">
                <a:avLst/>
              </a:prstGeom>
              <a:noFill/>
              <a:ln w="28575" cap="flat" cmpd="sng">
                <a:solidFill>
                  <a:srgbClr val="0070C0"/>
                </a:solidFill>
                <a:prstDash val="dash"/>
                <a:miter lim="800000"/>
                <a:headEnd type="none" w="sm" len="sm"/>
                <a:tailEnd type="none" w="sm" len="sm"/>
              </a:ln>
            </p:spPr>
          </p:cxnSp>
          <p:sp>
            <p:nvSpPr>
              <p:cNvPr id="363" name="Google Shape;363;p12"/>
              <p:cNvSpPr/>
              <p:nvPr/>
            </p:nvSpPr>
            <p:spPr>
              <a:xfrm>
                <a:off x="1170541" y="12744"/>
                <a:ext cx="11050393"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a:solidFill>
                      <a:srgbClr val="0276BD"/>
                    </a:solidFill>
                    <a:latin typeface="Arial" panose="020B0604020202020204"/>
                    <a:ea typeface="Arial" panose="020B0604020202020204"/>
                    <a:cs typeface="Arial" panose="020B0604020202020204"/>
                    <a:sym typeface="Arial" panose="020B0604020202020204"/>
                  </a:rPr>
                  <a:t>    </a:t>
                </a:r>
                <a:r>
                  <a:rPr lang="en-US" sz="4400" b="1">
                    <a:solidFill>
                      <a:srgbClr val="0276BD"/>
                    </a:solidFill>
                    <a:latin typeface="Arial" panose="020B0604020202020204"/>
                    <a:ea typeface="Arial" panose="020B0604020202020204"/>
                    <a:cs typeface="Arial" panose="020B0604020202020204"/>
                    <a:sym typeface="Arial" panose="020B0604020202020204"/>
                  </a:rPr>
                  <a:t>2. PHÂN TÍCH BIỂU ĐỒ NHIỆT ĐỘ, LƯỢNG MƯA </a:t>
                </a:r>
                <a:endParaRPr sz="6600" b="1" cap="none">
                  <a:solidFill>
                    <a:srgbClr val="0276BD"/>
                  </a:solidFill>
                  <a:latin typeface="Arial" panose="020B0604020202020204"/>
                  <a:ea typeface="Arial" panose="020B0604020202020204"/>
                  <a:cs typeface="Arial" panose="020B0604020202020204"/>
                  <a:sym typeface="Arial" panose="020B0604020202020204"/>
                </a:endParaRPr>
              </a:p>
            </p:txBody>
          </p:sp>
        </p:grpSp>
        <p:pic>
          <p:nvPicPr>
            <p:cNvPr id="364" name="Google Shape;364;p12" descr="Hình ảnh Thống Kê Các Vector Biểu Tượng PNG , Biểu đồ Cột, Biểu đồ Cột Biểu  Tượng, Thiết Kế PNG và Vector với nền trong suốt để tải xuống miễn phí"/>
            <p:cNvPicPr preferRelativeResize="0"/>
            <p:nvPr/>
          </p:nvPicPr>
          <p:blipFill rotWithShape="1">
            <a:blip r:embed="rId1"/>
            <a:srcRect t="19350" b="17226"/>
            <a:stretch>
              <a:fillRect/>
            </a:stretch>
          </p:blipFill>
          <p:spPr>
            <a:xfrm>
              <a:off x="367504" y="15388"/>
              <a:ext cx="2383956" cy="1511978"/>
            </a:xfrm>
            <a:prstGeom prst="rect">
              <a:avLst/>
            </a:prstGeom>
            <a:noFill/>
            <a:ln>
              <a:noFill/>
            </a:ln>
          </p:spPr>
        </p:pic>
      </p:grpSp>
      <p:grpSp>
        <p:nvGrpSpPr>
          <p:cNvPr id="365" name="Google Shape;365;p12"/>
          <p:cNvGrpSpPr/>
          <p:nvPr/>
        </p:nvGrpSpPr>
        <p:grpSpPr>
          <a:xfrm>
            <a:off x="0" y="1797644"/>
            <a:ext cx="8797351" cy="4898032"/>
            <a:chOff x="4422622" y="1094857"/>
            <a:chExt cx="7694921" cy="5590318"/>
          </a:xfrm>
        </p:grpSpPr>
        <p:grpSp>
          <p:nvGrpSpPr>
            <p:cNvPr id="366" name="Google Shape;366;p12"/>
            <p:cNvGrpSpPr/>
            <p:nvPr/>
          </p:nvGrpSpPr>
          <p:grpSpPr>
            <a:xfrm>
              <a:off x="4575442" y="1303118"/>
              <a:ext cx="7542101" cy="5382057"/>
              <a:chOff x="394387" y="-219765"/>
              <a:chExt cx="11820157" cy="6624895"/>
            </a:xfrm>
          </p:grpSpPr>
          <p:sp>
            <p:nvSpPr>
              <p:cNvPr id="367" name="Google Shape;367;p12"/>
              <p:cNvSpPr/>
              <p:nvPr/>
            </p:nvSpPr>
            <p:spPr>
              <a:xfrm>
                <a:off x="394387" y="-219765"/>
                <a:ext cx="11023636" cy="6402425"/>
              </a:xfrm>
              <a:prstGeom prst="rect">
                <a:avLst/>
              </a:prstGeom>
              <a:solidFill>
                <a:srgbClr val="FFC000"/>
              </a:solid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68" name="Google Shape;368;p12"/>
              <p:cNvSpPr/>
              <p:nvPr/>
            </p:nvSpPr>
            <p:spPr>
              <a:xfrm>
                <a:off x="626845" y="-22254"/>
                <a:ext cx="11361669" cy="6383246"/>
              </a:xfrm>
              <a:prstGeom prst="rect">
                <a:avLst/>
              </a:prstGeom>
              <a:solidFill>
                <a:srgbClr val="0070C0"/>
              </a:solidFill>
              <a:ln w="762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69" name="Google Shape;369;p12"/>
              <p:cNvSpPr/>
              <p:nvPr/>
            </p:nvSpPr>
            <p:spPr>
              <a:xfrm>
                <a:off x="790539" y="67071"/>
                <a:ext cx="11034284" cy="6115589"/>
              </a:xfrm>
              <a:prstGeom prst="rect">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0" name="Google Shape;370;p12" descr="Văn phòng phẩm Hà Nội"/>
              <p:cNvPicPr preferRelativeResize="0"/>
              <p:nvPr/>
            </p:nvPicPr>
            <p:blipFill rotWithShape="1">
              <a:blip r:embed="rId2"/>
              <a:srcRect l="12160" t="11843" r="11674" b="12259"/>
              <a:stretch>
                <a:fillRect/>
              </a:stretch>
            </p:blipFill>
            <p:spPr>
              <a:xfrm rot="-747451">
                <a:off x="11026413" y="5166807"/>
                <a:ext cx="1078366" cy="1135378"/>
              </a:xfrm>
              <a:prstGeom prst="rect">
                <a:avLst/>
              </a:prstGeom>
              <a:noFill/>
              <a:ln>
                <a:noFill/>
              </a:ln>
            </p:spPr>
          </p:pic>
        </p:grpSp>
        <p:pic>
          <p:nvPicPr>
            <p:cNvPr id="371" name="Google Shape;371;p12" descr="Copyediting | AnnaProofing"/>
            <p:cNvPicPr preferRelativeResize="0"/>
            <p:nvPr/>
          </p:nvPicPr>
          <p:blipFill rotWithShape="1">
            <a:blip r:embed="rId3"/>
            <a:srcRect/>
            <a:stretch>
              <a:fillRect/>
            </a:stretch>
          </p:blipFill>
          <p:spPr>
            <a:xfrm>
              <a:off x="4422622" y="1094857"/>
              <a:ext cx="826473" cy="1077169"/>
            </a:xfrm>
            <a:prstGeom prst="rect">
              <a:avLst/>
            </a:prstGeom>
            <a:noFill/>
            <a:ln>
              <a:noFill/>
            </a:ln>
          </p:spPr>
        </p:pic>
      </p:grpSp>
      <p:sp>
        <p:nvSpPr>
          <p:cNvPr id="372" name="Google Shape;372;p12"/>
          <p:cNvSpPr/>
          <p:nvPr/>
        </p:nvSpPr>
        <p:spPr>
          <a:xfrm>
            <a:off x="2337742" y="1797667"/>
            <a:ext cx="3382169" cy="523220"/>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2060"/>
                </a:solidFill>
                <a:latin typeface="Poppins" panose="00000500000000000000"/>
                <a:ea typeface="Poppins" panose="00000500000000000000"/>
                <a:cs typeface="Poppins" panose="00000500000000000000"/>
                <a:sym typeface="Poppins" panose="00000500000000000000"/>
              </a:rPr>
              <a:t>PHIẾU HỌC TẬP</a:t>
            </a:r>
            <a:endParaRPr sz="2800" b="1">
              <a:solidFill>
                <a:srgbClr val="002060"/>
              </a:solidFill>
              <a:latin typeface="Poppins" panose="00000500000000000000"/>
              <a:ea typeface="Poppins" panose="00000500000000000000"/>
              <a:cs typeface="Poppins" panose="00000500000000000000"/>
              <a:sym typeface="Poppins" panose="00000500000000000000"/>
            </a:endParaRPr>
          </a:p>
        </p:txBody>
      </p:sp>
      <p:sp>
        <p:nvSpPr>
          <p:cNvPr id="373" name="Google Shape;373;p12"/>
          <p:cNvSpPr/>
          <p:nvPr/>
        </p:nvSpPr>
        <p:spPr>
          <a:xfrm>
            <a:off x="541020" y="3187574"/>
            <a:ext cx="8133540" cy="2751522"/>
          </a:xfrm>
          <a:prstGeom prst="rect">
            <a:avLst/>
          </a:prstGeom>
          <a:noFill/>
          <a:ln>
            <a:noFill/>
          </a:ln>
        </p:spPr>
        <p:txBody>
          <a:bodyPr spcFirstLastPara="1" wrap="square" lIns="91425" tIns="45700" rIns="91425" bIns="45700" anchor="t" anchorCtr="0">
            <a:spAutoFit/>
          </a:bodyPr>
          <a:lstStyle/>
          <a:p>
            <a:pPr marL="342900" marR="194310" lvl="0" indent="-342900" algn="ctr" rtl="0">
              <a:lnSpc>
                <a:spcPct val="120000"/>
              </a:lnSpc>
              <a:spcBef>
                <a:spcPts val="0"/>
              </a:spcBef>
              <a:spcAft>
                <a:spcPts val="0"/>
              </a:spcAft>
              <a:buClr>
                <a:srgbClr val="C00000"/>
              </a:buClr>
              <a:buSzPts val="2400"/>
              <a:buFont typeface="Noto Sans Symbols"/>
              <a:buChar char="∙"/>
            </a:pPr>
            <a:r>
              <a:rPr lang="en-US" sz="2400" b="1">
                <a:solidFill>
                  <a:srgbClr val="C00000"/>
                </a:solidFill>
                <a:latin typeface="Poppins" panose="00000500000000000000"/>
                <a:ea typeface="Poppins" panose="00000500000000000000"/>
                <a:cs typeface="Poppins" panose="00000500000000000000"/>
                <a:sym typeface="Poppins" panose="00000500000000000000"/>
              </a:rPr>
              <a:t>Kiểu khí hậu:</a:t>
            </a:r>
            <a:r>
              <a:rPr lang="en-US" sz="2400">
                <a:solidFill>
                  <a:srgbClr val="C00000"/>
                </a:solidFill>
                <a:latin typeface="Poppins" panose="00000500000000000000"/>
                <a:ea typeface="Poppins" panose="00000500000000000000"/>
                <a:cs typeface="Poppins" panose="00000500000000000000"/>
                <a:sym typeface="Poppins" panose="00000500000000000000"/>
              </a:rPr>
              <a:t> </a:t>
            </a:r>
            <a:r>
              <a:rPr lang="en-US" sz="2400">
                <a:solidFill>
                  <a:schemeClr val="dk1"/>
                </a:solidFill>
                <a:latin typeface="Poppins" panose="00000500000000000000"/>
                <a:ea typeface="Poppins" panose="00000500000000000000"/>
                <a:cs typeface="Poppins" panose="00000500000000000000"/>
                <a:sym typeface="Poppins" panose="00000500000000000000"/>
              </a:rPr>
              <a:t>………………………</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400"/>
              <a:buFont typeface="Times New Roman" panose="02020603050405020304"/>
              <a:buChar char="-"/>
            </a:pPr>
            <a:r>
              <a:rPr lang="en-US" sz="2400">
                <a:solidFill>
                  <a:schemeClr val="dk1"/>
                </a:solidFill>
                <a:latin typeface="Poppins" panose="00000500000000000000"/>
                <a:ea typeface="Poppins" panose="00000500000000000000"/>
                <a:cs typeface="Poppins" panose="00000500000000000000"/>
                <a:sym typeface="Poppins" panose="00000500000000000000"/>
              </a:rPr>
              <a:t>Nhiệt độ trung bình tháng cao nhất (</a:t>
            </a:r>
            <a:r>
              <a:rPr lang="en-US" sz="2400" baseline="30000">
                <a:solidFill>
                  <a:schemeClr val="dk1"/>
                </a:solidFill>
                <a:latin typeface="Poppins" panose="00000500000000000000"/>
                <a:ea typeface="Poppins" panose="00000500000000000000"/>
                <a:cs typeface="Poppins" panose="00000500000000000000"/>
                <a:sym typeface="Poppins" panose="00000500000000000000"/>
              </a:rPr>
              <a:t>0</a:t>
            </a:r>
            <a:r>
              <a:rPr lang="en-US" sz="2400">
                <a:solidFill>
                  <a:schemeClr val="dk1"/>
                </a:solidFill>
                <a:latin typeface="Poppins" panose="00000500000000000000"/>
                <a:ea typeface="Poppins" panose="00000500000000000000"/>
                <a:cs typeface="Poppins" panose="00000500000000000000"/>
                <a:sym typeface="Poppins" panose="00000500000000000000"/>
              </a:rPr>
              <a:t>C):</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400"/>
              <a:buFont typeface="Times New Roman" panose="02020603050405020304"/>
              <a:buChar char="-"/>
            </a:pPr>
            <a:r>
              <a:rPr lang="en-US" sz="2400">
                <a:solidFill>
                  <a:schemeClr val="dk1"/>
                </a:solidFill>
                <a:latin typeface="Poppins" panose="00000500000000000000"/>
                <a:ea typeface="Poppins" panose="00000500000000000000"/>
                <a:cs typeface="Poppins" panose="00000500000000000000"/>
                <a:sym typeface="Poppins" panose="00000500000000000000"/>
              </a:rPr>
              <a:t>Nhiệt độ trung bình tháng thấp nhất (</a:t>
            </a:r>
            <a:r>
              <a:rPr lang="en-US" sz="2400" baseline="30000">
                <a:solidFill>
                  <a:schemeClr val="dk1"/>
                </a:solidFill>
                <a:latin typeface="Poppins" panose="00000500000000000000"/>
                <a:ea typeface="Poppins" panose="00000500000000000000"/>
                <a:cs typeface="Poppins" panose="00000500000000000000"/>
                <a:sym typeface="Poppins" panose="00000500000000000000"/>
              </a:rPr>
              <a:t>0</a:t>
            </a:r>
            <a:r>
              <a:rPr lang="en-US" sz="2400">
                <a:solidFill>
                  <a:schemeClr val="dk1"/>
                </a:solidFill>
                <a:latin typeface="Poppins" panose="00000500000000000000"/>
                <a:ea typeface="Poppins" panose="00000500000000000000"/>
                <a:cs typeface="Poppins" panose="00000500000000000000"/>
                <a:sym typeface="Poppins" panose="00000500000000000000"/>
              </a:rPr>
              <a:t>C):</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400"/>
              <a:buFont typeface="Times New Roman" panose="02020603050405020304"/>
              <a:buChar char="-"/>
            </a:pPr>
            <a:r>
              <a:rPr lang="en-US" sz="2400">
                <a:solidFill>
                  <a:schemeClr val="dk1"/>
                </a:solidFill>
                <a:latin typeface="Poppins" panose="00000500000000000000"/>
                <a:ea typeface="Poppins" panose="00000500000000000000"/>
                <a:cs typeface="Poppins" panose="00000500000000000000"/>
                <a:sym typeface="Poppins" panose="00000500000000000000"/>
              </a:rPr>
              <a:t> Biên độ nhiệt độ năm (</a:t>
            </a:r>
            <a:r>
              <a:rPr lang="en-US" sz="2400" baseline="30000">
                <a:solidFill>
                  <a:schemeClr val="dk1"/>
                </a:solidFill>
                <a:latin typeface="Poppins" panose="00000500000000000000"/>
                <a:ea typeface="Poppins" panose="00000500000000000000"/>
                <a:cs typeface="Poppins" panose="00000500000000000000"/>
                <a:sym typeface="Poppins" panose="00000500000000000000"/>
              </a:rPr>
              <a:t>0</a:t>
            </a:r>
            <a:r>
              <a:rPr lang="en-US" sz="2400">
                <a:solidFill>
                  <a:schemeClr val="dk1"/>
                </a:solidFill>
                <a:latin typeface="Poppins" panose="00000500000000000000"/>
                <a:ea typeface="Poppins" panose="00000500000000000000"/>
                <a:cs typeface="Poppins" panose="00000500000000000000"/>
                <a:sym typeface="Poppins" panose="00000500000000000000"/>
              </a:rPr>
              <a:t>C): </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400"/>
              <a:buFont typeface="Times New Roman" panose="02020603050405020304"/>
              <a:buChar char="-"/>
            </a:pPr>
            <a:r>
              <a:rPr lang="en-US" sz="2400">
                <a:solidFill>
                  <a:schemeClr val="dk1"/>
                </a:solidFill>
                <a:latin typeface="Poppins" panose="00000500000000000000"/>
                <a:ea typeface="Poppins" panose="00000500000000000000"/>
                <a:cs typeface="Poppins" panose="00000500000000000000"/>
                <a:sym typeface="Poppins" panose="00000500000000000000"/>
              </a:rPr>
              <a:t>Tổng lượng mưa cả năm (mm): </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400"/>
              <a:buFont typeface="Times New Roman" panose="02020603050405020304"/>
              <a:buChar char="-"/>
            </a:pPr>
            <a:r>
              <a:rPr lang="en-US" sz="2400">
                <a:solidFill>
                  <a:schemeClr val="dk1"/>
                </a:solidFill>
                <a:latin typeface="Poppins" panose="00000500000000000000"/>
                <a:ea typeface="Poppins" panose="00000500000000000000"/>
                <a:cs typeface="Poppins" panose="00000500000000000000"/>
                <a:sym typeface="Poppins" panose="00000500000000000000"/>
              </a:rPr>
              <a:t>Phân bố mưa:</a:t>
            </a:r>
            <a:endParaRPr sz="2400">
              <a:solidFill>
                <a:schemeClr val="dk1"/>
              </a:solidFill>
              <a:latin typeface="Poppins" panose="00000500000000000000"/>
              <a:ea typeface="Poppins" panose="00000500000000000000"/>
              <a:cs typeface="Poppins" panose="00000500000000000000"/>
              <a:sym typeface="Poppins" panose="00000500000000000000"/>
            </a:endParaRPr>
          </a:p>
        </p:txBody>
      </p:sp>
      <p:sp>
        <p:nvSpPr>
          <p:cNvPr id="374" name="Google Shape;374;p12"/>
          <p:cNvSpPr/>
          <p:nvPr/>
        </p:nvSpPr>
        <p:spPr>
          <a:xfrm>
            <a:off x="4258966" y="3139512"/>
            <a:ext cx="27982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7CF"/>
                </a:solidFill>
                <a:latin typeface="Poppins" panose="00000500000000000000"/>
                <a:ea typeface="Poppins" panose="00000500000000000000"/>
                <a:cs typeface="Poppins" panose="00000500000000000000"/>
                <a:sym typeface="Poppins" panose="00000500000000000000"/>
              </a:rPr>
              <a:t>Ôn đới lục địa</a:t>
            </a:r>
            <a:endParaRPr sz="24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375" name="Google Shape;375;p12"/>
          <p:cNvSpPr/>
          <p:nvPr/>
        </p:nvSpPr>
        <p:spPr>
          <a:xfrm>
            <a:off x="6242058" y="3708429"/>
            <a:ext cx="215796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27CF"/>
                </a:solidFill>
                <a:latin typeface="Poppins" panose="00000500000000000000"/>
                <a:ea typeface="Poppins" panose="00000500000000000000"/>
                <a:cs typeface="Poppins" panose="00000500000000000000"/>
                <a:sym typeface="Poppins" panose="00000500000000000000"/>
              </a:rPr>
              <a:t>Khoảng 20</a:t>
            </a:r>
            <a:r>
              <a:rPr lang="en-US" sz="2000" b="1" baseline="30000">
                <a:solidFill>
                  <a:srgbClr val="0027CF"/>
                </a:solidFill>
                <a:latin typeface="Poppins" panose="00000500000000000000"/>
                <a:ea typeface="Poppins" panose="00000500000000000000"/>
                <a:cs typeface="Poppins" panose="00000500000000000000"/>
                <a:sym typeface="Poppins" panose="00000500000000000000"/>
              </a:rPr>
              <a:t>0</a:t>
            </a:r>
            <a:r>
              <a:rPr lang="en-US" sz="2000" b="1">
                <a:solidFill>
                  <a:srgbClr val="0027CF"/>
                </a:solidFill>
                <a:latin typeface="Poppins" panose="00000500000000000000"/>
                <a:ea typeface="Poppins" panose="00000500000000000000"/>
                <a:cs typeface="Poppins" panose="00000500000000000000"/>
                <a:sym typeface="Poppins" panose="00000500000000000000"/>
              </a:rPr>
              <a:t>C (T7)</a:t>
            </a:r>
            <a:endParaRPr sz="20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376" name="Google Shape;376;p12"/>
          <p:cNvSpPr/>
          <p:nvPr/>
        </p:nvSpPr>
        <p:spPr>
          <a:xfrm>
            <a:off x="6265957" y="4154034"/>
            <a:ext cx="23230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27CF"/>
                </a:solidFill>
                <a:latin typeface="Poppins" panose="00000500000000000000"/>
                <a:ea typeface="Poppins" panose="00000500000000000000"/>
                <a:cs typeface="Poppins" panose="00000500000000000000"/>
                <a:sym typeface="Poppins" panose="00000500000000000000"/>
              </a:rPr>
              <a:t>Khoảng - 14</a:t>
            </a:r>
            <a:r>
              <a:rPr lang="en-US" sz="2000" b="1" baseline="30000">
                <a:solidFill>
                  <a:srgbClr val="0027CF"/>
                </a:solidFill>
                <a:latin typeface="Poppins" panose="00000500000000000000"/>
                <a:ea typeface="Poppins" panose="00000500000000000000"/>
                <a:cs typeface="Poppins" panose="00000500000000000000"/>
                <a:sym typeface="Poppins" panose="00000500000000000000"/>
              </a:rPr>
              <a:t>0</a:t>
            </a:r>
            <a:r>
              <a:rPr lang="en-US" sz="2000" b="1">
                <a:solidFill>
                  <a:srgbClr val="0027CF"/>
                </a:solidFill>
                <a:latin typeface="Poppins" panose="00000500000000000000"/>
                <a:ea typeface="Poppins" panose="00000500000000000000"/>
                <a:cs typeface="Poppins" panose="00000500000000000000"/>
                <a:sym typeface="Poppins" panose="00000500000000000000"/>
              </a:rPr>
              <a:t>C (T1)</a:t>
            </a:r>
            <a:endParaRPr sz="20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377" name="Google Shape;377;p12"/>
          <p:cNvSpPr/>
          <p:nvPr/>
        </p:nvSpPr>
        <p:spPr>
          <a:xfrm>
            <a:off x="4617232" y="4591772"/>
            <a:ext cx="75212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27CF"/>
                </a:solidFill>
                <a:latin typeface="Poppins" panose="00000500000000000000"/>
                <a:ea typeface="Poppins" panose="00000500000000000000"/>
                <a:cs typeface="Poppins" panose="00000500000000000000"/>
                <a:sym typeface="Poppins" panose="00000500000000000000"/>
              </a:rPr>
              <a:t>34</a:t>
            </a:r>
            <a:r>
              <a:rPr lang="en-US" sz="2000" b="1" baseline="30000">
                <a:solidFill>
                  <a:srgbClr val="0027CF"/>
                </a:solidFill>
                <a:latin typeface="Poppins" panose="00000500000000000000"/>
                <a:ea typeface="Poppins" panose="00000500000000000000"/>
                <a:cs typeface="Poppins" panose="00000500000000000000"/>
                <a:sym typeface="Poppins" panose="00000500000000000000"/>
              </a:rPr>
              <a:t>0</a:t>
            </a:r>
            <a:r>
              <a:rPr lang="en-US" sz="2000" b="1">
                <a:solidFill>
                  <a:srgbClr val="0027CF"/>
                </a:solidFill>
                <a:latin typeface="Poppins" panose="00000500000000000000"/>
                <a:ea typeface="Poppins" panose="00000500000000000000"/>
                <a:cs typeface="Poppins" panose="00000500000000000000"/>
                <a:sym typeface="Poppins" panose="00000500000000000000"/>
              </a:rPr>
              <a:t>C</a:t>
            </a:r>
            <a:endParaRPr sz="20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378" name="Google Shape;378;p12"/>
          <p:cNvSpPr/>
          <p:nvPr/>
        </p:nvSpPr>
        <p:spPr>
          <a:xfrm>
            <a:off x="4991693" y="5039944"/>
            <a:ext cx="10999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27CF"/>
                </a:solidFill>
                <a:latin typeface="Poppins" panose="00000500000000000000"/>
                <a:ea typeface="Poppins" panose="00000500000000000000"/>
                <a:cs typeface="Poppins" panose="00000500000000000000"/>
                <a:sym typeface="Poppins" panose="00000500000000000000"/>
              </a:rPr>
              <a:t>584 mm</a:t>
            </a:r>
            <a:endParaRPr sz="20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379" name="Google Shape;379;p12"/>
          <p:cNvSpPr/>
          <p:nvPr/>
        </p:nvSpPr>
        <p:spPr>
          <a:xfrm>
            <a:off x="2893032" y="5503635"/>
            <a:ext cx="445264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7CF"/>
                </a:solidFill>
                <a:latin typeface="Poppins" panose="00000500000000000000"/>
                <a:ea typeface="Poppins" panose="00000500000000000000"/>
                <a:cs typeface="Poppins" panose="00000500000000000000"/>
                <a:sym typeface="Poppins" panose="00000500000000000000"/>
              </a:rPr>
              <a:t> Lượng mưa rất thấp, (mùa hạ mưa nhiều hơn một chút).</a:t>
            </a:r>
            <a:endParaRPr sz="24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380" name="Google Shape;380;p12"/>
          <p:cNvSpPr/>
          <p:nvPr/>
        </p:nvSpPr>
        <p:spPr>
          <a:xfrm>
            <a:off x="1235839" y="2384468"/>
            <a:ext cx="67499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a:solidFill>
                  <a:srgbClr val="FFC000"/>
                </a:solidFill>
                <a:latin typeface="Arial" panose="020B0604020202020204"/>
                <a:ea typeface="Arial" panose="020B0604020202020204"/>
                <a:cs typeface="Arial" panose="020B0604020202020204"/>
                <a:sym typeface="Arial" panose="020B0604020202020204"/>
              </a:rPr>
              <a:t>U-PHA, LIÊN BANG NGA</a:t>
            </a:r>
            <a:endParaRPr sz="6600" b="1" cap="none">
              <a:solidFill>
                <a:srgbClr val="FFC000"/>
              </a:solidFill>
              <a:latin typeface="Arial" panose="020B0604020202020204"/>
              <a:ea typeface="Arial" panose="020B0604020202020204"/>
              <a:cs typeface="Arial" panose="020B0604020202020204"/>
              <a:sym typeface="Arial" panose="020B0604020202020204"/>
            </a:endParaRPr>
          </a:p>
        </p:txBody>
      </p:sp>
      <p:pic>
        <p:nvPicPr>
          <p:cNvPr id="381" name="Google Shape;381;p12"/>
          <p:cNvPicPr preferRelativeResize="0"/>
          <p:nvPr/>
        </p:nvPicPr>
        <p:blipFill rotWithShape="1">
          <a:blip r:embed="rId4"/>
          <a:srcRect/>
          <a:stretch>
            <a:fillRect/>
          </a:stretch>
        </p:blipFill>
        <p:spPr>
          <a:xfrm>
            <a:off x="9290273" y="1628590"/>
            <a:ext cx="2420309" cy="50691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4"/>
                                        </p:tgtEl>
                                        <p:attrNameLst>
                                          <p:attrName>style.visibility</p:attrName>
                                        </p:attrNameLst>
                                      </p:cBhvr>
                                      <p:to>
                                        <p:strVal val="visible"/>
                                      </p:to>
                                    </p:set>
                                    <p:animEffect transition="in" filter="fade">
                                      <p:cBhvr>
                                        <p:cTn id="12" dur="500"/>
                                        <p:tgtEl>
                                          <p:spTgt spid="3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5"/>
                                        </p:tgtEl>
                                        <p:attrNameLst>
                                          <p:attrName>style.visibility</p:attrName>
                                        </p:attrNameLst>
                                      </p:cBhvr>
                                      <p:to>
                                        <p:strVal val="visible"/>
                                      </p:to>
                                    </p:set>
                                    <p:animEffect transition="in" filter="fade">
                                      <p:cBhvr>
                                        <p:cTn id="17" dur="500"/>
                                        <p:tgtEl>
                                          <p:spTgt spid="3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6"/>
                                        </p:tgtEl>
                                        <p:attrNameLst>
                                          <p:attrName>style.visibility</p:attrName>
                                        </p:attrNameLst>
                                      </p:cBhvr>
                                      <p:to>
                                        <p:strVal val="visible"/>
                                      </p:to>
                                    </p:set>
                                    <p:animEffect transition="in" filter="fade">
                                      <p:cBhvr>
                                        <p:cTn id="22" dur="500"/>
                                        <p:tgtEl>
                                          <p:spTgt spid="3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7"/>
                                        </p:tgtEl>
                                        <p:attrNameLst>
                                          <p:attrName>style.visibility</p:attrName>
                                        </p:attrNameLst>
                                      </p:cBhvr>
                                      <p:to>
                                        <p:strVal val="visible"/>
                                      </p:to>
                                    </p:set>
                                    <p:animEffect transition="in" filter="fade">
                                      <p:cBhvr>
                                        <p:cTn id="27" dur="500"/>
                                        <p:tgtEl>
                                          <p:spTgt spid="3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8"/>
                                        </p:tgtEl>
                                        <p:attrNameLst>
                                          <p:attrName>style.visibility</p:attrName>
                                        </p:attrNameLst>
                                      </p:cBhvr>
                                      <p:to>
                                        <p:strVal val="visible"/>
                                      </p:to>
                                    </p:set>
                                    <p:animEffect transition="in" filter="fade">
                                      <p:cBhvr>
                                        <p:cTn id="32" dur="500"/>
                                        <p:tgtEl>
                                          <p:spTgt spid="37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9"/>
                                        </p:tgtEl>
                                        <p:attrNameLst>
                                          <p:attrName>style.visibility</p:attrName>
                                        </p:attrNameLst>
                                      </p:cBhvr>
                                      <p:to>
                                        <p:strVal val="visible"/>
                                      </p:to>
                                    </p:set>
                                    <p:animEffect transition="in" filter="fade">
                                      <p:cBhvr>
                                        <p:cTn id="37" dur="5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386" name="Shape 386"/>
        <p:cNvGrpSpPr/>
        <p:nvPr/>
      </p:nvGrpSpPr>
      <p:grpSpPr>
        <a:xfrm>
          <a:off x="0" y="0"/>
          <a:ext cx="0" cy="0"/>
          <a:chOff x="0" y="0"/>
          <a:chExt cx="0" cy="0"/>
        </a:xfrm>
      </p:grpSpPr>
      <p:grpSp>
        <p:nvGrpSpPr>
          <p:cNvPr id="387" name="Google Shape;387;p13"/>
          <p:cNvGrpSpPr/>
          <p:nvPr/>
        </p:nvGrpSpPr>
        <p:grpSpPr>
          <a:xfrm>
            <a:off x="-60960" y="15388"/>
            <a:ext cx="12252959" cy="1567567"/>
            <a:chOff x="-60960" y="15388"/>
            <a:chExt cx="12252959" cy="1567567"/>
          </a:xfrm>
        </p:grpSpPr>
        <p:grpSp>
          <p:nvGrpSpPr>
            <p:cNvPr id="388" name="Google Shape;388;p13"/>
            <p:cNvGrpSpPr/>
            <p:nvPr/>
          </p:nvGrpSpPr>
          <p:grpSpPr>
            <a:xfrm>
              <a:off x="-60960" y="103060"/>
              <a:ext cx="12252959" cy="1479895"/>
              <a:chOff x="-32025" y="12744"/>
              <a:chExt cx="12252959" cy="1479895"/>
            </a:xfrm>
          </p:grpSpPr>
          <p:cxnSp>
            <p:nvCxnSpPr>
              <p:cNvPr id="389" name="Google Shape;389;p13"/>
              <p:cNvCxnSpPr/>
              <p:nvPr/>
            </p:nvCxnSpPr>
            <p:spPr>
              <a:xfrm rot="10800000" flipH="1">
                <a:off x="-32025" y="1490038"/>
                <a:ext cx="12192000" cy="2601"/>
              </a:xfrm>
              <a:prstGeom prst="straightConnector1">
                <a:avLst/>
              </a:prstGeom>
              <a:noFill/>
              <a:ln w="28575" cap="flat" cmpd="sng">
                <a:solidFill>
                  <a:srgbClr val="0070C0"/>
                </a:solidFill>
                <a:prstDash val="dash"/>
                <a:miter lim="800000"/>
                <a:headEnd type="none" w="sm" len="sm"/>
                <a:tailEnd type="none" w="sm" len="sm"/>
              </a:ln>
            </p:spPr>
          </p:cxnSp>
          <p:sp>
            <p:nvSpPr>
              <p:cNvPr id="390" name="Google Shape;390;p13"/>
              <p:cNvSpPr/>
              <p:nvPr/>
            </p:nvSpPr>
            <p:spPr>
              <a:xfrm>
                <a:off x="1170541" y="12744"/>
                <a:ext cx="11050393"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a:solidFill>
                      <a:srgbClr val="0276BD"/>
                    </a:solidFill>
                    <a:latin typeface="Arial" panose="020B0604020202020204"/>
                    <a:ea typeface="Arial" panose="020B0604020202020204"/>
                    <a:cs typeface="Arial" panose="020B0604020202020204"/>
                    <a:sym typeface="Arial" panose="020B0604020202020204"/>
                  </a:rPr>
                  <a:t>    </a:t>
                </a:r>
                <a:r>
                  <a:rPr lang="en-US" sz="4400" b="1">
                    <a:solidFill>
                      <a:srgbClr val="0276BD"/>
                    </a:solidFill>
                    <a:latin typeface="Arial" panose="020B0604020202020204"/>
                    <a:ea typeface="Arial" panose="020B0604020202020204"/>
                    <a:cs typeface="Arial" panose="020B0604020202020204"/>
                    <a:sym typeface="Arial" panose="020B0604020202020204"/>
                  </a:rPr>
                  <a:t>2. PHÂN TÍCH BIỂU ĐỒ NHIỆT ĐỘ, LƯỢNG MƯA </a:t>
                </a:r>
                <a:endParaRPr sz="6600" b="1" cap="none">
                  <a:solidFill>
                    <a:srgbClr val="0276BD"/>
                  </a:solidFill>
                  <a:latin typeface="Arial" panose="020B0604020202020204"/>
                  <a:ea typeface="Arial" panose="020B0604020202020204"/>
                  <a:cs typeface="Arial" panose="020B0604020202020204"/>
                  <a:sym typeface="Arial" panose="020B0604020202020204"/>
                </a:endParaRPr>
              </a:p>
            </p:txBody>
          </p:sp>
        </p:grpSp>
        <p:pic>
          <p:nvPicPr>
            <p:cNvPr id="391" name="Google Shape;391;p13" descr="Hình ảnh Thống Kê Các Vector Biểu Tượng PNG , Biểu đồ Cột, Biểu đồ Cột Biểu  Tượng, Thiết Kế PNG và Vector với nền trong suốt để tải xuống miễn phí"/>
            <p:cNvPicPr preferRelativeResize="0"/>
            <p:nvPr/>
          </p:nvPicPr>
          <p:blipFill rotWithShape="1">
            <a:blip r:embed="rId1"/>
            <a:srcRect t="19350" b="17226"/>
            <a:stretch>
              <a:fillRect/>
            </a:stretch>
          </p:blipFill>
          <p:spPr>
            <a:xfrm>
              <a:off x="367504" y="15388"/>
              <a:ext cx="2383956" cy="1511978"/>
            </a:xfrm>
            <a:prstGeom prst="rect">
              <a:avLst/>
            </a:prstGeom>
            <a:noFill/>
            <a:ln>
              <a:noFill/>
            </a:ln>
          </p:spPr>
        </p:pic>
      </p:grpSp>
      <p:grpSp>
        <p:nvGrpSpPr>
          <p:cNvPr id="392" name="Google Shape;392;p13"/>
          <p:cNvGrpSpPr/>
          <p:nvPr/>
        </p:nvGrpSpPr>
        <p:grpSpPr>
          <a:xfrm>
            <a:off x="0" y="1797644"/>
            <a:ext cx="8797351" cy="4898032"/>
            <a:chOff x="4422622" y="1094857"/>
            <a:chExt cx="7694921" cy="5590318"/>
          </a:xfrm>
        </p:grpSpPr>
        <p:grpSp>
          <p:nvGrpSpPr>
            <p:cNvPr id="393" name="Google Shape;393;p13"/>
            <p:cNvGrpSpPr/>
            <p:nvPr/>
          </p:nvGrpSpPr>
          <p:grpSpPr>
            <a:xfrm>
              <a:off x="4575442" y="1303118"/>
              <a:ext cx="7542101" cy="5382057"/>
              <a:chOff x="394387" y="-219765"/>
              <a:chExt cx="11820157" cy="6624895"/>
            </a:xfrm>
          </p:grpSpPr>
          <p:sp>
            <p:nvSpPr>
              <p:cNvPr id="394" name="Google Shape;394;p13"/>
              <p:cNvSpPr/>
              <p:nvPr/>
            </p:nvSpPr>
            <p:spPr>
              <a:xfrm>
                <a:off x="394387" y="-219765"/>
                <a:ext cx="11023636" cy="6402425"/>
              </a:xfrm>
              <a:prstGeom prst="rect">
                <a:avLst/>
              </a:prstGeom>
              <a:solidFill>
                <a:srgbClr val="FFC000"/>
              </a:solid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5" name="Google Shape;395;p13"/>
              <p:cNvSpPr/>
              <p:nvPr/>
            </p:nvSpPr>
            <p:spPr>
              <a:xfrm>
                <a:off x="626845" y="-22254"/>
                <a:ext cx="11361669" cy="6383246"/>
              </a:xfrm>
              <a:prstGeom prst="rect">
                <a:avLst/>
              </a:prstGeom>
              <a:solidFill>
                <a:srgbClr val="0070C0"/>
              </a:solidFill>
              <a:ln w="762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6" name="Google Shape;396;p13"/>
              <p:cNvSpPr/>
              <p:nvPr/>
            </p:nvSpPr>
            <p:spPr>
              <a:xfrm>
                <a:off x="790539" y="67071"/>
                <a:ext cx="11034284" cy="6115589"/>
              </a:xfrm>
              <a:prstGeom prst="rect">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7" name="Google Shape;397;p13" descr="Văn phòng phẩm Hà Nội"/>
              <p:cNvPicPr preferRelativeResize="0"/>
              <p:nvPr/>
            </p:nvPicPr>
            <p:blipFill rotWithShape="1">
              <a:blip r:embed="rId2"/>
              <a:srcRect l="12160" t="11843" r="11674" b="12259"/>
              <a:stretch>
                <a:fillRect/>
              </a:stretch>
            </p:blipFill>
            <p:spPr>
              <a:xfrm rot="-747451">
                <a:off x="11026413" y="5166807"/>
                <a:ext cx="1078366" cy="1135378"/>
              </a:xfrm>
              <a:prstGeom prst="rect">
                <a:avLst/>
              </a:prstGeom>
              <a:noFill/>
              <a:ln>
                <a:noFill/>
              </a:ln>
            </p:spPr>
          </p:pic>
        </p:grpSp>
        <p:pic>
          <p:nvPicPr>
            <p:cNvPr id="398" name="Google Shape;398;p13" descr="Copyediting | AnnaProofing"/>
            <p:cNvPicPr preferRelativeResize="0"/>
            <p:nvPr/>
          </p:nvPicPr>
          <p:blipFill rotWithShape="1">
            <a:blip r:embed="rId3"/>
            <a:srcRect/>
            <a:stretch>
              <a:fillRect/>
            </a:stretch>
          </p:blipFill>
          <p:spPr>
            <a:xfrm>
              <a:off x="4422622" y="1094857"/>
              <a:ext cx="826473" cy="1077169"/>
            </a:xfrm>
            <a:prstGeom prst="rect">
              <a:avLst/>
            </a:prstGeom>
            <a:noFill/>
            <a:ln>
              <a:noFill/>
            </a:ln>
          </p:spPr>
        </p:pic>
      </p:grpSp>
      <p:sp>
        <p:nvSpPr>
          <p:cNvPr id="399" name="Google Shape;399;p13"/>
          <p:cNvSpPr/>
          <p:nvPr/>
        </p:nvSpPr>
        <p:spPr>
          <a:xfrm>
            <a:off x="2337742" y="1797667"/>
            <a:ext cx="3382169" cy="523220"/>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2060"/>
                </a:solidFill>
                <a:latin typeface="Poppins" panose="00000500000000000000"/>
                <a:ea typeface="Poppins" panose="00000500000000000000"/>
                <a:cs typeface="Poppins" panose="00000500000000000000"/>
                <a:sym typeface="Poppins" panose="00000500000000000000"/>
              </a:rPr>
              <a:t>PHIẾU HỌC TẬP</a:t>
            </a:r>
            <a:endParaRPr sz="2800" b="1">
              <a:solidFill>
                <a:srgbClr val="002060"/>
              </a:solidFill>
              <a:latin typeface="Poppins" panose="00000500000000000000"/>
              <a:ea typeface="Poppins" panose="00000500000000000000"/>
              <a:cs typeface="Poppins" panose="00000500000000000000"/>
              <a:sym typeface="Poppins" panose="00000500000000000000"/>
            </a:endParaRPr>
          </a:p>
        </p:txBody>
      </p:sp>
      <p:sp>
        <p:nvSpPr>
          <p:cNvPr id="400" name="Google Shape;400;p13"/>
          <p:cNvSpPr/>
          <p:nvPr/>
        </p:nvSpPr>
        <p:spPr>
          <a:xfrm>
            <a:off x="541020" y="3187574"/>
            <a:ext cx="8133540" cy="2751522"/>
          </a:xfrm>
          <a:prstGeom prst="rect">
            <a:avLst/>
          </a:prstGeom>
          <a:noFill/>
          <a:ln>
            <a:noFill/>
          </a:ln>
        </p:spPr>
        <p:txBody>
          <a:bodyPr spcFirstLastPara="1" wrap="square" lIns="91425" tIns="45700" rIns="91425" bIns="45700" anchor="t" anchorCtr="0">
            <a:spAutoFit/>
          </a:bodyPr>
          <a:lstStyle/>
          <a:p>
            <a:pPr marL="342900" marR="194310" lvl="0" indent="-342900" algn="ctr" rtl="0">
              <a:lnSpc>
                <a:spcPct val="120000"/>
              </a:lnSpc>
              <a:spcBef>
                <a:spcPts val="0"/>
              </a:spcBef>
              <a:spcAft>
                <a:spcPts val="0"/>
              </a:spcAft>
              <a:buClr>
                <a:srgbClr val="C00000"/>
              </a:buClr>
              <a:buSzPts val="2400"/>
              <a:buFont typeface="Noto Sans Symbols"/>
              <a:buChar char="∙"/>
            </a:pPr>
            <a:r>
              <a:rPr lang="en-US" sz="2400" b="1">
                <a:solidFill>
                  <a:srgbClr val="C00000"/>
                </a:solidFill>
                <a:latin typeface="Poppins" panose="00000500000000000000"/>
                <a:ea typeface="Poppins" panose="00000500000000000000"/>
                <a:cs typeface="Poppins" panose="00000500000000000000"/>
                <a:sym typeface="Poppins" panose="00000500000000000000"/>
              </a:rPr>
              <a:t>Kiểu khí hậu:</a:t>
            </a:r>
            <a:r>
              <a:rPr lang="en-US" sz="2400">
                <a:solidFill>
                  <a:srgbClr val="C00000"/>
                </a:solidFill>
                <a:latin typeface="Poppins" panose="00000500000000000000"/>
                <a:ea typeface="Poppins" panose="00000500000000000000"/>
                <a:cs typeface="Poppins" panose="00000500000000000000"/>
                <a:sym typeface="Poppins" panose="00000500000000000000"/>
              </a:rPr>
              <a:t> </a:t>
            </a:r>
            <a:r>
              <a:rPr lang="en-US" sz="2400">
                <a:solidFill>
                  <a:schemeClr val="dk1"/>
                </a:solidFill>
                <a:latin typeface="Poppins" panose="00000500000000000000"/>
                <a:ea typeface="Poppins" panose="00000500000000000000"/>
                <a:cs typeface="Poppins" panose="00000500000000000000"/>
                <a:sym typeface="Poppins" panose="00000500000000000000"/>
              </a:rPr>
              <a:t>………………………</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400"/>
              <a:buFont typeface="Times New Roman" panose="02020603050405020304"/>
              <a:buChar char="-"/>
            </a:pPr>
            <a:r>
              <a:rPr lang="en-US" sz="2400">
                <a:solidFill>
                  <a:schemeClr val="dk1"/>
                </a:solidFill>
                <a:latin typeface="Poppins" panose="00000500000000000000"/>
                <a:ea typeface="Poppins" panose="00000500000000000000"/>
                <a:cs typeface="Poppins" panose="00000500000000000000"/>
                <a:sym typeface="Poppins" panose="00000500000000000000"/>
              </a:rPr>
              <a:t>Nhiệt độ trung bình tháng cao nhất (</a:t>
            </a:r>
            <a:r>
              <a:rPr lang="en-US" sz="2400" baseline="30000">
                <a:solidFill>
                  <a:schemeClr val="dk1"/>
                </a:solidFill>
                <a:latin typeface="Poppins" panose="00000500000000000000"/>
                <a:ea typeface="Poppins" panose="00000500000000000000"/>
                <a:cs typeface="Poppins" panose="00000500000000000000"/>
                <a:sym typeface="Poppins" panose="00000500000000000000"/>
              </a:rPr>
              <a:t>0</a:t>
            </a:r>
            <a:r>
              <a:rPr lang="en-US" sz="2400">
                <a:solidFill>
                  <a:schemeClr val="dk1"/>
                </a:solidFill>
                <a:latin typeface="Poppins" panose="00000500000000000000"/>
                <a:ea typeface="Poppins" panose="00000500000000000000"/>
                <a:cs typeface="Poppins" panose="00000500000000000000"/>
                <a:sym typeface="Poppins" panose="00000500000000000000"/>
              </a:rPr>
              <a:t>C):</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400"/>
              <a:buFont typeface="Times New Roman" panose="02020603050405020304"/>
              <a:buChar char="-"/>
            </a:pPr>
            <a:r>
              <a:rPr lang="en-US" sz="2400">
                <a:solidFill>
                  <a:schemeClr val="dk1"/>
                </a:solidFill>
                <a:latin typeface="Poppins" panose="00000500000000000000"/>
                <a:ea typeface="Poppins" panose="00000500000000000000"/>
                <a:cs typeface="Poppins" panose="00000500000000000000"/>
                <a:sym typeface="Poppins" panose="00000500000000000000"/>
              </a:rPr>
              <a:t>Nhiệt độ trung bình tháng thấp nhất (</a:t>
            </a:r>
            <a:r>
              <a:rPr lang="en-US" sz="2400" baseline="30000">
                <a:solidFill>
                  <a:schemeClr val="dk1"/>
                </a:solidFill>
                <a:latin typeface="Poppins" panose="00000500000000000000"/>
                <a:ea typeface="Poppins" panose="00000500000000000000"/>
                <a:cs typeface="Poppins" panose="00000500000000000000"/>
                <a:sym typeface="Poppins" panose="00000500000000000000"/>
              </a:rPr>
              <a:t>0</a:t>
            </a:r>
            <a:r>
              <a:rPr lang="en-US" sz="2400">
                <a:solidFill>
                  <a:schemeClr val="dk1"/>
                </a:solidFill>
                <a:latin typeface="Poppins" panose="00000500000000000000"/>
                <a:ea typeface="Poppins" panose="00000500000000000000"/>
                <a:cs typeface="Poppins" panose="00000500000000000000"/>
                <a:sym typeface="Poppins" panose="00000500000000000000"/>
              </a:rPr>
              <a:t>C):</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400"/>
              <a:buFont typeface="Times New Roman" panose="02020603050405020304"/>
              <a:buChar char="-"/>
            </a:pPr>
            <a:r>
              <a:rPr lang="en-US" sz="2400">
                <a:solidFill>
                  <a:schemeClr val="dk1"/>
                </a:solidFill>
                <a:latin typeface="Poppins" panose="00000500000000000000"/>
                <a:ea typeface="Poppins" panose="00000500000000000000"/>
                <a:cs typeface="Poppins" panose="00000500000000000000"/>
                <a:sym typeface="Poppins" panose="00000500000000000000"/>
              </a:rPr>
              <a:t> Biên độ nhiệt độ năm (</a:t>
            </a:r>
            <a:r>
              <a:rPr lang="en-US" sz="2400" baseline="30000">
                <a:solidFill>
                  <a:schemeClr val="dk1"/>
                </a:solidFill>
                <a:latin typeface="Poppins" panose="00000500000000000000"/>
                <a:ea typeface="Poppins" panose="00000500000000000000"/>
                <a:cs typeface="Poppins" panose="00000500000000000000"/>
                <a:sym typeface="Poppins" panose="00000500000000000000"/>
              </a:rPr>
              <a:t>0</a:t>
            </a:r>
            <a:r>
              <a:rPr lang="en-US" sz="2400">
                <a:solidFill>
                  <a:schemeClr val="dk1"/>
                </a:solidFill>
                <a:latin typeface="Poppins" panose="00000500000000000000"/>
                <a:ea typeface="Poppins" panose="00000500000000000000"/>
                <a:cs typeface="Poppins" panose="00000500000000000000"/>
                <a:sym typeface="Poppins" panose="00000500000000000000"/>
              </a:rPr>
              <a:t>C): </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400"/>
              <a:buFont typeface="Times New Roman" panose="02020603050405020304"/>
              <a:buChar char="-"/>
            </a:pPr>
            <a:r>
              <a:rPr lang="en-US" sz="2400">
                <a:solidFill>
                  <a:schemeClr val="dk1"/>
                </a:solidFill>
                <a:latin typeface="Poppins" panose="00000500000000000000"/>
                <a:ea typeface="Poppins" panose="00000500000000000000"/>
                <a:cs typeface="Poppins" panose="00000500000000000000"/>
                <a:sym typeface="Poppins" panose="00000500000000000000"/>
              </a:rPr>
              <a:t>Tổng lượng mưa cả năm (mm): </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342900" marR="194310" lvl="0" indent="-342900" algn="just" rtl="0">
              <a:lnSpc>
                <a:spcPct val="120000"/>
              </a:lnSpc>
              <a:spcBef>
                <a:spcPts val="0"/>
              </a:spcBef>
              <a:spcAft>
                <a:spcPts val="0"/>
              </a:spcAft>
              <a:buClr>
                <a:schemeClr val="dk1"/>
              </a:buClr>
              <a:buSzPts val="2400"/>
              <a:buFont typeface="Times New Roman" panose="02020603050405020304"/>
              <a:buChar char="-"/>
            </a:pPr>
            <a:r>
              <a:rPr lang="en-US" sz="2400">
                <a:solidFill>
                  <a:schemeClr val="dk1"/>
                </a:solidFill>
                <a:latin typeface="Poppins" panose="00000500000000000000"/>
                <a:ea typeface="Poppins" panose="00000500000000000000"/>
                <a:cs typeface="Poppins" panose="00000500000000000000"/>
                <a:sym typeface="Poppins" panose="00000500000000000000"/>
              </a:rPr>
              <a:t>Phân bố mưa:</a:t>
            </a:r>
            <a:endParaRPr sz="2400">
              <a:solidFill>
                <a:schemeClr val="dk1"/>
              </a:solidFill>
              <a:latin typeface="Poppins" panose="00000500000000000000"/>
              <a:ea typeface="Poppins" panose="00000500000000000000"/>
              <a:cs typeface="Poppins" panose="00000500000000000000"/>
              <a:sym typeface="Poppins" panose="00000500000000000000"/>
            </a:endParaRPr>
          </a:p>
        </p:txBody>
      </p:sp>
      <p:sp>
        <p:nvSpPr>
          <p:cNvPr id="401" name="Google Shape;401;p13"/>
          <p:cNvSpPr/>
          <p:nvPr/>
        </p:nvSpPr>
        <p:spPr>
          <a:xfrm>
            <a:off x="4258966" y="3139512"/>
            <a:ext cx="27982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7CF"/>
                </a:solidFill>
                <a:latin typeface="Poppins" panose="00000500000000000000"/>
                <a:ea typeface="Poppins" panose="00000500000000000000"/>
                <a:cs typeface="Poppins" panose="00000500000000000000"/>
                <a:sym typeface="Poppins" panose="00000500000000000000"/>
              </a:rPr>
              <a:t>Ôn đới hải dương</a:t>
            </a:r>
            <a:endParaRPr sz="24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402" name="Google Shape;402;p13"/>
          <p:cNvSpPr/>
          <p:nvPr/>
        </p:nvSpPr>
        <p:spPr>
          <a:xfrm>
            <a:off x="6242058" y="3708429"/>
            <a:ext cx="216437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27CF"/>
                </a:solidFill>
                <a:latin typeface="Poppins" panose="00000500000000000000"/>
                <a:ea typeface="Poppins" panose="00000500000000000000"/>
                <a:cs typeface="Poppins" panose="00000500000000000000"/>
                <a:sym typeface="Poppins" panose="00000500000000000000"/>
              </a:rPr>
              <a:t>Khoảng 17</a:t>
            </a:r>
            <a:r>
              <a:rPr lang="en-US" sz="2000" b="1" baseline="30000">
                <a:solidFill>
                  <a:srgbClr val="0027CF"/>
                </a:solidFill>
                <a:latin typeface="Poppins" panose="00000500000000000000"/>
                <a:ea typeface="Poppins" panose="00000500000000000000"/>
                <a:cs typeface="Poppins" panose="00000500000000000000"/>
                <a:sym typeface="Poppins" panose="00000500000000000000"/>
              </a:rPr>
              <a:t>0</a:t>
            </a:r>
            <a:r>
              <a:rPr lang="en-US" sz="2000" b="1">
                <a:solidFill>
                  <a:srgbClr val="0027CF"/>
                </a:solidFill>
                <a:latin typeface="Poppins" panose="00000500000000000000"/>
                <a:ea typeface="Poppins" panose="00000500000000000000"/>
                <a:cs typeface="Poppins" panose="00000500000000000000"/>
                <a:sym typeface="Poppins" panose="00000500000000000000"/>
              </a:rPr>
              <a:t>C (T7)</a:t>
            </a:r>
            <a:endParaRPr sz="20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403" name="Google Shape;403;p13"/>
          <p:cNvSpPr/>
          <p:nvPr/>
        </p:nvSpPr>
        <p:spPr>
          <a:xfrm>
            <a:off x="6312451" y="4154034"/>
            <a:ext cx="201529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27CF"/>
                </a:solidFill>
                <a:latin typeface="Poppins" panose="00000500000000000000"/>
                <a:ea typeface="Poppins" panose="00000500000000000000"/>
                <a:cs typeface="Poppins" panose="00000500000000000000"/>
                <a:sym typeface="Poppins" panose="00000500000000000000"/>
              </a:rPr>
              <a:t>Khoảng 8</a:t>
            </a:r>
            <a:r>
              <a:rPr lang="en-US" sz="2000" b="1" baseline="30000">
                <a:solidFill>
                  <a:srgbClr val="0027CF"/>
                </a:solidFill>
                <a:latin typeface="Poppins" panose="00000500000000000000"/>
                <a:ea typeface="Poppins" panose="00000500000000000000"/>
                <a:cs typeface="Poppins" panose="00000500000000000000"/>
                <a:sym typeface="Poppins" panose="00000500000000000000"/>
              </a:rPr>
              <a:t>0</a:t>
            </a:r>
            <a:r>
              <a:rPr lang="en-US" sz="2000" b="1">
                <a:solidFill>
                  <a:srgbClr val="0027CF"/>
                </a:solidFill>
                <a:latin typeface="Poppins" panose="00000500000000000000"/>
                <a:ea typeface="Poppins" panose="00000500000000000000"/>
                <a:cs typeface="Poppins" panose="00000500000000000000"/>
                <a:sym typeface="Poppins" panose="00000500000000000000"/>
              </a:rPr>
              <a:t>C (T2)</a:t>
            </a:r>
            <a:endParaRPr sz="20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404" name="Google Shape;404;p13"/>
          <p:cNvSpPr/>
          <p:nvPr/>
        </p:nvSpPr>
        <p:spPr>
          <a:xfrm>
            <a:off x="4617232" y="4591772"/>
            <a:ext cx="60305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27CF"/>
                </a:solidFill>
                <a:latin typeface="Poppins" panose="00000500000000000000"/>
                <a:ea typeface="Poppins" panose="00000500000000000000"/>
                <a:cs typeface="Poppins" panose="00000500000000000000"/>
                <a:sym typeface="Poppins" panose="00000500000000000000"/>
              </a:rPr>
              <a:t>9</a:t>
            </a:r>
            <a:r>
              <a:rPr lang="en-US" sz="2000" b="1" baseline="30000">
                <a:solidFill>
                  <a:srgbClr val="0027CF"/>
                </a:solidFill>
                <a:latin typeface="Poppins" panose="00000500000000000000"/>
                <a:ea typeface="Poppins" panose="00000500000000000000"/>
                <a:cs typeface="Poppins" panose="00000500000000000000"/>
                <a:sym typeface="Poppins" panose="00000500000000000000"/>
              </a:rPr>
              <a:t>0</a:t>
            </a:r>
            <a:r>
              <a:rPr lang="en-US" sz="2000" b="1">
                <a:solidFill>
                  <a:srgbClr val="0027CF"/>
                </a:solidFill>
                <a:latin typeface="Poppins" panose="00000500000000000000"/>
                <a:ea typeface="Poppins" panose="00000500000000000000"/>
                <a:cs typeface="Poppins" panose="00000500000000000000"/>
                <a:sym typeface="Poppins" panose="00000500000000000000"/>
              </a:rPr>
              <a:t>C</a:t>
            </a:r>
            <a:endParaRPr sz="20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405" name="Google Shape;405;p13"/>
          <p:cNvSpPr/>
          <p:nvPr/>
        </p:nvSpPr>
        <p:spPr>
          <a:xfrm>
            <a:off x="4991693" y="5039944"/>
            <a:ext cx="124906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27CF"/>
                </a:solidFill>
                <a:latin typeface="Poppins" panose="00000500000000000000"/>
                <a:ea typeface="Poppins" panose="00000500000000000000"/>
                <a:cs typeface="Poppins" panose="00000500000000000000"/>
                <a:sym typeface="Poppins" panose="00000500000000000000"/>
              </a:rPr>
              <a:t>1416 mm</a:t>
            </a:r>
            <a:endParaRPr sz="20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406" name="Google Shape;406;p13"/>
          <p:cNvSpPr/>
          <p:nvPr/>
        </p:nvSpPr>
        <p:spPr>
          <a:xfrm>
            <a:off x="2766451" y="5458742"/>
            <a:ext cx="5199408"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0027CF"/>
                </a:solidFill>
                <a:latin typeface="Poppins" panose="00000500000000000000"/>
                <a:ea typeface="Poppins" panose="00000500000000000000"/>
                <a:cs typeface="Poppins" panose="00000500000000000000"/>
                <a:sym typeface="Poppins" panose="00000500000000000000"/>
              </a:rPr>
              <a:t>Chênh lệch không đáng kể, mưa nhiều vào thu đông, ít hơn vào mùa hạ .</a:t>
            </a:r>
            <a:endParaRPr sz="24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407" name="Google Shape;407;p13"/>
          <p:cNvSpPr/>
          <p:nvPr/>
        </p:nvSpPr>
        <p:spPr>
          <a:xfrm>
            <a:off x="1235839" y="2384468"/>
            <a:ext cx="59193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a:solidFill>
                  <a:srgbClr val="FFC000"/>
                </a:solidFill>
                <a:latin typeface="Arial" panose="020B0604020202020204"/>
                <a:ea typeface="Arial" panose="020B0604020202020204"/>
                <a:cs typeface="Arial" panose="020B0604020202020204"/>
                <a:sym typeface="Arial" panose="020B0604020202020204"/>
              </a:rPr>
              <a:t>VA-LEN-TI-A, AI-LEN</a:t>
            </a:r>
            <a:endParaRPr sz="6600" b="1" cap="none">
              <a:solidFill>
                <a:srgbClr val="FFC000"/>
              </a:solidFill>
              <a:latin typeface="Arial" panose="020B0604020202020204"/>
              <a:ea typeface="Arial" panose="020B0604020202020204"/>
              <a:cs typeface="Arial" panose="020B0604020202020204"/>
              <a:sym typeface="Arial" panose="020B0604020202020204"/>
            </a:endParaRPr>
          </a:p>
        </p:txBody>
      </p:sp>
      <p:pic>
        <p:nvPicPr>
          <p:cNvPr id="408" name="Google Shape;408;p13"/>
          <p:cNvPicPr preferRelativeResize="0"/>
          <p:nvPr/>
        </p:nvPicPr>
        <p:blipFill rotWithShape="1">
          <a:blip r:embed="rId4"/>
          <a:srcRect/>
          <a:stretch>
            <a:fillRect/>
          </a:stretch>
        </p:blipFill>
        <p:spPr>
          <a:xfrm>
            <a:off x="9064520" y="1674897"/>
            <a:ext cx="2619285" cy="51415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500"/>
                                        <p:tgtEl>
                                          <p:spTgt spid="4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1"/>
                                        </p:tgtEl>
                                        <p:attrNameLst>
                                          <p:attrName>style.visibility</p:attrName>
                                        </p:attrNameLst>
                                      </p:cBhvr>
                                      <p:to>
                                        <p:strVal val="visible"/>
                                      </p:to>
                                    </p:set>
                                    <p:animEffect transition="in" filter="fade">
                                      <p:cBhvr>
                                        <p:cTn id="12" dur="500"/>
                                        <p:tgtEl>
                                          <p:spTgt spid="4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2"/>
                                        </p:tgtEl>
                                        <p:attrNameLst>
                                          <p:attrName>style.visibility</p:attrName>
                                        </p:attrNameLst>
                                      </p:cBhvr>
                                      <p:to>
                                        <p:strVal val="visible"/>
                                      </p:to>
                                    </p:set>
                                    <p:animEffect transition="in" filter="fade">
                                      <p:cBhvr>
                                        <p:cTn id="17" dur="500"/>
                                        <p:tgtEl>
                                          <p:spTgt spid="4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3"/>
                                        </p:tgtEl>
                                        <p:attrNameLst>
                                          <p:attrName>style.visibility</p:attrName>
                                        </p:attrNameLst>
                                      </p:cBhvr>
                                      <p:to>
                                        <p:strVal val="visible"/>
                                      </p:to>
                                    </p:set>
                                    <p:animEffect transition="in" filter="fade">
                                      <p:cBhvr>
                                        <p:cTn id="22" dur="500"/>
                                        <p:tgtEl>
                                          <p:spTgt spid="4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4"/>
                                        </p:tgtEl>
                                        <p:attrNameLst>
                                          <p:attrName>style.visibility</p:attrName>
                                        </p:attrNameLst>
                                      </p:cBhvr>
                                      <p:to>
                                        <p:strVal val="visible"/>
                                      </p:to>
                                    </p:set>
                                    <p:animEffect transition="in" filter="fade">
                                      <p:cBhvr>
                                        <p:cTn id="27" dur="500"/>
                                        <p:tgtEl>
                                          <p:spTgt spid="40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5"/>
                                        </p:tgtEl>
                                        <p:attrNameLst>
                                          <p:attrName>style.visibility</p:attrName>
                                        </p:attrNameLst>
                                      </p:cBhvr>
                                      <p:to>
                                        <p:strVal val="visible"/>
                                      </p:to>
                                    </p:set>
                                    <p:animEffect transition="in" filter="fade">
                                      <p:cBhvr>
                                        <p:cTn id="32" dur="500"/>
                                        <p:tgtEl>
                                          <p:spTgt spid="40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6"/>
                                        </p:tgtEl>
                                        <p:attrNameLst>
                                          <p:attrName>style.visibility</p:attrName>
                                        </p:attrNameLst>
                                      </p:cBhvr>
                                      <p:to>
                                        <p:strVal val="visible"/>
                                      </p:to>
                                    </p:set>
                                    <p:animEffect transition="in" filter="fade">
                                      <p:cBhvr>
                                        <p:cTn id="37" dur="5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13" name="Shape 413"/>
        <p:cNvGrpSpPr/>
        <p:nvPr/>
      </p:nvGrpSpPr>
      <p:grpSpPr>
        <a:xfrm>
          <a:off x="0" y="0"/>
          <a:ext cx="0" cy="0"/>
          <a:chOff x="0" y="0"/>
          <a:chExt cx="0" cy="0"/>
        </a:xfrm>
      </p:grpSpPr>
      <p:sp>
        <p:nvSpPr>
          <p:cNvPr id="414" name="Google Shape;414;p14"/>
          <p:cNvSpPr/>
          <p:nvPr/>
        </p:nvSpPr>
        <p:spPr>
          <a:xfrm>
            <a:off x="172533" y="146963"/>
            <a:ext cx="3270820"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cap="none">
                <a:solidFill>
                  <a:srgbClr val="BF9000"/>
                </a:solidFill>
                <a:latin typeface="Arial" panose="020B0604020202020204"/>
                <a:ea typeface="Arial" panose="020B0604020202020204"/>
                <a:cs typeface="Arial" panose="020B0604020202020204"/>
                <a:sym typeface="Arial" panose="020B0604020202020204"/>
              </a:rPr>
              <a:t>         </a:t>
            </a:r>
            <a:r>
              <a:rPr lang="en-US" sz="6000" b="1">
                <a:solidFill>
                  <a:srgbClr val="C00000"/>
                </a:solidFill>
                <a:latin typeface="Arial" panose="020B0604020202020204"/>
                <a:ea typeface="Arial" panose="020B0604020202020204"/>
                <a:cs typeface="Arial" panose="020B0604020202020204"/>
                <a:sym typeface="Arial" panose="020B0604020202020204"/>
              </a:rPr>
              <a:t>EM </a:t>
            </a:r>
            <a:endParaRPr lang="en-US" sz="6000" b="1">
              <a:solidFill>
                <a:srgbClr val="C00000"/>
              </a:solidFill>
              <a:latin typeface="Arial" panose="020B0604020202020204"/>
              <a:ea typeface="Arial" panose="020B0604020202020204"/>
              <a:cs typeface="Arial" panose="020B0604020202020204"/>
              <a:sym typeface="Arial" panose="020B0604020202020204"/>
            </a:endParaRPr>
          </a:p>
          <a:p>
            <a:pPr marL="0" marR="0" lvl="0" indent="0" algn="ctr" rtl="0">
              <a:spcBef>
                <a:spcPts val="0"/>
              </a:spcBef>
              <a:spcAft>
                <a:spcPts val="0"/>
              </a:spcAft>
              <a:buNone/>
            </a:pPr>
            <a:r>
              <a:rPr lang="en-US" sz="6000" b="1">
                <a:solidFill>
                  <a:srgbClr val="C00000"/>
                </a:solidFill>
                <a:latin typeface="Arial" panose="020B0604020202020204"/>
                <a:ea typeface="Arial" panose="020B0604020202020204"/>
                <a:cs typeface="Arial" panose="020B0604020202020204"/>
                <a:sym typeface="Arial" panose="020B0604020202020204"/>
              </a:rPr>
              <a:t>  CÓ BIẾT?</a:t>
            </a:r>
            <a:endParaRPr sz="6000" b="1" cap="none">
              <a:solidFill>
                <a:srgbClr val="C00000"/>
              </a:solidFill>
              <a:latin typeface="Arial" panose="020B0604020202020204"/>
              <a:ea typeface="Arial" panose="020B0604020202020204"/>
              <a:cs typeface="Arial" panose="020B0604020202020204"/>
              <a:sym typeface="Arial" panose="020B0604020202020204"/>
            </a:endParaRPr>
          </a:p>
        </p:txBody>
      </p:sp>
      <p:cxnSp>
        <p:nvCxnSpPr>
          <p:cNvPr id="415" name="Google Shape;415;p14"/>
          <p:cNvCxnSpPr/>
          <p:nvPr/>
        </p:nvCxnSpPr>
        <p:spPr>
          <a:xfrm>
            <a:off x="30296" y="3014663"/>
            <a:ext cx="3215964" cy="42862"/>
          </a:xfrm>
          <a:prstGeom prst="straightConnector1">
            <a:avLst/>
          </a:prstGeom>
          <a:noFill/>
          <a:ln w="28575" cap="flat" cmpd="sng">
            <a:solidFill>
              <a:srgbClr val="1B7834"/>
            </a:solidFill>
            <a:prstDash val="dash"/>
            <a:miter lim="800000"/>
            <a:headEnd type="none" w="sm" len="sm"/>
            <a:tailEnd type="none" w="sm" len="sm"/>
          </a:ln>
        </p:spPr>
      </p:cxnSp>
      <p:cxnSp>
        <p:nvCxnSpPr>
          <p:cNvPr id="416" name="Google Shape;416;p14"/>
          <p:cNvCxnSpPr/>
          <p:nvPr/>
        </p:nvCxnSpPr>
        <p:spPr>
          <a:xfrm>
            <a:off x="30296" y="3147702"/>
            <a:ext cx="3215964" cy="42862"/>
          </a:xfrm>
          <a:prstGeom prst="straightConnector1">
            <a:avLst/>
          </a:prstGeom>
          <a:noFill/>
          <a:ln w="28575" cap="flat" cmpd="sng">
            <a:solidFill>
              <a:srgbClr val="1B7834"/>
            </a:solidFill>
            <a:prstDash val="dash"/>
            <a:miter lim="800000"/>
            <a:headEnd type="none" w="sm" len="sm"/>
            <a:tailEnd type="none" w="sm" len="sm"/>
          </a:ln>
        </p:spPr>
      </p:cxnSp>
      <p:pic>
        <p:nvPicPr>
          <p:cNvPr id="417" name="Google Shape;417;p14" descr="Hand Drawn Cartoon Boys Question Free Map, Thinking Problem, Boy, Free  Buckle PNG Transparent Clipart Image and PSD File for Free Download"/>
          <p:cNvPicPr preferRelativeResize="0"/>
          <p:nvPr/>
        </p:nvPicPr>
        <p:blipFill rotWithShape="1">
          <a:blip r:embed="rId1"/>
          <a:srcRect l="15426" t="17445" r="23663" b="22327"/>
          <a:stretch>
            <a:fillRect/>
          </a:stretch>
        </p:blipFill>
        <p:spPr>
          <a:xfrm>
            <a:off x="30296" y="137306"/>
            <a:ext cx="1531405" cy="1582397"/>
          </a:xfrm>
          <a:prstGeom prst="rect">
            <a:avLst/>
          </a:prstGeom>
          <a:noFill/>
          <a:ln>
            <a:noFill/>
          </a:ln>
        </p:spPr>
      </p:pic>
      <p:sp>
        <p:nvSpPr>
          <p:cNvPr id="418" name="Google Shape;418;p14"/>
          <p:cNvSpPr/>
          <p:nvPr/>
        </p:nvSpPr>
        <p:spPr>
          <a:xfrm>
            <a:off x="4046729" y="3703745"/>
            <a:ext cx="7927056"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002060"/>
                </a:solidFill>
                <a:latin typeface="Poppins" panose="00000500000000000000"/>
                <a:ea typeface="Poppins" panose="00000500000000000000"/>
                <a:cs typeface="Poppins" panose="00000500000000000000"/>
                <a:sym typeface="Poppins" panose="00000500000000000000"/>
              </a:rPr>
              <a:t>+ Hơi nước đọng trên các lá cây, ngọn cỏ vào sáng sớm.</a:t>
            </a:r>
            <a:endParaRPr lang="en-US" sz="2800">
              <a:solidFill>
                <a:srgbClr val="002060"/>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r>
              <a:rPr lang="en-US" sz="2800">
                <a:solidFill>
                  <a:srgbClr val="002060"/>
                </a:solidFill>
                <a:latin typeface="Poppins" panose="00000500000000000000"/>
                <a:ea typeface="Poppins" panose="00000500000000000000"/>
                <a:cs typeface="Poppins" panose="00000500000000000000"/>
                <a:sym typeface="Poppins" panose="00000500000000000000"/>
              </a:rPr>
              <a:t>+ Nguyên nhân: hình thành do sự ngưng tụ hơi nước trên các vật thể gần sát mặt đất, khi nhiệt độ các vật này giảm xuống dưới điểm sương của không khí trong điều kiện trời quang, gió lặng.</a:t>
            </a:r>
            <a:endParaRPr sz="2800">
              <a:solidFill>
                <a:srgbClr val="002060"/>
              </a:solidFill>
              <a:latin typeface="Poppins" panose="00000500000000000000"/>
              <a:ea typeface="Poppins" panose="00000500000000000000"/>
              <a:cs typeface="Poppins" panose="00000500000000000000"/>
              <a:sym typeface="Poppins" panose="00000500000000000000"/>
            </a:endParaRPr>
          </a:p>
        </p:txBody>
      </p:sp>
      <p:cxnSp>
        <p:nvCxnSpPr>
          <p:cNvPr id="419" name="Google Shape;419;p14"/>
          <p:cNvCxnSpPr/>
          <p:nvPr/>
        </p:nvCxnSpPr>
        <p:spPr>
          <a:xfrm rot="10800000" flipH="1">
            <a:off x="3443353" y="3457575"/>
            <a:ext cx="871472" cy="857250"/>
          </a:xfrm>
          <a:prstGeom prst="straightConnector1">
            <a:avLst/>
          </a:prstGeom>
          <a:noFill/>
          <a:ln w="12700" cap="flat" cmpd="sng">
            <a:solidFill>
              <a:schemeClr val="dk1"/>
            </a:solidFill>
            <a:prstDash val="dash"/>
            <a:miter lim="800000"/>
            <a:headEnd type="none" w="sm" len="sm"/>
            <a:tailEnd type="none" w="sm" len="sm"/>
          </a:ln>
        </p:spPr>
      </p:cxnSp>
      <p:cxnSp>
        <p:nvCxnSpPr>
          <p:cNvPr id="420" name="Google Shape;420;p14"/>
          <p:cNvCxnSpPr/>
          <p:nvPr/>
        </p:nvCxnSpPr>
        <p:spPr>
          <a:xfrm rot="10800000" flipH="1">
            <a:off x="3417073" y="3419283"/>
            <a:ext cx="871472" cy="857250"/>
          </a:xfrm>
          <a:prstGeom prst="straightConnector1">
            <a:avLst/>
          </a:prstGeom>
          <a:noFill/>
          <a:ln w="12700" cap="flat" cmpd="sng">
            <a:solidFill>
              <a:schemeClr val="dk1"/>
            </a:solidFill>
            <a:prstDash val="solid"/>
            <a:miter lim="800000"/>
            <a:headEnd type="none" w="sm" len="sm"/>
            <a:tailEnd type="none" w="sm" len="sm"/>
          </a:ln>
        </p:spPr>
      </p:cxnSp>
      <p:cxnSp>
        <p:nvCxnSpPr>
          <p:cNvPr id="421" name="Google Shape;421;p14"/>
          <p:cNvCxnSpPr/>
          <p:nvPr/>
        </p:nvCxnSpPr>
        <p:spPr>
          <a:xfrm rot="10800000" flipH="1">
            <a:off x="11320528" y="5912915"/>
            <a:ext cx="871472" cy="857250"/>
          </a:xfrm>
          <a:prstGeom prst="straightConnector1">
            <a:avLst/>
          </a:prstGeom>
          <a:noFill/>
          <a:ln w="12700" cap="flat" cmpd="sng">
            <a:solidFill>
              <a:schemeClr val="dk1"/>
            </a:solidFill>
            <a:prstDash val="dash"/>
            <a:miter lim="800000"/>
            <a:headEnd type="none" w="sm" len="sm"/>
            <a:tailEnd type="none" w="sm" len="sm"/>
          </a:ln>
        </p:spPr>
      </p:cxnSp>
      <p:cxnSp>
        <p:nvCxnSpPr>
          <p:cNvPr id="422" name="Google Shape;422;p14"/>
          <p:cNvCxnSpPr/>
          <p:nvPr/>
        </p:nvCxnSpPr>
        <p:spPr>
          <a:xfrm rot="10800000" flipH="1">
            <a:off x="11320528" y="5993593"/>
            <a:ext cx="871472" cy="857250"/>
          </a:xfrm>
          <a:prstGeom prst="straightConnector1">
            <a:avLst/>
          </a:prstGeom>
          <a:noFill/>
          <a:ln w="12700" cap="flat" cmpd="sng">
            <a:solidFill>
              <a:schemeClr val="dk1"/>
            </a:solidFill>
            <a:prstDash val="solid"/>
            <a:miter lim="800000"/>
            <a:headEnd type="none" w="sm" len="sm"/>
            <a:tailEnd type="none" w="sm" len="sm"/>
          </a:ln>
        </p:spPr>
      </p:cxnSp>
      <p:pic>
        <p:nvPicPr>
          <p:cNvPr id="423" name="Google Shape;423;p14" descr="Giọt sương kỳ diệu"/>
          <p:cNvPicPr preferRelativeResize="0"/>
          <p:nvPr/>
        </p:nvPicPr>
        <p:blipFill rotWithShape="1">
          <a:blip r:embed="rId2"/>
          <a:srcRect/>
          <a:stretch>
            <a:fillRect/>
          </a:stretch>
        </p:blipFill>
        <p:spPr>
          <a:xfrm>
            <a:off x="3879088" y="65864"/>
            <a:ext cx="5177429" cy="3241216"/>
          </a:xfrm>
          <a:prstGeom prst="rect">
            <a:avLst/>
          </a:prstGeom>
          <a:noFill/>
          <a:ln>
            <a:noFill/>
          </a:ln>
          <a:effectLst>
            <a:outerShdw blurRad="292100" dist="139700" dir="2700000" algn="tl" rotWithShape="0">
              <a:srgbClr val="333333">
                <a:alpha val="64705"/>
              </a:srgbClr>
            </a:outerShdw>
          </a:effectLst>
        </p:spPr>
      </p:pic>
      <p:pic>
        <p:nvPicPr>
          <p:cNvPr id="424" name="Google Shape;424;p14" descr="https://img.loigiaihay.com/picture/2022/0322/suong-moc.jpg"/>
          <p:cNvPicPr preferRelativeResize="0"/>
          <p:nvPr/>
        </p:nvPicPr>
        <p:blipFill rotWithShape="1">
          <a:blip r:embed="rId3"/>
          <a:srcRect/>
          <a:stretch>
            <a:fillRect/>
          </a:stretch>
        </p:blipFill>
        <p:spPr>
          <a:xfrm>
            <a:off x="8633653" y="464011"/>
            <a:ext cx="3558347" cy="2442298"/>
          </a:xfrm>
          <a:prstGeom prst="rect">
            <a:avLst/>
          </a:prstGeom>
          <a:noFill/>
          <a:ln>
            <a:noFill/>
          </a:ln>
          <a:effectLst>
            <a:outerShdw blurRad="292100" dist="139700" dir="2700000" algn="tl" rotWithShape="0">
              <a:srgbClr val="333333">
                <a:alpha val="64705"/>
              </a:srgbClr>
            </a:outerShdw>
          </a:effectLst>
        </p:spPr>
      </p:pic>
      <p:pic>
        <p:nvPicPr>
          <p:cNvPr id="425" name="Google Shape;425;p14" descr="Giọt Sương – Peter Hughes ( Huỳnh Huệ dịch) | Banmaihong's Blog"/>
          <p:cNvPicPr preferRelativeResize="0"/>
          <p:nvPr/>
        </p:nvPicPr>
        <p:blipFill rotWithShape="1">
          <a:blip r:embed="rId4"/>
          <a:srcRect/>
          <a:stretch>
            <a:fillRect/>
          </a:stretch>
        </p:blipFill>
        <p:spPr>
          <a:xfrm>
            <a:off x="-51065" y="3703745"/>
            <a:ext cx="3903874" cy="2932505"/>
          </a:xfrm>
          <a:prstGeom prst="ellipse">
            <a:avLst/>
          </a:prstGeom>
          <a:noFill/>
          <a:ln>
            <a:noFill/>
          </a:ln>
        </p:spPr>
      </p:pic>
      <p:sp>
        <p:nvSpPr>
          <p:cNvPr id="426" name="Google Shape;426;p14"/>
          <p:cNvSpPr/>
          <p:nvPr/>
        </p:nvSpPr>
        <p:spPr>
          <a:xfrm>
            <a:off x="0" y="4769888"/>
            <a:ext cx="39009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FFFF00"/>
                </a:solidFill>
                <a:latin typeface="Arial" panose="020B0604020202020204"/>
                <a:ea typeface="Arial" panose="020B0604020202020204"/>
                <a:cs typeface="Arial" panose="020B0604020202020204"/>
                <a:sym typeface="Arial" panose="020B0604020202020204"/>
              </a:rPr>
              <a:t>SƯƠNG MÓC</a:t>
            </a:r>
            <a:endParaRPr lang="en-US" sz="4400" b="1">
              <a:solidFill>
                <a:srgbClr val="FFFF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par>
                                <p:cTn id="8" presetID="10" presetClass="entr" presetSubtype="0" fill="hold" nodeType="withEffect">
                                  <p:stCondLst>
                                    <p:cond delay="0"/>
                                  </p:stCondLst>
                                  <p:childTnLst>
                                    <p:set>
                                      <p:cBhvr>
                                        <p:cTn id="9" dur="1" fill="hold">
                                          <p:stCondLst>
                                            <p:cond delay="0"/>
                                          </p:stCondLst>
                                        </p:cTn>
                                        <p:tgtEl>
                                          <p:spTgt spid="425"/>
                                        </p:tgtEl>
                                        <p:attrNameLst>
                                          <p:attrName>style.visibility</p:attrName>
                                        </p:attrNameLst>
                                      </p:cBhvr>
                                      <p:to>
                                        <p:strVal val="visible"/>
                                      </p:to>
                                    </p:set>
                                    <p:animEffect transition="in" filter="fade">
                                      <p:cBhvr>
                                        <p:cTn id="10" dur="500"/>
                                        <p:tgtEl>
                                          <p:spTgt spid="4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4"/>
                                        </p:tgtEl>
                                        <p:attrNameLst>
                                          <p:attrName>style.visibility</p:attrName>
                                        </p:attrNameLst>
                                      </p:cBhvr>
                                      <p:to>
                                        <p:strVal val="visible"/>
                                      </p:to>
                                    </p:set>
                                    <p:animEffect transition="in" filter="fade">
                                      <p:cBhvr>
                                        <p:cTn id="15" dur="500"/>
                                        <p:tgtEl>
                                          <p:spTgt spid="424"/>
                                        </p:tgtEl>
                                      </p:cBhvr>
                                    </p:animEffect>
                                  </p:childTnLst>
                                </p:cTn>
                              </p:par>
                              <p:par>
                                <p:cTn id="16" presetID="10" presetClass="entr" presetSubtype="0" fill="hold" nodeType="withEffect">
                                  <p:stCondLst>
                                    <p:cond delay="0"/>
                                  </p:stCondLst>
                                  <p:childTnLst>
                                    <p:set>
                                      <p:cBhvr>
                                        <p:cTn id="17" dur="1" fill="hold">
                                          <p:stCondLst>
                                            <p:cond delay="0"/>
                                          </p:stCondLst>
                                        </p:cTn>
                                        <p:tgtEl>
                                          <p:spTgt spid="423"/>
                                        </p:tgtEl>
                                        <p:attrNameLst>
                                          <p:attrName>style.visibility</p:attrName>
                                        </p:attrNameLst>
                                      </p:cBhvr>
                                      <p:to>
                                        <p:strVal val="visible"/>
                                      </p:to>
                                    </p:set>
                                    <p:animEffect transition="in" filter="fade">
                                      <p:cBhvr>
                                        <p:cTn id="18" dur="500"/>
                                        <p:tgtEl>
                                          <p:spTgt spid="423"/>
                                        </p:tgtEl>
                                      </p:cBhvr>
                                    </p:animEffect>
                                  </p:childTnLst>
                                </p:cTn>
                              </p:par>
                              <p:par>
                                <p:cTn id="19" presetID="10" presetClass="entr" presetSubtype="0" fill="hold" nodeType="withEffect">
                                  <p:stCondLst>
                                    <p:cond delay="0"/>
                                  </p:stCondLst>
                                  <p:childTnLst>
                                    <p:set>
                                      <p:cBhvr>
                                        <p:cTn id="20" dur="1" fill="hold">
                                          <p:stCondLst>
                                            <p:cond delay="0"/>
                                          </p:stCondLst>
                                        </p:cTn>
                                        <p:tgtEl>
                                          <p:spTgt spid="418"/>
                                        </p:tgtEl>
                                        <p:attrNameLst>
                                          <p:attrName>style.visibility</p:attrName>
                                        </p:attrNameLst>
                                      </p:cBhvr>
                                      <p:to>
                                        <p:strVal val="visible"/>
                                      </p:to>
                                    </p:set>
                                    <p:animEffect transition="in" filter="fade">
                                      <p:cBhvr>
                                        <p:cTn id="21" dur="5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31" name="Shape 431"/>
        <p:cNvGrpSpPr/>
        <p:nvPr/>
      </p:nvGrpSpPr>
      <p:grpSpPr>
        <a:xfrm>
          <a:off x="0" y="0"/>
          <a:ext cx="0" cy="0"/>
          <a:chOff x="0" y="0"/>
          <a:chExt cx="0" cy="0"/>
        </a:xfrm>
      </p:grpSpPr>
      <p:sp>
        <p:nvSpPr>
          <p:cNvPr id="432" name="Google Shape;432;p15"/>
          <p:cNvSpPr/>
          <p:nvPr/>
        </p:nvSpPr>
        <p:spPr>
          <a:xfrm>
            <a:off x="172533" y="146963"/>
            <a:ext cx="3270820"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cap="none">
                <a:solidFill>
                  <a:srgbClr val="BF9000"/>
                </a:solidFill>
                <a:latin typeface="Arial" panose="020B0604020202020204"/>
                <a:ea typeface="Arial" panose="020B0604020202020204"/>
                <a:cs typeface="Arial" panose="020B0604020202020204"/>
                <a:sym typeface="Arial" panose="020B0604020202020204"/>
              </a:rPr>
              <a:t>         </a:t>
            </a:r>
            <a:r>
              <a:rPr lang="en-US" sz="6000" b="1">
                <a:solidFill>
                  <a:srgbClr val="C00000"/>
                </a:solidFill>
                <a:latin typeface="Arial" panose="020B0604020202020204"/>
                <a:ea typeface="Arial" panose="020B0604020202020204"/>
                <a:cs typeface="Arial" panose="020B0604020202020204"/>
                <a:sym typeface="Arial" panose="020B0604020202020204"/>
              </a:rPr>
              <a:t>EM </a:t>
            </a:r>
            <a:endParaRPr lang="en-US" sz="6000" b="1">
              <a:solidFill>
                <a:srgbClr val="C00000"/>
              </a:solidFill>
              <a:latin typeface="Arial" panose="020B0604020202020204"/>
              <a:ea typeface="Arial" panose="020B0604020202020204"/>
              <a:cs typeface="Arial" panose="020B0604020202020204"/>
              <a:sym typeface="Arial" panose="020B0604020202020204"/>
            </a:endParaRPr>
          </a:p>
          <a:p>
            <a:pPr marL="0" marR="0" lvl="0" indent="0" algn="ctr" rtl="0">
              <a:spcBef>
                <a:spcPts val="0"/>
              </a:spcBef>
              <a:spcAft>
                <a:spcPts val="0"/>
              </a:spcAft>
              <a:buNone/>
            </a:pPr>
            <a:r>
              <a:rPr lang="en-US" sz="6000" b="1">
                <a:solidFill>
                  <a:srgbClr val="C00000"/>
                </a:solidFill>
                <a:latin typeface="Arial" panose="020B0604020202020204"/>
                <a:ea typeface="Arial" panose="020B0604020202020204"/>
                <a:cs typeface="Arial" panose="020B0604020202020204"/>
                <a:sym typeface="Arial" panose="020B0604020202020204"/>
              </a:rPr>
              <a:t>  CÓ BIẾT?</a:t>
            </a:r>
            <a:endParaRPr sz="6000" b="1" cap="none">
              <a:solidFill>
                <a:srgbClr val="C00000"/>
              </a:solidFill>
              <a:latin typeface="Arial" panose="020B0604020202020204"/>
              <a:ea typeface="Arial" panose="020B0604020202020204"/>
              <a:cs typeface="Arial" panose="020B0604020202020204"/>
              <a:sym typeface="Arial" panose="020B0604020202020204"/>
            </a:endParaRPr>
          </a:p>
        </p:txBody>
      </p:sp>
      <p:cxnSp>
        <p:nvCxnSpPr>
          <p:cNvPr id="433" name="Google Shape;433;p15"/>
          <p:cNvCxnSpPr/>
          <p:nvPr/>
        </p:nvCxnSpPr>
        <p:spPr>
          <a:xfrm>
            <a:off x="30296" y="3014663"/>
            <a:ext cx="3215964" cy="42862"/>
          </a:xfrm>
          <a:prstGeom prst="straightConnector1">
            <a:avLst/>
          </a:prstGeom>
          <a:noFill/>
          <a:ln w="28575" cap="flat" cmpd="sng">
            <a:solidFill>
              <a:srgbClr val="1B7834"/>
            </a:solidFill>
            <a:prstDash val="dash"/>
            <a:miter lim="800000"/>
            <a:headEnd type="none" w="sm" len="sm"/>
            <a:tailEnd type="none" w="sm" len="sm"/>
          </a:ln>
        </p:spPr>
      </p:cxnSp>
      <p:cxnSp>
        <p:nvCxnSpPr>
          <p:cNvPr id="434" name="Google Shape;434;p15"/>
          <p:cNvCxnSpPr/>
          <p:nvPr/>
        </p:nvCxnSpPr>
        <p:spPr>
          <a:xfrm>
            <a:off x="30296" y="3147702"/>
            <a:ext cx="3215964" cy="42862"/>
          </a:xfrm>
          <a:prstGeom prst="straightConnector1">
            <a:avLst/>
          </a:prstGeom>
          <a:noFill/>
          <a:ln w="28575" cap="flat" cmpd="sng">
            <a:solidFill>
              <a:srgbClr val="1B7834"/>
            </a:solidFill>
            <a:prstDash val="dash"/>
            <a:miter lim="800000"/>
            <a:headEnd type="none" w="sm" len="sm"/>
            <a:tailEnd type="none" w="sm" len="sm"/>
          </a:ln>
        </p:spPr>
      </p:cxnSp>
      <p:pic>
        <p:nvPicPr>
          <p:cNvPr id="435" name="Google Shape;435;p15" descr="Hand Drawn Cartoon Boys Question Free Map, Thinking Problem, Boy, Free  Buckle PNG Transparent Clipart Image and PSD File for Free Download"/>
          <p:cNvPicPr preferRelativeResize="0"/>
          <p:nvPr/>
        </p:nvPicPr>
        <p:blipFill rotWithShape="1">
          <a:blip r:embed="rId1"/>
          <a:srcRect l="15426" t="17445" r="23663" b="22327"/>
          <a:stretch>
            <a:fillRect/>
          </a:stretch>
        </p:blipFill>
        <p:spPr>
          <a:xfrm>
            <a:off x="30296" y="137306"/>
            <a:ext cx="1531405" cy="1582397"/>
          </a:xfrm>
          <a:prstGeom prst="rect">
            <a:avLst/>
          </a:prstGeom>
          <a:noFill/>
          <a:ln>
            <a:noFill/>
          </a:ln>
        </p:spPr>
      </p:pic>
      <p:sp>
        <p:nvSpPr>
          <p:cNvPr id="436" name="Google Shape;436;p15"/>
          <p:cNvSpPr/>
          <p:nvPr/>
        </p:nvSpPr>
        <p:spPr>
          <a:xfrm>
            <a:off x="3415667" y="3366909"/>
            <a:ext cx="8700133"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002060"/>
                </a:solidFill>
                <a:latin typeface="Poppins" panose="00000500000000000000"/>
                <a:ea typeface="Poppins" panose="00000500000000000000"/>
                <a:cs typeface="Poppins" panose="00000500000000000000"/>
                <a:sym typeface="Poppins" panose="00000500000000000000"/>
              </a:rPr>
              <a:t>+ Hơi nước lơ lửng trong không khí, làm giảm tầm nhìn.</a:t>
            </a:r>
            <a:endParaRPr sz="2800">
              <a:solidFill>
                <a:srgbClr val="002060"/>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r>
              <a:rPr lang="en-US" sz="2800">
                <a:solidFill>
                  <a:srgbClr val="002060"/>
                </a:solidFill>
                <a:latin typeface="Poppins" panose="00000500000000000000"/>
                <a:ea typeface="Poppins" panose="00000500000000000000"/>
                <a:cs typeface="Poppins" panose="00000500000000000000"/>
                <a:sym typeface="Poppins" panose="00000500000000000000"/>
              </a:rPr>
              <a:t>+ Nguyên nhân:</a:t>
            </a:r>
            <a:endParaRPr lang="en-US" sz="2800">
              <a:solidFill>
                <a:srgbClr val="002060"/>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r>
              <a:rPr lang="en-US" sz="2400" b="1">
                <a:solidFill>
                  <a:schemeClr val="dk1"/>
                </a:solidFill>
                <a:latin typeface="Poppins" panose="00000500000000000000"/>
                <a:ea typeface="Poppins" panose="00000500000000000000"/>
                <a:cs typeface="Poppins" panose="00000500000000000000"/>
                <a:sym typeface="Poppins" panose="00000500000000000000"/>
              </a:rPr>
              <a:t>Sương mù bức xạ: </a:t>
            </a:r>
            <a:r>
              <a:rPr lang="en-US" sz="2400">
                <a:solidFill>
                  <a:schemeClr val="dk1"/>
                </a:solidFill>
                <a:latin typeface="Poppins" panose="00000500000000000000"/>
                <a:ea typeface="Poppins" panose="00000500000000000000"/>
                <a:cs typeface="Poppins" panose="00000500000000000000"/>
                <a:sym typeface="Poppins" panose="00000500000000000000"/>
              </a:rPr>
              <a:t>hình thành khi mặt đất lạnh đi do bức xạ vào ban đêm trời quang mây, lạnh gió.</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r>
              <a:rPr lang="en-US" sz="2400" b="1">
                <a:solidFill>
                  <a:schemeClr val="dk1"/>
                </a:solidFill>
                <a:latin typeface="Poppins" panose="00000500000000000000"/>
                <a:ea typeface="Poppins" panose="00000500000000000000"/>
                <a:cs typeface="Poppins" panose="00000500000000000000"/>
                <a:sym typeface="Poppins" panose="00000500000000000000"/>
              </a:rPr>
              <a:t>Sương mù bình lưu: </a:t>
            </a:r>
            <a:r>
              <a:rPr lang="en-US" sz="2400">
                <a:solidFill>
                  <a:schemeClr val="dk1"/>
                </a:solidFill>
                <a:latin typeface="Poppins" panose="00000500000000000000"/>
                <a:ea typeface="Poppins" panose="00000500000000000000"/>
                <a:cs typeface="Poppins" panose="00000500000000000000"/>
                <a:sym typeface="Poppins" panose="00000500000000000000"/>
              </a:rPr>
              <a:t>do không khí ẩm di chuyển ngang qua nơi có bề mặt lạnh.</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r>
              <a:rPr lang="en-US" sz="2400" b="1">
                <a:solidFill>
                  <a:schemeClr val="dk1"/>
                </a:solidFill>
                <a:latin typeface="Poppins" panose="00000500000000000000"/>
                <a:ea typeface="Poppins" panose="00000500000000000000"/>
                <a:cs typeface="Poppins" panose="00000500000000000000"/>
                <a:sym typeface="Poppins" panose="00000500000000000000"/>
              </a:rPr>
              <a:t>Sương mù bốc hơi: </a:t>
            </a:r>
            <a:r>
              <a:rPr lang="en-US" sz="2400">
                <a:solidFill>
                  <a:schemeClr val="dk1"/>
                </a:solidFill>
                <a:latin typeface="Poppins" panose="00000500000000000000"/>
                <a:ea typeface="Poppins" panose="00000500000000000000"/>
                <a:cs typeface="Poppins" panose="00000500000000000000"/>
                <a:sym typeface="Poppins" panose="00000500000000000000"/>
              </a:rPr>
              <a:t>do khi không khí lạnh di chuyển qua miền có mặt nước ấm hơn nhiều thì hơi nước bốc lên gặp lạnh và nhanh chóng ngưng tụ.</a:t>
            </a:r>
            <a:endParaRPr sz="2800">
              <a:solidFill>
                <a:schemeClr val="dk1"/>
              </a:solidFill>
              <a:latin typeface="Poppins" panose="00000500000000000000"/>
              <a:ea typeface="Poppins" panose="00000500000000000000"/>
              <a:cs typeface="Poppins" panose="00000500000000000000"/>
              <a:sym typeface="Poppins" panose="00000500000000000000"/>
            </a:endParaRPr>
          </a:p>
        </p:txBody>
      </p:sp>
      <p:cxnSp>
        <p:nvCxnSpPr>
          <p:cNvPr id="437" name="Google Shape;437;p15"/>
          <p:cNvCxnSpPr/>
          <p:nvPr/>
        </p:nvCxnSpPr>
        <p:spPr>
          <a:xfrm rot="10800000" flipH="1">
            <a:off x="2810524" y="3300368"/>
            <a:ext cx="871472" cy="857250"/>
          </a:xfrm>
          <a:prstGeom prst="straightConnector1">
            <a:avLst/>
          </a:prstGeom>
          <a:noFill/>
          <a:ln w="12700" cap="flat" cmpd="sng">
            <a:solidFill>
              <a:schemeClr val="dk1"/>
            </a:solidFill>
            <a:prstDash val="dash"/>
            <a:miter lim="800000"/>
            <a:headEnd type="none" w="sm" len="sm"/>
            <a:tailEnd type="none" w="sm" len="sm"/>
          </a:ln>
        </p:spPr>
      </p:cxnSp>
      <p:cxnSp>
        <p:nvCxnSpPr>
          <p:cNvPr id="438" name="Google Shape;438;p15"/>
          <p:cNvCxnSpPr/>
          <p:nvPr/>
        </p:nvCxnSpPr>
        <p:spPr>
          <a:xfrm rot="10800000" flipH="1">
            <a:off x="2810524" y="3250958"/>
            <a:ext cx="871472" cy="857250"/>
          </a:xfrm>
          <a:prstGeom prst="straightConnector1">
            <a:avLst/>
          </a:prstGeom>
          <a:noFill/>
          <a:ln w="12700" cap="flat" cmpd="sng">
            <a:solidFill>
              <a:schemeClr val="dk1"/>
            </a:solidFill>
            <a:prstDash val="solid"/>
            <a:miter lim="800000"/>
            <a:headEnd type="none" w="sm" len="sm"/>
            <a:tailEnd type="none" w="sm" len="sm"/>
          </a:ln>
        </p:spPr>
      </p:cxnSp>
      <p:pic>
        <p:nvPicPr>
          <p:cNvPr id="439" name="Google Shape;439;p15" descr="https://img.loigiaihay.com/picture/2022/0322/12.jpg"/>
          <p:cNvPicPr preferRelativeResize="0"/>
          <p:nvPr/>
        </p:nvPicPr>
        <p:blipFill rotWithShape="1">
          <a:blip r:embed="rId2"/>
          <a:srcRect/>
          <a:stretch>
            <a:fillRect/>
          </a:stretch>
        </p:blipFill>
        <p:spPr>
          <a:xfrm>
            <a:off x="3619361" y="137306"/>
            <a:ext cx="4133091" cy="3090650"/>
          </a:xfrm>
          <a:prstGeom prst="rect">
            <a:avLst/>
          </a:prstGeom>
          <a:noFill/>
          <a:ln>
            <a:noFill/>
          </a:ln>
          <a:effectLst>
            <a:outerShdw blurRad="292100" dist="139700" dir="2700000" algn="tl" rotWithShape="0">
              <a:srgbClr val="333333">
                <a:alpha val="64705"/>
              </a:srgbClr>
            </a:outerShdw>
          </a:effectLst>
        </p:spPr>
      </p:pic>
      <p:pic>
        <p:nvPicPr>
          <p:cNvPr id="440" name="Google Shape;440;p15" descr="Để ảnh đẹp hơn trong sương mù"/>
          <p:cNvPicPr preferRelativeResize="0"/>
          <p:nvPr/>
        </p:nvPicPr>
        <p:blipFill rotWithShape="1">
          <a:blip r:embed="rId3"/>
          <a:srcRect l="1526" t="9995" r="1514" b="8804"/>
          <a:stretch>
            <a:fillRect/>
          </a:stretch>
        </p:blipFill>
        <p:spPr>
          <a:xfrm>
            <a:off x="7928461" y="146963"/>
            <a:ext cx="4241307" cy="3096997"/>
          </a:xfrm>
          <a:prstGeom prst="rect">
            <a:avLst/>
          </a:prstGeom>
          <a:noFill/>
          <a:ln>
            <a:noFill/>
          </a:ln>
          <a:effectLst>
            <a:outerShdw blurRad="292100" dist="139700" dir="2700000" algn="tl" rotWithShape="0">
              <a:srgbClr val="333333">
                <a:alpha val="64705"/>
              </a:srgbClr>
            </a:outerShdw>
          </a:effectLst>
        </p:spPr>
      </p:pic>
      <p:pic>
        <p:nvPicPr>
          <p:cNvPr id="441" name="Google Shape;441;p15" descr="689,097 hình ảnh về sương mù, nét đẹp mờ ảo sẽ khiến bạn ngỡ ngàng - Mua  bán hình ảnh shutterstock giá rẻ chỉ từ 3.000 đ trong 2 phút"/>
          <p:cNvPicPr preferRelativeResize="0"/>
          <p:nvPr/>
        </p:nvPicPr>
        <p:blipFill rotWithShape="1">
          <a:blip r:embed="rId4"/>
          <a:srcRect/>
          <a:stretch>
            <a:fillRect/>
          </a:stretch>
        </p:blipFill>
        <p:spPr>
          <a:xfrm>
            <a:off x="-75924" y="3838021"/>
            <a:ext cx="3519278" cy="2881769"/>
          </a:xfrm>
          <a:prstGeom prst="ellipse">
            <a:avLst/>
          </a:prstGeom>
          <a:noFill/>
          <a:ln>
            <a:noFill/>
          </a:ln>
        </p:spPr>
      </p:pic>
      <p:sp>
        <p:nvSpPr>
          <p:cNvPr id="442" name="Google Shape;442;p15"/>
          <p:cNvSpPr/>
          <p:nvPr/>
        </p:nvSpPr>
        <p:spPr>
          <a:xfrm>
            <a:off x="-121475" y="4758840"/>
            <a:ext cx="3786696"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1C7517"/>
                </a:solidFill>
                <a:latin typeface="Arial" panose="020B0604020202020204"/>
                <a:ea typeface="Arial" panose="020B0604020202020204"/>
                <a:cs typeface="Arial" panose="020B0604020202020204"/>
                <a:sym typeface="Arial" panose="020B0604020202020204"/>
              </a:rPr>
              <a:t>SƯƠNG MÙ</a:t>
            </a:r>
            <a:endParaRPr lang="en-US" sz="4400" b="1">
              <a:solidFill>
                <a:srgbClr val="1C7517"/>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500"/>
                                        <p:tgtEl>
                                          <p:spTgt spid="442"/>
                                        </p:tgtEl>
                                      </p:cBhvr>
                                    </p:animEffect>
                                  </p:childTnLst>
                                </p:cTn>
                              </p:par>
                              <p:par>
                                <p:cTn id="8" presetID="10" presetClass="entr" presetSubtype="0" fill="hold" nodeType="withEffect">
                                  <p:stCondLst>
                                    <p:cond delay="0"/>
                                  </p:stCondLst>
                                  <p:childTnLst>
                                    <p:set>
                                      <p:cBhvr>
                                        <p:cTn id="9" dur="1" fill="hold">
                                          <p:stCondLst>
                                            <p:cond delay="0"/>
                                          </p:stCondLst>
                                        </p:cTn>
                                        <p:tgtEl>
                                          <p:spTgt spid="441"/>
                                        </p:tgtEl>
                                        <p:attrNameLst>
                                          <p:attrName>style.visibility</p:attrName>
                                        </p:attrNameLst>
                                      </p:cBhvr>
                                      <p:to>
                                        <p:strVal val="visible"/>
                                      </p:to>
                                    </p:set>
                                    <p:animEffect transition="in" filter="fade">
                                      <p:cBhvr>
                                        <p:cTn id="10" dur="500"/>
                                        <p:tgtEl>
                                          <p:spTgt spid="4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9"/>
                                        </p:tgtEl>
                                        <p:attrNameLst>
                                          <p:attrName>style.visibility</p:attrName>
                                        </p:attrNameLst>
                                      </p:cBhvr>
                                      <p:to>
                                        <p:strVal val="visible"/>
                                      </p:to>
                                    </p:set>
                                    <p:animEffect transition="in" filter="fade">
                                      <p:cBhvr>
                                        <p:cTn id="15" dur="500"/>
                                        <p:tgtEl>
                                          <p:spTgt spid="439"/>
                                        </p:tgtEl>
                                      </p:cBhvr>
                                    </p:animEffect>
                                  </p:childTnLst>
                                </p:cTn>
                              </p:par>
                              <p:par>
                                <p:cTn id="16" presetID="10" presetClass="entr" presetSubtype="0" fill="hold" nodeType="withEffect">
                                  <p:stCondLst>
                                    <p:cond delay="0"/>
                                  </p:stCondLst>
                                  <p:childTnLst>
                                    <p:set>
                                      <p:cBhvr>
                                        <p:cTn id="17" dur="1" fill="hold">
                                          <p:stCondLst>
                                            <p:cond delay="0"/>
                                          </p:stCondLst>
                                        </p:cTn>
                                        <p:tgtEl>
                                          <p:spTgt spid="440"/>
                                        </p:tgtEl>
                                        <p:attrNameLst>
                                          <p:attrName>style.visibility</p:attrName>
                                        </p:attrNameLst>
                                      </p:cBhvr>
                                      <p:to>
                                        <p:strVal val="visible"/>
                                      </p:to>
                                    </p:set>
                                    <p:animEffect transition="in" filter="fade">
                                      <p:cBhvr>
                                        <p:cTn id="18" dur="500"/>
                                        <p:tgtEl>
                                          <p:spTgt spid="440"/>
                                        </p:tgtEl>
                                      </p:cBhvr>
                                    </p:animEffect>
                                  </p:childTnLst>
                                </p:cTn>
                              </p:par>
                              <p:par>
                                <p:cTn id="19" presetID="10" presetClass="entr" presetSubtype="0" fill="hold" nodeType="withEffect">
                                  <p:stCondLst>
                                    <p:cond delay="0"/>
                                  </p:stCondLst>
                                  <p:childTnLst>
                                    <p:set>
                                      <p:cBhvr>
                                        <p:cTn id="20" dur="1" fill="hold">
                                          <p:stCondLst>
                                            <p:cond delay="0"/>
                                          </p:stCondLst>
                                        </p:cTn>
                                        <p:tgtEl>
                                          <p:spTgt spid="436"/>
                                        </p:tgtEl>
                                        <p:attrNameLst>
                                          <p:attrName>style.visibility</p:attrName>
                                        </p:attrNameLst>
                                      </p:cBhvr>
                                      <p:to>
                                        <p:strVal val="visible"/>
                                      </p:to>
                                    </p:set>
                                    <p:animEffect transition="in" filter="fade">
                                      <p:cBhvr>
                                        <p:cTn id="21" dur="5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447" name="Shape 447"/>
        <p:cNvGrpSpPr/>
        <p:nvPr/>
      </p:nvGrpSpPr>
      <p:grpSpPr>
        <a:xfrm>
          <a:off x="0" y="0"/>
          <a:ext cx="0" cy="0"/>
          <a:chOff x="0" y="0"/>
          <a:chExt cx="0" cy="0"/>
        </a:xfrm>
      </p:grpSpPr>
      <p:sp>
        <p:nvSpPr>
          <p:cNvPr id="448" name="Google Shape;448;p16"/>
          <p:cNvSpPr/>
          <p:nvPr/>
        </p:nvSpPr>
        <p:spPr>
          <a:xfrm>
            <a:off x="13425" y="1448232"/>
            <a:ext cx="3820388" cy="1312455"/>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1">
                <a:solidFill>
                  <a:srgbClr val="2531DD"/>
                </a:solidFill>
                <a:latin typeface="Poppins" panose="00000500000000000000"/>
                <a:ea typeface="Poppins" panose="00000500000000000000"/>
                <a:cs typeface="Poppins" panose="00000500000000000000"/>
                <a:sym typeface="Poppins" panose="00000500000000000000"/>
              </a:rPr>
              <a:t>QUIZZ ! </a:t>
            </a:r>
            <a:endParaRPr sz="7200" b="1">
              <a:solidFill>
                <a:srgbClr val="2531DD"/>
              </a:solidFill>
              <a:latin typeface="Poppins" panose="00000500000000000000"/>
              <a:ea typeface="Poppins" panose="00000500000000000000"/>
              <a:cs typeface="Poppins" panose="00000500000000000000"/>
              <a:sym typeface="Poppins" panose="00000500000000000000"/>
            </a:endParaRPr>
          </a:p>
        </p:txBody>
      </p:sp>
      <p:grpSp>
        <p:nvGrpSpPr>
          <p:cNvPr id="449" name="Google Shape;449;p16"/>
          <p:cNvGrpSpPr/>
          <p:nvPr/>
        </p:nvGrpSpPr>
        <p:grpSpPr>
          <a:xfrm>
            <a:off x="3100837" y="-29460"/>
            <a:ext cx="6071738" cy="1342230"/>
            <a:chOff x="3100837" y="-29460"/>
            <a:chExt cx="6071738" cy="1342230"/>
          </a:xfrm>
        </p:grpSpPr>
        <p:sp>
          <p:nvSpPr>
            <p:cNvPr id="450" name="Google Shape;450;p16"/>
            <p:cNvSpPr/>
            <p:nvPr/>
          </p:nvSpPr>
          <p:spPr>
            <a:xfrm>
              <a:off x="3457665" y="106002"/>
              <a:ext cx="5714910" cy="1107996"/>
            </a:xfrm>
            <a:prstGeom prst="rect">
              <a:avLst/>
            </a:prstGeom>
            <a:solidFill>
              <a:srgbClr val="DDEAF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cap="none">
                  <a:solidFill>
                    <a:srgbClr val="7030A0"/>
                  </a:solidFill>
                  <a:latin typeface="Arial" panose="020B0604020202020204"/>
                  <a:ea typeface="Arial" panose="020B0604020202020204"/>
                  <a:cs typeface="Arial" panose="020B0604020202020204"/>
                  <a:sym typeface="Arial" panose="020B0604020202020204"/>
                </a:rPr>
                <a:t>    </a:t>
              </a:r>
              <a:r>
                <a:rPr lang="en-US" sz="6600" b="1" cap="none">
                  <a:solidFill>
                    <a:srgbClr val="002060"/>
                  </a:solidFill>
                  <a:latin typeface="Arial" panose="020B0604020202020204"/>
                  <a:ea typeface="Arial" panose="020B0604020202020204"/>
                  <a:cs typeface="Arial" panose="020B0604020202020204"/>
                  <a:sym typeface="Arial" panose="020B0604020202020204"/>
                </a:rPr>
                <a:t>LUYỆN TẬP</a:t>
              </a:r>
              <a:endParaRPr sz="6000" b="1" cap="none">
                <a:solidFill>
                  <a:srgbClr val="002060"/>
                </a:solidFill>
                <a:latin typeface="Arial" panose="020B0604020202020204"/>
                <a:ea typeface="Arial" panose="020B0604020202020204"/>
                <a:cs typeface="Arial" panose="020B0604020202020204"/>
                <a:sym typeface="Arial" panose="020B0604020202020204"/>
              </a:endParaRPr>
            </a:p>
          </p:txBody>
        </p:sp>
        <p:pic>
          <p:nvPicPr>
            <p:cNvPr id="451" name="Google Shape;451;p16" descr="Copyediting | AnnaProofing"/>
            <p:cNvPicPr preferRelativeResize="0"/>
            <p:nvPr/>
          </p:nvPicPr>
          <p:blipFill rotWithShape="1">
            <a:blip r:embed="rId1"/>
            <a:srcRect/>
            <a:stretch>
              <a:fillRect/>
            </a:stretch>
          </p:blipFill>
          <p:spPr>
            <a:xfrm>
              <a:off x="3100837" y="-29460"/>
              <a:ext cx="1260516" cy="1342230"/>
            </a:xfrm>
            <a:prstGeom prst="rect">
              <a:avLst/>
            </a:prstGeom>
            <a:noFill/>
            <a:ln>
              <a:noFill/>
            </a:ln>
          </p:spPr>
        </p:pic>
      </p:grpSp>
      <p:sp>
        <p:nvSpPr>
          <p:cNvPr id="452" name="Google Shape;452;p16"/>
          <p:cNvSpPr/>
          <p:nvPr/>
        </p:nvSpPr>
        <p:spPr>
          <a:xfrm>
            <a:off x="3566160" y="1996440"/>
            <a:ext cx="8625840" cy="152400"/>
          </a:xfrm>
          <a:prstGeom prst="rect">
            <a:avLst/>
          </a:prstGeom>
          <a:solidFill>
            <a:srgbClr val="0027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grpSp>
        <p:nvGrpSpPr>
          <p:cNvPr id="453" name="Google Shape;453;p16"/>
          <p:cNvGrpSpPr/>
          <p:nvPr/>
        </p:nvGrpSpPr>
        <p:grpSpPr>
          <a:xfrm>
            <a:off x="158134" y="2407921"/>
            <a:ext cx="6821787" cy="4130039"/>
            <a:chOff x="7496023" y="1725058"/>
            <a:chExt cx="3408506" cy="1960607"/>
          </a:xfrm>
        </p:grpSpPr>
        <p:sp>
          <p:nvSpPr>
            <p:cNvPr id="454" name="Google Shape;454;p16"/>
            <p:cNvSpPr/>
            <p:nvPr/>
          </p:nvSpPr>
          <p:spPr>
            <a:xfrm>
              <a:off x="7496023" y="1725058"/>
              <a:ext cx="3408506" cy="1960607"/>
            </a:xfrm>
            <a:prstGeom prst="cloud">
              <a:avLst/>
            </a:prstGeom>
            <a:solidFill>
              <a:srgbClr val="D0F5FE"/>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6600" b="1">
                <a:solidFill>
                  <a:srgbClr val="385623"/>
                </a:solidFill>
                <a:latin typeface="Arial" panose="020B0604020202020204"/>
                <a:ea typeface="Arial" panose="020B0604020202020204"/>
                <a:cs typeface="Arial" panose="020B0604020202020204"/>
                <a:sym typeface="Arial" panose="020B0604020202020204"/>
              </a:endParaRPr>
            </a:p>
          </p:txBody>
        </p:sp>
        <p:sp>
          <p:nvSpPr>
            <p:cNvPr id="455" name="Google Shape;455;p16"/>
            <p:cNvSpPr/>
            <p:nvPr/>
          </p:nvSpPr>
          <p:spPr>
            <a:xfrm>
              <a:off x="7944717" y="1946511"/>
              <a:ext cx="2508253" cy="14099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0027CF"/>
                  </a:solidFill>
                  <a:latin typeface="Poppins" panose="00000500000000000000"/>
                  <a:ea typeface="Poppins" panose="00000500000000000000"/>
                  <a:cs typeface="Poppins" panose="00000500000000000000"/>
                  <a:sym typeface="Poppins" panose="00000500000000000000"/>
                </a:rPr>
                <a:t> </a:t>
              </a:r>
              <a:r>
                <a:rPr lang="en-US" sz="2800" b="1">
                  <a:solidFill>
                    <a:srgbClr val="0027CF"/>
                  </a:solidFill>
                  <a:latin typeface="Poppins" panose="00000500000000000000"/>
                  <a:ea typeface="Poppins" panose="00000500000000000000"/>
                  <a:cs typeface="Poppins" panose="00000500000000000000"/>
                  <a:sym typeface="Poppins" panose="00000500000000000000"/>
                </a:rPr>
                <a:t>Sử dụng điện thoại có kết nối internet, quét mã QR sau để trả lời các câu hỏi trắc nghiệm Quizz trên Zingnews.vn, sau đó HS báo cáo kết quả xem được bao nhiêu câu đúng. HS được nhiều câu đúng nhất 🡪thắng.</a:t>
              </a:r>
              <a:endParaRPr sz="2800" b="1">
                <a:solidFill>
                  <a:srgbClr val="0027CF"/>
                </a:solidFill>
                <a:latin typeface="Poppins" panose="00000500000000000000"/>
                <a:ea typeface="Poppins" panose="00000500000000000000"/>
                <a:cs typeface="Poppins" panose="00000500000000000000"/>
                <a:sym typeface="Poppins" panose="00000500000000000000"/>
              </a:endParaRPr>
            </a:p>
          </p:txBody>
        </p:sp>
      </p:grpSp>
      <p:pic>
        <p:nvPicPr>
          <p:cNvPr id="456" name="Google Shape;456;p16" descr="C:\Users\trang.pham\Downloads\1657012310.png"/>
          <p:cNvPicPr preferRelativeResize="0"/>
          <p:nvPr/>
        </p:nvPicPr>
        <p:blipFill rotWithShape="1">
          <a:blip r:embed="rId2"/>
          <a:srcRect/>
          <a:stretch>
            <a:fillRect/>
          </a:stretch>
        </p:blipFill>
        <p:spPr>
          <a:xfrm>
            <a:off x="7124630" y="2242118"/>
            <a:ext cx="3838575" cy="3838575"/>
          </a:xfrm>
          <a:prstGeom prst="rect">
            <a:avLst/>
          </a:prstGeom>
          <a:noFill/>
          <a:ln>
            <a:noFill/>
          </a:ln>
        </p:spPr>
      </p:pic>
      <p:sp>
        <p:nvSpPr>
          <p:cNvPr id="457" name="Google Shape;457;p16"/>
          <p:cNvSpPr/>
          <p:nvPr/>
        </p:nvSpPr>
        <p:spPr>
          <a:xfrm>
            <a:off x="7153635" y="5883942"/>
            <a:ext cx="4130039" cy="646331"/>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rgbClr val="0563C1"/>
                </a:solidFill>
                <a:latin typeface="Times New Roman" panose="02020603050405020304"/>
                <a:ea typeface="Times New Roman" panose="02020603050405020304"/>
                <a:cs typeface="Times New Roman" panose="02020603050405020304"/>
                <a:sym typeface="Times New Roman" panose="02020603050405020304"/>
                <a:hlinkClick r:id="rId3"/>
              </a:rPr>
              <a:t>https://zingnews.vn/noi-nao-mua-nhieu-nhat-the-gioi-post1064624.html</a:t>
            </a: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58" name="Google Shape;458;p16" descr="Lòng Bàn Tay Bờ Biển Thiên Nhiên - Miễn Phí vector hình ảnh trên Pixabay"/>
          <p:cNvPicPr preferRelativeResize="0"/>
          <p:nvPr/>
        </p:nvPicPr>
        <p:blipFill rotWithShape="1">
          <a:blip r:embed="rId4"/>
          <a:srcRect/>
          <a:stretch>
            <a:fillRect/>
          </a:stretch>
        </p:blipFill>
        <p:spPr>
          <a:xfrm>
            <a:off x="10144848" y="5410067"/>
            <a:ext cx="2047152" cy="14479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p:cTn id="7" dur="500"/>
                                        <p:tgtEl>
                                          <p:spTgt spid="448"/>
                                        </p:tgtEl>
                                      </p:cBhvr>
                                    </p:animEffect>
                                  </p:childTnLst>
                                </p:cTn>
                              </p:par>
                              <p:par>
                                <p:cTn id="8" presetID="10" presetClass="entr" presetSubtype="0" fill="hold" nodeType="withEffect">
                                  <p:stCondLst>
                                    <p:cond delay="0"/>
                                  </p:stCondLst>
                                  <p:childTnLst>
                                    <p:set>
                                      <p:cBhvr>
                                        <p:cTn id="9" dur="1" fill="hold">
                                          <p:stCondLst>
                                            <p:cond delay="0"/>
                                          </p:stCondLst>
                                        </p:cTn>
                                        <p:tgtEl>
                                          <p:spTgt spid="452"/>
                                        </p:tgtEl>
                                        <p:attrNameLst>
                                          <p:attrName>style.visibility</p:attrName>
                                        </p:attrNameLst>
                                      </p:cBhvr>
                                      <p:to>
                                        <p:strVal val="visible"/>
                                      </p:to>
                                    </p:set>
                                    <p:animEffect transition="in" filter="fade">
                                      <p:cBhvr>
                                        <p:cTn id="10" dur="500"/>
                                        <p:tgtEl>
                                          <p:spTgt spid="4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3"/>
                                        </p:tgtEl>
                                        <p:attrNameLst>
                                          <p:attrName>style.visibility</p:attrName>
                                        </p:attrNameLst>
                                      </p:cBhvr>
                                      <p:to>
                                        <p:strVal val="visible"/>
                                      </p:to>
                                    </p:set>
                                    <p:animEffect transition="in" filter="fade">
                                      <p:cBhvr>
                                        <p:cTn id="15" dur="500"/>
                                        <p:tgtEl>
                                          <p:spTgt spid="453"/>
                                        </p:tgtEl>
                                      </p:cBhvr>
                                    </p:animEffect>
                                  </p:childTnLst>
                                </p:cTn>
                              </p:par>
                              <p:par>
                                <p:cTn id="16" presetID="10" presetClass="entr" presetSubtype="0" fill="hold" nodeType="withEffect">
                                  <p:stCondLst>
                                    <p:cond delay="0"/>
                                  </p:stCondLst>
                                  <p:childTnLst>
                                    <p:set>
                                      <p:cBhvr>
                                        <p:cTn id="17" dur="1" fill="hold">
                                          <p:stCondLst>
                                            <p:cond delay="0"/>
                                          </p:stCondLst>
                                        </p:cTn>
                                        <p:tgtEl>
                                          <p:spTgt spid="456"/>
                                        </p:tgtEl>
                                        <p:attrNameLst>
                                          <p:attrName>style.visibility</p:attrName>
                                        </p:attrNameLst>
                                      </p:cBhvr>
                                      <p:to>
                                        <p:strVal val="visible"/>
                                      </p:to>
                                    </p:set>
                                    <p:animEffect transition="in" filter="fade">
                                      <p:cBhvr>
                                        <p:cTn id="18" dur="500"/>
                                        <p:tgtEl>
                                          <p:spTgt spid="456"/>
                                        </p:tgtEl>
                                      </p:cBhvr>
                                    </p:animEffect>
                                  </p:childTnLst>
                                </p:cTn>
                              </p:par>
                              <p:par>
                                <p:cTn id="19" presetID="10" presetClass="entr" presetSubtype="0" fill="hold" nodeType="withEffect">
                                  <p:stCondLst>
                                    <p:cond delay="0"/>
                                  </p:stCondLst>
                                  <p:childTnLst>
                                    <p:set>
                                      <p:cBhvr>
                                        <p:cTn id="20" dur="1" fill="hold">
                                          <p:stCondLst>
                                            <p:cond delay="0"/>
                                          </p:stCondLst>
                                        </p:cTn>
                                        <p:tgtEl>
                                          <p:spTgt spid="457"/>
                                        </p:tgtEl>
                                        <p:attrNameLst>
                                          <p:attrName>style.visibility</p:attrName>
                                        </p:attrNameLst>
                                      </p:cBhvr>
                                      <p:to>
                                        <p:strVal val="visible"/>
                                      </p:to>
                                    </p:set>
                                    <p:animEffect transition="in" filter="fade">
                                      <p:cBhvr>
                                        <p:cTn id="21" dur="500"/>
                                        <p:tgtEl>
                                          <p:spTgt spid="457"/>
                                        </p:tgtEl>
                                      </p:cBhvr>
                                    </p:animEffect>
                                  </p:childTnLst>
                                </p:cTn>
                              </p:par>
                              <p:par>
                                <p:cTn id="22" presetID="10" presetClass="entr" presetSubtype="0" fill="hold" nodeType="withEffect">
                                  <p:stCondLst>
                                    <p:cond delay="0"/>
                                  </p:stCondLst>
                                  <p:childTnLst>
                                    <p:set>
                                      <p:cBhvr>
                                        <p:cTn id="23" dur="1" fill="hold">
                                          <p:stCondLst>
                                            <p:cond delay="0"/>
                                          </p:stCondLst>
                                        </p:cTn>
                                        <p:tgtEl>
                                          <p:spTgt spid="458"/>
                                        </p:tgtEl>
                                        <p:attrNameLst>
                                          <p:attrName>style.visibility</p:attrName>
                                        </p:attrNameLst>
                                      </p:cBhvr>
                                      <p:to>
                                        <p:strVal val="visible"/>
                                      </p:to>
                                    </p:set>
                                    <p:animEffect transition="in" filter="fade">
                                      <p:cBhvr>
                                        <p:cTn id="24" dur="500"/>
                                        <p:tgtEl>
                                          <p:spTgt spid="4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463" name="Shape 463"/>
        <p:cNvGrpSpPr/>
        <p:nvPr/>
      </p:nvGrpSpPr>
      <p:grpSpPr>
        <a:xfrm>
          <a:off x="0" y="0"/>
          <a:ext cx="0" cy="0"/>
          <a:chOff x="0" y="0"/>
          <a:chExt cx="0" cy="0"/>
        </a:xfrm>
      </p:grpSpPr>
      <p:grpSp>
        <p:nvGrpSpPr>
          <p:cNvPr id="464" name="Google Shape;464;p17"/>
          <p:cNvGrpSpPr/>
          <p:nvPr/>
        </p:nvGrpSpPr>
        <p:grpSpPr>
          <a:xfrm>
            <a:off x="3100837" y="-29460"/>
            <a:ext cx="6071738" cy="1342230"/>
            <a:chOff x="3100837" y="-29460"/>
            <a:chExt cx="6071738" cy="1342230"/>
          </a:xfrm>
        </p:grpSpPr>
        <p:sp>
          <p:nvSpPr>
            <p:cNvPr id="465" name="Google Shape;465;p17"/>
            <p:cNvSpPr/>
            <p:nvPr/>
          </p:nvSpPr>
          <p:spPr>
            <a:xfrm>
              <a:off x="3457665" y="106002"/>
              <a:ext cx="5714910" cy="1107996"/>
            </a:xfrm>
            <a:prstGeom prst="rect">
              <a:avLst/>
            </a:prstGeom>
            <a:solidFill>
              <a:srgbClr val="DDEAF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cap="none">
                  <a:solidFill>
                    <a:srgbClr val="7030A0"/>
                  </a:solidFill>
                  <a:latin typeface="Arial" panose="020B0604020202020204"/>
                  <a:ea typeface="Arial" panose="020B0604020202020204"/>
                  <a:cs typeface="Arial" panose="020B0604020202020204"/>
                  <a:sym typeface="Arial" panose="020B0604020202020204"/>
                </a:rPr>
                <a:t>    </a:t>
              </a:r>
              <a:r>
                <a:rPr lang="en-US" sz="6600" b="1" cap="none">
                  <a:solidFill>
                    <a:srgbClr val="002060"/>
                  </a:solidFill>
                  <a:latin typeface="Arial" panose="020B0604020202020204"/>
                  <a:ea typeface="Arial" panose="020B0604020202020204"/>
                  <a:cs typeface="Arial" panose="020B0604020202020204"/>
                  <a:sym typeface="Arial" panose="020B0604020202020204"/>
                </a:rPr>
                <a:t>VẬN DỤNG</a:t>
              </a:r>
              <a:endParaRPr sz="6000" b="1" cap="none">
                <a:solidFill>
                  <a:srgbClr val="002060"/>
                </a:solidFill>
                <a:latin typeface="Arial" panose="020B0604020202020204"/>
                <a:ea typeface="Arial" panose="020B0604020202020204"/>
                <a:cs typeface="Arial" panose="020B0604020202020204"/>
                <a:sym typeface="Arial" panose="020B0604020202020204"/>
              </a:endParaRPr>
            </a:p>
          </p:txBody>
        </p:sp>
        <p:pic>
          <p:nvPicPr>
            <p:cNvPr id="466" name="Google Shape;466;p17" descr="Copyediting | AnnaProofing"/>
            <p:cNvPicPr preferRelativeResize="0"/>
            <p:nvPr/>
          </p:nvPicPr>
          <p:blipFill rotWithShape="1">
            <a:blip r:embed="rId1"/>
            <a:srcRect/>
            <a:stretch>
              <a:fillRect/>
            </a:stretch>
          </p:blipFill>
          <p:spPr>
            <a:xfrm>
              <a:off x="3100837" y="-29460"/>
              <a:ext cx="1260516" cy="1342230"/>
            </a:xfrm>
            <a:prstGeom prst="rect">
              <a:avLst/>
            </a:prstGeom>
            <a:noFill/>
            <a:ln>
              <a:noFill/>
            </a:ln>
          </p:spPr>
        </p:pic>
      </p:grpSp>
      <p:sp>
        <p:nvSpPr>
          <p:cNvPr id="467" name="Google Shape;467;p17"/>
          <p:cNvSpPr/>
          <p:nvPr/>
        </p:nvSpPr>
        <p:spPr>
          <a:xfrm>
            <a:off x="266943" y="1395692"/>
            <a:ext cx="3459083" cy="795354"/>
          </a:xfrm>
          <a:prstGeom prst="roundRect">
            <a:avLst>
              <a:gd name="adj" fmla="val 16667"/>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Poppins" panose="00000500000000000000"/>
                <a:ea typeface="Poppins" panose="00000500000000000000"/>
                <a:cs typeface="Poppins" panose="00000500000000000000"/>
                <a:sym typeface="Poppins" panose="00000500000000000000"/>
              </a:rPr>
              <a:t>Hoạt động nhóm đôi</a:t>
            </a:r>
            <a:endParaRPr sz="2400" b="1">
              <a:solidFill>
                <a:schemeClr val="dk1"/>
              </a:solidFill>
              <a:latin typeface="Poppins" panose="00000500000000000000"/>
              <a:ea typeface="Poppins" panose="00000500000000000000"/>
              <a:cs typeface="Poppins" panose="00000500000000000000"/>
              <a:sym typeface="Poppins" panose="00000500000000000000"/>
            </a:endParaRPr>
          </a:p>
        </p:txBody>
      </p:sp>
      <p:sp>
        <p:nvSpPr>
          <p:cNvPr id="468" name="Google Shape;468;p17"/>
          <p:cNvSpPr/>
          <p:nvPr/>
        </p:nvSpPr>
        <p:spPr>
          <a:xfrm>
            <a:off x="4937760" y="1349460"/>
            <a:ext cx="7254240" cy="4746540"/>
          </a:xfrm>
          <a:prstGeom prst="cloud">
            <a:avLst/>
          </a:prstGeom>
          <a:solidFill>
            <a:srgbClr val="D0F5FE"/>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6600" b="1">
              <a:solidFill>
                <a:srgbClr val="385623"/>
              </a:solidFill>
              <a:latin typeface="Arial" panose="020B0604020202020204"/>
              <a:ea typeface="Arial" panose="020B0604020202020204"/>
              <a:cs typeface="Arial" panose="020B0604020202020204"/>
              <a:sym typeface="Arial" panose="020B0604020202020204"/>
            </a:endParaRPr>
          </a:p>
        </p:txBody>
      </p:sp>
      <p:sp>
        <p:nvSpPr>
          <p:cNvPr id="469" name="Google Shape;469;p17"/>
          <p:cNvSpPr/>
          <p:nvPr/>
        </p:nvSpPr>
        <p:spPr>
          <a:xfrm>
            <a:off x="5878539" y="2422568"/>
            <a:ext cx="5326823"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0027CF"/>
                </a:solidFill>
                <a:latin typeface="Poppins" panose="00000500000000000000"/>
                <a:ea typeface="Poppins" panose="00000500000000000000"/>
                <a:cs typeface="Poppins" panose="00000500000000000000"/>
                <a:sym typeface="Poppins" panose="00000500000000000000"/>
              </a:rPr>
              <a:t>Các cặp nhìn bản đồ tự chia ra 1 bạn đặt câu hỏi về quốc gia/khu vực A nằm trong đới/kiểu khí hậu nào, 1 bạn dựa vào bản đồ tìm câu trả lời; sau đó đổi ngược lại.</a:t>
            </a:r>
            <a:endParaRPr sz="3200" b="1">
              <a:solidFill>
                <a:srgbClr val="0027CF"/>
              </a:solidFill>
              <a:latin typeface="Poppins" panose="00000500000000000000"/>
              <a:ea typeface="Poppins" panose="00000500000000000000"/>
              <a:cs typeface="Poppins" panose="00000500000000000000"/>
              <a:sym typeface="Poppins" panose="00000500000000000000"/>
            </a:endParaRPr>
          </a:p>
        </p:txBody>
      </p:sp>
      <p:pic>
        <p:nvPicPr>
          <p:cNvPr id="470" name="Google Shape;470;p17" descr="Thinking Person PNG Image &amp;amp; PSD File Free Download - Lovepik | 401333021"/>
          <p:cNvPicPr preferRelativeResize="0"/>
          <p:nvPr/>
        </p:nvPicPr>
        <p:blipFill rotWithShape="1">
          <a:blip r:embed="rId2"/>
          <a:srcRect l="15020" t="4831" r="16684" b="10968"/>
          <a:stretch>
            <a:fillRect/>
          </a:stretch>
        </p:blipFill>
        <p:spPr>
          <a:xfrm>
            <a:off x="11148503" y="2617129"/>
            <a:ext cx="873532" cy="1076957"/>
          </a:xfrm>
          <a:prstGeom prst="rect">
            <a:avLst/>
          </a:prstGeom>
          <a:noFill/>
          <a:ln>
            <a:noFill/>
          </a:ln>
        </p:spPr>
      </p:pic>
      <p:sp>
        <p:nvSpPr>
          <p:cNvPr id="471" name="Google Shape;471;p17"/>
          <p:cNvSpPr/>
          <p:nvPr/>
        </p:nvSpPr>
        <p:spPr>
          <a:xfrm>
            <a:off x="7166901" y="1653127"/>
            <a:ext cx="279595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027CF"/>
                </a:solidFill>
                <a:latin typeface="Arial" panose="020B0604020202020204"/>
                <a:ea typeface="Arial" panose="020B0604020202020204"/>
                <a:cs typeface="Arial" panose="020B0604020202020204"/>
                <a:sym typeface="Arial" panose="020B0604020202020204"/>
              </a:rPr>
              <a:t>Nhiệm vụ</a:t>
            </a:r>
            <a:endParaRPr sz="4000" b="1">
              <a:solidFill>
                <a:srgbClr val="0027CF"/>
              </a:solidFill>
              <a:latin typeface="Arial" panose="020B0604020202020204"/>
              <a:ea typeface="Arial" panose="020B0604020202020204"/>
              <a:cs typeface="Arial" panose="020B0604020202020204"/>
              <a:sym typeface="Arial" panose="020B0604020202020204"/>
            </a:endParaRPr>
          </a:p>
        </p:txBody>
      </p:sp>
      <p:sp>
        <p:nvSpPr>
          <p:cNvPr id="472" name="Google Shape;472;p17"/>
          <p:cNvSpPr/>
          <p:nvPr/>
        </p:nvSpPr>
        <p:spPr>
          <a:xfrm>
            <a:off x="261089" y="2624508"/>
            <a:ext cx="3464937" cy="1172437"/>
          </a:xfrm>
          <a:prstGeom prst="roundRect">
            <a:avLst>
              <a:gd name="adj" fmla="val 16667"/>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Poppins" panose="00000500000000000000"/>
                <a:ea typeface="Poppins" panose="00000500000000000000"/>
                <a:cs typeface="Poppins" panose="00000500000000000000"/>
                <a:sym typeface="Poppins" panose="00000500000000000000"/>
              </a:rPr>
              <a:t>Quan sát bản đồ các đới khí hậu trên Trái Đất</a:t>
            </a:r>
            <a:endParaRPr sz="2400" b="1">
              <a:solidFill>
                <a:schemeClr val="dk1"/>
              </a:solidFill>
              <a:latin typeface="Poppins" panose="00000500000000000000"/>
              <a:ea typeface="Poppins" panose="00000500000000000000"/>
              <a:cs typeface="Poppins" panose="00000500000000000000"/>
              <a:sym typeface="Poppins" panose="00000500000000000000"/>
            </a:endParaRPr>
          </a:p>
        </p:txBody>
      </p:sp>
      <p:sp>
        <p:nvSpPr>
          <p:cNvPr id="473" name="Google Shape;473;p17"/>
          <p:cNvSpPr/>
          <p:nvPr/>
        </p:nvSpPr>
        <p:spPr>
          <a:xfrm>
            <a:off x="234276" y="4170471"/>
            <a:ext cx="3382503" cy="1172437"/>
          </a:xfrm>
          <a:prstGeom prst="roundRect">
            <a:avLst>
              <a:gd name="adj" fmla="val 16667"/>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Poppins" panose="00000500000000000000"/>
                <a:ea typeface="Poppins" panose="00000500000000000000"/>
                <a:cs typeface="Poppins" panose="00000500000000000000"/>
                <a:sym typeface="Poppins" panose="00000500000000000000"/>
              </a:rPr>
              <a:t>Các cặp tự đặt câu hỏi và tự tìm câu trả lời</a:t>
            </a:r>
            <a:endParaRPr sz="2400" b="1">
              <a:solidFill>
                <a:schemeClr val="dk1"/>
              </a:solidFill>
              <a:latin typeface="Poppins" panose="00000500000000000000"/>
              <a:ea typeface="Poppins" panose="00000500000000000000"/>
              <a:cs typeface="Poppins" panose="00000500000000000000"/>
              <a:sym typeface="Poppins" panose="00000500000000000000"/>
            </a:endParaRPr>
          </a:p>
        </p:txBody>
      </p:sp>
      <p:sp>
        <p:nvSpPr>
          <p:cNvPr id="474" name="Google Shape;474;p17"/>
          <p:cNvSpPr/>
          <p:nvPr/>
        </p:nvSpPr>
        <p:spPr>
          <a:xfrm>
            <a:off x="238845" y="5697652"/>
            <a:ext cx="3382503" cy="896513"/>
          </a:xfrm>
          <a:prstGeom prst="roundRect">
            <a:avLst>
              <a:gd name="adj" fmla="val 16667"/>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Poppins" panose="00000500000000000000"/>
                <a:ea typeface="Poppins" panose="00000500000000000000"/>
                <a:cs typeface="Poppins" panose="00000500000000000000"/>
                <a:sym typeface="Poppins" panose="00000500000000000000"/>
              </a:rPr>
              <a:t>Thời gian: 3 phút</a:t>
            </a:r>
            <a:endParaRPr sz="2400" b="1">
              <a:solidFill>
                <a:schemeClr val="dk1"/>
              </a:solidFill>
              <a:latin typeface="Poppins" panose="00000500000000000000"/>
              <a:ea typeface="Poppins" panose="00000500000000000000"/>
              <a:cs typeface="Poppins" panose="00000500000000000000"/>
              <a:sym typeface="Poppins" panose="00000500000000000000"/>
            </a:endParaRPr>
          </a:p>
        </p:txBody>
      </p:sp>
      <p:pic>
        <p:nvPicPr>
          <p:cNvPr id="475" name="Google Shape;475;p17" descr="Hình ảnh Đồng Hồ Báo Thức Biểu Tượng, đồng Hồ Clipart, Đồng Hồ Biểu Tượng,  Biểu Tượng Báo động Vector và PNG với nền trong suốt để tải xuống miễn phí"/>
          <p:cNvPicPr preferRelativeResize="0"/>
          <p:nvPr/>
        </p:nvPicPr>
        <p:blipFill rotWithShape="1">
          <a:blip r:embed="rId3"/>
          <a:srcRect l="16198" t="8931" r="15052" b="9818"/>
          <a:stretch>
            <a:fillRect/>
          </a:stretch>
        </p:blipFill>
        <p:spPr>
          <a:xfrm>
            <a:off x="3148151" y="6074767"/>
            <a:ext cx="619027" cy="731577"/>
          </a:xfrm>
          <a:prstGeom prst="rect">
            <a:avLst/>
          </a:prstGeom>
          <a:noFill/>
          <a:ln>
            <a:noFill/>
          </a:ln>
        </p:spPr>
      </p:pic>
      <p:pic>
        <p:nvPicPr>
          <p:cNvPr id="476" name="Google Shape;476;p17" descr="Hand Drawn Cartoon Boys Question Free Map, Thinking Problem, Boy, Free  Buckle PNG Transparent Clipart Image and PSD File for Free Download"/>
          <p:cNvPicPr preferRelativeResize="0"/>
          <p:nvPr/>
        </p:nvPicPr>
        <p:blipFill rotWithShape="1">
          <a:blip r:embed="rId4"/>
          <a:srcRect l="15426" t="17445" r="23663" b="22327"/>
          <a:stretch>
            <a:fillRect/>
          </a:stretch>
        </p:blipFill>
        <p:spPr>
          <a:xfrm>
            <a:off x="3217564" y="4751737"/>
            <a:ext cx="850285" cy="878597"/>
          </a:xfrm>
          <a:prstGeom prst="rect">
            <a:avLst/>
          </a:prstGeom>
          <a:noFill/>
          <a:ln>
            <a:noFill/>
          </a:ln>
        </p:spPr>
      </p:pic>
      <p:cxnSp>
        <p:nvCxnSpPr>
          <p:cNvPr id="477" name="Google Shape;477;p17"/>
          <p:cNvCxnSpPr/>
          <p:nvPr/>
        </p:nvCxnSpPr>
        <p:spPr>
          <a:xfrm>
            <a:off x="4424893" y="1300428"/>
            <a:ext cx="42477" cy="5505916"/>
          </a:xfrm>
          <a:prstGeom prst="straightConnector1">
            <a:avLst/>
          </a:prstGeom>
          <a:noFill/>
          <a:ln w="38100" cap="flat" cmpd="sng">
            <a:solidFill>
              <a:schemeClr val="dk1"/>
            </a:solidFill>
            <a:prstDash val="dot"/>
            <a:miter lim="800000"/>
            <a:headEnd type="none" w="sm" len="sm"/>
            <a:tailEnd type="none" w="sm" len="sm"/>
          </a:ln>
        </p:spPr>
      </p:cxnSp>
      <p:pic>
        <p:nvPicPr>
          <p:cNvPr id="478" name="Google Shape;478;p17" descr="Hình ảnh Cặp đôi Nhỏ Bé Gái Nút âm Thanh Nổi 3d Biểu Tượng Nút âm Thanh Nổi  PNG , Mô Hình Hoạt Hình, Bé, Biểu Tượng Nút âm Thanh Nổi PNG"/>
          <p:cNvPicPr preferRelativeResize="0"/>
          <p:nvPr/>
        </p:nvPicPr>
        <p:blipFill rotWithShape="1">
          <a:blip r:embed="rId5"/>
          <a:srcRect l="17976" t="13300" r="5908" b="12121"/>
          <a:stretch>
            <a:fillRect/>
          </a:stretch>
        </p:blipFill>
        <p:spPr>
          <a:xfrm>
            <a:off x="3358913" y="1791627"/>
            <a:ext cx="679564" cy="665836"/>
          </a:xfrm>
          <a:prstGeom prst="rect">
            <a:avLst/>
          </a:prstGeom>
          <a:noFill/>
          <a:ln>
            <a:noFill/>
          </a:ln>
        </p:spPr>
      </p:pic>
      <p:pic>
        <p:nvPicPr>
          <p:cNvPr id="479" name="Google Shape;479;p17" descr="Map Pin Icon #245554 - Free Icons Library"/>
          <p:cNvPicPr preferRelativeResize="0"/>
          <p:nvPr/>
        </p:nvPicPr>
        <p:blipFill rotWithShape="1">
          <a:blip r:embed="rId6"/>
          <a:srcRect/>
          <a:stretch>
            <a:fillRect/>
          </a:stretch>
        </p:blipFill>
        <p:spPr>
          <a:xfrm>
            <a:off x="3148150" y="3367510"/>
            <a:ext cx="1122534" cy="6384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9"/>
                                        </p:tgtEl>
                                        <p:attrNameLst>
                                          <p:attrName>style.visibility</p:attrName>
                                        </p:attrNameLst>
                                      </p:cBhvr>
                                      <p:to>
                                        <p:strVal val="visible"/>
                                      </p:to>
                                    </p:set>
                                    <p:animEffect transition="in" filter="fade">
                                      <p:cBhvr>
                                        <p:cTn id="7" dur="500"/>
                                        <p:tgtEl>
                                          <p:spTgt spid="469"/>
                                        </p:tgtEl>
                                      </p:cBhvr>
                                    </p:animEffect>
                                  </p:childTnLst>
                                </p:cTn>
                              </p:par>
                              <p:par>
                                <p:cTn id="8" presetID="10" presetClass="entr" presetSubtype="0" fill="hold" nodeType="withEffect">
                                  <p:stCondLst>
                                    <p:cond delay="0"/>
                                  </p:stCondLst>
                                  <p:childTnLst>
                                    <p:set>
                                      <p:cBhvr>
                                        <p:cTn id="9" dur="1" fill="hold">
                                          <p:stCondLst>
                                            <p:cond delay="0"/>
                                          </p:stCondLst>
                                        </p:cTn>
                                        <p:tgtEl>
                                          <p:spTgt spid="471"/>
                                        </p:tgtEl>
                                        <p:attrNameLst>
                                          <p:attrName>style.visibility</p:attrName>
                                        </p:attrNameLst>
                                      </p:cBhvr>
                                      <p:to>
                                        <p:strVal val="visible"/>
                                      </p:to>
                                    </p:set>
                                    <p:animEffect transition="in" filter="fade">
                                      <p:cBhvr>
                                        <p:cTn id="10" dur="500"/>
                                        <p:tgtEl>
                                          <p:spTgt spid="471"/>
                                        </p:tgtEl>
                                      </p:cBhvr>
                                    </p:animEffect>
                                  </p:childTnLst>
                                </p:cTn>
                              </p:par>
                              <p:par>
                                <p:cTn id="11" presetID="10" presetClass="entr" presetSubtype="0" fill="hold" nodeType="withEffect">
                                  <p:stCondLst>
                                    <p:cond delay="0"/>
                                  </p:stCondLst>
                                  <p:childTnLst>
                                    <p:set>
                                      <p:cBhvr>
                                        <p:cTn id="12" dur="1" fill="hold">
                                          <p:stCondLst>
                                            <p:cond delay="0"/>
                                          </p:stCondLst>
                                        </p:cTn>
                                        <p:tgtEl>
                                          <p:spTgt spid="468"/>
                                        </p:tgtEl>
                                        <p:attrNameLst>
                                          <p:attrName>style.visibility</p:attrName>
                                        </p:attrNameLst>
                                      </p:cBhvr>
                                      <p:to>
                                        <p:strVal val="visible"/>
                                      </p:to>
                                    </p:set>
                                    <p:animEffect transition="in" filter="fade">
                                      <p:cBhvr>
                                        <p:cTn id="13" dur="500"/>
                                        <p:tgtEl>
                                          <p:spTgt spid="468"/>
                                        </p:tgtEl>
                                      </p:cBhvr>
                                    </p:animEffect>
                                  </p:childTnLst>
                                </p:cTn>
                              </p:par>
                              <p:par>
                                <p:cTn id="14" presetID="10" presetClass="entr" presetSubtype="0" fill="hold" nodeType="withEffect">
                                  <p:stCondLst>
                                    <p:cond delay="0"/>
                                  </p:stCondLst>
                                  <p:childTnLst>
                                    <p:set>
                                      <p:cBhvr>
                                        <p:cTn id="15" dur="1" fill="hold">
                                          <p:stCondLst>
                                            <p:cond delay="0"/>
                                          </p:stCondLst>
                                        </p:cTn>
                                        <p:tgtEl>
                                          <p:spTgt spid="470"/>
                                        </p:tgtEl>
                                        <p:attrNameLst>
                                          <p:attrName>style.visibility</p:attrName>
                                        </p:attrNameLst>
                                      </p:cBhvr>
                                      <p:to>
                                        <p:strVal val="visible"/>
                                      </p:to>
                                    </p:set>
                                    <p:animEffect transition="in" filter="fade">
                                      <p:cBhvr>
                                        <p:cTn id="16" dur="5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483" name="Shape 483"/>
        <p:cNvGrpSpPr/>
        <p:nvPr/>
      </p:nvGrpSpPr>
      <p:grpSpPr>
        <a:xfrm>
          <a:off x="0" y="0"/>
          <a:ext cx="0" cy="0"/>
          <a:chOff x="0" y="0"/>
          <a:chExt cx="0" cy="0"/>
        </a:xfrm>
      </p:grpSpPr>
      <p:grpSp>
        <p:nvGrpSpPr>
          <p:cNvPr id="484" name="Google Shape;484;p18"/>
          <p:cNvGrpSpPr/>
          <p:nvPr/>
        </p:nvGrpSpPr>
        <p:grpSpPr>
          <a:xfrm>
            <a:off x="-32025" y="9337"/>
            <a:ext cx="12192000" cy="1469014"/>
            <a:chOff x="-32025" y="9337"/>
            <a:chExt cx="12192000" cy="1469014"/>
          </a:xfrm>
        </p:grpSpPr>
        <p:cxnSp>
          <p:nvCxnSpPr>
            <p:cNvPr id="485" name="Google Shape;485;p18"/>
            <p:cNvCxnSpPr/>
            <p:nvPr/>
          </p:nvCxnSpPr>
          <p:spPr>
            <a:xfrm rot="10800000" flipH="1">
              <a:off x="-32025" y="1475750"/>
              <a:ext cx="12192000" cy="2601"/>
            </a:xfrm>
            <a:prstGeom prst="straightConnector1">
              <a:avLst/>
            </a:prstGeom>
            <a:noFill/>
            <a:ln w="28575" cap="flat" cmpd="sng">
              <a:solidFill>
                <a:srgbClr val="0070C0"/>
              </a:solidFill>
              <a:prstDash val="dash"/>
              <a:miter lim="800000"/>
              <a:headEnd type="none" w="sm" len="sm"/>
              <a:tailEnd type="none" w="sm" len="sm"/>
            </a:ln>
          </p:spPr>
        </p:cxnSp>
        <p:sp>
          <p:nvSpPr>
            <p:cNvPr id="486" name="Google Shape;486;p18"/>
            <p:cNvSpPr/>
            <p:nvPr/>
          </p:nvSpPr>
          <p:spPr>
            <a:xfrm>
              <a:off x="1962151" y="14538"/>
              <a:ext cx="922496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a:solidFill>
                    <a:srgbClr val="0276BD"/>
                  </a:solidFill>
                  <a:latin typeface="Arial" panose="020B0604020202020204"/>
                  <a:ea typeface="Arial" panose="020B0604020202020204"/>
                  <a:cs typeface="Arial" panose="020B0604020202020204"/>
                  <a:sym typeface="Arial" panose="020B0604020202020204"/>
                </a:rPr>
                <a:t>    </a:t>
              </a:r>
              <a:r>
                <a:rPr lang="en-US" sz="4400" b="1">
                  <a:solidFill>
                    <a:srgbClr val="0276BD"/>
                  </a:solidFill>
                  <a:latin typeface="Arial" panose="020B0604020202020204"/>
                  <a:ea typeface="Arial" panose="020B0604020202020204"/>
                  <a:cs typeface="Arial" panose="020B0604020202020204"/>
                  <a:sym typeface="Arial" panose="020B0604020202020204"/>
                </a:rPr>
                <a:t>1. ĐỌC BẢN ĐỒ CÁC ĐỚI VÀ CÁC KIỂU KHÍ HẬU TRÊN TRÁI ĐẤT </a:t>
              </a:r>
              <a:endParaRPr sz="6600" b="1" cap="none">
                <a:solidFill>
                  <a:srgbClr val="0276BD"/>
                </a:solidFill>
                <a:latin typeface="Arial" panose="020B0604020202020204"/>
                <a:ea typeface="Arial" panose="020B0604020202020204"/>
                <a:cs typeface="Arial" panose="020B0604020202020204"/>
                <a:sym typeface="Arial" panose="020B0604020202020204"/>
              </a:endParaRPr>
            </a:p>
          </p:txBody>
        </p:sp>
        <p:pic>
          <p:nvPicPr>
            <p:cNvPr id="487" name="Google Shape;487;p18" descr="Science Climate Stock Illustrations – 18,051 Science Climate Stock  Illustrations, Vectors &amp; Clipart - Dreamstime"/>
            <p:cNvPicPr preferRelativeResize="0"/>
            <p:nvPr/>
          </p:nvPicPr>
          <p:blipFill rotWithShape="1">
            <a:blip r:embed="rId1"/>
            <a:srcRect l="3601" t="8783" r="3886" b="11524"/>
            <a:stretch>
              <a:fillRect/>
            </a:stretch>
          </p:blipFill>
          <p:spPr>
            <a:xfrm>
              <a:off x="132037" y="9337"/>
              <a:ext cx="2349082" cy="1407656"/>
            </a:xfrm>
            <a:prstGeom prst="rect">
              <a:avLst/>
            </a:prstGeom>
            <a:noFill/>
            <a:ln>
              <a:noFill/>
            </a:ln>
          </p:spPr>
        </p:pic>
      </p:grpSp>
      <p:grpSp>
        <p:nvGrpSpPr>
          <p:cNvPr id="488" name="Google Shape;488;p18"/>
          <p:cNvGrpSpPr/>
          <p:nvPr/>
        </p:nvGrpSpPr>
        <p:grpSpPr>
          <a:xfrm>
            <a:off x="143827" y="1552807"/>
            <a:ext cx="11911884" cy="5274197"/>
            <a:chOff x="143827" y="1552807"/>
            <a:chExt cx="11911884" cy="5274197"/>
          </a:xfrm>
        </p:grpSpPr>
        <p:pic>
          <p:nvPicPr>
            <p:cNvPr id="489" name="Google Shape;489;p18"/>
            <p:cNvPicPr preferRelativeResize="0"/>
            <p:nvPr/>
          </p:nvPicPr>
          <p:blipFill rotWithShape="1">
            <a:blip r:embed="rId2"/>
            <a:srcRect/>
            <a:stretch>
              <a:fillRect/>
            </a:stretch>
          </p:blipFill>
          <p:spPr>
            <a:xfrm>
              <a:off x="143827" y="1552807"/>
              <a:ext cx="9335453" cy="4919689"/>
            </a:xfrm>
            <a:prstGeom prst="rect">
              <a:avLst/>
            </a:prstGeom>
            <a:noFill/>
            <a:ln>
              <a:noFill/>
            </a:ln>
          </p:spPr>
        </p:pic>
        <p:grpSp>
          <p:nvGrpSpPr>
            <p:cNvPr id="490" name="Google Shape;490;p18"/>
            <p:cNvGrpSpPr/>
            <p:nvPr/>
          </p:nvGrpSpPr>
          <p:grpSpPr>
            <a:xfrm>
              <a:off x="9479280" y="1773977"/>
              <a:ext cx="2576431" cy="4213604"/>
              <a:chOff x="9845040" y="1543985"/>
              <a:chExt cx="2576431" cy="4213604"/>
            </a:xfrm>
          </p:grpSpPr>
          <p:pic>
            <p:nvPicPr>
              <p:cNvPr id="491" name="Google Shape;491;p18"/>
              <p:cNvPicPr preferRelativeResize="0"/>
              <p:nvPr/>
            </p:nvPicPr>
            <p:blipFill rotWithShape="1">
              <a:blip r:embed="rId3"/>
              <a:srcRect/>
              <a:stretch>
                <a:fillRect/>
              </a:stretch>
            </p:blipFill>
            <p:spPr>
              <a:xfrm>
                <a:off x="9845040" y="1543985"/>
                <a:ext cx="2553484" cy="1567070"/>
              </a:xfrm>
              <a:prstGeom prst="rect">
                <a:avLst/>
              </a:prstGeom>
              <a:noFill/>
              <a:ln>
                <a:noFill/>
              </a:ln>
            </p:spPr>
          </p:pic>
          <p:pic>
            <p:nvPicPr>
              <p:cNvPr id="492" name="Google Shape;492;p18"/>
              <p:cNvPicPr preferRelativeResize="0"/>
              <p:nvPr/>
            </p:nvPicPr>
            <p:blipFill rotWithShape="1">
              <a:blip r:embed="rId4"/>
              <a:srcRect/>
              <a:stretch>
                <a:fillRect/>
              </a:stretch>
            </p:blipFill>
            <p:spPr>
              <a:xfrm>
                <a:off x="9850757" y="3185511"/>
                <a:ext cx="2547767" cy="1430326"/>
              </a:xfrm>
              <a:prstGeom prst="rect">
                <a:avLst/>
              </a:prstGeom>
              <a:noFill/>
              <a:ln>
                <a:noFill/>
              </a:ln>
            </p:spPr>
          </p:pic>
          <p:pic>
            <p:nvPicPr>
              <p:cNvPr id="493" name="Google Shape;493;p18"/>
              <p:cNvPicPr preferRelativeResize="0"/>
              <p:nvPr/>
            </p:nvPicPr>
            <p:blipFill rotWithShape="1">
              <a:blip r:embed="rId5"/>
              <a:srcRect/>
              <a:stretch>
                <a:fillRect/>
              </a:stretch>
            </p:blipFill>
            <p:spPr>
              <a:xfrm>
                <a:off x="9845040" y="4690293"/>
                <a:ext cx="2576431" cy="1067296"/>
              </a:xfrm>
              <a:prstGeom prst="rect">
                <a:avLst/>
              </a:prstGeom>
              <a:noFill/>
              <a:ln>
                <a:noFill/>
              </a:ln>
            </p:spPr>
          </p:pic>
        </p:grpSp>
        <p:sp>
          <p:nvSpPr>
            <p:cNvPr id="494" name="Google Shape;494;p18"/>
            <p:cNvSpPr/>
            <p:nvPr/>
          </p:nvSpPr>
          <p:spPr>
            <a:xfrm>
              <a:off x="1932486" y="6411249"/>
              <a:ext cx="5402441" cy="415755"/>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2000" i="1">
                  <a:solidFill>
                    <a:schemeClr val="dk1"/>
                  </a:solidFill>
                  <a:latin typeface="Poppins" panose="00000500000000000000"/>
                  <a:ea typeface="Poppins" panose="00000500000000000000"/>
                  <a:cs typeface="Poppins" panose="00000500000000000000"/>
                  <a:sym typeface="Poppins" panose="00000500000000000000"/>
                </a:rPr>
                <a:t>Bản đồ các đới và các kiểu khí hậu trên Trái Đất</a:t>
              </a:r>
              <a:endParaRPr sz="1600">
                <a:solidFill>
                  <a:schemeClr val="dk1"/>
                </a:solidFill>
                <a:latin typeface="Poppins" panose="00000500000000000000"/>
                <a:ea typeface="Poppins" panose="00000500000000000000"/>
                <a:cs typeface="Poppins" panose="00000500000000000000"/>
                <a:sym typeface="Poppins" panose="0000050000000000000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498" name="Shape 498"/>
        <p:cNvGrpSpPr/>
        <p:nvPr/>
      </p:nvGrpSpPr>
      <p:grpSpPr>
        <a:xfrm>
          <a:off x="0" y="0"/>
          <a:ext cx="0" cy="0"/>
          <a:chOff x="0" y="0"/>
          <a:chExt cx="0" cy="0"/>
        </a:xfrm>
      </p:grpSpPr>
      <p:pic>
        <p:nvPicPr>
          <p:cNvPr id="499" name="Google Shape;499;p19" descr="Hình nền Powerpoint slide Thank you đẹp nhất"/>
          <p:cNvPicPr preferRelativeResize="0"/>
          <p:nvPr/>
        </p:nvPicPr>
        <p:blipFill rotWithShape="1">
          <a:blip r:embed="rId1"/>
          <a:srcRect b="2031"/>
          <a:stretch>
            <a:fillRect/>
          </a:stretch>
        </p:blipFill>
        <p:spPr>
          <a:xfrm>
            <a:off x="0" y="0"/>
            <a:ext cx="12192000" cy="69102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00" name="Shape 100"/>
        <p:cNvGrpSpPr/>
        <p:nvPr/>
      </p:nvGrpSpPr>
      <p:grpSpPr>
        <a:xfrm>
          <a:off x="0" y="0"/>
          <a:ext cx="0" cy="0"/>
          <a:chOff x="0" y="0"/>
          <a:chExt cx="0" cy="0"/>
        </a:xfrm>
      </p:grpSpPr>
      <p:grpSp>
        <p:nvGrpSpPr>
          <p:cNvPr id="101" name="Google Shape;101;p1"/>
          <p:cNvGrpSpPr/>
          <p:nvPr/>
        </p:nvGrpSpPr>
        <p:grpSpPr>
          <a:xfrm>
            <a:off x="-10" y="91010"/>
            <a:ext cx="7318962" cy="1465188"/>
            <a:chOff x="2594249" y="118118"/>
            <a:chExt cx="7318962" cy="1465188"/>
          </a:xfrm>
        </p:grpSpPr>
        <p:sp>
          <p:nvSpPr>
            <p:cNvPr id="102" name="Google Shape;102;p1"/>
            <p:cNvSpPr/>
            <p:nvPr/>
          </p:nvSpPr>
          <p:spPr>
            <a:xfrm>
              <a:off x="3090178" y="118118"/>
              <a:ext cx="6795334" cy="1313118"/>
            </a:xfrm>
            <a:prstGeom prst="roundRect">
              <a:avLst>
                <a:gd name="adj" fmla="val 16667"/>
              </a:avLst>
            </a:prstGeom>
            <a:solidFill>
              <a:srgbClr val="DDEAF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03" name="Google Shape;103;p1"/>
            <p:cNvSpPr/>
            <p:nvPr/>
          </p:nvSpPr>
          <p:spPr>
            <a:xfrm>
              <a:off x="3622015" y="214491"/>
              <a:ext cx="629119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rgbClr val="1E4E79"/>
                  </a:solidFill>
                  <a:latin typeface="Arial" panose="020B0604020202020204"/>
                  <a:ea typeface="Arial" panose="020B0604020202020204"/>
                  <a:cs typeface="Arial" panose="020B0604020202020204"/>
                  <a:sym typeface="Arial" panose="020B0604020202020204"/>
                </a:rPr>
                <a:t>KHỞI ĐỘNG</a:t>
              </a:r>
              <a:endParaRPr lang="en-US" sz="7200" b="1" i="0" u="none" strike="noStrike" cap="none">
                <a:solidFill>
                  <a:srgbClr val="1E4E79"/>
                </a:solidFill>
                <a:latin typeface="Arial" panose="020B0604020202020204"/>
                <a:ea typeface="Arial" panose="020B0604020202020204"/>
                <a:cs typeface="Arial" panose="020B0604020202020204"/>
                <a:sym typeface="Arial" panose="020B0604020202020204"/>
              </a:endParaRPr>
            </a:p>
          </p:txBody>
        </p:sp>
        <p:pic>
          <p:nvPicPr>
            <p:cNvPr id="104" name="Google Shape;104;p1" descr="Hình ảnh Tên Lửa Vector Minh Họa Cô Lập Trên Nền Trắng Clip Nghệ Thuật Tên  Lửa, Thiên Hà Clipart, Vectơ, Tên Lửa Vector và PNG với nền trong suốt để  tải"/>
            <p:cNvPicPr preferRelativeResize="0"/>
            <p:nvPr/>
          </p:nvPicPr>
          <p:blipFill rotWithShape="1">
            <a:blip r:embed="rId1"/>
            <a:srcRect l="6628" t="12174" r="10885" b="7245"/>
            <a:stretch>
              <a:fillRect/>
            </a:stretch>
          </p:blipFill>
          <p:spPr>
            <a:xfrm>
              <a:off x="2594249" y="118118"/>
              <a:ext cx="1489784" cy="1465188"/>
            </a:xfrm>
            <a:prstGeom prst="rect">
              <a:avLst/>
            </a:prstGeom>
            <a:noFill/>
            <a:ln>
              <a:noFill/>
            </a:ln>
          </p:spPr>
        </p:pic>
      </p:grpSp>
      <p:sp>
        <p:nvSpPr>
          <p:cNvPr id="105" name="Google Shape;105;p1"/>
          <p:cNvSpPr/>
          <p:nvPr/>
        </p:nvSpPr>
        <p:spPr>
          <a:xfrm>
            <a:off x="181677" y="4273414"/>
            <a:ext cx="2398387" cy="2006873"/>
          </a:xfrm>
          <a:prstGeom prst="roundRect">
            <a:avLst>
              <a:gd name="adj" fmla="val 16667"/>
            </a:avLst>
          </a:prstGeom>
          <a:gradFill>
            <a:gsLst>
              <a:gs pos="0">
                <a:srgbClr val="FFAA87"/>
              </a:gs>
              <a:gs pos="50000">
                <a:srgbClr val="FFC9B5"/>
              </a:gs>
              <a:gs pos="100000">
                <a:srgbClr val="FFE3DB"/>
              </a:gs>
            </a:gsLst>
            <a:lin ang="0" scaled="0"/>
          </a:gra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a:solidFill>
                  <a:schemeClr val="dk1"/>
                </a:solidFill>
                <a:latin typeface="Poppins" panose="00000500000000000000"/>
                <a:ea typeface="Poppins" panose="00000500000000000000"/>
                <a:cs typeface="Poppins" panose="00000500000000000000"/>
                <a:sym typeface="Poppins" panose="00000500000000000000"/>
              </a:rPr>
              <a:t> GV gọi 10 bạn HS tham gia trò chơi</a:t>
            </a:r>
            <a:endParaRPr sz="2600" b="1" i="0" u="none" strike="noStrike" cap="none">
              <a:solidFill>
                <a:schemeClr val="dk1"/>
              </a:solidFill>
              <a:latin typeface="Poppins" panose="00000500000000000000"/>
              <a:ea typeface="Poppins" panose="00000500000000000000"/>
              <a:cs typeface="Poppins" panose="00000500000000000000"/>
              <a:sym typeface="Poppins" panose="00000500000000000000"/>
            </a:endParaRPr>
          </a:p>
        </p:txBody>
      </p:sp>
      <p:sp>
        <p:nvSpPr>
          <p:cNvPr id="106" name="Google Shape;106;p1"/>
          <p:cNvSpPr/>
          <p:nvPr/>
        </p:nvSpPr>
        <p:spPr>
          <a:xfrm>
            <a:off x="2735313" y="4273417"/>
            <a:ext cx="2955900" cy="2007000"/>
          </a:xfrm>
          <a:prstGeom prst="roundRect">
            <a:avLst>
              <a:gd name="adj" fmla="val 16667"/>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a:solidFill>
                  <a:schemeClr val="dk1"/>
                </a:solidFill>
                <a:latin typeface="Poppins" panose="00000500000000000000"/>
                <a:ea typeface="Poppins" panose="00000500000000000000"/>
                <a:cs typeface="Poppins" panose="00000500000000000000"/>
                <a:sym typeface="Poppins" panose="00000500000000000000"/>
              </a:rPr>
              <a:t>GV đưa 10 dữ liệu để HS xác định đó là thời</a:t>
            </a:r>
            <a:endParaRPr lang="en-US" sz="2600" b="1" i="0" u="none" strike="noStrike" cap="none">
              <a:solidFill>
                <a:schemeClr val="dk1"/>
              </a:solidFill>
              <a:latin typeface="Poppins" panose="00000500000000000000"/>
              <a:ea typeface="Poppins" panose="00000500000000000000"/>
              <a:cs typeface="Poppins" panose="00000500000000000000"/>
              <a:sym typeface="Poppins" panose="00000500000000000000"/>
            </a:endParaRPr>
          </a:p>
          <a:p>
            <a:pPr marL="0" marR="0" lvl="0" indent="0" algn="ctr" rtl="0">
              <a:spcBef>
                <a:spcPts val="0"/>
              </a:spcBef>
              <a:spcAft>
                <a:spcPts val="0"/>
              </a:spcAft>
              <a:buNone/>
            </a:pPr>
            <a:r>
              <a:rPr lang="en-US" sz="2600" b="1" i="0" u="none" strike="noStrike" cap="none">
                <a:solidFill>
                  <a:schemeClr val="dk1"/>
                </a:solidFill>
                <a:latin typeface="Poppins" panose="00000500000000000000"/>
                <a:ea typeface="Poppins" panose="00000500000000000000"/>
                <a:cs typeface="Poppins" panose="00000500000000000000"/>
                <a:sym typeface="Poppins" panose="00000500000000000000"/>
              </a:rPr>
              <a:t>tiết hay khí hậu</a:t>
            </a:r>
            <a:endParaRPr sz="2600" b="1" i="0" u="none" strike="noStrike" cap="none">
              <a:solidFill>
                <a:schemeClr val="dk1"/>
              </a:solidFill>
              <a:latin typeface="Poppins" panose="00000500000000000000"/>
              <a:ea typeface="Poppins" panose="00000500000000000000"/>
              <a:cs typeface="Poppins" panose="00000500000000000000"/>
              <a:sym typeface="Poppins" panose="00000500000000000000"/>
            </a:endParaRPr>
          </a:p>
        </p:txBody>
      </p:sp>
      <p:sp>
        <p:nvSpPr>
          <p:cNvPr id="107" name="Google Shape;107;p1"/>
          <p:cNvSpPr/>
          <p:nvPr/>
        </p:nvSpPr>
        <p:spPr>
          <a:xfrm>
            <a:off x="9119750" y="4309326"/>
            <a:ext cx="2425488" cy="2006873"/>
          </a:xfrm>
          <a:prstGeom prst="roundRect">
            <a:avLst>
              <a:gd name="adj" fmla="val 16667"/>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a:solidFill>
                  <a:schemeClr val="dk1"/>
                </a:solidFill>
                <a:latin typeface="Poppins" panose="00000500000000000000"/>
                <a:ea typeface="Poppins" panose="00000500000000000000"/>
                <a:cs typeface="Poppins" panose="00000500000000000000"/>
                <a:sym typeface="Poppins" panose="00000500000000000000"/>
              </a:rPr>
              <a:t>Thời gian mỗi dữ liệu: 5 tiếng đếm</a:t>
            </a:r>
            <a:endParaRPr sz="2600" b="1" i="0" u="none" strike="noStrike" cap="none">
              <a:solidFill>
                <a:schemeClr val="dk1"/>
              </a:solidFill>
              <a:latin typeface="Poppins" panose="00000500000000000000"/>
              <a:ea typeface="Poppins" panose="00000500000000000000"/>
              <a:cs typeface="Poppins" panose="00000500000000000000"/>
              <a:sym typeface="Poppins" panose="00000500000000000000"/>
            </a:endParaRPr>
          </a:p>
        </p:txBody>
      </p:sp>
      <p:cxnSp>
        <p:nvCxnSpPr>
          <p:cNvPr id="108" name="Google Shape;108;p1"/>
          <p:cNvCxnSpPr/>
          <p:nvPr/>
        </p:nvCxnSpPr>
        <p:spPr>
          <a:xfrm>
            <a:off x="0" y="2958064"/>
            <a:ext cx="12192000" cy="47001"/>
          </a:xfrm>
          <a:prstGeom prst="straightConnector1">
            <a:avLst/>
          </a:prstGeom>
          <a:noFill/>
          <a:ln w="28575" cap="flat" cmpd="sng">
            <a:solidFill>
              <a:srgbClr val="BF9000"/>
            </a:solidFill>
            <a:prstDash val="dash"/>
            <a:miter lim="800000"/>
            <a:headEnd type="none" w="sm" len="sm"/>
            <a:tailEnd type="none" w="sm" len="sm"/>
          </a:ln>
        </p:spPr>
      </p:cxnSp>
      <p:cxnSp>
        <p:nvCxnSpPr>
          <p:cNvPr id="109" name="Google Shape;109;p1"/>
          <p:cNvCxnSpPr/>
          <p:nvPr/>
        </p:nvCxnSpPr>
        <p:spPr>
          <a:xfrm>
            <a:off x="0" y="3052057"/>
            <a:ext cx="12192000" cy="55283"/>
          </a:xfrm>
          <a:prstGeom prst="straightConnector1">
            <a:avLst/>
          </a:prstGeom>
          <a:noFill/>
          <a:ln w="12700" cap="flat" cmpd="sng">
            <a:solidFill>
              <a:schemeClr val="dk1"/>
            </a:solidFill>
            <a:prstDash val="solid"/>
            <a:miter lim="800000"/>
            <a:headEnd type="none" w="sm" len="sm"/>
            <a:tailEnd type="none" w="sm" len="sm"/>
          </a:ln>
        </p:spPr>
      </p:cxnSp>
      <p:sp>
        <p:nvSpPr>
          <p:cNvPr id="110" name="Google Shape;110;p1"/>
          <p:cNvSpPr/>
          <p:nvPr/>
        </p:nvSpPr>
        <p:spPr>
          <a:xfrm>
            <a:off x="-739945" y="1556200"/>
            <a:ext cx="9060239"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7030A0"/>
                </a:solidFill>
                <a:latin typeface="Arial" panose="020B0604020202020204"/>
                <a:ea typeface="Arial" panose="020B0604020202020204"/>
                <a:cs typeface="Arial" panose="020B0604020202020204"/>
                <a:sym typeface="Arial" panose="020B0604020202020204"/>
              </a:rPr>
              <a:t>    </a:t>
            </a:r>
            <a:r>
              <a:rPr lang="en-US" sz="5400" b="1" i="0" u="none" strike="noStrike" cap="none">
                <a:solidFill>
                  <a:srgbClr val="FF0000"/>
                </a:solidFill>
                <a:latin typeface="Arial" panose="020B0604020202020204"/>
                <a:ea typeface="Arial" panose="020B0604020202020204"/>
                <a:cs typeface="Arial" panose="020B0604020202020204"/>
                <a:sym typeface="Arial" panose="020B0604020202020204"/>
              </a:rPr>
              <a:t>TRÒ CHƠI </a:t>
            </a:r>
            <a:r>
              <a:rPr lang="en-US" sz="8000" b="1" i="0" u="none" strike="noStrike" cap="none">
                <a:solidFill>
                  <a:srgbClr val="FF0000"/>
                </a:solidFill>
                <a:latin typeface="Arial" panose="020B0604020202020204"/>
                <a:ea typeface="Arial" panose="020B0604020202020204"/>
                <a:cs typeface="Arial" panose="020B0604020202020204"/>
                <a:sym typeface="Arial" panose="020B0604020202020204"/>
              </a:rPr>
              <a:t>GIẢI MÃ</a:t>
            </a:r>
            <a:endParaRPr sz="7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111" name="Google Shape;111;p1"/>
          <p:cNvSpPr/>
          <p:nvPr/>
        </p:nvSpPr>
        <p:spPr>
          <a:xfrm>
            <a:off x="6072161" y="4309325"/>
            <a:ext cx="2748233" cy="2006873"/>
          </a:xfrm>
          <a:prstGeom prst="roundRect">
            <a:avLst>
              <a:gd name="adj" fmla="val 16667"/>
            </a:avLst>
          </a:prstGeom>
          <a:gradFill>
            <a:gsLst>
              <a:gs pos="0">
                <a:srgbClr val="FFAA87"/>
              </a:gs>
              <a:gs pos="50000">
                <a:srgbClr val="FFC9B5"/>
              </a:gs>
              <a:gs pos="100000">
                <a:srgbClr val="FFE3DB"/>
              </a:gs>
            </a:gsLst>
            <a:lin ang="0" scaled="0"/>
          </a:gra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a:solidFill>
                  <a:schemeClr val="dk1"/>
                </a:solidFill>
                <a:latin typeface="Poppins" panose="00000500000000000000"/>
                <a:ea typeface="Poppins" panose="00000500000000000000"/>
                <a:cs typeface="Poppins" panose="00000500000000000000"/>
                <a:sym typeface="Poppins" panose="00000500000000000000"/>
              </a:rPr>
              <a:t>Mỗi HS sẽ xác định 1 dữ liệu thuộc thời tiết hay khí hậu</a:t>
            </a:r>
            <a:endParaRPr sz="2600" b="1" i="0" u="none" strike="noStrike" cap="none">
              <a:solidFill>
                <a:schemeClr val="dk1"/>
              </a:solidFill>
              <a:latin typeface="Poppins" panose="00000500000000000000"/>
              <a:ea typeface="Poppins" panose="00000500000000000000"/>
              <a:cs typeface="Poppins" panose="00000500000000000000"/>
              <a:sym typeface="Poppins" panose="00000500000000000000"/>
            </a:endParaRPr>
          </a:p>
        </p:txBody>
      </p:sp>
      <p:pic>
        <p:nvPicPr>
          <p:cNvPr id="112" name="Google Shape;112;p1" descr="Hộp quà bí ẩn số lượng có hạn | Lazada.vn"/>
          <p:cNvPicPr preferRelativeResize="0"/>
          <p:nvPr/>
        </p:nvPicPr>
        <p:blipFill rotWithShape="1">
          <a:blip r:embed="rId2"/>
          <a:srcRect/>
          <a:stretch>
            <a:fillRect/>
          </a:stretch>
        </p:blipFill>
        <p:spPr>
          <a:xfrm>
            <a:off x="8472989" y="0"/>
            <a:ext cx="3719011" cy="371248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par>
                                <p:cTn id="11" presetID="10"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500"/>
                                        <p:tgtEl>
                                          <p:spTgt spid="108"/>
                                        </p:tgtEl>
                                      </p:cBhvr>
                                    </p:animEffect>
                                  </p:childTnLst>
                                </p:cTn>
                              </p:par>
                              <p:par>
                                <p:cTn id="14" presetID="10" presetClass="entr" presetSubtype="0" fill="hold"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500"/>
                                        <p:tgtEl>
                                          <p:spTgt spid="1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500"/>
                                        <p:tgtEl>
                                          <p:spTgt spid="105"/>
                                        </p:tgtEl>
                                      </p:cBhvr>
                                    </p:animEffect>
                                  </p:childTnLst>
                                </p:cTn>
                              </p:par>
                              <p:par>
                                <p:cTn id="22" presetID="10" presetClass="entr" presetSubtype="0" fill="hold" nodeType="with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fade">
                                      <p:cBhvr>
                                        <p:cTn id="24" dur="500"/>
                                        <p:tgtEl>
                                          <p:spTgt spid="106"/>
                                        </p:tgtEl>
                                      </p:cBhvr>
                                    </p:animEffect>
                                  </p:childTnLst>
                                </p:cTn>
                              </p:par>
                              <p:par>
                                <p:cTn id="25" presetID="10" presetClass="entr" presetSubtype="0" fill="hold" nodeType="with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500"/>
                                        <p:tgtEl>
                                          <p:spTgt spid="107"/>
                                        </p:tgtEl>
                                      </p:cBhvr>
                                    </p:animEffect>
                                  </p:childTnLst>
                                </p:cTn>
                              </p:par>
                              <p:par>
                                <p:cTn id="28" presetID="10" presetClass="entr" presetSubtype="0" fill="hold" nodeType="with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fade">
                                      <p:cBhvr>
                                        <p:cTn id="30" dur="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17" name="Shape 117"/>
        <p:cNvGrpSpPr/>
        <p:nvPr/>
      </p:nvGrpSpPr>
      <p:grpSpPr>
        <a:xfrm>
          <a:off x="0" y="0"/>
          <a:ext cx="0" cy="0"/>
          <a:chOff x="0" y="0"/>
          <a:chExt cx="0" cy="0"/>
        </a:xfrm>
      </p:grpSpPr>
      <p:sp>
        <p:nvSpPr>
          <p:cNvPr id="118" name="Google Shape;118;p2"/>
          <p:cNvSpPr/>
          <p:nvPr/>
        </p:nvSpPr>
        <p:spPr>
          <a:xfrm rot="-2191233">
            <a:off x="-514350" y="1000645"/>
            <a:ext cx="453410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i="0" u="none" strike="noStrike" cap="none">
                <a:solidFill>
                  <a:srgbClr val="FF0000"/>
                </a:solidFill>
                <a:latin typeface="Arial" panose="020B0604020202020204"/>
                <a:ea typeface="Arial" panose="020B0604020202020204"/>
                <a:cs typeface="Arial" panose="020B0604020202020204"/>
                <a:sym typeface="Arial" panose="020B0604020202020204"/>
              </a:rPr>
              <a:t>GIẢI MÃ</a:t>
            </a:r>
            <a:endParaRPr sz="7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cxnSp>
        <p:nvCxnSpPr>
          <p:cNvPr id="119" name="Google Shape;119;p2"/>
          <p:cNvCxnSpPr/>
          <p:nvPr/>
        </p:nvCxnSpPr>
        <p:spPr>
          <a:xfrm rot="10800000" flipH="1">
            <a:off x="0" y="0"/>
            <a:ext cx="5014913" cy="3829050"/>
          </a:xfrm>
          <a:prstGeom prst="straightConnector1">
            <a:avLst/>
          </a:prstGeom>
          <a:noFill/>
          <a:ln w="9525" cap="flat" cmpd="sng">
            <a:solidFill>
              <a:srgbClr val="FF0000"/>
            </a:solidFill>
            <a:prstDash val="solid"/>
            <a:miter lim="800000"/>
            <a:headEnd type="none" w="sm" len="sm"/>
            <a:tailEnd type="none" w="sm" len="sm"/>
          </a:ln>
        </p:spPr>
      </p:cxnSp>
      <p:cxnSp>
        <p:nvCxnSpPr>
          <p:cNvPr id="120" name="Google Shape;120;p2"/>
          <p:cNvCxnSpPr/>
          <p:nvPr/>
        </p:nvCxnSpPr>
        <p:spPr>
          <a:xfrm rot="10800000" flipH="1">
            <a:off x="0" y="0"/>
            <a:ext cx="4872038" cy="3686176"/>
          </a:xfrm>
          <a:prstGeom prst="straightConnector1">
            <a:avLst/>
          </a:prstGeom>
          <a:noFill/>
          <a:ln w="9525" cap="flat" cmpd="sng">
            <a:solidFill>
              <a:srgbClr val="FF0000"/>
            </a:solidFill>
            <a:prstDash val="dash"/>
            <a:miter lim="800000"/>
            <a:headEnd type="none" w="sm" len="sm"/>
            <a:tailEnd type="none" w="sm" len="sm"/>
          </a:ln>
        </p:spPr>
      </p:cxnSp>
      <p:sp>
        <p:nvSpPr>
          <p:cNvPr id="121" name="Google Shape;121;p2"/>
          <p:cNvSpPr/>
          <p:nvPr/>
        </p:nvSpPr>
        <p:spPr>
          <a:xfrm>
            <a:off x="6233182" y="417837"/>
            <a:ext cx="183708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0027CF"/>
                </a:solidFill>
                <a:latin typeface="Poppins" panose="00000500000000000000"/>
                <a:ea typeface="Poppins" panose="00000500000000000000"/>
                <a:cs typeface="Poppins" panose="00000500000000000000"/>
                <a:sym typeface="Poppins" panose="00000500000000000000"/>
              </a:rPr>
              <a:t>Mưa</a:t>
            </a:r>
            <a:endParaRPr sz="36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122" name="Google Shape;122;p2"/>
          <p:cNvSpPr/>
          <p:nvPr/>
        </p:nvSpPr>
        <p:spPr>
          <a:xfrm>
            <a:off x="1752703" y="3273612"/>
            <a:ext cx="214416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27CF"/>
                </a:solidFill>
                <a:latin typeface="Poppins" panose="00000500000000000000"/>
                <a:ea typeface="Poppins" panose="00000500000000000000"/>
                <a:cs typeface="Poppins" panose="00000500000000000000"/>
                <a:sym typeface="Poppins" panose="00000500000000000000"/>
              </a:rPr>
              <a:t>Xích đạo</a:t>
            </a:r>
            <a:endParaRPr sz="36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123" name="Google Shape;123;p2"/>
          <p:cNvSpPr/>
          <p:nvPr/>
        </p:nvSpPr>
        <p:spPr>
          <a:xfrm>
            <a:off x="3842821" y="4624973"/>
            <a:ext cx="234418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B050"/>
                </a:solidFill>
                <a:latin typeface="Poppins" panose="00000500000000000000"/>
                <a:ea typeface="Poppins" panose="00000500000000000000"/>
                <a:cs typeface="Poppins" panose="00000500000000000000"/>
                <a:sym typeface="Poppins" panose="00000500000000000000"/>
              </a:rPr>
              <a:t>Nhiệt đới</a:t>
            </a:r>
            <a:endParaRPr sz="3600" b="1">
              <a:solidFill>
                <a:srgbClr val="00B050"/>
              </a:solidFill>
              <a:latin typeface="Poppins" panose="00000500000000000000"/>
              <a:ea typeface="Poppins" panose="00000500000000000000"/>
              <a:cs typeface="Poppins" panose="00000500000000000000"/>
              <a:sym typeface="Poppins" panose="00000500000000000000"/>
            </a:endParaRPr>
          </a:p>
        </p:txBody>
      </p:sp>
      <p:sp>
        <p:nvSpPr>
          <p:cNvPr id="124" name="Google Shape;124;p2"/>
          <p:cNvSpPr/>
          <p:nvPr/>
        </p:nvSpPr>
        <p:spPr>
          <a:xfrm>
            <a:off x="9242979" y="3686176"/>
            <a:ext cx="234418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B050"/>
                </a:solidFill>
                <a:latin typeface="Poppins" panose="00000500000000000000"/>
                <a:ea typeface="Poppins" panose="00000500000000000000"/>
                <a:cs typeface="Poppins" panose="00000500000000000000"/>
                <a:sym typeface="Poppins" panose="00000500000000000000"/>
              </a:rPr>
              <a:t>Sương mù</a:t>
            </a:r>
            <a:endParaRPr sz="3600" b="1">
              <a:solidFill>
                <a:srgbClr val="00B050"/>
              </a:solidFill>
              <a:latin typeface="Poppins" panose="00000500000000000000"/>
              <a:ea typeface="Poppins" panose="00000500000000000000"/>
              <a:cs typeface="Poppins" panose="00000500000000000000"/>
              <a:sym typeface="Poppins" panose="00000500000000000000"/>
            </a:endParaRPr>
          </a:p>
        </p:txBody>
      </p:sp>
      <p:sp>
        <p:nvSpPr>
          <p:cNvPr id="125" name="Google Shape;125;p2"/>
          <p:cNvSpPr/>
          <p:nvPr/>
        </p:nvSpPr>
        <p:spPr>
          <a:xfrm>
            <a:off x="3987710" y="1442254"/>
            <a:ext cx="269464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B050"/>
                </a:solidFill>
                <a:latin typeface="Poppins" panose="00000500000000000000"/>
                <a:ea typeface="Poppins" panose="00000500000000000000"/>
                <a:cs typeface="Poppins" panose="00000500000000000000"/>
                <a:sym typeface="Poppins" panose="00000500000000000000"/>
              </a:rPr>
              <a:t>Cận nhiệt</a:t>
            </a:r>
            <a:endParaRPr sz="3600" b="1">
              <a:solidFill>
                <a:srgbClr val="00B050"/>
              </a:solidFill>
              <a:latin typeface="Poppins" panose="00000500000000000000"/>
              <a:ea typeface="Poppins" panose="00000500000000000000"/>
              <a:cs typeface="Poppins" panose="00000500000000000000"/>
              <a:sym typeface="Poppins" panose="00000500000000000000"/>
            </a:endParaRPr>
          </a:p>
        </p:txBody>
      </p:sp>
      <p:sp>
        <p:nvSpPr>
          <p:cNvPr id="126" name="Google Shape;126;p2"/>
          <p:cNvSpPr/>
          <p:nvPr/>
        </p:nvSpPr>
        <p:spPr>
          <a:xfrm>
            <a:off x="6442006" y="2088585"/>
            <a:ext cx="177330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B050"/>
                </a:solidFill>
                <a:latin typeface="Poppins" panose="00000500000000000000"/>
                <a:ea typeface="Poppins" panose="00000500000000000000"/>
                <a:cs typeface="Poppins" panose="00000500000000000000"/>
                <a:sym typeface="Poppins" panose="00000500000000000000"/>
              </a:rPr>
              <a:t>Mưa đá</a:t>
            </a:r>
            <a:endParaRPr sz="3600" b="1">
              <a:solidFill>
                <a:srgbClr val="00B050"/>
              </a:solidFill>
              <a:latin typeface="Poppins" panose="00000500000000000000"/>
              <a:ea typeface="Poppins" panose="00000500000000000000"/>
              <a:cs typeface="Poppins" panose="00000500000000000000"/>
              <a:sym typeface="Poppins" panose="00000500000000000000"/>
            </a:endParaRPr>
          </a:p>
        </p:txBody>
      </p:sp>
      <p:sp>
        <p:nvSpPr>
          <p:cNvPr id="127" name="Google Shape;127;p2"/>
          <p:cNvSpPr/>
          <p:nvPr/>
        </p:nvSpPr>
        <p:spPr>
          <a:xfrm>
            <a:off x="6233182" y="3686176"/>
            <a:ext cx="163942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27CF"/>
                </a:solidFill>
                <a:latin typeface="Poppins" panose="00000500000000000000"/>
                <a:ea typeface="Poppins" panose="00000500000000000000"/>
                <a:cs typeface="Poppins" panose="00000500000000000000"/>
                <a:sym typeface="Poppins" panose="00000500000000000000"/>
              </a:rPr>
              <a:t>Ôn đới</a:t>
            </a:r>
            <a:endParaRPr sz="36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128" name="Google Shape;128;p2"/>
          <p:cNvSpPr/>
          <p:nvPr/>
        </p:nvSpPr>
        <p:spPr>
          <a:xfrm>
            <a:off x="8841689" y="1119089"/>
            <a:ext cx="274547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B050"/>
                </a:solidFill>
                <a:latin typeface="Poppins" panose="00000500000000000000"/>
                <a:ea typeface="Poppins" panose="00000500000000000000"/>
                <a:cs typeface="Poppins" panose="00000500000000000000"/>
                <a:sym typeface="Poppins" panose="00000500000000000000"/>
              </a:rPr>
              <a:t>Sương muối</a:t>
            </a:r>
            <a:endParaRPr sz="3600" b="1">
              <a:solidFill>
                <a:srgbClr val="00B050"/>
              </a:solidFill>
              <a:latin typeface="Poppins" panose="00000500000000000000"/>
              <a:ea typeface="Poppins" panose="00000500000000000000"/>
              <a:cs typeface="Poppins" panose="00000500000000000000"/>
              <a:sym typeface="Poppins" panose="00000500000000000000"/>
            </a:endParaRPr>
          </a:p>
        </p:txBody>
      </p:sp>
      <p:sp>
        <p:nvSpPr>
          <p:cNvPr id="129" name="Google Shape;129;p2"/>
          <p:cNvSpPr/>
          <p:nvPr/>
        </p:nvSpPr>
        <p:spPr>
          <a:xfrm>
            <a:off x="7151724" y="5676244"/>
            <a:ext cx="13430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27CF"/>
                </a:solidFill>
                <a:latin typeface="Poppins" panose="00000500000000000000"/>
                <a:ea typeface="Poppins" panose="00000500000000000000"/>
                <a:cs typeface="Poppins" panose="00000500000000000000"/>
                <a:sym typeface="Poppins" panose="00000500000000000000"/>
              </a:rPr>
              <a:t>Tuyết</a:t>
            </a:r>
            <a:endParaRPr sz="36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130" name="Google Shape;130;p2"/>
          <p:cNvSpPr/>
          <p:nvPr/>
        </p:nvSpPr>
        <p:spPr>
          <a:xfrm>
            <a:off x="819150" y="5353079"/>
            <a:ext cx="208121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27CF"/>
                </a:solidFill>
                <a:latin typeface="Poppins" panose="00000500000000000000"/>
                <a:ea typeface="Poppins" panose="00000500000000000000"/>
                <a:cs typeface="Poppins" panose="00000500000000000000"/>
                <a:sym typeface="Poppins" panose="00000500000000000000"/>
              </a:rPr>
              <a:t>Hàn đới</a:t>
            </a:r>
            <a:endParaRPr sz="3600" b="1">
              <a:solidFill>
                <a:srgbClr val="0027CF"/>
              </a:solidFill>
              <a:latin typeface="Poppins" panose="00000500000000000000"/>
              <a:ea typeface="Poppins" panose="00000500000000000000"/>
              <a:cs typeface="Poppins" panose="00000500000000000000"/>
              <a:sym typeface="Poppins" panose="00000500000000000000"/>
            </a:endParaRPr>
          </a:p>
        </p:txBody>
      </p:sp>
      <p:pic>
        <p:nvPicPr>
          <p:cNvPr id="131" name="Google Shape;131;p2" descr="Quản lý tài nguyên và môi trường | Ngành đào tạo | Trường Đại học Nam Cần  Thơ"/>
          <p:cNvPicPr preferRelativeResize="0"/>
          <p:nvPr/>
        </p:nvPicPr>
        <p:blipFill rotWithShape="1">
          <a:blip r:embed="rId1"/>
          <a:srcRect b="9947"/>
          <a:stretch>
            <a:fillRect/>
          </a:stretch>
        </p:blipFill>
        <p:spPr>
          <a:xfrm>
            <a:off x="9109981" y="4792675"/>
            <a:ext cx="3082019" cy="2065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5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500"/>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500"/>
                                        <p:tgtEl>
                                          <p:spTgt spid="1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fade">
                                      <p:cBhvr>
                                        <p:cTn id="27" dur="500"/>
                                        <p:tgtEl>
                                          <p:spTgt spid="1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fade">
                                      <p:cBhvr>
                                        <p:cTn id="32" dur="500"/>
                                        <p:tgtEl>
                                          <p:spTgt spid="1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fade">
                                      <p:cBhvr>
                                        <p:cTn id="37" dur="500"/>
                                        <p:tgtEl>
                                          <p:spTgt spid="1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0"/>
                                        </p:tgtEl>
                                        <p:attrNameLst>
                                          <p:attrName>style.visibility</p:attrName>
                                        </p:attrNameLst>
                                      </p:cBhvr>
                                      <p:to>
                                        <p:strVal val="visible"/>
                                      </p:to>
                                    </p:set>
                                    <p:animEffect transition="in" filter="fade">
                                      <p:cBhvr>
                                        <p:cTn id="42" dur="500"/>
                                        <p:tgtEl>
                                          <p:spTgt spid="1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fade">
                                      <p:cBhvr>
                                        <p:cTn id="47" dur="500"/>
                                        <p:tgtEl>
                                          <p:spTgt spid="1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9"/>
                                        </p:tgtEl>
                                        <p:attrNameLst>
                                          <p:attrName>style.visibility</p:attrName>
                                        </p:attrNameLst>
                                      </p:cBhvr>
                                      <p:to>
                                        <p:strVal val="visible"/>
                                      </p:to>
                                    </p:set>
                                    <p:animEffect transition="in" filter="fade">
                                      <p:cBhvr>
                                        <p:cTn id="52" dur="5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36" name="Shape 136"/>
        <p:cNvGrpSpPr/>
        <p:nvPr/>
      </p:nvGrpSpPr>
      <p:grpSpPr>
        <a:xfrm>
          <a:off x="0" y="0"/>
          <a:ext cx="0" cy="0"/>
          <a:chOff x="0" y="0"/>
          <a:chExt cx="0" cy="0"/>
        </a:xfrm>
      </p:grpSpPr>
      <p:sp>
        <p:nvSpPr>
          <p:cNvPr id="137" name="Google Shape;137;p3"/>
          <p:cNvSpPr/>
          <p:nvPr/>
        </p:nvSpPr>
        <p:spPr>
          <a:xfrm rot="-2191233">
            <a:off x="-514350" y="1000645"/>
            <a:ext cx="453410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cap="none">
                <a:solidFill>
                  <a:srgbClr val="FF0000"/>
                </a:solidFill>
                <a:latin typeface="Arial" panose="020B0604020202020204"/>
                <a:ea typeface="Arial" panose="020B0604020202020204"/>
                <a:cs typeface="Arial" panose="020B0604020202020204"/>
                <a:sym typeface="Arial" panose="020B0604020202020204"/>
              </a:rPr>
              <a:t>GIẢI MÃ</a:t>
            </a:r>
            <a:endParaRPr sz="7200" b="1" cap="none">
              <a:solidFill>
                <a:srgbClr val="FF0000"/>
              </a:solidFill>
              <a:latin typeface="Arial" panose="020B0604020202020204"/>
              <a:ea typeface="Arial" panose="020B0604020202020204"/>
              <a:cs typeface="Arial" panose="020B0604020202020204"/>
              <a:sym typeface="Arial" panose="020B0604020202020204"/>
            </a:endParaRPr>
          </a:p>
        </p:txBody>
      </p:sp>
      <p:cxnSp>
        <p:nvCxnSpPr>
          <p:cNvPr id="138" name="Google Shape;138;p3"/>
          <p:cNvCxnSpPr/>
          <p:nvPr/>
        </p:nvCxnSpPr>
        <p:spPr>
          <a:xfrm rot="10800000" flipH="1">
            <a:off x="0" y="0"/>
            <a:ext cx="5014913" cy="3829050"/>
          </a:xfrm>
          <a:prstGeom prst="straightConnector1">
            <a:avLst/>
          </a:prstGeom>
          <a:noFill/>
          <a:ln w="9525" cap="flat" cmpd="sng">
            <a:solidFill>
              <a:srgbClr val="FF0000"/>
            </a:solidFill>
            <a:prstDash val="solid"/>
            <a:miter lim="800000"/>
            <a:headEnd type="none" w="sm" len="sm"/>
            <a:tailEnd type="none" w="sm" len="sm"/>
          </a:ln>
        </p:spPr>
      </p:cxnSp>
      <p:cxnSp>
        <p:nvCxnSpPr>
          <p:cNvPr id="139" name="Google Shape;139;p3"/>
          <p:cNvCxnSpPr/>
          <p:nvPr/>
        </p:nvCxnSpPr>
        <p:spPr>
          <a:xfrm rot="10800000" flipH="1">
            <a:off x="0" y="0"/>
            <a:ext cx="4872038" cy="3686176"/>
          </a:xfrm>
          <a:prstGeom prst="straightConnector1">
            <a:avLst/>
          </a:prstGeom>
          <a:noFill/>
          <a:ln w="9525" cap="flat" cmpd="sng">
            <a:solidFill>
              <a:srgbClr val="FF0000"/>
            </a:solidFill>
            <a:prstDash val="dash"/>
            <a:miter lim="800000"/>
            <a:headEnd type="none" w="sm" len="sm"/>
            <a:tailEnd type="none" w="sm" len="sm"/>
          </a:ln>
        </p:spPr>
      </p:cxnSp>
      <p:sp>
        <p:nvSpPr>
          <p:cNvPr id="140" name="Google Shape;140;p3"/>
          <p:cNvSpPr/>
          <p:nvPr/>
        </p:nvSpPr>
        <p:spPr>
          <a:xfrm>
            <a:off x="5997153" y="1715928"/>
            <a:ext cx="113576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1C7517"/>
                </a:solidFill>
                <a:latin typeface="Poppins" panose="00000500000000000000"/>
                <a:ea typeface="Poppins" panose="00000500000000000000"/>
                <a:cs typeface="Poppins" panose="00000500000000000000"/>
                <a:sym typeface="Poppins" panose="00000500000000000000"/>
              </a:rPr>
              <a:t>Mưa</a:t>
            </a:r>
            <a:endParaRPr sz="3600" b="1">
              <a:solidFill>
                <a:srgbClr val="1C7517"/>
              </a:solidFill>
              <a:latin typeface="Poppins" panose="00000500000000000000"/>
              <a:ea typeface="Poppins" panose="00000500000000000000"/>
              <a:cs typeface="Poppins" panose="00000500000000000000"/>
              <a:sym typeface="Poppins" panose="00000500000000000000"/>
            </a:endParaRPr>
          </a:p>
        </p:txBody>
      </p:sp>
      <p:sp>
        <p:nvSpPr>
          <p:cNvPr id="141" name="Google Shape;141;p3"/>
          <p:cNvSpPr/>
          <p:nvPr/>
        </p:nvSpPr>
        <p:spPr>
          <a:xfrm>
            <a:off x="9328633" y="5216925"/>
            <a:ext cx="214416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82502B"/>
                </a:solidFill>
                <a:latin typeface="Poppins" panose="00000500000000000000"/>
                <a:ea typeface="Poppins" panose="00000500000000000000"/>
                <a:cs typeface="Poppins" panose="00000500000000000000"/>
                <a:sym typeface="Poppins" panose="00000500000000000000"/>
              </a:rPr>
              <a:t>Xích đạo</a:t>
            </a:r>
            <a:endParaRPr sz="3600" b="1">
              <a:solidFill>
                <a:srgbClr val="82502B"/>
              </a:solidFill>
              <a:latin typeface="Poppins" panose="00000500000000000000"/>
              <a:ea typeface="Poppins" panose="00000500000000000000"/>
              <a:cs typeface="Poppins" panose="00000500000000000000"/>
              <a:sym typeface="Poppins" panose="00000500000000000000"/>
            </a:endParaRPr>
          </a:p>
        </p:txBody>
      </p:sp>
      <p:sp>
        <p:nvSpPr>
          <p:cNvPr id="142" name="Google Shape;142;p3"/>
          <p:cNvSpPr/>
          <p:nvPr/>
        </p:nvSpPr>
        <p:spPr>
          <a:xfrm>
            <a:off x="9328633" y="4435425"/>
            <a:ext cx="234418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82502B"/>
                </a:solidFill>
                <a:latin typeface="Poppins" panose="00000500000000000000"/>
                <a:ea typeface="Poppins" panose="00000500000000000000"/>
                <a:cs typeface="Poppins" panose="00000500000000000000"/>
                <a:sym typeface="Poppins" panose="00000500000000000000"/>
              </a:rPr>
              <a:t>Nhiệt đới</a:t>
            </a:r>
            <a:endParaRPr sz="3600" b="1">
              <a:solidFill>
                <a:srgbClr val="82502B"/>
              </a:solidFill>
              <a:latin typeface="Poppins" panose="00000500000000000000"/>
              <a:ea typeface="Poppins" panose="00000500000000000000"/>
              <a:cs typeface="Poppins" panose="00000500000000000000"/>
              <a:sym typeface="Poppins" panose="00000500000000000000"/>
            </a:endParaRPr>
          </a:p>
        </p:txBody>
      </p:sp>
      <p:sp>
        <p:nvSpPr>
          <p:cNvPr id="143" name="Google Shape;143;p3"/>
          <p:cNvSpPr/>
          <p:nvPr/>
        </p:nvSpPr>
        <p:spPr>
          <a:xfrm>
            <a:off x="5014913" y="4375167"/>
            <a:ext cx="234418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1C7517"/>
                </a:solidFill>
                <a:latin typeface="Poppins" panose="00000500000000000000"/>
                <a:ea typeface="Poppins" panose="00000500000000000000"/>
                <a:cs typeface="Poppins" panose="00000500000000000000"/>
                <a:sym typeface="Poppins" panose="00000500000000000000"/>
              </a:rPr>
              <a:t>Sương mù</a:t>
            </a:r>
            <a:endParaRPr sz="3600" b="1">
              <a:solidFill>
                <a:srgbClr val="1C7517"/>
              </a:solidFill>
              <a:latin typeface="Poppins" panose="00000500000000000000"/>
              <a:ea typeface="Poppins" panose="00000500000000000000"/>
              <a:cs typeface="Poppins" panose="00000500000000000000"/>
              <a:sym typeface="Poppins" panose="00000500000000000000"/>
            </a:endParaRPr>
          </a:p>
        </p:txBody>
      </p:sp>
      <p:sp>
        <p:nvSpPr>
          <p:cNvPr id="144" name="Google Shape;144;p3"/>
          <p:cNvSpPr/>
          <p:nvPr/>
        </p:nvSpPr>
        <p:spPr>
          <a:xfrm>
            <a:off x="9328633" y="3494538"/>
            <a:ext cx="269464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82502B"/>
                </a:solidFill>
                <a:latin typeface="Poppins" panose="00000500000000000000"/>
                <a:ea typeface="Poppins" panose="00000500000000000000"/>
                <a:cs typeface="Poppins" panose="00000500000000000000"/>
                <a:sym typeface="Poppins" panose="00000500000000000000"/>
              </a:rPr>
              <a:t>Cận nhiệt</a:t>
            </a:r>
            <a:endParaRPr sz="3600" b="1">
              <a:solidFill>
                <a:srgbClr val="82502B"/>
              </a:solidFill>
              <a:latin typeface="Poppins" panose="00000500000000000000"/>
              <a:ea typeface="Poppins" panose="00000500000000000000"/>
              <a:cs typeface="Poppins" panose="00000500000000000000"/>
              <a:sym typeface="Poppins" panose="00000500000000000000"/>
            </a:endParaRPr>
          </a:p>
        </p:txBody>
      </p:sp>
      <p:sp>
        <p:nvSpPr>
          <p:cNvPr id="145" name="Google Shape;145;p3"/>
          <p:cNvSpPr/>
          <p:nvPr/>
        </p:nvSpPr>
        <p:spPr>
          <a:xfrm>
            <a:off x="5412497" y="3517111"/>
            <a:ext cx="177330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1C7517"/>
                </a:solidFill>
                <a:latin typeface="Poppins" panose="00000500000000000000"/>
                <a:ea typeface="Poppins" panose="00000500000000000000"/>
                <a:cs typeface="Poppins" panose="00000500000000000000"/>
                <a:sym typeface="Poppins" panose="00000500000000000000"/>
              </a:rPr>
              <a:t>Mưa đá</a:t>
            </a:r>
            <a:endParaRPr sz="3600" b="1">
              <a:solidFill>
                <a:srgbClr val="1C7517"/>
              </a:solidFill>
              <a:latin typeface="Poppins" panose="00000500000000000000"/>
              <a:ea typeface="Poppins" panose="00000500000000000000"/>
              <a:cs typeface="Poppins" panose="00000500000000000000"/>
              <a:sym typeface="Poppins" panose="00000500000000000000"/>
            </a:endParaRPr>
          </a:p>
        </p:txBody>
      </p:sp>
      <p:sp>
        <p:nvSpPr>
          <p:cNvPr id="146" name="Google Shape;146;p3"/>
          <p:cNvSpPr/>
          <p:nvPr/>
        </p:nvSpPr>
        <p:spPr>
          <a:xfrm>
            <a:off x="9328633" y="2530130"/>
            <a:ext cx="163942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82502B"/>
                </a:solidFill>
                <a:latin typeface="Poppins" panose="00000500000000000000"/>
                <a:ea typeface="Poppins" panose="00000500000000000000"/>
                <a:cs typeface="Poppins" panose="00000500000000000000"/>
                <a:sym typeface="Poppins" panose="00000500000000000000"/>
              </a:rPr>
              <a:t>Ôn đới</a:t>
            </a:r>
            <a:endParaRPr sz="3600" b="1">
              <a:solidFill>
                <a:srgbClr val="82502B"/>
              </a:solidFill>
              <a:latin typeface="Poppins" panose="00000500000000000000"/>
              <a:ea typeface="Poppins" panose="00000500000000000000"/>
              <a:cs typeface="Poppins" panose="00000500000000000000"/>
              <a:sym typeface="Poppins" panose="00000500000000000000"/>
            </a:endParaRPr>
          </a:p>
        </p:txBody>
      </p:sp>
      <p:sp>
        <p:nvSpPr>
          <p:cNvPr id="147" name="Google Shape;147;p3"/>
          <p:cNvSpPr/>
          <p:nvPr/>
        </p:nvSpPr>
        <p:spPr>
          <a:xfrm>
            <a:off x="4679012" y="5234903"/>
            <a:ext cx="274547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1C7517"/>
                </a:solidFill>
                <a:latin typeface="Poppins" panose="00000500000000000000"/>
                <a:ea typeface="Poppins" panose="00000500000000000000"/>
                <a:cs typeface="Poppins" panose="00000500000000000000"/>
                <a:sym typeface="Poppins" panose="00000500000000000000"/>
              </a:rPr>
              <a:t>Sương muối</a:t>
            </a:r>
            <a:endParaRPr sz="3600" b="1">
              <a:solidFill>
                <a:srgbClr val="1C7517"/>
              </a:solidFill>
              <a:latin typeface="Poppins" panose="00000500000000000000"/>
              <a:ea typeface="Poppins" panose="00000500000000000000"/>
              <a:cs typeface="Poppins" panose="00000500000000000000"/>
              <a:sym typeface="Poppins" panose="00000500000000000000"/>
            </a:endParaRPr>
          </a:p>
        </p:txBody>
      </p:sp>
      <p:sp>
        <p:nvSpPr>
          <p:cNvPr id="148" name="Google Shape;148;p3"/>
          <p:cNvSpPr/>
          <p:nvPr/>
        </p:nvSpPr>
        <p:spPr>
          <a:xfrm>
            <a:off x="5925656" y="2562384"/>
            <a:ext cx="13430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1C7517"/>
                </a:solidFill>
                <a:latin typeface="Poppins" panose="00000500000000000000"/>
                <a:ea typeface="Poppins" panose="00000500000000000000"/>
                <a:cs typeface="Poppins" panose="00000500000000000000"/>
                <a:sym typeface="Poppins" panose="00000500000000000000"/>
              </a:rPr>
              <a:t>Tuyết</a:t>
            </a:r>
            <a:endParaRPr sz="3600" b="1">
              <a:solidFill>
                <a:srgbClr val="1C7517"/>
              </a:solidFill>
              <a:latin typeface="Poppins" panose="00000500000000000000"/>
              <a:ea typeface="Poppins" panose="00000500000000000000"/>
              <a:cs typeface="Poppins" panose="00000500000000000000"/>
              <a:sym typeface="Poppins" panose="00000500000000000000"/>
            </a:endParaRPr>
          </a:p>
        </p:txBody>
      </p:sp>
      <p:sp>
        <p:nvSpPr>
          <p:cNvPr id="149" name="Google Shape;149;p3"/>
          <p:cNvSpPr/>
          <p:nvPr/>
        </p:nvSpPr>
        <p:spPr>
          <a:xfrm>
            <a:off x="9328633" y="1682034"/>
            <a:ext cx="208121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82502B"/>
                </a:solidFill>
                <a:latin typeface="Poppins" panose="00000500000000000000"/>
                <a:ea typeface="Poppins" panose="00000500000000000000"/>
                <a:cs typeface="Poppins" panose="00000500000000000000"/>
                <a:sym typeface="Poppins" panose="00000500000000000000"/>
              </a:rPr>
              <a:t>Hàn đới</a:t>
            </a:r>
            <a:endParaRPr sz="3600" b="1">
              <a:solidFill>
                <a:srgbClr val="82502B"/>
              </a:solidFill>
              <a:latin typeface="Poppins" panose="00000500000000000000"/>
              <a:ea typeface="Poppins" panose="00000500000000000000"/>
              <a:cs typeface="Poppins" panose="00000500000000000000"/>
              <a:sym typeface="Poppins" panose="00000500000000000000"/>
            </a:endParaRPr>
          </a:p>
        </p:txBody>
      </p:sp>
      <p:pic>
        <p:nvPicPr>
          <p:cNvPr id="150" name="Google Shape;150;p3" descr="Quản lý tài nguyên và môi trường | Ngành đào tạo | Trường Đại học Nam Cần  Thơ"/>
          <p:cNvPicPr preferRelativeResize="0"/>
          <p:nvPr/>
        </p:nvPicPr>
        <p:blipFill rotWithShape="1">
          <a:blip r:embed="rId1"/>
          <a:srcRect b="9947"/>
          <a:stretch>
            <a:fillRect/>
          </a:stretch>
        </p:blipFill>
        <p:spPr>
          <a:xfrm>
            <a:off x="10329261" y="5615345"/>
            <a:ext cx="1862739" cy="1248260"/>
          </a:xfrm>
          <a:prstGeom prst="rect">
            <a:avLst/>
          </a:prstGeom>
          <a:noFill/>
          <a:ln>
            <a:noFill/>
          </a:ln>
        </p:spPr>
      </p:pic>
      <p:cxnSp>
        <p:nvCxnSpPr>
          <p:cNvPr id="151" name="Google Shape;151;p3"/>
          <p:cNvCxnSpPr/>
          <p:nvPr/>
        </p:nvCxnSpPr>
        <p:spPr>
          <a:xfrm>
            <a:off x="8179423" y="786333"/>
            <a:ext cx="86390" cy="5993163"/>
          </a:xfrm>
          <a:prstGeom prst="straightConnector1">
            <a:avLst/>
          </a:prstGeom>
          <a:noFill/>
          <a:ln w="28575" cap="flat" cmpd="sng">
            <a:solidFill>
              <a:schemeClr val="dk1"/>
            </a:solidFill>
            <a:prstDash val="dash"/>
            <a:miter lim="800000"/>
            <a:headEnd type="none" w="sm" len="sm"/>
            <a:tailEnd type="none" w="sm" len="sm"/>
          </a:ln>
        </p:spPr>
      </p:cxnSp>
      <p:cxnSp>
        <p:nvCxnSpPr>
          <p:cNvPr id="152" name="Google Shape;152;p3"/>
          <p:cNvCxnSpPr/>
          <p:nvPr/>
        </p:nvCxnSpPr>
        <p:spPr>
          <a:xfrm rot="10800000" flipH="1">
            <a:off x="4559366" y="1372403"/>
            <a:ext cx="7632634" cy="23529"/>
          </a:xfrm>
          <a:prstGeom prst="straightConnector1">
            <a:avLst/>
          </a:prstGeom>
          <a:noFill/>
          <a:ln w="28575" cap="flat" cmpd="sng">
            <a:solidFill>
              <a:schemeClr val="dk1"/>
            </a:solidFill>
            <a:prstDash val="dash"/>
            <a:miter lim="800000"/>
            <a:headEnd type="none" w="sm" len="sm"/>
            <a:tailEnd type="none" w="sm" len="sm"/>
          </a:ln>
        </p:spPr>
      </p:cxnSp>
      <p:sp>
        <p:nvSpPr>
          <p:cNvPr id="153" name="Google Shape;153;p3"/>
          <p:cNvSpPr/>
          <p:nvPr/>
        </p:nvSpPr>
        <p:spPr>
          <a:xfrm>
            <a:off x="9356698" y="649689"/>
            <a:ext cx="22165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FF0000"/>
                </a:solidFill>
                <a:latin typeface="Poppins" panose="00000500000000000000"/>
                <a:ea typeface="Poppins" panose="00000500000000000000"/>
                <a:cs typeface="Poppins" panose="00000500000000000000"/>
                <a:sym typeface="Poppins" panose="00000500000000000000"/>
              </a:rPr>
              <a:t>Khí hậu</a:t>
            </a:r>
            <a:endParaRPr sz="4400" b="1">
              <a:solidFill>
                <a:srgbClr val="FF0000"/>
              </a:solidFill>
              <a:latin typeface="Poppins" panose="00000500000000000000"/>
              <a:ea typeface="Poppins" panose="00000500000000000000"/>
              <a:cs typeface="Poppins" panose="00000500000000000000"/>
              <a:sym typeface="Poppins" panose="00000500000000000000"/>
            </a:endParaRPr>
          </a:p>
        </p:txBody>
      </p:sp>
      <p:sp>
        <p:nvSpPr>
          <p:cNvPr id="154" name="Google Shape;154;p3"/>
          <p:cNvSpPr/>
          <p:nvPr/>
        </p:nvSpPr>
        <p:spPr>
          <a:xfrm>
            <a:off x="5394373" y="649690"/>
            <a:ext cx="232205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FF0000"/>
                </a:solidFill>
                <a:latin typeface="Poppins" panose="00000500000000000000"/>
                <a:ea typeface="Poppins" panose="00000500000000000000"/>
                <a:cs typeface="Poppins" panose="00000500000000000000"/>
                <a:sym typeface="Poppins" panose="00000500000000000000"/>
              </a:rPr>
              <a:t>Thời tiết</a:t>
            </a:r>
            <a:endParaRPr sz="4400" b="1">
              <a:solidFill>
                <a:srgbClr val="FF0000"/>
              </a:solidFill>
              <a:latin typeface="Poppins" panose="00000500000000000000"/>
              <a:ea typeface="Poppins" panose="00000500000000000000"/>
              <a:cs typeface="Poppins" panose="00000500000000000000"/>
              <a:sym typeface="Poppins" panose="00000500000000000000"/>
            </a:endParaRPr>
          </a:p>
        </p:txBody>
      </p:sp>
      <p:pic>
        <p:nvPicPr>
          <p:cNvPr id="155" name="Google Shape;155;p3" descr="Mưa Biểu Tượng - Véc tơ tuyết dự báo thời tiết png tải về - Miễn phí trong  suốt Màu Xanh png Tải về."/>
          <p:cNvPicPr preferRelativeResize="0"/>
          <p:nvPr/>
        </p:nvPicPr>
        <p:blipFill rotWithShape="1">
          <a:blip r:embed="rId2"/>
          <a:srcRect/>
          <a:stretch>
            <a:fillRect/>
          </a:stretch>
        </p:blipFill>
        <p:spPr>
          <a:xfrm>
            <a:off x="923264" y="2431441"/>
            <a:ext cx="3911507" cy="39115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par>
                                <p:cTn id="8" presetID="10" presetClass="entr" presetSubtype="0" fill="hold"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500"/>
                                        <p:tgtEl>
                                          <p:spTgt spid="153"/>
                                        </p:tgtEl>
                                      </p:cBhvr>
                                    </p:animEffect>
                                  </p:childTnLst>
                                </p:cTn>
                              </p:par>
                              <p:par>
                                <p:cTn id="11" presetID="10" presetClass="entr" presetSubtype="0" fill="hold" nodeType="with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fade">
                                      <p:cBhvr>
                                        <p:cTn id="13" dur="500"/>
                                        <p:tgtEl>
                                          <p:spTgt spid="151"/>
                                        </p:tgtEl>
                                      </p:cBhvr>
                                    </p:animEffect>
                                  </p:childTnLst>
                                </p:cTn>
                              </p:par>
                              <p:par>
                                <p:cTn id="14" presetID="10" presetClass="entr" presetSubtype="0" fill="hold" nodeType="withEffect">
                                  <p:stCondLst>
                                    <p:cond delay="0"/>
                                  </p:stCondLst>
                                  <p:childTnLst>
                                    <p:set>
                                      <p:cBhvr>
                                        <p:cTn id="15" dur="1" fill="hold">
                                          <p:stCondLst>
                                            <p:cond delay="0"/>
                                          </p:stCondLst>
                                        </p:cTn>
                                        <p:tgtEl>
                                          <p:spTgt spid="152"/>
                                        </p:tgtEl>
                                        <p:attrNameLst>
                                          <p:attrName>style.visibility</p:attrName>
                                        </p:attrNameLst>
                                      </p:cBhvr>
                                      <p:to>
                                        <p:strVal val="visible"/>
                                      </p:to>
                                    </p:set>
                                    <p:animEffect transition="in" filter="fade">
                                      <p:cBhvr>
                                        <p:cTn id="16" dur="500"/>
                                        <p:tgtEl>
                                          <p:spTgt spid="1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0"/>
                                        </p:tgtEl>
                                        <p:attrNameLst>
                                          <p:attrName>style.visibility</p:attrName>
                                        </p:attrNameLst>
                                      </p:cBhvr>
                                      <p:to>
                                        <p:strVal val="visible"/>
                                      </p:to>
                                    </p:set>
                                    <p:animEffect transition="in" filter="fade">
                                      <p:cBhvr>
                                        <p:cTn id="21" dur="500"/>
                                        <p:tgtEl>
                                          <p:spTgt spid="140"/>
                                        </p:tgtEl>
                                      </p:cBhvr>
                                    </p:animEffect>
                                  </p:childTnLst>
                                </p:cTn>
                              </p:par>
                              <p:par>
                                <p:cTn id="22" presetID="10" presetClass="entr" presetSubtype="0" fill="hold" nodeType="withEffect">
                                  <p:stCondLst>
                                    <p:cond delay="0"/>
                                  </p:stCondLst>
                                  <p:childTnLst>
                                    <p:set>
                                      <p:cBhvr>
                                        <p:cTn id="23" dur="1" fill="hold">
                                          <p:stCondLst>
                                            <p:cond delay="0"/>
                                          </p:stCondLst>
                                        </p:cTn>
                                        <p:tgtEl>
                                          <p:spTgt spid="148"/>
                                        </p:tgtEl>
                                        <p:attrNameLst>
                                          <p:attrName>style.visibility</p:attrName>
                                        </p:attrNameLst>
                                      </p:cBhvr>
                                      <p:to>
                                        <p:strVal val="visible"/>
                                      </p:to>
                                    </p:set>
                                    <p:animEffect transition="in" filter="fade">
                                      <p:cBhvr>
                                        <p:cTn id="24" dur="500"/>
                                        <p:tgtEl>
                                          <p:spTgt spid="148"/>
                                        </p:tgtEl>
                                      </p:cBhvr>
                                    </p:animEffect>
                                  </p:childTnLst>
                                </p:cTn>
                              </p:par>
                              <p:par>
                                <p:cTn id="25" presetID="10" presetClass="entr" presetSubtype="0" fill="hold" nodeType="with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childTnLst>
                                </p:cTn>
                              </p:par>
                              <p:par>
                                <p:cTn id="28" presetID="10" presetClass="entr" presetSubtype="0" fill="hold" nodeType="withEffect">
                                  <p:stCondLst>
                                    <p:cond delay="0"/>
                                  </p:stCondLst>
                                  <p:childTnLst>
                                    <p:set>
                                      <p:cBhvr>
                                        <p:cTn id="29" dur="1" fill="hold">
                                          <p:stCondLst>
                                            <p:cond delay="0"/>
                                          </p:stCondLst>
                                        </p:cTn>
                                        <p:tgtEl>
                                          <p:spTgt spid="143"/>
                                        </p:tgtEl>
                                        <p:attrNameLst>
                                          <p:attrName>style.visibility</p:attrName>
                                        </p:attrNameLst>
                                      </p:cBhvr>
                                      <p:to>
                                        <p:strVal val="visible"/>
                                      </p:to>
                                    </p:set>
                                    <p:animEffect transition="in" filter="fade">
                                      <p:cBhvr>
                                        <p:cTn id="30" dur="500"/>
                                        <p:tgtEl>
                                          <p:spTgt spid="143"/>
                                        </p:tgtEl>
                                      </p:cBhvr>
                                    </p:animEffect>
                                  </p:childTnLst>
                                </p:cTn>
                              </p:par>
                              <p:par>
                                <p:cTn id="31" presetID="10" presetClass="entr" presetSubtype="0" fill="hold" nodeType="withEffect">
                                  <p:stCondLst>
                                    <p:cond delay="0"/>
                                  </p:stCondLst>
                                  <p:childTnLst>
                                    <p:set>
                                      <p:cBhvr>
                                        <p:cTn id="32" dur="1" fill="hold">
                                          <p:stCondLst>
                                            <p:cond delay="0"/>
                                          </p:stCondLst>
                                        </p:cTn>
                                        <p:tgtEl>
                                          <p:spTgt spid="147"/>
                                        </p:tgtEl>
                                        <p:attrNameLst>
                                          <p:attrName>style.visibility</p:attrName>
                                        </p:attrNameLst>
                                      </p:cBhvr>
                                      <p:to>
                                        <p:strVal val="visible"/>
                                      </p:to>
                                    </p:set>
                                    <p:animEffect transition="in" filter="fade">
                                      <p:cBhvr>
                                        <p:cTn id="33" dur="500"/>
                                        <p:tgtEl>
                                          <p:spTgt spid="1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9"/>
                                        </p:tgtEl>
                                        <p:attrNameLst>
                                          <p:attrName>style.visibility</p:attrName>
                                        </p:attrNameLst>
                                      </p:cBhvr>
                                      <p:to>
                                        <p:strVal val="visible"/>
                                      </p:to>
                                    </p:set>
                                    <p:animEffect transition="in" filter="fade">
                                      <p:cBhvr>
                                        <p:cTn id="38" dur="500"/>
                                        <p:tgtEl>
                                          <p:spTgt spid="149"/>
                                        </p:tgtEl>
                                      </p:cBhvr>
                                    </p:animEffect>
                                  </p:childTnLst>
                                </p:cTn>
                              </p:par>
                              <p:par>
                                <p:cTn id="39" presetID="10" presetClass="entr" presetSubtype="0"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500"/>
                                        <p:tgtEl>
                                          <p:spTgt spid="146"/>
                                        </p:tgtEl>
                                      </p:cBhvr>
                                    </p:animEffect>
                                  </p:childTnLst>
                                </p:cTn>
                              </p:par>
                              <p:par>
                                <p:cTn id="42" presetID="10" presetClass="entr" presetSubtype="0" fill="hold" nodeType="withEffect">
                                  <p:stCondLst>
                                    <p:cond delay="0"/>
                                  </p:stCondLst>
                                  <p:childTnLst>
                                    <p:set>
                                      <p:cBhvr>
                                        <p:cTn id="43" dur="1" fill="hold">
                                          <p:stCondLst>
                                            <p:cond delay="0"/>
                                          </p:stCondLst>
                                        </p:cTn>
                                        <p:tgtEl>
                                          <p:spTgt spid="144"/>
                                        </p:tgtEl>
                                        <p:attrNameLst>
                                          <p:attrName>style.visibility</p:attrName>
                                        </p:attrNameLst>
                                      </p:cBhvr>
                                      <p:to>
                                        <p:strVal val="visible"/>
                                      </p:to>
                                    </p:set>
                                    <p:animEffect transition="in" filter="fade">
                                      <p:cBhvr>
                                        <p:cTn id="44" dur="500"/>
                                        <p:tgtEl>
                                          <p:spTgt spid="144"/>
                                        </p:tgtEl>
                                      </p:cBhvr>
                                    </p:animEffect>
                                  </p:childTnLst>
                                </p:cTn>
                              </p:par>
                              <p:par>
                                <p:cTn id="45" presetID="10" presetClass="entr" presetSubtype="0" fill="hold" nodeType="withEffect">
                                  <p:stCondLst>
                                    <p:cond delay="0"/>
                                  </p:stCondLst>
                                  <p:childTnLst>
                                    <p:set>
                                      <p:cBhvr>
                                        <p:cTn id="46" dur="1" fill="hold">
                                          <p:stCondLst>
                                            <p:cond delay="0"/>
                                          </p:stCondLst>
                                        </p:cTn>
                                        <p:tgtEl>
                                          <p:spTgt spid="142"/>
                                        </p:tgtEl>
                                        <p:attrNameLst>
                                          <p:attrName>style.visibility</p:attrName>
                                        </p:attrNameLst>
                                      </p:cBhvr>
                                      <p:to>
                                        <p:strVal val="visible"/>
                                      </p:to>
                                    </p:set>
                                    <p:animEffect transition="in" filter="fade">
                                      <p:cBhvr>
                                        <p:cTn id="47" dur="500"/>
                                        <p:tgtEl>
                                          <p:spTgt spid="142"/>
                                        </p:tgtEl>
                                      </p:cBhvr>
                                    </p:animEffect>
                                  </p:childTnLst>
                                </p:cTn>
                              </p:par>
                              <p:par>
                                <p:cTn id="48" presetID="10" presetClass="entr" presetSubtype="0" fill="hold" nodeType="withEffect">
                                  <p:stCondLst>
                                    <p:cond delay="0"/>
                                  </p:stCondLst>
                                  <p:childTnLst>
                                    <p:set>
                                      <p:cBhvr>
                                        <p:cTn id="49" dur="1" fill="hold">
                                          <p:stCondLst>
                                            <p:cond delay="0"/>
                                          </p:stCondLst>
                                        </p:cTn>
                                        <p:tgtEl>
                                          <p:spTgt spid="141"/>
                                        </p:tgtEl>
                                        <p:attrNameLst>
                                          <p:attrName>style.visibility</p:attrName>
                                        </p:attrNameLst>
                                      </p:cBhvr>
                                      <p:to>
                                        <p:strVal val="visible"/>
                                      </p:to>
                                    </p:set>
                                    <p:animEffect transition="in" filter="fade">
                                      <p:cBhvr>
                                        <p:cTn id="50" dur="5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73" name="Shape 173"/>
        <p:cNvGrpSpPr/>
        <p:nvPr/>
      </p:nvGrpSpPr>
      <p:grpSpPr>
        <a:xfrm>
          <a:off x="0" y="0"/>
          <a:ext cx="0" cy="0"/>
          <a:chOff x="0" y="0"/>
          <a:chExt cx="0" cy="0"/>
        </a:xfrm>
      </p:grpSpPr>
      <p:cxnSp>
        <p:nvCxnSpPr>
          <p:cNvPr id="174" name="Google Shape;174;p5"/>
          <p:cNvCxnSpPr/>
          <p:nvPr/>
        </p:nvCxnSpPr>
        <p:spPr>
          <a:xfrm>
            <a:off x="4300538" y="1490038"/>
            <a:ext cx="7446" cy="5332066"/>
          </a:xfrm>
          <a:prstGeom prst="straightConnector1">
            <a:avLst/>
          </a:prstGeom>
          <a:noFill/>
          <a:ln w="28575" cap="flat" cmpd="sng">
            <a:solidFill>
              <a:schemeClr val="dk1"/>
            </a:solidFill>
            <a:prstDash val="dash"/>
            <a:miter lim="800000"/>
            <a:headEnd type="none" w="sm" len="sm"/>
            <a:tailEnd type="none" w="sm" len="sm"/>
          </a:ln>
        </p:spPr>
      </p:cxnSp>
      <p:grpSp>
        <p:nvGrpSpPr>
          <p:cNvPr id="175" name="Google Shape;175;p5"/>
          <p:cNvGrpSpPr/>
          <p:nvPr/>
        </p:nvGrpSpPr>
        <p:grpSpPr>
          <a:xfrm>
            <a:off x="124224" y="1641370"/>
            <a:ext cx="4003485" cy="1028721"/>
            <a:chOff x="-1519023" y="1241935"/>
            <a:chExt cx="4003485" cy="1028721"/>
          </a:xfrm>
        </p:grpSpPr>
        <p:sp>
          <p:nvSpPr>
            <p:cNvPr id="176" name="Google Shape;176;p5"/>
            <p:cNvSpPr/>
            <p:nvPr/>
          </p:nvSpPr>
          <p:spPr>
            <a:xfrm>
              <a:off x="-1519023" y="1241935"/>
              <a:ext cx="4003485" cy="1028721"/>
            </a:xfrm>
            <a:prstGeom prst="roundRect">
              <a:avLst>
                <a:gd name="adj" fmla="val 16667"/>
              </a:avLst>
            </a:prstGeom>
            <a:solidFill>
              <a:srgbClr val="DEFAFD"/>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dk1"/>
                </a:solidFill>
                <a:latin typeface="Poppins" panose="00000500000000000000"/>
                <a:ea typeface="Poppins" panose="00000500000000000000"/>
                <a:cs typeface="Poppins" panose="00000500000000000000"/>
                <a:sym typeface="Poppins" panose="00000500000000000000"/>
              </a:endParaRPr>
            </a:p>
          </p:txBody>
        </p:sp>
        <p:sp>
          <p:nvSpPr>
            <p:cNvPr id="177" name="Google Shape;177;p5"/>
            <p:cNvSpPr txBox="1"/>
            <p:nvPr/>
          </p:nvSpPr>
          <p:spPr>
            <a:xfrm>
              <a:off x="-1464500" y="1355820"/>
              <a:ext cx="293331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Poppins" panose="00000500000000000000"/>
                  <a:ea typeface="Poppins" panose="00000500000000000000"/>
                  <a:cs typeface="Poppins" panose="00000500000000000000"/>
                  <a:sym typeface="Poppins" panose="00000500000000000000"/>
                </a:rPr>
                <a:t>Hoạt động: cặp</a:t>
              </a:r>
              <a:endParaRPr sz="2800" b="1">
                <a:solidFill>
                  <a:schemeClr val="dk1"/>
                </a:solidFill>
                <a:latin typeface="Poppins" panose="00000500000000000000"/>
                <a:ea typeface="Poppins" panose="00000500000000000000"/>
                <a:cs typeface="Poppins" panose="00000500000000000000"/>
                <a:sym typeface="Poppins" panose="00000500000000000000"/>
              </a:endParaRPr>
            </a:p>
          </p:txBody>
        </p:sp>
      </p:grpSp>
      <p:grpSp>
        <p:nvGrpSpPr>
          <p:cNvPr id="178" name="Google Shape;178;p5"/>
          <p:cNvGrpSpPr/>
          <p:nvPr/>
        </p:nvGrpSpPr>
        <p:grpSpPr>
          <a:xfrm>
            <a:off x="124224" y="2846031"/>
            <a:ext cx="3973719" cy="1899141"/>
            <a:chOff x="194883" y="1034272"/>
            <a:chExt cx="3973719" cy="1684331"/>
          </a:xfrm>
        </p:grpSpPr>
        <p:sp>
          <p:nvSpPr>
            <p:cNvPr id="179" name="Google Shape;179;p5"/>
            <p:cNvSpPr/>
            <p:nvPr/>
          </p:nvSpPr>
          <p:spPr>
            <a:xfrm>
              <a:off x="194883" y="1035800"/>
              <a:ext cx="3973719" cy="1682803"/>
            </a:xfrm>
            <a:prstGeom prst="roundRect">
              <a:avLst>
                <a:gd name="adj" fmla="val 16667"/>
              </a:avLst>
            </a:prstGeom>
            <a:solidFill>
              <a:srgbClr val="DEFAFD"/>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dk1"/>
                </a:solidFill>
                <a:latin typeface="Poppins" panose="00000500000000000000"/>
                <a:ea typeface="Poppins" panose="00000500000000000000"/>
                <a:cs typeface="Poppins" panose="00000500000000000000"/>
                <a:sym typeface="Poppins" panose="00000500000000000000"/>
              </a:endParaRPr>
            </a:p>
          </p:txBody>
        </p:sp>
        <p:sp>
          <p:nvSpPr>
            <p:cNvPr id="180" name="Google Shape;180;p5"/>
            <p:cNvSpPr txBox="1"/>
            <p:nvPr/>
          </p:nvSpPr>
          <p:spPr>
            <a:xfrm>
              <a:off x="222055" y="1034272"/>
              <a:ext cx="3534779" cy="16104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chemeClr val="dk1"/>
                  </a:solidFill>
                  <a:latin typeface="Poppins" panose="00000500000000000000"/>
                  <a:ea typeface="Poppins" panose="00000500000000000000"/>
                  <a:cs typeface="Poppins" panose="00000500000000000000"/>
                  <a:sym typeface="Poppins" panose="00000500000000000000"/>
                </a:rPr>
                <a:t>Quan sát bản đồ các đới và các kiểu khí hậu trên Trái Đất, hoàn thành PHT</a:t>
              </a:r>
              <a:endParaRPr lang="en-US" sz="2800" b="1">
                <a:solidFill>
                  <a:schemeClr val="dk1"/>
                </a:solidFill>
                <a:latin typeface="Poppins" panose="00000500000000000000"/>
                <a:ea typeface="Poppins" panose="00000500000000000000"/>
                <a:cs typeface="Poppins" panose="00000500000000000000"/>
                <a:sym typeface="Poppins" panose="00000500000000000000"/>
              </a:endParaRPr>
            </a:p>
          </p:txBody>
        </p:sp>
      </p:grpSp>
      <p:grpSp>
        <p:nvGrpSpPr>
          <p:cNvPr id="181" name="Google Shape;181;p5"/>
          <p:cNvGrpSpPr/>
          <p:nvPr/>
        </p:nvGrpSpPr>
        <p:grpSpPr>
          <a:xfrm>
            <a:off x="124224" y="5199906"/>
            <a:ext cx="3946381" cy="1191706"/>
            <a:chOff x="2793835" y="1438192"/>
            <a:chExt cx="3946381" cy="1191706"/>
          </a:xfrm>
        </p:grpSpPr>
        <p:sp>
          <p:nvSpPr>
            <p:cNvPr id="182" name="Google Shape;182;p5"/>
            <p:cNvSpPr/>
            <p:nvPr/>
          </p:nvSpPr>
          <p:spPr>
            <a:xfrm>
              <a:off x="2793835" y="1438192"/>
              <a:ext cx="3946381" cy="1191706"/>
            </a:xfrm>
            <a:prstGeom prst="roundRect">
              <a:avLst>
                <a:gd name="adj" fmla="val 16667"/>
              </a:avLst>
            </a:prstGeom>
            <a:solidFill>
              <a:srgbClr val="DEFAFD"/>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dk1"/>
                </a:solidFill>
                <a:latin typeface="Poppins" panose="00000500000000000000"/>
                <a:ea typeface="Poppins" panose="00000500000000000000"/>
                <a:cs typeface="Poppins" panose="00000500000000000000"/>
                <a:sym typeface="Poppins" panose="00000500000000000000"/>
              </a:endParaRPr>
            </a:p>
          </p:txBody>
        </p:sp>
        <p:sp>
          <p:nvSpPr>
            <p:cNvPr id="183" name="Google Shape;183;p5"/>
            <p:cNvSpPr txBox="1"/>
            <p:nvPr/>
          </p:nvSpPr>
          <p:spPr>
            <a:xfrm>
              <a:off x="3082197" y="1618518"/>
              <a:ext cx="260615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Poppins" panose="00000500000000000000"/>
                  <a:ea typeface="Poppins" panose="00000500000000000000"/>
                  <a:cs typeface="Poppins" panose="00000500000000000000"/>
                  <a:sym typeface="Poppins" panose="00000500000000000000"/>
                </a:rPr>
                <a:t>Thời gian: 5 phút</a:t>
              </a:r>
              <a:endParaRPr sz="2800" b="1">
                <a:solidFill>
                  <a:schemeClr val="dk1"/>
                </a:solidFill>
                <a:latin typeface="Poppins" panose="00000500000000000000"/>
                <a:ea typeface="Poppins" panose="00000500000000000000"/>
                <a:cs typeface="Poppins" panose="00000500000000000000"/>
                <a:sym typeface="Poppins" panose="00000500000000000000"/>
              </a:endParaRPr>
            </a:p>
          </p:txBody>
        </p:sp>
        <p:pic>
          <p:nvPicPr>
            <p:cNvPr id="184" name="Google Shape;184;p5" descr="Hình ảnh Mbe Phong Cách Cần Thiết Hàng Ngày đồng Hồ Báo Thức Màu Xanh Lá  Cây Thương Mại Dễ, Mbe, Nhu Yếu Phẩm Hàng Ngày, Màu Xanh miễn phí tải tập"/>
            <p:cNvPicPr preferRelativeResize="0"/>
            <p:nvPr/>
          </p:nvPicPr>
          <p:blipFill rotWithShape="1">
            <a:blip r:embed="rId1"/>
            <a:srcRect l="23333" t="12560" r="15604" b="27673"/>
            <a:stretch>
              <a:fillRect/>
            </a:stretch>
          </p:blipFill>
          <p:spPr>
            <a:xfrm>
              <a:off x="5692631" y="1552737"/>
              <a:ext cx="1043305" cy="962615"/>
            </a:xfrm>
            <a:prstGeom prst="rect">
              <a:avLst/>
            </a:prstGeom>
            <a:noFill/>
            <a:ln>
              <a:noFill/>
            </a:ln>
          </p:spPr>
        </p:pic>
      </p:grpSp>
      <p:grpSp>
        <p:nvGrpSpPr>
          <p:cNvPr id="185" name="Google Shape;185;p5"/>
          <p:cNvGrpSpPr/>
          <p:nvPr/>
        </p:nvGrpSpPr>
        <p:grpSpPr>
          <a:xfrm>
            <a:off x="4422621" y="1825567"/>
            <a:ext cx="7634076" cy="4898032"/>
            <a:chOff x="4422621" y="1094857"/>
            <a:chExt cx="7694922" cy="5590318"/>
          </a:xfrm>
        </p:grpSpPr>
        <p:grpSp>
          <p:nvGrpSpPr>
            <p:cNvPr id="186" name="Google Shape;186;p5"/>
            <p:cNvGrpSpPr/>
            <p:nvPr/>
          </p:nvGrpSpPr>
          <p:grpSpPr>
            <a:xfrm>
              <a:off x="4575442" y="1303118"/>
              <a:ext cx="7542101" cy="5382057"/>
              <a:chOff x="394387" y="-219765"/>
              <a:chExt cx="11820157" cy="6624895"/>
            </a:xfrm>
          </p:grpSpPr>
          <p:sp>
            <p:nvSpPr>
              <p:cNvPr id="187" name="Google Shape;187;p5"/>
              <p:cNvSpPr/>
              <p:nvPr/>
            </p:nvSpPr>
            <p:spPr>
              <a:xfrm>
                <a:off x="394387" y="-219765"/>
                <a:ext cx="11023636" cy="6402425"/>
              </a:xfrm>
              <a:prstGeom prst="rect">
                <a:avLst/>
              </a:prstGeom>
              <a:solidFill>
                <a:srgbClr val="FFC000"/>
              </a:solid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88" name="Google Shape;188;p5"/>
              <p:cNvSpPr/>
              <p:nvPr/>
            </p:nvSpPr>
            <p:spPr>
              <a:xfrm>
                <a:off x="626845" y="-22254"/>
                <a:ext cx="11361671" cy="6383246"/>
              </a:xfrm>
              <a:prstGeom prst="rect">
                <a:avLst/>
              </a:prstGeom>
              <a:solidFill>
                <a:srgbClr val="0070C0"/>
              </a:solidFill>
              <a:ln w="762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89" name="Google Shape;189;p5"/>
              <p:cNvSpPr/>
              <p:nvPr/>
            </p:nvSpPr>
            <p:spPr>
              <a:xfrm>
                <a:off x="790539" y="67071"/>
                <a:ext cx="11034284" cy="6115589"/>
              </a:xfrm>
              <a:prstGeom prst="rect">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0" name="Google Shape;190;p5" descr="Văn phòng phẩm Hà Nội"/>
              <p:cNvPicPr preferRelativeResize="0"/>
              <p:nvPr/>
            </p:nvPicPr>
            <p:blipFill rotWithShape="1">
              <a:blip r:embed="rId2"/>
              <a:srcRect l="12160" t="11843" r="11674" b="12259"/>
              <a:stretch>
                <a:fillRect/>
              </a:stretch>
            </p:blipFill>
            <p:spPr>
              <a:xfrm rot="-747451">
                <a:off x="11026413" y="5166807"/>
                <a:ext cx="1078366" cy="1135378"/>
              </a:xfrm>
              <a:prstGeom prst="rect">
                <a:avLst/>
              </a:prstGeom>
              <a:noFill/>
              <a:ln>
                <a:noFill/>
              </a:ln>
            </p:spPr>
          </p:pic>
        </p:grpSp>
        <p:pic>
          <p:nvPicPr>
            <p:cNvPr id="191" name="Google Shape;191;p5" descr="Copyediting | AnnaProofing"/>
            <p:cNvPicPr preferRelativeResize="0"/>
            <p:nvPr/>
          </p:nvPicPr>
          <p:blipFill rotWithShape="1">
            <a:blip r:embed="rId3"/>
            <a:srcRect/>
            <a:stretch>
              <a:fillRect/>
            </a:stretch>
          </p:blipFill>
          <p:spPr>
            <a:xfrm>
              <a:off x="4422621" y="1094857"/>
              <a:ext cx="935191" cy="1077169"/>
            </a:xfrm>
            <a:prstGeom prst="rect">
              <a:avLst/>
            </a:prstGeom>
            <a:noFill/>
            <a:ln>
              <a:noFill/>
            </a:ln>
          </p:spPr>
        </p:pic>
      </p:grpSp>
      <p:sp>
        <p:nvSpPr>
          <p:cNvPr id="192" name="Google Shape;192;p5"/>
          <p:cNvSpPr/>
          <p:nvPr/>
        </p:nvSpPr>
        <p:spPr>
          <a:xfrm>
            <a:off x="6760363" y="1782427"/>
            <a:ext cx="3382169" cy="523220"/>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2060"/>
                </a:solidFill>
                <a:latin typeface="Poppins" panose="00000500000000000000"/>
                <a:ea typeface="Poppins" panose="00000500000000000000"/>
                <a:cs typeface="Poppins" panose="00000500000000000000"/>
                <a:sym typeface="Poppins" panose="00000500000000000000"/>
              </a:rPr>
              <a:t>PHIẾU HỌC TẬP</a:t>
            </a:r>
            <a:endParaRPr sz="2800" b="1">
              <a:solidFill>
                <a:srgbClr val="002060"/>
              </a:solidFill>
              <a:latin typeface="Poppins" panose="00000500000000000000"/>
              <a:ea typeface="Poppins" panose="00000500000000000000"/>
              <a:cs typeface="Poppins" panose="00000500000000000000"/>
              <a:sym typeface="Poppins" panose="00000500000000000000"/>
            </a:endParaRPr>
          </a:p>
        </p:txBody>
      </p:sp>
      <p:pic>
        <p:nvPicPr>
          <p:cNvPr id="193" name="Google Shape;193;p5" descr="SlideShare Computer Icons Presentation slide, icon, orange, presentation,  logo png | PNGWing"/>
          <p:cNvPicPr preferRelativeResize="0"/>
          <p:nvPr/>
        </p:nvPicPr>
        <p:blipFill rotWithShape="1">
          <a:blip r:embed="rId4"/>
          <a:srcRect t="9838" b="8669"/>
          <a:stretch>
            <a:fillRect/>
          </a:stretch>
        </p:blipFill>
        <p:spPr>
          <a:xfrm>
            <a:off x="2878641" y="1785740"/>
            <a:ext cx="1206205" cy="831110"/>
          </a:xfrm>
          <a:prstGeom prst="rect">
            <a:avLst/>
          </a:prstGeom>
          <a:noFill/>
          <a:ln>
            <a:noFill/>
          </a:ln>
        </p:spPr>
      </p:pic>
      <p:pic>
        <p:nvPicPr>
          <p:cNvPr id="194" name="Google Shape;194;p5" descr="Biểu Tượng đồ Dùng Học Tập Hình ảnh | Định dạng hình ảnh PSD 401360362|  vn.lovepik.com"/>
          <p:cNvPicPr preferRelativeResize="0"/>
          <p:nvPr/>
        </p:nvPicPr>
        <p:blipFill rotWithShape="1">
          <a:blip r:embed="rId5"/>
          <a:srcRect l="7559" t="8328" r="46638" b="52453"/>
          <a:stretch>
            <a:fillRect/>
          </a:stretch>
        </p:blipFill>
        <p:spPr>
          <a:xfrm>
            <a:off x="2994807" y="3945053"/>
            <a:ext cx="1179500" cy="1027486"/>
          </a:xfrm>
          <a:prstGeom prst="rect">
            <a:avLst/>
          </a:prstGeom>
          <a:noFill/>
          <a:ln>
            <a:noFill/>
          </a:ln>
        </p:spPr>
      </p:pic>
      <p:grpSp>
        <p:nvGrpSpPr>
          <p:cNvPr id="195" name="Google Shape;195;p5"/>
          <p:cNvGrpSpPr/>
          <p:nvPr/>
        </p:nvGrpSpPr>
        <p:grpSpPr>
          <a:xfrm>
            <a:off x="-32025" y="9337"/>
            <a:ext cx="12192000" cy="1483302"/>
            <a:chOff x="-32025" y="9337"/>
            <a:chExt cx="12192000" cy="1483302"/>
          </a:xfrm>
        </p:grpSpPr>
        <p:cxnSp>
          <p:nvCxnSpPr>
            <p:cNvPr id="196" name="Google Shape;196;p5"/>
            <p:cNvCxnSpPr/>
            <p:nvPr/>
          </p:nvCxnSpPr>
          <p:spPr>
            <a:xfrm rot="10800000" flipH="1">
              <a:off x="-32025" y="1490038"/>
              <a:ext cx="12192000" cy="2601"/>
            </a:xfrm>
            <a:prstGeom prst="straightConnector1">
              <a:avLst/>
            </a:prstGeom>
            <a:noFill/>
            <a:ln w="28575" cap="flat" cmpd="sng">
              <a:solidFill>
                <a:srgbClr val="0070C0"/>
              </a:solidFill>
              <a:prstDash val="dash"/>
              <a:miter lim="800000"/>
              <a:headEnd type="none" w="sm" len="sm"/>
              <a:tailEnd type="none" w="sm" len="sm"/>
            </a:ln>
          </p:spPr>
        </p:cxnSp>
        <p:sp>
          <p:nvSpPr>
            <p:cNvPr id="197" name="Google Shape;197;p5"/>
            <p:cNvSpPr/>
            <p:nvPr/>
          </p:nvSpPr>
          <p:spPr>
            <a:xfrm>
              <a:off x="1962151" y="14538"/>
              <a:ext cx="922496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a:solidFill>
                    <a:srgbClr val="0276BD"/>
                  </a:solidFill>
                  <a:latin typeface="Arial" panose="020B0604020202020204"/>
                  <a:ea typeface="Arial" panose="020B0604020202020204"/>
                  <a:cs typeface="Arial" panose="020B0604020202020204"/>
                  <a:sym typeface="Arial" panose="020B0604020202020204"/>
                </a:rPr>
                <a:t>    </a:t>
              </a:r>
              <a:r>
                <a:rPr lang="en-US" sz="4400" b="1">
                  <a:solidFill>
                    <a:srgbClr val="0276BD"/>
                  </a:solidFill>
                  <a:latin typeface="Arial" panose="020B0604020202020204"/>
                  <a:ea typeface="Arial" panose="020B0604020202020204"/>
                  <a:cs typeface="Arial" panose="020B0604020202020204"/>
                  <a:sym typeface="Arial" panose="020B0604020202020204"/>
                </a:rPr>
                <a:t>1. ĐỌC BẢN ĐỒ CÁC ĐỚI VÀ CÁC KIỂU KHÍ HẬU TRÊN TRÁI ĐẤT </a:t>
              </a:r>
              <a:endParaRPr sz="6600" b="1" cap="none">
                <a:solidFill>
                  <a:srgbClr val="0276BD"/>
                </a:solidFill>
                <a:latin typeface="Arial" panose="020B0604020202020204"/>
                <a:ea typeface="Arial" panose="020B0604020202020204"/>
                <a:cs typeface="Arial" panose="020B0604020202020204"/>
                <a:sym typeface="Arial" panose="020B0604020202020204"/>
              </a:endParaRPr>
            </a:p>
          </p:txBody>
        </p:sp>
        <p:pic>
          <p:nvPicPr>
            <p:cNvPr id="198" name="Google Shape;198;p5" descr="Science Climate Stock Illustrations – 18,051 Science Climate Stock  Illustrations, Vectors &amp; Clipart - Dreamstime"/>
            <p:cNvPicPr preferRelativeResize="0"/>
            <p:nvPr/>
          </p:nvPicPr>
          <p:blipFill rotWithShape="1">
            <a:blip r:embed="rId6"/>
            <a:srcRect l="3601" t="8783" r="3886" b="11524"/>
            <a:stretch>
              <a:fillRect/>
            </a:stretch>
          </p:blipFill>
          <p:spPr>
            <a:xfrm>
              <a:off x="132037" y="9337"/>
              <a:ext cx="2349082" cy="1407656"/>
            </a:xfrm>
            <a:prstGeom prst="rect">
              <a:avLst/>
            </a:prstGeom>
            <a:noFill/>
            <a:ln>
              <a:noFill/>
            </a:ln>
          </p:spPr>
        </p:pic>
      </p:grpSp>
      <p:sp>
        <p:nvSpPr>
          <p:cNvPr id="199" name="Google Shape;199;p5"/>
          <p:cNvSpPr/>
          <p:nvPr/>
        </p:nvSpPr>
        <p:spPr>
          <a:xfrm>
            <a:off x="4825008" y="2508751"/>
            <a:ext cx="6803373" cy="405649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chemeClr val="dk1"/>
              </a:buClr>
              <a:buSzPts val="2800"/>
              <a:buFont typeface="Times New Roman" panose="02020603050405020304"/>
              <a:buChar char="-"/>
            </a:pPr>
            <a:r>
              <a:rPr lang="en-US" sz="2800">
                <a:solidFill>
                  <a:schemeClr val="dk1"/>
                </a:solidFill>
                <a:latin typeface="Poppins" panose="00000500000000000000"/>
                <a:ea typeface="Poppins" panose="00000500000000000000"/>
                <a:cs typeface="Poppins" panose="00000500000000000000"/>
                <a:sym typeface="Poppins" panose="00000500000000000000"/>
              </a:rPr>
              <a:t>Có bao nhiêu đới khí hậu trên Trái Đất? ……………………………………………..</a:t>
            </a:r>
            <a:endParaRPr sz="2800">
              <a:solidFill>
                <a:schemeClr val="dk1"/>
              </a:solidFill>
              <a:latin typeface="Poppins" panose="00000500000000000000"/>
              <a:ea typeface="Poppins" panose="00000500000000000000"/>
              <a:cs typeface="Poppins" panose="00000500000000000000"/>
              <a:sym typeface="Poppins" panose="00000500000000000000"/>
            </a:endParaRPr>
          </a:p>
          <a:p>
            <a:pPr marL="342900" marR="0" lvl="0" indent="-342900" algn="just" rtl="0">
              <a:lnSpc>
                <a:spcPct val="115000"/>
              </a:lnSpc>
              <a:spcBef>
                <a:spcPts val="0"/>
              </a:spcBef>
              <a:spcAft>
                <a:spcPts val="0"/>
              </a:spcAft>
              <a:buClr>
                <a:schemeClr val="dk1"/>
              </a:buClr>
              <a:buSzPts val="2800"/>
              <a:buFont typeface="Times New Roman" panose="02020603050405020304"/>
              <a:buChar char="-"/>
            </a:pPr>
            <a:r>
              <a:rPr lang="en-US" sz="2800">
                <a:solidFill>
                  <a:schemeClr val="dk1"/>
                </a:solidFill>
                <a:latin typeface="Poppins" panose="00000500000000000000"/>
                <a:ea typeface="Poppins" panose="00000500000000000000"/>
                <a:cs typeface="Poppins" panose="00000500000000000000"/>
                <a:sym typeface="Poppins" panose="00000500000000000000"/>
              </a:rPr>
              <a:t>Xác định phạm vi và tên của các đới khí hậu:……………………………….………</a:t>
            </a:r>
            <a:endParaRPr sz="2800">
              <a:solidFill>
                <a:schemeClr val="dk1"/>
              </a:solidFill>
              <a:latin typeface="Poppins" panose="00000500000000000000"/>
              <a:ea typeface="Poppins" panose="00000500000000000000"/>
              <a:cs typeface="Poppins" panose="00000500000000000000"/>
              <a:sym typeface="Poppins" panose="00000500000000000000"/>
            </a:endParaRPr>
          </a:p>
          <a:p>
            <a:pPr marL="342900" marR="0" lvl="0" indent="-342900" algn="just" rtl="0">
              <a:lnSpc>
                <a:spcPct val="115000"/>
              </a:lnSpc>
              <a:spcBef>
                <a:spcPts val="0"/>
              </a:spcBef>
              <a:spcAft>
                <a:spcPts val="0"/>
              </a:spcAft>
              <a:buClr>
                <a:schemeClr val="dk1"/>
              </a:buClr>
              <a:buSzPts val="2800"/>
              <a:buFont typeface="Times New Roman" panose="02020603050405020304"/>
              <a:buChar char="-"/>
            </a:pPr>
            <a:r>
              <a:rPr lang="en-US" sz="2800">
                <a:solidFill>
                  <a:schemeClr val="dk1"/>
                </a:solidFill>
                <a:latin typeface="Poppins" panose="00000500000000000000"/>
                <a:ea typeface="Poppins" panose="00000500000000000000"/>
                <a:cs typeface="Poppins" panose="00000500000000000000"/>
                <a:sym typeface="Poppins" panose="00000500000000000000"/>
              </a:rPr>
              <a:t>Cho biết sự phân hóa thành các kiểu khí hậu ở các đới:…………………….………</a:t>
            </a:r>
            <a:endParaRPr lang="en-US" sz="2800">
              <a:solidFill>
                <a:schemeClr val="dk1"/>
              </a:solidFill>
              <a:latin typeface="Poppins" panose="00000500000000000000"/>
              <a:ea typeface="Poppins" panose="00000500000000000000"/>
              <a:cs typeface="Poppins" panose="00000500000000000000"/>
              <a:sym typeface="Poppins" panose="00000500000000000000"/>
            </a:endParaRPr>
          </a:p>
          <a:p>
            <a:pPr marL="342900" marR="0" lvl="0" indent="-342900" algn="just" rtl="0">
              <a:lnSpc>
                <a:spcPct val="115000"/>
              </a:lnSpc>
              <a:spcBef>
                <a:spcPts val="0"/>
              </a:spcBef>
              <a:spcAft>
                <a:spcPts val="0"/>
              </a:spcAft>
              <a:buClr>
                <a:schemeClr val="dk1"/>
              </a:buClr>
              <a:buSzPts val="2800"/>
              <a:buFont typeface="Times New Roman" panose="02020603050405020304"/>
              <a:buChar char="-"/>
            </a:pPr>
            <a:r>
              <a:rPr lang="en-US" sz="2800">
                <a:solidFill>
                  <a:schemeClr val="dk1"/>
                </a:solidFill>
                <a:latin typeface="Poppins" panose="00000500000000000000"/>
                <a:ea typeface="Poppins" panose="00000500000000000000"/>
                <a:cs typeface="Poppins" panose="00000500000000000000"/>
                <a:sym typeface="Poppins" panose="00000500000000000000"/>
              </a:rPr>
              <a:t>Xác định Việt Nam nằm trong đới khí hậu nào?:……………………………..….</a:t>
            </a:r>
            <a:endParaRPr sz="2800">
              <a:solidFill>
                <a:schemeClr val="dk1"/>
              </a:solidFill>
              <a:latin typeface="Poppins" panose="00000500000000000000"/>
              <a:ea typeface="Poppins" panose="00000500000000000000"/>
              <a:cs typeface="Poppins" panose="00000500000000000000"/>
              <a:sym typeface="Poppins" panose="000005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par>
                                <p:cTn id="13" presetID="10" presetClass="entr" presetSubtype="0" fill="hold" nodeType="withEffect">
                                  <p:stCondLst>
                                    <p:cond delay="0"/>
                                  </p:stCondLst>
                                  <p:childTnLst>
                                    <p:set>
                                      <p:cBhvr>
                                        <p:cTn id="14" dur="1" fill="hold">
                                          <p:stCondLst>
                                            <p:cond delay="0"/>
                                          </p:stCondLst>
                                        </p:cTn>
                                        <p:tgtEl>
                                          <p:spTgt spid="193"/>
                                        </p:tgtEl>
                                        <p:attrNameLst>
                                          <p:attrName>style.visibility</p:attrName>
                                        </p:attrNameLst>
                                      </p:cBhvr>
                                      <p:to>
                                        <p:strVal val="visible"/>
                                      </p:to>
                                    </p:set>
                                    <p:animEffect transition="in" filter="fade">
                                      <p:cBhvr>
                                        <p:cTn id="15" dur="500"/>
                                        <p:tgtEl>
                                          <p:spTgt spid="193"/>
                                        </p:tgtEl>
                                      </p:cBhvr>
                                    </p:animEffect>
                                  </p:childTnLst>
                                </p:cTn>
                              </p:par>
                              <p:par>
                                <p:cTn id="16" presetID="10" presetClass="entr" presetSubtype="0" fill="hold" nodeType="withEffect">
                                  <p:stCondLst>
                                    <p:cond delay="0"/>
                                  </p:stCondLst>
                                  <p:childTnLst>
                                    <p:set>
                                      <p:cBhvr>
                                        <p:cTn id="17" dur="1" fill="hold">
                                          <p:stCondLst>
                                            <p:cond delay="0"/>
                                          </p:stCondLst>
                                        </p:cTn>
                                        <p:tgtEl>
                                          <p:spTgt spid="178"/>
                                        </p:tgtEl>
                                        <p:attrNameLst>
                                          <p:attrName>style.visibility</p:attrName>
                                        </p:attrNameLst>
                                      </p:cBhvr>
                                      <p:to>
                                        <p:strVal val="visible"/>
                                      </p:to>
                                    </p:set>
                                    <p:animEffect transition="in" filter="fade">
                                      <p:cBhvr>
                                        <p:cTn id="18" dur="500"/>
                                        <p:tgtEl>
                                          <p:spTgt spid="178"/>
                                        </p:tgtEl>
                                      </p:cBhvr>
                                    </p:animEffect>
                                  </p:childTnLst>
                                </p:cTn>
                              </p:par>
                              <p:par>
                                <p:cTn id="19" presetID="10" presetClass="entr" presetSubtype="0" fill="hold" nodeType="withEffect">
                                  <p:stCondLst>
                                    <p:cond delay="0"/>
                                  </p:stCondLst>
                                  <p:childTnLst>
                                    <p:set>
                                      <p:cBhvr>
                                        <p:cTn id="20" dur="1" fill="hold">
                                          <p:stCondLst>
                                            <p:cond delay="0"/>
                                          </p:stCondLst>
                                        </p:cTn>
                                        <p:tgtEl>
                                          <p:spTgt spid="194"/>
                                        </p:tgtEl>
                                        <p:attrNameLst>
                                          <p:attrName>style.visibility</p:attrName>
                                        </p:attrNameLst>
                                      </p:cBhvr>
                                      <p:to>
                                        <p:strVal val="visible"/>
                                      </p:to>
                                    </p:set>
                                    <p:animEffect transition="in" filter="fade">
                                      <p:cBhvr>
                                        <p:cTn id="21" dur="500"/>
                                        <p:tgtEl>
                                          <p:spTgt spid="194"/>
                                        </p:tgtEl>
                                      </p:cBhvr>
                                    </p:animEffect>
                                  </p:childTnLst>
                                </p:cTn>
                              </p:par>
                              <p:par>
                                <p:cTn id="22" presetID="10" presetClass="entr" presetSubtype="0" fill="hold" nodeType="withEffect">
                                  <p:stCondLst>
                                    <p:cond delay="0"/>
                                  </p:stCondLst>
                                  <p:childTnLst>
                                    <p:set>
                                      <p:cBhvr>
                                        <p:cTn id="23" dur="1" fill="hold">
                                          <p:stCondLst>
                                            <p:cond delay="0"/>
                                          </p:stCondLst>
                                        </p:cTn>
                                        <p:tgtEl>
                                          <p:spTgt spid="181"/>
                                        </p:tgtEl>
                                        <p:attrNameLst>
                                          <p:attrName>style.visibility</p:attrName>
                                        </p:attrNameLst>
                                      </p:cBhvr>
                                      <p:to>
                                        <p:strVal val="visible"/>
                                      </p:to>
                                    </p:set>
                                    <p:animEffect transition="in" filter="fade">
                                      <p:cBhvr>
                                        <p:cTn id="24" dur="500"/>
                                        <p:tgtEl>
                                          <p:spTgt spid="18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4"/>
                                        </p:tgtEl>
                                        <p:attrNameLst>
                                          <p:attrName>style.visibility</p:attrName>
                                        </p:attrNameLst>
                                      </p:cBhvr>
                                      <p:to>
                                        <p:strVal val="visible"/>
                                      </p:to>
                                    </p:set>
                                    <p:animEffect transition="in" filter="fade">
                                      <p:cBhvr>
                                        <p:cTn id="29" dur="500"/>
                                        <p:tgtEl>
                                          <p:spTgt spid="174"/>
                                        </p:tgtEl>
                                      </p:cBhvr>
                                    </p:animEffect>
                                  </p:childTnLst>
                                </p:cTn>
                              </p:par>
                              <p:par>
                                <p:cTn id="30" presetID="10" presetClass="entr" presetSubtype="0" fill="hold" nodeType="withEffect">
                                  <p:stCondLst>
                                    <p:cond delay="0"/>
                                  </p:stCondLst>
                                  <p:childTnLst>
                                    <p:set>
                                      <p:cBhvr>
                                        <p:cTn id="31" dur="1" fill="hold">
                                          <p:stCondLst>
                                            <p:cond delay="0"/>
                                          </p:stCondLst>
                                        </p:cTn>
                                        <p:tgtEl>
                                          <p:spTgt spid="185"/>
                                        </p:tgtEl>
                                        <p:attrNameLst>
                                          <p:attrName>style.visibility</p:attrName>
                                        </p:attrNameLst>
                                      </p:cBhvr>
                                      <p:to>
                                        <p:strVal val="visible"/>
                                      </p:to>
                                    </p:set>
                                    <p:animEffect transition="in" filter="fade">
                                      <p:cBhvr>
                                        <p:cTn id="32" dur="500"/>
                                        <p:tgtEl>
                                          <p:spTgt spid="185"/>
                                        </p:tgtEl>
                                      </p:cBhvr>
                                    </p:animEffect>
                                  </p:childTnLst>
                                </p:cTn>
                              </p:par>
                              <p:par>
                                <p:cTn id="33" presetID="10" presetClass="entr" presetSubtype="0" fill="hold" nodeType="withEffect">
                                  <p:stCondLst>
                                    <p:cond delay="0"/>
                                  </p:stCondLst>
                                  <p:childTnLst>
                                    <p:set>
                                      <p:cBhvr>
                                        <p:cTn id="34" dur="1" fill="hold">
                                          <p:stCondLst>
                                            <p:cond delay="0"/>
                                          </p:stCondLst>
                                        </p:cTn>
                                        <p:tgtEl>
                                          <p:spTgt spid="192"/>
                                        </p:tgtEl>
                                        <p:attrNameLst>
                                          <p:attrName>style.visibility</p:attrName>
                                        </p:attrNameLst>
                                      </p:cBhvr>
                                      <p:to>
                                        <p:strVal val="visible"/>
                                      </p:to>
                                    </p:set>
                                    <p:animEffect transition="in" filter="fade">
                                      <p:cBhvr>
                                        <p:cTn id="35" dur="500"/>
                                        <p:tgtEl>
                                          <p:spTgt spid="192"/>
                                        </p:tgtEl>
                                      </p:cBhvr>
                                    </p:animEffect>
                                  </p:childTnLst>
                                </p:cTn>
                              </p:par>
                              <p:par>
                                <p:cTn id="36" presetID="10" presetClass="entr" presetSubtype="0" fill="hold" nodeType="withEffect">
                                  <p:stCondLst>
                                    <p:cond delay="0"/>
                                  </p:stCondLst>
                                  <p:childTnLst>
                                    <p:set>
                                      <p:cBhvr>
                                        <p:cTn id="37" dur="1" fill="hold">
                                          <p:stCondLst>
                                            <p:cond delay="0"/>
                                          </p:stCondLst>
                                        </p:cTn>
                                        <p:tgtEl>
                                          <p:spTgt spid="199"/>
                                        </p:tgtEl>
                                        <p:attrNameLst>
                                          <p:attrName>style.visibility</p:attrName>
                                        </p:attrNameLst>
                                      </p:cBhvr>
                                      <p:to>
                                        <p:strVal val="visible"/>
                                      </p:to>
                                    </p:set>
                                    <p:animEffect transition="in" filter="fade">
                                      <p:cBhvr>
                                        <p:cTn id="38" dur="5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03" name="Shape 203"/>
        <p:cNvGrpSpPr/>
        <p:nvPr/>
      </p:nvGrpSpPr>
      <p:grpSpPr>
        <a:xfrm>
          <a:off x="0" y="0"/>
          <a:ext cx="0" cy="0"/>
          <a:chOff x="0" y="0"/>
          <a:chExt cx="0" cy="0"/>
        </a:xfrm>
      </p:grpSpPr>
      <p:grpSp>
        <p:nvGrpSpPr>
          <p:cNvPr id="204" name="Google Shape;204;p6"/>
          <p:cNvGrpSpPr/>
          <p:nvPr/>
        </p:nvGrpSpPr>
        <p:grpSpPr>
          <a:xfrm>
            <a:off x="-32025" y="9337"/>
            <a:ext cx="12192000" cy="1469014"/>
            <a:chOff x="-32025" y="9337"/>
            <a:chExt cx="12192000" cy="1469014"/>
          </a:xfrm>
        </p:grpSpPr>
        <p:cxnSp>
          <p:nvCxnSpPr>
            <p:cNvPr id="205" name="Google Shape;205;p6"/>
            <p:cNvCxnSpPr/>
            <p:nvPr/>
          </p:nvCxnSpPr>
          <p:spPr>
            <a:xfrm rot="10800000" flipH="1">
              <a:off x="-32025" y="1475750"/>
              <a:ext cx="12192000" cy="2601"/>
            </a:xfrm>
            <a:prstGeom prst="straightConnector1">
              <a:avLst/>
            </a:prstGeom>
            <a:noFill/>
            <a:ln w="28575" cap="flat" cmpd="sng">
              <a:solidFill>
                <a:srgbClr val="0070C0"/>
              </a:solidFill>
              <a:prstDash val="dash"/>
              <a:miter lim="800000"/>
              <a:headEnd type="none" w="sm" len="sm"/>
              <a:tailEnd type="none" w="sm" len="sm"/>
            </a:ln>
          </p:spPr>
        </p:cxnSp>
        <p:sp>
          <p:nvSpPr>
            <p:cNvPr id="206" name="Google Shape;206;p6"/>
            <p:cNvSpPr/>
            <p:nvPr/>
          </p:nvSpPr>
          <p:spPr>
            <a:xfrm>
              <a:off x="1962151" y="14538"/>
              <a:ext cx="922496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a:solidFill>
                    <a:srgbClr val="0276BD"/>
                  </a:solidFill>
                  <a:latin typeface="Arial" panose="020B0604020202020204"/>
                  <a:ea typeface="Arial" panose="020B0604020202020204"/>
                  <a:cs typeface="Arial" panose="020B0604020202020204"/>
                  <a:sym typeface="Arial" panose="020B0604020202020204"/>
                </a:rPr>
                <a:t>    </a:t>
              </a:r>
              <a:r>
                <a:rPr lang="en-US" sz="4400" b="1">
                  <a:solidFill>
                    <a:srgbClr val="0276BD"/>
                  </a:solidFill>
                  <a:latin typeface="Arial" panose="020B0604020202020204"/>
                  <a:ea typeface="Arial" panose="020B0604020202020204"/>
                  <a:cs typeface="Arial" panose="020B0604020202020204"/>
                  <a:sym typeface="Arial" panose="020B0604020202020204"/>
                </a:rPr>
                <a:t>1. ĐỌC BẢN ĐỒ CÁC ĐỚI VÀ CÁC KIỂU KHÍ HẬU TRÊN TRÁI ĐẤT </a:t>
              </a:r>
              <a:endParaRPr sz="6600" b="1" cap="none">
                <a:solidFill>
                  <a:srgbClr val="0276BD"/>
                </a:solidFill>
                <a:latin typeface="Arial" panose="020B0604020202020204"/>
                <a:ea typeface="Arial" panose="020B0604020202020204"/>
                <a:cs typeface="Arial" panose="020B0604020202020204"/>
                <a:sym typeface="Arial" panose="020B0604020202020204"/>
              </a:endParaRPr>
            </a:p>
          </p:txBody>
        </p:sp>
        <p:pic>
          <p:nvPicPr>
            <p:cNvPr id="207" name="Google Shape;207;p6" descr="Science Climate Stock Illustrations – 18,051 Science Climate Stock  Illustrations, Vectors &amp; Clipart - Dreamstime"/>
            <p:cNvPicPr preferRelativeResize="0"/>
            <p:nvPr/>
          </p:nvPicPr>
          <p:blipFill rotWithShape="1">
            <a:blip r:embed="rId1"/>
            <a:srcRect l="3601" t="8783" r="3886" b="11524"/>
            <a:stretch>
              <a:fillRect/>
            </a:stretch>
          </p:blipFill>
          <p:spPr>
            <a:xfrm>
              <a:off x="132037" y="9337"/>
              <a:ext cx="2349082" cy="1407656"/>
            </a:xfrm>
            <a:prstGeom prst="rect">
              <a:avLst/>
            </a:prstGeom>
            <a:noFill/>
            <a:ln>
              <a:noFill/>
            </a:ln>
          </p:spPr>
        </p:pic>
      </p:grpSp>
      <p:grpSp>
        <p:nvGrpSpPr>
          <p:cNvPr id="208" name="Google Shape;208;p6"/>
          <p:cNvGrpSpPr/>
          <p:nvPr/>
        </p:nvGrpSpPr>
        <p:grpSpPr>
          <a:xfrm>
            <a:off x="143827" y="1552807"/>
            <a:ext cx="11911884" cy="5274197"/>
            <a:chOff x="143827" y="1552807"/>
            <a:chExt cx="11911884" cy="5274197"/>
          </a:xfrm>
        </p:grpSpPr>
        <p:pic>
          <p:nvPicPr>
            <p:cNvPr id="209" name="Google Shape;209;p6"/>
            <p:cNvPicPr preferRelativeResize="0"/>
            <p:nvPr/>
          </p:nvPicPr>
          <p:blipFill rotWithShape="1">
            <a:blip r:embed="rId2"/>
            <a:srcRect/>
            <a:stretch>
              <a:fillRect/>
            </a:stretch>
          </p:blipFill>
          <p:spPr>
            <a:xfrm>
              <a:off x="143827" y="1552807"/>
              <a:ext cx="9335453" cy="4919689"/>
            </a:xfrm>
            <a:prstGeom prst="rect">
              <a:avLst/>
            </a:prstGeom>
            <a:noFill/>
            <a:ln>
              <a:noFill/>
            </a:ln>
          </p:spPr>
        </p:pic>
        <p:grpSp>
          <p:nvGrpSpPr>
            <p:cNvPr id="210" name="Google Shape;210;p6"/>
            <p:cNvGrpSpPr/>
            <p:nvPr/>
          </p:nvGrpSpPr>
          <p:grpSpPr>
            <a:xfrm>
              <a:off x="9479280" y="1773977"/>
              <a:ext cx="2576431" cy="4213604"/>
              <a:chOff x="9845040" y="1543985"/>
              <a:chExt cx="2576431" cy="4213604"/>
            </a:xfrm>
          </p:grpSpPr>
          <p:pic>
            <p:nvPicPr>
              <p:cNvPr id="211" name="Google Shape;211;p6"/>
              <p:cNvPicPr preferRelativeResize="0"/>
              <p:nvPr/>
            </p:nvPicPr>
            <p:blipFill rotWithShape="1">
              <a:blip r:embed="rId3"/>
              <a:srcRect/>
              <a:stretch>
                <a:fillRect/>
              </a:stretch>
            </p:blipFill>
            <p:spPr>
              <a:xfrm>
                <a:off x="9845040" y="1543985"/>
                <a:ext cx="2553484" cy="1567070"/>
              </a:xfrm>
              <a:prstGeom prst="rect">
                <a:avLst/>
              </a:prstGeom>
              <a:noFill/>
              <a:ln>
                <a:noFill/>
              </a:ln>
            </p:spPr>
          </p:pic>
          <p:pic>
            <p:nvPicPr>
              <p:cNvPr id="212" name="Google Shape;212;p6"/>
              <p:cNvPicPr preferRelativeResize="0"/>
              <p:nvPr/>
            </p:nvPicPr>
            <p:blipFill rotWithShape="1">
              <a:blip r:embed="rId4"/>
              <a:srcRect/>
              <a:stretch>
                <a:fillRect/>
              </a:stretch>
            </p:blipFill>
            <p:spPr>
              <a:xfrm>
                <a:off x="9850757" y="3185511"/>
                <a:ext cx="2547767" cy="1430326"/>
              </a:xfrm>
              <a:prstGeom prst="rect">
                <a:avLst/>
              </a:prstGeom>
              <a:noFill/>
              <a:ln>
                <a:noFill/>
              </a:ln>
            </p:spPr>
          </p:pic>
          <p:pic>
            <p:nvPicPr>
              <p:cNvPr id="213" name="Google Shape;213;p6"/>
              <p:cNvPicPr preferRelativeResize="0"/>
              <p:nvPr/>
            </p:nvPicPr>
            <p:blipFill rotWithShape="1">
              <a:blip r:embed="rId5"/>
              <a:srcRect/>
              <a:stretch>
                <a:fillRect/>
              </a:stretch>
            </p:blipFill>
            <p:spPr>
              <a:xfrm>
                <a:off x="9845040" y="4690293"/>
                <a:ext cx="2576431" cy="1067296"/>
              </a:xfrm>
              <a:prstGeom prst="rect">
                <a:avLst/>
              </a:prstGeom>
              <a:noFill/>
              <a:ln>
                <a:noFill/>
              </a:ln>
            </p:spPr>
          </p:pic>
        </p:grpSp>
        <p:sp>
          <p:nvSpPr>
            <p:cNvPr id="214" name="Google Shape;214;p6"/>
            <p:cNvSpPr/>
            <p:nvPr/>
          </p:nvSpPr>
          <p:spPr>
            <a:xfrm>
              <a:off x="1932486" y="6411249"/>
              <a:ext cx="5402441" cy="415755"/>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2000" i="1">
                  <a:solidFill>
                    <a:schemeClr val="dk1"/>
                  </a:solidFill>
                  <a:latin typeface="Poppins" panose="00000500000000000000"/>
                  <a:ea typeface="Poppins" panose="00000500000000000000"/>
                  <a:cs typeface="Poppins" panose="00000500000000000000"/>
                  <a:sym typeface="Poppins" panose="00000500000000000000"/>
                </a:rPr>
                <a:t>Bản đồ các đới và các kiểu khí hậu trên Trái Đất</a:t>
              </a:r>
              <a:endParaRPr sz="1600">
                <a:solidFill>
                  <a:schemeClr val="dk1"/>
                </a:solidFill>
                <a:latin typeface="Poppins" panose="00000500000000000000"/>
                <a:ea typeface="Poppins" panose="00000500000000000000"/>
                <a:cs typeface="Poppins" panose="00000500000000000000"/>
                <a:sym typeface="Poppins" panose="0000050000000000000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19" name="Shape 219"/>
        <p:cNvGrpSpPr/>
        <p:nvPr/>
      </p:nvGrpSpPr>
      <p:grpSpPr>
        <a:xfrm>
          <a:off x="0" y="0"/>
          <a:ext cx="0" cy="0"/>
          <a:chOff x="0" y="0"/>
          <a:chExt cx="0" cy="0"/>
        </a:xfrm>
      </p:grpSpPr>
      <p:grpSp>
        <p:nvGrpSpPr>
          <p:cNvPr id="220" name="Google Shape;220;p7"/>
          <p:cNvGrpSpPr/>
          <p:nvPr/>
        </p:nvGrpSpPr>
        <p:grpSpPr>
          <a:xfrm>
            <a:off x="-32025" y="9337"/>
            <a:ext cx="12192000" cy="1483302"/>
            <a:chOff x="-32025" y="9337"/>
            <a:chExt cx="12192000" cy="1483302"/>
          </a:xfrm>
        </p:grpSpPr>
        <p:cxnSp>
          <p:nvCxnSpPr>
            <p:cNvPr id="221" name="Google Shape;221;p7"/>
            <p:cNvCxnSpPr/>
            <p:nvPr/>
          </p:nvCxnSpPr>
          <p:spPr>
            <a:xfrm rot="10800000" flipH="1">
              <a:off x="-32025" y="1490038"/>
              <a:ext cx="12192000" cy="2601"/>
            </a:xfrm>
            <a:prstGeom prst="straightConnector1">
              <a:avLst/>
            </a:prstGeom>
            <a:noFill/>
            <a:ln w="28575" cap="flat" cmpd="sng">
              <a:solidFill>
                <a:srgbClr val="0070C0"/>
              </a:solidFill>
              <a:prstDash val="dash"/>
              <a:miter lim="800000"/>
              <a:headEnd type="none" w="sm" len="sm"/>
              <a:tailEnd type="none" w="sm" len="sm"/>
            </a:ln>
          </p:spPr>
        </p:cxnSp>
        <p:sp>
          <p:nvSpPr>
            <p:cNvPr id="222" name="Google Shape;222;p7"/>
            <p:cNvSpPr/>
            <p:nvPr/>
          </p:nvSpPr>
          <p:spPr>
            <a:xfrm>
              <a:off x="1962151" y="14538"/>
              <a:ext cx="922496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a:solidFill>
                    <a:srgbClr val="0276BD"/>
                  </a:solidFill>
                  <a:latin typeface="Arial" panose="020B0604020202020204"/>
                  <a:ea typeface="Arial" panose="020B0604020202020204"/>
                  <a:cs typeface="Arial" panose="020B0604020202020204"/>
                  <a:sym typeface="Arial" panose="020B0604020202020204"/>
                </a:rPr>
                <a:t>    </a:t>
              </a:r>
              <a:r>
                <a:rPr lang="en-US" sz="4400" b="1">
                  <a:solidFill>
                    <a:srgbClr val="0276BD"/>
                  </a:solidFill>
                  <a:latin typeface="Arial" panose="020B0604020202020204"/>
                  <a:ea typeface="Arial" panose="020B0604020202020204"/>
                  <a:cs typeface="Arial" panose="020B0604020202020204"/>
                  <a:sym typeface="Arial" panose="020B0604020202020204"/>
                </a:rPr>
                <a:t>1. ĐỌC BẢN ĐỒ CÁC ĐỚI VÀ CÁC KIỂU KHÍ HẬU TRÊN TRÁI ĐẤT </a:t>
              </a:r>
              <a:endParaRPr sz="6600" b="1" cap="none">
                <a:solidFill>
                  <a:srgbClr val="0276BD"/>
                </a:solidFill>
                <a:latin typeface="Arial" panose="020B0604020202020204"/>
                <a:ea typeface="Arial" panose="020B0604020202020204"/>
                <a:cs typeface="Arial" panose="020B0604020202020204"/>
                <a:sym typeface="Arial" panose="020B0604020202020204"/>
              </a:endParaRPr>
            </a:p>
          </p:txBody>
        </p:sp>
        <p:pic>
          <p:nvPicPr>
            <p:cNvPr id="223" name="Google Shape;223;p7" descr="Science Climate Stock Illustrations – 18,051 Science Climate Stock  Illustrations, Vectors &amp; Clipart - Dreamstime"/>
            <p:cNvPicPr preferRelativeResize="0"/>
            <p:nvPr/>
          </p:nvPicPr>
          <p:blipFill rotWithShape="1">
            <a:blip r:embed="rId1"/>
            <a:srcRect l="3601" t="8783" r="3886" b="11524"/>
            <a:stretch>
              <a:fillRect/>
            </a:stretch>
          </p:blipFill>
          <p:spPr>
            <a:xfrm>
              <a:off x="132037" y="9337"/>
              <a:ext cx="2349082" cy="1407656"/>
            </a:xfrm>
            <a:prstGeom prst="rect">
              <a:avLst/>
            </a:prstGeom>
            <a:noFill/>
            <a:ln>
              <a:noFill/>
            </a:ln>
          </p:spPr>
        </p:pic>
      </p:grpSp>
      <p:sp>
        <p:nvSpPr>
          <p:cNvPr id="224" name="Google Shape;224;p7"/>
          <p:cNvSpPr/>
          <p:nvPr/>
        </p:nvSpPr>
        <p:spPr>
          <a:xfrm>
            <a:off x="4885128" y="1715076"/>
            <a:ext cx="2854901" cy="803874"/>
          </a:xfrm>
          <a:prstGeom prst="rect">
            <a:avLst/>
          </a:prstGeom>
          <a:solidFill>
            <a:srgbClr val="FFF2CC"/>
          </a:solid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4400" b="1">
                <a:solidFill>
                  <a:srgbClr val="FF0000"/>
                </a:solidFill>
                <a:latin typeface="Poppins" panose="00000500000000000000"/>
                <a:ea typeface="Poppins" panose="00000500000000000000"/>
                <a:cs typeface="Poppins" panose="00000500000000000000"/>
                <a:sym typeface="Poppins" panose="00000500000000000000"/>
              </a:rPr>
              <a:t>7</a:t>
            </a:r>
            <a:r>
              <a:rPr lang="en-US" sz="3200">
                <a:solidFill>
                  <a:schemeClr val="dk1"/>
                </a:solidFill>
                <a:latin typeface="Poppins" panose="00000500000000000000"/>
                <a:ea typeface="Poppins" panose="00000500000000000000"/>
                <a:cs typeface="Poppins" panose="00000500000000000000"/>
                <a:sym typeface="Poppins" panose="00000500000000000000"/>
              </a:rPr>
              <a:t> </a:t>
            </a:r>
            <a:r>
              <a:rPr lang="en-US" sz="3600" b="1">
                <a:solidFill>
                  <a:srgbClr val="00B050"/>
                </a:solidFill>
                <a:latin typeface="Poppins" panose="00000500000000000000"/>
                <a:ea typeface="Poppins" panose="00000500000000000000"/>
                <a:cs typeface="Poppins" panose="00000500000000000000"/>
                <a:sym typeface="Poppins" panose="00000500000000000000"/>
              </a:rPr>
              <a:t>đới khí hậu</a:t>
            </a:r>
            <a:endParaRPr sz="3200" b="1">
              <a:solidFill>
                <a:srgbClr val="00B050"/>
              </a:solidFill>
              <a:latin typeface="Poppins" panose="00000500000000000000"/>
              <a:ea typeface="Poppins" panose="00000500000000000000"/>
              <a:cs typeface="Poppins" panose="00000500000000000000"/>
              <a:sym typeface="Poppins" panose="00000500000000000000"/>
            </a:endParaRPr>
          </a:p>
        </p:txBody>
      </p:sp>
      <p:sp>
        <p:nvSpPr>
          <p:cNvPr id="225" name="Google Shape;225;p7"/>
          <p:cNvSpPr/>
          <p:nvPr/>
        </p:nvSpPr>
        <p:spPr>
          <a:xfrm>
            <a:off x="65679" y="3188900"/>
            <a:ext cx="1115738" cy="54514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1">
                <a:solidFill>
                  <a:srgbClr val="FF0000"/>
                </a:solidFill>
                <a:latin typeface="Poppins" panose="00000500000000000000"/>
                <a:ea typeface="Poppins" panose="00000500000000000000"/>
                <a:cs typeface="Poppins" panose="00000500000000000000"/>
                <a:sym typeface="Poppins" panose="00000500000000000000"/>
              </a:rPr>
              <a:t>Cực</a:t>
            </a:r>
            <a:endParaRPr sz="2000">
              <a:solidFill>
                <a:srgbClr val="FF0000"/>
              </a:solidFill>
              <a:latin typeface="Poppins" panose="00000500000000000000"/>
              <a:ea typeface="Poppins" panose="00000500000000000000"/>
              <a:cs typeface="Poppins" panose="00000500000000000000"/>
              <a:sym typeface="Poppins" panose="00000500000000000000"/>
            </a:endParaRPr>
          </a:p>
        </p:txBody>
      </p:sp>
      <p:sp>
        <p:nvSpPr>
          <p:cNvPr id="226" name="Google Shape;226;p7"/>
          <p:cNvSpPr/>
          <p:nvPr/>
        </p:nvSpPr>
        <p:spPr>
          <a:xfrm>
            <a:off x="1075249" y="3202924"/>
            <a:ext cx="1882500" cy="54514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b="1">
                <a:solidFill>
                  <a:srgbClr val="0027CF"/>
                </a:solidFill>
                <a:latin typeface="Poppins" panose="00000500000000000000"/>
                <a:ea typeface="Poppins" panose="00000500000000000000"/>
                <a:cs typeface="Poppins" panose="00000500000000000000"/>
                <a:sym typeface="Poppins" panose="00000500000000000000"/>
              </a:rPr>
              <a:t>Cận cực</a:t>
            </a:r>
            <a:endParaRPr sz="2000">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227" name="Google Shape;227;p7"/>
          <p:cNvSpPr/>
          <p:nvPr/>
        </p:nvSpPr>
        <p:spPr>
          <a:xfrm>
            <a:off x="10384008" y="3148765"/>
            <a:ext cx="1644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Poppins" panose="00000500000000000000"/>
                <a:ea typeface="Poppins" panose="00000500000000000000"/>
                <a:cs typeface="Poppins" panose="00000500000000000000"/>
                <a:sym typeface="Poppins" panose="00000500000000000000"/>
              </a:rPr>
              <a:t>Xích đạo</a:t>
            </a:r>
            <a:endParaRPr sz="2800" b="1">
              <a:solidFill>
                <a:srgbClr val="FF0000"/>
              </a:solidFill>
              <a:latin typeface="Poppins" panose="00000500000000000000"/>
              <a:ea typeface="Poppins" panose="00000500000000000000"/>
              <a:cs typeface="Poppins" panose="00000500000000000000"/>
              <a:sym typeface="Poppins" panose="00000500000000000000"/>
            </a:endParaRPr>
          </a:p>
        </p:txBody>
      </p:sp>
      <p:sp>
        <p:nvSpPr>
          <p:cNvPr id="228" name="Google Shape;228;p7"/>
          <p:cNvSpPr/>
          <p:nvPr/>
        </p:nvSpPr>
        <p:spPr>
          <a:xfrm>
            <a:off x="6080732" y="3189213"/>
            <a:ext cx="16678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Poppins" panose="00000500000000000000"/>
                <a:ea typeface="Poppins" panose="00000500000000000000"/>
                <a:cs typeface="Poppins" panose="00000500000000000000"/>
                <a:sym typeface="Poppins" panose="00000500000000000000"/>
              </a:rPr>
              <a:t>Nhiệt đới</a:t>
            </a:r>
            <a:endParaRPr sz="2800" b="1">
              <a:solidFill>
                <a:srgbClr val="FF0000"/>
              </a:solidFill>
              <a:latin typeface="Poppins" panose="00000500000000000000"/>
              <a:ea typeface="Poppins" panose="00000500000000000000"/>
              <a:cs typeface="Poppins" panose="00000500000000000000"/>
              <a:sym typeface="Poppins" panose="00000500000000000000"/>
            </a:endParaRPr>
          </a:p>
        </p:txBody>
      </p:sp>
      <p:sp>
        <p:nvSpPr>
          <p:cNvPr id="229" name="Google Shape;229;p7"/>
          <p:cNvSpPr/>
          <p:nvPr/>
        </p:nvSpPr>
        <p:spPr>
          <a:xfrm>
            <a:off x="4305246" y="3185236"/>
            <a:ext cx="185848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7CF"/>
                </a:solidFill>
                <a:latin typeface="Poppins" panose="00000500000000000000"/>
                <a:ea typeface="Poppins" panose="00000500000000000000"/>
                <a:cs typeface="Poppins" panose="00000500000000000000"/>
                <a:sym typeface="Poppins" panose="00000500000000000000"/>
              </a:rPr>
              <a:t>Cận nhiệt</a:t>
            </a:r>
            <a:endParaRPr sz="28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230" name="Google Shape;230;p7"/>
          <p:cNvSpPr/>
          <p:nvPr/>
        </p:nvSpPr>
        <p:spPr>
          <a:xfrm>
            <a:off x="2747967" y="3214543"/>
            <a:ext cx="128017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Poppins" panose="00000500000000000000"/>
                <a:ea typeface="Poppins" panose="00000500000000000000"/>
                <a:cs typeface="Poppins" panose="00000500000000000000"/>
                <a:sym typeface="Poppins" panose="00000500000000000000"/>
              </a:rPr>
              <a:t>Ôn đới</a:t>
            </a:r>
            <a:endParaRPr sz="2800" b="1">
              <a:solidFill>
                <a:srgbClr val="FF0000"/>
              </a:solidFill>
              <a:latin typeface="Poppins" panose="00000500000000000000"/>
              <a:ea typeface="Poppins" panose="00000500000000000000"/>
              <a:cs typeface="Poppins" panose="00000500000000000000"/>
              <a:sym typeface="Poppins" panose="00000500000000000000"/>
            </a:endParaRPr>
          </a:p>
        </p:txBody>
      </p:sp>
      <p:sp>
        <p:nvSpPr>
          <p:cNvPr id="231" name="Google Shape;231;p7"/>
          <p:cNvSpPr/>
          <p:nvPr/>
        </p:nvSpPr>
        <p:spPr>
          <a:xfrm>
            <a:off x="7939212" y="3168989"/>
            <a:ext cx="23030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7CF"/>
                </a:solidFill>
                <a:latin typeface="Poppins" panose="00000500000000000000"/>
                <a:ea typeface="Poppins" panose="00000500000000000000"/>
                <a:cs typeface="Poppins" panose="00000500000000000000"/>
                <a:sym typeface="Poppins" panose="00000500000000000000"/>
              </a:rPr>
              <a:t>Cận xích đạo</a:t>
            </a:r>
            <a:endParaRPr sz="2800" b="1">
              <a:solidFill>
                <a:srgbClr val="0027CF"/>
              </a:solidFill>
              <a:latin typeface="Poppins" panose="00000500000000000000"/>
              <a:ea typeface="Poppins" panose="00000500000000000000"/>
              <a:cs typeface="Poppins" panose="00000500000000000000"/>
              <a:sym typeface="Poppins" panose="00000500000000000000"/>
            </a:endParaRPr>
          </a:p>
        </p:txBody>
      </p:sp>
      <p:cxnSp>
        <p:nvCxnSpPr>
          <p:cNvPr id="232" name="Google Shape;232;p7"/>
          <p:cNvCxnSpPr>
            <a:stCxn id="224" idx="2"/>
            <a:endCxn id="225" idx="0"/>
          </p:cNvCxnSpPr>
          <p:nvPr/>
        </p:nvCxnSpPr>
        <p:spPr>
          <a:xfrm flipH="1">
            <a:off x="623679" y="2518950"/>
            <a:ext cx="5688900" cy="669900"/>
          </a:xfrm>
          <a:prstGeom prst="straightConnector1">
            <a:avLst/>
          </a:prstGeom>
          <a:noFill/>
          <a:ln w="9525" cap="flat" cmpd="sng">
            <a:solidFill>
              <a:schemeClr val="dk1"/>
            </a:solidFill>
            <a:prstDash val="dash"/>
            <a:miter lim="800000"/>
            <a:headEnd type="none" w="sm" len="sm"/>
            <a:tailEnd type="triangle" w="med" len="med"/>
          </a:ln>
        </p:spPr>
      </p:cxnSp>
      <p:cxnSp>
        <p:nvCxnSpPr>
          <p:cNvPr id="233" name="Google Shape;233;p7"/>
          <p:cNvCxnSpPr>
            <a:stCxn id="224" idx="2"/>
            <a:endCxn id="226" idx="0"/>
          </p:cNvCxnSpPr>
          <p:nvPr/>
        </p:nvCxnSpPr>
        <p:spPr>
          <a:xfrm flipH="1">
            <a:off x="2016579" y="2518950"/>
            <a:ext cx="4296000" cy="684000"/>
          </a:xfrm>
          <a:prstGeom prst="straightConnector1">
            <a:avLst/>
          </a:prstGeom>
          <a:noFill/>
          <a:ln w="9525" cap="flat" cmpd="sng">
            <a:solidFill>
              <a:schemeClr val="dk1"/>
            </a:solidFill>
            <a:prstDash val="dash"/>
            <a:miter lim="800000"/>
            <a:headEnd type="none" w="sm" len="sm"/>
            <a:tailEnd type="triangle" w="med" len="med"/>
          </a:ln>
        </p:spPr>
      </p:cxnSp>
      <p:cxnSp>
        <p:nvCxnSpPr>
          <p:cNvPr id="234" name="Google Shape;234;p7"/>
          <p:cNvCxnSpPr>
            <a:stCxn id="224" idx="2"/>
            <a:endCxn id="230" idx="0"/>
          </p:cNvCxnSpPr>
          <p:nvPr/>
        </p:nvCxnSpPr>
        <p:spPr>
          <a:xfrm flipH="1">
            <a:off x="3388179" y="2518950"/>
            <a:ext cx="2924400" cy="695700"/>
          </a:xfrm>
          <a:prstGeom prst="straightConnector1">
            <a:avLst/>
          </a:prstGeom>
          <a:noFill/>
          <a:ln w="9525" cap="flat" cmpd="sng">
            <a:solidFill>
              <a:schemeClr val="dk1"/>
            </a:solidFill>
            <a:prstDash val="dash"/>
            <a:miter lim="800000"/>
            <a:headEnd type="none" w="sm" len="sm"/>
            <a:tailEnd type="triangle" w="med" len="med"/>
          </a:ln>
        </p:spPr>
      </p:cxnSp>
      <p:cxnSp>
        <p:nvCxnSpPr>
          <p:cNvPr id="235" name="Google Shape;235;p7"/>
          <p:cNvCxnSpPr>
            <a:stCxn id="224" idx="2"/>
            <a:endCxn id="229" idx="0"/>
          </p:cNvCxnSpPr>
          <p:nvPr/>
        </p:nvCxnSpPr>
        <p:spPr>
          <a:xfrm flipH="1">
            <a:off x="5234379" y="2518950"/>
            <a:ext cx="1078200" cy="666300"/>
          </a:xfrm>
          <a:prstGeom prst="straightConnector1">
            <a:avLst/>
          </a:prstGeom>
          <a:noFill/>
          <a:ln w="9525" cap="flat" cmpd="sng">
            <a:solidFill>
              <a:schemeClr val="dk1"/>
            </a:solidFill>
            <a:prstDash val="dash"/>
            <a:miter lim="800000"/>
            <a:headEnd type="none" w="sm" len="sm"/>
            <a:tailEnd type="triangle" w="med" len="med"/>
          </a:ln>
        </p:spPr>
      </p:cxnSp>
      <p:cxnSp>
        <p:nvCxnSpPr>
          <p:cNvPr id="236" name="Google Shape;236;p7"/>
          <p:cNvCxnSpPr>
            <a:stCxn id="224" idx="2"/>
            <a:endCxn id="228" idx="0"/>
          </p:cNvCxnSpPr>
          <p:nvPr/>
        </p:nvCxnSpPr>
        <p:spPr>
          <a:xfrm>
            <a:off x="6312579" y="2518950"/>
            <a:ext cx="602100" cy="670200"/>
          </a:xfrm>
          <a:prstGeom prst="straightConnector1">
            <a:avLst/>
          </a:prstGeom>
          <a:noFill/>
          <a:ln w="9525" cap="flat" cmpd="sng">
            <a:solidFill>
              <a:schemeClr val="dk1"/>
            </a:solidFill>
            <a:prstDash val="dash"/>
            <a:miter lim="800000"/>
            <a:headEnd type="none" w="sm" len="sm"/>
            <a:tailEnd type="triangle" w="med" len="med"/>
          </a:ln>
        </p:spPr>
      </p:cxnSp>
      <p:cxnSp>
        <p:nvCxnSpPr>
          <p:cNvPr id="237" name="Google Shape;237;p7"/>
          <p:cNvCxnSpPr>
            <a:stCxn id="224" idx="2"/>
            <a:endCxn id="231" idx="0"/>
          </p:cNvCxnSpPr>
          <p:nvPr/>
        </p:nvCxnSpPr>
        <p:spPr>
          <a:xfrm>
            <a:off x="6312579" y="2518950"/>
            <a:ext cx="2778000" cy="650100"/>
          </a:xfrm>
          <a:prstGeom prst="straightConnector1">
            <a:avLst/>
          </a:prstGeom>
          <a:noFill/>
          <a:ln w="9525" cap="flat" cmpd="sng">
            <a:solidFill>
              <a:schemeClr val="dk1"/>
            </a:solidFill>
            <a:prstDash val="dash"/>
            <a:miter lim="800000"/>
            <a:headEnd type="none" w="sm" len="sm"/>
            <a:tailEnd type="triangle" w="med" len="med"/>
          </a:ln>
        </p:spPr>
      </p:cxnSp>
      <p:cxnSp>
        <p:nvCxnSpPr>
          <p:cNvPr id="238" name="Google Shape;238;p7"/>
          <p:cNvCxnSpPr>
            <a:stCxn id="224" idx="2"/>
            <a:endCxn id="227" idx="0"/>
          </p:cNvCxnSpPr>
          <p:nvPr/>
        </p:nvCxnSpPr>
        <p:spPr>
          <a:xfrm>
            <a:off x="6312579" y="2518950"/>
            <a:ext cx="4893600" cy="629700"/>
          </a:xfrm>
          <a:prstGeom prst="straightConnector1">
            <a:avLst/>
          </a:prstGeom>
          <a:noFill/>
          <a:ln w="9525" cap="flat" cmpd="sng">
            <a:solidFill>
              <a:schemeClr val="dk1"/>
            </a:solidFill>
            <a:prstDash val="dash"/>
            <a:miter lim="800000"/>
            <a:headEnd type="none" w="sm" len="sm"/>
            <a:tailEnd type="triangle" w="med" len="med"/>
          </a:ln>
        </p:spPr>
      </p:cxnSp>
      <p:sp>
        <p:nvSpPr>
          <p:cNvPr id="239" name="Google Shape;239;p7"/>
          <p:cNvSpPr/>
          <p:nvPr/>
        </p:nvSpPr>
        <p:spPr>
          <a:xfrm>
            <a:off x="2177861" y="4249568"/>
            <a:ext cx="760283"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Poppins" panose="00000500000000000000"/>
                <a:ea typeface="Poppins" panose="00000500000000000000"/>
                <a:cs typeface="Poppins" panose="00000500000000000000"/>
                <a:sym typeface="Poppins" panose="00000500000000000000"/>
              </a:rPr>
              <a:t>Kiểu lục địa</a:t>
            </a:r>
            <a:endParaRPr sz="2000" b="1">
              <a:solidFill>
                <a:srgbClr val="FF0000"/>
              </a:solidFill>
              <a:latin typeface="Poppins" panose="00000500000000000000"/>
              <a:ea typeface="Poppins" panose="00000500000000000000"/>
              <a:cs typeface="Poppins" panose="00000500000000000000"/>
              <a:sym typeface="Poppins" panose="00000500000000000000"/>
            </a:endParaRPr>
          </a:p>
        </p:txBody>
      </p:sp>
      <p:sp>
        <p:nvSpPr>
          <p:cNvPr id="240" name="Google Shape;240;p7"/>
          <p:cNvSpPr/>
          <p:nvPr/>
        </p:nvSpPr>
        <p:spPr>
          <a:xfrm>
            <a:off x="2690199" y="4265472"/>
            <a:ext cx="866631"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Poppins" panose="00000500000000000000"/>
                <a:ea typeface="Poppins" panose="00000500000000000000"/>
                <a:cs typeface="Poppins" panose="00000500000000000000"/>
                <a:sym typeface="Poppins" panose="00000500000000000000"/>
              </a:rPr>
              <a:t>Kiểu gió mùa</a:t>
            </a:r>
            <a:endParaRPr sz="2000" b="1">
              <a:solidFill>
                <a:srgbClr val="FF0000"/>
              </a:solidFill>
              <a:latin typeface="Poppins" panose="00000500000000000000"/>
              <a:ea typeface="Poppins" panose="00000500000000000000"/>
              <a:cs typeface="Poppins" panose="00000500000000000000"/>
              <a:sym typeface="Poppins" panose="00000500000000000000"/>
            </a:endParaRPr>
          </a:p>
        </p:txBody>
      </p:sp>
      <p:sp>
        <p:nvSpPr>
          <p:cNvPr id="241" name="Google Shape;241;p7"/>
          <p:cNvSpPr/>
          <p:nvPr/>
        </p:nvSpPr>
        <p:spPr>
          <a:xfrm>
            <a:off x="3330265" y="4257520"/>
            <a:ext cx="92782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Poppins" panose="00000500000000000000"/>
                <a:ea typeface="Poppins" panose="00000500000000000000"/>
                <a:cs typeface="Poppins" panose="00000500000000000000"/>
                <a:sym typeface="Poppins" panose="00000500000000000000"/>
              </a:rPr>
              <a:t>Kiểu hải dương</a:t>
            </a:r>
            <a:endParaRPr sz="2000" b="1">
              <a:solidFill>
                <a:srgbClr val="FF0000"/>
              </a:solidFill>
              <a:latin typeface="Poppins" panose="00000500000000000000"/>
              <a:ea typeface="Poppins" panose="00000500000000000000"/>
              <a:cs typeface="Poppins" panose="00000500000000000000"/>
              <a:sym typeface="Poppins" panose="00000500000000000000"/>
            </a:endParaRPr>
          </a:p>
        </p:txBody>
      </p:sp>
      <p:sp>
        <p:nvSpPr>
          <p:cNvPr id="242" name="Google Shape;242;p7"/>
          <p:cNvSpPr/>
          <p:nvPr/>
        </p:nvSpPr>
        <p:spPr>
          <a:xfrm>
            <a:off x="4216791" y="4281537"/>
            <a:ext cx="760283"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027CF"/>
                </a:solidFill>
                <a:latin typeface="Poppins" panose="00000500000000000000"/>
                <a:ea typeface="Poppins" panose="00000500000000000000"/>
                <a:cs typeface="Poppins" panose="00000500000000000000"/>
                <a:sym typeface="Poppins" panose="00000500000000000000"/>
              </a:rPr>
              <a:t>Kiểu lục địa</a:t>
            </a:r>
            <a:endParaRPr sz="20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243" name="Google Shape;243;p7"/>
          <p:cNvSpPr/>
          <p:nvPr/>
        </p:nvSpPr>
        <p:spPr>
          <a:xfrm>
            <a:off x="4746516" y="4281539"/>
            <a:ext cx="866631"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027CF"/>
                </a:solidFill>
                <a:latin typeface="Poppins" panose="00000500000000000000"/>
                <a:ea typeface="Poppins" panose="00000500000000000000"/>
                <a:cs typeface="Poppins" panose="00000500000000000000"/>
                <a:sym typeface="Poppins" panose="00000500000000000000"/>
              </a:rPr>
              <a:t>Kiểu gió mùa</a:t>
            </a:r>
            <a:endParaRPr sz="2000" b="1">
              <a:solidFill>
                <a:srgbClr val="0027CF"/>
              </a:solidFill>
              <a:latin typeface="Poppins" panose="00000500000000000000"/>
              <a:ea typeface="Poppins" panose="00000500000000000000"/>
              <a:cs typeface="Poppins" panose="00000500000000000000"/>
              <a:sym typeface="Poppins" panose="00000500000000000000"/>
            </a:endParaRPr>
          </a:p>
        </p:txBody>
      </p:sp>
      <p:sp>
        <p:nvSpPr>
          <p:cNvPr id="244" name="Google Shape;244;p7"/>
          <p:cNvSpPr/>
          <p:nvPr/>
        </p:nvSpPr>
        <p:spPr>
          <a:xfrm>
            <a:off x="5338566" y="4282266"/>
            <a:ext cx="92782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027CF"/>
                </a:solidFill>
                <a:latin typeface="Poppins" panose="00000500000000000000"/>
                <a:ea typeface="Poppins" panose="00000500000000000000"/>
                <a:cs typeface="Poppins" panose="00000500000000000000"/>
                <a:sym typeface="Poppins" panose="00000500000000000000"/>
              </a:rPr>
              <a:t>Kiểu địa trung hải</a:t>
            </a:r>
            <a:endParaRPr sz="2000" b="1">
              <a:solidFill>
                <a:srgbClr val="0027CF"/>
              </a:solidFill>
              <a:latin typeface="Poppins" panose="00000500000000000000"/>
              <a:ea typeface="Poppins" panose="00000500000000000000"/>
              <a:cs typeface="Poppins" panose="00000500000000000000"/>
              <a:sym typeface="Poppins" panose="00000500000000000000"/>
            </a:endParaRPr>
          </a:p>
        </p:txBody>
      </p:sp>
      <p:cxnSp>
        <p:nvCxnSpPr>
          <p:cNvPr id="245" name="Google Shape;245;p7"/>
          <p:cNvCxnSpPr>
            <a:stCxn id="230" idx="2"/>
            <a:endCxn id="239" idx="0"/>
          </p:cNvCxnSpPr>
          <p:nvPr/>
        </p:nvCxnSpPr>
        <p:spPr>
          <a:xfrm flipH="1">
            <a:off x="2557957" y="3737763"/>
            <a:ext cx="830100" cy="511800"/>
          </a:xfrm>
          <a:prstGeom prst="straightConnector1">
            <a:avLst/>
          </a:prstGeom>
          <a:noFill/>
          <a:ln w="9525" cap="flat" cmpd="sng">
            <a:solidFill>
              <a:schemeClr val="dk1"/>
            </a:solidFill>
            <a:prstDash val="solid"/>
            <a:miter lim="800000"/>
            <a:headEnd type="none" w="sm" len="sm"/>
            <a:tailEnd type="triangle" w="med" len="med"/>
          </a:ln>
        </p:spPr>
      </p:cxnSp>
      <p:cxnSp>
        <p:nvCxnSpPr>
          <p:cNvPr id="246" name="Google Shape;246;p7"/>
          <p:cNvCxnSpPr>
            <a:stCxn id="230" idx="2"/>
            <a:endCxn id="240" idx="0"/>
          </p:cNvCxnSpPr>
          <p:nvPr/>
        </p:nvCxnSpPr>
        <p:spPr>
          <a:xfrm flipH="1">
            <a:off x="3123457" y="3737763"/>
            <a:ext cx="264600" cy="527700"/>
          </a:xfrm>
          <a:prstGeom prst="straightConnector1">
            <a:avLst/>
          </a:prstGeom>
          <a:noFill/>
          <a:ln w="9525" cap="flat" cmpd="sng">
            <a:solidFill>
              <a:schemeClr val="dk1"/>
            </a:solidFill>
            <a:prstDash val="solid"/>
            <a:miter lim="800000"/>
            <a:headEnd type="none" w="sm" len="sm"/>
            <a:tailEnd type="triangle" w="med" len="med"/>
          </a:ln>
        </p:spPr>
      </p:cxnSp>
      <p:cxnSp>
        <p:nvCxnSpPr>
          <p:cNvPr id="247" name="Google Shape;247;p7"/>
          <p:cNvCxnSpPr>
            <a:stCxn id="230" idx="2"/>
            <a:endCxn id="241" idx="0"/>
          </p:cNvCxnSpPr>
          <p:nvPr/>
        </p:nvCxnSpPr>
        <p:spPr>
          <a:xfrm>
            <a:off x="3388057" y="3737763"/>
            <a:ext cx="406200" cy="519900"/>
          </a:xfrm>
          <a:prstGeom prst="straightConnector1">
            <a:avLst/>
          </a:prstGeom>
          <a:noFill/>
          <a:ln w="9525" cap="flat" cmpd="sng">
            <a:solidFill>
              <a:schemeClr val="dk1"/>
            </a:solidFill>
            <a:prstDash val="solid"/>
            <a:miter lim="800000"/>
            <a:headEnd type="none" w="sm" len="sm"/>
            <a:tailEnd type="triangle" w="med" len="med"/>
          </a:ln>
        </p:spPr>
      </p:cxnSp>
      <p:cxnSp>
        <p:nvCxnSpPr>
          <p:cNvPr id="248" name="Google Shape;248;p7"/>
          <p:cNvCxnSpPr>
            <a:stCxn id="229" idx="2"/>
            <a:endCxn id="242" idx="0"/>
          </p:cNvCxnSpPr>
          <p:nvPr/>
        </p:nvCxnSpPr>
        <p:spPr>
          <a:xfrm flipH="1">
            <a:off x="4596986" y="3708456"/>
            <a:ext cx="637500" cy="573000"/>
          </a:xfrm>
          <a:prstGeom prst="straightConnector1">
            <a:avLst/>
          </a:prstGeom>
          <a:noFill/>
          <a:ln w="9525" cap="flat" cmpd="sng">
            <a:solidFill>
              <a:schemeClr val="dk1"/>
            </a:solidFill>
            <a:prstDash val="solid"/>
            <a:miter lim="800000"/>
            <a:headEnd type="none" w="sm" len="sm"/>
            <a:tailEnd type="triangle" w="med" len="med"/>
          </a:ln>
        </p:spPr>
      </p:cxnSp>
      <p:cxnSp>
        <p:nvCxnSpPr>
          <p:cNvPr id="249" name="Google Shape;249;p7"/>
          <p:cNvCxnSpPr>
            <a:stCxn id="229" idx="2"/>
            <a:endCxn id="243" idx="0"/>
          </p:cNvCxnSpPr>
          <p:nvPr/>
        </p:nvCxnSpPr>
        <p:spPr>
          <a:xfrm flipH="1">
            <a:off x="5179886" y="3708456"/>
            <a:ext cx="54600" cy="573000"/>
          </a:xfrm>
          <a:prstGeom prst="straightConnector1">
            <a:avLst/>
          </a:prstGeom>
          <a:noFill/>
          <a:ln w="9525" cap="flat" cmpd="sng">
            <a:solidFill>
              <a:schemeClr val="dk1"/>
            </a:solidFill>
            <a:prstDash val="solid"/>
            <a:miter lim="800000"/>
            <a:headEnd type="none" w="sm" len="sm"/>
            <a:tailEnd type="triangle" w="med" len="med"/>
          </a:ln>
        </p:spPr>
      </p:cxnSp>
      <p:cxnSp>
        <p:nvCxnSpPr>
          <p:cNvPr id="250" name="Google Shape;250;p7"/>
          <p:cNvCxnSpPr>
            <a:stCxn id="229" idx="2"/>
            <a:endCxn id="244" idx="0"/>
          </p:cNvCxnSpPr>
          <p:nvPr/>
        </p:nvCxnSpPr>
        <p:spPr>
          <a:xfrm>
            <a:off x="5234486" y="3708456"/>
            <a:ext cx="567900" cy="573900"/>
          </a:xfrm>
          <a:prstGeom prst="straightConnector1">
            <a:avLst/>
          </a:prstGeom>
          <a:noFill/>
          <a:ln w="9525" cap="flat" cmpd="sng">
            <a:solidFill>
              <a:schemeClr val="dk1"/>
            </a:solidFill>
            <a:prstDash val="solid"/>
            <a:miter lim="800000"/>
            <a:headEnd type="none" w="sm" len="sm"/>
            <a:tailEnd type="triangle" w="med" len="med"/>
          </a:ln>
        </p:spPr>
      </p:cxnSp>
      <p:sp>
        <p:nvSpPr>
          <p:cNvPr id="251" name="Google Shape;251;p7"/>
          <p:cNvSpPr/>
          <p:nvPr/>
        </p:nvSpPr>
        <p:spPr>
          <a:xfrm>
            <a:off x="6259606" y="4272691"/>
            <a:ext cx="760283"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Poppins" panose="00000500000000000000"/>
                <a:ea typeface="Poppins" panose="00000500000000000000"/>
                <a:cs typeface="Poppins" panose="00000500000000000000"/>
                <a:sym typeface="Poppins" panose="00000500000000000000"/>
              </a:rPr>
              <a:t>Kiểu lục địa</a:t>
            </a:r>
            <a:endParaRPr sz="2000" b="1">
              <a:solidFill>
                <a:srgbClr val="FF0000"/>
              </a:solidFill>
              <a:latin typeface="Poppins" panose="00000500000000000000"/>
              <a:ea typeface="Poppins" panose="00000500000000000000"/>
              <a:cs typeface="Poppins" panose="00000500000000000000"/>
              <a:sym typeface="Poppins" panose="00000500000000000000"/>
            </a:endParaRPr>
          </a:p>
        </p:txBody>
      </p:sp>
      <p:sp>
        <p:nvSpPr>
          <p:cNvPr id="252" name="Google Shape;252;p7"/>
          <p:cNvSpPr/>
          <p:nvPr/>
        </p:nvSpPr>
        <p:spPr>
          <a:xfrm>
            <a:off x="6903943" y="4246478"/>
            <a:ext cx="866631"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0000"/>
                </a:solidFill>
                <a:latin typeface="Poppins" panose="00000500000000000000"/>
                <a:ea typeface="Poppins" panose="00000500000000000000"/>
                <a:cs typeface="Poppins" panose="00000500000000000000"/>
                <a:sym typeface="Poppins" panose="00000500000000000000"/>
              </a:rPr>
              <a:t>Kiểu gió mùa</a:t>
            </a:r>
            <a:endParaRPr sz="2000" b="1">
              <a:solidFill>
                <a:srgbClr val="FF0000"/>
              </a:solidFill>
              <a:latin typeface="Poppins" panose="00000500000000000000"/>
              <a:ea typeface="Poppins" panose="00000500000000000000"/>
              <a:cs typeface="Poppins" panose="00000500000000000000"/>
              <a:sym typeface="Poppins" panose="00000500000000000000"/>
            </a:endParaRPr>
          </a:p>
        </p:txBody>
      </p:sp>
      <p:cxnSp>
        <p:nvCxnSpPr>
          <p:cNvPr id="253" name="Google Shape;253;p7"/>
          <p:cNvCxnSpPr>
            <a:stCxn id="228" idx="2"/>
            <a:endCxn id="251" idx="0"/>
          </p:cNvCxnSpPr>
          <p:nvPr/>
        </p:nvCxnSpPr>
        <p:spPr>
          <a:xfrm flipH="1">
            <a:off x="6639845" y="3712433"/>
            <a:ext cx="274800" cy="560400"/>
          </a:xfrm>
          <a:prstGeom prst="straightConnector1">
            <a:avLst/>
          </a:prstGeom>
          <a:noFill/>
          <a:ln w="9525" cap="flat" cmpd="sng">
            <a:solidFill>
              <a:schemeClr val="dk1"/>
            </a:solidFill>
            <a:prstDash val="solid"/>
            <a:miter lim="800000"/>
            <a:headEnd type="none" w="sm" len="sm"/>
            <a:tailEnd type="triangle" w="med" len="med"/>
          </a:ln>
        </p:spPr>
      </p:cxnSp>
      <p:cxnSp>
        <p:nvCxnSpPr>
          <p:cNvPr id="254" name="Google Shape;254;p7"/>
          <p:cNvCxnSpPr>
            <a:stCxn id="228" idx="2"/>
            <a:endCxn id="252" idx="0"/>
          </p:cNvCxnSpPr>
          <p:nvPr/>
        </p:nvCxnSpPr>
        <p:spPr>
          <a:xfrm>
            <a:off x="6914645" y="3712433"/>
            <a:ext cx="422700" cy="534000"/>
          </a:xfrm>
          <a:prstGeom prst="straightConnector1">
            <a:avLst/>
          </a:prstGeom>
          <a:noFill/>
          <a:ln w="9525" cap="flat" cmpd="sng">
            <a:solidFill>
              <a:schemeClr val="dk1"/>
            </a:solidFill>
            <a:prstDash val="solid"/>
            <a:miter lim="800000"/>
            <a:headEnd type="none" w="sm" len="sm"/>
            <a:tailEnd type="triangle" w="med" len="med"/>
          </a:ln>
        </p:spPr>
      </p:cxnSp>
      <p:grpSp>
        <p:nvGrpSpPr>
          <p:cNvPr id="255" name="Google Shape;255;p7"/>
          <p:cNvGrpSpPr/>
          <p:nvPr/>
        </p:nvGrpSpPr>
        <p:grpSpPr>
          <a:xfrm>
            <a:off x="7534089" y="4489043"/>
            <a:ext cx="4625886" cy="2404170"/>
            <a:chOff x="143827" y="1773977"/>
            <a:chExt cx="11911884" cy="5739312"/>
          </a:xfrm>
        </p:grpSpPr>
        <p:pic>
          <p:nvPicPr>
            <p:cNvPr id="256" name="Google Shape;256;p7"/>
            <p:cNvPicPr preferRelativeResize="0"/>
            <p:nvPr/>
          </p:nvPicPr>
          <p:blipFill rotWithShape="1">
            <a:blip r:embed="rId2"/>
            <a:srcRect/>
            <a:stretch>
              <a:fillRect/>
            </a:stretch>
          </p:blipFill>
          <p:spPr>
            <a:xfrm>
              <a:off x="567448" y="1776051"/>
              <a:ext cx="8911831" cy="4696445"/>
            </a:xfrm>
            <a:prstGeom prst="rect">
              <a:avLst/>
            </a:prstGeom>
            <a:noFill/>
            <a:ln>
              <a:noFill/>
            </a:ln>
          </p:spPr>
        </p:pic>
        <p:grpSp>
          <p:nvGrpSpPr>
            <p:cNvPr id="257" name="Google Shape;257;p7"/>
            <p:cNvGrpSpPr/>
            <p:nvPr/>
          </p:nvGrpSpPr>
          <p:grpSpPr>
            <a:xfrm>
              <a:off x="9479280" y="1773977"/>
              <a:ext cx="2576431" cy="4213604"/>
              <a:chOff x="9845040" y="1543985"/>
              <a:chExt cx="2576431" cy="4213604"/>
            </a:xfrm>
          </p:grpSpPr>
          <p:pic>
            <p:nvPicPr>
              <p:cNvPr id="258" name="Google Shape;258;p7"/>
              <p:cNvPicPr preferRelativeResize="0"/>
              <p:nvPr/>
            </p:nvPicPr>
            <p:blipFill rotWithShape="1">
              <a:blip r:embed="rId3"/>
              <a:srcRect/>
              <a:stretch>
                <a:fillRect/>
              </a:stretch>
            </p:blipFill>
            <p:spPr>
              <a:xfrm>
                <a:off x="9845040" y="1543985"/>
                <a:ext cx="2553484" cy="1567070"/>
              </a:xfrm>
              <a:prstGeom prst="rect">
                <a:avLst/>
              </a:prstGeom>
              <a:noFill/>
              <a:ln>
                <a:noFill/>
              </a:ln>
            </p:spPr>
          </p:pic>
          <p:pic>
            <p:nvPicPr>
              <p:cNvPr id="259" name="Google Shape;259;p7"/>
              <p:cNvPicPr preferRelativeResize="0"/>
              <p:nvPr/>
            </p:nvPicPr>
            <p:blipFill rotWithShape="1">
              <a:blip r:embed="rId4"/>
              <a:srcRect/>
              <a:stretch>
                <a:fillRect/>
              </a:stretch>
            </p:blipFill>
            <p:spPr>
              <a:xfrm>
                <a:off x="9850757" y="3185511"/>
                <a:ext cx="2547767" cy="1430326"/>
              </a:xfrm>
              <a:prstGeom prst="rect">
                <a:avLst/>
              </a:prstGeom>
              <a:noFill/>
              <a:ln>
                <a:noFill/>
              </a:ln>
            </p:spPr>
          </p:pic>
          <p:pic>
            <p:nvPicPr>
              <p:cNvPr id="260" name="Google Shape;260;p7"/>
              <p:cNvPicPr preferRelativeResize="0"/>
              <p:nvPr/>
            </p:nvPicPr>
            <p:blipFill rotWithShape="1">
              <a:blip r:embed="rId5"/>
              <a:srcRect/>
              <a:stretch>
                <a:fillRect/>
              </a:stretch>
            </p:blipFill>
            <p:spPr>
              <a:xfrm>
                <a:off x="9845040" y="4690293"/>
                <a:ext cx="2576431" cy="1067296"/>
              </a:xfrm>
              <a:prstGeom prst="rect">
                <a:avLst/>
              </a:prstGeom>
              <a:noFill/>
              <a:ln>
                <a:noFill/>
              </a:ln>
            </p:spPr>
          </p:pic>
        </p:grpSp>
        <p:sp>
          <p:nvSpPr>
            <p:cNvPr id="261" name="Google Shape;261;p7"/>
            <p:cNvSpPr/>
            <p:nvPr/>
          </p:nvSpPr>
          <p:spPr>
            <a:xfrm>
              <a:off x="143827" y="6597926"/>
              <a:ext cx="9841526" cy="915363"/>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1400" i="1">
                  <a:solidFill>
                    <a:schemeClr val="dk1"/>
                  </a:solidFill>
                  <a:latin typeface="Poppins" panose="00000500000000000000"/>
                  <a:ea typeface="Poppins" panose="00000500000000000000"/>
                  <a:cs typeface="Poppins" panose="00000500000000000000"/>
                  <a:sym typeface="Poppins" panose="00000500000000000000"/>
                </a:rPr>
                <a:t>Bản đồ các đới và các kiểu khí hậu trên Trái Đất</a:t>
              </a:r>
              <a:endParaRPr sz="1100">
                <a:solidFill>
                  <a:schemeClr val="dk1"/>
                </a:solidFill>
                <a:latin typeface="Poppins" panose="00000500000000000000"/>
                <a:ea typeface="Poppins" panose="00000500000000000000"/>
                <a:cs typeface="Poppins" panose="00000500000000000000"/>
                <a:sym typeface="Poppins" panose="0000050000000000000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fade">
                                      <p:cBhvr>
                                        <p:cTn id="12" dur="500"/>
                                        <p:tgtEl>
                                          <p:spTgt spid="232"/>
                                        </p:tgtEl>
                                      </p:cBhvr>
                                    </p:animEffect>
                                  </p:childTnLst>
                                </p:cTn>
                              </p:par>
                              <p:par>
                                <p:cTn id="13" presetID="10" presetClass="entr" presetSubtype="0" fill="hold" nodeType="withEffect">
                                  <p:stCondLst>
                                    <p:cond delay="0"/>
                                  </p:stCondLst>
                                  <p:childTnLst>
                                    <p:set>
                                      <p:cBhvr>
                                        <p:cTn id="14" dur="1" fill="hold">
                                          <p:stCondLst>
                                            <p:cond delay="0"/>
                                          </p:stCondLst>
                                        </p:cTn>
                                        <p:tgtEl>
                                          <p:spTgt spid="225"/>
                                        </p:tgtEl>
                                        <p:attrNameLst>
                                          <p:attrName>style.visibility</p:attrName>
                                        </p:attrNameLst>
                                      </p:cBhvr>
                                      <p:to>
                                        <p:strVal val="visible"/>
                                      </p:to>
                                    </p:set>
                                    <p:animEffect transition="in" filter="fade">
                                      <p:cBhvr>
                                        <p:cTn id="15" dur="500"/>
                                        <p:tgtEl>
                                          <p:spTgt spid="225"/>
                                        </p:tgtEl>
                                      </p:cBhvr>
                                    </p:animEffect>
                                  </p:childTnLst>
                                </p:cTn>
                              </p:par>
                              <p:par>
                                <p:cTn id="16" presetID="10" presetClass="entr" presetSubtype="0" fill="hold" nodeType="withEffect">
                                  <p:stCondLst>
                                    <p:cond delay="0"/>
                                  </p:stCondLst>
                                  <p:childTnLst>
                                    <p:set>
                                      <p:cBhvr>
                                        <p:cTn id="17" dur="1" fill="hold">
                                          <p:stCondLst>
                                            <p:cond delay="0"/>
                                          </p:stCondLst>
                                        </p:cTn>
                                        <p:tgtEl>
                                          <p:spTgt spid="233"/>
                                        </p:tgtEl>
                                        <p:attrNameLst>
                                          <p:attrName>style.visibility</p:attrName>
                                        </p:attrNameLst>
                                      </p:cBhvr>
                                      <p:to>
                                        <p:strVal val="visible"/>
                                      </p:to>
                                    </p:set>
                                    <p:animEffect transition="in" filter="fade">
                                      <p:cBhvr>
                                        <p:cTn id="18" dur="500"/>
                                        <p:tgtEl>
                                          <p:spTgt spid="233"/>
                                        </p:tgtEl>
                                      </p:cBhvr>
                                    </p:animEffect>
                                  </p:childTnLst>
                                </p:cTn>
                              </p:par>
                              <p:par>
                                <p:cTn id="19" presetID="10" presetClass="entr" presetSubtype="0" fill="hold" nodeType="withEffect">
                                  <p:stCondLst>
                                    <p:cond delay="0"/>
                                  </p:stCondLst>
                                  <p:childTnLst>
                                    <p:set>
                                      <p:cBhvr>
                                        <p:cTn id="20" dur="1" fill="hold">
                                          <p:stCondLst>
                                            <p:cond delay="0"/>
                                          </p:stCondLst>
                                        </p:cTn>
                                        <p:tgtEl>
                                          <p:spTgt spid="226"/>
                                        </p:tgtEl>
                                        <p:attrNameLst>
                                          <p:attrName>style.visibility</p:attrName>
                                        </p:attrNameLst>
                                      </p:cBhvr>
                                      <p:to>
                                        <p:strVal val="visible"/>
                                      </p:to>
                                    </p:set>
                                    <p:animEffect transition="in" filter="fade">
                                      <p:cBhvr>
                                        <p:cTn id="21" dur="500"/>
                                        <p:tgtEl>
                                          <p:spTgt spid="226"/>
                                        </p:tgtEl>
                                      </p:cBhvr>
                                    </p:animEffect>
                                  </p:childTnLst>
                                </p:cTn>
                              </p:par>
                              <p:par>
                                <p:cTn id="22" presetID="10" presetClass="entr" presetSubtype="0" fill="hold" nodeType="withEffect">
                                  <p:stCondLst>
                                    <p:cond delay="0"/>
                                  </p:stCondLst>
                                  <p:childTnLst>
                                    <p:set>
                                      <p:cBhvr>
                                        <p:cTn id="23" dur="1" fill="hold">
                                          <p:stCondLst>
                                            <p:cond delay="0"/>
                                          </p:stCondLst>
                                        </p:cTn>
                                        <p:tgtEl>
                                          <p:spTgt spid="234"/>
                                        </p:tgtEl>
                                        <p:attrNameLst>
                                          <p:attrName>style.visibility</p:attrName>
                                        </p:attrNameLst>
                                      </p:cBhvr>
                                      <p:to>
                                        <p:strVal val="visible"/>
                                      </p:to>
                                    </p:set>
                                    <p:animEffect transition="in" filter="fade">
                                      <p:cBhvr>
                                        <p:cTn id="24" dur="500"/>
                                        <p:tgtEl>
                                          <p:spTgt spid="234"/>
                                        </p:tgtEl>
                                      </p:cBhvr>
                                    </p:animEffect>
                                  </p:childTnLst>
                                </p:cTn>
                              </p:par>
                              <p:par>
                                <p:cTn id="25" presetID="10" presetClass="entr" presetSubtype="0" fill="hold" nodeType="withEffect">
                                  <p:stCondLst>
                                    <p:cond delay="0"/>
                                  </p:stCondLst>
                                  <p:childTnLst>
                                    <p:set>
                                      <p:cBhvr>
                                        <p:cTn id="26" dur="1" fill="hold">
                                          <p:stCondLst>
                                            <p:cond delay="0"/>
                                          </p:stCondLst>
                                        </p:cTn>
                                        <p:tgtEl>
                                          <p:spTgt spid="230"/>
                                        </p:tgtEl>
                                        <p:attrNameLst>
                                          <p:attrName>style.visibility</p:attrName>
                                        </p:attrNameLst>
                                      </p:cBhvr>
                                      <p:to>
                                        <p:strVal val="visible"/>
                                      </p:to>
                                    </p:set>
                                    <p:animEffect transition="in" filter="fade">
                                      <p:cBhvr>
                                        <p:cTn id="27" dur="500"/>
                                        <p:tgtEl>
                                          <p:spTgt spid="230"/>
                                        </p:tgtEl>
                                      </p:cBhvr>
                                    </p:animEffect>
                                  </p:childTnLst>
                                </p:cTn>
                              </p:par>
                              <p:par>
                                <p:cTn id="28" presetID="10" presetClass="entr" presetSubtype="0" fill="hold" nodeType="withEffect">
                                  <p:stCondLst>
                                    <p:cond delay="0"/>
                                  </p:stCondLst>
                                  <p:childTnLst>
                                    <p:set>
                                      <p:cBhvr>
                                        <p:cTn id="29" dur="1" fill="hold">
                                          <p:stCondLst>
                                            <p:cond delay="0"/>
                                          </p:stCondLst>
                                        </p:cTn>
                                        <p:tgtEl>
                                          <p:spTgt spid="229"/>
                                        </p:tgtEl>
                                        <p:attrNameLst>
                                          <p:attrName>style.visibility</p:attrName>
                                        </p:attrNameLst>
                                      </p:cBhvr>
                                      <p:to>
                                        <p:strVal val="visible"/>
                                      </p:to>
                                    </p:set>
                                    <p:animEffect transition="in" filter="fade">
                                      <p:cBhvr>
                                        <p:cTn id="30" dur="500"/>
                                        <p:tgtEl>
                                          <p:spTgt spid="229"/>
                                        </p:tgtEl>
                                      </p:cBhvr>
                                    </p:animEffect>
                                  </p:childTnLst>
                                </p:cTn>
                              </p:par>
                              <p:par>
                                <p:cTn id="31" presetID="10" presetClass="entr" presetSubtype="0" fill="hold" nodeType="withEffect">
                                  <p:stCondLst>
                                    <p:cond delay="0"/>
                                  </p:stCondLst>
                                  <p:childTnLst>
                                    <p:set>
                                      <p:cBhvr>
                                        <p:cTn id="32" dur="1" fill="hold">
                                          <p:stCondLst>
                                            <p:cond delay="0"/>
                                          </p:stCondLst>
                                        </p:cTn>
                                        <p:tgtEl>
                                          <p:spTgt spid="235"/>
                                        </p:tgtEl>
                                        <p:attrNameLst>
                                          <p:attrName>style.visibility</p:attrName>
                                        </p:attrNameLst>
                                      </p:cBhvr>
                                      <p:to>
                                        <p:strVal val="visible"/>
                                      </p:to>
                                    </p:set>
                                    <p:animEffect transition="in" filter="fade">
                                      <p:cBhvr>
                                        <p:cTn id="33" dur="500"/>
                                        <p:tgtEl>
                                          <p:spTgt spid="235"/>
                                        </p:tgtEl>
                                      </p:cBhvr>
                                    </p:animEffect>
                                  </p:childTnLst>
                                </p:cTn>
                              </p:par>
                              <p:par>
                                <p:cTn id="34" presetID="10" presetClass="entr" presetSubtype="0" fill="hold" nodeType="withEffect">
                                  <p:stCondLst>
                                    <p:cond delay="0"/>
                                  </p:stCondLst>
                                  <p:childTnLst>
                                    <p:set>
                                      <p:cBhvr>
                                        <p:cTn id="35" dur="1" fill="hold">
                                          <p:stCondLst>
                                            <p:cond delay="0"/>
                                          </p:stCondLst>
                                        </p:cTn>
                                        <p:tgtEl>
                                          <p:spTgt spid="236"/>
                                        </p:tgtEl>
                                        <p:attrNameLst>
                                          <p:attrName>style.visibility</p:attrName>
                                        </p:attrNameLst>
                                      </p:cBhvr>
                                      <p:to>
                                        <p:strVal val="visible"/>
                                      </p:to>
                                    </p:set>
                                    <p:animEffect transition="in" filter="fade">
                                      <p:cBhvr>
                                        <p:cTn id="36" dur="500"/>
                                        <p:tgtEl>
                                          <p:spTgt spid="236"/>
                                        </p:tgtEl>
                                      </p:cBhvr>
                                    </p:animEffect>
                                  </p:childTnLst>
                                </p:cTn>
                              </p:par>
                              <p:par>
                                <p:cTn id="37" presetID="10" presetClass="entr" presetSubtype="0" fill="hold" nodeType="withEffect">
                                  <p:stCondLst>
                                    <p:cond delay="0"/>
                                  </p:stCondLst>
                                  <p:childTnLst>
                                    <p:set>
                                      <p:cBhvr>
                                        <p:cTn id="38" dur="1" fill="hold">
                                          <p:stCondLst>
                                            <p:cond delay="0"/>
                                          </p:stCondLst>
                                        </p:cTn>
                                        <p:tgtEl>
                                          <p:spTgt spid="228"/>
                                        </p:tgtEl>
                                        <p:attrNameLst>
                                          <p:attrName>style.visibility</p:attrName>
                                        </p:attrNameLst>
                                      </p:cBhvr>
                                      <p:to>
                                        <p:strVal val="visible"/>
                                      </p:to>
                                    </p:set>
                                    <p:animEffect transition="in" filter="fade">
                                      <p:cBhvr>
                                        <p:cTn id="39" dur="500"/>
                                        <p:tgtEl>
                                          <p:spTgt spid="228"/>
                                        </p:tgtEl>
                                      </p:cBhvr>
                                    </p:animEffect>
                                  </p:childTnLst>
                                </p:cTn>
                              </p:par>
                              <p:par>
                                <p:cTn id="40" presetID="10" presetClass="entr" presetSubtype="0" fill="hold" nodeType="withEffect">
                                  <p:stCondLst>
                                    <p:cond delay="0"/>
                                  </p:stCondLst>
                                  <p:childTnLst>
                                    <p:set>
                                      <p:cBhvr>
                                        <p:cTn id="41" dur="1" fill="hold">
                                          <p:stCondLst>
                                            <p:cond delay="0"/>
                                          </p:stCondLst>
                                        </p:cTn>
                                        <p:tgtEl>
                                          <p:spTgt spid="237"/>
                                        </p:tgtEl>
                                        <p:attrNameLst>
                                          <p:attrName>style.visibility</p:attrName>
                                        </p:attrNameLst>
                                      </p:cBhvr>
                                      <p:to>
                                        <p:strVal val="visible"/>
                                      </p:to>
                                    </p:set>
                                    <p:animEffect transition="in" filter="fade">
                                      <p:cBhvr>
                                        <p:cTn id="42" dur="500"/>
                                        <p:tgtEl>
                                          <p:spTgt spid="237"/>
                                        </p:tgtEl>
                                      </p:cBhvr>
                                    </p:animEffect>
                                  </p:childTnLst>
                                </p:cTn>
                              </p:par>
                              <p:par>
                                <p:cTn id="43" presetID="10" presetClass="entr" presetSubtype="0" fill="hold" nodeType="withEffect">
                                  <p:stCondLst>
                                    <p:cond delay="0"/>
                                  </p:stCondLst>
                                  <p:childTnLst>
                                    <p:set>
                                      <p:cBhvr>
                                        <p:cTn id="44" dur="1" fill="hold">
                                          <p:stCondLst>
                                            <p:cond delay="0"/>
                                          </p:stCondLst>
                                        </p:cTn>
                                        <p:tgtEl>
                                          <p:spTgt spid="231"/>
                                        </p:tgtEl>
                                        <p:attrNameLst>
                                          <p:attrName>style.visibility</p:attrName>
                                        </p:attrNameLst>
                                      </p:cBhvr>
                                      <p:to>
                                        <p:strVal val="visible"/>
                                      </p:to>
                                    </p:set>
                                    <p:animEffect transition="in" filter="fade">
                                      <p:cBhvr>
                                        <p:cTn id="45" dur="500"/>
                                        <p:tgtEl>
                                          <p:spTgt spid="231"/>
                                        </p:tgtEl>
                                      </p:cBhvr>
                                    </p:animEffect>
                                  </p:childTnLst>
                                </p:cTn>
                              </p:par>
                              <p:par>
                                <p:cTn id="46" presetID="10" presetClass="entr" presetSubtype="0" fill="hold" nodeType="withEffect">
                                  <p:stCondLst>
                                    <p:cond delay="0"/>
                                  </p:stCondLst>
                                  <p:childTnLst>
                                    <p:set>
                                      <p:cBhvr>
                                        <p:cTn id="47" dur="1" fill="hold">
                                          <p:stCondLst>
                                            <p:cond delay="0"/>
                                          </p:stCondLst>
                                        </p:cTn>
                                        <p:tgtEl>
                                          <p:spTgt spid="238"/>
                                        </p:tgtEl>
                                        <p:attrNameLst>
                                          <p:attrName>style.visibility</p:attrName>
                                        </p:attrNameLst>
                                      </p:cBhvr>
                                      <p:to>
                                        <p:strVal val="visible"/>
                                      </p:to>
                                    </p:set>
                                    <p:animEffect transition="in" filter="fade">
                                      <p:cBhvr>
                                        <p:cTn id="48" dur="500"/>
                                        <p:tgtEl>
                                          <p:spTgt spid="238"/>
                                        </p:tgtEl>
                                      </p:cBhvr>
                                    </p:animEffect>
                                  </p:childTnLst>
                                </p:cTn>
                              </p:par>
                              <p:par>
                                <p:cTn id="49" presetID="10" presetClass="entr" presetSubtype="0" fill="hold" nodeType="withEffect">
                                  <p:stCondLst>
                                    <p:cond delay="0"/>
                                  </p:stCondLst>
                                  <p:childTnLst>
                                    <p:set>
                                      <p:cBhvr>
                                        <p:cTn id="50" dur="1" fill="hold">
                                          <p:stCondLst>
                                            <p:cond delay="0"/>
                                          </p:stCondLst>
                                        </p:cTn>
                                        <p:tgtEl>
                                          <p:spTgt spid="227"/>
                                        </p:tgtEl>
                                        <p:attrNameLst>
                                          <p:attrName>style.visibility</p:attrName>
                                        </p:attrNameLst>
                                      </p:cBhvr>
                                      <p:to>
                                        <p:strVal val="visible"/>
                                      </p:to>
                                    </p:set>
                                    <p:animEffect transition="in" filter="fade">
                                      <p:cBhvr>
                                        <p:cTn id="51" dur="500"/>
                                        <p:tgtEl>
                                          <p:spTgt spid="2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45"/>
                                        </p:tgtEl>
                                        <p:attrNameLst>
                                          <p:attrName>style.visibility</p:attrName>
                                        </p:attrNameLst>
                                      </p:cBhvr>
                                      <p:to>
                                        <p:strVal val="visible"/>
                                      </p:to>
                                    </p:set>
                                    <p:animEffect transition="in" filter="fade">
                                      <p:cBhvr>
                                        <p:cTn id="56" dur="500"/>
                                        <p:tgtEl>
                                          <p:spTgt spid="245"/>
                                        </p:tgtEl>
                                      </p:cBhvr>
                                    </p:animEffect>
                                  </p:childTnLst>
                                </p:cTn>
                              </p:par>
                              <p:par>
                                <p:cTn id="57" presetID="10" presetClass="entr" presetSubtype="0" fill="hold" nodeType="withEffect">
                                  <p:stCondLst>
                                    <p:cond delay="0"/>
                                  </p:stCondLst>
                                  <p:childTnLst>
                                    <p:set>
                                      <p:cBhvr>
                                        <p:cTn id="58" dur="1" fill="hold">
                                          <p:stCondLst>
                                            <p:cond delay="0"/>
                                          </p:stCondLst>
                                        </p:cTn>
                                        <p:tgtEl>
                                          <p:spTgt spid="246"/>
                                        </p:tgtEl>
                                        <p:attrNameLst>
                                          <p:attrName>style.visibility</p:attrName>
                                        </p:attrNameLst>
                                      </p:cBhvr>
                                      <p:to>
                                        <p:strVal val="visible"/>
                                      </p:to>
                                    </p:set>
                                    <p:animEffect transition="in" filter="fade">
                                      <p:cBhvr>
                                        <p:cTn id="59" dur="500"/>
                                        <p:tgtEl>
                                          <p:spTgt spid="246"/>
                                        </p:tgtEl>
                                      </p:cBhvr>
                                    </p:animEffect>
                                  </p:childTnLst>
                                </p:cTn>
                              </p:par>
                              <p:par>
                                <p:cTn id="60" presetID="10" presetClass="entr" presetSubtype="0" fill="hold" nodeType="withEffect">
                                  <p:stCondLst>
                                    <p:cond delay="0"/>
                                  </p:stCondLst>
                                  <p:childTnLst>
                                    <p:set>
                                      <p:cBhvr>
                                        <p:cTn id="61" dur="1" fill="hold">
                                          <p:stCondLst>
                                            <p:cond delay="0"/>
                                          </p:stCondLst>
                                        </p:cTn>
                                        <p:tgtEl>
                                          <p:spTgt spid="247"/>
                                        </p:tgtEl>
                                        <p:attrNameLst>
                                          <p:attrName>style.visibility</p:attrName>
                                        </p:attrNameLst>
                                      </p:cBhvr>
                                      <p:to>
                                        <p:strVal val="visible"/>
                                      </p:to>
                                    </p:set>
                                    <p:animEffect transition="in" filter="fade">
                                      <p:cBhvr>
                                        <p:cTn id="62" dur="500"/>
                                        <p:tgtEl>
                                          <p:spTgt spid="247"/>
                                        </p:tgtEl>
                                      </p:cBhvr>
                                    </p:animEffect>
                                  </p:childTnLst>
                                </p:cTn>
                              </p:par>
                              <p:par>
                                <p:cTn id="63" presetID="10" presetClass="entr" presetSubtype="0" fill="hold" nodeType="withEffect">
                                  <p:stCondLst>
                                    <p:cond delay="0"/>
                                  </p:stCondLst>
                                  <p:childTnLst>
                                    <p:set>
                                      <p:cBhvr>
                                        <p:cTn id="64" dur="1" fill="hold">
                                          <p:stCondLst>
                                            <p:cond delay="0"/>
                                          </p:stCondLst>
                                        </p:cTn>
                                        <p:tgtEl>
                                          <p:spTgt spid="240"/>
                                        </p:tgtEl>
                                        <p:attrNameLst>
                                          <p:attrName>style.visibility</p:attrName>
                                        </p:attrNameLst>
                                      </p:cBhvr>
                                      <p:to>
                                        <p:strVal val="visible"/>
                                      </p:to>
                                    </p:set>
                                    <p:animEffect transition="in" filter="fade">
                                      <p:cBhvr>
                                        <p:cTn id="65" dur="500"/>
                                        <p:tgtEl>
                                          <p:spTgt spid="240"/>
                                        </p:tgtEl>
                                      </p:cBhvr>
                                    </p:animEffect>
                                  </p:childTnLst>
                                </p:cTn>
                              </p:par>
                              <p:par>
                                <p:cTn id="66" presetID="10" presetClass="entr" presetSubtype="0" fill="hold" nodeType="withEffect">
                                  <p:stCondLst>
                                    <p:cond delay="0"/>
                                  </p:stCondLst>
                                  <p:childTnLst>
                                    <p:set>
                                      <p:cBhvr>
                                        <p:cTn id="67" dur="1" fill="hold">
                                          <p:stCondLst>
                                            <p:cond delay="0"/>
                                          </p:stCondLst>
                                        </p:cTn>
                                        <p:tgtEl>
                                          <p:spTgt spid="239"/>
                                        </p:tgtEl>
                                        <p:attrNameLst>
                                          <p:attrName>style.visibility</p:attrName>
                                        </p:attrNameLst>
                                      </p:cBhvr>
                                      <p:to>
                                        <p:strVal val="visible"/>
                                      </p:to>
                                    </p:set>
                                    <p:animEffect transition="in" filter="fade">
                                      <p:cBhvr>
                                        <p:cTn id="68" dur="500"/>
                                        <p:tgtEl>
                                          <p:spTgt spid="239"/>
                                        </p:tgtEl>
                                      </p:cBhvr>
                                    </p:animEffect>
                                  </p:childTnLst>
                                </p:cTn>
                              </p:par>
                              <p:par>
                                <p:cTn id="69" presetID="10" presetClass="entr" presetSubtype="0" fill="hold" nodeType="withEffect">
                                  <p:stCondLst>
                                    <p:cond delay="0"/>
                                  </p:stCondLst>
                                  <p:childTnLst>
                                    <p:set>
                                      <p:cBhvr>
                                        <p:cTn id="70" dur="1" fill="hold">
                                          <p:stCondLst>
                                            <p:cond delay="0"/>
                                          </p:stCondLst>
                                        </p:cTn>
                                        <p:tgtEl>
                                          <p:spTgt spid="241"/>
                                        </p:tgtEl>
                                        <p:attrNameLst>
                                          <p:attrName>style.visibility</p:attrName>
                                        </p:attrNameLst>
                                      </p:cBhvr>
                                      <p:to>
                                        <p:strVal val="visible"/>
                                      </p:to>
                                    </p:set>
                                    <p:animEffect transition="in" filter="fade">
                                      <p:cBhvr>
                                        <p:cTn id="71" dur="500"/>
                                        <p:tgtEl>
                                          <p:spTgt spid="24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48"/>
                                        </p:tgtEl>
                                        <p:attrNameLst>
                                          <p:attrName>style.visibility</p:attrName>
                                        </p:attrNameLst>
                                      </p:cBhvr>
                                      <p:to>
                                        <p:strVal val="visible"/>
                                      </p:to>
                                    </p:set>
                                    <p:animEffect transition="in" filter="fade">
                                      <p:cBhvr>
                                        <p:cTn id="76" dur="500"/>
                                        <p:tgtEl>
                                          <p:spTgt spid="248"/>
                                        </p:tgtEl>
                                      </p:cBhvr>
                                    </p:animEffect>
                                  </p:childTnLst>
                                </p:cTn>
                              </p:par>
                              <p:par>
                                <p:cTn id="77" presetID="10" presetClass="entr" presetSubtype="0" fill="hold" nodeType="withEffect">
                                  <p:stCondLst>
                                    <p:cond delay="0"/>
                                  </p:stCondLst>
                                  <p:childTnLst>
                                    <p:set>
                                      <p:cBhvr>
                                        <p:cTn id="78" dur="1" fill="hold">
                                          <p:stCondLst>
                                            <p:cond delay="0"/>
                                          </p:stCondLst>
                                        </p:cTn>
                                        <p:tgtEl>
                                          <p:spTgt spid="249"/>
                                        </p:tgtEl>
                                        <p:attrNameLst>
                                          <p:attrName>style.visibility</p:attrName>
                                        </p:attrNameLst>
                                      </p:cBhvr>
                                      <p:to>
                                        <p:strVal val="visible"/>
                                      </p:to>
                                    </p:set>
                                    <p:animEffect transition="in" filter="fade">
                                      <p:cBhvr>
                                        <p:cTn id="79" dur="500"/>
                                        <p:tgtEl>
                                          <p:spTgt spid="249"/>
                                        </p:tgtEl>
                                      </p:cBhvr>
                                    </p:animEffect>
                                  </p:childTnLst>
                                </p:cTn>
                              </p:par>
                              <p:par>
                                <p:cTn id="80" presetID="10" presetClass="entr" presetSubtype="0" fill="hold" nodeType="withEffect">
                                  <p:stCondLst>
                                    <p:cond delay="0"/>
                                  </p:stCondLst>
                                  <p:childTnLst>
                                    <p:set>
                                      <p:cBhvr>
                                        <p:cTn id="81" dur="1" fill="hold">
                                          <p:stCondLst>
                                            <p:cond delay="0"/>
                                          </p:stCondLst>
                                        </p:cTn>
                                        <p:tgtEl>
                                          <p:spTgt spid="250"/>
                                        </p:tgtEl>
                                        <p:attrNameLst>
                                          <p:attrName>style.visibility</p:attrName>
                                        </p:attrNameLst>
                                      </p:cBhvr>
                                      <p:to>
                                        <p:strVal val="visible"/>
                                      </p:to>
                                    </p:set>
                                    <p:animEffect transition="in" filter="fade">
                                      <p:cBhvr>
                                        <p:cTn id="82" dur="500"/>
                                        <p:tgtEl>
                                          <p:spTgt spid="250"/>
                                        </p:tgtEl>
                                      </p:cBhvr>
                                    </p:animEffect>
                                  </p:childTnLst>
                                </p:cTn>
                              </p:par>
                              <p:par>
                                <p:cTn id="83" presetID="10" presetClass="entr" presetSubtype="0" fill="hold" nodeType="withEffect">
                                  <p:stCondLst>
                                    <p:cond delay="0"/>
                                  </p:stCondLst>
                                  <p:childTnLst>
                                    <p:set>
                                      <p:cBhvr>
                                        <p:cTn id="84" dur="1" fill="hold">
                                          <p:stCondLst>
                                            <p:cond delay="0"/>
                                          </p:stCondLst>
                                        </p:cTn>
                                        <p:tgtEl>
                                          <p:spTgt spid="242"/>
                                        </p:tgtEl>
                                        <p:attrNameLst>
                                          <p:attrName>style.visibility</p:attrName>
                                        </p:attrNameLst>
                                      </p:cBhvr>
                                      <p:to>
                                        <p:strVal val="visible"/>
                                      </p:to>
                                    </p:set>
                                    <p:animEffect transition="in" filter="fade">
                                      <p:cBhvr>
                                        <p:cTn id="85" dur="500"/>
                                        <p:tgtEl>
                                          <p:spTgt spid="242"/>
                                        </p:tgtEl>
                                      </p:cBhvr>
                                    </p:animEffect>
                                  </p:childTnLst>
                                </p:cTn>
                              </p:par>
                              <p:par>
                                <p:cTn id="86" presetID="10" presetClass="entr" presetSubtype="0" fill="hold" nodeType="withEffect">
                                  <p:stCondLst>
                                    <p:cond delay="0"/>
                                  </p:stCondLst>
                                  <p:childTnLst>
                                    <p:set>
                                      <p:cBhvr>
                                        <p:cTn id="87" dur="1" fill="hold">
                                          <p:stCondLst>
                                            <p:cond delay="0"/>
                                          </p:stCondLst>
                                        </p:cTn>
                                        <p:tgtEl>
                                          <p:spTgt spid="243"/>
                                        </p:tgtEl>
                                        <p:attrNameLst>
                                          <p:attrName>style.visibility</p:attrName>
                                        </p:attrNameLst>
                                      </p:cBhvr>
                                      <p:to>
                                        <p:strVal val="visible"/>
                                      </p:to>
                                    </p:set>
                                    <p:animEffect transition="in" filter="fade">
                                      <p:cBhvr>
                                        <p:cTn id="88" dur="500"/>
                                        <p:tgtEl>
                                          <p:spTgt spid="243"/>
                                        </p:tgtEl>
                                      </p:cBhvr>
                                    </p:animEffect>
                                  </p:childTnLst>
                                </p:cTn>
                              </p:par>
                              <p:par>
                                <p:cTn id="89" presetID="10" presetClass="entr" presetSubtype="0" fill="hold" nodeType="withEffect">
                                  <p:stCondLst>
                                    <p:cond delay="0"/>
                                  </p:stCondLst>
                                  <p:childTnLst>
                                    <p:set>
                                      <p:cBhvr>
                                        <p:cTn id="90" dur="1" fill="hold">
                                          <p:stCondLst>
                                            <p:cond delay="0"/>
                                          </p:stCondLst>
                                        </p:cTn>
                                        <p:tgtEl>
                                          <p:spTgt spid="244"/>
                                        </p:tgtEl>
                                        <p:attrNameLst>
                                          <p:attrName>style.visibility</p:attrName>
                                        </p:attrNameLst>
                                      </p:cBhvr>
                                      <p:to>
                                        <p:strVal val="visible"/>
                                      </p:to>
                                    </p:set>
                                    <p:animEffect transition="in" filter="fade">
                                      <p:cBhvr>
                                        <p:cTn id="91" dur="500"/>
                                        <p:tgtEl>
                                          <p:spTgt spid="24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53"/>
                                        </p:tgtEl>
                                        <p:attrNameLst>
                                          <p:attrName>style.visibility</p:attrName>
                                        </p:attrNameLst>
                                      </p:cBhvr>
                                      <p:to>
                                        <p:strVal val="visible"/>
                                      </p:to>
                                    </p:set>
                                    <p:animEffect transition="in" filter="fade">
                                      <p:cBhvr>
                                        <p:cTn id="96" dur="500"/>
                                        <p:tgtEl>
                                          <p:spTgt spid="253"/>
                                        </p:tgtEl>
                                      </p:cBhvr>
                                    </p:animEffect>
                                  </p:childTnLst>
                                </p:cTn>
                              </p:par>
                              <p:par>
                                <p:cTn id="97" presetID="10" presetClass="entr" presetSubtype="0" fill="hold" nodeType="withEffect">
                                  <p:stCondLst>
                                    <p:cond delay="0"/>
                                  </p:stCondLst>
                                  <p:childTnLst>
                                    <p:set>
                                      <p:cBhvr>
                                        <p:cTn id="98" dur="1" fill="hold">
                                          <p:stCondLst>
                                            <p:cond delay="0"/>
                                          </p:stCondLst>
                                        </p:cTn>
                                        <p:tgtEl>
                                          <p:spTgt spid="254"/>
                                        </p:tgtEl>
                                        <p:attrNameLst>
                                          <p:attrName>style.visibility</p:attrName>
                                        </p:attrNameLst>
                                      </p:cBhvr>
                                      <p:to>
                                        <p:strVal val="visible"/>
                                      </p:to>
                                    </p:set>
                                    <p:animEffect transition="in" filter="fade">
                                      <p:cBhvr>
                                        <p:cTn id="99" dur="500"/>
                                        <p:tgtEl>
                                          <p:spTgt spid="254"/>
                                        </p:tgtEl>
                                      </p:cBhvr>
                                    </p:animEffect>
                                  </p:childTnLst>
                                </p:cTn>
                              </p:par>
                              <p:par>
                                <p:cTn id="100" presetID="10" presetClass="entr" presetSubtype="0" fill="hold" nodeType="withEffect">
                                  <p:stCondLst>
                                    <p:cond delay="0"/>
                                  </p:stCondLst>
                                  <p:childTnLst>
                                    <p:set>
                                      <p:cBhvr>
                                        <p:cTn id="101" dur="1" fill="hold">
                                          <p:stCondLst>
                                            <p:cond delay="0"/>
                                          </p:stCondLst>
                                        </p:cTn>
                                        <p:tgtEl>
                                          <p:spTgt spid="251"/>
                                        </p:tgtEl>
                                        <p:attrNameLst>
                                          <p:attrName>style.visibility</p:attrName>
                                        </p:attrNameLst>
                                      </p:cBhvr>
                                      <p:to>
                                        <p:strVal val="visible"/>
                                      </p:to>
                                    </p:set>
                                    <p:animEffect transition="in" filter="fade">
                                      <p:cBhvr>
                                        <p:cTn id="102" dur="500"/>
                                        <p:tgtEl>
                                          <p:spTgt spid="251"/>
                                        </p:tgtEl>
                                      </p:cBhvr>
                                    </p:animEffect>
                                  </p:childTnLst>
                                </p:cTn>
                              </p:par>
                              <p:par>
                                <p:cTn id="103" presetID="10" presetClass="entr" presetSubtype="0" fill="hold" nodeType="withEffect">
                                  <p:stCondLst>
                                    <p:cond delay="0"/>
                                  </p:stCondLst>
                                  <p:childTnLst>
                                    <p:set>
                                      <p:cBhvr>
                                        <p:cTn id="104" dur="1" fill="hold">
                                          <p:stCondLst>
                                            <p:cond delay="0"/>
                                          </p:stCondLst>
                                        </p:cTn>
                                        <p:tgtEl>
                                          <p:spTgt spid="252"/>
                                        </p:tgtEl>
                                        <p:attrNameLst>
                                          <p:attrName>style.visibility</p:attrName>
                                        </p:attrNameLst>
                                      </p:cBhvr>
                                      <p:to>
                                        <p:strVal val="visible"/>
                                      </p:to>
                                    </p:set>
                                    <p:animEffect transition="in" filter="fade">
                                      <p:cBhvr>
                                        <p:cTn id="105" dur="5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65" name="Shape 265"/>
        <p:cNvGrpSpPr/>
        <p:nvPr/>
      </p:nvGrpSpPr>
      <p:grpSpPr>
        <a:xfrm>
          <a:off x="0" y="0"/>
          <a:ext cx="0" cy="0"/>
          <a:chOff x="0" y="0"/>
          <a:chExt cx="0" cy="0"/>
        </a:xfrm>
      </p:grpSpPr>
      <p:grpSp>
        <p:nvGrpSpPr>
          <p:cNvPr id="266" name="Google Shape;266;p8"/>
          <p:cNvGrpSpPr/>
          <p:nvPr/>
        </p:nvGrpSpPr>
        <p:grpSpPr>
          <a:xfrm>
            <a:off x="-32025" y="9337"/>
            <a:ext cx="12192000" cy="1469014"/>
            <a:chOff x="-32025" y="9337"/>
            <a:chExt cx="12192000" cy="1469014"/>
          </a:xfrm>
        </p:grpSpPr>
        <p:cxnSp>
          <p:nvCxnSpPr>
            <p:cNvPr id="267" name="Google Shape;267;p8"/>
            <p:cNvCxnSpPr/>
            <p:nvPr/>
          </p:nvCxnSpPr>
          <p:spPr>
            <a:xfrm rot="10800000" flipH="1">
              <a:off x="-32025" y="1475750"/>
              <a:ext cx="12192000" cy="2601"/>
            </a:xfrm>
            <a:prstGeom prst="straightConnector1">
              <a:avLst/>
            </a:prstGeom>
            <a:noFill/>
            <a:ln w="28575" cap="flat" cmpd="sng">
              <a:solidFill>
                <a:srgbClr val="0070C0"/>
              </a:solidFill>
              <a:prstDash val="dash"/>
              <a:miter lim="800000"/>
              <a:headEnd type="none" w="sm" len="sm"/>
              <a:tailEnd type="none" w="sm" len="sm"/>
            </a:ln>
          </p:spPr>
        </p:cxnSp>
        <p:sp>
          <p:nvSpPr>
            <p:cNvPr id="268" name="Google Shape;268;p8"/>
            <p:cNvSpPr/>
            <p:nvPr/>
          </p:nvSpPr>
          <p:spPr>
            <a:xfrm>
              <a:off x="1962151" y="14538"/>
              <a:ext cx="922496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a:solidFill>
                    <a:srgbClr val="0276BD"/>
                  </a:solidFill>
                  <a:latin typeface="Arial" panose="020B0604020202020204"/>
                  <a:ea typeface="Arial" panose="020B0604020202020204"/>
                  <a:cs typeface="Arial" panose="020B0604020202020204"/>
                  <a:sym typeface="Arial" panose="020B0604020202020204"/>
                </a:rPr>
                <a:t>    </a:t>
              </a:r>
              <a:r>
                <a:rPr lang="en-US" sz="4400" b="1">
                  <a:solidFill>
                    <a:srgbClr val="0276BD"/>
                  </a:solidFill>
                  <a:latin typeface="Arial" panose="020B0604020202020204"/>
                  <a:ea typeface="Arial" panose="020B0604020202020204"/>
                  <a:cs typeface="Arial" panose="020B0604020202020204"/>
                  <a:sym typeface="Arial" panose="020B0604020202020204"/>
                </a:rPr>
                <a:t>1. ĐỌC BẢN ĐỒ CÁC ĐỚI VÀ CÁC KIỂU KHÍ HẬU TRÊN TRÁI ĐẤT </a:t>
              </a:r>
              <a:endParaRPr sz="6600" b="1" cap="none">
                <a:solidFill>
                  <a:srgbClr val="0276BD"/>
                </a:solidFill>
                <a:latin typeface="Arial" panose="020B0604020202020204"/>
                <a:ea typeface="Arial" panose="020B0604020202020204"/>
                <a:cs typeface="Arial" panose="020B0604020202020204"/>
                <a:sym typeface="Arial" panose="020B0604020202020204"/>
              </a:endParaRPr>
            </a:p>
          </p:txBody>
        </p:sp>
        <p:pic>
          <p:nvPicPr>
            <p:cNvPr id="269" name="Google Shape;269;p8" descr="Science Climate Stock Illustrations – 18,051 Science Climate Stock  Illustrations, Vectors &amp; Clipart - Dreamstime"/>
            <p:cNvPicPr preferRelativeResize="0"/>
            <p:nvPr/>
          </p:nvPicPr>
          <p:blipFill rotWithShape="1">
            <a:blip r:embed="rId1"/>
            <a:srcRect l="3601" t="8783" r="3886" b="11524"/>
            <a:stretch>
              <a:fillRect/>
            </a:stretch>
          </p:blipFill>
          <p:spPr>
            <a:xfrm>
              <a:off x="132037" y="9337"/>
              <a:ext cx="2349082" cy="1407656"/>
            </a:xfrm>
            <a:prstGeom prst="rect">
              <a:avLst/>
            </a:prstGeom>
            <a:noFill/>
            <a:ln>
              <a:noFill/>
            </a:ln>
          </p:spPr>
        </p:pic>
      </p:grpSp>
      <p:grpSp>
        <p:nvGrpSpPr>
          <p:cNvPr id="270" name="Google Shape;270;p8"/>
          <p:cNvGrpSpPr/>
          <p:nvPr/>
        </p:nvGrpSpPr>
        <p:grpSpPr>
          <a:xfrm>
            <a:off x="143827" y="1552807"/>
            <a:ext cx="11911884" cy="5274197"/>
            <a:chOff x="143827" y="1552807"/>
            <a:chExt cx="11911884" cy="5274197"/>
          </a:xfrm>
        </p:grpSpPr>
        <p:pic>
          <p:nvPicPr>
            <p:cNvPr id="271" name="Google Shape;271;p8"/>
            <p:cNvPicPr preferRelativeResize="0"/>
            <p:nvPr/>
          </p:nvPicPr>
          <p:blipFill rotWithShape="1">
            <a:blip r:embed="rId2"/>
            <a:srcRect/>
            <a:stretch>
              <a:fillRect/>
            </a:stretch>
          </p:blipFill>
          <p:spPr>
            <a:xfrm>
              <a:off x="143827" y="1552807"/>
              <a:ext cx="9335453" cy="4919689"/>
            </a:xfrm>
            <a:prstGeom prst="rect">
              <a:avLst/>
            </a:prstGeom>
            <a:noFill/>
            <a:ln>
              <a:noFill/>
            </a:ln>
          </p:spPr>
        </p:pic>
        <p:grpSp>
          <p:nvGrpSpPr>
            <p:cNvPr id="272" name="Google Shape;272;p8"/>
            <p:cNvGrpSpPr/>
            <p:nvPr/>
          </p:nvGrpSpPr>
          <p:grpSpPr>
            <a:xfrm>
              <a:off x="9479280" y="1773977"/>
              <a:ext cx="2576431" cy="4213604"/>
              <a:chOff x="9845040" y="1543985"/>
              <a:chExt cx="2576431" cy="4213604"/>
            </a:xfrm>
          </p:grpSpPr>
          <p:pic>
            <p:nvPicPr>
              <p:cNvPr id="273" name="Google Shape;273;p8"/>
              <p:cNvPicPr preferRelativeResize="0"/>
              <p:nvPr/>
            </p:nvPicPr>
            <p:blipFill rotWithShape="1">
              <a:blip r:embed="rId3"/>
              <a:srcRect/>
              <a:stretch>
                <a:fillRect/>
              </a:stretch>
            </p:blipFill>
            <p:spPr>
              <a:xfrm>
                <a:off x="9845040" y="1543985"/>
                <a:ext cx="2553484" cy="1567070"/>
              </a:xfrm>
              <a:prstGeom prst="rect">
                <a:avLst/>
              </a:prstGeom>
              <a:noFill/>
              <a:ln>
                <a:noFill/>
              </a:ln>
            </p:spPr>
          </p:pic>
          <p:pic>
            <p:nvPicPr>
              <p:cNvPr id="274" name="Google Shape;274;p8"/>
              <p:cNvPicPr preferRelativeResize="0"/>
              <p:nvPr/>
            </p:nvPicPr>
            <p:blipFill rotWithShape="1">
              <a:blip r:embed="rId4"/>
              <a:srcRect/>
              <a:stretch>
                <a:fillRect/>
              </a:stretch>
            </p:blipFill>
            <p:spPr>
              <a:xfrm>
                <a:off x="9850757" y="3185511"/>
                <a:ext cx="2547767" cy="1430326"/>
              </a:xfrm>
              <a:prstGeom prst="rect">
                <a:avLst/>
              </a:prstGeom>
              <a:noFill/>
              <a:ln>
                <a:noFill/>
              </a:ln>
            </p:spPr>
          </p:pic>
          <p:pic>
            <p:nvPicPr>
              <p:cNvPr id="275" name="Google Shape;275;p8"/>
              <p:cNvPicPr preferRelativeResize="0"/>
              <p:nvPr/>
            </p:nvPicPr>
            <p:blipFill rotWithShape="1">
              <a:blip r:embed="rId5"/>
              <a:srcRect/>
              <a:stretch>
                <a:fillRect/>
              </a:stretch>
            </p:blipFill>
            <p:spPr>
              <a:xfrm>
                <a:off x="9845040" y="4690293"/>
                <a:ext cx="2576431" cy="1067296"/>
              </a:xfrm>
              <a:prstGeom prst="rect">
                <a:avLst/>
              </a:prstGeom>
              <a:noFill/>
              <a:ln>
                <a:noFill/>
              </a:ln>
            </p:spPr>
          </p:pic>
        </p:grpSp>
        <p:sp>
          <p:nvSpPr>
            <p:cNvPr id="276" name="Google Shape;276;p8"/>
            <p:cNvSpPr/>
            <p:nvPr/>
          </p:nvSpPr>
          <p:spPr>
            <a:xfrm>
              <a:off x="1932486" y="6411249"/>
              <a:ext cx="5402441" cy="415755"/>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2000" i="1">
                  <a:solidFill>
                    <a:schemeClr val="dk1"/>
                  </a:solidFill>
                  <a:latin typeface="Poppins" panose="00000500000000000000"/>
                  <a:ea typeface="Poppins" panose="00000500000000000000"/>
                  <a:cs typeface="Poppins" panose="00000500000000000000"/>
                  <a:sym typeface="Poppins" panose="00000500000000000000"/>
                </a:rPr>
                <a:t>Bản đồ các đới và các kiểu khí hậu trên Trái Đất</a:t>
              </a:r>
              <a:endParaRPr sz="1600">
                <a:solidFill>
                  <a:schemeClr val="dk1"/>
                </a:solidFill>
                <a:latin typeface="Poppins" panose="00000500000000000000"/>
                <a:ea typeface="Poppins" panose="00000500000000000000"/>
                <a:cs typeface="Poppins" panose="00000500000000000000"/>
                <a:sym typeface="Poppins" panose="00000500000000000000"/>
              </a:endParaRPr>
            </a:p>
          </p:txBody>
        </p:sp>
      </p:grpSp>
      <p:sp>
        <p:nvSpPr>
          <p:cNvPr id="277" name="Google Shape;277;p8"/>
          <p:cNvSpPr/>
          <p:nvPr/>
        </p:nvSpPr>
        <p:spPr>
          <a:xfrm>
            <a:off x="7244777" y="3236389"/>
            <a:ext cx="302896" cy="622689"/>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8" name="Google Shape;278;p8"/>
          <p:cNvSpPr/>
          <p:nvPr/>
        </p:nvSpPr>
        <p:spPr>
          <a:xfrm>
            <a:off x="6923447" y="1701647"/>
            <a:ext cx="2987040" cy="1226295"/>
          </a:xfrm>
          <a:prstGeom prst="wedgeRoundRectCallout">
            <a:avLst>
              <a:gd name="adj1" fmla="val -35271"/>
              <a:gd name="adj2" fmla="val 88215"/>
              <a:gd name="adj3"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b="1">
                <a:solidFill>
                  <a:srgbClr val="0027CF"/>
                </a:solidFill>
                <a:latin typeface="Poppins" panose="00000500000000000000"/>
                <a:ea typeface="Poppins" panose="00000500000000000000"/>
                <a:cs typeface="Poppins" panose="00000500000000000000"/>
                <a:sym typeface="Poppins" panose="00000500000000000000"/>
              </a:rPr>
              <a:t>Việt Nam nằm trong đới nhiệt đới, kiểu nhiệt đới gió mùa</a:t>
            </a:r>
            <a:endParaRPr sz="2400" b="1">
              <a:solidFill>
                <a:srgbClr val="0027CF"/>
              </a:solidFill>
              <a:latin typeface="Poppins" panose="00000500000000000000"/>
              <a:ea typeface="Poppins" panose="00000500000000000000"/>
              <a:cs typeface="Poppins" panose="00000500000000000000"/>
              <a:sym typeface="Poppins" panose="000005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20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fade">
                                      <p:cBhvr>
                                        <p:cTn id="12" dur="1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83" name="Shape 283"/>
        <p:cNvGrpSpPr/>
        <p:nvPr/>
      </p:nvGrpSpPr>
      <p:grpSpPr>
        <a:xfrm>
          <a:off x="0" y="0"/>
          <a:ext cx="0" cy="0"/>
          <a:chOff x="0" y="0"/>
          <a:chExt cx="0" cy="0"/>
        </a:xfrm>
      </p:grpSpPr>
      <p:grpSp>
        <p:nvGrpSpPr>
          <p:cNvPr id="284" name="Google Shape;284;p9"/>
          <p:cNvGrpSpPr/>
          <p:nvPr/>
        </p:nvGrpSpPr>
        <p:grpSpPr>
          <a:xfrm>
            <a:off x="-60960" y="15388"/>
            <a:ext cx="12192000" cy="1567567"/>
            <a:chOff x="-60960" y="15388"/>
            <a:chExt cx="12192000" cy="1567567"/>
          </a:xfrm>
        </p:grpSpPr>
        <p:grpSp>
          <p:nvGrpSpPr>
            <p:cNvPr id="285" name="Google Shape;285;p9"/>
            <p:cNvGrpSpPr/>
            <p:nvPr/>
          </p:nvGrpSpPr>
          <p:grpSpPr>
            <a:xfrm>
              <a:off x="-60960" y="106349"/>
              <a:ext cx="12192000" cy="1476606"/>
              <a:chOff x="-32025" y="16033"/>
              <a:chExt cx="12192000" cy="1476606"/>
            </a:xfrm>
          </p:grpSpPr>
          <p:cxnSp>
            <p:nvCxnSpPr>
              <p:cNvPr id="286" name="Google Shape;286;p9"/>
              <p:cNvCxnSpPr/>
              <p:nvPr/>
            </p:nvCxnSpPr>
            <p:spPr>
              <a:xfrm rot="10800000" flipH="1">
                <a:off x="-32025" y="1490038"/>
                <a:ext cx="12192000" cy="2601"/>
              </a:xfrm>
              <a:prstGeom prst="straightConnector1">
                <a:avLst/>
              </a:prstGeom>
              <a:noFill/>
              <a:ln w="28575" cap="flat" cmpd="sng">
                <a:solidFill>
                  <a:srgbClr val="0070C0"/>
                </a:solidFill>
                <a:prstDash val="dash"/>
                <a:miter lim="800000"/>
                <a:headEnd type="none" w="sm" len="sm"/>
                <a:tailEnd type="none" w="sm" len="sm"/>
              </a:ln>
            </p:spPr>
          </p:cxnSp>
          <p:sp>
            <p:nvSpPr>
              <p:cNvPr id="287" name="Google Shape;287;p9"/>
              <p:cNvSpPr/>
              <p:nvPr/>
            </p:nvSpPr>
            <p:spPr>
              <a:xfrm>
                <a:off x="1588417" y="16033"/>
                <a:ext cx="9836257"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a:solidFill>
                      <a:srgbClr val="0276BD"/>
                    </a:solidFill>
                    <a:latin typeface="Arial" panose="020B0604020202020204"/>
                    <a:ea typeface="Arial" panose="020B0604020202020204"/>
                    <a:cs typeface="Arial" panose="020B0604020202020204"/>
                    <a:sym typeface="Arial" panose="020B0604020202020204"/>
                  </a:rPr>
                  <a:t>    </a:t>
                </a:r>
                <a:r>
                  <a:rPr lang="en-US" sz="4400" b="1">
                    <a:solidFill>
                      <a:srgbClr val="0276BD"/>
                    </a:solidFill>
                    <a:latin typeface="Arial" panose="020B0604020202020204"/>
                    <a:ea typeface="Arial" panose="020B0604020202020204"/>
                    <a:cs typeface="Arial" panose="020B0604020202020204"/>
                    <a:sym typeface="Arial" panose="020B0604020202020204"/>
                  </a:rPr>
                  <a:t>2. PHÂN TÍCH BIỂU ĐỒ MỘT SỐ KIỂU KHÍ HẬU </a:t>
                </a:r>
                <a:endParaRPr sz="6600" b="1" cap="none">
                  <a:solidFill>
                    <a:srgbClr val="0276BD"/>
                  </a:solidFill>
                  <a:latin typeface="Arial" panose="020B0604020202020204"/>
                  <a:ea typeface="Arial" panose="020B0604020202020204"/>
                  <a:cs typeface="Arial" panose="020B0604020202020204"/>
                  <a:sym typeface="Arial" panose="020B0604020202020204"/>
                </a:endParaRPr>
              </a:p>
            </p:txBody>
          </p:sp>
        </p:grpSp>
        <p:pic>
          <p:nvPicPr>
            <p:cNvPr id="288" name="Google Shape;288;p9" descr="Hình ảnh Thống Kê Các Vector Biểu Tượng PNG , Biểu đồ Cột, Biểu đồ Cột Biểu  Tượng, Thiết Kế PNG và Vector với nền trong suốt để tải xuống miễn phí"/>
            <p:cNvPicPr preferRelativeResize="0"/>
            <p:nvPr/>
          </p:nvPicPr>
          <p:blipFill rotWithShape="1">
            <a:blip r:embed="rId1"/>
            <a:srcRect t="19350" b="17226"/>
            <a:stretch>
              <a:fillRect/>
            </a:stretch>
          </p:blipFill>
          <p:spPr>
            <a:xfrm>
              <a:off x="367504" y="15388"/>
              <a:ext cx="2383956" cy="1511978"/>
            </a:xfrm>
            <a:prstGeom prst="rect">
              <a:avLst/>
            </a:prstGeom>
            <a:noFill/>
            <a:ln>
              <a:noFill/>
            </a:ln>
          </p:spPr>
        </p:pic>
      </p:grpSp>
      <p:sp>
        <p:nvSpPr>
          <p:cNvPr id="289" name="Google Shape;289;p9"/>
          <p:cNvSpPr/>
          <p:nvPr/>
        </p:nvSpPr>
        <p:spPr>
          <a:xfrm>
            <a:off x="65808" y="1829490"/>
            <a:ext cx="3382503" cy="704492"/>
          </a:xfrm>
          <a:prstGeom prst="roundRect">
            <a:avLst>
              <a:gd name="adj" fmla="val 16667"/>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Poppins" panose="00000500000000000000"/>
                <a:ea typeface="Poppins" panose="00000500000000000000"/>
                <a:cs typeface="Poppins" panose="00000500000000000000"/>
                <a:sym typeface="Poppins" panose="00000500000000000000"/>
              </a:rPr>
              <a:t>Hoạt động nhóm</a:t>
            </a:r>
            <a:endParaRPr sz="2400" b="1">
              <a:solidFill>
                <a:schemeClr val="dk1"/>
              </a:solidFill>
              <a:latin typeface="Poppins" panose="00000500000000000000"/>
              <a:ea typeface="Poppins" panose="00000500000000000000"/>
              <a:cs typeface="Poppins" panose="00000500000000000000"/>
              <a:sym typeface="Poppins" panose="00000500000000000000"/>
            </a:endParaRPr>
          </a:p>
        </p:txBody>
      </p:sp>
      <p:sp>
        <p:nvSpPr>
          <p:cNvPr id="290" name="Google Shape;290;p9"/>
          <p:cNvSpPr/>
          <p:nvPr/>
        </p:nvSpPr>
        <p:spPr>
          <a:xfrm>
            <a:off x="49030" y="5504525"/>
            <a:ext cx="3382503" cy="911572"/>
          </a:xfrm>
          <a:prstGeom prst="roundRect">
            <a:avLst>
              <a:gd name="adj" fmla="val 16667"/>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Poppins" panose="00000500000000000000"/>
                <a:ea typeface="Poppins" panose="00000500000000000000"/>
                <a:cs typeface="Poppins" panose="00000500000000000000"/>
                <a:sym typeface="Poppins" panose="00000500000000000000"/>
              </a:rPr>
              <a:t>Thời gian: 5 phút. Sau đó từng nhóm trình bày</a:t>
            </a:r>
            <a:endParaRPr sz="2400" b="1">
              <a:solidFill>
                <a:schemeClr val="dk1"/>
              </a:solidFill>
              <a:latin typeface="Poppins" panose="00000500000000000000"/>
              <a:ea typeface="Poppins" panose="00000500000000000000"/>
              <a:cs typeface="Poppins" panose="00000500000000000000"/>
              <a:sym typeface="Poppins" panose="00000500000000000000"/>
            </a:endParaRPr>
          </a:p>
        </p:txBody>
      </p:sp>
      <p:sp>
        <p:nvSpPr>
          <p:cNvPr id="291" name="Google Shape;291;p9"/>
          <p:cNvSpPr/>
          <p:nvPr/>
        </p:nvSpPr>
        <p:spPr>
          <a:xfrm>
            <a:off x="65808" y="4612093"/>
            <a:ext cx="3413634" cy="603883"/>
          </a:xfrm>
          <a:prstGeom prst="roundRect">
            <a:avLst>
              <a:gd name="adj" fmla="val 16667"/>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Poppins" panose="00000500000000000000"/>
                <a:ea typeface="Poppins" panose="00000500000000000000"/>
                <a:cs typeface="Poppins" panose="00000500000000000000"/>
                <a:sym typeface="Poppins" panose="00000500000000000000"/>
              </a:rPr>
              <a:t>Hoàn thành PHT</a:t>
            </a:r>
            <a:endParaRPr sz="2400" b="1">
              <a:solidFill>
                <a:schemeClr val="dk1"/>
              </a:solidFill>
              <a:latin typeface="Poppins" panose="00000500000000000000"/>
              <a:ea typeface="Poppins" panose="00000500000000000000"/>
              <a:cs typeface="Poppins" panose="00000500000000000000"/>
              <a:sym typeface="Poppins" panose="00000500000000000000"/>
            </a:endParaRPr>
          </a:p>
        </p:txBody>
      </p:sp>
      <p:cxnSp>
        <p:nvCxnSpPr>
          <p:cNvPr id="292" name="Google Shape;292;p9"/>
          <p:cNvCxnSpPr/>
          <p:nvPr/>
        </p:nvCxnSpPr>
        <p:spPr>
          <a:xfrm>
            <a:off x="5059751" y="1678808"/>
            <a:ext cx="0" cy="5083558"/>
          </a:xfrm>
          <a:prstGeom prst="straightConnector1">
            <a:avLst/>
          </a:prstGeom>
          <a:noFill/>
          <a:ln w="38100" cap="flat" cmpd="sng">
            <a:solidFill>
              <a:schemeClr val="dk1"/>
            </a:solidFill>
            <a:prstDash val="dot"/>
            <a:miter lim="800000"/>
            <a:headEnd type="none" w="sm" len="sm"/>
            <a:tailEnd type="none" w="sm" len="sm"/>
          </a:ln>
        </p:spPr>
      </p:cxnSp>
      <p:pic>
        <p:nvPicPr>
          <p:cNvPr id="293" name="Google Shape;293;p9"/>
          <p:cNvPicPr preferRelativeResize="0"/>
          <p:nvPr/>
        </p:nvPicPr>
        <p:blipFill rotWithShape="1">
          <a:blip r:embed="rId2"/>
          <a:srcRect l="10057" r="4605" b="13546"/>
          <a:stretch>
            <a:fillRect/>
          </a:stretch>
        </p:blipFill>
        <p:spPr>
          <a:xfrm>
            <a:off x="3593631" y="1881944"/>
            <a:ext cx="1317815" cy="703401"/>
          </a:xfrm>
          <a:prstGeom prst="rect">
            <a:avLst/>
          </a:prstGeom>
          <a:noFill/>
          <a:ln>
            <a:noFill/>
          </a:ln>
        </p:spPr>
      </p:pic>
      <p:sp>
        <p:nvSpPr>
          <p:cNvPr id="294" name="Google Shape;294;p9"/>
          <p:cNvSpPr/>
          <p:nvPr/>
        </p:nvSpPr>
        <p:spPr>
          <a:xfrm>
            <a:off x="65808" y="2720006"/>
            <a:ext cx="3382503" cy="1665435"/>
          </a:xfrm>
          <a:prstGeom prst="roundRect">
            <a:avLst>
              <a:gd name="adj" fmla="val 16667"/>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Poppins" panose="00000500000000000000"/>
                <a:ea typeface="Poppins" panose="00000500000000000000"/>
                <a:cs typeface="Poppins" panose="00000500000000000000"/>
                <a:sym typeface="Poppins" panose="00000500000000000000"/>
              </a:rPr>
              <a:t>Tìm hiểu về biểu đồ nhiệt độ, lượng mưa </a:t>
            </a:r>
            <a:endParaRPr lang="en-US" sz="2400" b="1">
              <a:solidFill>
                <a:schemeClr val="dk1"/>
              </a:solidFill>
              <a:latin typeface="Poppins" panose="00000500000000000000"/>
              <a:ea typeface="Poppins" panose="00000500000000000000"/>
              <a:cs typeface="Poppins" panose="00000500000000000000"/>
              <a:sym typeface="Poppins" panose="00000500000000000000"/>
            </a:endParaRPr>
          </a:p>
          <a:p>
            <a:pPr marL="0" marR="0" lvl="0" indent="0" algn="ctr" rtl="0">
              <a:spcBef>
                <a:spcPts val="0"/>
              </a:spcBef>
              <a:spcAft>
                <a:spcPts val="0"/>
              </a:spcAft>
              <a:buNone/>
            </a:pPr>
            <a:r>
              <a:rPr lang="en-US" sz="2400" b="1">
                <a:solidFill>
                  <a:schemeClr val="dk1"/>
                </a:solidFill>
                <a:latin typeface="Poppins" panose="00000500000000000000"/>
                <a:ea typeface="Poppins" panose="00000500000000000000"/>
                <a:cs typeface="Poppins" panose="00000500000000000000"/>
                <a:sym typeface="Poppins" panose="00000500000000000000"/>
              </a:rPr>
              <a:t>của một số kiểu khí hậu trên TĐ </a:t>
            </a:r>
            <a:endParaRPr sz="2400" b="1">
              <a:solidFill>
                <a:schemeClr val="dk1"/>
              </a:solidFill>
              <a:latin typeface="Poppins" panose="00000500000000000000"/>
              <a:ea typeface="Poppins" panose="00000500000000000000"/>
              <a:cs typeface="Poppins" panose="00000500000000000000"/>
              <a:sym typeface="Poppins" panose="00000500000000000000"/>
            </a:endParaRPr>
          </a:p>
        </p:txBody>
      </p:sp>
      <p:pic>
        <p:nvPicPr>
          <p:cNvPr id="295" name="Google Shape;295;p9" descr="Hình ảnh Đồng Hồ Báo Thức Biểu Tượng, đồng Hồ Clipart, Đồng Hồ Biểu Tượng,  Biểu Tượng Báo động Vector và PNG với nền trong suốt để tải xuống miễn phí"/>
          <p:cNvPicPr preferRelativeResize="0"/>
          <p:nvPr/>
        </p:nvPicPr>
        <p:blipFill rotWithShape="1">
          <a:blip r:embed="rId3"/>
          <a:srcRect l="16198" t="8931" r="15052" b="9818"/>
          <a:stretch>
            <a:fillRect/>
          </a:stretch>
        </p:blipFill>
        <p:spPr>
          <a:xfrm>
            <a:off x="3752379" y="5601590"/>
            <a:ext cx="682581" cy="806687"/>
          </a:xfrm>
          <a:prstGeom prst="rect">
            <a:avLst/>
          </a:prstGeom>
          <a:noFill/>
          <a:ln>
            <a:noFill/>
          </a:ln>
        </p:spPr>
      </p:pic>
      <p:pic>
        <p:nvPicPr>
          <p:cNvPr id="296" name="Google Shape;296;p9" descr="アイコンのマナ €™ S ペンで手書き のイラスト素材・ベクタ - . Image 48595957."/>
          <p:cNvPicPr preferRelativeResize="0"/>
          <p:nvPr/>
        </p:nvPicPr>
        <p:blipFill rotWithShape="1">
          <a:blip r:embed="rId4"/>
          <a:srcRect l="18183" t="21904" r="18557" b="21011"/>
          <a:stretch>
            <a:fillRect/>
          </a:stretch>
        </p:blipFill>
        <p:spPr>
          <a:xfrm>
            <a:off x="3675332" y="4522086"/>
            <a:ext cx="746133" cy="673290"/>
          </a:xfrm>
          <a:prstGeom prst="rect">
            <a:avLst/>
          </a:prstGeom>
          <a:noFill/>
          <a:ln>
            <a:noFill/>
          </a:ln>
        </p:spPr>
      </p:pic>
      <p:grpSp>
        <p:nvGrpSpPr>
          <p:cNvPr id="297" name="Google Shape;297;p9"/>
          <p:cNvGrpSpPr/>
          <p:nvPr/>
        </p:nvGrpSpPr>
        <p:grpSpPr>
          <a:xfrm rot="-978779">
            <a:off x="5174739" y="1985827"/>
            <a:ext cx="3187673" cy="2088751"/>
            <a:chOff x="5900517" y="1702791"/>
            <a:chExt cx="3187673" cy="2088751"/>
          </a:xfrm>
        </p:grpSpPr>
        <p:sp>
          <p:nvSpPr>
            <p:cNvPr id="298" name="Google Shape;298;p9"/>
            <p:cNvSpPr/>
            <p:nvPr/>
          </p:nvSpPr>
          <p:spPr>
            <a:xfrm>
              <a:off x="5900517" y="1702791"/>
              <a:ext cx="3187673" cy="2088751"/>
            </a:xfrm>
            <a:prstGeom prst="cloud">
              <a:avLst/>
            </a:prstGeom>
            <a:solidFill>
              <a:srgbClr val="D0F5FE"/>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6600" b="1">
                <a:solidFill>
                  <a:srgbClr val="385623"/>
                </a:solidFill>
                <a:latin typeface="Arial" panose="020B0604020202020204"/>
                <a:ea typeface="Arial" panose="020B0604020202020204"/>
                <a:cs typeface="Arial" panose="020B0604020202020204"/>
                <a:sym typeface="Arial" panose="020B0604020202020204"/>
              </a:endParaRPr>
            </a:p>
          </p:txBody>
        </p:sp>
        <p:sp>
          <p:nvSpPr>
            <p:cNvPr id="299" name="Google Shape;299;p9"/>
            <p:cNvSpPr/>
            <p:nvPr/>
          </p:nvSpPr>
          <p:spPr>
            <a:xfrm>
              <a:off x="6096407" y="1869073"/>
              <a:ext cx="2508253"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Poppins" panose="00000500000000000000"/>
                  <a:ea typeface="Poppins" panose="00000500000000000000"/>
                  <a:cs typeface="Poppins" panose="00000500000000000000"/>
                  <a:sym typeface="Poppins" panose="00000500000000000000"/>
                </a:rPr>
                <a:t>Nhóm 1</a:t>
              </a:r>
              <a:r>
                <a:rPr lang="en-US" sz="2400">
                  <a:solidFill>
                    <a:srgbClr val="FF0000"/>
                  </a:solidFill>
                  <a:latin typeface="Poppins" panose="00000500000000000000"/>
                  <a:ea typeface="Poppins" panose="00000500000000000000"/>
                  <a:cs typeface="Poppins" panose="00000500000000000000"/>
                  <a:sym typeface="Poppins" panose="00000500000000000000"/>
                </a:rPr>
                <a:t>: </a:t>
              </a:r>
              <a:endParaRPr lang="en-US" sz="2400">
                <a:solidFill>
                  <a:srgbClr val="FF0000"/>
                </a:solidFill>
                <a:latin typeface="Poppins" panose="00000500000000000000"/>
                <a:ea typeface="Poppins" panose="00000500000000000000"/>
                <a:cs typeface="Poppins" panose="00000500000000000000"/>
                <a:sym typeface="Poppins" panose="00000500000000000000"/>
              </a:endParaRPr>
            </a:p>
            <a:p>
              <a:pPr marL="0" marR="0" lvl="0" indent="0" algn="ctr" rtl="0">
                <a:spcBef>
                  <a:spcPts val="0"/>
                </a:spcBef>
                <a:spcAft>
                  <a:spcPts val="0"/>
                </a:spcAft>
                <a:buNone/>
              </a:pPr>
              <a:r>
                <a:rPr lang="en-US" sz="2400">
                  <a:solidFill>
                    <a:schemeClr val="dk1"/>
                  </a:solidFill>
                  <a:latin typeface="Poppins" panose="00000500000000000000"/>
                  <a:ea typeface="Poppins" panose="00000500000000000000"/>
                  <a:cs typeface="Poppins" panose="00000500000000000000"/>
                  <a:sym typeface="Poppins" panose="00000500000000000000"/>
                </a:rPr>
                <a:t>tìm hiểu biểu đồ nhiệt độ, lượng mưa ở </a:t>
              </a:r>
              <a:r>
                <a:rPr lang="en-US" sz="2400" b="1">
                  <a:solidFill>
                    <a:srgbClr val="0027CF"/>
                  </a:solidFill>
                  <a:latin typeface="Poppins" panose="00000500000000000000"/>
                  <a:ea typeface="Poppins" panose="00000500000000000000"/>
                  <a:cs typeface="Poppins" panose="00000500000000000000"/>
                  <a:sym typeface="Poppins" panose="00000500000000000000"/>
                </a:rPr>
                <a:t>Việt Nam</a:t>
              </a:r>
              <a:endParaRPr sz="2400" b="1">
                <a:solidFill>
                  <a:srgbClr val="0027CF"/>
                </a:solidFill>
                <a:latin typeface="Poppins" panose="00000500000000000000"/>
                <a:ea typeface="Poppins" panose="00000500000000000000"/>
                <a:cs typeface="Poppins" panose="00000500000000000000"/>
                <a:sym typeface="Poppins" panose="00000500000000000000"/>
              </a:endParaRPr>
            </a:p>
          </p:txBody>
        </p:sp>
      </p:grpSp>
      <p:grpSp>
        <p:nvGrpSpPr>
          <p:cNvPr id="300" name="Google Shape;300;p9"/>
          <p:cNvGrpSpPr/>
          <p:nvPr/>
        </p:nvGrpSpPr>
        <p:grpSpPr>
          <a:xfrm rot="848344">
            <a:off x="9036090" y="2059363"/>
            <a:ext cx="3187673" cy="2105274"/>
            <a:chOff x="5900517" y="1702791"/>
            <a:chExt cx="3187673" cy="2105274"/>
          </a:xfrm>
        </p:grpSpPr>
        <p:sp>
          <p:nvSpPr>
            <p:cNvPr id="301" name="Google Shape;301;p9"/>
            <p:cNvSpPr/>
            <p:nvPr/>
          </p:nvSpPr>
          <p:spPr>
            <a:xfrm>
              <a:off x="5900517" y="1702791"/>
              <a:ext cx="3187673" cy="2088751"/>
            </a:xfrm>
            <a:prstGeom prst="cloud">
              <a:avLst/>
            </a:prstGeom>
            <a:solidFill>
              <a:srgbClr val="D0F5FE"/>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6600" b="1">
                <a:solidFill>
                  <a:srgbClr val="385623"/>
                </a:solidFill>
                <a:latin typeface="Arial" panose="020B0604020202020204"/>
                <a:ea typeface="Arial" panose="020B0604020202020204"/>
                <a:cs typeface="Arial" panose="020B0604020202020204"/>
                <a:sym typeface="Arial" panose="020B0604020202020204"/>
              </a:endParaRPr>
            </a:p>
          </p:txBody>
        </p:sp>
        <p:sp>
          <p:nvSpPr>
            <p:cNvPr id="302" name="Google Shape;302;p9"/>
            <p:cNvSpPr/>
            <p:nvPr/>
          </p:nvSpPr>
          <p:spPr>
            <a:xfrm>
              <a:off x="6096407" y="1869073"/>
              <a:ext cx="2508253"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Poppins" panose="00000500000000000000"/>
                  <a:ea typeface="Poppins" panose="00000500000000000000"/>
                  <a:cs typeface="Poppins" panose="00000500000000000000"/>
                  <a:sym typeface="Poppins" panose="00000500000000000000"/>
                </a:rPr>
                <a:t>Nhóm 2</a:t>
              </a:r>
              <a:r>
                <a:rPr lang="en-US" sz="2400">
                  <a:solidFill>
                    <a:srgbClr val="FF0000"/>
                  </a:solidFill>
                  <a:latin typeface="Poppins" panose="00000500000000000000"/>
                  <a:ea typeface="Poppins" panose="00000500000000000000"/>
                  <a:cs typeface="Poppins" panose="00000500000000000000"/>
                  <a:sym typeface="Poppins" panose="00000500000000000000"/>
                </a:rPr>
                <a:t>: </a:t>
              </a:r>
              <a:endParaRPr lang="en-US" sz="2400">
                <a:solidFill>
                  <a:srgbClr val="FF0000"/>
                </a:solidFill>
                <a:latin typeface="Poppins" panose="00000500000000000000"/>
                <a:ea typeface="Poppins" panose="00000500000000000000"/>
                <a:cs typeface="Poppins" panose="00000500000000000000"/>
                <a:sym typeface="Poppins" panose="00000500000000000000"/>
              </a:endParaRPr>
            </a:p>
            <a:p>
              <a:pPr marL="0" marR="0" lvl="0" indent="0" algn="ctr" rtl="0">
                <a:spcBef>
                  <a:spcPts val="0"/>
                </a:spcBef>
                <a:spcAft>
                  <a:spcPts val="0"/>
                </a:spcAft>
                <a:buNone/>
              </a:pPr>
              <a:r>
                <a:rPr lang="en-US" sz="2400">
                  <a:solidFill>
                    <a:schemeClr val="dk1"/>
                  </a:solidFill>
                  <a:latin typeface="Poppins" panose="00000500000000000000"/>
                  <a:ea typeface="Poppins" panose="00000500000000000000"/>
                  <a:cs typeface="Poppins" panose="00000500000000000000"/>
                  <a:sym typeface="Poppins" panose="00000500000000000000"/>
                </a:rPr>
                <a:t>tìm hiểu biểu đồ nhiệt độ, lượng mưa ở </a:t>
              </a:r>
              <a:r>
                <a:rPr lang="en-US" sz="2400" b="1">
                  <a:solidFill>
                    <a:srgbClr val="0027CF"/>
                  </a:solidFill>
                  <a:latin typeface="Poppins" panose="00000500000000000000"/>
                  <a:ea typeface="Poppins" panose="00000500000000000000"/>
                  <a:cs typeface="Poppins" panose="00000500000000000000"/>
                  <a:sym typeface="Poppins" panose="00000500000000000000"/>
                </a:rPr>
                <a:t>Liên Bang Nga</a:t>
              </a:r>
              <a:endParaRPr sz="2400" b="1">
                <a:solidFill>
                  <a:srgbClr val="0027CF"/>
                </a:solidFill>
                <a:latin typeface="Poppins" panose="00000500000000000000"/>
                <a:ea typeface="Poppins" panose="00000500000000000000"/>
                <a:cs typeface="Poppins" panose="00000500000000000000"/>
                <a:sym typeface="Poppins" panose="00000500000000000000"/>
              </a:endParaRPr>
            </a:p>
          </p:txBody>
        </p:sp>
      </p:grpSp>
      <p:grpSp>
        <p:nvGrpSpPr>
          <p:cNvPr id="303" name="Google Shape;303;p9"/>
          <p:cNvGrpSpPr/>
          <p:nvPr/>
        </p:nvGrpSpPr>
        <p:grpSpPr>
          <a:xfrm>
            <a:off x="6870070" y="4612093"/>
            <a:ext cx="3187673" cy="2088751"/>
            <a:chOff x="5900517" y="1702791"/>
            <a:chExt cx="3187673" cy="2088751"/>
          </a:xfrm>
        </p:grpSpPr>
        <p:sp>
          <p:nvSpPr>
            <p:cNvPr id="304" name="Google Shape;304;p9"/>
            <p:cNvSpPr/>
            <p:nvPr/>
          </p:nvSpPr>
          <p:spPr>
            <a:xfrm>
              <a:off x="5900517" y="1702791"/>
              <a:ext cx="3187673" cy="2088751"/>
            </a:xfrm>
            <a:prstGeom prst="cloud">
              <a:avLst/>
            </a:prstGeom>
            <a:solidFill>
              <a:srgbClr val="D0F5FE"/>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6600" b="1">
                <a:solidFill>
                  <a:srgbClr val="385623"/>
                </a:solidFill>
                <a:latin typeface="Arial" panose="020B0604020202020204"/>
                <a:ea typeface="Arial" panose="020B0604020202020204"/>
                <a:cs typeface="Arial" panose="020B0604020202020204"/>
                <a:sym typeface="Arial" panose="020B0604020202020204"/>
              </a:endParaRPr>
            </a:p>
          </p:txBody>
        </p:sp>
        <p:sp>
          <p:nvSpPr>
            <p:cNvPr id="305" name="Google Shape;305;p9"/>
            <p:cNvSpPr/>
            <p:nvPr/>
          </p:nvSpPr>
          <p:spPr>
            <a:xfrm>
              <a:off x="6096407" y="1869073"/>
              <a:ext cx="2508253"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Poppins" panose="00000500000000000000"/>
                  <a:ea typeface="Poppins" panose="00000500000000000000"/>
                  <a:cs typeface="Poppins" panose="00000500000000000000"/>
                  <a:sym typeface="Poppins" panose="00000500000000000000"/>
                </a:rPr>
                <a:t>Nhóm 3</a:t>
              </a:r>
              <a:r>
                <a:rPr lang="en-US" sz="2400">
                  <a:solidFill>
                    <a:srgbClr val="FF0000"/>
                  </a:solidFill>
                  <a:latin typeface="Poppins" panose="00000500000000000000"/>
                  <a:ea typeface="Poppins" panose="00000500000000000000"/>
                  <a:cs typeface="Poppins" panose="00000500000000000000"/>
                  <a:sym typeface="Poppins" panose="00000500000000000000"/>
                </a:rPr>
                <a:t>:</a:t>
              </a:r>
              <a:r>
                <a:rPr lang="en-US" sz="2400">
                  <a:solidFill>
                    <a:schemeClr val="dk1"/>
                  </a:solidFill>
                  <a:latin typeface="Poppins" panose="00000500000000000000"/>
                  <a:ea typeface="Poppins" panose="00000500000000000000"/>
                  <a:cs typeface="Poppins" panose="00000500000000000000"/>
                  <a:sym typeface="Poppins" panose="00000500000000000000"/>
                </a:rPr>
                <a:t> </a:t>
              </a:r>
              <a:endParaRPr lang="en-US" sz="2400">
                <a:solidFill>
                  <a:schemeClr val="dk1"/>
                </a:solidFill>
                <a:latin typeface="Poppins" panose="00000500000000000000"/>
                <a:ea typeface="Poppins" panose="00000500000000000000"/>
                <a:cs typeface="Poppins" panose="00000500000000000000"/>
                <a:sym typeface="Poppins" panose="00000500000000000000"/>
              </a:endParaRPr>
            </a:p>
            <a:p>
              <a:pPr marL="0" marR="0" lvl="0" indent="0" algn="ctr" rtl="0">
                <a:spcBef>
                  <a:spcPts val="0"/>
                </a:spcBef>
                <a:spcAft>
                  <a:spcPts val="0"/>
                </a:spcAft>
                <a:buNone/>
              </a:pPr>
              <a:r>
                <a:rPr lang="en-US" sz="2400">
                  <a:solidFill>
                    <a:schemeClr val="dk1"/>
                  </a:solidFill>
                  <a:latin typeface="Poppins" panose="00000500000000000000"/>
                  <a:ea typeface="Poppins" panose="00000500000000000000"/>
                  <a:cs typeface="Poppins" panose="00000500000000000000"/>
                  <a:sym typeface="Poppins" panose="00000500000000000000"/>
                </a:rPr>
                <a:t>tìm hiểu biểu đồ nhiệt độ, lượng mưa ở </a:t>
              </a:r>
              <a:r>
                <a:rPr lang="en-US" sz="2400" b="1">
                  <a:solidFill>
                    <a:srgbClr val="0027CF"/>
                  </a:solidFill>
                  <a:latin typeface="Poppins" panose="00000500000000000000"/>
                  <a:ea typeface="Poppins" panose="00000500000000000000"/>
                  <a:cs typeface="Poppins" panose="00000500000000000000"/>
                  <a:sym typeface="Poppins" panose="00000500000000000000"/>
                </a:rPr>
                <a:t>Ai-len</a:t>
              </a:r>
              <a:endParaRPr sz="2400" b="1">
                <a:solidFill>
                  <a:srgbClr val="0027CF"/>
                </a:solidFill>
                <a:latin typeface="Poppins" panose="00000500000000000000"/>
                <a:ea typeface="Poppins" panose="00000500000000000000"/>
                <a:cs typeface="Poppins" panose="00000500000000000000"/>
                <a:sym typeface="Poppins" panose="00000500000000000000"/>
              </a:endParaRPr>
            </a:p>
          </p:txBody>
        </p:sp>
      </p:grpSp>
      <p:pic>
        <p:nvPicPr>
          <p:cNvPr id="306" name="Google Shape;306;p9" descr="biểu tượng đám mây - Mặt trời đám mây biểu tượng thời tiết png tải về -  Miễn phí trong suốt Văn Bản png Tải về."/>
          <p:cNvPicPr preferRelativeResize="0"/>
          <p:nvPr/>
        </p:nvPicPr>
        <p:blipFill rotWithShape="1">
          <a:blip r:embed="rId5"/>
          <a:srcRect l="8976" t="16716" r="12848" b="23564"/>
          <a:stretch>
            <a:fillRect/>
          </a:stretch>
        </p:blipFill>
        <p:spPr>
          <a:xfrm>
            <a:off x="3404616" y="3030203"/>
            <a:ext cx="1522668" cy="1085669"/>
          </a:xfrm>
          <a:prstGeom prst="rect">
            <a:avLst/>
          </a:prstGeom>
          <a:noFill/>
          <a:ln>
            <a:noFill/>
          </a:ln>
        </p:spPr>
      </p:pic>
      <p:pic>
        <p:nvPicPr>
          <p:cNvPr id="307" name="Google Shape;307;p9" descr="Hình ảnh Thống Kê Các Vector Biểu Tượng PNG , Biểu đồ Cột, Biểu đồ Cột Biểu  Tượng, Thiết Kế PNG và Vector với nền trong suốt để tải xuống miễn phí"/>
          <p:cNvPicPr preferRelativeResize="0"/>
          <p:nvPr/>
        </p:nvPicPr>
        <p:blipFill rotWithShape="1">
          <a:blip r:embed="rId1"/>
          <a:srcRect t="19350" b="17226"/>
          <a:stretch>
            <a:fillRect/>
          </a:stretch>
        </p:blipFill>
        <p:spPr>
          <a:xfrm>
            <a:off x="7661244" y="3268778"/>
            <a:ext cx="1860704" cy="11801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Effect transition="in" filter="fade">
                                      <p:cBhvr>
                                        <p:cTn id="12" dur="500"/>
                                        <p:tgtEl>
                                          <p:spTgt spid="289"/>
                                        </p:tgtEl>
                                      </p:cBhvr>
                                    </p:animEffect>
                                  </p:childTnLst>
                                </p:cTn>
                              </p:par>
                              <p:par>
                                <p:cTn id="13" presetID="10" presetClass="entr" presetSubtype="0" fill="hold" nodeType="withEffect">
                                  <p:stCondLst>
                                    <p:cond delay="0"/>
                                  </p:stCondLst>
                                  <p:childTnLst>
                                    <p:set>
                                      <p:cBhvr>
                                        <p:cTn id="14" dur="1" fill="hold">
                                          <p:stCondLst>
                                            <p:cond delay="0"/>
                                          </p:stCondLst>
                                        </p:cTn>
                                        <p:tgtEl>
                                          <p:spTgt spid="293"/>
                                        </p:tgtEl>
                                        <p:attrNameLst>
                                          <p:attrName>style.visibility</p:attrName>
                                        </p:attrNameLst>
                                      </p:cBhvr>
                                      <p:to>
                                        <p:strVal val="visible"/>
                                      </p:to>
                                    </p:set>
                                    <p:animEffect transition="in" filter="fade">
                                      <p:cBhvr>
                                        <p:cTn id="15" dur="500"/>
                                        <p:tgtEl>
                                          <p:spTgt spid="293"/>
                                        </p:tgtEl>
                                      </p:cBhvr>
                                    </p:animEffect>
                                  </p:childTnLst>
                                </p:cTn>
                              </p:par>
                              <p:par>
                                <p:cTn id="16" presetID="10" presetClass="entr" presetSubtype="0" fill="hold" nodeType="withEffect">
                                  <p:stCondLst>
                                    <p:cond delay="0"/>
                                  </p:stCondLst>
                                  <p:childTnLst>
                                    <p:set>
                                      <p:cBhvr>
                                        <p:cTn id="17" dur="1" fill="hold">
                                          <p:stCondLst>
                                            <p:cond delay="0"/>
                                          </p:stCondLst>
                                        </p:cTn>
                                        <p:tgtEl>
                                          <p:spTgt spid="294"/>
                                        </p:tgtEl>
                                        <p:attrNameLst>
                                          <p:attrName>style.visibility</p:attrName>
                                        </p:attrNameLst>
                                      </p:cBhvr>
                                      <p:to>
                                        <p:strVal val="visible"/>
                                      </p:to>
                                    </p:set>
                                    <p:animEffect transition="in" filter="fade">
                                      <p:cBhvr>
                                        <p:cTn id="18" dur="500"/>
                                        <p:tgtEl>
                                          <p:spTgt spid="294"/>
                                        </p:tgtEl>
                                      </p:cBhvr>
                                    </p:animEffect>
                                  </p:childTnLst>
                                </p:cTn>
                              </p:par>
                              <p:par>
                                <p:cTn id="19" presetID="10" presetClass="entr" presetSubtype="0" fill="hold" nodeType="withEffect">
                                  <p:stCondLst>
                                    <p:cond delay="0"/>
                                  </p:stCondLst>
                                  <p:childTnLst>
                                    <p:set>
                                      <p:cBhvr>
                                        <p:cTn id="20" dur="1" fill="hold">
                                          <p:stCondLst>
                                            <p:cond delay="0"/>
                                          </p:stCondLst>
                                        </p:cTn>
                                        <p:tgtEl>
                                          <p:spTgt spid="306"/>
                                        </p:tgtEl>
                                        <p:attrNameLst>
                                          <p:attrName>style.visibility</p:attrName>
                                        </p:attrNameLst>
                                      </p:cBhvr>
                                      <p:to>
                                        <p:strVal val="visible"/>
                                      </p:to>
                                    </p:set>
                                    <p:animEffect transition="in" filter="fade">
                                      <p:cBhvr>
                                        <p:cTn id="21" dur="500"/>
                                        <p:tgtEl>
                                          <p:spTgt spid="306"/>
                                        </p:tgtEl>
                                      </p:cBhvr>
                                    </p:animEffect>
                                  </p:childTnLst>
                                </p:cTn>
                              </p:par>
                              <p:par>
                                <p:cTn id="22" presetID="10" presetClass="entr" presetSubtype="0" fill="hold" nodeType="withEffect">
                                  <p:stCondLst>
                                    <p:cond delay="0"/>
                                  </p:stCondLst>
                                  <p:childTnLst>
                                    <p:set>
                                      <p:cBhvr>
                                        <p:cTn id="23" dur="1" fill="hold">
                                          <p:stCondLst>
                                            <p:cond delay="0"/>
                                          </p:stCondLst>
                                        </p:cTn>
                                        <p:tgtEl>
                                          <p:spTgt spid="291"/>
                                        </p:tgtEl>
                                        <p:attrNameLst>
                                          <p:attrName>style.visibility</p:attrName>
                                        </p:attrNameLst>
                                      </p:cBhvr>
                                      <p:to>
                                        <p:strVal val="visible"/>
                                      </p:to>
                                    </p:set>
                                    <p:animEffect transition="in" filter="fade">
                                      <p:cBhvr>
                                        <p:cTn id="24" dur="500"/>
                                        <p:tgtEl>
                                          <p:spTgt spid="291"/>
                                        </p:tgtEl>
                                      </p:cBhvr>
                                    </p:animEffect>
                                  </p:childTnLst>
                                </p:cTn>
                              </p:par>
                              <p:par>
                                <p:cTn id="25" presetID="10" presetClass="entr" presetSubtype="0" fill="hold" nodeType="withEffect">
                                  <p:stCondLst>
                                    <p:cond delay="0"/>
                                  </p:stCondLst>
                                  <p:childTnLst>
                                    <p:set>
                                      <p:cBhvr>
                                        <p:cTn id="26" dur="1" fill="hold">
                                          <p:stCondLst>
                                            <p:cond delay="0"/>
                                          </p:stCondLst>
                                        </p:cTn>
                                        <p:tgtEl>
                                          <p:spTgt spid="296"/>
                                        </p:tgtEl>
                                        <p:attrNameLst>
                                          <p:attrName>style.visibility</p:attrName>
                                        </p:attrNameLst>
                                      </p:cBhvr>
                                      <p:to>
                                        <p:strVal val="visible"/>
                                      </p:to>
                                    </p:set>
                                    <p:animEffect transition="in" filter="fade">
                                      <p:cBhvr>
                                        <p:cTn id="27" dur="500"/>
                                        <p:tgtEl>
                                          <p:spTgt spid="296"/>
                                        </p:tgtEl>
                                      </p:cBhvr>
                                    </p:animEffect>
                                  </p:childTnLst>
                                </p:cTn>
                              </p:par>
                              <p:par>
                                <p:cTn id="28" presetID="10" presetClass="entr" presetSubtype="0" fill="hold" nodeType="withEffect">
                                  <p:stCondLst>
                                    <p:cond delay="0"/>
                                  </p:stCondLst>
                                  <p:childTnLst>
                                    <p:set>
                                      <p:cBhvr>
                                        <p:cTn id="29" dur="1" fill="hold">
                                          <p:stCondLst>
                                            <p:cond delay="0"/>
                                          </p:stCondLst>
                                        </p:cTn>
                                        <p:tgtEl>
                                          <p:spTgt spid="290"/>
                                        </p:tgtEl>
                                        <p:attrNameLst>
                                          <p:attrName>style.visibility</p:attrName>
                                        </p:attrNameLst>
                                      </p:cBhvr>
                                      <p:to>
                                        <p:strVal val="visible"/>
                                      </p:to>
                                    </p:set>
                                    <p:animEffect transition="in" filter="fade">
                                      <p:cBhvr>
                                        <p:cTn id="30" dur="500"/>
                                        <p:tgtEl>
                                          <p:spTgt spid="290"/>
                                        </p:tgtEl>
                                      </p:cBhvr>
                                    </p:animEffect>
                                  </p:childTnLst>
                                </p:cTn>
                              </p:par>
                              <p:par>
                                <p:cTn id="31" presetID="10" presetClass="entr" presetSubtype="0" fill="hold" nodeType="withEffect">
                                  <p:stCondLst>
                                    <p:cond delay="0"/>
                                  </p:stCondLst>
                                  <p:childTnLst>
                                    <p:set>
                                      <p:cBhvr>
                                        <p:cTn id="32" dur="1" fill="hold">
                                          <p:stCondLst>
                                            <p:cond delay="0"/>
                                          </p:stCondLst>
                                        </p:cTn>
                                        <p:tgtEl>
                                          <p:spTgt spid="295"/>
                                        </p:tgtEl>
                                        <p:attrNameLst>
                                          <p:attrName>style.visibility</p:attrName>
                                        </p:attrNameLst>
                                      </p:cBhvr>
                                      <p:to>
                                        <p:strVal val="visible"/>
                                      </p:to>
                                    </p:set>
                                    <p:animEffect transition="in" filter="fade">
                                      <p:cBhvr>
                                        <p:cTn id="33" dur="500"/>
                                        <p:tgtEl>
                                          <p:spTgt spid="295"/>
                                        </p:tgtEl>
                                      </p:cBhvr>
                                    </p:animEffect>
                                  </p:childTnLst>
                                </p:cTn>
                              </p:par>
                              <p:par>
                                <p:cTn id="34" presetID="10" presetClass="entr" presetSubtype="0" fill="hold" nodeType="withEffect">
                                  <p:stCondLst>
                                    <p:cond delay="0"/>
                                  </p:stCondLst>
                                  <p:childTnLst>
                                    <p:set>
                                      <p:cBhvr>
                                        <p:cTn id="35" dur="1" fill="hold">
                                          <p:stCondLst>
                                            <p:cond delay="0"/>
                                          </p:stCondLst>
                                        </p:cTn>
                                        <p:tgtEl>
                                          <p:spTgt spid="292"/>
                                        </p:tgtEl>
                                        <p:attrNameLst>
                                          <p:attrName>style.visibility</p:attrName>
                                        </p:attrNameLst>
                                      </p:cBhvr>
                                      <p:to>
                                        <p:strVal val="visible"/>
                                      </p:to>
                                    </p:set>
                                    <p:animEffect transition="in" filter="fade">
                                      <p:cBhvr>
                                        <p:cTn id="36" dur="500"/>
                                        <p:tgtEl>
                                          <p:spTgt spid="29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7"/>
                                        </p:tgtEl>
                                        <p:attrNameLst>
                                          <p:attrName>style.visibility</p:attrName>
                                        </p:attrNameLst>
                                      </p:cBhvr>
                                      <p:to>
                                        <p:strVal val="visible"/>
                                      </p:to>
                                    </p:set>
                                    <p:animEffect transition="in" filter="fade">
                                      <p:cBhvr>
                                        <p:cTn id="41" dur="500"/>
                                        <p:tgtEl>
                                          <p:spTgt spid="307"/>
                                        </p:tgtEl>
                                      </p:cBhvr>
                                    </p:animEffect>
                                  </p:childTnLst>
                                </p:cTn>
                              </p:par>
                              <p:par>
                                <p:cTn id="42" presetID="10" presetClass="entr" presetSubtype="0" fill="hold" nodeType="withEffect">
                                  <p:stCondLst>
                                    <p:cond delay="0"/>
                                  </p:stCondLst>
                                  <p:childTnLst>
                                    <p:set>
                                      <p:cBhvr>
                                        <p:cTn id="43" dur="1" fill="hold">
                                          <p:stCondLst>
                                            <p:cond delay="0"/>
                                          </p:stCondLst>
                                        </p:cTn>
                                        <p:tgtEl>
                                          <p:spTgt spid="297"/>
                                        </p:tgtEl>
                                        <p:attrNameLst>
                                          <p:attrName>style.visibility</p:attrName>
                                        </p:attrNameLst>
                                      </p:cBhvr>
                                      <p:to>
                                        <p:strVal val="visible"/>
                                      </p:to>
                                    </p:set>
                                    <p:animEffect transition="in" filter="fade">
                                      <p:cBhvr>
                                        <p:cTn id="44" dur="500"/>
                                        <p:tgtEl>
                                          <p:spTgt spid="297"/>
                                        </p:tgtEl>
                                      </p:cBhvr>
                                    </p:animEffect>
                                  </p:childTnLst>
                                </p:cTn>
                              </p:par>
                              <p:par>
                                <p:cTn id="45" presetID="10" presetClass="entr" presetSubtype="0" fill="hold" nodeType="withEffect">
                                  <p:stCondLst>
                                    <p:cond delay="0"/>
                                  </p:stCondLst>
                                  <p:childTnLst>
                                    <p:set>
                                      <p:cBhvr>
                                        <p:cTn id="46" dur="1" fill="hold">
                                          <p:stCondLst>
                                            <p:cond delay="0"/>
                                          </p:stCondLst>
                                        </p:cTn>
                                        <p:tgtEl>
                                          <p:spTgt spid="300"/>
                                        </p:tgtEl>
                                        <p:attrNameLst>
                                          <p:attrName>style.visibility</p:attrName>
                                        </p:attrNameLst>
                                      </p:cBhvr>
                                      <p:to>
                                        <p:strVal val="visible"/>
                                      </p:to>
                                    </p:set>
                                    <p:animEffect transition="in" filter="fade">
                                      <p:cBhvr>
                                        <p:cTn id="47" dur="500"/>
                                        <p:tgtEl>
                                          <p:spTgt spid="300"/>
                                        </p:tgtEl>
                                      </p:cBhvr>
                                    </p:animEffect>
                                  </p:childTnLst>
                                </p:cTn>
                              </p:par>
                              <p:par>
                                <p:cTn id="48" presetID="10" presetClass="entr" presetSubtype="0" fill="hold" nodeType="withEffect">
                                  <p:stCondLst>
                                    <p:cond delay="0"/>
                                  </p:stCondLst>
                                  <p:childTnLst>
                                    <p:set>
                                      <p:cBhvr>
                                        <p:cTn id="49" dur="1" fill="hold">
                                          <p:stCondLst>
                                            <p:cond delay="0"/>
                                          </p:stCondLst>
                                        </p:cTn>
                                        <p:tgtEl>
                                          <p:spTgt spid="303"/>
                                        </p:tgtEl>
                                        <p:attrNameLst>
                                          <p:attrName>style.visibility</p:attrName>
                                        </p:attrNameLst>
                                      </p:cBhvr>
                                      <p:to>
                                        <p:strVal val="visible"/>
                                      </p:to>
                                    </p:set>
                                    <p:animEffect transition="in" filter="fade">
                                      <p:cBhvr>
                                        <p:cTn id="50"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4640</Words>
  <Application>WPS Presentation</Application>
  <PresentationFormat/>
  <Paragraphs>281</Paragraphs>
  <Slides>19</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19</vt:i4>
      </vt:variant>
    </vt:vector>
  </HeadingPairs>
  <TitlesOfParts>
    <vt:vector size="32" baseType="lpstr">
      <vt:lpstr>Arial</vt:lpstr>
      <vt:lpstr>SimSun</vt:lpstr>
      <vt:lpstr>Wingdings</vt:lpstr>
      <vt:lpstr>Arial</vt:lpstr>
      <vt:lpstr>Calibri</vt:lpstr>
      <vt:lpstr>Poppins</vt:lpstr>
      <vt:lpstr>Times New Roman</vt:lpstr>
      <vt:lpstr>Noto Sans Symbols</vt:lpstr>
      <vt:lpstr>Segoe Print</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Phạm Trang</dc:creator>
  <cp:lastModifiedBy>PC</cp:lastModifiedBy>
  <cp:revision>2</cp:revision>
  <dcterms:created xsi:type="dcterms:W3CDTF">2025-01-24T15:11:35Z</dcterms:created>
  <dcterms:modified xsi:type="dcterms:W3CDTF">2025-01-24T15:15:32Z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02EBA3BAAB0C488986C29DFB720CBB55_12</vt:lpwstr>
  </property>
  <property fmtid="{D5CDD505-2E9C-101B-9397-08002B2CF9AE}" pid="3" name="KSOProductBuildVer">
    <vt:lpwstr>2057-12.2.0.19821</vt:lpwstr>
  </property>
</Properties>
</file>