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582" r:id="rId4"/>
    <p:sldId id="621" r:id="rId6"/>
    <p:sldId id="639" r:id="rId7"/>
    <p:sldId id="631" r:id="rId8"/>
    <p:sldId id="596" r:id="rId9"/>
    <p:sldId id="642" r:id="rId10"/>
    <p:sldId id="646" r:id="rId11"/>
    <p:sldId id="644" r:id="rId12"/>
    <p:sldId id="640" r:id="rId13"/>
    <p:sldId id="557" r:id="rId14"/>
    <p:sldId id="628" r:id="rId15"/>
    <p:sldId id="627" r:id="rId16"/>
    <p:sldId id="626" r:id="rId17"/>
    <p:sldId id="600" r:id="rId18"/>
    <p:sldId id="624" r:id="rId19"/>
    <p:sldId id="648" r:id="rId20"/>
    <p:sldId id="632" r:id="rId21"/>
    <p:sldId id="633" r:id="rId22"/>
    <p:sldId id="647" r:id="rId23"/>
    <p:sldId id="332" r:id="rId24"/>
    <p:sldId id="328" r:id="rId25"/>
  </p:sldIdLst>
  <p:sldSz cx="12192000" cy="6858000"/>
  <p:notesSz cx="6858000" cy="9144000"/>
  <p:embeddedFontLst>
    <p:embeddedFont>
      <p:font typeface="Arial Black" panose="020B0A04020102020204" pitchFamily="34" charset="0"/>
      <p:bold r:id="rId29"/>
    </p:embeddedFont>
    <p:embeddedFont>
      <p:font typeface="#9Slide03 SFU Futura_03" panose="00000400000000000000" pitchFamily="2" charset="0"/>
      <p:regular r:id="rId30"/>
    </p:embeddedFont>
    <p:embeddedFont>
      <p:font typeface="Calibri" panose="020F0502020204030204" pitchFamily="34" charset="0"/>
      <p:regular r:id="rId31"/>
      <p:bold r:id="rId32"/>
      <p:italic r:id="rId33"/>
      <p:boldItalic r:id="rId34"/>
    </p:embeddedFont>
    <p:embeddedFont>
      <p:font typeface="#9Slide03 SFU Futura_12" panose="00000400000000000000" pitchFamily="2" charset="0"/>
      <p:regular r:id="rId35"/>
    </p:embeddedFont>
    <p:embeddedFont>
      <p:font typeface="#9Slide05 SVNUT Triumph" panose="00000500000000000000" pitchFamily="2" charset="0"/>
      <p:italic r:id="rId36"/>
    </p:embeddedFont>
    <p:embeddedFont>
      <p:font typeface="#9Slide03 SFU Grenoble" panose="00000500000000000000" pitchFamily="2" charset="0"/>
      <p:regular r:id="rId37"/>
    </p:embeddedFont>
    <p:embeddedFont>
      <p:font typeface="#9Slide03 SFU Futura_07" panose="00000900000000000000" pitchFamily="2" charset="0"/>
      <p:bold r:id="rId38"/>
    </p:embeddedFont>
    <p:embeddedFont>
      <p:font typeface="#9Slide05 Brannboll Ny" panose="02000000000000000000" pitchFamily="2" charset="0"/>
      <p:regular r:id="rId39"/>
    </p:embeddedFont>
    <p:embeddedFont>
      <p:font typeface="Calibri" panose="020F0502020204030204"/>
      <p:regular r:id="rId40"/>
      <p:bold r:id="rId41"/>
      <p:italic r:id="rId42"/>
      <p:boldItalic r:id="rId43"/>
    </p:embeddedFont>
    <p:embeddedFont>
      <p:font typeface="Calibri Light" panose="020F0302020204030204"/>
      <p:regular r:id="rId44"/>
      <p:italic r:id="rId45"/>
    </p:embeddedFont>
    <p:embeddedFont>
      <p:font typeface="Cambria" panose="02040503050406030204" pitchFamily="18" charset="0"/>
      <p:regular r:id="rId46"/>
      <p:bold r:id="rId47"/>
      <p:italic r:id="rId48"/>
      <p:boldItalic r:id="rId49"/>
    </p:embeddedFont>
    <p:embeddedFont>
      <p:font typeface="#9Slide03 SFU Futura_05" panose="00000800000000000000" pitchFamily="2" charset="0"/>
      <p:bold r:id="rId50"/>
    </p:embeddedFont>
    <p:embeddedFont>
      <p:font typeface="#9Slide03 SFU Futura_09" panose="00000400000000000000" pitchFamily="2" charset="0"/>
      <p:regular r:id="rId51"/>
    </p:embeddedFont>
    <p:embeddedFont>
      <p:font typeface="#9Slide03 SVNHarabaras" panose="02040603050506020204" pitchFamily="18" charset="0"/>
      <p:regular r:id="rId52"/>
    </p:embeddedFont>
  </p:embeddedFont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D1D"/>
    <a:srgbClr val="C49826"/>
    <a:srgbClr val="D9782C"/>
    <a:srgbClr val="135CFA"/>
    <a:srgbClr val="ED4338"/>
    <a:srgbClr val="F5F526"/>
    <a:srgbClr val="4BC6B2"/>
    <a:srgbClr val="008080"/>
    <a:srgbClr val="FF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gs" Target="tags/tag1.xml"/><Relationship Id="rId52" Type="http://schemas.openxmlformats.org/officeDocument/2006/relationships/font" Target="fonts/font24.fntdata"/><Relationship Id="rId51" Type="http://schemas.openxmlformats.org/officeDocument/2006/relationships/font" Target="fonts/font23.fntdata"/><Relationship Id="rId50" Type="http://schemas.openxmlformats.org/officeDocument/2006/relationships/font" Target="fonts/font22.fntdata"/><Relationship Id="rId5" Type="http://schemas.openxmlformats.org/officeDocument/2006/relationships/notesMaster" Target="notesMasters/notesMaster1.xml"/><Relationship Id="rId49" Type="http://schemas.openxmlformats.org/officeDocument/2006/relationships/font" Target="fonts/font21.fntdata"/><Relationship Id="rId48" Type="http://schemas.openxmlformats.org/officeDocument/2006/relationships/font" Target="fonts/font20.fntdata"/><Relationship Id="rId47" Type="http://schemas.openxmlformats.org/officeDocument/2006/relationships/font" Target="fonts/font19.fntdata"/><Relationship Id="rId46" Type="http://schemas.openxmlformats.org/officeDocument/2006/relationships/font" Target="fonts/font18.fntdata"/><Relationship Id="rId45" Type="http://schemas.openxmlformats.org/officeDocument/2006/relationships/font" Target="fonts/font17.fntdata"/><Relationship Id="rId44" Type="http://schemas.openxmlformats.org/officeDocument/2006/relationships/font" Target="fonts/font16.fntdata"/><Relationship Id="rId43" Type="http://schemas.openxmlformats.org/officeDocument/2006/relationships/font" Target="fonts/font15.fntdata"/><Relationship Id="rId42" Type="http://schemas.openxmlformats.org/officeDocument/2006/relationships/font" Target="fonts/font14.fntdata"/><Relationship Id="rId41" Type="http://schemas.openxmlformats.org/officeDocument/2006/relationships/font" Target="fonts/font13.fntdata"/><Relationship Id="rId40" Type="http://schemas.openxmlformats.org/officeDocument/2006/relationships/font" Target="fonts/font12.fntdata"/><Relationship Id="rId4" Type="http://schemas.openxmlformats.org/officeDocument/2006/relationships/slide" Target="slides/slide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5FB83-363F-4B2B-A3FF-D224FC21D55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BB0FB-4BF6-4A14-AAAA-515839A666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VIDEO: https://www.youtube.com/watch?v=An_y8b1s27I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dirty="0"/>
              <a:t>Quá trình phong hóa tạo ra các vật liệu phá hủy cho quá trình thực hiện, quá trình bồi tụ là sự kết thúc của quá trình vận chuyển và là quá trình tích tụ vật liệu phá hủy. Như vậy ba quá trình này nối tiếp nhau trong việc tạo ra, di chuyển và tích tụ vật liệu phá hủy.</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https://www.tourthailan.net.vn/dia-diem-du-lich/kham-pha-4-vinh-bien-dep-noi-tieng-nhat-cua-thai-lan.html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https://timeoutvietnam.com/kham-pha-vuong-quoc-toi-ly-son-1662.html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04BF809-958E-4C19-A4C3-D9BB3DF35B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4BF809-958E-4C19-A4C3-D9BB3DF35B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4BF809-958E-4C19-A4C3-D9BB3DF35B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Rectangle 3"/>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812696" y="228603"/>
            <a:ext cx="13815801"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12695" y="4800600"/>
            <a:ext cx="12190414"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pPr>
              <a:defRPr/>
            </a:pPr>
            <a:fld id="{C31EB52A-D024-424F-AB25-75782818800E}" type="slidenum">
              <a:rPr lang="en-US" altLang="vi-VN"/>
            </a:fld>
            <a:endParaRPr lang="en-US" altLang="vi-VN"/>
          </a:p>
        </p:txBody>
      </p:sp>
    </p:spTree>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97DF4-834C-429D-8473-0264794D5626}" type="slidenum">
              <a:rPr lang="en-US" altLang="vi-VN"/>
            </a:fld>
            <a:endParaRPr lang="en-US" altLang="vi-VN"/>
          </a:p>
        </p:txBody>
      </p:sp>
    </p:spTree>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96" y="1447803"/>
            <a:ext cx="13815801"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2696" y="228601"/>
            <a:ext cx="138158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B5880A-EC02-4673-AE16-9F2F824A3F4D}" type="slidenum">
              <a:rPr lang="en-US" altLang="vi-VN"/>
            </a:fld>
            <a:endParaRPr lang="en-US" altLang="vi-VN"/>
          </a:p>
        </p:txBody>
      </p:sp>
    </p:spTree>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898611"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9047996"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F60FC5-9E8D-4E77-BECA-C67608D212ED}" type="slidenum">
              <a:rPr lang="en-US" altLang="vi-VN"/>
            </a:fld>
            <a:endParaRPr lang="en-US" altLang="vi-VN"/>
          </a:p>
        </p:txBody>
      </p:sp>
    </p:spTree>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893192" y="1572768"/>
            <a:ext cx="5851399"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2893192"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9053415" y="1572768"/>
            <a:ext cx="5851399"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9053415"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0C237D-1D08-4282-B43F-4D257043CECA}" type="slidenum">
              <a:rPr lang="en-US" altLang="vi-VN"/>
            </a:fld>
            <a:endParaRPr lang="en-US" altLang="vi-VN"/>
          </a:p>
        </p:txBody>
      </p:sp>
    </p:spTree>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0930DE6-53E2-4842-9502-34D60BDBFAED}" type="slidenum">
              <a:rPr lang="en-US" altLang="vi-VN"/>
            </a:fld>
            <a:endParaRPr lang="en-US" altLang="vi-VN"/>
          </a:p>
        </p:txBody>
      </p:sp>
    </p:spTree>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B354F2-CE16-420A-96AB-D02D6524B3F0}" type="slidenum">
              <a:rPr lang="en-US" altLang="vi-VN"/>
            </a:fld>
            <a:endParaRPr lang="en-US" altLang="vi-VN"/>
          </a:p>
        </p:txBody>
      </p:sp>
    </p:spTree>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819" y="1600200"/>
            <a:ext cx="908637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12695" y="1600200"/>
            <a:ext cx="5347416"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Title 7"/>
          <p:cNvSpPr>
            <a:spLocks noGrp="1"/>
          </p:cNvSpPr>
          <p:nvPr>
            <p:ph type="title"/>
          </p:nvPr>
        </p:nvSpPr>
        <p:spPr/>
        <p:txBody>
          <a:bodyPr/>
          <a:lstStyle/>
          <a:p>
            <a:r>
              <a:rPr lang="en-US"/>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E3C01A-EDBD-4289-92A4-EB991BF6B037}" type="slidenum">
              <a:rPr lang="en-US" altLang="vi-VN"/>
            </a:fld>
            <a:endParaRPr lang="en-US" altLang="vi-VN"/>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4BF809-958E-4C19-A4C3-D9BB3DF35B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Rectangle 4"/>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Picture Placeholder 2"/>
          <p:cNvSpPr>
            <a:spLocks noGrp="1"/>
          </p:cNvSpPr>
          <p:nvPr>
            <p:ph type="pic" idx="1"/>
          </p:nvPr>
        </p:nvSpPr>
        <p:spPr>
          <a:xfrm>
            <a:off x="0" y="0"/>
            <a:ext cx="15999476"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812696" y="5715000"/>
            <a:ext cx="14493047"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Title 7"/>
          <p:cNvSpPr>
            <a:spLocks noGrp="1"/>
          </p:cNvSpPr>
          <p:nvPr>
            <p:ph type="title"/>
          </p:nvPr>
        </p:nvSpPr>
        <p:spPr>
          <a:xfrm>
            <a:off x="812696" y="4953000"/>
            <a:ext cx="14493047" cy="762000"/>
          </a:xfrm>
        </p:spPr>
        <p:txBody>
          <a:bodyPr anchor="t"/>
          <a:lstStyle>
            <a:lvl1pPr>
              <a:defRPr sz="3200"/>
            </a:lvl1pPr>
          </a:lstStyle>
          <a:p>
            <a:r>
              <a:rPr lang="en-US"/>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pPr>
              <a:defRPr/>
            </a:pPr>
            <a:fld id="{C4D013BB-860F-478B-8447-EE6EB3A91DEE}" type="slidenum">
              <a:rPr lang="en-US" altLang="vi-VN"/>
            </a:fld>
            <a:endParaRPr lang="en-US" altLang="vi-VN"/>
          </a:p>
        </p:txBody>
      </p:sp>
    </p:spTree>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1407D-5C02-4237-80E1-BBFD430DE38B}" type="slidenum">
              <a:rPr lang="en-US" altLang="vi-VN"/>
            </a:fld>
            <a:endParaRPr lang="en-US" altLang="vi-VN"/>
          </a:p>
        </p:txBody>
      </p:sp>
    </p:spTree>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6" y="274641"/>
            <a:ext cx="3657124"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2696" y="274641"/>
            <a:ext cx="107004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B20261-FD7C-44CA-9E13-8672B6FEB9F1}" type="slidenum">
              <a:rPr lang="en-US" altLang="vi-VN"/>
            </a:fld>
            <a:endParaRPr lang="en-US" altLang="vi-VN"/>
          </a:p>
        </p:txBody>
      </p:sp>
    </p:spTree>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fld>
            <a:endParaRPr lang="en-US" altLang="en-US"/>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04BF809-958E-4C19-A4C3-D9BB3DF35BB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04BF809-958E-4C19-A4C3-D9BB3DF35B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04BF809-958E-4C19-A4C3-D9BB3DF35BB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04BF809-958E-4C19-A4C3-D9BB3DF35BB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4BF809-958E-4C19-A4C3-D9BB3DF35B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04BF809-958E-4C19-A4C3-D9BB3DF35BB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906" y="152400"/>
            <a:ext cx="1029469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812906" y="1752601"/>
            <a:ext cx="13544726"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vi-VN"/>
              <a:t>Click to edit Master text styles</a:t>
            </a:r>
            <a:endParaRPr lang="en-US" altLang="vi-VN"/>
          </a:p>
          <a:p>
            <a:pPr lvl="1"/>
            <a:r>
              <a:rPr lang="en-US" altLang="vi-VN"/>
              <a:t>Second level</a:t>
            </a:r>
            <a:endParaRPr lang="en-US" altLang="vi-VN"/>
          </a:p>
          <a:p>
            <a:pPr lvl="2"/>
            <a:r>
              <a:rPr lang="en-US" altLang="vi-VN"/>
              <a:t>Third level</a:t>
            </a:r>
            <a:endParaRPr lang="en-US" altLang="vi-VN"/>
          </a:p>
          <a:p>
            <a:pPr lvl="3"/>
            <a:r>
              <a:rPr lang="en-US" altLang="vi-VN"/>
              <a:t>Fourth level</a:t>
            </a:r>
            <a:endParaRPr lang="en-US" altLang="vi-VN"/>
          </a:p>
          <a:p>
            <a:pPr lvl="4"/>
            <a:r>
              <a:rPr lang="en-US" altLang="vi-VN"/>
              <a:t>Fifth level</a:t>
            </a:r>
            <a:endParaRPr lang="en-US" altLang="vi-VN"/>
          </a:p>
        </p:txBody>
      </p:sp>
      <p:sp>
        <p:nvSpPr>
          <p:cNvPr id="4" name="Date Placeholder 3"/>
          <p:cNvSpPr>
            <a:spLocks noGrp="1"/>
          </p:cNvSpPr>
          <p:nvPr>
            <p:ph type="dt" sz="half" idx="2"/>
          </p:nvPr>
        </p:nvSpPr>
        <p:spPr>
          <a:xfrm>
            <a:off x="812907" y="6172200"/>
            <a:ext cx="6095206" cy="304800"/>
          </a:xfrm>
          <a:prstGeom prst="rect">
            <a:avLst/>
          </a:prstGeom>
        </p:spPr>
        <p:txBody>
          <a:bodyPr vert="horz" lIns="91440" tIns="45720" rIns="91440" bIns="0" rtlCol="0" anchor="b"/>
          <a:lstStyle>
            <a:lvl1pPr algn="l" eaLnBrk="1" hangingPunct="1">
              <a:defRPr sz="1000">
                <a:solidFill>
                  <a:schemeClr val="tx1"/>
                </a:solidFill>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3"/>
          </p:nvPr>
        </p:nvSpPr>
        <p:spPr>
          <a:xfrm>
            <a:off x="812907" y="6492876"/>
            <a:ext cx="6095206" cy="284163"/>
          </a:xfrm>
          <a:prstGeom prst="rect">
            <a:avLst/>
          </a:prstGeom>
        </p:spPr>
        <p:txBody>
          <a:bodyPr vert="horz" lIns="91440" tIns="45720" rIns="91440" bIns="45720" rtlCol="0" anchor="t"/>
          <a:lstStyle>
            <a:lvl1pPr algn="l" eaLnBrk="1" hangingPunct="1">
              <a:defRPr sz="1000">
                <a:solidFill>
                  <a:schemeClr val="tx1"/>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4"/>
          </p:nvPr>
        </p:nvSpPr>
        <p:spPr>
          <a:xfrm rot="16200000">
            <a:off x="15135694" y="5743533"/>
            <a:ext cx="1316038" cy="649372"/>
          </a:xfrm>
          <a:prstGeom prst="rect">
            <a:avLst/>
          </a:prstGeom>
        </p:spPr>
        <p:txBody>
          <a:bodyPr vert="horz" wrap="square" lIns="91440" tIns="45720" rIns="91440" bIns="45720" numCol="1" anchor="ctr" anchorCtr="0" compatLnSpc="1"/>
          <a:lstStyle>
            <a:lvl1pPr eaLnBrk="1" hangingPunct="1">
              <a:defRPr sz="2400" b="1">
                <a:solidFill>
                  <a:schemeClr val="tx2"/>
                </a:solidFill>
              </a:defRPr>
            </a:lvl1pPr>
          </a:lstStyle>
          <a:p>
            <a:pPr>
              <a:defRPr/>
            </a:pPr>
            <a:fld id="{169C91A4-A5A9-42D8-A0BC-E5B0E96BA53E}" type="slidenum">
              <a:rPr lang="en-US" altLang="vi-VN"/>
            </a:fld>
            <a:endParaRPr lang="en-US" altLang="vi-VN"/>
          </a:p>
        </p:txBody>
      </p:sp>
      <p:sp>
        <p:nvSpPr>
          <p:cNvPr id="7" name="Rectangle 6"/>
          <p:cNvSpPr/>
          <p:nvPr/>
        </p:nvSpPr>
        <p:spPr>
          <a:xfrm>
            <a:off x="15999321" y="0"/>
            <a:ext cx="254033"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Rectangle 7"/>
          <p:cNvSpPr/>
          <p:nvPr/>
        </p:nvSpPr>
        <p:spPr>
          <a:xfrm>
            <a:off x="15999321" y="1371600"/>
            <a:ext cx="254033"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ver/>
  </p:transition>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anose="020B0A04020102020204" pitchFamily="34" charset="0"/>
        </a:defRPr>
      </a:lvl2pPr>
      <a:lvl3pPr algn="l" rtl="0" eaLnBrk="0" fontAlgn="base" hangingPunct="0">
        <a:spcBef>
          <a:spcPct val="0"/>
        </a:spcBef>
        <a:spcAft>
          <a:spcPct val="0"/>
        </a:spcAft>
        <a:defRPr sz="3600">
          <a:solidFill>
            <a:schemeClr val="tx2"/>
          </a:solidFill>
          <a:latin typeface="Arial Black" panose="020B0A04020102020204" pitchFamily="34" charset="0"/>
        </a:defRPr>
      </a:lvl3pPr>
      <a:lvl4pPr algn="l" rtl="0" eaLnBrk="0" fontAlgn="base" hangingPunct="0">
        <a:spcBef>
          <a:spcPct val="0"/>
        </a:spcBef>
        <a:spcAft>
          <a:spcPct val="0"/>
        </a:spcAft>
        <a:defRPr sz="3600">
          <a:solidFill>
            <a:schemeClr val="tx2"/>
          </a:solidFill>
          <a:latin typeface="Arial Black" panose="020B0A04020102020204" pitchFamily="34" charset="0"/>
        </a:defRPr>
      </a:lvl4pPr>
      <a:lvl5pPr algn="l" rtl="0" eaLnBrk="0" fontAlgn="base" hangingPunct="0">
        <a:spcBef>
          <a:spcPct val="0"/>
        </a:spcBef>
        <a:spcAft>
          <a:spcPct val="0"/>
        </a:spcAft>
        <a:defRPr sz="3600">
          <a:solidFill>
            <a:schemeClr val="tx2"/>
          </a:solidFill>
          <a:latin typeface="Arial Black" panose="020B0A04020102020204" pitchFamily="34" charset="0"/>
        </a:defRPr>
      </a:lvl5pPr>
      <a:lvl6pPr marL="457200" algn="l" rtl="0" fontAlgn="base">
        <a:spcBef>
          <a:spcPct val="0"/>
        </a:spcBef>
        <a:spcAft>
          <a:spcPct val="0"/>
        </a:spcAft>
        <a:defRPr sz="3600">
          <a:solidFill>
            <a:schemeClr val="tx2"/>
          </a:solidFill>
          <a:latin typeface="Arial Black" panose="020B0A04020102020204" pitchFamily="34" charset="0"/>
        </a:defRPr>
      </a:lvl6pPr>
      <a:lvl7pPr marL="914400" algn="l" rtl="0" fontAlgn="base">
        <a:spcBef>
          <a:spcPct val="0"/>
        </a:spcBef>
        <a:spcAft>
          <a:spcPct val="0"/>
        </a:spcAft>
        <a:defRPr sz="3600">
          <a:solidFill>
            <a:schemeClr val="tx2"/>
          </a:solidFill>
          <a:latin typeface="Arial Black" panose="020B0A04020102020204" pitchFamily="34" charset="0"/>
        </a:defRPr>
      </a:lvl7pPr>
      <a:lvl8pPr marL="1371600" algn="l" rtl="0" fontAlgn="base">
        <a:spcBef>
          <a:spcPct val="0"/>
        </a:spcBef>
        <a:spcAft>
          <a:spcPct val="0"/>
        </a:spcAft>
        <a:defRPr sz="3600">
          <a:solidFill>
            <a:schemeClr val="tx2"/>
          </a:solidFill>
          <a:latin typeface="Arial Black" panose="020B0A04020102020204" pitchFamily="34" charset="0"/>
        </a:defRPr>
      </a:lvl8pPr>
      <a:lvl9pPr marL="1828800" algn="l" rtl="0" fontAlgn="base">
        <a:spcBef>
          <a:spcPct val="0"/>
        </a:spcBef>
        <a:spcAft>
          <a:spcPct val="0"/>
        </a:spcAft>
        <a:defRPr sz="36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880"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63.png"/><Relationship Id="rId8" Type="http://schemas.microsoft.com/office/2007/relationships/hdphoto" Target="../media/image62.wdp"/><Relationship Id="rId7" Type="http://schemas.openxmlformats.org/officeDocument/2006/relationships/image" Target="../media/image61.png"/><Relationship Id="rId6" Type="http://schemas.microsoft.com/office/2007/relationships/hdphoto" Target="../media/image60.wdp"/><Relationship Id="rId5" Type="http://schemas.openxmlformats.org/officeDocument/2006/relationships/image" Target="../media/image59.png"/><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56.png"/><Relationship Id="rId14" Type="http://schemas.openxmlformats.org/officeDocument/2006/relationships/slideLayout" Target="../slideLayouts/slideLayout2.xml"/><Relationship Id="rId13" Type="http://schemas.openxmlformats.org/officeDocument/2006/relationships/image" Target="../media/image67.GIF"/><Relationship Id="rId12" Type="http://schemas.microsoft.com/office/2007/relationships/hdphoto" Target="../media/image66.wdp"/><Relationship Id="rId11" Type="http://schemas.openxmlformats.org/officeDocument/2006/relationships/image" Target="../media/image65.png"/><Relationship Id="rId10" Type="http://schemas.microsoft.com/office/2007/relationships/hdphoto" Target="../media/image64.wdp"/><Relationship Id="rId1" Type="http://schemas.openxmlformats.org/officeDocument/2006/relationships/image" Target="../media/image5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microsoft.com/office/2007/relationships/hdphoto" Target="../media/image60.wdp"/><Relationship Id="rId4" Type="http://schemas.openxmlformats.org/officeDocument/2006/relationships/image" Target="../media/image59.png"/><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image" Target="../media/image68.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microsoft.com/office/2007/relationships/hdphoto" Target="../media/image58.wdp"/><Relationship Id="rId4" Type="http://schemas.openxmlformats.org/officeDocument/2006/relationships/image" Target="../media/image57.png"/><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77.png"/><Relationship Id="rId6" Type="http://schemas.openxmlformats.org/officeDocument/2006/relationships/slide" Target="slide6.xml"/><Relationship Id="rId5" Type="http://schemas.openxmlformats.org/officeDocument/2006/relationships/image" Target="../media/image76.jpeg"/><Relationship Id="rId4" Type="http://schemas.microsoft.com/office/2007/relationships/hdphoto" Target="../media/image60.wdp"/><Relationship Id="rId3" Type="http://schemas.openxmlformats.org/officeDocument/2006/relationships/image" Target="../media/image59.png"/><Relationship Id="rId2" Type="http://schemas.openxmlformats.org/officeDocument/2006/relationships/image" Target="../media/image75.png"/><Relationship Id="rId1" Type="http://schemas.openxmlformats.org/officeDocument/2006/relationships/image" Target="../media/image74.png"/></Relationships>
</file>

<file path=ppt/slides/_rels/slide14.xml.rels><?xml version="1.0" encoding="UTF-8" standalone="yes"?>
<Relationships xmlns="http://schemas.openxmlformats.org/package/2006/relationships"><Relationship Id="rId9" Type="http://schemas.openxmlformats.org/officeDocument/2006/relationships/image" Target="../media/image86.png"/><Relationship Id="rId8" Type="http://schemas.microsoft.com/office/2007/relationships/hdphoto" Target="../media/image85.wdp"/><Relationship Id="rId7" Type="http://schemas.openxmlformats.org/officeDocument/2006/relationships/image" Target="../media/image84.png"/><Relationship Id="rId6" Type="http://schemas.microsoft.com/office/2007/relationships/hdphoto" Target="../media/image83.wdp"/><Relationship Id="rId5" Type="http://schemas.openxmlformats.org/officeDocument/2006/relationships/image" Target="../media/image82.png"/><Relationship Id="rId4" Type="http://schemas.microsoft.com/office/2007/relationships/hdphoto" Target="../media/image81.wdp"/><Relationship Id="rId3" Type="http://schemas.openxmlformats.org/officeDocument/2006/relationships/image" Target="../media/image80.png"/><Relationship Id="rId2" Type="http://schemas.microsoft.com/office/2007/relationships/hdphoto" Target="../media/image79.wdp"/><Relationship Id="rId16" Type="http://schemas.openxmlformats.org/officeDocument/2006/relationships/slideLayout" Target="../slideLayouts/slideLayout2.xml"/><Relationship Id="rId15" Type="http://schemas.microsoft.com/office/2007/relationships/hdphoto" Target="../media/image92.wdp"/><Relationship Id="rId14" Type="http://schemas.openxmlformats.org/officeDocument/2006/relationships/image" Target="../media/image91.png"/><Relationship Id="rId13" Type="http://schemas.openxmlformats.org/officeDocument/2006/relationships/image" Target="../media/image90.png"/><Relationship Id="rId12" Type="http://schemas.microsoft.com/office/2007/relationships/hdphoto" Target="../media/image89.wdp"/><Relationship Id="rId11" Type="http://schemas.openxmlformats.org/officeDocument/2006/relationships/image" Target="../media/image88.png"/><Relationship Id="rId10" Type="http://schemas.microsoft.com/office/2007/relationships/hdphoto" Target="../media/image87.wdp"/><Relationship Id="rId1" Type="http://schemas.openxmlformats.org/officeDocument/2006/relationships/image" Target="../media/image7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96.png"/><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image" Target="../media/image9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97.png"/><Relationship Id="rId2" Type="http://schemas.microsoft.com/office/2007/relationships/media" Target="../media/media3.mp4"/><Relationship Id="rId1" Type="http://schemas.openxmlformats.org/officeDocument/2006/relationships/video" Target="../media/media3.mp4"/></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33.wdp"/><Relationship Id="rId7" Type="http://schemas.openxmlformats.org/officeDocument/2006/relationships/image" Target="../media/image32.png"/><Relationship Id="rId6" Type="http://schemas.microsoft.com/office/2007/relationships/hdphoto" Target="../media/image92.wdp"/><Relationship Id="rId5" Type="http://schemas.openxmlformats.org/officeDocument/2006/relationships/image" Target="../media/image91.png"/><Relationship Id="rId4" Type="http://schemas.microsoft.com/office/2007/relationships/hdphoto" Target="../media/image60.wdp"/><Relationship Id="rId3" Type="http://schemas.openxmlformats.org/officeDocument/2006/relationships/image" Target="../media/image59.png"/><Relationship Id="rId2" Type="http://schemas.microsoft.com/office/2007/relationships/hdphoto" Target="../media/image99.wdp"/><Relationship Id="rId1" Type="http://schemas.openxmlformats.org/officeDocument/2006/relationships/image" Target="../media/image98.png"/></Relationships>
</file>

<file path=ppt/slides/_rels/slide18.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image" Target="../media/image105.png"/><Relationship Id="rId7" Type="http://schemas.openxmlformats.org/officeDocument/2006/relationships/image" Target="../media/image104.jpeg"/><Relationship Id="rId6" Type="http://schemas.microsoft.com/office/2007/relationships/hdphoto" Target="../media/image103.wdp"/><Relationship Id="rId5" Type="http://schemas.openxmlformats.org/officeDocument/2006/relationships/image" Target="../media/image102.png"/><Relationship Id="rId4" Type="http://schemas.microsoft.com/office/2007/relationships/hdphoto" Target="../media/image92.wdp"/><Relationship Id="rId3" Type="http://schemas.openxmlformats.org/officeDocument/2006/relationships/image" Target="../media/image91.png"/><Relationship Id="rId2" Type="http://schemas.microsoft.com/office/2007/relationships/hdphoto" Target="../media/image101.wdp"/><Relationship Id="rId12" Type="http://schemas.openxmlformats.org/officeDocument/2006/relationships/notesSlide" Target="../notesSlides/notesSlide11.xml"/><Relationship Id="rId11" Type="http://schemas.openxmlformats.org/officeDocument/2006/relationships/slideLayout" Target="../slideLayouts/slideLayout2.xml"/><Relationship Id="rId10" Type="http://schemas.openxmlformats.org/officeDocument/2006/relationships/image" Target="../media/image107.png"/><Relationship Id="rId1" Type="http://schemas.openxmlformats.org/officeDocument/2006/relationships/image" Target="../media/image10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110.wdp"/><Relationship Id="rId2" Type="http://schemas.openxmlformats.org/officeDocument/2006/relationships/image" Target="../media/image109.png"/><Relationship Id="rId1" Type="http://schemas.openxmlformats.org/officeDocument/2006/relationships/image" Target="../media/image108.jpeg"/></Relationships>
</file>

<file path=ppt/slides/_rels/slide2.xml.rels><?xml version="1.0" encoding="UTF-8" standalone="yes"?>
<Relationships xmlns="http://schemas.openxmlformats.org/package/2006/relationships"><Relationship Id="rId9" Type="http://schemas.microsoft.com/office/2007/relationships/hdphoto" Target="../media/image15.wdp"/><Relationship Id="rId8" Type="http://schemas.openxmlformats.org/officeDocument/2006/relationships/image" Target="../media/image14.png"/><Relationship Id="rId7" Type="http://schemas.microsoft.com/office/2007/relationships/hdphoto" Target="../media/image13.wdp"/><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3" Type="http://schemas.openxmlformats.org/officeDocument/2006/relationships/slideLayout" Target="../slideLayouts/slideLayout2.xml"/><Relationship Id="rId12" Type="http://schemas.openxmlformats.org/officeDocument/2006/relationships/image" Target="../media/image18.png"/><Relationship Id="rId11" Type="http://schemas.microsoft.com/office/2007/relationships/hdphoto" Target="../media/image17.wdp"/><Relationship Id="rId10" Type="http://schemas.openxmlformats.org/officeDocument/2006/relationships/image" Target="../media/image16.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111.png"/><Relationship Id="rId2" Type="http://schemas.microsoft.com/office/2007/relationships/hdphoto" Target="../media/image110.wdp"/><Relationship Id="rId1" Type="http://schemas.openxmlformats.org/officeDocument/2006/relationships/image" Target="../media/image10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image" Target="../media/image114.png"/></Relationships>
</file>

<file path=ppt/slides/_rels/slide3.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jpe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0"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8" Type="http://schemas.openxmlformats.org/officeDocument/2006/relationships/slideLayout" Target="../slideLayouts/slideLayout2.xml"/><Relationship Id="rId17" Type="http://schemas.openxmlformats.org/officeDocument/2006/relationships/audio" Target="../media/audio1.wav"/><Relationship Id="rId16" Type="http://schemas.microsoft.com/office/2007/relationships/hdphoto" Target="../media/image31.wdp"/><Relationship Id="rId15" Type="http://schemas.openxmlformats.org/officeDocument/2006/relationships/image" Target="../media/image30.png"/><Relationship Id="rId14" Type="http://schemas.openxmlformats.org/officeDocument/2006/relationships/image" Target="../media/image29.png"/><Relationship Id="rId13" Type="http://schemas.openxmlformats.org/officeDocument/2006/relationships/image" Target="../media/image26.jpeg"/><Relationship Id="rId12" Type="http://schemas.openxmlformats.org/officeDocument/2006/relationships/image" Target="../media/image28.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1.png"/><Relationship Id="rId7" Type="http://schemas.microsoft.com/office/2007/relationships/media" Target="../media/media1.mp4"/><Relationship Id="rId6" Type="http://schemas.openxmlformats.org/officeDocument/2006/relationships/video" Target="../media/media1.mp4"/><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2.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47.wdp"/><Relationship Id="rId7" Type="http://schemas.openxmlformats.org/officeDocument/2006/relationships/image" Target="../media/image46.png"/><Relationship Id="rId6" Type="http://schemas.microsoft.com/office/2007/relationships/hdphoto" Target="../media/image40.wdp"/><Relationship Id="rId5" Type="http://schemas.openxmlformats.org/officeDocument/2006/relationships/image" Target="../media/image39.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0" Type="http://schemas.openxmlformats.org/officeDocument/2006/relationships/notesSlide" Target="../notesSlides/notesSlide3.xml"/><Relationship Id="rId1" Type="http://schemas.openxmlformats.org/officeDocument/2006/relationships/image" Target="../media/image42.png"/></Relationships>
</file>

<file path=ppt/slides/_rels/slide8.xml.rels><?xml version="1.0" encoding="UTF-8" standalone="yes"?>
<Relationships xmlns="http://schemas.openxmlformats.org/package/2006/relationships"><Relationship Id="rId9" Type="http://schemas.openxmlformats.org/officeDocument/2006/relationships/image" Target="../media/image50.png"/><Relationship Id="rId8" Type="http://schemas.microsoft.com/office/2007/relationships/media" Target="../media/media2.mp4"/><Relationship Id="rId7"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0.wdp"/><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4.jpeg"/><Relationship Id="rId7" Type="http://schemas.openxmlformats.org/officeDocument/2006/relationships/image" Target="../media/image53.png"/><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0.wdp"/><Relationship Id="rId10" Type="http://schemas.openxmlformats.org/officeDocument/2006/relationships/notesSlide" Target="../notesSlides/notesSlide5.xml"/><Relationship Id="rId1"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t="6639"/>
          <a:stretch>
            <a:fillRect/>
          </a:stretch>
        </p:blipFill>
        <p:spPr>
          <a:xfrm>
            <a:off x="-1" y="10"/>
            <a:ext cx="12192000" cy="6857990"/>
          </a:xfrm>
          <a:prstGeom prst="rect">
            <a:avLst/>
          </a:prstGeom>
        </p:spPr>
      </p:pic>
      <p:sp>
        <p:nvSpPr>
          <p:cNvPr id="100" name="Freeform: Shape 99"/>
          <p:cNvSpPr>
            <a:spLocks noGrp="1" noRot="1" noChangeAspect="1" noMove="1" noResize="1" noEditPoints="1" noAdjustHandles="1" noChangeArrowheads="1" noChangeShapeType="1" noTextEdit="1"/>
          </p:cNvSpPr>
          <p:nvPr/>
        </p:nvSpPr>
        <p:spPr>
          <a:xfrm>
            <a:off x="633314" y="1073777"/>
            <a:ext cx="4994062"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2" name="TextBox 21"/>
          <p:cNvSpPr txBox="1"/>
          <p:nvPr/>
        </p:nvSpPr>
        <p:spPr>
          <a:xfrm>
            <a:off x="1443119" y="2145054"/>
            <a:ext cx="3447288" cy="1792224"/>
          </a:xfrm>
          <a:prstGeom prst="rect">
            <a:avLst/>
          </a:prstGeom>
        </p:spPr>
        <p:txBody>
          <a:bodyPr vert="horz" lIns="91440" tIns="45720" rIns="91440" bIns="45720" rtlCol="0" anchor="b">
            <a:noAutofit/>
          </a:bodyPr>
          <a:lstStyle/>
          <a:p>
            <a:pPr marL="0" marR="0" lvl="0" indent="0" algn="ctr" fontAlgn="auto">
              <a:lnSpc>
                <a:spcPct val="90000"/>
              </a:lnSpc>
              <a:spcBef>
                <a:spcPct val="0"/>
              </a:spcBef>
              <a:spcAft>
                <a:spcPts val="600"/>
              </a:spcAft>
              <a:buClrTx/>
              <a:buSzTx/>
              <a:defRPr/>
            </a:pPr>
            <a:r>
              <a:rPr kumimoji="0" lang="en-US" sz="3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rPr>
              <a:t>Bài </a:t>
            </a:r>
            <a:r>
              <a:rPr kumimoji="0" lang="vi-VN" altLang="en-US" sz="3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rPr>
              <a:t>6</a:t>
            </a:r>
            <a:r>
              <a:rPr kumimoji="0" lang="en-US" sz="3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rPr>
              <a:t> </a:t>
            </a:r>
            <a:endParaRPr kumimoji="0" lang="en-US" sz="3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endParaRPr>
          </a:p>
          <a:p>
            <a:pPr marL="0" marR="0" lvl="0" indent="0" algn="ctr" fontAlgn="auto">
              <a:lnSpc>
                <a:spcPct val="90000"/>
              </a:lnSpc>
              <a:spcBef>
                <a:spcPct val="0"/>
              </a:spcBef>
              <a:spcAft>
                <a:spcPts val="600"/>
              </a:spcAft>
              <a:buClrTx/>
              <a:buSzTx/>
              <a:defRPr/>
            </a:pPr>
            <a:endParaRPr kumimoji="0" lang="en-US" sz="3000" b="0" i="0" u="sng" strike="noStrike" kern="1200" cap="none" spc="0" normalizeH="0" baseline="0" noProof="0">
              <a:ln>
                <a:noFill/>
              </a:ln>
              <a:solidFill>
                <a:schemeClr val="bg1"/>
              </a:solidFill>
              <a:effectLst/>
              <a:uLnTx/>
              <a:uFillTx/>
              <a:latin typeface="#9Slide03 SFU Grenoble" panose="00000500000000000000" pitchFamily="2" charset="0"/>
              <a:ea typeface="+mj-ea"/>
              <a:cs typeface="+mj-cs"/>
            </a:endParaRPr>
          </a:p>
          <a:p>
            <a:pPr marL="0" marR="0" lvl="0" indent="0" algn="ctr" fontAlgn="auto">
              <a:lnSpc>
                <a:spcPct val="90000"/>
              </a:lnSpc>
              <a:spcBef>
                <a:spcPct val="0"/>
              </a:spcBef>
              <a:spcAft>
                <a:spcPts val="600"/>
              </a:spcAft>
              <a:buClrTx/>
              <a:buSzTx/>
              <a:defRPr/>
            </a:pPr>
            <a:r>
              <a:rPr kumimoji="0" lang="en-US" sz="3000" b="0" i="0" u="none" strike="noStrike" kern="1200" cap="none" spc="0" normalizeH="0" noProof="0">
                <a:ln>
                  <a:noFill/>
                </a:ln>
                <a:solidFill>
                  <a:srgbClr val="FFFF00"/>
                </a:solidFill>
                <a:effectLst/>
                <a:uLnTx/>
                <a:uFillTx/>
                <a:latin typeface="#9Slide03 SFU Grenoble" panose="00000500000000000000" pitchFamily="2" charset="0"/>
                <a:ea typeface="+mj-ea"/>
                <a:cs typeface="+mj-cs"/>
              </a:rPr>
              <a:t>NGOẠI LỰC</a:t>
            </a:r>
            <a:r>
              <a:rPr kumimoji="0" lang="vi-VN" altLang="en-US" sz="3000" b="0" i="0" u="none" strike="noStrike" kern="1200" cap="none" spc="0" normalizeH="0" noProof="0">
                <a:ln>
                  <a:noFill/>
                </a:ln>
                <a:solidFill>
                  <a:srgbClr val="FFFF00"/>
                </a:solidFill>
                <a:effectLst/>
                <a:uLnTx/>
                <a:uFillTx/>
                <a:latin typeface="#9Slide03 SFU Grenoble" panose="00000500000000000000" pitchFamily="2" charset="0"/>
                <a:ea typeface="+mj-ea"/>
                <a:cs typeface="+mj-cs"/>
              </a:rPr>
              <a:t> VÀ TÁC ĐỘNG CỦA  NGOẠI LỰC ĐẾN ĐỊA HÌNH BỀ MẶT TRÁI ĐẤT</a:t>
            </a:r>
            <a:endParaRPr kumimoji="0" lang="vi-VN" altLang="en-US" sz="3000" b="0" i="0" u="none" strike="noStrike" kern="1200" cap="none" spc="0" normalizeH="0" baseline="0" noProof="0">
              <a:ln>
                <a:noFill/>
              </a:ln>
              <a:solidFill>
                <a:srgbClr val="FFFF00"/>
              </a:solidFill>
              <a:effectLst/>
              <a:uLnTx/>
              <a:uFillTx/>
              <a:latin typeface="#9Slide03 SFU Grenoble" panose="00000500000000000000" pitchFamily="2" charset="0"/>
              <a:ea typeface="+mj-ea"/>
              <a:cs typeface="+mj-cs"/>
            </a:endParaRPr>
          </a:p>
        </p:txBody>
      </p:sp>
      <p:sp>
        <p:nvSpPr>
          <p:cNvPr id="102" name="Freeform: Shape 101"/>
          <p:cNvSpPr>
            <a:spLocks noGrp="1" noRot="1" noChangeAspect="1" noMove="1" noResize="1" noEditPoints="1" noAdjustHandles="1" noChangeArrowheads="1" noChangeShapeType="1" noTextEdit="1"/>
          </p:cNvSpPr>
          <p:nvPr/>
        </p:nvSpPr>
        <p:spPr>
          <a:xfrm>
            <a:off x="5188959" y="1127731"/>
            <a:ext cx="2143461"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p:cNvPicPr>
            <a:picLocks noChangeAspect="1"/>
          </p:cNvPicPr>
          <p:nvPr/>
        </p:nvPicPr>
        <p:blipFill rotWithShape="1">
          <a:blip r:embed="rId2"/>
          <a:srcRect l="24887" r="6038" b="-1"/>
          <a:stretch>
            <a:fillRect/>
          </a:stretch>
        </p:blipFill>
        <p:spPr>
          <a:xfrm>
            <a:off x="5285911" y="1212647"/>
            <a:ext cx="194955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sp>
        <p:nvSpPr>
          <p:cNvPr id="104" name="Freeform: Shape 103"/>
          <p:cNvSpPr>
            <a:spLocks noGrp="1" noRot="1" noChangeAspect="1" noMove="1" noResize="1" noEditPoints="1" noAdjustHandles="1" noChangeArrowheads="1" noChangeShapeType="1" noTextEdit="1"/>
          </p:cNvSpPr>
          <p:nvPr/>
        </p:nvSpPr>
        <p:spPr>
          <a:xfrm>
            <a:off x="3500521" y="4146804"/>
            <a:ext cx="2527006"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6" descr="Summer Landscape With Trees Icon. Royalty Free Cliparts, Vectors, And Stock  Illustration. Image 8790476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93" b="89880" l="5385" r="95846">
                        <a14:foregroundMark x1="5385" y1="74646" x2="5385" y2="74646"/>
                        <a14:foregroundMark x1="6308" y1="71164" x2="6308" y2="71164"/>
                        <a14:foregroundMark x1="95846" y1="72470" x2="95846" y2="72470"/>
                        <a14:foregroundMark x1="93308" y1="63656" x2="92538" y2="60827"/>
                        <a14:foregroundMark x1="91923" y1="57671" x2="91923" y2="57671"/>
                        <a14:foregroundMark x1="57385" y1="18716" x2="57385" y2="18716"/>
                        <a14:foregroundMark x1="59077" y1="18498" x2="59077" y2="18498"/>
                        <a14:foregroundMark x1="36308" y1="16757" x2="36308" y2="15887"/>
                        <a14:foregroundMark x1="36462" y1="13928" x2="36462" y2="13928"/>
                        <a14:foregroundMark x1="33077" y1="24048" x2="33077" y2="24048"/>
                        <a14:foregroundMark x1="32615" y1="22633" x2="32615" y2="22633"/>
                        <a14:foregroundMark x1="31692" y1="23830" x2="31692" y2="23830"/>
                      </a14:backgroundRemoval>
                    </a14:imgEffect>
                  </a14:imgLayer>
                </a14:imgProps>
              </a:ext>
              <a:ext uri="{28A0092B-C50C-407E-A947-70E740481C1C}">
                <a14:useLocalDpi xmlns:a14="http://schemas.microsoft.com/office/drawing/2010/main" val="0"/>
              </a:ext>
            </a:extLst>
          </a:blip>
          <a:srcRect l="8932" r="10286" b="-7"/>
          <a:stretch>
            <a:fillRect/>
          </a:stretch>
        </p:blipFill>
        <p:spPr bwMode="auto">
          <a:xfrm>
            <a:off x="3614820" y="4275184"/>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443636" y="152153"/>
            <a:ext cx="8350956" cy="975607"/>
          </a:xfrm>
          <a:gradFill>
            <a:gsLst>
              <a:gs pos="0">
                <a:srgbClr val="007BD3"/>
              </a:gs>
              <a:gs pos="100000">
                <a:srgbClr val="034373"/>
              </a:gs>
            </a:gsLst>
            <a:lin ang="5400000" scaled="0"/>
          </a:gradFill>
        </p:spPr>
        <p:txBody>
          <a:bodyPr/>
          <a:p>
            <a:pPr algn="ctr"/>
            <a:r>
              <a:rPr lang="vi-VN"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TRƯỜNG THPT NGÔ LÊ TÂN</a:t>
            </a:r>
            <a:endParaRPr lang="en-US"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5" name="Text Box 4"/>
          <p:cNvSpPr txBox="1"/>
          <p:nvPr/>
        </p:nvSpPr>
        <p:spPr>
          <a:xfrm>
            <a:off x="7696200" y="3997960"/>
            <a:ext cx="4064000" cy="368300"/>
          </a:xfrm>
          <a:prstGeom prst="rect">
            <a:avLst/>
          </a:prstGeom>
          <a:gradFill>
            <a:gsLst>
              <a:gs pos="0">
                <a:srgbClr val="FE4444"/>
              </a:gs>
              <a:gs pos="100000">
                <a:srgbClr val="832B2B"/>
              </a:gs>
            </a:gsLst>
            <a:lin scaled="0"/>
          </a:gradFill>
        </p:spPr>
        <p:txBody>
          <a:bodyPr wrap="square" rtlCol="0">
            <a:spAutoFit/>
          </a:bodyPr>
          <a:p>
            <a:pPr algn="ctr"/>
            <a:r>
              <a:rPr lang="vi-VN" altLang="en-GB" b="1">
                <a:solidFill>
                  <a:schemeClr val="bg1"/>
                </a:solidFill>
              </a:rPr>
              <a:t>GV: HỒ THỊ HỒNG VÂN</a:t>
            </a:r>
            <a:endParaRPr lang="vi-VN" altLang="en-GB" b="1">
              <a:solidFill>
                <a:schemeClr val="bg1"/>
              </a:solidFill>
            </a:endParaRPr>
          </a:p>
        </p:txBody>
      </p:sp>
      <p:pic>
        <p:nvPicPr>
          <p:cNvPr id="6" name="Picture 5"/>
          <p:cNvPicPr>
            <a:picLocks noChangeAspect="1"/>
          </p:cNvPicPr>
          <p:nvPr/>
        </p:nvPicPr>
        <p:blipFill>
          <a:blip r:embed="rId5"/>
          <a:stretch>
            <a:fillRect/>
          </a:stretch>
        </p:blipFill>
        <p:spPr>
          <a:xfrm>
            <a:off x="3615055" y="4146550"/>
            <a:ext cx="2262505" cy="2262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3985" y="2462509"/>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2" descr="Mountain Icon – Free Download, PNG and Vector"/>
          <p:cNvPicPr>
            <a:picLocks noChangeAspect="1" noChangeArrowheads="1"/>
          </p:cNvPicPr>
          <p:nvPr/>
        </p:nvPicPr>
        <p:blipFill rotWithShape="1">
          <a:blip r:embed="rId1">
            <a:extLst>
              <a:ext uri="{28A0092B-C50C-407E-A947-70E740481C1C}">
                <a14:useLocalDpi xmlns:a14="http://schemas.microsoft.com/office/drawing/2010/main" val="0"/>
              </a:ext>
            </a:extLst>
          </a:blip>
          <a:srcRect l="9369" t="7819" r="10601" b="9380"/>
          <a:stretch>
            <a:fillRect/>
          </a:stretch>
        </p:blipFill>
        <p:spPr bwMode="auto">
          <a:xfrm>
            <a:off x="6010151" y="-51131"/>
            <a:ext cx="1195209" cy="10892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2">
            <a:clrChange>
              <a:clrFrom>
                <a:srgbClr val="F5F5F5"/>
              </a:clrFrom>
              <a:clrTo>
                <a:srgbClr val="F5F5F5">
                  <a:alpha val="0"/>
                </a:srgbClr>
              </a:clrTo>
            </a:clrChange>
          </a:blip>
          <a:srcRect t="30461" b="27997"/>
          <a:stretch>
            <a:fillRect/>
          </a:stretch>
        </p:blipFill>
        <p:spPr>
          <a:xfrm>
            <a:off x="8460590" y="0"/>
            <a:ext cx="3805268" cy="1832800"/>
          </a:xfrm>
          <a:prstGeom prst="rect">
            <a:avLst/>
          </a:prstGeom>
        </p:spPr>
      </p:pic>
      <p:cxnSp>
        <p:nvCxnSpPr>
          <p:cNvPr id="22" name="Straight Connector 21"/>
          <p:cNvCxnSpPr/>
          <p:nvPr/>
        </p:nvCxnSpPr>
        <p:spPr>
          <a:xfrm>
            <a:off x="3960692" y="2462509"/>
            <a:ext cx="0" cy="4262224"/>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983793" y="2462509"/>
            <a:ext cx="0" cy="4395491"/>
          </a:xfrm>
          <a:prstGeom prst="line">
            <a:avLst/>
          </a:prstGeom>
          <a:ln w="3810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64336" y="1002549"/>
            <a:ext cx="88212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Là quá trình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tác nhân ngoại lực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(nước chảy, sóng biển, băng hà, gió...) làm các </a:t>
            </a: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sản phẩm phong hóa rời khỏi vị trí ban đầu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của nó.</a:t>
            </a: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Các hình thức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xâm thực</a:t>
            </a:r>
            <a:r>
              <a:rPr kumimoji="0" lang="en-US"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a:t>
            </a:r>
            <a:r>
              <a:rPr kumimoji="0" lang="vi-VN" sz="24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thổi mòn và mài mòn.</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
        <p:nvSpPr>
          <p:cNvPr id="42" name="TextBox 41"/>
          <p:cNvSpPr txBox="1"/>
          <p:nvPr/>
        </p:nvSpPr>
        <p:spPr>
          <a:xfrm>
            <a:off x="97750" y="3552554"/>
            <a:ext cx="370278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Là quá trình bóc mòn do nước chảy</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4" name="TextBox 43"/>
          <p:cNvSpPr txBox="1"/>
          <p:nvPr/>
        </p:nvSpPr>
        <p:spPr>
          <a:xfrm>
            <a:off x="4073723" y="3290063"/>
            <a:ext cx="3749911"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Là quá trình bóc mòn do gió, xảy ra mạnh ở khí hậu khô hạn.</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TextBox 45"/>
          <p:cNvSpPr txBox="1"/>
          <p:nvPr/>
        </p:nvSpPr>
        <p:spPr>
          <a:xfrm>
            <a:off x="8096824" y="3205854"/>
            <a:ext cx="406119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Nguyên nhân: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 tác động của sóng biển, chuyển động của băng hà,…</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0" name="Lưu đồ: Điểm Kết Thúc 147"/>
          <p:cNvSpPr/>
          <p:nvPr/>
        </p:nvSpPr>
        <p:spPr>
          <a:xfrm>
            <a:off x="371196"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6" name="Lưu đồ: Điểm Kết Thúc 147"/>
          <p:cNvSpPr/>
          <p:nvPr/>
        </p:nvSpPr>
        <p:spPr>
          <a:xfrm>
            <a:off x="4496971" y="2521497"/>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sp>
        <p:nvSpPr>
          <p:cNvPr id="27" name="Lưu đồ: Điểm Kết Thúc 147"/>
          <p:cNvSpPr/>
          <p:nvPr/>
        </p:nvSpPr>
        <p:spPr>
          <a:xfrm>
            <a:off x="8855274" y="2576353"/>
            <a:ext cx="2499231"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6" name="Picture 2" descr="Hình ảnh Biểu Tượng Gió Cho Dự án, Nền, Thổi, Thiết Kế. Vector và PNG với  nền trong suốt để tải xuống miễn phí"/>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a:fillRect/>
          </a:stretch>
        </p:blipFill>
        <p:spPr bwMode="auto">
          <a:xfrm>
            <a:off x="6607756" y="2514041"/>
            <a:ext cx="1030189" cy="56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dscape Logo Landscaping, Cartoon Sierra Sun, cartoon Character, leaf,  cartoons png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2593388"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looking png images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08" b="97808" l="1889" r="96889">
                        <a14:foregroundMark x1="14889" y1="87265" x2="15556" y2="87996"/>
                        <a14:foregroundMark x1="19222" y1="92902" x2="19222" y2="92902"/>
                        <a14:foregroundMark x1="27222" y1="97390" x2="29111" y2="97390"/>
                        <a14:foregroundMark x1="35556" y1="97808" x2="35556" y2="97808"/>
                        <a14:foregroundMark x1="44889" y1="97182" x2="44889" y2="97182"/>
                        <a14:foregroundMark x1="59111" y1="72443" x2="59111" y2="72443"/>
                        <a14:foregroundMark x1="57889" y1="71190" x2="56556" y2="70772"/>
                        <a14:foregroundMark x1="55000" y1="70772" x2="50556" y2="71608"/>
                        <a14:foregroundMark x1="47000" y1="72234" x2="47000" y2="72234"/>
                        <a14:foregroundMark x1="3222" y1="36743" x2="3222" y2="36743"/>
                        <a14:foregroundMark x1="1889" y1="32255" x2="1889" y2="32255"/>
                        <a14:foregroundMark x1="5333" y1="38727" x2="5333" y2="38727"/>
                        <a14:foregroundMark x1="96889" y1="64301" x2="96889" y2="63048"/>
                        <a14:foregroundMark x1="92222" y1="53340" x2="92222" y2="53340"/>
                        <a14:foregroundMark x1="91556" y1="52714" x2="91778" y2="53758"/>
                      </a14:backgroundRemoval>
                    </a14:imgEffect>
                  </a14:imgLayer>
                </a14:imgProps>
              </a:ext>
              <a:ext uri="{28A0092B-C50C-407E-A947-70E740481C1C}">
                <a14:useLocalDpi xmlns:a14="http://schemas.microsoft.com/office/drawing/2010/main" val="0"/>
              </a:ext>
            </a:extLst>
          </a:blip>
          <a:srcRect/>
          <a:stretch>
            <a:fillRect/>
          </a:stretch>
        </p:blipFill>
        <p:spPr bwMode="auto">
          <a:xfrm>
            <a:off x="10919249" y="2412797"/>
            <a:ext cx="748436" cy="796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s Illustration - Download Illustration 202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78" b="98692" l="6593" r="92857">
                        <a14:foregroundMark x1="91099" y1="98131" x2="90220" y2="98131"/>
                        <a14:foregroundMark x1="79890" y1="98505" x2="78571" y2="98692"/>
                        <a14:foregroundMark x1="59341" y1="96822" x2="56923" y2="95888"/>
                        <a14:foregroundMark x1="40440" y1="98692" x2="36813" y2="98505"/>
                        <a14:foregroundMark x1="32088" y1="98505" x2="29341" y2="97944"/>
                        <a14:foregroundMark x1="24286" y1="95514" x2="24286" y2="95514"/>
                        <a14:foregroundMark x1="16044" y1="98131" x2="15055" y2="98131"/>
                        <a14:foregroundMark x1="9451" y1="97383" x2="9451" y2="97383"/>
                        <a14:foregroundMark x1="8132" y1="95888" x2="7363" y2="93271"/>
                        <a14:foregroundMark x1="7253" y1="91215" x2="7253" y2="89720"/>
                        <a14:foregroundMark x1="7253" y1="87103" x2="7253" y2="87103"/>
                        <a14:foregroundMark x1="8571" y1="84673" x2="9231" y2="84299"/>
                        <a14:foregroundMark x1="14725" y1="80561" x2="14725" y2="80561"/>
                        <a14:foregroundMark x1="20659" y1="80000" x2="20659" y2="80000"/>
                        <a14:foregroundMark x1="23956" y1="77944" x2="23956" y2="77944"/>
                        <a14:foregroundMark x1="23077" y1="86916" x2="24725" y2="86542"/>
                        <a14:foregroundMark x1="36703" y1="86916" x2="36703" y2="86916"/>
                        <a14:foregroundMark x1="44615" y1="88037" x2="47033" y2="87850"/>
                        <a14:foregroundMark x1="59011" y1="89533" x2="63077" y2="90280"/>
                        <a14:foregroundMark x1="72747" y1="92150" x2="74286" y2="92150"/>
                        <a14:foregroundMark x1="78242" y1="92710" x2="79231" y2="92897"/>
                        <a14:foregroundMark x1="86154" y1="92897" x2="86154" y2="92897"/>
                        <a14:foregroundMark x1="89231" y1="91028" x2="89231" y2="91028"/>
                        <a14:foregroundMark x1="90989" y1="89159" x2="90769" y2="86542"/>
                        <a14:foregroundMark x1="90769" y1="84673" x2="90769" y2="83738"/>
                        <a14:foregroundMark x1="91758" y1="81121" x2="91758" y2="79626"/>
                        <a14:foregroundMark x1="89451" y1="34019" x2="89451" y2="34019"/>
                        <a14:foregroundMark x1="71538" y1="7103" x2="71538" y2="7103"/>
                        <a14:foregroundMark x1="68462" y1="3178" x2="68462" y2="3178"/>
                        <a14:foregroundMark x1="69341" y1="4673" x2="69341" y2="4673"/>
                        <a14:foregroundMark x1="69560" y1="4112" x2="69560" y2="4112"/>
                        <a14:foregroundMark x1="70220" y1="4486" x2="70330" y2="5607"/>
                        <a14:foregroundMark x1="72088" y1="8411" x2="72418" y2="9533"/>
                        <a14:foregroundMark x1="72527" y1="10841" x2="72747" y2="12897"/>
                        <a14:foregroundMark x1="72967" y1="13645" x2="72967" y2="13645"/>
                        <a14:foregroundMark x1="73956" y1="14766" x2="74835" y2="14766"/>
                        <a14:foregroundMark x1="75824" y1="14766" x2="75824" y2="14766"/>
                        <a14:foregroundMark x1="88242" y1="28972" x2="88242" y2="28972"/>
                        <a14:foregroundMark x1="91978" y1="31402" x2="91978" y2="31402"/>
                        <a14:foregroundMark x1="92967" y1="35701" x2="92967" y2="35701"/>
                        <a14:foregroundMark x1="92967" y1="42243" x2="92308" y2="44299"/>
                        <a14:foregroundMark x1="92088" y1="48037" x2="91978" y2="49907"/>
                        <a14:foregroundMark x1="6593" y1="29907" x2="6593" y2="28785"/>
                        <a14:foregroundMark x1="7363" y1="20000" x2="7363" y2="20000"/>
                        <a14:foregroundMark x1="8242" y1="18318" x2="8242" y2="18318"/>
                        <a14:foregroundMark x1="25604" y1="39813" x2="27473" y2="39065"/>
                        <a14:foregroundMark x1="37473" y1="35888" x2="38242" y2="35888"/>
                        <a14:foregroundMark x1="46923" y1="33271" x2="46923" y2="33271"/>
                        <a14:foregroundMark x1="53187" y1="33271" x2="53187" y2="33271"/>
                        <a14:foregroundMark x1="59011" y1="34766" x2="61978" y2="35327"/>
                        <a14:foregroundMark x1="65385" y1="37196" x2="65385" y2="37196"/>
                        <a14:foregroundMark x1="66593" y1="38879" x2="67143" y2="39439"/>
                        <a14:foregroundMark x1="71758" y1="41495" x2="71758" y2="41495"/>
                        <a14:foregroundMark x1="50989" y1="45234" x2="50110" y2="44860"/>
                        <a14:foregroundMark x1="42967" y1="39439" x2="37363" y2="40935"/>
                        <a14:foregroundMark x1="37363" y1="40935" x2="37363" y2="40935"/>
                        <a14:foregroundMark x1="31538" y1="42243" x2="30879" y2="43178"/>
                        <a14:foregroundMark x1="29670" y1="45421" x2="29670" y2="45421"/>
                        <a14:foregroundMark x1="29231" y1="41121" x2="29670" y2="42617"/>
                        <a14:foregroundMark x1="32418" y1="52710" x2="32418" y2="54206"/>
                        <a14:foregroundMark x1="40440" y1="48972" x2="40440" y2="48972"/>
                        <a14:foregroundMark x1="47692" y1="48037" x2="47582" y2="49346"/>
                        <a14:foregroundMark x1="42747" y1="57944" x2="36484" y2="63738"/>
                        <a14:foregroundMark x1="34286" y1="65421" x2="32747" y2="69533"/>
                        <a14:foregroundMark x1="30879" y1="74953" x2="28791" y2="77944"/>
                        <a14:foregroundMark x1="24066" y1="81121" x2="18242" y2="84860"/>
                        <a14:foregroundMark x1="16264" y1="87477" x2="14725" y2="89159"/>
                      </a14:backgroundRemoval>
                    </a14:imgEffect>
                  </a14:imgLayer>
                </a14:imgProps>
              </a:ext>
              <a:ext uri="{28A0092B-C50C-407E-A947-70E740481C1C}">
                <a14:useLocalDpi xmlns:a14="http://schemas.microsoft.com/office/drawing/2010/main" val="0"/>
              </a:ext>
            </a:extLst>
          </a:blip>
          <a:srcRect/>
          <a:stretch>
            <a:fillRect/>
          </a:stretch>
        </p:blipFill>
        <p:spPr bwMode="auto">
          <a:xfrm>
            <a:off x="2173565" y="5036520"/>
            <a:ext cx="1847188" cy="15848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64336" y="4763386"/>
            <a:ext cx="19661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khe, rãnh, sông suối, các vịnh, mũi đất,...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1" name="TextBox 30"/>
          <p:cNvSpPr txBox="1"/>
          <p:nvPr/>
        </p:nvSpPr>
        <p:spPr>
          <a:xfrm>
            <a:off x="4046925" y="4416409"/>
            <a:ext cx="279972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thành những dạng địa hình độc đáo như nấm đá, cột đá,</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đá</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rỗ</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tổ</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hố</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trũng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thổi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mòn</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4" name="Picture 10" descr="Hình ảnh Một Cây Nấm Với Vector đầu Màu Xanh Lá Cây Hoặc Màu Minh Họa, 波西尼,  Gỗ, Mọc Lên Như Nấm Vector và PNG với nền trong suốt để tải xuốn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813" b="90000" l="9219" r="93750">
                        <a14:foregroundMark x1="93750" y1="53438" x2="93438" y2="52344"/>
                        <a14:foregroundMark x1="93281" y1="43906" x2="92969" y2="41719"/>
                        <a14:foregroundMark x1="57969" y1="8281" x2="57969" y2="8281"/>
                        <a14:foregroundMark x1="52031" y1="7813" x2="52031" y2="7813"/>
                        <a14:foregroundMark x1="9219" y1="43906" x2="9219" y2="43906"/>
                      </a14:backgroundRemoval>
                    </a14:imgEffect>
                  </a14:imgLayer>
                </a14:imgProps>
              </a:ext>
              <a:ext uri="{28A0092B-C50C-407E-A947-70E740481C1C}">
                <a14:useLocalDpi xmlns:a14="http://schemas.microsoft.com/office/drawing/2010/main" val="0"/>
              </a:ext>
            </a:extLst>
          </a:blip>
          <a:srcRect l="6613" t="3669" r="2420" b="10202"/>
          <a:stretch>
            <a:fillRect/>
          </a:stretch>
        </p:blipFill>
        <p:spPr bwMode="auto">
          <a:xfrm>
            <a:off x="6770377" y="5173339"/>
            <a:ext cx="1238766" cy="15423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7983793" y="4536101"/>
            <a:ext cx="29608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Kết quả: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Tạo ra các dạng địa hình như vách biển, hàm ếch sóng vỗ, bậc thềm sóng vỗ,</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phi-o,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nguyên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băng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hà</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36" name="Picture 12" descr="Perception vs reality blog post - Ewan | Piktochart Visual Edito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919249" y="4958244"/>
            <a:ext cx="1238765" cy="15033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79992" y="129331"/>
            <a:ext cx="5657593" cy="627985"/>
            <a:chOff x="179992" y="129331"/>
            <a:chExt cx="5657593" cy="627985"/>
          </a:xfrm>
        </p:grpSpPr>
        <p:grpSp>
          <p:nvGrpSpPr>
            <p:cNvPr id="23" name="Group 22"/>
            <p:cNvGrpSpPr/>
            <p:nvPr/>
          </p:nvGrpSpPr>
          <p:grpSpPr>
            <a:xfrm>
              <a:off x="388020" y="129331"/>
              <a:ext cx="5449565" cy="627985"/>
              <a:chOff x="4248433" y="1376537"/>
              <a:chExt cx="1739443" cy="517710"/>
            </a:xfrm>
          </p:grpSpPr>
          <p:sp>
            <p:nvSpPr>
              <p:cNvPr id="28" name="Rectangle: Rounded Corners 27"/>
              <p:cNvSpPr/>
              <p:nvPr/>
            </p:nvSpPr>
            <p:spPr>
              <a:xfrm>
                <a:off x="4248433" y="1377508"/>
                <a:ext cx="1739443" cy="516739"/>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9" name="TextBox 28"/>
              <p:cNvSpPr txBox="1"/>
              <p:nvPr/>
            </p:nvSpPr>
            <p:spPr>
              <a:xfrm>
                <a:off x="4318092" y="1376537"/>
                <a:ext cx="1665730" cy="48208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Futura_09" panose="00000400000000000000" pitchFamily="2" charset="0"/>
                    <a:ea typeface="+mn-ea"/>
                    <a:cs typeface="+mn-cs"/>
                  </a:rPr>
                  <a:t>   </a:t>
                </a:r>
                <a:r>
                  <a:rPr kumimoji="0" lang="en-US" sz="3200" b="1" i="0" u="none" strike="noStrike" kern="1200" cap="none" spc="0" normalizeH="0" baseline="0" noProof="0">
                    <a:ln>
                      <a:noFill/>
                    </a:ln>
                    <a:solidFill>
                      <a:srgbClr val="FFFF00"/>
                    </a:solidFill>
                    <a:effectLst/>
                    <a:uLnTx/>
                    <a:uFillTx/>
                    <a:latin typeface="#9Slide03 SFU Grenoble" panose="00000500000000000000" pitchFamily="2" charset="0"/>
                  </a:rPr>
                  <a:t>QUÁ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32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
          <p:nvSpPr>
            <p:cNvPr id="2" name="Rectangle: Rounded Corners 1"/>
            <p:cNvSpPr/>
            <p:nvPr/>
          </p:nvSpPr>
          <p:spPr>
            <a:xfrm>
              <a:off x="179992" y="172003"/>
              <a:ext cx="1769150" cy="520697"/>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solidFill>
                    <a:srgbClr val="135CFA"/>
                  </a:solidFill>
                  <a:latin typeface="#9Slide03 SFU Futura_05" panose="00000800000000000000" pitchFamily="2" charset="0"/>
                </a:rPr>
                <a:t>TRẠM 1</a:t>
              </a:r>
              <a:endParaRPr lang="en-US" sz="2400">
                <a:solidFill>
                  <a:srgbClr val="135CFA"/>
                </a:solidFill>
                <a:latin typeface="#9Slide03 SFU Futura_05" panose="000008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barn(inVertical)">
                                      <p:cBhvr>
                                        <p:cTn id="47" dur="500"/>
                                        <p:tgtEl>
                                          <p:spTgt spid="10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1034"/>
                                        </p:tgtEl>
                                        <p:attrNameLst>
                                          <p:attrName>style.visibility</p:attrName>
                                        </p:attrNameLst>
                                      </p:cBhvr>
                                      <p:to>
                                        <p:strVal val="visible"/>
                                      </p:to>
                                    </p:set>
                                    <p:animEffect transition="in" filter="barn(inVertical)">
                                      <p:cBhvr>
                                        <p:cTn id="58" dur="500"/>
                                        <p:tgtEl>
                                          <p:spTgt spid="103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6" presetClass="entr" presetSubtype="21" fill="hold" nodeType="withEffect">
                                  <p:stCondLst>
                                    <p:cond delay="0"/>
                                  </p:stCondLst>
                                  <p:childTnLst>
                                    <p:set>
                                      <p:cBhvr>
                                        <p:cTn id="68" dur="1" fill="hold">
                                          <p:stCondLst>
                                            <p:cond delay="0"/>
                                          </p:stCondLst>
                                        </p:cTn>
                                        <p:tgtEl>
                                          <p:spTgt spid="1036"/>
                                        </p:tgtEl>
                                        <p:attrNameLst>
                                          <p:attrName>style.visibility</p:attrName>
                                        </p:attrNameLst>
                                      </p:cBhvr>
                                      <p:to>
                                        <p:strVal val="visible"/>
                                      </p:to>
                                    </p:set>
                                    <p:animEffect transition="in" filter="barn(inVertical)">
                                      <p:cBhvr>
                                        <p:cTn id="6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6" grpId="0"/>
      <p:bldP spid="20" grpId="0" animBg="1"/>
      <p:bldP spid="26" grpId="0" animBg="1"/>
      <p:bldP spid="27" grpId="0" animBg="1"/>
      <p:bldP spid="30" grpId="0"/>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ông Hồng bồi đắp văn hoá người Hà Nội"/>
          <p:cNvPicPr>
            <a:picLocks noChangeAspect="1" noChangeArrowheads="1"/>
          </p:cNvPicPr>
          <p:nvPr/>
        </p:nvPicPr>
        <p:blipFill rotWithShape="1">
          <a:blip r:embed="rId1">
            <a:extLst>
              <a:ext uri="{28A0092B-C50C-407E-A947-70E740481C1C}">
                <a14:useLocalDpi xmlns:a14="http://schemas.microsoft.com/office/drawing/2010/main" val="0"/>
              </a:ext>
            </a:extLst>
          </a:blip>
          <a:srcRect l="25446" r="15555" b="2"/>
          <a:stretch>
            <a:fillRect/>
          </a:stretch>
        </p:blipFill>
        <p:spPr bwMode="auto">
          <a:xfrm>
            <a:off x="3785741" y="874144"/>
            <a:ext cx="5213984" cy="521398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2"/>
          <a:srcRect l="15260" r="24996" b="4"/>
          <a:stretch>
            <a:fillRect/>
          </a:stretch>
        </p:blipFill>
        <p:spPr>
          <a:xfrm>
            <a:off x="981486" y="2102978"/>
            <a:ext cx="2918992" cy="3297811"/>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074" name="Picture 2" descr="Zabriskie Point, Death Valley, California, Usa"/>
          <p:cNvPicPr>
            <a:picLocks noChangeAspect="1" noChangeArrowheads="1"/>
          </p:cNvPicPr>
          <p:nvPr/>
        </p:nvPicPr>
        <p:blipFill rotWithShape="1">
          <a:blip r:embed="rId3">
            <a:extLst>
              <a:ext uri="{28A0092B-C50C-407E-A947-70E740481C1C}">
                <a14:useLocalDpi xmlns:a14="http://schemas.microsoft.com/office/drawing/2010/main" val="0"/>
              </a:ext>
            </a:extLst>
          </a:blip>
          <a:srcRect l="29715" r="11494" b="-3"/>
          <a:stretch>
            <a:fillRect/>
          </a:stretch>
        </p:blipFill>
        <p:spPr bwMode="auto">
          <a:xfrm>
            <a:off x="8899532" y="2102978"/>
            <a:ext cx="2904448" cy="329781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8800198" y="5874134"/>
            <a:ext cx="3103116"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rPr>
              <a:t>Nước chảy tạm thời tạo ra khe, rãnh</a:t>
            </a:r>
            <a:endPar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endParaRPr>
          </a:p>
        </p:txBody>
      </p:sp>
      <p:sp>
        <p:nvSpPr>
          <p:cNvPr id="16" name="TextBox 15"/>
          <p:cNvSpPr txBox="1"/>
          <p:nvPr/>
        </p:nvSpPr>
        <p:spPr>
          <a:xfrm>
            <a:off x="981486" y="5908439"/>
            <a:ext cx="311865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Xâm</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thực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của</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sóng</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biển</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tạo</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ra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các</a:t>
            </a:r>
            <a:r>
              <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FFFF00"/>
                </a:solidFill>
                <a:effectLst/>
                <a:uLnTx/>
                <a:uFillTx/>
                <a:latin typeface="#9Slide03 SFU Futura_03" panose="00000400000000000000" pitchFamily="2" charset="0"/>
              </a:rPr>
              <a:t>vịnh</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sp>
        <p:nvSpPr>
          <p:cNvPr id="17" name="TextBox 16"/>
          <p:cNvSpPr txBox="1"/>
          <p:nvPr/>
        </p:nvSpPr>
        <p:spPr>
          <a:xfrm>
            <a:off x="4640316" y="5874135"/>
            <a:ext cx="3504834" cy="861699"/>
          </a:xfrm>
          <a:prstGeom prst="rect">
            <a:avLst/>
          </a:prstGeom>
          <a:solidFill>
            <a:srgbClr val="000000">
              <a:alpha val="50000"/>
            </a:srgbClr>
          </a:solidFill>
          <a:ln>
            <a:noFill/>
          </a:ln>
        </p:spPr>
        <p:txBody>
          <a:bodyPr wrap="square">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2400" b="0" i="0" u="none" strike="noStrike" kern="1200" cap="none" spc="0" normalizeH="0" baseline="0" noProof="0">
                <a:ln>
                  <a:noFill/>
                </a:ln>
                <a:solidFill>
                  <a:srgbClr val="FFFF00"/>
                </a:solidFill>
                <a:effectLst/>
                <a:uLnTx/>
                <a:uFillTx/>
                <a:latin typeface="#9Slide03 SFU Futura_03" panose="00000400000000000000" pitchFamily="2" charset="0"/>
              </a:rPr>
              <a:t>Dòng chảy thường xuyên tạo ra sông, suối</a:t>
            </a:r>
            <a:endParaRPr kumimoji="0" lang="en-US" sz="2400" b="0"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grpSp>
        <p:nvGrpSpPr>
          <p:cNvPr id="27" name="Group 26"/>
          <p:cNvGrpSpPr/>
          <p:nvPr/>
        </p:nvGrpSpPr>
        <p:grpSpPr>
          <a:xfrm>
            <a:off x="7752331" y="59496"/>
            <a:ext cx="3237673" cy="814648"/>
            <a:chOff x="890610" y="2368066"/>
            <a:chExt cx="3237673" cy="814648"/>
          </a:xfrm>
        </p:grpSpPr>
        <p:sp>
          <p:nvSpPr>
            <p:cNvPr id="30" name="Lưu đồ: Điểm Kết Thúc 147"/>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Xâm</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thực</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31" name="Picture 4" descr="Landscape Logo Landscaping, Cartoon Sierra Sun, cartoon Character, leaf,  cartoons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388020" y="130508"/>
            <a:ext cx="5449565" cy="900622"/>
            <a:chOff x="4248433" y="1377508"/>
            <a:chExt cx="1739443" cy="742472"/>
          </a:xfrm>
        </p:grpSpPr>
        <p:sp>
          <p:nvSpPr>
            <p:cNvPr id="24" name="Rectangle: Rounded Corners 23"/>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8" name="TextBox 27"/>
            <p:cNvSpPr txBox="1"/>
            <p:nvPr/>
          </p:nvSpPr>
          <p:spPr>
            <a:xfrm>
              <a:off x="4248433" y="141869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rPr>
                <a:t>QUÁ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333502" y="5829036"/>
            <a:ext cx="4101288" cy="97231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Các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nấm</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đá</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do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tác</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động</a:t>
            </a:r>
            <a:r>
              <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2800" b="0" i="0" u="none" strike="noStrike" kern="1200" cap="none" spc="0" normalizeH="0" baseline="0" noProof="0" err="1">
                <a:ln>
                  <a:noFill/>
                </a:ln>
                <a:solidFill>
                  <a:srgbClr val="0070C0"/>
                </a:solidFill>
                <a:effectLst/>
                <a:uLnTx/>
                <a:uFillTx/>
                <a:latin typeface="#9Slide03 SFU Futura_03" panose="00000400000000000000" pitchFamily="2" charset="0"/>
              </a:rPr>
              <a:t>của</a:t>
            </a:r>
            <a:r>
              <a:rPr kumimoji="0" lang="en-US" sz="2800" b="0" i="0" u="none" strike="noStrike" kern="1200" cap="none" spc="0" normalizeH="0" baseline="0" noProof="0">
                <a:ln>
                  <a:noFill/>
                </a:ln>
                <a:solidFill>
                  <a:srgbClr val="0070C0"/>
                </a:solidFill>
                <a:effectLst/>
                <a:uLnTx/>
                <a:uFillTx/>
                <a:latin typeface="#9Slide03 SFU Futura_03" panose="00000400000000000000" pitchFamily="2" charset="0"/>
              </a:rPr>
              <a:t> </a:t>
            </a:r>
            <a:r>
              <a:rPr lang="en-US" sz="2800">
                <a:solidFill>
                  <a:srgbClr val="0070C0"/>
                </a:solidFill>
                <a:latin typeface="#9Slide03 SFU Futura_03" panose="00000400000000000000" pitchFamily="2" charset="0"/>
              </a:rPr>
              <a:t>gió </a:t>
            </a:r>
            <a:r>
              <a:rPr kumimoji="0" lang="en-US" sz="2800" b="0" i="0" u="none" strike="noStrike" kern="1200" cap="none" spc="0" normalizeH="0" baseline="0" noProof="0">
                <a:ln>
                  <a:noFill/>
                </a:ln>
                <a:solidFill>
                  <a:srgbClr val="0070C0"/>
                </a:solidFill>
                <a:effectLst/>
                <a:uLnTx/>
                <a:uFillTx/>
                <a:latin typeface="#9Slide03 SFU Futura_03" panose="00000400000000000000" pitchFamily="2" charset="0"/>
              </a:rPr>
              <a:t>thổi </a:t>
            </a:r>
            <a:r>
              <a:rPr kumimoji="0" lang="en-US" sz="2800" b="0" i="0" u="none" strike="noStrike" kern="1200" cap="none" spc="0" normalizeH="0" baseline="0" noProof="0" dirty="0" err="1">
                <a:ln>
                  <a:noFill/>
                </a:ln>
                <a:solidFill>
                  <a:srgbClr val="0070C0"/>
                </a:solidFill>
                <a:effectLst/>
                <a:uLnTx/>
                <a:uFillTx/>
                <a:latin typeface="#9Slide03 SFU Futura_03" panose="00000400000000000000" pitchFamily="2" charset="0"/>
              </a:rPr>
              <a:t>mòn</a:t>
            </a:r>
            <a:endParaRPr kumimoji="0" lang="en-US" sz="2800" b="0" i="0" u="none" strike="noStrike" kern="1200" cap="none" spc="0" normalizeH="0" baseline="0" noProof="0" dirty="0">
              <a:ln>
                <a:noFill/>
              </a:ln>
              <a:solidFill>
                <a:srgbClr val="0070C0"/>
              </a:solidFill>
              <a:effectLst/>
              <a:uLnTx/>
              <a:uFillTx/>
              <a:latin typeface="#9Slide03 SFU Futura_03" panose="00000400000000000000" pitchFamily="2" charset="0"/>
            </a:endParaRPr>
          </a:p>
        </p:txBody>
      </p:sp>
      <p:pic>
        <p:nvPicPr>
          <p:cNvPr id="3" name="Picture 2"/>
          <p:cNvPicPr>
            <a:picLocks noChangeAspect="1"/>
          </p:cNvPicPr>
          <p:nvPr/>
        </p:nvPicPr>
        <p:blipFill rotWithShape="1">
          <a:blip r:embed="rId1"/>
          <a:srcRect l="3952" r="11178" b="4"/>
          <a:stretch>
            <a:fillRect/>
          </a:stretch>
        </p:blipFill>
        <p:spPr>
          <a:xfrm>
            <a:off x="4050585" y="1988356"/>
            <a:ext cx="4537856" cy="3782716"/>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4" name="Picture 3"/>
          <p:cNvPicPr>
            <a:picLocks noChangeAspect="1"/>
          </p:cNvPicPr>
          <p:nvPr/>
        </p:nvPicPr>
        <p:blipFill rotWithShape="1">
          <a:blip r:embed="rId2"/>
          <a:srcRect l="27263" r="21628" b="-2"/>
          <a:stretch>
            <a:fillRect/>
          </a:stretch>
        </p:blipFill>
        <p:spPr>
          <a:xfrm>
            <a:off x="0" y="1291609"/>
            <a:ext cx="4261904" cy="556639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Wiki Thư Viện: Vì sao trong sa mạc có nấm đá?"/>
          <p:cNvPicPr>
            <a:picLocks noChangeAspect="1" noChangeArrowheads="1"/>
          </p:cNvPicPr>
          <p:nvPr/>
        </p:nvPicPr>
        <p:blipFill rotWithShape="1">
          <a:blip r:embed="rId3">
            <a:extLst>
              <a:ext uri="{28A0092B-C50C-407E-A947-70E740481C1C}">
                <a14:useLocalDpi xmlns:a14="http://schemas.microsoft.com/office/drawing/2010/main" val="0"/>
              </a:ext>
            </a:extLst>
          </a:blip>
          <a:srcRect l="7769" r="20260" b="2"/>
          <a:stretch>
            <a:fillRect/>
          </a:stretch>
        </p:blipFill>
        <p:spPr bwMode="auto">
          <a:xfrm>
            <a:off x="8377122" y="1481959"/>
            <a:ext cx="3814878" cy="4888070"/>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101" name="Lưu đồ: Điểm Kết Thúc 147"/>
          <p:cNvSpPr/>
          <p:nvPr/>
        </p:nvSpPr>
        <p:spPr>
          <a:xfrm>
            <a:off x="6938529" y="304839"/>
            <a:ext cx="240974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Thổi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102" name="Picture 2" descr="Hình ảnh Biểu Tượng Gió Cho Dự án, Nền, Thổi, Thiết Kế. Vector và PNG với  nền trong suốt để tải xuống miễn phí"/>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4033" t="29386" r="14033" b="31570"/>
          <a:stretch>
            <a:fillRect/>
          </a:stretch>
        </p:blipFill>
        <p:spPr bwMode="auto">
          <a:xfrm>
            <a:off x="9049314" y="297383"/>
            <a:ext cx="1030189" cy="56577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84971" y="130508"/>
            <a:ext cx="5452613" cy="900622"/>
            <a:chOff x="4247460" y="1377508"/>
            <a:chExt cx="1740416" cy="742472"/>
          </a:xfrm>
        </p:grpSpPr>
        <p:sp>
          <p:nvSpPr>
            <p:cNvPr id="17" name="Rectangle: Rounded Corners 16"/>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9" name="TextBox 18"/>
            <p:cNvSpPr txBox="1"/>
            <p:nvPr/>
          </p:nvSpPr>
          <p:spPr>
            <a:xfrm>
              <a:off x="4247460" y="1423215"/>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lang="en-US" sz="4000" b="1">
                  <a:solidFill>
                    <a:srgbClr val="FFFF00"/>
                  </a:solidFill>
                  <a:latin typeface="#9Slide03 SFU Grenoble" panose="00000500000000000000" pitchFamily="2" charset="0"/>
                </a:rPr>
                <a:t>QU</a:t>
              </a:r>
              <a:r>
                <a:rPr lang="en-US" sz="4000" b="1" dirty="0">
                  <a:solidFill>
                    <a:srgbClr val="FFFF00"/>
                  </a:solidFill>
                  <a:latin typeface="#9Slide03 SFU Grenoble" panose="00000500000000000000" pitchFamily="2" charset="0"/>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1"/>
          <a:srcRect l="3340" r="2" b="2"/>
          <a:stretch>
            <a:fillRect/>
          </a:stretch>
        </p:blipFill>
        <p:spPr>
          <a:xfrm>
            <a:off x="5680503" y="163646"/>
            <a:ext cx="6312754" cy="2623097"/>
          </a:xfrm>
          <a:prstGeom prst="rect">
            <a:avLst/>
          </a:prstGeom>
        </p:spPr>
      </p:pic>
      <p:pic>
        <p:nvPicPr>
          <p:cNvPr id="5" name="Picture 4"/>
          <p:cNvPicPr>
            <a:picLocks noChangeAspect="1"/>
          </p:cNvPicPr>
          <p:nvPr/>
        </p:nvPicPr>
        <p:blipFill rotWithShape="1">
          <a:blip r:embed="rId2"/>
          <a:srcRect t="11276" r="1" b="14657"/>
          <a:stretch>
            <a:fillRect/>
          </a:stretch>
        </p:blipFill>
        <p:spPr>
          <a:xfrm>
            <a:off x="5680503" y="2956875"/>
            <a:ext cx="6312754" cy="3352653"/>
          </a:xfrm>
          <a:prstGeom prst="rect">
            <a:avLst/>
          </a:prstGeom>
        </p:spPr>
      </p:pic>
      <p:grpSp>
        <p:nvGrpSpPr>
          <p:cNvPr id="19" name="Group 18"/>
          <p:cNvGrpSpPr/>
          <p:nvPr/>
        </p:nvGrpSpPr>
        <p:grpSpPr>
          <a:xfrm>
            <a:off x="1381731" y="1179354"/>
            <a:ext cx="3237673" cy="814648"/>
            <a:chOff x="890610" y="2368066"/>
            <a:chExt cx="3237673" cy="814648"/>
          </a:xfrm>
        </p:grpSpPr>
        <p:sp>
          <p:nvSpPr>
            <p:cNvPr id="22" name="Lưu đồ: Điểm Kết Thúc 147"/>
            <p:cNvSpPr/>
            <p:nvPr/>
          </p:nvSpPr>
          <p:spPr>
            <a:xfrm>
              <a:off x="890610" y="2632760"/>
              <a:ext cx="2560513" cy="509372"/>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Mài</a:t>
              </a:r>
              <a:r>
                <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9Slide05 SVNUT Triumph" panose="00000500000000000000" pitchFamily="2" charset="0"/>
                  <a:ea typeface="+mn-ea"/>
                  <a:cs typeface="+mn-cs"/>
                </a:rPr>
                <a:t>mòn</a:t>
              </a:r>
              <a:endParaRPr kumimoji="0" lang="en-US" sz="28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pic>
          <p:nvPicPr>
            <p:cNvPr id="25" name="Picture 4" descr="Landscape Logo Landscaping, Cartoon Sierra Sun, cartoon Character, leaf,  cartoons png | PNGWi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3112802" y="2368066"/>
              <a:ext cx="1015481" cy="81464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2641600" y="6366229"/>
            <a:ext cx="7869055" cy="5355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defRPr/>
            </a:pP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Địa</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hình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hàm</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ếch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sóng</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vỗ</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và</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vách</a:t>
            </a:r>
            <a:r>
              <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rPr>
              <a:t> </a:t>
            </a:r>
            <a:r>
              <a:rPr kumimoji="0" lang="en-US" sz="3200" b="0" i="0" u="none" strike="noStrike" kern="1200" cap="none" spc="0" normalizeH="0" baseline="0" noProof="0" dirty="0" err="1">
                <a:ln>
                  <a:noFill/>
                </a:ln>
                <a:solidFill>
                  <a:srgbClr val="0070C0"/>
                </a:solidFill>
                <a:effectLst/>
                <a:uLnTx/>
                <a:uFillTx/>
                <a:latin typeface="#9Slide03 SFU Futura_03" panose="00000400000000000000" pitchFamily="2" charset="0"/>
              </a:rPr>
              <a:t>biển</a:t>
            </a:r>
            <a:endParaRPr kumimoji="0" lang="en-US" sz="3200" b="0" i="0" u="none" strike="noStrike" kern="1200" cap="none" spc="0" normalizeH="0" baseline="0" noProof="0" dirty="0">
              <a:ln>
                <a:noFill/>
              </a:ln>
              <a:solidFill>
                <a:srgbClr val="0070C0"/>
              </a:solidFill>
              <a:effectLst/>
              <a:uLnTx/>
              <a:uFillTx/>
              <a:latin typeface="#9Slide03 SFU Futura_03" panose="00000400000000000000" pitchFamily="2" charset="0"/>
            </a:endParaRPr>
          </a:p>
        </p:txBody>
      </p:sp>
      <p:pic>
        <p:nvPicPr>
          <p:cNvPr id="9218" name="Picture 2" descr="Vách đá | Những vách đá hình thù tự nhiên ở biển chùa Hang -…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21" y="2956876"/>
            <a:ext cx="4918611" cy="33526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98744" y="130508"/>
            <a:ext cx="5461865" cy="900622"/>
            <a:chOff x="4244507" y="1377508"/>
            <a:chExt cx="1743369" cy="742472"/>
          </a:xfrm>
        </p:grpSpPr>
        <p:sp>
          <p:nvSpPr>
            <p:cNvPr id="24" name="Rectangle: Rounded Corners 23"/>
            <p:cNvSpPr/>
            <p:nvPr/>
          </p:nvSpPr>
          <p:spPr>
            <a:xfrm>
              <a:off x="4248433" y="1377508"/>
              <a:ext cx="1739443"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27" name="TextBox 26"/>
            <p:cNvSpPr txBox="1"/>
            <p:nvPr/>
          </p:nvSpPr>
          <p:spPr>
            <a:xfrm>
              <a:off x="4244507" y="1424649"/>
              <a:ext cx="1665730" cy="5835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lang="en-US" sz="4000" b="1">
                  <a:solidFill>
                    <a:srgbClr val="FFFF00"/>
                  </a:solidFill>
                  <a:latin typeface="#9Slide03 SFU Grenoble" panose="00000500000000000000" pitchFamily="2" charset="0"/>
                </a:rPr>
                <a:t>QUÁ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BÓC MÒN</a:t>
              </a:r>
              <a:endPar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pic>
        <p:nvPicPr>
          <p:cNvPr id="15" name="Picture 14">
            <a:hlinkClick r:id="rId6" action="ppaction://hlinksldjump"/>
          </p:cNvPr>
          <p:cNvPicPr>
            <a:picLocks noChangeAspect="1"/>
          </p:cNvPicPr>
          <p:nvPr/>
        </p:nvPicPr>
        <p:blipFill rotWithShape="1">
          <a:blip r:embed="rId7">
            <a:clrChange>
              <a:clrFrom>
                <a:srgbClr val="FFFFFF"/>
              </a:clrFrom>
              <a:clrTo>
                <a:srgbClr val="FFFFFF">
                  <a:alpha val="0"/>
                </a:srgbClr>
              </a:clrTo>
            </a:clrChange>
            <a:duotone>
              <a:prstClr val="black"/>
              <a:schemeClr val="accent4">
                <a:tint val="45000"/>
                <a:satMod val="400000"/>
              </a:schemeClr>
            </a:duotone>
          </a:blip>
          <a:srcRect l="26876" t="29926" r="26875" b="27188"/>
          <a:stretch>
            <a:fillRect/>
          </a:stretch>
        </p:blipFill>
        <p:spPr>
          <a:xfrm>
            <a:off x="11523933" y="6309528"/>
            <a:ext cx="567171" cy="5259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26387" y="45786"/>
            <a:ext cx="6867031" cy="797499"/>
            <a:chOff x="4248433" y="1377508"/>
            <a:chExt cx="1886870" cy="742472"/>
          </a:xfrm>
        </p:grpSpPr>
        <p:sp>
          <p:nvSpPr>
            <p:cNvPr id="17" name="Rectangle: Rounded Corners 16"/>
            <p:cNvSpPr/>
            <p:nvPr/>
          </p:nvSpPr>
          <p:spPr>
            <a:xfrm>
              <a:off x="4248433" y="1377508"/>
              <a:ext cx="1886870"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8" name="TextBox 17"/>
            <p:cNvSpPr txBox="1"/>
            <p:nvPr/>
          </p:nvSpPr>
          <p:spPr>
            <a:xfrm>
              <a:off x="4282549" y="1448893"/>
              <a:ext cx="1852754" cy="58358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vi-VN" sz="4000" b="1" i="0" u="none" strike="noStrike" kern="1200" cap="none" spc="0" normalizeH="0" baseline="0" noProof="0">
                  <a:ln>
                    <a:noFill/>
                  </a:ln>
                  <a:solidFill>
                    <a:srgbClr val="FFFF00"/>
                  </a:solidFill>
                  <a:effectLst/>
                  <a:uLnTx/>
                  <a:uFillTx/>
                  <a:latin typeface="#9Slide03 SFU Grenoble" panose="00000500000000000000" pitchFamily="2" charset="0"/>
                </a:rPr>
                <a:t>QU</a:t>
              </a:r>
              <a:r>
                <a:rPr kumimoji="0" lang="vi-VN" sz="4000" b="1" i="0" u="none" strike="noStrike" kern="1200" cap="none" spc="0" normalizeH="0" baseline="0" noProof="0" dirty="0">
                  <a:ln>
                    <a:noFill/>
                  </a:ln>
                  <a:solidFill>
                    <a:srgbClr val="FFFF00"/>
                  </a:solidFill>
                  <a:effectLst/>
                  <a:uLnTx/>
                  <a:uFillTx/>
                  <a:latin typeface="#9Slide03 SFU Grenoble" panose="00000500000000000000" pitchFamily="2" charset="0"/>
                </a:rPr>
                <a:t>Á</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VẬN CHUYỂN</a:t>
              </a:r>
              <a:endPar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
        <p:nvSpPr>
          <p:cNvPr id="2" name="Arrow: Right 1"/>
          <p:cNvSpPr/>
          <p:nvPr/>
        </p:nvSpPr>
        <p:spPr>
          <a:xfrm>
            <a:off x="7739513" y="6078790"/>
            <a:ext cx="2093179" cy="16768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Wind wave Drawing Sea, sea, blue, angle png | PNGEg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04" b="90632" l="10000" r="90000">
                        <a14:foregroundMark x1="16444" y1="90632" x2="16444" y2="90632"/>
                      </a14:backgroundRemoval>
                    </a14:imgEffect>
                  </a14:imgLayer>
                </a14:imgProps>
              </a:ext>
              <a:ext uri="{28A0092B-C50C-407E-A947-70E740481C1C}">
                <a14:useLocalDpi xmlns:a14="http://schemas.microsoft.com/office/drawing/2010/main" val="0"/>
              </a:ext>
            </a:extLst>
          </a:blip>
          <a:srcRect l="12265" t="57253" r="12380" b="10419"/>
          <a:stretch>
            <a:fillRect/>
          </a:stretch>
        </p:blipFill>
        <p:spPr bwMode="auto">
          <a:xfrm>
            <a:off x="7574278" y="5465645"/>
            <a:ext cx="2380323" cy="520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ne Wall Clipart Broken Rock, HD Png Download - 640x480(#1863676) -  PngFin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86" b="92500" l="10000" r="90000">
                        <a14:foregroundMark x1="35238" y1="67857" x2="35238" y2="67857"/>
                        <a14:foregroundMark x1="30238" y1="53750" x2="30238" y2="53750"/>
                        <a14:foregroundMark x1="19167" y1="51786" x2="19167" y2="51786"/>
                        <a14:foregroundMark x1="30000" y1="21964" x2="30595" y2="23929"/>
                        <a14:foregroundMark x1="33929" y1="30714" x2="33929" y2="30714"/>
                        <a14:foregroundMark x1="40357" y1="41607" x2="40357" y2="41607"/>
                        <a14:foregroundMark x1="45476" y1="36071" x2="45476" y2="33571"/>
                        <a14:foregroundMark x1="42381" y1="9464" x2="42381" y2="9464"/>
                        <a14:foregroundMark x1="60595" y1="20893" x2="60595" y2="20893"/>
                        <a14:foregroundMark x1="51190" y1="35000" x2="51190" y2="35000"/>
                        <a14:foregroundMark x1="50476" y1="42679" x2="49524" y2="41607"/>
                        <a14:foregroundMark x1="53452" y1="49643" x2="53452" y2="49643"/>
                        <a14:foregroundMark x1="69524" y1="49643" x2="69524" y2="49643"/>
                        <a14:foregroundMark x1="58095" y1="36786" x2="58095" y2="36786"/>
                        <a14:foregroundMark x1="72619" y1="14107" x2="72619" y2="14107"/>
                        <a14:foregroundMark x1="70714" y1="19464" x2="70714" y2="19464"/>
                        <a14:foregroundMark x1="73333" y1="20357" x2="74643" y2="20536"/>
                        <a14:foregroundMark x1="85714" y1="23036" x2="85714" y2="23036"/>
                        <a14:foregroundMark x1="74286" y1="28929" x2="74286" y2="28929"/>
                        <a14:foregroundMark x1="72976" y1="33036" x2="72976" y2="33036"/>
                        <a14:foregroundMark x1="64524" y1="37143" x2="64524" y2="37143"/>
                        <a14:foregroundMark x1="67619" y1="44107" x2="67619" y2="44107"/>
                        <a14:foregroundMark x1="79286" y1="74107" x2="67857" y2="77857"/>
                        <a14:foregroundMark x1="67857" y1="77857" x2="70952" y2="70357"/>
                        <a14:foregroundMark x1="70357" y1="66786" x2="70357" y2="66786"/>
                        <a14:foregroundMark x1="86667" y1="66429" x2="86667" y2="66429"/>
                        <a14:foregroundMark x1="82143" y1="81607" x2="82143" y2="81607"/>
                        <a14:foregroundMark x1="70000" y1="85179" x2="70000" y2="85179"/>
                        <a14:foregroundMark x1="65952" y1="92500" x2="65952" y2="92500"/>
                        <a14:foregroundMark x1="55238" y1="88214" x2="55238" y2="88214"/>
                        <a14:foregroundMark x1="14405" y1="77857" x2="14405" y2="77857"/>
                        <a14:foregroundMark x1="21310" y1="60179" x2="21310" y2="60179"/>
                        <a14:foregroundMark x1="25595" y1="65893" x2="25595" y2="65893"/>
                        <a14:foregroundMark x1="12381" y1="53214" x2="12381" y2="53214"/>
                        <a14:foregroundMark x1="27619" y1="32679" x2="27619" y2="32679"/>
                        <a14:foregroundMark x1="43095" y1="45357" x2="43095" y2="45357"/>
                        <a14:foregroundMark x1="28333" y1="59464" x2="28333" y2="59464"/>
                        <a14:foregroundMark x1="27262" y1="58214" x2="27262" y2="58214"/>
                        <a14:foregroundMark x1="23929" y1="54643" x2="23929" y2="54643"/>
                        <a14:foregroundMark x1="29286" y1="39643" x2="29286" y2="39643"/>
                        <a14:foregroundMark x1="23452" y1="44286" x2="23452" y2="44286"/>
                      </a14:backgroundRemoval>
                    </a14:imgEffect>
                  </a14:imgLayer>
                </a14:imgProps>
              </a:ext>
              <a:ext uri="{28A0092B-C50C-407E-A947-70E740481C1C}">
                <a14:useLocalDpi xmlns:a14="http://schemas.microsoft.com/office/drawing/2010/main" val="0"/>
              </a:ext>
            </a:extLst>
          </a:blip>
          <a:srcRect l="9754" r="10983" b="6728"/>
          <a:stretch>
            <a:fillRect/>
          </a:stretch>
        </p:blipFill>
        <p:spPr bwMode="auto">
          <a:xfrm>
            <a:off x="8058008" y="4617572"/>
            <a:ext cx="1463784" cy="11483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lash rubble, stone, broken, shattering png | PNGWi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41" b="91484" l="1667" r="90000">
                        <a14:foregroundMark x1="9722" y1="62088" x2="9722" y2="62088"/>
                        <a14:foregroundMark x1="19722" y1="56044" x2="19722" y2="56044"/>
                        <a14:foregroundMark x1="35278" y1="61813" x2="35278" y2="61813"/>
                        <a14:foregroundMark x1="30556" y1="40110" x2="30556" y2="40110"/>
                        <a14:foregroundMark x1="39167" y1="47527" x2="39167" y2="47527"/>
                        <a14:foregroundMark x1="34444" y1="46429" x2="34444" y2="46429"/>
                        <a14:foregroundMark x1="44167" y1="41209" x2="44167" y2="41209"/>
                        <a14:foregroundMark x1="44722" y1="50275" x2="53611" y2="52473"/>
                        <a14:foregroundMark x1="56667" y1="59066" x2="55833" y2="62088"/>
                        <a14:foregroundMark x1="51667" y1="71429" x2="51667" y2="71429"/>
                        <a14:foregroundMark x1="38611" y1="69780" x2="38611" y2="69780"/>
                        <a14:foregroundMark x1="15833" y1="82143" x2="15833" y2="82143"/>
                        <a14:foregroundMark x1="6111" y1="78297" x2="6111" y2="78297"/>
                        <a14:foregroundMark x1="6111" y1="61813" x2="6111" y2="61813"/>
                        <a14:foregroundMark x1="2222" y1="56593" x2="2222" y2="54121"/>
                        <a14:foregroundMark x1="2222" y1="42582" x2="2222" y2="42582"/>
                        <a14:foregroundMark x1="18056" y1="40110" x2="18056" y2="40110"/>
                        <a14:foregroundMark x1="19444" y1="46429" x2="19444" y2="46429"/>
                        <a14:foregroundMark x1="12500" y1="39286" x2="12500" y2="39286"/>
                        <a14:foregroundMark x1="21944" y1="32692" x2="21944" y2="32692"/>
                        <a14:foregroundMark x1="11667" y1="26374" x2="11667" y2="26374"/>
                        <a14:foregroundMark x1="26111" y1="38187" x2="26111" y2="38187"/>
                        <a14:foregroundMark x1="86111" y1="19505" x2="86111" y2="19505"/>
                        <a14:foregroundMark x1="77778" y1="34890" x2="77778" y2="34890"/>
                        <a14:foregroundMark x1="76389" y1="37912" x2="76389" y2="37912"/>
                        <a14:foregroundMark x1="69722" y1="90659" x2="69722" y2="90659"/>
                        <a14:foregroundMark x1="53611" y1="91484" x2="53611" y2="91484"/>
                        <a14:foregroundMark x1="48889" y1="90110" x2="48889" y2="90110"/>
                        <a14:foregroundMark x1="28889" y1="81593" x2="28889" y2="81593"/>
                        <a14:foregroundMark x1="30833" y1="68956" x2="30833" y2="68956"/>
                        <a14:foregroundMark x1="18333" y1="57967" x2="17500" y2="59890"/>
                        <a14:foregroundMark x1="16667" y1="62637" x2="16667" y2="62637"/>
                        <a14:foregroundMark x1="14167" y1="54396" x2="14167" y2="54396"/>
                        <a14:foregroundMark x1="26111" y1="48077" x2="28889" y2="47527"/>
                        <a14:foregroundMark x1="30000" y1="47253" x2="31667" y2="48901"/>
                        <a14:foregroundMark x1="34444" y1="52473" x2="34444" y2="52473"/>
                        <a14:foregroundMark x1="35278" y1="55220" x2="40833" y2="55220"/>
                        <a14:foregroundMark x1="41667" y1="55220" x2="41667" y2="55220"/>
                        <a14:foregroundMark x1="53611" y1="59615" x2="53611" y2="59615"/>
                      </a14:backgroundRemoval>
                    </a14:imgEffect>
                  </a14:imgLayer>
                </a14:imgProps>
              </a:ext>
              <a:ext uri="{28A0092B-C50C-407E-A947-70E740481C1C}">
                <a14:useLocalDpi xmlns:a14="http://schemas.microsoft.com/office/drawing/2010/main" val="0"/>
              </a:ext>
            </a:extLst>
          </a:blip>
          <a:srcRect t="11928" r="9284" b="6727"/>
          <a:stretch>
            <a:fillRect/>
          </a:stretch>
        </p:blipFill>
        <p:spPr bwMode="auto">
          <a:xfrm>
            <a:off x="2792826" y="4919029"/>
            <a:ext cx="1377808" cy="1249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le of smashed ground, heap of soil - vector silhouette illustration  isolated on white background Stock Vector Image &amp;amp; Art - Alam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67" b="89956" l="3462" r="96846">
                        <a14:foregroundMark x1="22692" y1="78035" x2="22692" y2="78035"/>
                        <a14:foregroundMark x1="21000" y1="78477" x2="21000" y2="78477"/>
                        <a14:foregroundMark x1="7538" y1="68985" x2="7538" y2="68985"/>
                        <a14:foregroundMark x1="23000" y1="65342" x2="23000" y2="65342"/>
                        <a14:foregroundMark x1="23154" y1="65121" x2="24769" y2="64349"/>
                        <a14:foregroundMark x1="31692" y1="54857" x2="31692" y2="54857"/>
                        <a14:foregroundMark x1="31231" y1="54636" x2="31231" y2="54636"/>
                        <a14:foregroundMark x1="34846" y1="60375" x2="34846" y2="60375"/>
                        <a14:foregroundMark x1="41385" y1="59382" x2="41385" y2="59382"/>
                        <a14:foregroundMark x1="43231" y1="54415" x2="44231" y2="54857"/>
                        <a14:foregroundMark x1="51462" y1="58499" x2="51462" y2="58499"/>
                        <a14:foregroundMark x1="50692" y1="66225" x2="50385" y2="67550"/>
                        <a14:foregroundMark x1="50231" y1="71634" x2="51462" y2="70751"/>
                        <a14:foregroundMark x1="55385" y1="70309" x2="57000" y2="69426"/>
                        <a14:foregroundMark x1="58231" y1="69426" x2="58231" y2="69426"/>
                        <a14:foregroundMark x1="58923" y1="67991" x2="56538" y2="67991"/>
                        <a14:foregroundMark x1="47538" y1="64570" x2="45769" y2="63245"/>
                        <a14:foregroundMark x1="42615" y1="62141" x2="41846" y2="61700"/>
                        <a14:foregroundMark x1="43231" y1="60817" x2="44692" y2="60596"/>
                        <a14:foregroundMark x1="45923" y1="60375" x2="45923" y2="60375"/>
                        <a14:foregroundMark x1="58538" y1="59603" x2="62692" y2="58940"/>
                        <a14:foregroundMark x1="66462" y1="58940" x2="66462" y2="58940"/>
                        <a14:foregroundMark x1="57154" y1="53532" x2="58385" y2="53532"/>
                        <a14:foregroundMark x1="71846" y1="58057" x2="71846" y2="58057"/>
                        <a14:foregroundMark x1="68077" y1="65342" x2="66923" y2="61258"/>
                        <a14:foregroundMark x1="68538" y1="61700" x2="68538" y2="61700"/>
                        <a14:foregroundMark x1="66923" y1="81126" x2="66923" y2="81126"/>
                        <a14:foregroundMark x1="91615" y1="83885" x2="91615" y2="83885"/>
                        <a14:foregroundMark x1="92692" y1="71854" x2="92692" y2="71854"/>
                        <a14:foregroundMark x1="40077" y1="88411" x2="40385" y2="87086"/>
                        <a14:foregroundMark x1="42000" y1="85541" x2="42000" y2="85541"/>
                        <a14:foregroundMark x1="71846" y1="46247" x2="71846" y2="46247"/>
                        <a14:foregroundMark x1="78154" y1="35099" x2="77538" y2="35099"/>
                        <a14:foregroundMark x1="68538" y1="33775" x2="67923" y2="33996"/>
                        <a14:foregroundMark x1="54769" y1="43819" x2="54769" y2="43819"/>
                        <a14:foregroundMark x1="38846" y1="50331" x2="38692" y2="47903"/>
                        <a14:foregroundMark x1="36154" y1="35099" x2="36154" y2="35099"/>
                        <a14:foregroundMark x1="3615" y1="68764" x2="3615" y2="68764"/>
                        <a14:foregroundMark x1="43846" y1="15894" x2="43846" y2="15894"/>
                        <a14:foregroundMark x1="51615" y1="27704" x2="51615" y2="27704"/>
                        <a14:foregroundMark x1="56538" y1="21965" x2="56538" y2="21965"/>
                        <a14:foregroundMark x1="61077" y1="4967" x2="61077" y2="4967"/>
                        <a14:foregroundMark x1="76615" y1="23841" x2="76615" y2="23841"/>
                        <a14:foregroundMark x1="83231" y1="41060" x2="83231" y2="41060"/>
                        <a14:foregroundMark x1="33308" y1="14238" x2="33308" y2="14238"/>
                        <a14:foregroundMark x1="26846" y1="30132" x2="26846" y2="30132"/>
                        <a14:foregroundMark x1="96846" y1="72958" x2="96846" y2="72958"/>
                      </a14:backgroundRemoval>
                    </a14:imgEffect>
                  </a14:imgLayer>
                </a14:imgProps>
              </a:ext>
              <a:ext uri="{28A0092B-C50C-407E-A947-70E740481C1C}">
                <a14:useLocalDpi xmlns:a14="http://schemas.microsoft.com/office/drawing/2010/main" val="0"/>
              </a:ext>
            </a:extLst>
          </a:blip>
          <a:srcRect b="7312"/>
          <a:stretch>
            <a:fillRect/>
          </a:stretch>
        </p:blipFill>
        <p:spPr bwMode="auto">
          <a:xfrm>
            <a:off x="3941923" y="5308600"/>
            <a:ext cx="2003289" cy="12939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metto Di Salto Del Vento Della Nuvola Sveglia Illustrazione Vettoriale -  Illustrazione di giorno, nube: 11234423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83" b="96146" l="3250" r="97000">
                        <a14:foregroundMark x1="8125" y1="60308" x2="8125" y2="60308"/>
                        <a14:foregroundMark x1="3500" y1="53179" x2="3500" y2="53179"/>
                        <a14:foregroundMark x1="3250" y1="47784" x2="3250" y2="46821"/>
                        <a14:foregroundMark x1="39625" y1="33526" x2="39125" y2="31599"/>
                        <a14:foregroundMark x1="38500" y1="30250" x2="38500" y2="30250"/>
                        <a14:foregroundMark x1="46625" y1="33719" x2="46625" y2="33719"/>
                        <a14:foregroundMark x1="52125" y1="32755" x2="52125" y2="32755"/>
                        <a14:foregroundMark x1="56375" y1="43545" x2="57500" y2="42775"/>
                        <a14:foregroundMark x1="58875" y1="41426" x2="57125" y2="41426"/>
                        <a14:foregroundMark x1="56875" y1="41426" x2="56375" y2="40077"/>
                        <a14:foregroundMark x1="56125" y1="38536" x2="56125" y2="38536"/>
                        <a14:foregroundMark x1="56500" y1="38536" x2="56500" y2="38536"/>
                        <a14:foregroundMark x1="33500" y1="39114" x2="33500" y2="39114"/>
                        <a14:foregroundMark x1="34125" y1="38728" x2="34125" y2="38728"/>
                        <a14:foregroundMark x1="35250" y1="38728" x2="35250" y2="38728"/>
                        <a14:foregroundMark x1="35625" y1="38728" x2="35625" y2="38728"/>
                        <a14:foregroundMark x1="36000" y1="41233" x2="36000" y2="41233"/>
                        <a14:foregroundMark x1="36000" y1="41426" x2="36000" y2="41426"/>
                        <a14:foregroundMark x1="35750" y1="41233" x2="35750" y2="41233"/>
                        <a14:foregroundMark x1="62125" y1="69750" x2="61500" y2="69750"/>
                        <a14:foregroundMark x1="60250" y1="68401" x2="60250" y2="68401"/>
                        <a14:foregroundMark x1="58250" y1="65703" x2="58250" y2="65703"/>
                        <a14:foregroundMark x1="67750" y1="72832" x2="67750" y2="72832"/>
                        <a14:foregroundMark x1="65250" y1="68401" x2="65250" y2="68401"/>
                        <a14:foregroundMark x1="64250" y1="66859" x2="64250" y2="66859"/>
                        <a14:foregroundMark x1="67500" y1="44123" x2="66625" y2="41811"/>
                        <a14:foregroundMark x1="35750" y1="37958" x2="35375" y2="38728"/>
                        <a14:foregroundMark x1="35250" y1="42004" x2="35250" y2="42004"/>
                        <a14:foregroundMark x1="34500" y1="3083" x2="34500" y2="3083"/>
                        <a14:foregroundMark x1="35375" y1="4432" x2="35375" y2="4432"/>
                        <a14:foregroundMark x1="93250" y1="76686" x2="93250" y2="76686"/>
                        <a14:foregroundMark x1="96250" y1="79961" x2="95750" y2="77842"/>
                        <a14:foregroundMark x1="96250" y1="62042" x2="96250" y2="62042"/>
                        <a14:foregroundMark x1="97000" y1="63198" x2="97000" y2="63198"/>
                        <a14:foregroundMark x1="95375" y1="64162" x2="96750" y2="64162"/>
                        <a14:foregroundMark x1="80875" y1="88632" x2="80875" y2="88632"/>
                        <a14:foregroundMark x1="80500" y1="88632" x2="80500" y2="88632"/>
                        <a14:foregroundMark x1="75250" y1="94027" x2="73125" y2="95761"/>
                        <a14:foregroundMark x1="73000" y1="96146" x2="72375" y2="95183"/>
                        <a14:foregroundMark x1="29250" y1="4239" x2="29250" y2="4239"/>
                      </a14:backgroundRemoval>
                    </a14:imgEffect>
                  </a14:imgLayer>
                </a14:imgProps>
              </a:ext>
              <a:ext uri="{28A0092B-C50C-407E-A947-70E740481C1C}">
                <a14:useLocalDpi xmlns:a14="http://schemas.microsoft.com/office/drawing/2010/main" val="0"/>
              </a:ext>
            </a:extLst>
          </a:blip>
          <a:srcRect/>
          <a:stretch>
            <a:fillRect/>
          </a:stretch>
        </p:blipFill>
        <p:spPr bwMode="auto">
          <a:xfrm>
            <a:off x="1203804" y="5139929"/>
            <a:ext cx="1489562" cy="96635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6044672" y="4718364"/>
            <a:ext cx="0" cy="2156019"/>
          </a:xfrm>
          <a:prstGeom prst="line">
            <a:avLst/>
          </a:prstGeom>
          <a:ln w="57150">
            <a:solidFill>
              <a:srgbClr val="474848"/>
            </a:solidFill>
            <a:prstDash val="sysDot"/>
          </a:ln>
        </p:spPr>
        <p:style>
          <a:lnRef idx="1">
            <a:schemeClr val="accent1"/>
          </a:lnRef>
          <a:fillRef idx="0">
            <a:schemeClr val="accent1"/>
          </a:fillRef>
          <a:effectRef idx="0">
            <a:schemeClr val="accent1"/>
          </a:effectRef>
          <a:fontRef idx="minor">
            <a:schemeClr val="tx1"/>
          </a:fontRef>
        </p:style>
      </p:cxnSp>
      <p:sp>
        <p:nvSpPr>
          <p:cNvPr id="22" name="Arrow: Right 21"/>
          <p:cNvSpPr/>
          <p:nvPr/>
        </p:nvSpPr>
        <p:spPr>
          <a:xfrm>
            <a:off x="1405018" y="6141877"/>
            <a:ext cx="2198765" cy="1474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15.png"/>
          <p:cNvPicPr/>
          <p:nvPr/>
        </p:nvPicPr>
        <p:blipFill>
          <a:blip r:embed="rId11">
            <a:extLst>
              <a:ext uri="{BEBA8EAE-BF5A-486C-A8C5-ECC9F3942E4B}">
                <a14:imgProps xmlns:a14="http://schemas.microsoft.com/office/drawing/2010/main">
                  <a14:imgLayer r:embed="rId12">
                    <a14:imgEffect>
                      <a14:backgroundRemoval t="1026" b="93846" l="4264" r="89535">
                        <a14:foregroundMark x1="34884" y1="90769" x2="32946" y2="91282"/>
                        <a14:foregroundMark x1="19380" y1="89744" x2="16667" y2="88205"/>
                        <a14:foregroundMark x1="10078" y1="80513" x2="10078" y2="80513"/>
                        <a14:foregroundMark x1="4264" y1="72308" x2="4264" y2="72308"/>
                        <a14:foregroundMark x1="72093" y1="1538" x2="70155" y2="4103"/>
                        <a14:foregroundMark x1="65504" y1="1538" x2="65504" y2="1538"/>
                        <a14:foregroundMark x1="23256" y1="93846" x2="23256" y2="93846"/>
                      </a14:backgroundRemoval>
                    </a14:imgEffect>
                  </a14:imgLayer>
                </a14:imgProps>
              </a:ext>
            </a:extLst>
          </a:blip>
          <a:srcRect/>
          <a:stretch>
            <a:fillRect/>
          </a:stretch>
        </p:blipFill>
        <p:spPr>
          <a:xfrm rot="5943318">
            <a:off x="-182257" y="5365797"/>
            <a:ext cx="1767910" cy="1361752"/>
          </a:xfrm>
          <a:prstGeom prst="rect">
            <a:avLst/>
          </a:prstGeom>
        </p:spPr>
      </p:pic>
      <p:pic>
        <p:nvPicPr>
          <p:cNvPr id="1038" name="Picture 14" descr="Download Traits Beta - Riverside Icon Png - Full Size PNG Image - PNGki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80899" y="5308600"/>
            <a:ext cx="1804270" cy="101966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664774" y="6360560"/>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5" name="TextBox 24"/>
          <p:cNvSpPr txBox="1"/>
          <p:nvPr/>
        </p:nvSpPr>
        <p:spPr>
          <a:xfrm>
            <a:off x="7782164" y="6225984"/>
            <a:ext cx="18738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rPr>
              <a:t>V</a:t>
            </a:r>
            <a:r>
              <a:rPr kumimoji="0" lang="vi-VN" sz="24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ận chuyển</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14">
            <a:extLst>
              <a:ext uri="{BEBA8EAE-BF5A-486C-A8C5-ECC9F3942E4B}">
                <a14:imgProps xmlns:a14="http://schemas.microsoft.com/office/drawing/2010/main">
                  <a14:imgLayer r:embed="rId15">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a:fillRect/>
          </a:stretch>
        </p:blipFill>
        <p:spPr>
          <a:xfrm>
            <a:off x="6102493" y="5106673"/>
            <a:ext cx="1460370" cy="1306791"/>
          </a:xfrm>
          <a:prstGeom prst="rect">
            <a:avLst/>
          </a:prstGeom>
          <a:ln>
            <a:noFill/>
          </a:ln>
          <a:effectLst>
            <a:outerShdw blurRad="292100" dist="139700" dir="2700000" algn="tl" rotWithShape="0">
              <a:srgbClr val="333333">
                <a:alpha val="65000"/>
              </a:srgbClr>
            </a:outerShdw>
          </a:effectLst>
        </p:spPr>
      </p:pic>
      <p:sp>
        <p:nvSpPr>
          <p:cNvPr id="33" name="Rectangle: Rounded Corners 32"/>
          <p:cNvSpPr/>
          <p:nvPr/>
        </p:nvSpPr>
        <p:spPr>
          <a:xfrm>
            <a:off x="2268001" y="85407"/>
            <a:ext cx="2063262" cy="694378"/>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135CFA"/>
                </a:solidFill>
                <a:latin typeface="#9Slide03 SFU Futura_05" panose="00000800000000000000" pitchFamily="2" charset="0"/>
              </a:rPr>
              <a:t>TRẠM 2</a:t>
            </a:r>
            <a:endParaRPr lang="en-US" sz="2800">
              <a:solidFill>
                <a:srgbClr val="135CFA"/>
              </a:solidFill>
              <a:latin typeface="#9Slide03 SFU Futura_05" panose="00000800000000000000" pitchFamily="2" charset="0"/>
            </a:endParaRPr>
          </a:p>
        </p:txBody>
      </p:sp>
      <p:graphicFrame>
        <p:nvGraphicFramePr>
          <p:cNvPr id="3" name="Table 2"/>
          <p:cNvGraphicFramePr>
            <a:graphicFrameLocks noGrp="1"/>
          </p:cNvGraphicFramePr>
          <p:nvPr/>
        </p:nvGraphicFramePr>
        <p:xfrm>
          <a:off x="558800" y="1017161"/>
          <a:ext cx="11365828" cy="3728786"/>
        </p:xfrm>
        <a:graphic>
          <a:graphicData uri="http://schemas.openxmlformats.org/drawingml/2006/table">
            <a:tbl>
              <a:tblPr/>
              <a:tblGrid>
                <a:gridCol w="2057400"/>
                <a:gridCol w="9308428"/>
              </a:tblGrid>
              <a:tr h="0">
                <a:tc gridSpan="2">
                  <a:txBody>
                    <a:bodyPr/>
                    <a:lstStyle/>
                    <a:p>
                      <a:pPr algn="ct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Quá trình vận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Là sự tiếp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nối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của quá trình bóc mòn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làm vật liệu di chuyển theo các tác nhân ngoại lực.</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Khoảng cách di chuyển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Phụ thuộc vào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kích thước và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khối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lượng của vật liệu,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tốc độ di chuyển và tính chất </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bề mặt đệm</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nhỏ, nhẹ: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bị cuốn theo nước chảy, gió thổi</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Vật liệu lớn, nặng: động năng + trọng lực =</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&gt;</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lăn</a:t>
                      </a:r>
                      <a:r>
                        <a:rPr lang="en-US" sz="2400">
                          <a:effectLst/>
                          <a:latin typeface="#9Slide03 SFU Futura_03" panose="00000400000000000000" pitchFamily="2" charset="0"/>
                          <a:ea typeface="Calibri" panose="020F0502020204030204" pitchFamily="34" charset="0"/>
                          <a:cs typeface="Times New Roman" panose="02020603050405020304" pitchFamily="18" charset="0"/>
                        </a:rPr>
                        <a:t>, nhảy cóc</a:t>
                      </a:r>
                      <a:r>
                        <a:rPr lang="vi-VN" sz="2400">
                          <a:effectLst/>
                          <a:latin typeface="#9Slide03 SFU Futura_03" panose="00000400000000000000" pitchFamily="2" charset="0"/>
                          <a:ea typeface="Calibri" panose="020F0502020204030204" pitchFamily="34" charset="0"/>
                          <a:cs typeface="Times New Roman" panose="02020603050405020304" pitchFamily="18" charset="0"/>
                        </a:rPr>
                        <a:t> trên mặt đất dốc.</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en-US" sz="2400" b="1">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400">
                          <a:effectLst/>
                          <a:latin typeface="#9Slide03 SFU Futura_03" panose="00000400000000000000" pitchFamily="2" charset="0"/>
                          <a:ea typeface="Calibri" panose="020F0502020204030204" pitchFamily="34" charset="0"/>
                          <a:cs typeface="Times New Roman" panose="02020603050405020304" pitchFamily="18" charset="0"/>
                        </a:rPr>
                        <a:t>Cung cấp nguồn vật liệu cho quá trình bồi tụ</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par>
                                <p:cTn id="20" presetID="16" presetClass="entr" presetSubtype="21"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barn(inVertical)">
                                      <p:cBhvr>
                                        <p:cTn id="22" dur="500"/>
                                        <p:tgtEl>
                                          <p:spTgt spid="10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inVertical)">
                                      <p:cBhvr>
                                        <p:cTn id="31" dur="500"/>
                                        <p:tgtEl>
                                          <p:spTgt spid="1030"/>
                                        </p:tgtEl>
                                      </p:cBhvr>
                                    </p:animEffect>
                                  </p:childTnLst>
                                </p:cTn>
                              </p:par>
                              <p:par>
                                <p:cTn id="32" presetID="16" presetClass="entr" presetSubtype="21"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additive="base">
                                        <p:cTn id="45" dur="500" fill="hold"/>
                                        <p:tgtEl>
                                          <p:spTgt spid="1034"/>
                                        </p:tgtEl>
                                        <p:attrNameLst>
                                          <p:attrName>ppt_x</p:attrName>
                                        </p:attrNameLst>
                                      </p:cBhvr>
                                      <p:tavLst>
                                        <p:tav tm="0">
                                          <p:val>
                                            <p:strVal val="#ppt_x"/>
                                          </p:val>
                                        </p:tav>
                                        <p:tav tm="100000">
                                          <p:val>
                                            <p:strVal val="#ppt_x"/>
                                          </p:val>
                                        </p:tav>
                                      </p:tavLst>
                                    </p:anim>
                                    <p:anim calcmode="lin" valueType="num">
                                      <p:cBhvr additive="base">
                                        <p:cTn id="46" dur="500" fill="hold"/>
                                        <p:tgtEl>
                                          <p:spTgt spid="103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8"/>
                                        </p:tgtEl>
                                        <p:attrNameLst>
                                          <p:attrName>style.visibility</p:attrName>
                                        </p:attrNameLst>
                                      </p:cBhvr>
                                      <p:to>
                                        <p:strVal val="visible"/>
                                      </p:to>
                                    </p:set>
                                    <p:anim calcmode="lin" valueType="num">
                                      <p:cBhvr additive="base">
                                        <p:cTn id="49" dur="500" fill="hold"/>
                                        <p:tgtEl>
                                          <p:spTgt spid="1038"/>
                                        </p:tgtEl>
                                        <p:attrNameLst>
                                          <p:attrName>ppt_x</p:attrName>
                                        </p:attrNameLst>
                                      </p:cBhvr>
                                      <p:tavLst>
                                        <p:tav tm="0">
                                          <p:val>
                                            <p:strVal val="#ppt_x"/>
                                          </p:val>
                                        </p:tav>
                                        <p:tav tm="100000">
                                          <p:val>
                                            <p:strVal val="#ppt_x"/>
                                          </p:val>
                                        </p:tav>
                                      </p:tavLst>
                                    </p:anim>
                                    <p:anim calcmode="lin" valueType="num">
                                      <p:cBhvr additive="base">
                                        <p:cTn id="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107791" y="158060"/>
            <a:ext cx="5203099" cy="900621"/>
            <a:chOff x="4248433" y="1377508"/>
            <a:chExt cx="1588510" cy="742472"/>
          </a:xfrm>
        </p:grpSpPr>
        <p:sp>
          <p:nvSpPr>
            <p:cNvPr id="9" name="Rectangle: Rounded Corners 8"/>
            <p:cNvSpPr/>
            <p:nvPr/>
          </p:nvSpPr>
          <p:spPr>
            <a:xfrm>
              <a:off x="4248433" y="1377508"/>
              <a:ext cx="1562338" cy="742472"/>
            </a:xfrm>
            <a:prstGeom prst="roundRect">
              <a:avLst>
                <a:gd name="adj" fmla="val 42559"/>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0" name="TextBox 9"/>
            <p:cNvSpPr txBox="1"/>
            <p:nvPr/>
          </p:nvSpPr>
          <p:spPr>
            <a:xfrm>
              <a:off x="4385175" y="1454392"/>
              <a:ext cx="1451768" cy="58358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Grenoble" panose="00000500000000000000" pitchFamily="2" charset="0"/>
                </a:rPr>
                <a:t>   </a:t>
              </a:r>
              <a:r>
                <a:rPr kumimoji="0" lang="en-US" sz="4000" b="1" i="0" u="none" strike="noStrike" kern="1200" cap="none" spc="0" normalizeH="0" baseline="0" noProof="0">
                  <a:ln>
                    <a:noFill/>
                  </a:ln>
                  <a:solidFill>
                    <a:srgbClr val="FFFF00"/>
                  </a:solidFill>
                  <a:effectLst/>
                  <a:uLnTx/>
                  <a:uFillTx/>
                  <a:latin typeface="#9Slide03 SFU Grenoble" panose="00000500000000000000" pitchFamily="2" charset="0"/>
                </a:rPr>
                <a:t>QUÁ </a:t>
              </a:r>
              <a:r>
                <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rPr>
                <a:t>TRÌNH BỒI TỤ</a:t>
              </a:r>
              <a:endParaRPr kumimoji="0" lang="en-US" sz="40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grpSp>
      <p:sp>
        <p:nvSpPr>
          <p:cNvPr id="18" name="Rectangle: Rounded Corners 17"/>
          <p:cNvSpPr/>
          <p:nvPr/>
        </p:nvSpPr>
        <p:spPr>
          <a:xfrm>
            <a:off x="2999960" y="266149"/>
            <a:ext cx="2063262" cy="694378"/>
          </a:xfrm>
          <a:prstGeom prst="roundRect">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rgbClr val="135CFA"/>
                </a:solidFill>
                <a:latin typeface="#9Slide03 SFU Futura_05" panose="00000800000000000000" pitchFamily="2" charset="0"/>
              </a:rPr>
              <a:t>TRẠM 3</a:t>
            </a:r>
            <a:endParaRPr lang="en-US" sz="2800">
              <a:solidFill>
                <a:srgbClr val="135CFA"/>
              </a:solidFill>
              <a:latin typeface="#9Slide03 SFU Futura_05" panose="00000800000000000000" pitchFamily="2" charset="0"/>
            </a:endParaRPr>
          </a:p>
        </p:txBody>
      </p:sp>
      <p:graphicFrame>
        <p:nvGraphicFramePr>
          <p:cNvPr id="2" name="Table 1"/>
          <p:cNvGraphicFramePr>
            <a:graphicFrameLocks noGrp="1"/>
          </p:cNvGraphicFramePr>
          <p:nvPr/>
        </p:nvGraphicFramePr>
        <p:xfrm>
          <a:off x="323850" y="1198986"/>
          <a:ext cx="11544300" cy="3698240"/>
        </p:xfrm>
        <a:graphic>
          <a:graphicData uri="http://schemas.openxmlformats.org/drawingml/2006/table">
            <a:tbl>
              <a:tblPr>
                <a:tableStyleId>{16D9F66E-5EB9-4882-86FB-DCBF35E3C3E4}</a:tableStyleId>
              </a:tblPr>
              <a:tblGrid>
                <a:gridCol w="990600"/>
                <a:gridCol w="10553700"/>
              </a:tblGrid>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Là quá trình tích tụ các vật liệu phá hủy</a:t>
                      </a:r>
                      <a:r>
                        <a:rPr lang="en-US" sz="2400">
                          <a:effectLst/>
                          <a:latin typeface="#9Slide03 SFU Futura_03" panose="00000400000000000000" pitchFamily="2" charset="0"/>
                        </a:rPr>
                        <a:t>, kết thúc quá trình vận chuyển.</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Đặc điểm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 Nếu động năng giảm dần, vật liệu sẽ tích tụ dần trên đường đi.</a:t>
                      </a:r>
                      <a:endParaRPr lang="en-US" sz="2400">
                        <a:effectLst/>
                        <a:latin typeface="#9Slide03 SFU Futura_03" panose="00000400000000000000" pitchFamily="2" charset="0"/>
                      </a:endParaRPr>
                    </a:p>
                    <a:p>
                      <a:pPr>
                        <a:lnSpc>
                          <a:spcPct val="100000"/>
                        </a:lnSpc>
                        <a:spcAft>
                          <a:spcPts val="800"/>
                        </a:spcAft>
                      </a:pPr>
                      <a:r>
                        <a:rPr lang="vi-VN" sz="2400">
                          <a:effectLst/>
                          <a:latin typeface="#9Slide03 SFU Futura_03" panose="00000400000000000000" pitchFamily="2" charset="0"/>
                        </a:rPr>
                        <a:t>- Nếu động năng giảm đột ngột thì vật liệu sẽ tích tụ, phân lớp theo trọng lượng</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800"/>
                        </a:spcAft>
                      </a:pPr>
                      <a:r>
                        <a:rPr lang="vi-VN" sz="2400" b="1">
                          <a:solidFill>
                            <a:srgbClr val="C00000"/>
                          </a:solidFill>
                          <a:effectLst/>
                          <a:latin typeface="#9Slide03 SFU Futura_03" panose="00000400000000000000" pitchFamily="2" charset="0"/>
                        </a:rPr>
                        <a:t>Kết quả</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800"/>
                        </a:spcAft>
                      </a:pPr>
                      <a:r>
                        <a:rPr lang="vi-VN" sz="2400">
                          <a:effectLst/>
                          <a:latin typeface="#9Slide03 SFU Futura_03" panose="00000400000000000000" pitchFamily="2" charset="0"/>
                        </a:rPr>
                        <a:t>Các dạng địa hình bồi tụ: </a:t>
                      </a:r>
                      <a:r>
                        <a:rPr lang="en-US" sz="2400">
                          <a:effectLst/>
                          <a:latin typeface="#9Slide03 SFU Futura_03" panose="00000400000000000000" pitchFamily="2" charset="0"/>
                        </a:rPr>
                        <a:t>+ Do dòng chảy tạm thời: nón phóng vật</a:t>
                      </a:r>
                      <a:endParaRPr lang="en-US" sz="2400">
                        <a:effectLst/>
                        <a:latin typeface="#9Slide03 SFU Futura_03" panose="00000400000000000000" pitchFamily="2" charset="0"/>
                      </a:endParaRP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gió: Cồn cát, đụn cát (sa mạc)</a:t>
                      </a:r>
                      <a:endParaRPr lang="en-US" sz="2400">
                        <a:effectLst/>
                        <a:latin typeface="#9Slide03 SFU Futura_03" panose="00000400000000000000" pitchFamily="2" charset="0"/>
                      </a:endParaRP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a:t>
                      </a:r>
                      <a:r>
                        <a:rPr lang="en-US" sz="2400">
                          <a:effectLst/>
                          <a:latin typeface="#9Slide03 SFU Futura_03" panose="00000400000000000000" pitchFamily="2" charset="0"/>
                        </a:rPr>
                        <a:t>dòng</a:t>
                      </a:r>
                      <a:r>
                        <a:rPr lang="vi-VN" sz="2400">
                          <a:effectLst/>
                          <a:latin typeface="#9Slide03 SFU Futura_03" panose="00000400000000000000" pitchFamily="2" charset="0"/>
                        </a:rPr>
                        <a:t> chảy</a:t>
                      </a:r>
                      <a:r>
                        <a:rPr lang="en-US" sz="2400">
                          <a:effectLst/>
                          <a:latin typeface="#9Slide03 SFU Futura_03" panose="00000400000000000000" pitchFamily="2" charset="0"/>
                        </a:rPr>
                        <a:t> thường xuyên</a:t>
                      </a:r>
                      <a:r>
                        <a:rPr lang="vi-VN" sz="2400">
                          <a:effectLst/>
                          <a:latin typeface="#9Slide03 SFU Futura_03" panose="00000400000000000000" pitchFamily="2" charset="0"/>
                        </a:rPr>
                        <a:t>: Bãi bồi, đồng bằng châu thổ</a:t>
                      </a:r>
                      <a:r>
                        <a:rPr lang="en-US" sz="2400">
                          <a:effectLst/>
                          <a:latin typeface="#9Slide03 SFU Futura_03" panose="00000400000000000000" pitchFamily="2" charset="0"/>
                        </a:rPr>
                        <a:t>.</a:t>
                      </a:r>
                      <a:endParaRPr lang="en-US" sz="2400">
                        <a:effectLst/>
                        <a:latin typeface="#9Slide03 SFU Futura_03" panose="00000400000000000000" pitchFamily="2" charset="0"/>
                      </a:endParaRPr>
                    </a:p>
                    <a:p>
                      <a:pPr marL="57150" indent="-33655">
                        <a:lnSpc>
                          <a:spcPct val="100000"/>
                        </a:lnSpc>
                        <a:spcAft>
                          <a:spcPts val="800"/>
                        </a:spcAft>
                      </a:pPr>
                      <a:r>
                        <a:rPr lang="en-US" sz="2400">
                          <a:effectLst/>
                          <a:latin typeface="#9Slide03 SFU Futura_03" panose="00000400000000000000" pitchFamily="2" charset="0"/>
                        </a:rPr>
                        <a:t>                     </a:t>
                      </a:r>
                      <a:r>
                        <a:rPr lang="vi-VN" sz="2400">
                          <a:effectLst/>
                          <a:latin typeface="#9Slide03 SFU Futura_03" panose="00000400000000000000" pitchFamily="2" charset="0"/>
                        </a:rPr>
                        <a:t>+ Do sóng biển: Các bãi biển</a:t>
                      </a:r>
                      <a:r>
                        <a:rPr lang="en-US" sz="2400">
                          <a:effectLst/>
                          <a:latin typeface="#9Slide03 SFU Futura_03" panose="00000400000000000000" pitchFamily="2" charset="0"/>
                        </a:rPr>
                        <a:t>, cồn cát ngầm</a:t>
                      </a: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4" name="Picture 3"/>
          <p:cNvPicPr>
            <a:picLocks noChangeAspect="1"/>
          </p:cNvPicPr>
          <p:nvPr/>
        </p:nvPicPr>
        <p:blipFill>
          <a:blip r:embed="rId1"/>
          <a:stretch>
            <a:fillRect/>
          </a:stretch>
        </p:blipFill>
        <p:spPr>
          <a:xfrm>
            <a:off x="9677400" y="5270759"/>
            <a:ext cx="2374900" cy="1580388"/>
          </a:xfrm>
          <a:prstGeom prst="rect">
            <a:avLst/>
          </a:prstGeom>
        </p:spPr>
      </p:pic>
      <p:pic>
        <p:nvPicPr>
          <p:cNvPr id="5" name="Picture 4"/>
          <p:cNvPicPr>
            <a:picLocks noChangeAspect="1"/>
          </p:cNvPicPr>
          <p:nvPr/>
        </p:nvPicPr>
        <p:blipFill rotWithShape="1">
          <a:blip r:embed="rId2"/>
          <a:srcRect b="13421"/>
          <a:stretch>
            <a:fillRect/>
          </a:stretch>
        </p:blipFill>
        <p:spPr>
          <a:xfrm>
            <a:off x="5687425" y="5188763"/>
            <a:ext cx="3638647" cy="1662384"/>
          </a:xfrm>
          <a:prstGeom prst="rect">
            <a:avLst/>
          </a:prstGeom>
        </p:spPr>
      </p:pic>
      <p:pic>
        <p:nvPicPr>
          <p:cNvPr id="8194" name="Picture 2" descr="Bồi tíc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53" y="5296774"/>
            <a:ext cx="2494553" cy="1554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3001433" y="5297534"/>
            <a:ext cx="2334665" cy="1553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 calcmode="lin" valueType="num">
                                      <p:cBhvr>
                                        <p:cTn id="26" dur="1000" fill="hold"/>
                                        <p:tgtEl>
                                          <p:spTgt spid="8194"/>
                                        </p:tgtEl>
                                        <p:attrNameLst>
                                          <p:attrName>ppt_w</p:attrName>
                                        </p:attrNameLst>
                                      </p:cBhvr>
                                      <p:tavLst>
                                        <p:tav tm="0">
                                          <p:val>
                                            <p:fltVal val="0"/>
                                          </p:val>
                                        </p:tav>
                                        <p:tav tm="100000">
                                          <p:val>
                                            <p:strVal val="#ppt_w"/>
                                          </p:val>
                                        </p:tav>
                                      </p:tavLst>
                                    </p:anim>
                                    <p:anim calcmode="lin" valueType="num">
                                      <p:cBhvr>
                                        <p:cTn id="27" dur="1000" fill="hold"/>
                                        <p:tgtEl>
                                          <p:spTgt spid="8194"/>
                                        </p:tgtEl>
                                        <p:attrNameLst>
                                          <p:attrName>ppt_h</p:attrName>
                                        </p:attrNameLst>
                                      </p:cBhvr>
                                      <p:tavLst>
                                        <p:tav tm="0">
                                          <p:val>
                                            <p:fltVal val="0"/>
                                          </p:val>
                                        </p:tav>
                                        <p:tav tm="100000">
                                          <p:val>
                                            <p:strVal val="#ppt_h"/>
                                          </p:val>
                                        </p:tav>
                                      </p:tavLst>
                                    </p:anim>
                                    <p:anim calcmode="lin" valueType="num">
                                      <p:cBhvr>
                                        <p:cTn id="28" dur="1000" fill="hold"/>
                                        <p:tgtEl>
                                          <p:spTgt spid="8194"/>
                                        </p:tgtEl>
                                        <p:attrNameLst>
                                          <p:attrName>style.rotation</p:attrName>
                                        </p:attrNameLst>
                                      </p:cBhvr>
                                      <p:tavLst>
                                        <p:tav tm="0">
                                          <p:val>
                                            <p:fltVal val="90"/>
                                          </p:val>
                                        </p:tav>
                                        <p:tav tm="100000">
                                          <p:val>
                                            <p:fltVal val="0"/>
                                          </p:val>
                                        </p:tav>
                                      </p:tavLst>
                                    </p:anim>
                                    <p:animEffect transition="in" filter="fade">
                                      <p:cBhvr>
                                        <p:cTn id="29" dur="1000"/>
                                        <p:tgtEl>
                                          <p:spTgt spid="8194"/>
                                        </p:tgtEl>
                                      </p:cBhvr>
                                    </p:animEffect>
                                  </p:childTnLst>
                                </p:cTn>
                              </p:par>
                              <p:par>
                                <p:cTn id="30" presetID="3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12192000" cy="707886"/>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9Slide03 SFU Futura_03" panose="00000400000000000000" pitchFamily="2" charset="0"/>
              </a:rPr>
              <a:t>   </a:t>
            </a:r>
            <a:r>
              <a:rPr kumimoji="0" lang="en-US" sz="4000" b="1" i="0" u="none" strike="noStrike" kern="1200" cap="none" spc="0" normalizeH="0" baseline="0" noProof="0">
                <a:ln>
                  <a:noFill/>
                </a:ln>
                <a:solidFill>
                  <a:srgbClr val="FFFF00"/>
                </a:solidFill>
                <a:effectLst/>
                <a:uLnTx/>
                <a:uFillTx/>
                <a:latin typeface="#9Slide03 SFU Futura_03" panose="00000400000000000000" pitchFamily="2" charset="0"/>
              </a:rPr>
              <a:t>Các dạng địa hình do nội lực và ngoại lực tạo ra</a:t>
            </a:r>
            <a:endParaRPr kumimoji="0" lang="en-US" sz="4000" b="1" i="0" u="none" strike="noStrike" kern="1200" cap="none" spc="0" normalizeH="0" baseline="0" noProof="0" dirty="0">
              <a:ln>
                <a:noFill/>
              </a:ln>
              <a:solidFill>
                <a:srgbClr val="FFFF00"/>
              </a:solidFill>
              <a:effectLst/>
              <a:uLnTx/>
              <a:uFillTx/>
              <a:latin typeface="#9Slide03 SFU Futura_03" panose="00000400000000000000" pitchFamily="2" charset="0"/>
            </a:endParaRPr>
          </a:p>
        </p:txBody>
      </p:sp>
      <p:pic>
        <p:nvPicPr>
          <p:cNvPr id="3" name="CÁC DẠNG ĐỊA HÌNH DO TÁC ĐỘNG NỘI LỰC VÀ NGOẠI LỰ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47712" y="841177"/>
            <a:ext cx="10696575" cy="6016823"/>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MỐI QUAN HỆ GIỮA CÁC QUÁ TRÌNH</a:t>
            </a:r>
            <a:endPar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pic>
        <p:nvPicPr>
          <p:cNvPr id="16" name="Picture 2" descr="Hình ảnh Vẽ Tay Phim Hoạt Hình Cậu Bé đánh Dấu Minh Họa Miễn Phí, Cậu Bé  Clipart, Bối Rối, Vấn đề Suy Nghĩ miễn phí tải tập tin PNG PSDComment và"/>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a:fillRect/>
          </a:stretch>
        </p:blipFill>
        <p:spPr bwMode="auto">
          <a:xfrm>
            <a:off x="9247468" y="2432251"/>
            <a:ext cx="2794641" cy="43729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04101" y="4458640"/>
            <a:ext cx="3970025" cy="1191901"/>
            <a:chOff x="-163687" y="2172257"/>
            <a:chExt cx="3970025" cy="1191901"/>
          </a:xfrm>
        </p:grpSpPr>
        <p:sp>
          <p:nvSpPr>
            <p:cNvPr id="26" name="Lưu đồ: Điểm Kết Thúc 147"/>
            <p:cNvSpPr/>
            <p:nvPr/>
          </p:nvSpPr>
          <p:spPr>
            <a:xfrm>
              <a:off x="1245825" y="2501766"/>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Vận</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chuyển</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pic>
          <p:nvPicPr>
            <p:cNvPr id="27" name="Picture 4" descr="Landscape Logo Landscaping, Cartoon Sierra Sun, cartoon Character, leaf,  cartoons png | PNGWi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9" b="96748" l="4022" r="96848">
                          <a14:foregroundMark x1="34783" y1="80623" x2="34783" y2="80623"/>
                          <a14:foregroundMark x1="21630" y1="84688" x2="20435" y2="84146"/>
                          <a14:foregroundMark x1="4239" y1="80894" x2="4239" y2="80894"/>
                          <a14:foregroundMark x1="12174" y1="77642" x2="12717" y2="77236"/>
                          <a14:foregroundMark x1="16957" y1="75203" x2="16957" y2="75203"/>
                          <a14:foregroundMark x1="20435" y1="73306" x2="26848" y2="71003"/>
                          <a14:foregroundMark x1="26848" y1="71003" x2="26848" y2="71003"/>
                          <a14:foregroundMark x1="33370" y1="68428" x2="34130" y2="68022"/>
                          <a14:foregroundMark x1="54783" y1="55285" x2="54783" y2="55285"/>
                          <a14:foregroundMark x1="54565" y1="54607" x2="54565" y2="54607"/>
                          <a14:foregroundMark x1="52065" y1="52439" x2="51630" y2="51762"/>
                          <a14:foregroundMark x1="50761" y1="49458" x2="50109" y2="47696"/>
                          <a14:foregroundMark x1="50000" y1="46477" x2="50109" y2="45799"/>
                          <a14:foregroundMark x1="59239" y1="34417" x2="59239" y2="34417"/>
                          <a14:foregroundMark x1="57935" y1="33740" x2="57935" y2="33740"/>
                          <a14:foregroundMark x1="57391" y1="31843" x2="58587" y2="30759"/>
                          <a14:foregroundMark x1="67391" y1="27507" x2="73261" y2="26423"/>
                          <a14:foregroundMark x1="86304" y1="31843" x2="86304" y2="31843"/>
                          <a14:foregroundMark x1="79130" y1="30081" x2="79674" y2="31165"/>
                          <a14:foregroundMark x1="82065" y1="35501" x2="82065" y2="35501"/>
                          <a14:foregroundMark x1="82935" y1="37263" x2="82935" y2="37263"/>
                          <a14:foregroundMark x1="83370" y1="41328" x2="83043" y2="45122"/>
                          <a14:foregroundMark x1="82391" y1="48780" x2="81304" y2="51355"/>
                          <a14:foregroundMark x1="92935" y1="60163" x2="92935" y2="59621"/>
                          <a14:foregroundMark x1="93043" y1="58943" x2="93043" y2="56504"/>
                          <a14:foregroundMark x1="93261" y1="52304" x2="93478" y2="51355"/>
                          <a14:foregroundMark x1="93913" y1="50813" x2="93913" y2="50813"/>
                          <a14:foregroundMark x1="96196" y1="50271" x2="96196" y2="50271"/>
                          <a14:foregroundMark x1="96848" y1="22087" x2="96848" y2="22087"/>
                          <a14:foregroundMark x1="96848" y1="22087" x2="96848" y2="22087"/>
                          <a14:foregroundMark x1="76739" y1="3659" x2="76739" y2="3659"/>
                          <a14:foregroundMark x1="76304" y1="3659" x2="76304" y2="3659"/>
                          <a14:foregroundMark x1="43696" y1="56098" x2="43696" y2="56098"/>
                          <a14:foregroundMark x1="42500" y1="46070" x2="42391" y2="42818"/>
                          <a14:foregroundMark x1="42391" y1="38889" x2="42391" y2="38889"/>
                          <a14:foregroundMark x1="26304" y1="93089" x2="26304" y2="93089"/>
                          <a14:foregroundMark x1="42717" y1="90108" x2="42826" y2="86856"/>
                          <a14:foregroundMark x1="44457" y1="81978" x2="45435" y2="78862"/>
                          <a14:foregroundMark x1="47391" y1="74661" x2="51196" y2="70054"/>
                          <a14:foregroundMark x1="53913" y1="68157" x2="54457" y2="67480"/>
                          <a14:foregroundMark x1="60109" y1="59079" x2="60109" y2="59079"/>
                          <a14:foregroundMark x1="58261" y1="56369" x2="57174" y2="55962"/>
                          <a14:foregroundMark x1="55652" y1="54607" x2="55652" y2="54607"/>
                          <a14:foregroundMark x1="55000" y1="53930" x2="53587" y2="52846"/>
                          <a14:foregroundMark x1="53043" y1="52304" x2="51848" y2="50136"/>
                          <a14:foregroundMark x1="51630" y1="49729" x2="51630" y2="49729"/>
                          <a14:foregroundMark x1="46522" y1="96748" x2="46522" y2="96748"/>
                          <a14:foregroundMark x1="54565" y1="93360" x2="55109" y2="92954"/>
                          <a14:foregroundMark x1="61522" y1="90515" x2="63043" y2="87805"/>
                          <a14:foregroundMark x1="68804" y1="82791" x2="72174" y2="77642"/>
                          <a14:foregroundMark x1="75435" y1="73984" x2="76196" y2="72493"/>
                        </a14:backgroundRemoval>
                      </a14:imgEffect>
                    </a14:imgLayer>
                  </a14:imgProps>
                </a:ext>
                <a:ext uri="{28A0092B-C50C-407E-A947-70E740481C1C}">
                  <a14:useLocalDpi xmlns:a14="http://schemas.microsoft.com/office/drawing/2010/main" val="0"/>
                </a:ext>
              </a:extLst>
            </a:blip>
            <a:srcRect/>
            <a:stretch>
              <a:fillRect/>
            </a:stretch>
          </p:blipFill>
          <p:spPr bwMode="auto">
            <a:xfrm>
              <a:off x="-163687" y="2172257"/>
              <a:ext cx="1485738" cy="119190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Lưu đồ: Điểm Kết Thúc 147"/>
          <p:cNvSpPr/>
          <p:nvPr/>
        </p:nvSpPr>
        <p:spPr>
          <a:xfrm>
            <a:off x="670770" y="3817782"/>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Phong</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hóa</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sp>
        <p:nvSpPr>
          <p:cNvPr id="32" name="Lưu đồ: Điểm Kết Thúc 147"/>
          <p:cNvSpPr/>
          <p:nvPr/>
        </p:nvSpPr>
        <p:spPr>
          <a:xfrm>
            <a:off x="2993870" y="5799457"/>
            <a:ext cx="2560513" cy="549954"/>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Bồi</a:t>
            </a:r>
            <a:r>
              <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rPr>
              <a:t> </a:t>
            </a:r>
            <a:r>
              <a:rPr kumimoji="0" lang="en-US" sz="2800" b="0" i="0" u="none" strike="noStrike" kern="1200" cap="none" spc="0" normalizeH="0" baseline="0" noProof="0" dirty="0" err="1">
                <a:ln>
                  <a:noFill/>
                </a:ln>
                <a:solidFill>
                  <a:srgbClr val="FFFF00"/>
                </a:solidFill>
                <a:effectLst/>
                <a:uLnTx/>
                <a:uFillTx/>
                <a:latin typeface="#9Slide03 SVNHarabaras" panose="02040603050506020204" pitchFamily="18" charset="0"/>
              </a:rPr>
              <a:t>tụ</a:t>
            </a:r>
            <a:endParaRPr kumimoji="0" lang="en-US" sz="2800" b="0" i="0" u="none" strike="noStrike" kern="1200" cap="none" spc="0" normalizeH="0" baseline="0" noProof="0" dirty="0">
              <a:ln>
                <a:noFill/>
              </a:ln>
              <a:solidFill>
                <a:srgbClr val="FFFF00"/>
              </a:solidFill>
              <a:effectLst/>
              <a:uLnTx/>
              <a:uFillTx/>
              <a:latin typeface="#9Slide03 SVNHarabaras" panose="02040603050506020204" pitchFamily="18" charset="0"/>
            </a:endParaRPr>
          </a:p>
        </p:txBody>
      </p:sp>
      <p:pic>
        <p:nvPicPr>
          <p:cNvPr id="34" name="Picture 33"/>
          <p:cNvPicPr>
            <a:picLocks noChangeAspect="1"/>
          </p:cNvPicPr>
          <p:nvPr/>
        </p:nvPicPr>
        <p:blipFill rotWithShape="1">
          <a:blip r:embed="rId5">
            <a:extLst>
              <a:ext uri="{BEBA8EAE-BF5A-486C-A8C5-ECC9F3942E4B}">
                <a14:imgProps xmlns:a14="http://schemas.microsoft.com/office/drawing/2010/main">
                  <a14:imgLayer r:embed="rId6">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a:fillRect/>
          </a:stretch>
        </p:blipFill>
        <p:spPr>
          <a:xfrm>
            <a:off x="0" y="3478994"/>
            <a:ext cx="1030377" cy="922019"/>
          </a:xfrm>
          <a:prstGeom prst="rect">
            <a:avLst/>
          </a:prstGeom>
        </p:spPr>
      </p:pic>
      <p:pic>
        <p:nvPicPr>
          <p:cNvPr id="35" name="Picture 6" descr="Hình ảnh Thẻ Xanh Hình Vẽ Biểu Tượng &amp;quot;vector, Các Vector., Phim Hoạt Hình  Bằng Tay, Sông miễn phí tải tập tin PNG PSDComment và Vecto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40290" b="2288"/>
          <a:stretch>
            <a:fillRect/>
          </a:stretch>
        </p:blipFill>
        <p:spPr bwMode="auto">
          <a:xfrm>
            <a:off x="1547211" y="5486837"/>
            <a:ext cx="1463054" cy="102630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p:cNvSpPr/>
          <p:nvPr/>
        </p:nvSpPr>
        <p:spPr>
          <a:xfrm>
            <a:off x="3362325" y="906951"/>
            <a:ext cx="5238750" cy="3188800"/>
          </a:xfrm>
          <a:prstGeom prst="wedgeEllipseCallout">
            <a:avLst>
              <a:gd name="adj1" fmla="val 48819"/>
              <a:gd name="adj2" fmla="val 62134"/>
            </a:avLst>
          </a:prstGeom>
          <a:gradFill flip="none" rotWithShape="1">
            <a:gsLst>
              <a:gs pos="0">
                <a:srgbClr val="F9BD1D">
                  <a:tint val="66000"/>
                  <a:satMod val="160000"/>
                </a:srgbClr>
              </a:gs>
              <a:gs pos="50000">
                <a:srgbClr val="F9BD1D">
                  <a:tint val="44500"/>
                  <a:satMod val="160000"/>
                </a:srgbClr>
              </a:gs>
              <a:gs pos="100000">
                <a:srgbClr val="F9BD1D">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3 quá trình phong hóa, vận chuyển và bồi tụ có mối quan hệ gì với nhau không? </a:t>
            </a:r>
            <a:r>
              <a:rPr kumimoji="0" lang="vi-VN"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T</a:t>
            </a:r>
            <a:r>
              <a:rPr kumimoji="0" lang="en-US" sz="2800" b="1" i="0" u="none" strike="noStrike" kern="1200" cap="none" spc="0" normalizeH="0" baseline="0" noProof="0">
                <a:ln>
                  <a:noFill/>
                </a:ln>
                <a:solidFill>
                  <a:srgbClr val="002060"/>
                </a:solidFill>
                <a:effectLst/>
                <a:uLnTx/>
                <a:uFillTx/>
                <a:latin typeface="#9Slide03 SFU Futura_03" panose="00000400000000000000" pitchFamily="2" charset="0"/>
                <a:ea typeface="+mn-ea"/>
                <a:cs typeface="Arial" panose="020B0604020202020204" pitchFamily="34" charset="0"/>
              </a:rPr>
              <a:t>ại sao?</a:t>
            </a:r>
            <a:endParaRPr kumimoji="0" lang="en-US" sz="2800" b="1" i="0" u="none" strike="noStrike" kern="1200" cap="none" spc="0" normalizeH="0" baseline="0" noProof="0" dirty="0">
              <a:ln>
                <a:noFill/>
              </a:ln>
              <a:solidFill>
                <a:srgbClr val="002060"/>
              </a:solidFill>
              <a:effectLst/>
              <a:uLnTx/>
              <a:uFillTx/>
              <a:latin typeface="#9Slide03 SFU Futura_03" panose="00000400000000000000"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14230" y="5526967"/>
            <a:ext cx="7652869"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9Slide03 SFU Futura_03" panose="00000400000000000000" pitchFamily="2" charset="0"/>
              </a:rPr>
              <a:t>Nội lực làm cho bề mặt Trái Đất gồ ghề, ngoại lực có xu hướng san bằng gồ ghề. Chúng luôn tác động đồng thời, và tạo ra các dạng địa hình trên bề mặt Trái Đất. </a:t>
            </a:r>
            <a:endParaRPr kumimoji="0" lang="vi-VN" sz="2400" b="0" i="0" u="none" strike="noStrike" kern="1200" cap="none" spc="0" normalizeH="0" baseline="0" noProof="0" dirty="0">
              <a:ln>
                <a:noFill/>
              </a:ln>
              <a:solidFill>
                <a:srgbClr val="002060"/>
              </a:solidFill>
              <a:effectLst/>
              <a:uLnTx/>
              <a:uFillTx/>
              <a:latin typeface="#9Slide03 SFU Futura_03" panose="00000400000000000000" pitchFamily="2" charset="0"/>
            </a:endParaRPr>
          </a:p>
        </p:txBody>
      </p:sp>
      <p:sp>
        <p:nvSpPr>
          <p:cNvPr id="28" name="TextBox 27"/>
          <p:cNvSpPr txBox="1"/>
          <p:nvPr/>
        </p:nvSpPr>
        <p:spPr>
          <a:xfrm>
            <a:off x="118532" y="1991715"/>
            <a:ext cx="1846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P</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hong hóa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0" name="TextBox 29"/>
          <p:cNvSpPr txBox="1"/>
          <p:nvPr/>
        </p:nvSpPr>
        <p:spPr>
          <a:xfrm>
            <a:off x="3298621" y="1807049"/>
            <a:ext cx="15166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ật liệu phá hủy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1" name="TextBox 30"/>
          <p:cNvSpPr txBox="1"/>
          <p:nvPr/>
        </p:nvSpPr>
        <p:spPr>
          <a:xfrm>
            <a:off x="6150145" y="1991715"/>
            <a:ext cx="20245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V</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ận chuyển </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6" name="TextBox 35"/>
          <p:cNvSpPr txBox="1"/>
          <p:nvPr/>
        </p:nvSpPr>
        <p:spPr>
          <a:xfrm>
            <a:off x="9790423" y="1807049"/>
            <a:ext cx="228304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rPr>
              <a:t>T</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ích tụ vật liệu 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sp>
        <p:nvSpPr>
          <p:cNvPr id="37" name="TextBox 36"/>
          <p:cNvSpPr txBox="1"/>
          <p:nvPr/>
        </p:nvSpPr>
        <p:spPr>
          <a:xfrm>
            <a:off x="1502105" y="4003935"/>
            <a:ext cx="7146945" cy="1077218"/>
          </a:xfrm>
          <a:custGeom>
            <a:avLst/>
            <a:gdLst>
              <a:gd name="connsiteX0" fmla="*/ 0 w 7146945"/>
              <a:gd name="connsiteY0" fmla="*/ 0 h 1077218"/>
              <a:gd name="connsiteX1" fmla="*/ 381170 w 7146945"/>
              <a:gd name="connsiteY1" fmla="*/ 0 h 1077218"/>
              <a:gd name="connsiteX2" fmla="*/ 762341 w 7146945"/>
              <a:gd name="connsiteY2" fmla="*/ 0 h 1077218"/>
              <a:gd name="connsiteX3" fmla="*/ 1357920 w 7146945"/>
              <a:gd name="connsiteY3" fmla="*/ 0 h 1077218"/>
              <a:gd name="connsiteX4" fmla="*/ 1739090 w 7146945"/>
              <a:gd name="connsiteY4" fmla="*/ 0 h 1077218"/>
              <a:gd name="connsiteX5" fmla="*/ 2263199 w 7146945"/>
              <a:gd name="connsiteY5" fmla="*/ 0 h 1077218"/>
              <a:gd name="connsiteX6" fmla="*/ 2644370 w 7146945"/>
              <a:gd name="connsiteY6" fmla="*/ 0 h 1077218"/>
              <a:gd name="connsiteX7" fmla="*/ 3168479 w 7146945"/>
              <a:gd name="connsiteY7" fmla="*/ 0 h 1077218"/>
              <a:gd name="connsiteX8" fmla="*/ 3764058 w 7146945"/>
              <a:gd name="connsiteY8" fmla="*/ 0 h 1077218"/>
              <a:gd name="connsiteX9" fmla="*/ 4145228 w 7146945"/>
              <a:gd name="connsiteY9" fmla="*/ 0 h 1077218"/>
              <a:gd name="connsiteX10" fmla="*/ 4883746 w 7146945"/>
              <a:gd name="connsiteY10" fmla="*/ 0 h 1077218"/>
              <a:gd name="connsiteX11" fmla="*/ 5407855 w 7146945"/>
              <a:gd name="connsiteY11" fmla="*/ 0 h 1077218"/>
              <a:gd name="connsiteX12" fmla="*/ 6074903 w 7146945"/>
              <a:gd name="connsiteY12" fmla="*/ 0 h 1077218"/>
              <a:gd name="connsiteX13" fmla="*/ 7146945 w 7146945"/>
              <a:gd name="connsiteY13" fmla="*/ 0 h 1077218"/>
              <a:gd name="connsiteX14" fmla="*/ 7146945 w 7146945"/>
              <a:gd name="connsiteY14" fmla="*/ 538609 h 1077218"/>
              <a:gd name="connsiteX15" fmla="*/ 7146945 w 7146945"/>
              <a:gd name="connsiteY15" fmla="*/ 1077218 h 1077218"/>
              <a:gd name="connsiteX16" fmla="*/ 6408427 w 7146945"/>
              <a:gd name="connsiteY16" fmla="*/ 1077218 h 1077218"/>
              <a:gd name="connsiteX17" fmla="*/ 5955788 w 7146945"/>
              <a:gd name="connsiteY17" fmla="*/ 1077218 h 1077218"/>
              <a:gd name="connsiteX18" fmla="*/ 5217270 w 7146945"/>
              <a:gd name="connsiteY18" fmla="*/ 1077218 h 1077218"/>
              <a:gd name="connsiteX19" fmla="*/ 4621691 w 7146945"/>
              <a:gd name="connsiteY19" fmla="*/ 1077218 h 1077218"/>
              <a:gd name="connsiteX20" fmla="*/ 3883173 w 7146945"/>
              <a:gd name="connsiteY20" fmla="*/ 1077218 h 1077218"/>
              <a:gd name="connsiteX21" fmla="*/ 3502003 w 7146945"/>
              <a:gd name="connsiteY21" fmla="*/ 1077218 h 1077218"/>
              <a:gd name="connsiteX22" fmla="*/ 2834955 w 7146945"/>
              <a:gd name="connsiteY22" fmla="*/ 1077218 h 1077218"/>
              <a:gd name="connsiteX23" fmla="*/ 2453784 w 7146945"/>
              <a:gd name="connsiteY23" fmla="*/ 1077218 h 1077218"/>
              <a:gd name="connsiteX24" fmla="*/ 1715267 w 7146945"/>
              <a:gd name="connsiteY24" fmla="*/ 1077218 h 1077218"/>
              <a:gd name="connsiteX25" fmla="*/ 1119688 w 7146945"/>
              <a:gd name="connsiteY25" fmla="*/ 1077218 h 1077218"/>
              <a:gd name="connsiteX26" fmla="*/ 667048 w 7146945"/>
              <a:gd name="connsiteY26" fmla="*/ 1077218 h 1077218"/>
              <a:gd name="connsiteX27" fmla="*/ 0 w 7146945"/>
              <a:gd name="connsiteY27" fmla="*/ 1077218 h 1077218"/>
              <a:gd name="connsiteX28" fmla="*/ 0 w 7146945"/>
              <a:gd name="connsiteY28" fmla="*/ 549381 h 1077218"/>
              <a:gd name="connsiteX29" fmla="*/ 0 w 7146945"/>
              <a:gd name="connsiteY29"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6945" h="1077218" extrusionOk="0">
                <a:moveTo>
                  <a:pt x="0" y="0"/>
                </a:moveTo>
                <a:cubicBezTo>
                  <a:pt x="85421" y="-24844"/>
                  <a:pt x="263988" y="39473"/>
                  <a:pt x="381170" y="0"/>
                </a:cubicBezTo>
                <a:cubicBezTo>
                  <a:pt x="498352" y="-39473"/>
                  <a:pt x="670638" y="42757"/>
                  <a:pt x="762341" y="0"/>
                </a:cubicBezTo>
                <a:cubicBezTo>
                  <a:pt x="854044" y="-42757"/>
                  <a:pt x="1162015" y="7585"/>
                  <a:pt x="1357920" y="0"/>
                </a:cubicBezTo>
                <a:cubicBezTo>
                  <a:pt x="1553825" y="-7585"/>
                  <a:pt x="1588640" y="25957"/>
                  <a:pt x="1739090" y="0"/>
                </a:cubicBezTo>
                <a:cubicBezTo>
                  <a:pt x="1889540" y="-25957"/>
                  <a:pt x="2070545" y="6480"/>
                  <a:pt x="2263199" y="0"/>
                </a:cubicBezTo>
                <a:cubicBezTo>
                  <a:pt x="2455853" y="-6480"/>
                  <a:pt x="2540959" y="3239"/>
                  <a:pt x="2644370" y="0"/>
                </a:cubicBezTo>
                <a:cubicBezTo>
                  <a:pt x="2747781" y="-3239"/>
                  <a:pt x="2909635" y="38338"/>
                  <a:pt x="3168479" y="0"/>
                </a:cubicBezTo>
                <a:cubicBezTo>
                  <a:pt x="3427323" y="-38338"/>
                  <a:pt x="3591196" y="34353"/>
                  <a:pt x="3764058" y="0"/>
                </a:cubicBezTo>
                <a:cubicBezTo>
                  <a:pt x="3936920" y="-34353"/>
                  <a:pt x="3991286" y="40982"/>
                  <a:pt x="4145228" y="0"/>
                </a:cubicBezTo>
                <a:cubicBezTo>
                  <a:pt x="4299170" y="-40982"/>
                  <a:pt x="4519699" y="27167"/>
                  <a:pt x="4883746" y="0"/>
                </a:cubicBezTo>
                <a:cubicBezTo>
                  <a:pt x="5247793" y="-27167"/>
                  <a:pt x="5277184" y="50565"/>
                  <a:pt x="5407855" y="0"/>
                </a:cubicBezTo>
                <a:cubicBezTo>
                  <a:pt x="5538526" y="-50565"/>
                  <a:pt x="5844588" y="65039"/>
                  <a:pt x="6074903" y="0"/>
                </a:cubicBezTo>
                <a:cubicBezTo>
                  <a:pt x="6305218" y="-65039"/>
                  <a:pt x="6741012" y="117133"/>
                  <a:pt x="7146945" y="0"/>
                </a:cubicBezTo>
                <a:cubicBezTo>
                  <a:pt x="7188187" y="179245"/>
                  <a:pt x="7122608" y="428212"/>
                  <a:pt x="7146945" y="538609"/>
                </a:cubicBezTo>
                <a:cubicBezTo>
                  <a:pt x="7171282" y="649006"/>
                  <a:pt x="7087808" y="808928"/>
                  <a:pt x="7146945" y="1077218"/>
                </a:cubicBezTo>
                <a:cubicBezTo>
                  <a:pt x="6846929" y="1152755"/>
                  <a:pt x="6617599" y="1047891"/>
                  <a:pt x="6408427" y="1077218"/>
                </a:cubicBezTo>
                <a:cubicBezTo>
                  <a:pt x="6199255" y="1106545"/>
                  <a:pt x="6141729" y="1052078"/>
                  <a:pt x="5955788" y="1077218"/>
                </a:cubicBezTo>
                <a:cubicBezTo>
                  <a:pt x="5769847" y="1102358"/>
                  <a:pt x="5556450" y="1058986"/>
                  <a:pt x="5217270" y="1077218"/>
                </a:cubicBezTo>
                <a:cubicBezTo>
                  <a:pt x="4878090" y="1095450"/>
                  <a:pt x="4833802" y="1039823"/>
                  <a:pt x="4621691" y="1077218"/>
                </a:cubicBezTo>
                <a:cubicBezTo>
                  <a:pt x="4409580" y="1114613"/>
                  <a:pt x="4044827" y="1022039"/>
                  <a:pt x="3883173" y="1077218"/>
                </a:cubicBezTo>
                <a:cubicBezTo>
                  <a:pt x="3721519" y="1132397"/>
                  <a:pt x="3593491" y="1047064"/>
                  <a:pt x="3502003" y="1077218"/>
                </a:cubicBezTo>
                <a:cubicBezTo>
                  <a:pt x="3410515" y="1107372"/>
                  <a:pt x="3096250" y="1000277"/>
                  <a:pt x="2834955" y="1077218"/>
                </a:cubicBezTo>
                <a:cubicBezTo>
                  <a:pt x="2573660" y="1154159"/>
                  <a:pt x="2626599" y="1050606"/>
                  <a:pt x="2453784" y="1077218"/>
                </a:cubicBezTo>
                <a:cubicBezTo>
                  <a:pt x="2280969" y="1103830"/>
                  <a:pt x="2078018" y="1041591"/>
                  <a:pt x="1715267" y="1077218"/>
                </a:cubicBezTo>
                <a:cubicBezTo>
                  <a:pt x="1352516" y="1112845"/>
                  <a:pt x="1396854" y="1036129"/>
                  <a:pt x="1119688" y="1077218"/>
                </a:cubicBezTo>
                <a:cubicBezTo>
                  <a:pt x="842522" y="1118307"/>
                  <a:pt x="837561" y="1070867"/>
                  <a:pt x="667048" y="1077218"/>
                </a:cubicBezTo>
                <a:cubicBezTo>
                  <a:pt x="496535" y="1083569"/>
                  <a:pt x="306392" y="1001235"/>
                  <a:pt x="0" y="1077218"/>
                </a:cubicBezTo>
                <a:cubicBezTo>
                  <a:pt x="-61558" y="853488"/>
                  <a:pt x="12246" y="741396"/>
                  <a:pt x="0" y="549381"/>
                </a:cubicBezTo>
                <a:cubicBezTo>
                  <a:pt x="-12246" y="357366"/>
                  <a:pt x="26718" y="15968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rPr>
              <a:t>B</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a quá trình này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nối tiếp nhau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trong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rPr>
              <a:t>việc </a:t>
            </a:r>
            <a:endParaRPr kumimoji="0" lang="en-US" sz="2400" b="0" i="0" u="none" strike="noStrike" kern="1200" cap="none" spc="0" normalizeH="0" baseline="0" noProof="0">
              <a:ln>
                <a:noFill/>
              </a:ln>
              <a:solidFill>
                <a:prstClr val="black"/>
              </a:solidFill>
              <a:effectLst/>
              <a:uLnTx/>
              <a:uFillTx/>
              <a:latin typeface="#9Slide03 SFU Futura_03"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9Slide03 SFU Futura_03" panose="00000400000000000000" pitchFamily="2" charset="0"/>
              </a:rPr>
              <a:t>tạo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ra, di chuyển</a:t>
            </a:r>
            <a:r>
              <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rPr>
              <a:t>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và </a:t>
            </a:r>
            <a:r>
              <a:rPr kumimoji="0" lang="vi-VN" sz="3200" b="0" i="0" u="none" strike="noStrike" kern="1200" cap="none" spc="0" normalizeH="0" baseline="0" noProof="0" dirty="0">
                <a:ln>
                  <a:noFill/>
                </a:ln>
                <a:solidFill>
                  <a:srgbClr val="FF0000"/>
                </a:solidFill>
                <a:effectLst/>
                <a:uLnTx/>
                <a:uFillTx/>
                <a:latin typeface="#9Slide03 SFU Futura_03" panose="00000400000000000000" pitchFamily="2" charset="0"/>
              </a:rPr>
              <a:t>tích tụ </a:t>
            </a:r>
            <a:r>
              <a:rPr kumimoji="0" lang="vi-VN" sz="2400" b="0" i="0" u="none" strike="noStrike" kern="1200" cap="none" spc="0" normalizeH="0" baseline="0" noProof="0" dirty="0">
                <a:ln>
                  <a:noFill/>
                </a:ln>
                <a:solidFill>
                  <a:prstClr val="black"/>
                </a:solidFill>
                <a:effectLst/>
                <a:uLnTx/>
                <a:uFillTx/>
                <a:latin typeface="#9Slide03 SFU Futura_03" panose="00000400000000000000" pitchFamily="2" charset="0"/>
              </a:rPr>
              <a:t>vật liệu </a:t>
            </a:r>
            <a:r>
              <a:rPr kumimoji="0" lang="vi-VN" sz="2400" b="0" i="0" u="none" strike="noStrike" kern="1200" cap="none" spc="0" normalizeH="0" baseline="0" noProof="0">
                <a:ln>
                  <a:noFill/>
                </a:ln>
                <a:solidFill>
                  <a:prstClr val="black"/>
                </a:solidFill>
                <a:effectLst/>
                <a:uLnTx/>
                <a:uFillTx/>
                <a:latin typeface="#9Slide03 SFU Futura_03" panose="00000400000000000000" pitchFamily="2" charset="0"/>
              </a:rPr>
              <a:t>phá hủy</a:t>
            </a:r>
            <a:endParaRPr kumimoji="0" lang="en-US" sz="2400" b="0" i="0" u="none" strike="noStrike" kern="1200" cap="none" spc="0" normalizeH="0" baseline="0" noProof="0" dirty="0">
              <a:ln>
                <a:noFill/>
              </a:ln>
              <a:solidFill>
                <a:prstClr val="black"/>
              </a:solidFill>
              <a:effectLst/>
              <a:uLnTx/>
              <a:uFillTx/>
              <a:latin typeface="#9Slide03 SFU Futura_03" panose="00000400000000000000" pitchFamily="2" charset="0"/>
            </a:endParaRPr>
          </a:p>
        </p:txBody>
      </p:sp>
      <p:cxnSp>
        <p:nvCxnSpPr>
          <p:cNvPr id="38" name="Straight Connector 37"/>
          <p:cNvCxnSpPr/>
          <p:nvPr/>
        </p:nvCxnSpPr>
        <p:spPr>
          <a:xfrm>
            <a:off x="0" y="5353663"/>
            <a:ext cx="8508754"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87947" y="1027900"/>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p</a:t>
            </a:r>
            <a:r>
              <a:rPr kumimoji="0" lang="vi-VN" sz="2400" b="0" i="0" u="none" strike="noStrike" kern="1200" cap="none" spc="0" normalizeH="0" baseline="0" noProof="0" dirty="0">
                <a:ln>
                  <a:noFill/>
                </a:ln>
                <a:solidFill>
                  <a:srgbClr val="C00000"/>
                </a:solidFill>
                <a:effectLst/>
                <a:uLnTx/>
                <a:uFillTx/>
                <a:latin typeface="#9Slide03 SFU Futura_03" panose="00000400000000000000" pitchFamily="2" charset="0"/>
              </a:rPr>
              <a:t>hong hóa </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sp>
        <p:nvSpPr>
          <p:cNvPr id="42" name="TextBox 41"/>
          <p:cNvSpPr txBox="1"/>
          <p:nvPr/>
        </p:nvSpPr>
        <p:spPr>
          <a:xfrm>
            <a:off x="4340514" y="1036843"/>
            <a:ext cx="31005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vận</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chuyển</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sp>
        <p:nvSpPr>
          <p:cNvPr id="43" name="TextBox 42"/>
          <p:cNvSpPr txBox="1"/>
          <p:nvPr/>
        </p:nvSpPr>
        <p:spPr>
          <a:xfrm>
            <a:off x="7693081" y="1036043"/>
            <a:ext cx="25436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Quá</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trình</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bồi</a:t>
            </a:r>
            <a:r>
              <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rPr>
              <a:t> </a:t>
            </a:r>
            <a:r>
              <a:rPr kumimoji="0" lang="en-US" sz="2400" b="0" i="0" u="none" strike="noStrike" kern="1200" cap="none" spc="0" normalizeH="0" baseline="0" noProof="0" dirty="0" err="1">
                <a:ln>
                  <a:noFill/>
                </a:ln>
                <a:solidFill>
                  <a:srgbClr val="C00000"/>
                </a:solidFill>
                <a:effectLst/>
                <a:uLnTx/>
                <a:uFillTx/>
                <a:latin typeface="#9Slide03 SFU Futura_03" panose="00000400000000000000" pitchFamily="2" charset="0"/>
              </a:rPr>
              <a:t>tụ</a:t>
            </a:r>
            <a:endParaRPr kumimoji="0" lang="en-US" sz="2400" b="0" i="0" u="none" strike="noStrike" kern="1200" cap="none" spc="0" normalizeH="0" baseline="0" noProof="0" dirty="0">
              <a:ln>
                <a:noFill/>
              </a:ln>
              <a:solidFill>
                <a:srgbClr val="C00000"/>
              </a:solidFill>
              <a:effectLst/>
              <a:uLnTx/>
              <a:uFillTx/>
              <a:latin typeface="#9Slide03 SFU Futura_03" panose="00000400000000000000" pitchFamily="2" charset="0"/>
            </a:endParaRPr>
          </a:p>
        </p:txBody>
      </p:sp>
      <p:pic>
        <p:nvPicPr>
          <p:cNvPr id="47" name="Picture 46"/>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25000" y1="55200" x2="25000" y2="55200"/>
                        <a14:foregroundMark x1="25222" y1="45600" x2="25222" y2="45600"/>
                        <a14:foregroundMark x1="24667" y1="43600" x2="24667" y2="43600"/>
                        <a14:foregroundMark x1="24667" y1="43600" x2="24667" y2="43600"/>
                        <a14:foregroundMark x1="25333" y1="48000" x2="25556" y2="49600"/>
                        <a14:foregroundMark x1="25667" y1="51400" x2="25667" y2="53200"/>
                        <a14:foregroundMark x1="26000" y1="54400" x2="26000" y2="54400"/>
                        <a14:foregroundMark x1="26000" y1="56000" x2="26000" y2="56000"/>
                        <a14:foregroundMark x1="26222" y1="56000" x2="26222" y2="56000"/>
                        <a14:foregroundMark x1="26222" y1="56400" x2="26222" y2="56400"/>
                        <a14:foregroundMark x1="26556" y1="57000" x2="26556" y2="57000"/>
                        <a14:foregroundMark x1="26556" y1="57000" x2="27444" y2="57200"/>
                        <a14:foregroundMark x1="27444" y1="57200" x2="27889" y2="57600"/>
                        <a14:foregroundMark x1="28778" y1="57800" x2="30556" y2="58200"/>
                        <a14:foregroundMark x1="31000" y1="58600" x2="32222" y2="58800"/>
                        <a14:foregroundMark x1="33111" y1="58800" x2="33111" y2="58800"/>
                        <a14:foregroundMark x1="34444" y1="58600" x2="38111" y2="58600"/>
                        <a14:foregroundMark x1="38889" y1="58600" x2="40111" y2="58600"/>
                        <a14:foregroundMark x1="40778" y1="58800" x2="40778" y2="58800"/>
                        <a14:foregroundMark x1="41556" y1="58800" x2="44444" y2="58800"/>
                        <a14:foregroundMark x1="45667" y1="59200" x2="48222" y2="59800"/>
                        <a14:foregroundMark x1="50333" y1="60400" x2="50333" y2="60400"/>
                        <a14:foregroundMark x1="51333" y1="60600" x2="52222" y2="60600"/>
                        <a14:foregroundMark x1="53333" y1="60600" x2="55111" y2="60600"/>
                        <a14:foregroundMark x1="56778" y1="61400" x2="59889" y2="61600"/>
                        <a14:foregroundMark x1="60111" y1="61600" x2="60111" y2="61600"/>
                        <a14:foregroundMark x1="60556" y1="61600" x2="60556" y2="61600"/>
                        <a14:foregroundMark x1="61778" y1="60400" x2="61333" y2="61000"/>
                        <a14:foregroundMark x1="55667" y1="64000" x2="55667" y2="64000"/>
                        <a14:foregroundMark x1="56111" y1="64800" x2="56667" y2="66000"/>
                        <a14:foregroundMark x1="57333" y1="66200" x2="57333" y2="66200"/>
                        <a14:foregroundMark x1="58333" y1="69400" x2="59778" y2="71200"/>
                        <a14:foregroundMark x1="59778" y1="71200" x2="60556" y2="72200"/>
                        <a14:foregroundMark x1="60778" y1="72400" x2="61667" y2="74000"/>
                        <a14:foregroundMark x1="62000" y1="74400" x2="62000" y2="74400"/>
                        <a14:foregroundMark x1="62333" y1="74600" x2="62333" y2="74600"/>
                        <a14:foregroundMark x1="62556" y1="74400" x2="62556" y2="74400"/>
                        <a14:foregroundMark x1="63667" y1="73400" x2="64222" y2="72800"/>
                        <a14:foregroundMark x1="65889" y1="71200" x2="65889" y2="71200"/>
                        <a14:foregroundMark x1="68222" y1="69000" x2="68222" y2="69000"/>
                        <a14:foregroundMark x1="70778" y1="66600" x2="70778" y2="66600"/>
                        <a14:foregroundMark x1="72111" y1="63800" x2="72444" y2="59800"/>
                        <a14:foregroundMark x1="72667" y1="58800" x2="72667" y2="58800"/>
                        <a14:foregroundMark x1="70111" y1="64400" x2="70111" y2="64400"/>
                        <a14:foregroundMark x1="68667" y1="66200" x2="65222" y2="69600"/>
                        <a14:foregroundMark x1="64889" y1="70200" x2="64889" y2="70200"/>
                        <a14:foregroundMark x1="66111" y1="70200" x2="66778" y2="68800"/>
                        <a14:foregroundMark x1="67889" y1="66600" x2="72778" y2="61400"/>
                        <a14:foregroundMark x1="73222" y1="60600" x2="74000" y2="58200"/>
                        <a14:foregroundMark x1="74667" y1="56600" x2="74667" y2="56600"/>
                        <a14:foregroundMark x1="74889" y1="55200" x2="74889" y2="55200"/>
                        <a14:foregroundMark x1="75111" y1="53800" x2="75778" y2="52600"/>
                        <a14:foregroundMark x1="75889" y1="52400" x2="76444" y2="51400"/>
                        <a14:foregroundMark x1="76556" y1="48000" x2="76556" y2="48000"/>
                        <a14:foregroundMark x1="76556" y1="47000" x2="76556" y2="47000"/>
                        <a14:foregroundMark x1="76111" y1="44600" x2="75778" y2="43600"/>
                        <a14:foregroundMark x1="75556" y1="43600" x2="75556" y2="43600"/>
                        <a14:foregroundMark x1="74667" y1="43000" x2="74667" y2="43000"/>
                        <a14:foregroundMark x1="73889" y1="41800" x2="73889" y2="41800"/>
                        <a14:foregroundMark x1="73222" y1="39600" x2="72444" y2="38600"/>
                        <a14:foregroundMark x1="71222" y1="37400" x2="68556" y2="35200"/>
                        <a14:foregroundMark x1="67889" y1="34600" x2="67889" y2="34600"/>
                        <a14:foregroundMark x1="66667" y1="32200" x2="66111" y2="31600"/>
                        <a14:foregroundMark x1="65556" y1="30400" x2="64444" y2="27800"/>
                        <a14:foregroundMark x1="64000" y1="27000" x2="63556" y2="26000"/>
                        <a14:foregroundMark x1="63333" y1="25400" x2="63333" y2="25400"/>
                        <a14:foregroundMark x1="62333" y1="25000" x2="61778" y2="25000"/>
                        <a14:foregroundMark x1="60222" y1="27000" x2="59222" y2="28400"/>
                        <a14:foregroundMark x1="59222" y1="28400" x2="59222" y2="28400"/>
                        <a14:foregroundMark x1="58889" y1="28800" x2="58889" y2="28800"/>
                        <a14:foregroundMark x1="58889" y1="29800" x2="59444" y2="31800"/>
                        <a14:foregroundMark x1="60111" y1="32800" x2="60556" y2="34000"/>
                        <a14:foregroundMark x1="61000" y1="34600" x2="59444" y2="36200"/>
                        <a14:foregroundMark x1="57333" y1="33400" x2="57333" y2="33400"/>
                        <a14:foregroundMark x1="57333" y1="33800" x2="58333" y2="36000"/>
                        <a14:foregroundMark x1="58556" y1="36000" x2="59222" y2="37200"/>
                        <a14:foregroundMark x1="59444" y1="37400" x2="59778" y2="40800"/>
                        <a14:foregroundMark x1="59778" y1="41200" x2="59778" y2="41200"/>
                        <a14:foregroundMark x1="59778" y1="41200" x2="53222" y2="41200"/>
                        <a14:foregroundMark x1="53000" y1="41200" x2="53000" y2="41200"/>
                        <a14:foregroundMark x1="52667" y1="40800" x2="52667" y2="40800"/>
                        <a14:foregroundMark x1="52333" y1="40600" x2="49222" y2="39600"/>
                        <a14:foregroundMark x1="48778" y1="39600" x2="45444" y2="37800"/>
                        <a14:foregroundMark x1="44778" y1="37400" x2="41556" y2="37400"/>
                        <a14:foregroundMark x1="40444" y1="37400" x2="38222" y2="38400"/>
                        <a14:foregroundMark x1="36556" y1="39400" x2="33111" y2="40600"/>
                        <a14:foregroundMark x1="31222" y1="41400" x2="29000" y2="41400"/>
                        <a14:foregroundMark x1="28444" y1="41400" x2="28444" y2="41400"/>
                        <a14:foregroundMark x1="28111" y1="41200" x2="26333" y2="40600"/>
                        <a14:foregroundMark x1="26333" y1="40600" x2="26333" y2="40600"/>
                        <a14:foregroundMark x1="25889" y1="40800" x2="25889" y2="42200"/>
                        <a14:foregroundMark x1="25667" y1="42400" x2="25667" y2="42400"/>
                        <a14:foregroundMark x1="26333" y1="40000" x2="26333" y2="40000"/>
                        <a14:foregroundMark x1="27111" y1="39600" x2="31000" y2="37800"/>
                        <a14:foregroundMark x1="32444" y1="37400" x2="32444" y2="37400"/>
                      </a14:backgroundRemoval>
                    </a14:imgEffect>
                  </a14:imgLayer>
                </a14:imgProps>
              </a:ext>
            </a:extLst>
          </a:blip>
          <a:srcRect l="23792" t="24294" r="24595" b="25914"/>
          <a:stretch>
            <a:fillRect/>
          </a:stretch>
        </p:blipFill>
        <p:spPr>
          <a:xfrm>
            <a:off x="135127" y="4136162"/>
            <a:ext cx="1276404" cy="879887"/>
          </a:xfrm>
          <a:prstGeom prst="rect">
            <a:avLst/>
          </a:prstGeom>
        </p:spPr>
      </p:pic>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backgroundRemoval t="6868" b="89935" l="5636" r="93907">
                        <a14:foregroundMark x1="21935" y1="21906" x2="21935" y2="21906"/>
                        <a14:foregroundMark x1="18126" y1="15512" x2="17822" y2="14624"/>
                        <a14:foregroundMark x1="15918" y1="10302" x2="15080" y2="9651"/>
                        <a14:foregroundMark x1="9825" y1="7282" x2="9825" y2="7282"/>
                        <a14:foregroundMark x1="8987" y1="6868" x2="8378" y2="7519"/>
                        <a14:foregroundMark x1="8987" y1="9059" x2="9825" y2="11190"/>
                        <a14:foregroundMark x1="10053" y1="13973" x2="8682" y2="16755"/>
                        <a14:foregroundMark x1="7616" y1="18709" x2="7616" y2="20012"/>
                        <a14:foregroundMark x1="7007" y1="22558" x2="6778" y2="27294"/>
                        <a14:foregroundMark x1="6778" y1="28834" x2="6778" y2="28834"/>
                        <a14:foregroundMark x1="5941" y1="35938" x2="5636" y2="36530"/>
                        <a14:foregroundMark x1="7312" y1="41089" x2="7312" y2="41089"/>
                        <a14:foregroundMark x1="8378" y1="49438" x2="8378" y2="49438"/>
                        <a14:foregroundMark x1="7845" y1="53345" x2="7845" y2="53345"/>
                        <a14:foregroundMark x1="7845" y1="54648" x2="7845" y2="54648"/>
                        <a14:foregroundMark x1="7312" y1="57608" x2="7312" y2="57608"/>
                        <a14:foregroundMark x1="37471" y1="25163" x2="37471" y2="25163"/>
                        <a14:foregroundMark x1="35796" y1="21906" x2="35796" y2="21906"/>
                        <a14:foregroundMark x1="29170" y1="25577" x2="28637" y2="27117"/>
                        <a14:foregroundMark x1="32216" y1="30551" x2="32216" y2="30551"/>
                        <a14:foregroundMark x1="34425" y1="28360" x2="34425" y2="28360"/>
                        <a14:foregroundMark x1="34425" y1="25577" x2="34425" y2="25577"/>
                        <a14:foregroundMark x1="31379" y1="26465" x2="31379" y2="26465"/>
                        <a14:foregroundMark x1="44402" y1="43221" x2="43564" y2="42806"/>
                        <a14:foregroundMark x1="42955" y1="40438" x2="42955" y2="40438"/>
                        <a14:foregroundMark x1="42955" y1="39787" x2="39680" y2="43221"/>
                        <a14:foregroundMark x1="39375" y1="44760" x2="39375" y2="44760"/>
                        <a14:foregroundMark x1="40518" y1="45352" x2="40518" y2="45352"/>
                        <a14:foregroundMark x1="59863" y1="52457" x2="59863" y2="52457"/>
                        <a14:foregroundMark x1="54303" y1="48372" x2="54303" y2="48372"/>
                        <a14:foregroundMark x1="61767" y1="73771" x2="61767" y2="73771"/>
                        <a14:foregroundMark x1="60396" y1="70752" x2="59330" y2="69449"/>
                        <a14:foregroundMark x1="57959" y1="67318" x2="57959" y2="67318"/>
                        <a14:foregroundMark x1="57654" y1="66015" x2="57654" y2="66015"/>
                        <a14:foregroundMark x1="87510" y1="73535" x2="87510" y2="73535"/>
                        <a14:foregroundMark x1="89490" y1="74837" x2="89490" y2="74837"/>
                        <a14:foregroundMark x1="90861" y1="73949" x2="90861" y2="73949"/>
                        <a14:foregroundMark x1="90556" y1="72232" x2="90556" y2="72232"/>
                        <a14:foregroundMark x1="93907" y1="74423" x2="93907" y2="74423"/>
                        <a14:foregroundMark x1="10358" y1="89876" x2="10358" y2="89876"/>
                        <a14:foregroundMark x1="7845" y1="89698" x2="7845" y2="89698"/>
                        <a14:foregroundMark x1="7616" y1="89698" x2="7616" y2="89698"/>
                        <a14:foregroundMark x1="10358" y1="84725" x2="10358" y2="84725"/>
                        <a14:foregroundMark x1="7007" y1="79159" x2="7007" y2="79159"/>
                        <a14:foregroundMark x1="9216" y1="70989" x2="9216" y2="70989"/>
                        <a14:foregroundMark x1="12034" y1="75488" x2="12034" y2="75488"/>
                      </a14:backgroundRemoval>
                    </a14:imgEffect>
                  </a14:imgLayer>
                </a14:imgProps>
              </a:ext>
            </a:extLst>
          </a:blip>
          <a:srcRect l="5010" t="2361" r="10364" b="8172"/>
          <a:stretch>
            <a:fillRect/>
          </a:stretch>
        </p:blipFill>
        <p:spPr>
          <a:xfrm>
            <a:off x="369216" y="2573492"/>
            <a:ext cx="1276404" cy="114217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9" name="Picture 4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7444" y1="37692" x2="27444" y2="37692"/>
                        <a14:foregroundMark x1="30000" y1="51731" x2="30000" y2="51731"/>
                        <a14:foregroundMark x1="34667" y1="54231" x2="34667" y2="54231"/>
                        <a14:foregroundMark x1="44222" y1="57308" x2="44222" y2="57308"/>
                        <a14:foregroundMark x1="40667" y1="55769" x2="40667" y2="55769"/>
                        <a14:foregroundMark x1="46556" y1="47500" x2="46556" y2="47500"/>
                        <a14:foregroundMark x1="51000" y1="40962" x2="51000" y2="40962"/>
                        <a14:foregroundMark x1="48556" y1="36154" x2="48556" y2="36154"/>
                        <a14:foregroundMark x1="46556" y1="29038" x2="46556" y2="29038"/>
                        <a14:foregroundMark x1="60111" y1="30577" x2="60111" y2="30577"/>
                        <a14:foregroundMark x1="64222" y1="32500" x2="64000" y2="31731"/>
                        <a14:foregroundMark x1="65222" y1="36154" x2="65222" y2="36154"/>
                        <a14:foregroundMark x1="66333" y1="38269" x2="66333" y2="38269"/>
                        <a14:foregroundMark x1="69000" y1="45962" x2="67444" y2="44808"/>
                        <a14:foregroundMark x1="60222" y1="44231" x2="60222" y2="44231"/>
                        <a14:foregroundMark x1="55222" y1="49231" x2="55222" y2="49231"/>
                        <a14:foregroundMark x1="57667" y1="59423" x2="57667" y2="59423"/>
                        <a14:foregroundMark x1="67333" y1="59423" x2="67000" y2="57308"/>
                        <a14:foregroundMark x1="60556" y1="71538" x2="60556" y2="71538"/>
                        <a14:foregroundMark x1="70778" y1="71923" x2="68222" y2="70962"/>
                        <a14:foregroundMark x1="49222" y1="71346" x2="49222" y2="70192"/>
                        <a14:foregroundMark x1="55222" y1="60962" x2="55222" y2="60962"/>
                        <a14:foregroundMark x1="58556" y1="60962" x2="58556" y2="60962"/>
                        <a14:foregroundMark x1="43889" y1="77308" x2="44556" y2="78077"/>
                        <a14:foregroundMark x1="46556" y1="80192" x2="46111" y2="81731"/>
                        <a14:foregroundMark x1="32778" y1="71538" x2="32778" y2="71538"/>
                        <a14:foregroundMark x1="31333" y1="69808" x2="31333" y2="69808"/>
                        <a14:foregroundMark x1="32000" y1="68654" x2="32000" y2="68654"/>
                        <a14:foregroundMark x1="25889" y1="86731" x2="25333" y2="85962"/>
                        <a14:foregroundMark x1="25333" y1="84038" x2="25333" y2="84038"/>
                        <a14:foregroundMark x1="46889" y1="35577" x2="46889" y2="35577"/>
                        <a14:foregroundMark x1="46889" y1="35577" x2="46889" y2="35577"/>
                      </a14:backgroundRemoval>
                    </a14:imgEffect>
                  </a14:imgLayer>
                </a14:imgProps>
              </a:ext>
            </a:extLst>
          </a:blip>
          <a:srcRect l="22242" t="20839" r="23051" b="12034"/>
          <a:stretch>
            <a:fillRect/>
          </a:stretch>
        </p:blipFill>
        <p:spPr>
          <a:xfrm>
            <a:off x="3101388" y="2568312"/>
            <a:ext cx="1737904" cy="1232074"/>
          </a:xfrm>
          <a:prstGeom prst="rect">
            <a:avLst/>
          </a:prstGeom>
        </p:spPr>
      </p:pic>
      <p:pic>
        <p:nvPicPr>
          <p:cNvPr id="1028" name="Picture 4" descr="Sandstorm icon on white background simple element Vector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23626" t="17512" r="22319" b="35054"/>
          <a:stretch>
            <a:fillRect/>
          </a:stretch>
        </p:blipFill>
        <p:spPr bwMode="auto">
          <a:xfrm>
            <a:off x="6383572" y="2462732"/>
            <a:ext cx="1554330" cy="14730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rotWithShape="1">
          <a:blip r:embed="rId8"/>
          <a:srcRect b="7742"/>
          <a:stretch>
            <a:fillRect/>
          </a:stretch>
        </p:blipFill>
        <p:spPr>
          <a:xfrm>
            <a:off x="10128101" y="2573492"/>
            <a:ext cx="1607687" cy="1275569"/>
          </a:xfrm>
          <a:prstGeom prst="rect">
            <a:avLst/>
          </a:prstGeom>
        </p:spPr>
      </p:pic>
      <p:pic>
        <p:nvPicPr>
          <p:cNvPr id="52" name="Picture 51"/>
          <p:cNvPicPr>
            <a:picLocks noChangeAspect="1"/>
          </p:cNvPicPr>
          <p:nvPr/>
        </p:nvPicPr>
        <p:blipFill>
          <a:blip r:embed="rId9"/>
          <a:stretch>
            <a:fillRect/>
          </a:stretch>
        </p:blipFill>
        <p:spPr>
          <a:xfrm>
            <a:off x="8483597" y="4705795"/>
            <a:ext cx="1614033" cy="1164256"/>
          </a:xfrm>
          <a:prstGeom prst="rect">
            <a:avLst/>
          </a:prstGeom>
        </p:spPr>
      </p:pic>
      <p:sp>
        <p:nvSpPr>
          <p:cNvPr id="53" name="Arrow: Up 52"/>
          <p:cNvSpPr/>
          <p:nvPr/>
        </p:nvSpPr>
        <p:spPr>
          <a:xfrm>
            <a:off x="9097979" y="5926311"/>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ndParaRPr>
          </a:p>
        </p:txBody>
      </p:sp>
      <p:pic>
        <p:nvPicPr>
          <p:cNvPr id="1032" name="Picture 8" descr="RPG map symbols: hill Icons PNG - Free PNG and Icons Downloads"/>
          <p:cNvPicPr>
            <a:picLocks noChangeAspect="1" noChangeArrowheads="1"/>
          </p:cNvPicPr>
          <p:nvPr/>
        </p:nvPicPr>
        <p:blipFill rotWithShape="1">
          <a:blip r:embed="rId10">
            <a:extLst>
              <a:ext uri="{28A0092B-C50C-407E-A947-70E740481C1C}">
                <a14:useLocalDpi xmlns:a14="http://schemas.microsoft.com/office/drawing/2010/main" val="0"/>
              </a:ext>
            </a:extLst>
          </a:blip>
          <a:srcRect l="7990" t="30964" r="19484" b="36604"/>
          <a:stretch>
            <a:fillRect/>
          </a:stretch>
        </p:blipFill>
        <p:spPr bwMode="auto">
          <a:xfrm>
            <a:off x="10427233" y="6039783"/>
            <a:ext cx="1797585" cy="803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8579846" y="6387976"/>
            <a:ext cx="17302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Nội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ndParaRPr>
          </a:p>
        </p:txBody>
      </p:sp>
      <p:sp>
        <p:nvSpPr>
          <p:cNvPr id="61" name="Arrow: Up 60"/>
          <p:cNvSpPr/>
          <p:nvPr/>
        </p:nvSpPr>
        <p:spPr>
          <a:xfrm rot="10800000">
            <a:off x="11115879" y="5695478"/>
            <a:ext cx="259519" cy="46166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3 SFU Futura_03" panose="00000400000000000000" pitchFamily="2" charset="0"/>
            </a:endParaRPr>
          </a:p>
        </p:txBody>
      </p:sp>
      <p:sp>
        <p:nvSpPr>
          <p:cNvPr id="62" name="TextBox 61"/>
          <p:cNvSpPr txBox="1"/>
          <p:nvPr/>
        </p:nvSpPr>
        <p:spPr>
          <a:xfrm>
            <a:off x="10420887" y="5109753"/>
            <a:ext cx="19109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Ngoại</a:t>
            </a:r>
            <a:r>
              <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rPr>
              <a:t> </a:t>
            </a:r>
            <a:r>
              <a:rPr kumimoji="0" lang="en-US" sz="2800" b="0" i="0" u="none" strike="noStrike" kern="1200" cap="none" spc="0" normalizeH="0" baseline="0" noProof="0" dirty="0" err="1">
                <a:ln>
                  <a:noFill/>
                </a:ln>
                <a:solidFill>
                  <a:srgbClr val="008000"/>
                </a:solidFill>
                <a:effectLst/>
                <a:uLnTx/>
                <a:uFillTx/>
                <a:latin typeface="#9Slide03 SFU Futura_03" panose="00000400000000000000" pitchFamily="2" charset="0"/>
              </a:rPr>
              <a:t>lực</a:t>
            </a:r>
            <a:endParaRPr kumimoji="0" lang="en-US" sz="2800" b="0" i="0" u="none" strike="noStrike" kern="1200" cap="none" spc="0" normalizeH="0" baseline="0" noProof="0" dirty="0">
              <a:ln>
                <a:noFill/>
              </a:ln>
              <a:solidFill>
                <a:srgbClr val="008000"/>
              </a:solidFill>
              <a:effectLst/>
              <a:uLnTx/>
              <a:uFillTx/>
              <a:latin typeface="#9Slide03 SFU Futura_03" panose="00000400000000000000" pitchFamily="2" charset="0"/>
            </a:endParaRPr>
          </a:p>
        </p:txBody>
      </p:sp>
      <p:sp>
        <p:nvSpPr>
          <p:cNvPr id="40" name="TextBox 39"/>
          <p:cNvSpPr txBox="1"/>
          <p:nvPr/>
        </p:nvSpPr>
        <p:spPr>
          <a:xfrm>
            <a:off x="214231" y="5926311"/>
            <a:ext cx="5881770" cy="461665"/>
          </a:xfrm>
          <a:prstGeom prst="rect">
            <a:avLst/>
          </a:prstGeom>
          <a:solidFill>
            <a:schemeClr val="accent4"/>
          </a:solidFill>
          <a:ln>
            <a:noFill/>
          </a:ln>
          <a:effectLst>
            <a:softEdge rad="12700"/>
          </a:effectLst>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rPr>
              <a:t>Mối quan hệ giữa nội lực và ngoại lực?</a:t>
            </a:r>
            <a:endParaRPr kumimoji="0" lang="vi-VN" sz="2400" b="0" i="0" u="none" strike="noStrike" kern="1200" cap="none" spc="0" normalizeH="0" baseline="0" noProof="0" dirty="0">
              <a:ln>
                <a:noFill/>
              </a:ln>
              <a:solidFill>
                <a:srgbClr val="FF0000"/>
              </a:solidFill>
              <a:effectLst/>
              <a:uLnTx/>
              <a:uFillTx/>
              <a:latin typeface="#9Slide03 SFU Futura_03" panose="00000400000000000000" pitchFamily="2" charset="0"/>
            </a:endParaRPr>
          </a:p>
        </p:txBody>
      </p:sp>
      <p:sp>
        <p:nvSpPr>
          <p:cNvPr id="50" name="TextBox 49"/>
          <p:cNvSpPr txBox="1"/>
          <p:nvPr/>
        </p:nvSpPr>
        <p:spPr>
          <a:xfrm>
            <a:off x="0" y="9555"/>
            <a:ext cx="12192000"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9Slide03 SFU Grenoble" panose="00000500000000000000" pitchFamily="2" charset="0"/>
              </a:rPr>
              <a:t>   </a:t>
            </a:r>
            <a:r>
              <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rPr>
              <a:t>MỐI QUAN HỆ GIỮA CÁC QUÁ TRÌNH</a:t>
            </a:r>
            <a:endParaRPr kumimoji="0" lang="en-US" sz="3200" b="1" i="0" u="none" strike="noStrike" kern="1200" cap="none" spc="0" normalizeH="0" baseline="0" noProof="0" dirty="0">
              <a:ln>
                <a:noFill/>
              </a:ln>
              <a:solidFill>
                <a:srgbClr val="FFFF00"/>
              </a:solidFill>
              <a:effectLst/>
              <a:uLnTx/>
              <a:uFillTx/>
              <a:latin typeface="#9Slide03 SFU Grenoble" panose="00000500000000000000" pitchFamily="2" charset="0"/>
            </a:endParaRPr>
          </a:p>
        </p:txBody>
      </p:sp>
      <p:sp>
        <p:nvSpPr>
          <p:cNvPr id="2" name="Arrow: Striped Right 1"/>
          <p:cNvSpPr/>
          <p:nvPr/>
        </p:nvSpPr>
        <p:spPr>
          <a:xfrm>
            <a:off x="2289069"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Arrow: Striped Right 53"/>
          <p:cNvSpPr/>
          <p:nvPr/>
        </p:nvSpPr>
        <p:spPr>
          <a:xfrm>
            <a:off x="8545525" y="2051925"/>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Arrow: Striped Right 54"/>
          <p:cNvSpPr/>
          <p:nvPr/>
        </p:nvSpPr>
        <p:spPr>
          <a:xfrm>
            <a:off x="5196744" y="2045092"/>
            <a:ext cx="900831" cy="523220"/>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0-#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28"/>
                                        </p:tgtEl>
                                        <p:attrNameLst>
                                          <p:attrName>style.visibility</p:attrName>
                                        </p:attrNameLst>
                                      </p:cBhvr>
                                      <p:to>
                                        <p:strVal val="visible"/>
                                      </p:to>
                                    </p:set>
                                    <p:animEffect transition="in" filter="fade">
                                      <p:cBhvr>
                                        <p:cTn id="64" dur="1000"/>
                                        <p:tgtEl>
                                          <p:spTgt spid="1028"/>
                                        </p:tgtEl>
                                      </p:cBhvr>
                                    </p:animEffect>
                                    <p:anim calcmode="lin" valueType="num">
                                      <p:cBhvr>
                                        <p:cTn id="65" dur="1000" fill="hold"/>
                                        <p:tgtEl>
                                          <p:spTgt spid="1028"/>
                                        </p:tgtEl>
                                        <p:attrNameLst>
                                          <p:attrName>ppt_x</p:attrName>
                                        </p:attrNameLst>
                                      </p:cBhvr>
                                      <p:tavLst>
                                        <p:tav tm="0">
                                          <p:val>
                                            <p:strVal val="#ppt_x"/>
                                          </p:val>
                                        </p:tav>
                                        <p:tav tm="100000">
                                          <p:val>
                                            <p:strVal val="#ppt_x"/>
                                          </p:val>
                                        </p:tav>
                                      </p:tavLst>
                                    </p:anim>
                                    <p:anim calcmode="lin" valueType="num">
                                      <p:cBhvr>
                                        <p:cTn id="6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0-#ppt_w/2"/>
                                          </p:val>
                                        </p:tav>
                                        <p:tav tm="100000">
                                          <p:val>
                                            <p:strVal val="#ppt_x"/>
                                          </p:val>
                                        </p:tav>
                                      </p:tavLst>
                                    </p:anim>
                                    <p:anim calcmode="lin" valueType="num">
                                      <p:cBhvr additive="base">
                                        <p:cTn id="77" dur="500" fill="hold"/>
                                        <p:tgtEl>
                                          <p:spTgt spid="54"/>
                                        </p:tgtEl>
                                        <p:attrNameLst>
                                          <p:attrName>ppt_y</p:attrName>
                                        </p:attrNameLst>
                                      </p:cBhvr>
                                      <p:tavLst>
                                        <p:tav tm="0">
                                          <p:val>
                                            <p:strVal val="#ppt_y"/>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1000"/>
                                        <p:tgtEl>
                                          <p:spTgt spid="36"/>
                                        </p:tgtEl>
                                      </p:cBhvr>
                                    </p:animEffect>
                                    <p:anim calcmode="lin" valueType="num">
                                      <p:cBhvr>
                                        <p:cTn id="81" dur="1000" fill="hold"/>
                                        <p:tgtEl>
                                          <p:spTgt spid="36"/>
                                        </p:tgtEl>
                                        <p:attrNameLst>
                                          <p:attrName>ppt_x</p:attrName>
                                        </p:attrNameLst>
                                      </p:cBhvr>
                                      <p:tavLst>
                                        <p:tav tm="0">
                                          <p:val>
                                            <p:strVal val="#ppt_x"/>
                                          </p:val>
                                        </p:tav>
                                        <p:tav tm="100000">
                                          <p:val>
                                            <p:strVal val="#ppt_x"/>
                                          </p:val>
                                        </p:tav>
                                      </p:tavLst>
                                    </p:anim>
                                    <p:anim calcmode="lin" valueType="num">
                                      <p:cBhvr>
                                        <p:cTn id="82" dur="1000" fill="hold"/>
                                        <p:tgtEl>
                                          <p:spTgt spid="36"/>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1000"/>
                                        <p:tgtEl>
                                          <p:spTgt spid="51"/>
                                        </p:tgtEl>
                                      </p:cBhvr>
                                    </p:animEffect>
                                    <p:anim calcmode="lin" valueType="num">
                                      <p:cBhvr>
                                        <p:cTn id="86" dur="1000" fill="hold"/>
                                        <p:tgtEl>
                                          <p:spTgt spid="51"/>
                                        </p:tgtEl>
                                        <p:attrNameLst>
                                          <p:attrName>ppt_x</p:attrName>
                                        </p:attrNameLst>
                                      </p:cBhvr>
                                      <p:tavLst>
                                        <p:tav tm="0">
                                          <p:val>
                                            <p:strVal val="#ppt_x"/>
                                          </p:val>
                                        </p:tav>
                                        <p:tav tm="100000">
                                          <p:val>
                                            <p:strVal val="#ppt_x"/>
                                          </p:val>
                                        </p:tav>
                                      </p:tavLst>
                                    </p:anim>
                                    <p:anim calcmode="lin" valueType="num">
                                      <p:cBhvr>
                                        <p:cTn id="8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0-#ppt_w/2"/>
                                          </p:val>
                                        </p:tav>
                                        <p:tav tm="100000">
                                          <p:val>
                                            <p:strVal val="#ppt_x"/>
                                          </p:val>
                                        </p:tav>
                                      </p:tavLst>
                                    </p:anim>
                                    <p:anim calcmode="lin" valueType="num">
                                      <p:cBhvr additive="base">
                                        <p:cTn id="9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base">
                                        <p:cTn id="98" dur="500" fill="hold"/>
                                        <p:tgtEl>
                                          <p:spTgt spid="37"/>
                                        </p:tgtEl>
                                        <p:attrNameLst>
                                          <p:attrName>ppt_x</p:attrName>
                                        </p:attrNameLst>
                                      </p:cBhvr>
                                      <p:tavLst>
                                        <p:tav tm="0">
                                          <p:val>
                                            <p:strVal val="#ppt_x"/>
                                          </p:val>
                                        </p:tav>
                                        <p:tav tm="100000">
                                          <p:val>
                                            <p:strVal val="#ppt_x"/>
                                          </p:val>
                                        </p:tav>
                                      </p:tavLst>
                                    </p:anim>
                                    <p:anim calcmode="lin" valueType="num">
                                      <p:cBhvr additive="base">
                                        <p:cTn id="99" dur="500" fill="hold"/>
                                        <p:tgtEl>
                                          <p:spTgt spid="37"/>
                                        </p:tgtEl>
                                        <p:attrNameLst>
                                          <p:attrName>ppt_y</p:attrName>
                                        </p:attrNameLst>
                                      </p:cBhvr>
                                      <p:tavLst>
                                        <p:tav tm="0">
                                          <p:val>
                                            <p:strVal val="1+#ppt_h/2"/>
                                          </p:val>
                                        </p:tav>
                                        <p:tav tm="100000">
                                          <p:val>
                                            <p:strVal val="#ppt_y"/>
                                          </p:val>
                                        </p:tav>
                                      </p:tavLst>
                                    </p:anim>
                                  </p:childTnLst>
                                </p:cTn>
                              </p:par>
                              <p:par>
                                <p:cTn id="100" presetID="10" presetClass="entr" presetSubtype="0"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xit" presetSubtype="4" fill="hold" grpId="1" nodeType="clickEffect">
                                  <p:stCondLst>
                                    <p:cond delay="0"/>
                                  </p:stCondLst>
                                  <p:childTnLst>
                                    <p:anim calcmode="lin" valueType="num">
                                      <p:cBhvr additive="base">
                                        <p:cTn id="111" dur="500"/>
                                        <p:tgtEl>
                                          <p:spTgt spid="40"/>
                                        </p:tgtEl>
                                        <p:attrNameLst>
                                          <p:attrName>ppt_x</p:attrName>
                                        </p:attrNameLst>
                                      </p:cBhvr>
                                      <p:tavLst>
                                        <p:tav tm="0">
                                          <p:val>
                                            <p:strVal val="ppt_x"/>
                                          </p:val>
                                        </p:tav>
                                        <p:tav tm="100000">
                                          <p:val>
                                            <p:strVal val="ppt_x"/>
                                          </p:val>
                                        </p:tav>
                                      </p:tavLst>
                                    </p:anim>
                                    <p:anim calcmode="lin" valueType="num">
                                      <p:cBhvr additive="base">
                                        <p:cTn id="112" dur="500"/>
                                        <p:tgtEl>
                                          <p:spTgt spid="40"/>
                                        </p:tgtEl>
                                        <p:attrNameLst>
                                          <p:attrName>ppt_y</p:attrName>
                                        </p:attrNameLst>
                                      </p:cBhvr>
                                      <p:tavLst>
                                        <p:tav tm="0">
                                          <p:val>
                                            <p:strVal val="ppt_y"/>
                                          </p:val>
                                        </p:tav>
                                        <p:tav tm="100000">
                                          <p:val>
                                            <p:strVal val="1+ppt_h/2"/>
                                          </p:val>
                                        </p:tav>
                                      </p:tavLst>
                                    </p:anim>
                                    <p:set>
                                      <p:cBhvr>
                                        <p:cTn id="113" dur="1" fill="hold">
                                          <p:stCondLst>
                                            <p:cond delay="499"/>
                                          </p:stCondLst>
                                        </p:cTn>
                                        <p:tgtEl>
                                          <p:spTgt spid="4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500"/>
                                        <p:tgtEl>
                                          <p:spTgt spid="5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fade">
                                      <p:cBhvr>
                                        <p:cTn id="119" dur="500"/>
                                        <p:tgtEl>
                                          <p:spTgt spid="5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500"/>
                                        <p:tgtEl>
                                          <p:spTgt spid="6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par>
                                <p:cTn id="129" presetID="10" presetClass="entr" presetSubtype="0" fill="hold" nodeType="withEffect">
                                  <p:stCondLst>
                                    <p:cond delay="0"/>
                                  </p:stCondLst>
                                  <p:childTnLst>
                                    <p:set>
                                      <p:cBhvr>
                                        <p:cTn id="130" dur="1" fill="hold">
                                          <p:stCondLst>
                                            <p:cond delay="0"/>
                                          </p:stCondLst>
                                        </p:cTn>
                                        <p:tgtEl>
                                          <p:spTgt spid="1032"/>
                                        </p:tgtEl>
                                        <p:attrNameLst>
                                          <p:attrName>style.visibility</p:attrName>
                                        </p:attrNameLst>
                                      </p:cBhvr>
                                      <p:to>
                                        <p:strVal val="visible"/>
                                      </p:to>
                                    </p:set>
                                    <p:animEffect transition="in" filter="fade">
                                      <p:cBhvr>
                                        <p:cTn id="131" dur="500"/>
                                        <p:tgtEl>
                                          <p:spTgt spid="103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4"/>
                                        </p:tgtEl>
                                        <p:attrNameLst>
                                          <p:attrName>style.visibility</p:attrName>
                                        </p:attrNameLst>
                                      </p:cBhvr>
                                      <p:to>
                                        <p:strVal val="visible"/>
                                      </p:to>
                                    </p:set>
                                    <p:animEffect transition="in" filter="fade">
                                      <p:cBhvr>
                                        <p:cTn id="1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30" grpId="0"/>
      <p:bldP spid="31" grpId="0"/>
      <p:bldP spid="36" grpId="0"/>
      <p:bldP spid="37" grpId="0" animBg="1"/>
      <p:bldP spid="41" grpId="0"/>
      <p:bldP spid="42" grpId="0"/>
      <p:bldP spid="43" grpId="0"/>
      <p:bldP spid="53" grpId="0" animBg="1"/>
      <p:bldP spid="60" grpId="0"/>
      <p:bldP spid="61" grpId="0" animBg="1"/>
      <p:bldP spid="62" grpId="0"/>
      <p:bldP spid="40" grpId="0" animBg="1"/>
      <p:bldP spid="40" grpId="1" animBg="1"/>
      <p:bldP spid="50" grpId="0" animBg="1"/>
      <p:bldP spid="2" grpId="0" animBg="1"/>
      <p:bldP spid="54"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709612"/>
            <a:chOff x="0" y="0"/>
            <a:chExt cx="12192000" cy="709612"/>
          </a:xfrm>
        </p:grpSpPr>
        <p:sp>
          <p:nvSpPr>
            <p:cNvPr id="6" name="Pentagon 5"/>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LUYỆN TẬP</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grpSp>
        <p:nvGrpSpPr>
          <p:cNvPr id="4" name="Group 3"/>
          <p:cNvGrpSpPr/>
          <p:nvPr/>
        </p:nvGrpSpPr>
        <p:grpSpPr>
          <a:xfrm>
            <a:off x="-1" y="1171574"/>
            <a:ext cx="12191999" cy="5686424"/>
            <a:chOff x="2312044" y="1925375"/>
            <a:chExt cx="8070205" cy="3218124"/>
          </a:xfrm>
        </p:grpSpPr>
        <p:pic>
          <p:nvPicPr>
            <p:cNvPr id="37890" name="Picture 2" descr="Hỏi Đáp 2022"/>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l="5859"/>
            <a:stretch>
              <a:fillRect/>
            </a:stretch>
          </p:blipFill>
          <p:spPr bwMode="auto">
            <a:xfrm>
              <a:off x="2312044" y="1925375"/>
              <a:ext cx="8070205" cy="32181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541520" y="2131733"/>
              <a:ext cx="2819400" cy="1183141"/>
            </a:xfrm>
            <a:prstGeom prst="rect">
              <a:avLst/>
            </a:prstGeom>
          </p:spPr>
        </p:pic>
      </p:grpSp>
      <p:sp>
        <p:nvSpPr>
          <p:cNvPr id="9" name="TextBox 8"/>
          <p:cNvSpPr txBox="1">
            <a:spLocks noChangeArrowheads="1"/>
          </p:cNvSpPr>
          <p:nvPr/>
        </p:nvSpPr>
        <p:spPr bwMode="auto">
          <a:xfrm>
            <a:off x="4155279" y="5628155"/>
            <a:ext cx="7436644" cy="861774"/>
          </a:xfrm>
          <a:prstGeom prst="rect">
            <a:avLst/>
          </a:prstGeom>
          <a:solidFill>
            <a:srgbClr val="4BC6B2"/>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lvl="0" indent="-342900" algn="just" eaLnBrk="1" fontAlgn="base" hangingPunct="1">
              <a:spcBef>
                <a:spcPct val="0"/>
              </a:spcBef>
              <a:spcAft>
                <a:spcPct val="0"/>
              </a:spcAft>
              <a:buFont typeface="Wingdings" panose="05000000000000000000" pitchFamily="2" charset="2"/>
              <a:buChar char="Ø"/>
              <a:defRPr/>
            </a:pPr>
            <a:r>
              <a:rPr lang="en-US" sz="2800">
                <a:solidFill>
                  <a:srgbClr val="002060"/>
                </a:solidFill>
                <a:latin typeface="#9Slide03 SFU Futura_03" panose="00000400000000000000" pitchFamily="2" charset="0"/>
              </a:rPr>
              <a:t>Địa phương em sinh sống hiện đang có các quá trình ngoại lực nào diễn ra rõ nét nhất?</a:t>
            </a:r>
            <a:endParaRPr kumimoji="0" lang="en-US" sz="2800" b="0" i="0" u="none" strike="noStrike" kern="0" cap="none" spc="0" normalizeH="0" baseline="0" noProof="0">
              <a:ln>
                <a:noFill/>
              </a:ln>
              <a:solidFill>
                <a:srgbClr val="002060"/>
              </a:solidFill>
              <a:effectLst/>
              <a:uLnTx/>
              <a:uFillTx/>
              <a:latin typeface="#9Slide03 SFU Futura_03" panose="00000400000000000000" pitchFamily="2" charset="0"/>
              <a:ea typeface="Arial" panose="020B0604020202020204" pitchFamily="34" charset="0"/>
              <a:cs typeface="Times New Roman" panose="02020603050405020304" pitchFamily="18" charset="0"/>
            </a:endParaRPr>
          </a:p>
        </p:txBody>
      </p:sp>
      <p:sp>
        <p:nvSpPr>
          <p:cNvPr id="10" name="TextBox 9"/>
          <p:cNvSpPr txBox="1"/>
          <p:nvPr/>
        </p:nvSpPr>
        <p:spPr>
          <a:xfrm>
            <a:off x="3631406" y="3472920"/>
            <a:ext cx="8196262" cy="138499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defRPr/>
            </a:pPr>
            <a:r>
              <a:rPr kumimoji="0" lang="en-US" sz="2800" b="0" i="0" u="none" strike="noStrike" kern="1200" cap="none" spc="0" normalizeH="0" baseline="0" noProof="0">
                <a:ln>
                  <a:noFill/>
                </a:ln>
                <a:solidFill>
                  <a:srgbClr val="F5F526"/>
                </a:solidFill>
                <a:effectLst/>
                <a:uLnTx/>
                <a:uFillTx/>
                <a:latin typeface="#9Slide03 SFU Futura_03" panose="00000400000000000000" pitchFamily="2" charset="0"/>
                <a:ea typeface="+mn-ea"/>
                <a:cs typeface="+mn-cs"/>
              </a:rPr>
              <a:t>Trong 4 quá trình phong hóa, bóc mòn, vận chuyển và bồi tụ, các quá trình nào trực tiếp làm thay đổi địa hình bề mặt Trái Đất?</a:t>
            </a:r>
            <a:endParaRPr kumimoji="0" lang="en-US" sz="2800" b="0" i="0" u="none" strike="noStrike" kern="1200" cap="none" spc="0" normalizeH="0" baseline="0" noProof="0">
              <a:ln>
                <a:noFill/>
              </a:ln>
              <a:solidFill>
                <a:srgbClr val="F5F526"/>
              </a:solidFill>
              <a:effectLst/>
              <a:uLnTx/>
              <a:uFillTx/>
              <a:latin typeface="#9Slide03 SFU Futura_03" panose="00000400000000000000" pitchFamily="2" charset="0"/>
              <a:ea typeface="+mn-ea"/>
              <a:cs typeface="+mn-cs"/>
            </a:endParaRPr>
          </a:p>
        </p:txBody>
      </p:sp>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333" y="4025835"/>
            <a:ext cx="8981692" cy="2543641"/>
          </a:xfrm>
          <a:solidFill>
            <a:srgbClr val="F2E0CA"/>
          </a:solidFill>
          <a:ln>
            <a:solidFill>
              <a:schemeClr val="tx1"/>
            </a:solidFill>
          </a:ln>
        </p:spPr>
        <p:txBody>
          <a:bodyPr vert="horz" lIns="91440" tIns="45720" rIns="91440" bIns="45720" rtlCol="0" anchor="b">
            <a:normAutofit/>
          </a:bodyPr>
          <a:lstStyle/>
          <a:p>
            <a:r>
              <a:rPr lang="en-US" sz="2400" kern="1200">
                <a:solidFill>
                  <a:srgbClr val="002060"/>
                </a:solidFill>
                <a:latin typeface="#9Slide03 SFU Futura_03" panose="00000400000000000000" pitchFamily="2" charset="0"/>
              </a:rPr>
              <a:t>- </a:t>
            </a:r>
            <a:r>
              <a:rPr lang="vi-VN" sz="2400" kern="1200">
                <a:solidFill>
                  <a:srgbClr val="002060"/>
                </a:solidFill>
                <a:latin typeface="#9Slide03 SFU Futura_03" panose="00000400000000000000" pitchFamily="2" charset="0"/>
              </a:rPr>
              <a:t>Quan sát các</a:t>
            </a:r>
            <a:r>
              <a:rPr lang="en-US" sz="2400" kern="120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ghi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lại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dạng</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địa</a:t>
            </a:r>
            <a:r>
              <a:rPr lang="en-US" sz="2400" kern="1200" dirty="0">
                <a:solidFill>
                  <a:srgbClr val="FF000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hình</a:t>
            </a:r>
            <a:r>
              <a:rPr lang="en-US" sz="2400" kern="1200" dirty="0">
                <a:solidFill>
                  <a:srgbClr val="FF000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tương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ứng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các</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số</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trong</a:t>
            </a: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hình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đánh</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số</a:t>
            </a:r>
            <a:r>
              <a:rPr lang="en-US" sz="2400" dirty="0">
                <a:solidFill>
                  <a:srgbClr val="002060"/>
                </a:solidFill>
                <a:latin typeface="#9Slide03 SFU Futura_03" panose="00000400000000000000" pitchFamily="2" charset="0"/>
              </a:rPr>
              <a:t> </a:t>
            </a:r>
            <a:r>
              <a:rPr lang="en-US" sz="2400" dirty="0" err="1">
                <a:solidFill>
                  <a:srgbClr val="002060"/>
                </a:solidFill>
                <a:latin typeface="#9Slide03 SFU Futura_03" panose="00000400000000000000" pitchFamily="2" charset="0"/>
              </a:rPr>
              <a:t>thứ</a:t>
            </a:r>
            <a:r>
              <a:rPr lang="en-US" sz="2400" dirty="0">
                <a:solidFill>
                  <a:srgbClr val="002060"/>
                </a:solidFill>
                <a:latin typeface="#9Slide03 SFU Futura_03" panose="00000400000000000000" pitchFamily="2" charset="0"/>
              </a:rPr>
              <a:t> </a:t>
            </a:r>
            <a:r>
              <a:rPr lang="en-US" sz="2400" err="1">
                <a:solidFill>
                  <a:srgbClr val="002060"/>
                </a:solidFill>
                <a:latin typeface="#9Slide03 SFU Futura_03" panose="00000400000000000000" pitchFamily="2" charset="0"/>
              </a:rPr>
              <a:t>tự</a:t>
            </a:r>
            <a:r>
              <a:rPr lang="en-US" sz="2400">
                <a:solidFill>
                  <a:srgbClr val="002060"/>
                </a:solidFill>
                <a:latin typeface="#9Slide03 SFU Futura_03" panose="00000400000000000000" pitchFamily="2" charset="0"/>
              </a:rPr>
              <a:t> </a:t>
            </a:r>
            <a:r>
              <a:rPr lang="vi-VN" sz="2400">
                <a:solidFill>
                  <a:srgbClr val="002060"/>
                </a:solidFill>
                <a:latin typeface="#9Slide03 SFU Futura_03" panose="00000400000000000000" pitchFamily="2" charset="0"/>
              </a:rPr>
              <a:t>vào</a:t>
            </a:r>
            <a:r>
              <a:rPr lang="en-US" sz="2400">
                <a:solidFill>
                  <a:srgbClr val="002060"/>
                </a:solidFill>
                <a:latin typeface="#9Slide03 SFU Futura_03" panose="00000400000000000000" pitchFamily="2" charset="0"/>
              </a:rPr>
              <a:t> giấy).</a:t>
            </a:r>
            <a:br>
              <a:rPr lang="en-US" sz="2400" kern="1200" dirty="0">
                <a:solidFill>
                  <a:srgbClr val="002060"/>
                </a:solidFill>
                <a:latin typeface="#9Slide03 SFU Futura_03" panose="00000400000000000000" pitchFamily="2" charset="0"/>
              </a:rPr>
            </a:br>
            <a:r>
              <a:rPr lang="en-US" sz="2400" kern="1200" dirty="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Hết</a:t>
            </a:r>
            <a:r>
              <a:rPr lang="en-US" sz="2400" kern="1200" dirty="0">
                <a:solidFill>
                  <a:srgbClr val="002060"/>
                </a:solidFill>
                <a:latin typeface="#9Slide03 SFU Futura_03" panose="00000400000000000000" pitchFamily="2" charset="0"/>
              </a:rPr>
              <a:t> </a:t>
            </a:r>
            <a:r>
              <a:rPr lang="en-US" sz="2400" kern="1200" err="1">
                <a:solidFill>
                  <a:srgbClr val="002060"/>
                </a:solidFill>
                <a:latin typeface="#9Slide03 SFU Futura_03" panose="00000400000000000000" pitchFamily="2" charset="0"/>
              </a:rPr>
              <a:t>giờ</a:t>
            </a:r>
            <a:r>
              <a:rPr lang="en-US" sz="2400" kern="1200">
                <a:solidFill>
                  <a:srgbClr val="002060"/>
                </a:solidFill>
                <a:latin typeface="#9Slide03 SFU Futura_03" panose="00000400000000000000" pitchFamily="2" charset="0"/>
              </a:rPr>
              <a:t> </a:t>
            </a:r>
            <a:r>
              <a:rPr lang="en-US" sz="2400" kern="1200">
                <a:solidFill>
                  <a:srgbClr val="FF0000"/>
                </a:solidFill>
                <a:latin typeface="#9Slide03 SFU Futura_03" panose="00000400000000000000" pitchFamily="2" charset="0"/>
              </a:rPr>
              <a:t>chuyển</a:t>
            </a:r>
            <a:r>
              <a:rPr lang="en-US" sz="2400" kern="1200">
                <a:solidFill>
                  <a:srgbClr val="002060"/>
                </a:solidFill>
                <a:latin typeface="#9Slide03 SFU Futura_03" panose="00000400000000000000" pitchFamily="2" charset="0"/>
              </a:rPr>
              <a:t> giấy npte cho 1 bạn bất kì.</a:t>
            </a:r>
            <a:br>
              <a:rPr lang="en-US" sz="2400" kern="1200" dirty="0">
                <a:solidFill>
                  <a:srgbClr val="002060"/>
                </a:solidFill>
                <a:latin typeface="#9Slide03 SFU Futura_03" panose="00000400000000000000" pitchFamily="2" charset="0"/>
              </a:rPr>
            </a:br>
            <a:r>
              <a:rPr lang="en-US" sz="2400" kern="1200">
                <a:solidFill>
                  <a:srgbClr val="002060"/>
                </a:solidFill>
                <a:latin typeface="#9Slide03 SFU Futura_03" panose="00000400000000000000" pitchFamily="2" charset="0"/>
              </a:rPr>
              <a:t>- Chấm điểm chéo: </a:t>
            </a:r>
            <a:r>
              <a:rPr lang="en-US" sz="2400" kern="1200">
                <a:solidFill>
                  <a:srgbClr val="FF0000"/>
                </a:solidFill>
                <a:latin typeface="#9Slide03 SFU Futura_03" panose="00000400000000000000" pitchFamily="2" charset="0"/>
              </a:rPr>
              <a:t>Dò</a:t>
            </a:r>
            <a:r>
              <a:rPr lang="en-US" sz="2400" kern="1200">
                <a:solidFill>
                  <a:srgbClr val="002060"/>
                </a:solidFill>
                <a:latin typeface="#9Slide03 SFU Futura_03" panose="00000400000000000000" pitchFamily="2" charset="0"/>
              </a:rPr>
              <a:t> </a:t>
            </a:r>
            <a:r>
              <a:rPr lang="en-US" sz="2400" kern="1200" dirty="0" err="1">
                <a:solidFill>
                  <a:srgbClr val="002060"/>
                </a:solidFill>
                <a:latin typeface="#9Slide03 SFU Futura_03" panose="00000400000000000000" pitchFamily="2" charset="0"/>
              </a:rPr>
              <a:t>với</a:t>
            </a:r>
            <a:r>
              <a:rPr lang="en-US" sz="2400" kern="1200" dirty="0">
                <a:solidFill>
                  <a:srgbClr val="002060"/>
                </a:solidFill>
                <a:latin typeface="#9Slide03 SFU Futura_03" panose="00000400000000000000" pitchFamily="2" charset="0"/>
              </a:rPr>
              <a:t> </a:t>
            </a:r>
            <a:r>
              <a:rPr lang="en-US" sz="2400" kern="1200" dirty="0" err="1">
                <a:solidFill>
                  <a:srgbClr val="FF0000"/>
                </a:solidFill>
                <a:latin typeface="#9Slide03 SFU Futura_03" panose="00000400000000000000" pitchFamily="2" charset="0"/>
              </a:rPr>
              <a:t>đáp</a:t>
            </a:r>
            <a:r>
              <a:rPr lang="en-US" sz="2400" kern="1200" dirty="0">
                <a:solidFill>
                  <a:srgbClr val="FF0000"/>
                </a:solidFill>
                <a:latin typeface="#9Slide03 SFU Futura_03" panose="00000400000000000000" pitchFamily="2" charset="0"/>
              </a:rPr>
              <a:t> </a:t>
            </a:r>
            <a:r>
              <a:rPr lang="en-US" sz="2400" kern="1200" err="1">
                <a:solidFill>
                  <a:srgbClr val="FF0000"/>
                </a:solidFill>
                <a:latin typeface="#9Slide03 SFU Futura_03" panose="00000400000000000000" pitchFamily="2" charset="0"/>
              </a:rPr>
              <a:t>án</a:t>
            </a:r>
            <a:r>
              <a:rPr lang="en-US" sz="2400" kern="1200">
                <a:solidFill>
                  <a:srgbClr val="FF0000"/>
                </a:solidFill>
                <a:latin typeface="#9Slide03 SFU Futura_03" panose="00000400000000000000" pitchFamily="2" charset="0"/>
              </a:rPr>
              <a:t> </a:t>
            </a:r>
            <a:r>
              <a:rPr lang="vi-VN" sz="2400">
                <a:solidFill>
                  <a:srgbClr val="002060"/>
                </a:solidFill>
                <a:latin typeface="#9Slide03 SFU Futura_03" panose="00000400000000000000" pitchFamily="2" charset="0"/>
              </a:rPr>
              <a:t>đúng</a:t>
            </a:r>
            <a:r>
              <a:rPr lang="en-US" sz="2400" kern="1200">
                <a:solidFill>
                  <a:srgbClr val="002060"/>
                </a:solidFill>
                <a:latin typeface="#9Slide03 SFU Futura_03" panose="00000400000000000000" pitchFamily="2" charset="0"/>
              </a:rPr>
              <a:t>.</a:t>
            </a:r>
            <a:br>
              <a:rPr lang="en-US" sz="2400" kern="1200" dirty="0">
                <a:solidFill>
                  <a:srgbClr val="002060"/>
                </a:solidFill>
                <a:latin typeface="#9Slide03 SFU Futura_03" panose="00000400000000000000" pitchFamily="2" charset="0"/>
              </a:rPr>
            </a:br>
            <a:r>
              <a:rPr lang="en-US" sz="2400" kern="1200">
                <a:solidFill>
                  <a:srgbClr val="002060"/>
                </a:solidFill>
                <a:latin typeface="#9Slide03 SFU Futura_03" panose="00000400000000000000" pitchFamily="2" charset="0"/>
              </a:rPr>
              <a:t>- </a:t>
            </a:r>
            <a:r>
              <a:rPr lang="vi-VN" sz="2400" kern="1200">
                <a:solidFill>
                  <a:srgbClr val="002060"/>
                </a:solidFill>
                <a:latin typeface="#9Slide03 SFU Futura_03" panose="00000400000000000000" pitchFamily="2" charset="0"/>
              </a:rPr>
              <a:t>5 bạn </a:t>
            </a:r>
            <a:r>
              <a:rPr lang="vi-VN" sz="2400" kern="1200">
                <a:solidFill>
                  <a:srgbClr val="FF0000"/>
                </a:solidFill>
                <a:latin typeface="#9Slide03 SFU Futura_03" panose="00000400000000000000" pitchFamily="2" charset="0"/>
              </a:rPr>
              <a:t>đúng nhiều nhất </a:t>
            </a:r>
            <a:r>
              <a:rPr lang="vi-VN" sz="2400" kern="1200">
                <a:solidFill>
                  <a:srgbClr val="002060"/>
                </a:solidFill>
                <a:latin typeface="#9Slide03 SFU Futura_03" panose="00000400000000000000" pitchFamily="2" charset="0"/>
              </a:rPr>
              <a:t>và</a:t>
            </a:r>
            <a:r>
              <a:rPr lang="vi-VN" sz="2400" kern="1200">
                <a:solidFill>
                  <a:srgbClr val="FF0000"/>
                </a:solidFill>
                <a:latin typeface="#9Slide03 SFU Futura_03" panose="00000400000000000000" pitchFamily="2" charset="0"/>
              </a:rPr>
              <a:t> trên 6 đáp án</a:t>
            </a:r>
            <a:r>
              <a:rPr lang="en-US" sz="2400" kern="1200">
                <a:solidFill>
                  <a:srgbClr val="002060"/>
                </a:solidFill>
                <a:latin typeface="#9Slide03 SFU Futura_03" panose="00000400000000000000" pitchFamily="2" charset="0"/>
                <a:sym typeface="Wingdings" panose="05000000000000000000" pitchFamily="2" charset="2"/>
              </a:rPr>
              <a:t></a:t>
            </a:r>
            <a:r>
              <a:rPr lang="vi-VN" sz="2400" kern="1200">
                <a:solidFill>
                  <a:srgbClr val="002060"/>
                </a:solidFill>
                <a:latin typeface="#9Slide03 SFU Futura_03" panose="00000400000000000000" pitchFamily="2" charset="0"/>
                <a:sym typeface="Wingdings" panose="05000000000000000000" pitchFamily="2" charset="2"/>
              </a:rPr>
              <a:t> đạt </a:t>
            </a:r>
            <a:r>
              <a:rPr lang="vi-VN" sz="2400">
                <a:solidFill>
                  <a:srgbClr val="FF0000"/>
                </a:solidFill>
                <a:latin typeface="#9Slide03 SFU Futura_03" panose="00000400000000000000" pitchFamily="2" charset="0"/>
                <a:sym typeface="Wingdings" panose="05000000000000000000" pitchFamily="2" charset="2"/>
              </a:rPr>
              <a:t>điểm 10</a:t>
            </a:r>
            <a:r>
              <a:rPr lang="en-US" sz="2400" b="1" kern="1200">
                <a:solidFill>
                  <a:srgbClr val="002060"/>
                </a:solidFill>
                <a:latin typeface="#9Slide03 SFU Futura_03" panose="00000400000000000000" pitchFamily="2" charset="0"/>
                <a:sym typeface="Wingdings" panose="05000000000000000000" pitchFamily="2" charset="2"/>
              </a:rPr>
              <a:t>.</a:t>
            </a:r>
            <a:endParaRPr lang="en-US" sz="2400" kern="1200" dirty="0">
              <a:solidFill>
                <a:srgbClr val="002060"/>
              </a:solidFill>
              <a:latin typeface="#9Slide03 SFU Futura_03" panose="00000400000000000000" pitchFamily="2" charset="0"/>
            </a:endParaRPr>
          </a:p>
        </p:txBody>
      </p:sp>
      <p:sp>
        <p:nvSpPr>
          <p:cNvPr id="10" name="Rectangle 9"/>
          <p:cNvSpPr/>
          <p:nvPr/>
        </p:nvSpPr>
        <p:spPr>
          <a:xfrm>
            <a:off x="5086847" y="145206"/>
            <a:ext cx="4843634"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7200" b="1" i="0" u="none" strike="noStrike" kern="1200" cap="none" spc="0" normalizeH="0" baseline="0" noProof="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panose="020F0502020204030204" pitchFamily="34" charset="0"/>
                <a:ea typeface="+mn-ea"/>
                <a:cs typeface="#9Slide03 Arima Madurai Black" panose="00000A00000000000000" pitchFamily="2" charset="0"/>
              </a:rPr>
              <a:t>KHỞI </a:t>
            </a: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panose="020F0502020204030204" pitchFamily="34" charset="0"/>
                <a:ea typeface="+mn-ea"/>
                <a:cs typeface="#9Slide03 Arima Madurai Black" panose="00000A00000000000000" pitchFamily="2" charset="0"/>
              </a:rPr>
              <a:t>ĐỘNG</a:t>
            </a:r>
            <a:endPar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panose="020F0502020204030204" pitchFamily="34" charset="0"/>
              <a:ea typeface="+mn-ea"/>
              <a:cs typeface="#9Slide03 Arima Madurai Black" panose="00000A00000000000000" pitchFamily="2" charset="0"/>
            </a:endParaRPr>
          </a:p>
        </p:txBody>
      </p:sp>
      <p:cxnSp>
        <p:nvCxnSpPr>
          <p:cNvPr id="6" name="Straight Connector 5"/>
          <p:cNvCxnSpPr/>
          <p:nvPr/>
        </p:nvCxnSpPr>
        <p:spPr>
          <a:xfrm>
            <a:off x="2433484" y="0"/>
            <a:ext cx="0" cy="6858000"/>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2433484" y="1472205"/>
            <a:ext cx="9758516" cy="0"/>
          </a:xfrm>
          <a:prstGeom prst="line">
            <a:avLst/>
          </a:prstGeom>
          <a:ln w="57150"/>
        </p:spPr>
        <p:style>
          <a:lnRef idx="3">
            <a:schemeClr val="accent5"/>
          </a:lnRef>
          <a:fillRef idx="0">
            <a:schemeClr val="accent5"/>
          </a:fillRef>
          <a:effectRef idx="2">
            <a:schemeClr val="accent5"/>
          </a:effectRef>
          <a:fontRef idx="minor">
            <a:schemeClr val="tx1"/>
          </a:fontRef>
        </p:style>
      </p:cxnSp>
      <p:pic>
        <p:nvPicPr>
          <p:cNvPr id="3074" name="Picture 2" descr="Tuyển sinh"/>
          <p:cNvPicPr>
            <a:picLocks noChangeAspect="1" noChangeArrowheads="1"/>
          </p:cNvPicPr>
          <p:nvPr/>
        </p:nvPicPr>
        <p:blipFill rotWithShape="1">
          <a:blip r:embed="rId1">
            <a:extLst>
              <a:ext uri="{28A0092B-C50C-407E-A947-70E740481C1C}">
                <a14:useLocalDpi xmlns:a14="http://schemas.microsoft.com/office/drawing/2010/main" val="0"/>
              </a:ext>
            </a:extLst>
          </a:blip>
          <a:srcRect t="7087" r="4849" b="11180"/>
          <a:stretch>
            <a:fillRect/>
          </a:stretch>
        </p:blipFill>
        <p:spPr bwMode="auto">
          <a:xfrm>
            <a:off x="279796" y="5051140"/>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858251" y="1516058"/>
            <a:ext cx="3012204" cy="687881"/>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 typeface="Times New Roman" panose="02020603050405020304" pitchFamily="18" charset="0"/>
              <a:buNone/>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Thời</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gian</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2</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phút</a:t>
            </a: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25" name="Picture 4" descr="Alarm Clock Of Circular Shape Free Icon - Time Icon - Free Transparent PNG  Clipart Images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a:fillRect/>
          </a:stretch>
        </p:blipFill>
        <p:spPr bwMode="auto">
          <a:xfrm>
            <a:off x="9900753" y="2120152"/>
            <a:ext cx="1319509" cy="14809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750153" y="1432271"/>
            <a:ext cx="3903128" cy="687881"/>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 typeface="Times New Roman" panose="02020603050405020304" pitchFamily="18" charset="0"/>
              <a:buNone/>
              <a:defRPr/>
            </a:pP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Dụng</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cụ</a:t>
            </a: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Giấy</a:t>
            </a:r>
            <a:r>
              <a:rPr kumimoji="0" lang="vi-VN"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en-US" alt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r>
              <a:rPr kumimoji="0" lang="en-US" altLang="en-US" sz="36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bút</a:t>
            </a:r>
            <a:endParaRPr kumimoji="0" lang="en-US" alt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27" name="Picture 2" descr="Giấy Máy Tính Biểu Tượng Bút Chì - biểu tượng bút chì png tải về - Miễn phí  trong suốt Trắng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a:fillRect/>
          </a:stretch>
        </p:blipFill>
        <p:spPr bwMode="auto">
          <a:xfrm>
            <a:off x="6321437" y="2160086"/>
            <a:ext cx="1319509" cy="13415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a:fillRect/>
          </a:stretch>
        </p:blipFill>
        <p:spPr>
          <a:xfrm>
            <a:off x="2692060" y="2143718"/>
            <a:ext cx="2119964" cy="1296698"/>
          </a:xfrm>
          <a:prstGeom prst="rect">
            <a:avLst/>
          </a:prstGeom>
        </p:spPr>
      </p:pic>
      <p:sp>
        <p:nvSpPr>
          <p:cNvPr id="28" name="Flowchart: Terminator 27"/>
          <p:cNvSpPr/>
          <p:nvPr/>
        </p:nvSpPr>
        <p:spPr>
          <a:xfrm>
            <a:off x="5549001" y="3775005"/>
            <a:ext cx="2949029" cy="68787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Nhiệm</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vụ</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023508" y="3521885"/>
            <a:ext cx="1297929" cy="1207481"/>
          </a:xfrm>
          <a:prstGeom prst="rect">
            <a:avLst/>
          </a:prstGeom>
        </p:spPr>
      </p:pic>
      <p:pic>
        <p:nvPicPr>
          <p:cNvPr id="18" name="Picture 17"/>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17630" t="17181" r="17630" b="17900"/>
          <a:stretch>
            <a:fillRect/>
          </a:stretch>
        </p:blipFill>
        <p:spPr>
          <a:xfrm>
            <a:off x="499472" y="2783767"/>
            <a:ext cx="1338164" cy="1341858"/>
          </a:xfrm>
          <a:prstGeom prst="rect">
            <a:avLst/>
          </a:prstGeom>
        </p:spPr>
      </p:pic>
      <p:pic>
        <p:nvPicPr>
          <p:cNvPr id="4" name="Picture 3"/>
          <p:cNvPicPr>
            <a:picLocks noChangeAspect="1"/>
          </p:cNvPicPr>
          <p:nvPr/>
        </p:nvPicPr>
        <p:blipFill>
          <a:blip r:embed="rId12">
            <a:clrChange>
              <a:clrFrom>
                <a:srgbClr val="FFFFFF"/>
              </a:clrFrom>
              <a:clrTo>
                <a:srgbClr val="FFFFFF">
                  <a:alpha val="0"/>
                </a:srgbClr>
              </a:clrTo>
            </a:clrChange>
            <a:duotone>
              <a:schemeClr val="accent5">
                <a:shade val="45000"/>
                <a:satMod val="135000"/>
              </a:schemeClr>
              <a:prstClr val="white"/>
            </a:duotone>
          </a:blip>
          <a:stretch>
            <a:fillRect/>
          </a:stretch>
        </p:blipFill>
        <p:spPr>
          <a:xfrm>
            <a:off x="252168" y="135383"/>
            <a:ext cx="1952692" cy="1952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16" presetClass="entr" presetSubtype="21"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24" grpId="0"/>
      <p:bldP spid="26"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709612"/>
            <a:chOff x="0" y="0"/>
            <a:chExt cx="12192000" cy="709612"/>
          </a:xfrm>
        </p:grpSpPr>
        <p:sp>
          <p:nvSpPr>
            <p:cNvPr id="6" name="Pentagon 5"/>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Box 7"/>
            <p:cNvSpPr txBox="1"/>
            <p:nvPr/>
          </p:nvSpPr>
          <p:spPr>
            <a:xfrm>
              <a:off x="0" y="89346"/>
              <a:ext cx="121920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00B050"/>
                  </a:solidFill>
                  <a:effectLst/>
                  <a:uLnTx/>
                  <a:uFillTx/>
                  <a:latin typeface="#9Slide03 SFU Grenoble" panose="00000500000000000000" pitchFamily="2" charset="0"/>
                  <a:ea typeface="+mn-ea"/>
                  <a:cs typeface="Arial" panose="020B0604020202020204" pitchFamily="34" charset="0"/>
                </a:rPr>
                <a:t>HOẠT ĐỘNG </a:t>
              </a:r>
              <a:r>
                <a:rPr kumimoji="0" lang="en-US"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rPr>
                <a:t>VẬN DỤNG</a:t>
              </a:r>
              <a:endParaRPr kumimoji="0" lang="vi-VN" sz="2800" b="1" i="0" u="none" strike="noStrike" kern="1200" cap="none" spc="0" normalizeH="0" baseline="0" noProof="0">
                <a:ln>
                  <a:noFill/>
                </a:ln>
                <a:solidFill>
                  <a:srgbClr val="FFFF00"/>
                </a:solidFill>
                <a:effectLst/>
                <a:uLnTx/>
                <a:uFillTx/>
                <a:latin typeface="#9Slide03 SFU Grenoble" panose="00000500000000000000" pitchFamily="2" charset="0"/>
                <a:ea typeface="+mn-ea"/>
                <a:cs typeface="Arial" panose="020B0604020202020204" pitchFamily="34" charset="0"/>
              </a:endParaRPr>
            </a:p>
          </p:txBody>
        </p:sp>
      </p:gr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Lst>
          </a:blip>
          <a:stretch>
            <a:fillRect/>
          </a:stretch>
        </p:blipFill>
        <p:spPr>
          <a:xfrm>
            <a:off x="-32263" y="1306193"/>
            <a:ext cx="3794638" cy="1862500"/>
          </a:xfrm>
          <a:prstGeom prst="rect">
            <a:avLst/>
          </a:prstGeom>
        </p:spPr>
      </p:pic>
      <p:sp>
        <p:nvSpPr>
          <p:cNvPr id="12" name="TextBox 11"/>
          <p:cNvSpPr txBox="1"/>
          <p:nvPr/>
        </p:nvSpPr>
        <p:spPr>
          <a:xfrm>
            <a:off x="3702844" y="1259125"/>
            <a:ext cx="8129586" cy="1815882"/>
          </a:xfrm>
          <a:prstGeom prst="rect">
            <a:avLst/>
          </a:prstGeom>
          <a:noFill/>
        </p:spPr>
        <p:txBody>
          <a:bodyPr wrap="square">
            <a:spAutoFit/>
          </a:bodyPr>
          <a:lstStyle/>
          <a:p>
            <a:pPr marL="457200" indent="-457200">
              <a:buFontTx/>
              <a:buChar char="-"/>
            </a:pPr>
            <a:r>
              <a:rPr lang="en-US" sz="2800">
                <a:solidFill>
                  <a:srgbClr val="002060"/>
                </a:solidFill>
                <a:effectLst/>
                <a:latin typeface="#9Slide03 SFU Futura_03" panose="00000400000000000000" pitchFamily="2" charset="0"/>
                <a:ea typeface="Times New Roman" panose="02020603050405020304" pitchFamily="18" charset="0"/>
              </a:rPr>
              <a:t>Tại sao quá trình bóc mòn và bồi tụ do dòng nước ở nước ta phát triển mạnh? </a:t>
            </a:r>
            <a:endParaRPr lang="en-US" sz="2800">
              <a:solidFill>
                <a:srgbClr val="002060"/>
              </a:solidFill>
              <a:effectLst/>
              <a:latin typeface="#9Slide03 SFU Futura_03" panose="00000400000000000000" pitchFamily="2" charset="0"/>
              <a:ea typeface="Times New Roman" panose="02020603050405020304" pitchFamily="18" charset="0"/>
            </a:endParaRPr>
          </a:p>
          <a:p>
            <a:pPr marL="457200" indent="-457200">
              <a:buFontTx/>
              <a:buChar char="-"/>
            </a:pPr>
            <a:r>
              <a:rPr lang="en-US" sz="2800">
                <a:solidFill>
                  <a:srgbClr val="002060"/>
                </a:solidFill>
                <a:effectLst/>
                <a:latin typeface="#9Slide03 SFU Futura_03" panose="00000400000000000000" pitchFamily="2" charset="0"/>
                <a:ea typeface="Times New Roman" panose="02020603050405020304" pitchFamily="18" charset="0"/>
              </a:rPr>
              <a:t>Các quá trình này tác động đến địa hình nước ta như thế nào?</a:t>
            </a:r>
            <a:endParaRPr lang="en-US" sz="2800">
              <a:solidFill>
                <a:srgbClr val="002060"/>
              </a:solidFill>
              <a:latin typeface="#9Slide03 SFU Futura_03" panose="00000400000000000000" pitchFamily="2" charset="0"/>
            </a:endParaRPr>
          </a:p>
        </p:txBody>
      </p:sp>
      <p:pic>
        <p:nvPicPr>
          <p:cNvPr id="7" name="Picture 6"/>
          <p:cNvPicPr>
            <a:picLocks noChangeAspect="1"/>
          </p:cNvPicPr>
          <p:nvPr/>
        </p:nvPicPr>
        <p:blipFill>
          <a:blip r:embed="rId3"/>
          <a:stretch>
            <a:fillRect/>
          </a:stretch>
        </p:blipFill>
        <p:spPr>
          <a:xfrm>
            <a:off x="88286" y="4747454"/>
            <a:ext cx="3426439" cy="2057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rotWithShape="1">
          <a:blip r:embed="rId4"/>
          <a:srcRect l="4328" r="3616"/>
          <a:stretch>
            <a:fillRect/>
          </a:stretch>
        </p:blipFill>
        <p:spPr>
          <a:xfrm>
            <a:off x="8564852" y="4747455"/>
            <a:ext cx="3538862" cy="2057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5"/>
          <a:stretch>
            <a:fillRect/>
          </a:stretch>
        </p:blipFill>
        <p:spPr>
          <a:xfrm>
            <a:off x="3702844" y="4169386"/>
            <a:ext cx="4689575" cy="263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3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par>
                                <p:cTn id="32" presetID="3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0"/>
          <p:cNvSpPr>
            <a:spLocks noGrp="1" noRot="1" noChangeAspect="1" noMove="1" noResize="1" noEditPoints="1" noAdjustHandles="1" noChangeArrowheads="1" noChangeShapeType="1" noTextEdit="1"/>
          </p:cNvSpPr>
          <p:nvPr/>
        </p:nvSpPr>
        <p:spPr>
          <a:xfrm>
            <a:off x="1" y="0"/>
            <a:ext cx="12188726" cy="6858000"/>
          </a:xfrm>
          <a:prstGeom prst="rect">
            <a:avLst/>
          </a:prstGeom>
          <a:solidFill>
            <a:srgbClr val="3E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2072"/>
          <p:cNvSpPr>
            <a:spLocks noGrp="1" noRot="1" noChangeAspect="1" noMove="1" noResize="1" noEditPoints="1" noAdjustHandles="1" noChangeArrowheads="1" noChangeShapeType="1" noTextEdit="1"/>
          </p:cNvSpPr>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low confidence"/>
          <p:cNvPicPr>
            <a:picLocks noChangeAspect="1"/>
          </p:cNvPicPr>
          <p:nvPr/>
        </p:nvPicPr>
        <p:blipFill rotWithShape="1">
          <a:blip r:embed="rId1"/>
          <a:srcRect t="41381" r="-1" b="12276"/>
          <a:stretch>
            <a:fillRect/>
          </a:stretch>
        </p:blipFill>
        <p:spPr>
          <a:xfrm>
            <a:off x="818437" y="1979806"/>
            <a:ext cx="6253058" cy="2897825"/>
          </a:xfrm>
          <a:prstGeom prst="rect">
            <a:avLst/>
          </a:prstGeom>
        </p:spPr>
      </p:pic>
      <p:sp>
        <p:nvSpPr>
          <p:cNvPr id="1025" name="Rectangle 2074"/>
          <p:cNvSpPr>
            <a:spLocks noGrp="1" noRot="1" noChangeAspect="1" noMove="1" noResize="1" noEditPoints="1" noAdjustHandles="1" noChangeArrowheads="1" noChangeShapeType="1" noTextEdit="1"/>
          </p:cNvSpPr>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ut You Can Also Easily Load Your Own Icons Into The - 3d Map Psd | Full  Size PNG Download | SeekPNG"/>
          <p:cNvPicPr>
            <a:picLocks noChangeAspect="1" noChangeArrowheads="1"/>
          </p:cNvPicPr>
          <p:nvPr/>
        </p:nvPicPr>
        <p:blipFill rotWithShape="1">
          <a:blip r:embed="rId2">
            <a:extLst>
              <a:ext uri="{28A0092B-C50C-407E-A947-70E740481C1C}">
                <a14:useLocalDpi xmlns:a14="http://schemas.microsoft.com/office/drawing/2010/main" val="0"/>
              </a:ext>
            </a:extLst>
          </a:blip>
          <a:srcRect r="2" b="17021"/>
          <a:stretch>
            <a:fillRect/>
          </a:stretch>
        </p:blipFill>
        <p:spPr bwMode="auto">
          <a:xfrm>
            <a:off x="7883059" y="1067779"/>
            <a:ext cx="3502643" cy="233247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076"/>
          <p:cNvSpPr>
            <a:spLocks noGrp="1" noRot="1" noChangeAspect="1" noMove="1" noResize="1" noEditPoints="1" noAdjustHandles="1" noChangeArrowheads="1" noChangeShapeType="1" noTextEdit="1"/>
          </p:cNvSpPr>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ank you » #1. Tadu's Blog"/>
          <p:cNvPicPr>
            <a:picLocks noChangeAspect="1" noChangeArrowheads="1"/>
          </p:cNvPicPr>
          <p:nvPr/>
        </p:nvPicPr>
        <p:blipFill rotWithShape="1">
          <a:blip r:embed="rId3">
            <a:extLst>
              <a:ext uri="{28A0092B-C50C-407E-A947-70E740481C1C}">
                <a14:useLocalDpi xmlns:a14="http://schemas.microsoft.com/office/drawing/2010/main" val="0"/>
              </a:ext>
            </a:extLst>
          </a:blip>
          <a:srcRect l="3673" r="9042" b="-2"/>
          <a:stretch>
            <a:fillRect/>
          </a:stretch>
        </p:blipFill>
        <p:spPr bwMode="auto">
          <a:xfrm>
            <a:off x="8386294" y="4446259"/>
            <a:ext cx="2496172" cy="1608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anim calcmode="lin" valueType="num">
                                      <p:cBhvr>
                                        <p:cTn id="18" dur="2000" fill="hold"/>
                                        <p:tgtEl>
                                          <p:spTgt spid="2052"/>
                                        </p:tgtEl>
                                        <p:attrNameLst>
                                          <p:attrName>ppt_w</p:attrName>
                                        </p:attrNameLst>
                                      </p:cBhvr>
                                      <p:tavLst>
                                        <p:tav tm="0" fmla="#ppt_w*sin(2.5*pi*$)">
                                          <p:val>
                                            <p:fltVal val="0"/>
                                          </p:val>
                                        </p:tav>
                                        <p:tav tm="100000">
                                          <p:val>
                                            <p:fltVal val="1"/>
                                          </p:val>
                                        </p:tav>
                                      </p:tavLst>
                                    </p:anim>
                                    <p:anim calcmode="lin" valueType="num">
                                      <p:cBhvr>
                                        <p:cTn id="19"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435268" y="4723589"/>
            <a:ext cx="3394539" cy="1914030"/>
          </a:xfrm>
          <a:prstGeom prst="rect">
            <a:avLst/>
          </a:prstGeom>
        </p:spPr>
      </p:pic>
      <p:pic>
        <p:nvPicPr>
          <p:cNvPr id="6" name="Picture 5" descr="A picture containing sky, nature, rock&#10;&#10;Description automatically generated"/>
          <p:cNvPicPr>
            <a:picLocks noChangeAspect="1"/>
          </p:cNvPicPr>
          <p:nvPr/>
        </p:nvPicPr>
        <p:blipFill>
          <a:blip r:embed="rId2"/>
          <a:stretch>
            <a:fillRect/>
          </a:stretch>
        </p:blipFill>
        <p:spPr>
          <a:xfrm>
            <a:off x="324549" y="2551067"/>
            <a:ext cx="3365679" cy="177294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outdoor, rock, mountain, rocky&#10;&#10;Description automatically generated"/>
          <p:cNvPicPr>
            <a:picLocks noChangeAspect="1"/>
          </p:cNvPicPr>
          <p:nvPr/>
        </p:nvPicPr>
        <p:blipFill>
          <a:blip r:embed="rId3"/>
          <a:stretch>
            <a:fillRect/>
          </a:stretch>
        </p:blipFill>
        <p:spPr>
          <a:xfrm>
            <a:off x="4322984" y="2545879"/>
            <a:ext cx="3404587" cy="177813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mountain, grass, outdoor, nature&#10;&#10;Description automatically generated"/>
          <p:cNvPicPr>
            <a:picLocks noChangeAspect="1"/>
          </p:cNvPicPr>
          <p:nvPr/>
        </p:nvPicPr>
        <p:blipFill>
          <a:blip r:embed="rId4"/>
          <a:stretch>
            <a:fillRect/>
          </a:stretch>
        </p:blipFill>
        <p:spPr>
          <a:xfrm>
            <a:off x="324549" y="4798219"/>
            <a:ext cx="3365680" cy="1842984"/>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water, beach, outdoor, nature&#10;&#10;Description automatically generated"/>
          <p:cNvPicPr>
            <a:picLocks noChangeAspect="1"/>
          </p:cNvPicPr>
          <p:nvPr/>
        </p:nvPicPr>
        <p:blipFill>
          <a:blip r:embed="rId5"/>
          <a:stretch>
            <a:fillRect/>
          </a:stretch>
        </p:blipFill>
        <p:spPr>
          <a:xfrm>
            <a:off x="4361893" y="4798219"/>
            <a:ext cx="3404587" cy="1842984"/>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nature, dune&#10;&#10;Description automatically generated"/>
          <p:cNvPicPr>
            <a:picLocks noChangeAspect="1"/>
          </p:cNvPicPr>
          <p:nvPr/>
        </p:nvPicPr>
        <p:blipFill>
          <a:blip r:embed="rId6"/>
          <a:stretch>
            <a:fillRect/>
          </a:stretch>
        </p:blipFill>
        <p:spPr>
          <a:xfrm>
            <a:off x="8476243" y="278800"/>
            <a:ext cx="3365679" cy="1780981"/>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water, nature, outdoor, mountain&#10;&#10;Description automatically generated"/>
          <p:cNvPicPr>
            <a:picLocks noChangeAspect="1"/>
          </p:cNvPicPr>
          <p:nvPr/>
        </p:nvPicPr>
        <p:blipFill>
          <a:blip r:embed="rId7"/>
          <a:stretch>
            <a:fillRect/>
          </a:stretch>
        </p:blipFill>
        <p:spPr>
          <a:xfrm>
            <a:off x="4361893" y="278801"/>
            <a:ext cx="3365678" cy="1780980"/>
          </a:xfrm>
          <a:prstGeom prst="rect">
            <a:avLst/>
          </a:prstGeom>
          <a:ln>
            <a:noFill/>
          </a:ln>
          <a:effectLst>
            <a:outerShdw blurRad="292100" dist="139700" dir="2700000" algn="tl" rotWithShape="0">
              <a:srgbClr val="333333">
                <a:alpha val="65000"/>
              </a:srgbClr>
            </a:outerShdw>
          </a:effectLst>
        </p:spPr>
      </p:pic>
      <p:pic>
        <p:nvPicPr>
          <p:cNvPr id="1026" name="Picture 2" descr="Nêu đặc điểm của dải đồng bằng ven biển miền Trung | SGK Địa lí lớp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549" y="216296"/>
            <a:ext cx="3365679" cy="1843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9 con suối đẹp mê hồn nằm trên đất Việt - đi cùng Tiêu Dao Tử"/>
          <p:cNvPicPr>
            <a:picLocks noChangeAspect="1" noChangeArrowheads="1"/>
          </p:cNvPicPr>
          <p:nvPr/>
        </p:nvPicPr>
        <p:blipFill rotWithShape="1">
          <a:blip r:embed="rId9">
            <a:extLst>
              <a:ext uri="{28A0092B-C50C-407E-A947-70E740481C1C}">
                <a14:useLocalDpi xmlns:a14="http://schemas.microsoft.com/office/drawing/2010/main" val="0"/>
              </a:ext>
            </a:extLst>
          </a:blip>
          <a:srcRect t="5733" b="4933"/>
          <a:stretch>
            <a:fillRect/>
          </a:stretch>
        </p:blipFill>
        <p:spPr bwMode="auto">
          <a:xfrm>
            <a:off x="8476243" y="2545879"/>
            <a:ext cx="3363604" cy="18248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1874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1</a:t>
            </a:r>
            <a:endParaRPr lang="en-US" sz="4400">
              <a:latin typeface="#9Slide03 SFU Grenoble" panose="00000500000000000000" pitchFamily="2" charset="0"/>
            </a:endParaRPr>
          </a:p>
        </p:txBody>
      </p:sp>
      <p:sp>
        <p:nvSpPr>
          <p:cNvPr id="16" name="Oval 15"/>
          <p:cNvSpPr/>
          <p:nvPr/>
        </p:nvSpPr>
        <p:spPr>
          <a:xfrm>
            <a:off x="113916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3</a:t>
            </a:r>
            <a:endParaRPr lang="en-US" sz="4400">
              <a:latin typeface="#9Slide03 SFU Grenoble" panose="00000500000000000000" pitchFamily="2" charset="0"/>
            </a:endParaRPr>
          </a:p>
        </p:txBody>
      </p:sp>
      <p:sp>
        <p:nvSpPr>
          <p:cNvPr id="17" name="Oval 16"/>
          <p:cNvSpPr/>
          <p:nvPr/>
        </p:nvSpPr>
        <p:spPr>
          <a:xfrm>
            <a:off x="7289557" y="12700"/>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2</a:t>
            </a:r>
            <a:endParaRPr lang="en-US" sz="4400">
              <a:latin typeface="#9Slide03 SFU Grenoble" panose="00000500000000000000" pitchFamily="2" charset="0"/>
            </a:endParaRPr>
          </a:p>
        </p:txBody>
      </p:sp>
      <p:sp>
        <p:nvSpPr>
          <p:cNvPr id="18" name="Oval 17"/>
          <p:cNvSpPr/>
          <p:nvPr/>
        </p:nvSpPr>
        <p:spPr>
          <a:xfrm>
            <a:off x="3174262"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4</a:t>
            </a:r>
            <a:endParaRPr lang="en-US" sz="4400">
              <a:latin typeface="#9Slide03 SFU Grenoble" panose="00000500000000000000" pitchFamily="2" charset="0"/>
            </a:endParaRPr>
          </a:p>
        </p:txBody>
      </p:sp>
      <p:sp>
        <p:nvSpPr>
          <p:cNvPr id="19" name="Oval 18"/>
          <p:cNvSpPr/>
          <p:nvPr/>
        </p:nvSpPr>
        <p:spPr>
          <a:xfrm>
            <a:off x="7344645"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8</a:t>
            </a:r>
            <a:endParaRPr lang="en-US" sz="4400">
              <a:latin typeface="#9Slide03 SFU Grenoble" panose="00000500000000000000" pitchFamily="2" charset="0"/>
            </a:endParaRPr>
          </a:p>
        </p:txBody>
      </p:sp>
      <p:sp>
        <p:nvSpPr>
          <p:cNvPr id="20" name="Oval 19"/>
          <p:cNvSpPr/>
          <p:nvPr/>
        </p:nvSpPr>
        <p:spPr>
          <a:xfrm>
            <a:off x="3326662"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7</a:t>
            </a:r>
            <a:endParaRPr lang="en-US" sz="4400">
              <a:latin typeface="#9Slide03 SFU Grenoble" panose="00000500000000000000" pitchFamily="2" charset="0"/>
            </a:endParaRPr>
          </a:p>
        </p:txBody>
      </p:sp>
      <p:sp>
        <p:nvSpPr>
          <p:cNvPr id="21" name="Oval 20"/>
          <p:cNvSpPr/>
          <p:nvPr/>
        </p:nvSpPr>
        <p:spPr>
          <a:xfrm>
            <a:off x="11391657"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6</a:t>
            </a:r>
            <a:endParaRPr lang="en-US" sz="4400">
              <a:latin typeface="#9Slide03 SFU Grenoble" panose="00000500000000000000" pitchFamily="2" charset="0"/>
            </a:endParaRPr>
          </a:p>
        </p:txBody>
      </p:sp>
      <p:sp>
        <p:nvSpPr>
          <p:cNvPr id="22" name="Oval 21"/>
          <p:cNvSpPr/>
          <p:nvPr/>
        </p:nvSpPr>
        <p:spPr>
          <a:xfrm>
            <a:off x="7282959" y="2409985"/>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5</a:t>
            </a:r>
            <a:endParaRPr lang="en-US" sz="4400">
              <a:latin typeface="#9Slide03 SFU Grenoble" panose="00000500000000000000" pitchFamily="2" charset="0"/>
            </a:endParaRPr>
          </a:p>
        </p:txBody>
      </p:sp>
      <p:sp>
        <p:nvSpPr>
          <p:cNvPr id="23" name="Oval 22"/>
          <p:cNvSpPr/>
          <p:nvPr/>
        </p:nvSpPr>
        <p:spPr>
          <a:xfrm>
            <a:off x="11362629" y="4642646"/>
            <a:ext cx="800100" cy="6223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a:latin typeface="#9Slide03 SFU Grenoble" panose="00000500000000000000" pitchFamily="2" charset="0"/>
              </a:rPr>
              <a:t>9</a:t>
            </a:r>
            <a:endParaRPr lang="en-US" sz="4400">
              <a:latin typeface="#9Slide03 SFU Grenoble"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1000" fill="hold"/>
                                        <p:tgtEl>
                                          <p:spTgt spid="1026"/>
                                        </p:tgtEl>
                                        <p:attrNameLst>
                                          <p:attrName>ppt_w</p:attrName>
                                        </p:attrNameLst>
                                      </p:cBhvr>
                                      <p:tavLst>
                                        <p:tav tm="0">
                                          <p:val>
                                            <p:fltVal val="0"/>
                                          </p:val>
                                        </p:tav>
                                        <p:tav tm="100000">
                                          <p:val>
                                            <p:strVal val="#ppt_w"/>
                                          </p:val>
                                        </p:tav>
                                      </p:tavLst>
                                    </p:anim>
                                    <p:anim calcmode="lin" valueType="num">
                                      <p:cBhvr>
                                        <p:cTn id="44" dur="1000" fill="hold"/>
                                        <p:tgtEl>
                                          <p:spTgt spid="1026"/>
                                        </p:tgtEl>
                                        <p:attrNameLst>
                                          <p:attrName>ppt_h</p:attrName>
                                        </p:attrNameLst>
                                      </p:cBhvr>
                                      <p:tavLst>
                                        <p:tav tm="0">
                                          <p:val>
                                            <p:fltVal val="0"/>
                                          </p:val>
                                        </p:tav>
                                        <p:tav tm="100000">
                                          <p:val>
                                            <p:strVal val="#ppt_h"/>
                                          </p:val>
                                        </p:tav>
                                      </p:tavLst>
                                    </p:anim>
                                    <p:anim calcmode="lin" valueType="num">
                                      <p:cBhvr>
                                        <p:cTn id="45" dur="1000" fill="hold"/>
                                        <p:tgtEl>
                                          <p:spTgt spid="1026"/>
                                        </p:tgtEl>
                                        <p:attrNameLst>
                                          <p:attrName>style.rotation</p:attrName>
                                        </p:attrNameLst>
                                      </p:cBhvr>
                                      <p:tavLst>
                                        <p:tav tm="0">
                                          <p:val>
                                            <p:fltVal val="90"/>
                                          </p:val>
                                        </p:tav>
                                        <p:tav tm="100000">
                                          <p:val>
                                            <p:fltVal val="0"/>
                                          </p:val>
                                        </p:tav>
                                      </p:tavLst>
                                    </p:anim>
                                    <p:animEffect transition="in" filter="fade">
                                      <p:cBhvr>
                                        <p:cTn id="46" dur="1000"/>
                                        <p:tgtEl>
                                          <p:spTgt spid="1026"/>
                                        </p:tgtEl>
                                      </p:cBhvr>
                                    </p:animEffect>
                                  </p:childTnLst>
                                </p:cTn>
                              </p:par>
                              <p:par>
                                <p:cTn id="47" presetID="3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par>
                                <p:cTn id="53" presetID="3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1000" fill="hold"/>
                                        <p:tgtEl>
                                          <p:spTgt spid="2"/>
                                        </p:tgtEl>
                                        <p:attrNameLst>
                                          <p:attrName>ppt_w</p:attrName>
                                        </p:attrNameLst>
                                      </p:cBhvr>
                                      <p:tavLst>
                                        <p:tav tm="0">
                                          <p:val>
                                            <p:fltVal val="0"/>
                                          </p:val>
                                        </p:tav>
                                        <p:tav tm="100000">
                                          <p:val>
                                            <p:strVal val="#ppt_w"/>
                                          </p:val>
                                        </p:tav>
                                      </p:tavLst>
                                    </p:anim>
                                    <p:anim calcmode="lin" valueType="num">
                                      <p:cBhvr>
                                        <p:cTn id="56" dur="1000" fill="hold"/>
                                        <p:tgtEl>
                                          <p:spTgt spid="2"/>
                                        </p:tgtEl>
                                        <p:attrNameLst>
                                          <p:attrName>ppt_h</p:attrName>
                                        </p:attrNameLst>
                                      </p:cBhvr>
                                      <p:tavLst>
                                        <p:tav tm="0">
                                          <p:val>
                                            <p:fltVal val="0"/>
                                          </p:val>
                                        </p:tav>
                                        <p:tav tm="100000">
                                          <p:val>
                                            <p:strVal val="#ppt_h"/>
                                          </p:val>
                                        </p:tav>
                                      </p:tavLst>
                                    </p:anim>
                                    <p:anim calcmode="lin" valueType="num">
                                      <p:cBhvr>
                                        <p:cTn id="57" dur="1000" fill="hold"/>
                                        <p:tgtEl>
                                          <p:spTgt spid="2"/>
                                        </p:tgtEl>
                                        <p:attrNameLst>
                                          <p:attrName>style.rotation</p:attrName>
                                        </p:attrNameLst>
                                      </p:cBhvr>
                                      <p:tavLst>
                                        <p:tav tm="0">
                                          <p:val>
                                            <p:fltVal val="90"/>
                                          </p:val>
                                        </p:tav>
                                        <p:tav tm="100000">
                                          <p:val>
                                            <p:fltVal val="0"/>
                                          </p:val>
                                        </p:tav>
                                      </p:tavLst>
                                    </p:anim>
                                    <p:animEffect transition="in" filter="fade">
                                      <p:cBhvr>
                                        <p:cTn id="58" dur="1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outVertical)">
                                      <p:cBhvr>
                                        <p:cTn id="63" dur="500"/>
                                        <p:tgtEl>
                                          <p:spTgt spid="18"/>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outVertical)">
                                      <p:cBhvr>
                                        <p:cTn id="66" dur="500"/>
                                        <p:tgtEl>
                                          <p:spTgt spid="3"/>
                                        </p:tgtEl>
                                      </p:cBhvr>
                                    </p:animEffect>
                                  </p:childTnLst>
                                </p:cTn>
                              </p:par>
                              <p:par>
                                <p:cTn id="67" presetID="16" presetClass="entr" presetSubtype="37"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outVertical)">
                                      <p:cBhvr>
                                        <p:cTn id="69" dur="500"/>
                                        <p:tgtEl>
                                          <p:spTgt spid="17"/>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outVertical)">
                                      <p:cBhvr>
                                        <p:cTn id="72" dur="500"/>
                                        <p:tgtEl>
                                          <p:spTgt spid="16"/>
                                        </p:tgtEl>
                                      </p:cBhvr>
                                    </p:animEffect>
                                  </p:childTnLst>
                                </p:cTn>
                              </p:par>
                              <p:par>
                                <p:cTn id="73" presetID="16" presetClass="entr" presetSubtype="37"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outVertical)">
                                      <p:cBhvr>
                                        <p:cTn id="75" dur="500"/>
                                        <p:tgtEl>
                                          <p:spTgt spid="19"/>
                                        </p:tgtEl>
                                      </p:cBhvr>
                                    </p:animEffect>
                                  </p:childTnLst>
                                </p:cTn>
                              </p:par>
                              <p:par>
                                <p:cTn id="76" presetID="16" presetClass="entr" presetSubtype="37"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outVertical)">
                                      <p:cBhvr>
                                        <p:cTn id="78" dur="500"/>
                                        <p:tgtEl>
                                          <p:spTgt spid="20"/>
                                        </p:tgtEl>
                                      </p:cBhvr>
                                    </p:animEffect>
                                  </p:childTnLst>
                                </p:cTn>
                              </p:par>
                              <p:par>
                                <p:cTn id="79" presetID="16" presetClass="entr" presetSubtype="37"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arn(outVertical)">
                                      <p:cBhvr>
                                        <p:cTn id="81" dur="500"/>
                                        <p:tgtEl>
                                          <p:spTgt spid="21"/>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outVertical)">
                                      <p:cBhvr>
                                        <p:cTn id="84" dur="500"/>
                                        <p:tgtEl>
                                          <p:spTgt spid="22"/>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outVertical)">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73264" y="30991"/>
            <a:ext cx="4087016" cy="954107"/>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rPr>
              <a:t>KHỞI ĐỘNG</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9Slide03 SFU Futura_07" panose="00000900000000000000" pitchFamily="2" charset="0"/>
              <a:ea typeface="+mn-ea"/>
              <a:cs typeface="#9Slide03 Arima Madurai Black" panose="00000A00000000000000" pitchFamily="2" charset="0"/>
            </a:endParaRPr>
          </a:p>
        </p:txBody>
      </p:sp>
      <p:cxnSp>
        <p:nvCxnSpPr>
          <p:cNvPr id="6" name="Straight Connector 5"/>
          <p:cNvCxnSpPr/>
          <p:nvPr/>
        </p:nvCxnSpPr>
        <p:spPr>
          <a:xfrm>
            <a:off x="2157362" y="7026"/>
            <a:ext cx="0" cy="6858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148540" y="1169764"/>
            <a:ext cx="10043460" cy="268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4" name="Picture 2" descr="Tuyển sinh"/>
          <p:cNvPicPr>
            <a:picLocks noChangeAspect="1" noChangeArrowheads="1"/>
          </p:cNvPicPr>
          <p:nvPr/>
        </p:nvPicPr>
        <p:blipFill rotWithShape="1">
          <a:blip r:embed="rId1">
            <a:extLst>
              <a:ext uri="{28A0092B-C50C-407E-A947-70E740481C1C}">
                <a14:useLocalDpi xmlns:a14="http://schemas.microsoft.com/office/drawing/2010/main" val="0"/>
              </a:ext>
            </a:extLst>
          </a:blip>
          <a:srcRect t="7087" r="4849" b="11180"/>
          <a:stretch>
            <a:fillRect/>
          </a:stretch>
        </p:blipFill>
        <p:spPr bwMode="auto">
          <a:xfrm>
            <a:off x="36142" y="4756007"/>
            <a:ext cx="2029493" cy="1743285"/>
          </a:xfrm>
          <a:prstGeom prst="rect">
            <a:avLst/>
          </a:prstGeom>
          <a:noFill/>
          <a:extLst>
            <a:ext uri="{909E8E84-426E-40DD-AFC4-6F175D3DCCD1}">
              <a14:hiddenFill xmlns:a14="http://schemas.microsoft.com/office/drawing/2010/main">
                <a:solidFill>
                  <a:srgbClr val="FFFFFF"/>
                </a:solidFill>
              </a14:hiddenFill>
            </a:ext>
          </a:extLst>
        </p:spPr>
      </p:pic>
      <p:sp>
        <p:nvSpPr>
          <p:cNvPr id="28" name="Flowchart: Terminator 27"/>
          <p:cNvSpPr/>
          <p:nvPr/>
        </p:nvSpPr>
        <p:spPr>
          <a:xfrm>
            <a:off x="6191086" y="1237280"/>
            <a:ext cx="2949029" cy="587806"/>
          </a:xfrm>
          <a:prstGeom prst="flowChartTerminator">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Đáp</a:t>
            </a:r>
            <a:r>
              <a:rPr kumimoji="0" lang="en-US" sz="32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án</a:t>
            </a:r>
            <a:endParaRPr kumimoji="0" lang="en-US" sz="36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endParaRPr>
          </a:p>
        </p:txBody>
      </p:sp>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773100" y="1056380"/>
            <a:ext cx="1297929" cy="1207481"/>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7630" t="17181" r="17630" b="17900"/>
          <a:stretch>
            <a:fillRect/>
          </a:stretch>
        </p:blipFill>
        <p:spPr>
          <a:xfrm>
            <a:off x="3227008" y="-32738"/>
            <a:ext cx="1189378" cy="1192661"/>
          </a:xfrm>
          <a:prstGeom prst="rect">
            <a:avLst/>
          </a:prstGeom>
        </p:spPr>
      </p:pic>
      <p:sp>
        <p:nvSpPr>
          <p:cNvPr id="21" name="Oval 20"/>
          <p:cNvSpPr/>
          <p:nvPr/>
        </p:nvSpPr>
        <p:spPr>
          <a:xfrm>
            <a:off x="2350579" y="2405222"/>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1</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31" name="Oval 30"/>
          <p:cNvSpPr/>
          <p:nvPr/>
        </p:nvSpPr>
        <p:spPr>
          <a:xfrm>
            <a:off x="2350579" y="360527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2</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34" name="Oval 33"/>
          <p:cNvSpPr/>
          <p:nvPr/>
        </p:nvSpPr>
        <p:spPr>
          <a:xfrm>
            <a:off x="2373574" y="47605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3</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37" name="Oval 36"/>
          <p:cNvSpPr/>
          <p:nvPr/>
        </p:nvSpPr>
        <p:spPr>
          <a:xfrm>
            <a:off x="2373574" y="5965319"/>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4</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cxnSp>
        <p:nvCxnSpPr>
          <p:cNvPr id="38" name="Straight Arrow Connector 37"/>
          <p:cNvCxnSpPr/>
          <p:nvPr/>
        </p:nvCxnSpPr>
        <p:spPr>
          <a:xfrm>
            <a:off x="3042402" y="624641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6"/>
          <a:stretch>
            <a:fillRect/>
          </a:stretch>
        </p:blipFill>
        <p:spPr>
          <a:xfrm>
            <a:off x="4721586" y="5728960"/>
            <a:ext cx="2066858" cy="1125156"/>
          </a:xfrm>
          <a:prstGeom prst="rect">
            <a:avLst/>
          </a:prstGeom>
          <a:ln>
            <a:noFill/>
          </a:ln>
          <a:effectLst>
            <a:outerShdw blurRad="292100" dist="139700" dir="2700000" algn="tl" rotWithShape="0">
              <a:srgbClr val="333333">
                <a:alpha val="65000"/>
              </a:srgbClr>
            </a:outerShdw>
          </a:effectLst>
        </p:spPr>
      </p:pic>
      <p:pic>
        <p:nvPicPr>
          <p:cNvPr id="46" name="Picture 45"/>
          <p:cNvPicPr>
            <a:picLocks noChangeAspect="1"/>
          </p:cNvPicPr>
          <p:nvPr/>
        </p:nvPicPr>
        <p:blipFill>
          <a:blip r:embed="rId7"/>
          <a:stretch>
            <a:fillRect/>
          </a:stretch>
        </p:blipFill>
        <p:spPr>
          <a:xfrm>
            <a:off x="9782375" y="2063682"/>
            <a:ext cx="2084579" cy="1158891"/>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8"/>
          <a:stretch>
            <a:fillRect/>
          </a:stretch>
        </p:blipFill>
        <p:spPr>
          <a:xfrm>
            <a:off x="9806078" y="4417324"/>
            <a:ext cx="2059590" cy="1155835"/>
          </a:xfrm>
          <a:prstGeom prst="rect">
            <a:avLst/>
          </a:prstGeom>
          <a:ln>
            <a:noFill/>
          </a:ln>
          <a:effectLst>
            <a:outerShdw blurRad="292100" dist="139700" dir="2700000" algn="tl" rotWithShape="0">
              <a:srgbClr val="333333">
                <a:alpha val="65000"/>
              </a:srgbClr>
            </a:outerShdw>
          </a:effectLst>
        </p:spPr>
      </p:pic>
      <p:sp>
        <p:nvSpPr>
          <p:cNvPr id="50" name="TextBox 49"/>
          <p:cNvSpPr txBox="1"/>
          <p:nvPr/>
        </p:nvSpPr>
        <p:spPr>
          <a:xfrm>
            <a:off x="3587111" y="223631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Đồng</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bằng</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52" name="TextBox 51"/>
          <p:cNvSpPr txBox="1"/>
          <p:nvPr/>
        </p:nvSpPr>
        <p:spPr>
          <a:xfrm>
            <a:off x="3577387" y="5776542"/>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Nấm</a:t>
            </a:r>
            <a:r>
              <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ED7D31"/>
                </a:solidFill>
                <a:effectLst/>
                <a:uLnTx/>
                <a:uFillTx/>
                <a:latin typeface="Calibri" panose="020F0502020204030204"/>
                <a:ea typeface="+mn-ea"/>
                <a:cs typeface="+mn-cs"/>
              </a:rPr>
              <a:t>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53" name="TextBox 52"/>
          <p:cNvSpPr txBox="1"/>
          <p:nvPr/>
        </p:nvSpPr>
        <p:spPr>
          <a:xfrm>
            <a:off x="8473698" y="3637850"/>
            <a:ext cx="12979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Suối</a:t>
            </a:r>
            <a:endParaRPr kumimoji="0" lang="en-US" sz="2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54" name="TextBox 53"/>
          <p:cNvSpPr txBox="1"/>
          <p:nvPr/>
        </p:nvSpPr>
        <p:spPr>
          <a:xfrm>
            <a:off x="8618393" y="4518187"/>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rãnh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7" name="Straight Arrow Connector 56"/>
          <p:cNvCxnSpPr/>
          <p:nvPr/>
        </p:nvCxnSpPr>
        <p:spPr>
          <a:xfrm>
            <a:off x="3036412" y="5092744"/>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036340" y="39562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078651" y="268631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7405313" y="2391378"/>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5</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61" name="Oval 60"/>
          <p:cNvSpPr/>
          <p:nvPr/>
        </p:nvSpPr>
        <p:spPr>
          <a:xfrm>
            <a:off x="7405313" y="359143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62" name="Oval 61"/>
          <p:cNvSpPr/>
          <p:nvPr/>
        </p:nvSpPr>
        <p:spPr>
          <a:xfrm>
            <a:off x="7428308" y="4746734"/>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7</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63" name="Oval 62"/>
          <p:cNvSpPr/>
          <p:nvPr/>
        </p:nvSpPr>
        <p:spPr>
          <a:xfrm>
            <a:off x="7428308" y="595147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rPr>
              <a:t>8</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cxnSp>
        <p:nvCxnSpPr>
          <p:cNvPr id="64" name="Straight Arrow Connector 63"/>
          <p:cNvCxnSpPr/>
          <p:nvPr/>
        </p:nvCxnSpPr>
        <p:spPr>
          <a:xfrm>
            <a:off x="8097136" y="6232566"/>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595978" y="4518189"/>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Cồn</a:t>
            </a:r>
            <a:r>
              <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8000"/>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6" name="TextBox 65"/>
          <p:cNvSpPr txBox="1"/>
          <p:nvPr/>
        </p:nvSpPr>
        <p:spPr>
          <a:xfrm>
            <a:off x="8605693" y="2346724"/>
            <a:ext cx="118492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ED7D31"/>
                </a:solidFill>
                <a:effectLst/>
                <a:uLnTx/>
                <a:uFillTx/>
                <a:latin typeface="Calibri" panose="020F0502020204030204"/>
                <a:ea typeface="+mn-ea"/>
                <a:cs typeface="+mn-cs"/>
              </a:rPr>
              <a:t>Ghềnh</a:t>
            </a:r>
            <a:r>
              <a:rPr kumimoji="0" lang="en-US" sz="2800" b="0" i="0" u="none" strike="noStrike" kern="1200" cap="none" spc="0" normalizeH="0" noProof="0">
                <a:ln>
                  <a:noFill/>
                </a:ln>
                <a:solidFill>
                  <a:srgbClr val="ED7D31"/>
                </a:solidFill>
                <a:effectLst/>
                <a:uLnTx/>
                <a:uFillTx/>
                <a:latin typeface="Calibri" panose="020F0502020204030204"/>
                <a:ea typeface="+mn-ea"/>
                <a:cs typeface="+mn-cs"/>
              </a:rPr>
              <a:t> đá</a:t>
            </a:r>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7" name="TextBox 66"/>
          <p:cNvSpPr txBox="1"/>
          <p:nvPr/>
        </p:nvSpPr>
        <p:spPr>
          <a:xfrm>
            <a:off x="3430252" y="3373712"/>
            <a:ext cx="129792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Vịnh</a:t>
            </a: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7030A0"/>
                </a:solidFill>
                <a:effectLst/>
                <a:uLnTx/>
                <a:uFillTx/>
                <a:latin typeface="Calibri" panose="020F0502020204030204"/>
                <a:ea typeface="+mn-ea"/>
                <a:cs typeface="+mn-cs"/>
              </a:rPr>
              <a:t>biển</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68" name="TextBox 67"/>
          <p:cNvSpPr txBox="1"/>
          <p:nvPr/>
        </p:nvSpPr>
        <p:spPr>
          <a:xfrm>
            <a:off x="8567593" y="5654691"/>
            <a:ext cx="103473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oi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Straight Arrow Connector 68"/>
          <p:cNvCxnSpPr/>
          <p:nvPr/>
        </p:nvCxnSpPr>
        <p:spPr>
          <a:xfrm>
            <a:off x="8091146" y="5078900"/>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8091074" y="3942422"/>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8133385" y="2672468"/>
            <a:ext cx="511128" cy="7186"/>
          </a:xfrm>
          <a:prstGeom prst="straightConnector1">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9"/>
          <a:stretch>
            <a:fillRect/>
          </a:stretch>
        </p:blipFill>
        <p:spPr>
          <a:xfrm>
            <a:off x="9798523" y="5607397"/>
            <a:ext cx="2074700" cy="1201516"/>
          </a:xfrm>
          <a:prstGeom prst="rect">
            <a:avLst/>
          </a:prstGeom>
          <a:ln>
            <a:noFill/>
          </a:ln>
          <a:effectLst>
            <a:outerShdw blurRad="292100" dist="139700" dir="2700000" algn="tl" rotWithShape="0">
              <a:srgbClr val="333333">
                <a:alpha val="65000"/>
              </a:srgbClr>
            </a:outerShdw>
          </a:effectLst>
        </p:spPr>
      </p:pic>
      <p:pic>
        <p:nvPicPr>
          <p:cNvPr id="76" name="Picture 75"/>
          <p:cNvPicPr>
            <a:picLocks noChangeAspect="1"/>
          </p:cNvPicPr>
          <p:nvPr/>
        </p:nvPicPr>
        <p:blipFill>
          <a:blip r:embed="rId10"/>
          <a:stretch>
            <a:fillRect/>
          </a:stretch>
        </p:blipFill>
        <p:spPr>
          <a:xfrm>
            <a:off x="4721586" y="4388957"/>
            <a:ext cx="2074700" cy="1218440"/>
          </a:xfrm>
          <a:prstGeom prst="rect">
            <a:avLst/>
          </a:prstGeom>
          <a:ln>
            <a:noFill/>
          </a:ln>
          <a:effectLst>
            <a:outerShdw blurRad="292100" dist="139700" dir="2700000" algn="tl" rotWithShape="0">
              <a:srgbClr val="333333">
                <a:alpha val="65000"/>
              </a:srgbClr>
            </a:outerShdw>
          </a:effectLst>
        </p:spPr>
      </p:pic>
      <p:pic>
        <p:nvPicPr>
          <p:cNvPr id="77" name="Picture 76"/>
          <p:cNvPicPr>
            <a:picLocks noChangeAspect="1"/>
          </p:cNvPicPr>
          <p:nvPr/>
        </p:nvPicPr>
        <p:blipFill>
          <a:blip r:embed="rId11"/>
          <a:stretch>
            <a:fillRect/>
          </a:stretch>
        </p:blipFill>
        <p:spPr>
          <a:xfrm>
            <a:off x="4726627" y="3268323"/>
            <a:ext cx="2074700" cy="1079089"/>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2"/>
          <a:stretch>
            <a:fillRect/>
          </a:stretch>
        </p:blipFill>
        <p:spPr>
          <a:xfrm>
            <a:off x="113994" y="1010417"/>
            <a:ext cx="1956986" cy="1956986"/>
          </a:xfrm>
          <a:prstGeom prst="rect">
            <a:avLst/>
          </a:prstGeom>
        </p:spPr>
      </p:pic>
      <p:pic>
        <p:nvPicPr>
          <p:cNvPr id="42" name="Picture 2" descr="Nêu đặc điểm của dải đồng bằng ven biển miền Trung | SGK Địa lí lớp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34232" y="2063682"/>
            <a:ext cx="2054213" cy="1125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stretch>
            <a:fillRect/>
          </a:stretch>
        </p:blipFill>
        <p:spPr>
          <a:xfrm>
            <a:off x="9782375" y="3232487"/>
            <a:ext cx="2083293" cy="1177651"/>
          </a:xfrm>
          <a:prstGeom prst="rect">
            <a:avLst/>
          </a:prstGeom>
        </p:spPr>
      </p:pic>
      <p:sp>
        <p:nvSpPr>
          <p:cNvPr id="48" name="Oval 47"/>
          <p:cNvSpPr/>
          <p:nvPr/>
        </p:nvSpPr>
        <p:spPr>
          <a:xfrm>
            <a:off x="5117356" y="6067525"/>
            <a:ext cx="639332" cy="562181"/>
          </a:xfrm>
          <a:prstGeom prst="ellipse">
            <a:avLst/>
          </a:prstGeom>
          <a:solidFill>
            <a:srgbClr val="FFD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prstClr val="black"/>
                </a:solidFill>
                <a:latin typeface="#9Slide05 Brannboll Ny" panose="02000000000000000000" pitchFamily="2" charset="0"/>
                <a:cs typeface="Arial" panose="020B0604020202020204" pitchFamily="34" charset="0"/>
              </a:rPr>
              <a:t>9</a:t>
            </a:r>
            <a:endParaRPr kumimoji="0" lang="en-US" sz="40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Arial" panose="020B0604020202020204" pitchFamily="34" charset="0"/>
            </a:endParaRPr>
          </a:p>
        </p:txBody>
      </p:sp>
      <p:sp>
        <p:nvSpPr>
          <p:cNvPr id="49" name="TextBox 48"/>
          <p:cNvSpPr txBox="1"/>
          <p:nvPr/>
        </p:nvSpPr>
        <p:spPr>
          <a:xfrm>
            <a:off x="6032141" y="6067903"/>
            <a:ext cx="29315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7030A0"/>
                </a:solidFill>
                <a:effectLst/>
                <a:uLnTx/>
                <a:uFillTx/>
                <a:latin typeface="Calibri" panose="020F0502020204030204"/>
                <a:ea typeface="+mn-ea"/>
                <a:cs typeface="+mn-cs"/>
              </a:rPr>
              <a:t>Hang động</a:t>
            </a:r>
            <a:r>
              <a:rPr kumimoji="0" lang="en-US" sz="2800" b="0" i="0" u="none" strike="noStrike" kern="1200" cap="none" spc="0" normalizeH="0" noProof="0">
                <a:ln>
                  <a:noFill/>
                </a:ln>
                <a:solidFill>
                  <a:srgbClr val="7030A0"/>
                </a:solidFill>
                <a:effectLst/>
                <a:uLnTx/>
                <a:uFillTx/>
                <a:latin typeface="Calibri" panose="020F0502020204030204"/>
                <a:ea typeface="+mn-ea"/>
                <a:cs typeface="+mn-cs"/>
              </a:rPr>
              <a:t> cax-tơ</a:t>
            </a:r>
            <a:endPar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7" name="Picture 6"/>
          <p:cNvPicPr>
            <a:picLocks noChangeAspect="1"/>
          </p:cNvPicPr>
          <p:nvPr/>
        </p:nvPicPr>
        <p:blipFill>
          <a:blip r:embed="rId15">
            <a:extLst>
              <a:ext uri="{BEBA8EAE-BF5A-486C-A8C5-ECC9F3942E4B}">
                <a14:imgProps xmlns:a14="http://schemas.microsoft.com/office/drawing/2010/main">
                  <a14:imgLayer r:embed="rId16">
                    <a14:imgEffect>
                      <a14:colorTemperature colorTemp="11200"/>
                    </a14:imgEffect>
                  </a14:imgLayer>
                </a14:imgProps>
              </a:ext>
            </a:extLst>
          </a:blip>
          <a:stretch>
            <a:fillRect/>
          </a:stretch>
        </p:blipFill>
        <p:spPr>
          <a:xfrm>
            <a:off x="4490160" y="2091117"/>
            <a:ext cx="5876295" cy="38766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1000"/>
                                        <p:tgtEl>
                                          <p:spTgt spid="60"/>
                                        </p:tgtEl>
                                      </p:cBhvr>
                                    </p:animEffect>
                                    <p:anim calcmode="lin" valueType="num">
                                      <p:cBhvr>
                                        <p:cTn id="70" dur="1000" fill="hold"/>
                                        <p:tgtEl>
                                          <p:spTgt spid="60"/>
                                        </p:tgtEl>
                                        <p:attrNameLst>
                                          <p:attrName>ppt_x</p:attrName>
                                        </p:attrNameLst>
                                      </p:cBhvr>
                                      <p:tavLst>
                                        <p:tav tm="0">
                                          <p:val>
                                            <p:strVal val="#ppt_x"/>
                                          </p:val>
                                        </p:tav>
                                        <p:tav tm="100000">
                                          <p:val>
                                            <p:strVal val="#ppt_x"/>
                                          </p:val>
                                        </p:tav>
                                      </p:tavLst>
                                    </p:anim>
                                    <p:anim calcmode="lin" valueType="num">
                                      <p:cBhvr>
                                        <p:cTn id="71" dur="1000" fill="hold"/>
                                        <p:tgtEl>
                                          <p:spTgt spid="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anim calcmode="lin" valueType="num">
                                      <p:cBhvr>
                                        <p:cTn id="80" dur="1000" fill="hold"/>
                                        <p:tgtEl>
                                          <p:spTgt spid="62"/>
                                        </p:tgtEl>
                                        <p:attrNameLst>
                                          <p:attrName>ppt_x</p:attrName>
                                        </p:attrNameLst>
                                      </p:cBhvr>
                                      <p:tavLst>
                                        <p:tav tm="0">
                                          <p:val>
                                            <p:strVal val="#ppt_x"/>
                                          </p:val>
                                        </p:tav>
                                        <p:tav tm="100000">
                                          <p:val>
                                            <p:strVal val="#ppt_x"/>
                                          </p:val>
                                        </p:tav>
                                      </p:tavLst>
                                    </p:anim>
                                    <p:anim calcmode="lin" valueType="num">
                                      <p:cBhvr>
                                        <p:cTn id="81" dur="1000" fill="hold"/>
                                        <p:tgtEl>
                                          <p:spTgt spid="6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1000"/>
                                        <p:tgtEl>
                                          <p:spTgt spid="63"/>
                                        </p:tgtEl>
                                      </p:cBhvr>
                                    </p:animEffect>
                                    <p:anim calcmode="lin" valueType="num">
                                      <p:cBhvr>
                                        <p:cTn id="85" dur="1000" fill="hold"/>
                                        <p:tgtEl>
                                          <p:spTgt spid="63"/>
                                        </p:tgtEl>
                                        <p:attrNameLst>
                                          <p:attrName>ppt_x</p:attrName>
                                        </p:attrNameLst>
                                      </p:cBhvr>
                                      <p:tavLst>
                                        <p:tav tm="0">
                                          <p:val>
                                            <p:strVal val="#ppt_x"/>
                                          </p:val>
                                        </p:tav>
                                        <p:tav tm="100000">
                                          <p:val>
                                            <p:strVal val="#ppt_x"/>
                                          </p:val>
                                        </p:tav>
                                      </p:tavLst>
                                    </p:anim>
                                    <p:anim calcmode="lin" valueType="num">
                                      <p:cBhvr>
                                        <p:cTn id="86" dur="1000" fill="hold"/>
                                        <p:tgtEl>
                                          <p:spTgt spid="6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anim calcmode="lin" valueType="num">
                                      <p:cBhvr>
                                        <p:cTn id="95" dur="1000" fill="hold"/>
                                        <p:tgtEl>
                                          <p:spTgt spid="57"/>
                                        </p:tgtEl>
                                        <p:attrNameLst>
                                          <p:attrName>ppt_x</p:attrName>
                                        </p:attrNameLst>
                                      </p:cBhvr>
                                      <p:tavLst>
                                        <p:tav tm="0">
                                          <p:val>
                                            <p:strVal val="#ppt_x"/>
                                          </p:val>
                                        </p:tav>
                                        <p:tav tm="100000">
                                          <p:val>
                                            <p:strVal val="#ppt_x"/>
                                          </p:val>
                                        </p:tav>
                                      </p:tavLst>
                                    </p:anim>
                                    <p:anim calcmode="lin" valueType="num">
                                      <p:cBhvr>
                                        <p:cTn id="96" dur="1000" fill="hold"/>
                                        <p:tgtEl>
                                          <p:spTgt spid="57"/>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1000"/>
                                        <p:tgtEl>
                                          <p:spTgt spid="58"/>
                                        </p:tgtEl>
                                      </p:cBhvr>
                                    </p:animEffect>
                                    <p:anim calcmode="lin" valueType="num">
                                      <p:cBhvr>
                                        <p:cTn id="100" dur="1000" fill="hold"/>
                                        <p:tgtEl>
                                          <p:spTgt spid="58"/>
                                        </p:tgtEl>
                                        <p:attrNameLst>
                                          <p:attrName>ppt_x</p:attrName>
                                        </p:attrNameLst>
                                      </p:cBhvr>
                                      <p:tavLst>
                                        <p:tav tm="0">
                                          <p:val>
                                            <p:strVal val="#ppt_x"/>
                                          </p:val>
                                        </p:tav>
                                        <p:tav tm="100000">
                                          <p:val>
                                            <p:strVal val="#ppt_x"/>
                                          </p:val>
                                        </p:tav>
                                      </p:tavLst>
                                    </p:anim>
                                    <p:anim calcmode="lin" valueType="num">
                                      <p:cBhvr>
                                        <p:cTn id="101" dur="1000" fill="hold"/>
                                        <p:tgtEl>
                                          <p:spTgt spid="58"/>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fade">
                                      <p:cBhvr>
                                        <p:cTn id="109" dur="1000"/>
                                        <p:tgtEl>
                                          <p:spTgt spid="64"/>
                                        </p:tgtEl>
                                      </p:cBhvr>
                                    </p:animEffect>
                                    <p:anim calcmode="lin" valueType="num">
                                      <p:cBhvr>
                                        <p:cTn id="110" dur="1000" fill="hold"/>
                                        <p:tgtEl>
                                          <p:spTgt spid="64"/>
                                        </p:tgtEl>
                                        <p:attrNameLst>
                                          <p:attrName>ppt_x</p:attrName>
                                        </p:attrNameLst>
                                      </p:cBhvr>
                                      <p:tavLst>
                                        <p:tav tm="0">
                                          <p:val>
                                            <p:strVal val="#ppt_x"/>
                                          </p:val>
                                        </p:tav>
                                        <p:tav tm="100000">
                                          <p:val>
                                            <p:strVal val="#ppt_x"/>
                                          </p:val>
                                        </p:tav>
                                      </p:tavLst>
                                    </p:anim>
                                    <p:anim calcmode="lin" valueType="num">
                                      <p:cBhvr>
                                        <p:cTn id="111" dur="1000" fill="hold"/>
                                        <p:tgtEl>
                                          <p:spTgt spid="64"/>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1000"/>
                                        <p:tgtEl>
                                          <p:spTgt spid="69"/>
                                        </p:tgtEl>
                                      </p:cBhvr>
                                    </p:animEffect>
                                    <p:anim calcmode="lin" valueType="num">
                                      <p:cBhvr>
                                        <p:cTn id="115" dur="1000" fill="hold"/>
                                        <p:tgtEl>
                                          <p:spTgt spid="69"/>
                                        </p:tgtEl>
                                        <p:attrNameLst>
                                          <p:attrName>ppt_x</p:attrName>
                                        </p:attrNameLst>
                                      </p:cBhvr>
                                      <p:tavLst>
                                        <p:tav tm="0">
                                          <p:val>
                                            <p:strVal val="#ppt_x"/>
                                          </p:val>
                                        </p:tav>
                                        <p:tav tm="100000">
                                          <p:val>
                                            <p:strVal val="#ppt_x"/>
                                          </p:val>
                                        </p:tav>
                                      </p:tavLst>
                                    </p:anim>
                                    <p:anim calcmode="lin" valueType="num">
                                      <p:cBhvr>
                                        <p:cTn id="116" dur="1000" fill="hold"/>
                                        <p:tgtEl>
                                          <p:spTgt spid="69"/>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1000"/>
                                        <p:tgtEl>
                                          <p:spTgt spid="70"/>
                                        </p:tgtEl>
                                      </p:cBhvr>
                                    </p:animEffect>
                                    <p:anim calcmode="lin" valueType="num">
                                      <p:cBhvr>
                                        <p:cTn id="120" dur="1000" fill="hold"/>
                                        <p:tgtEl>
                                          <p:spTgt spid="70"/>
                                        </p:tgtEl>
                                        <p:attrNameLst>
                                          <p:attrName>ppt_x</p:attrName>
                                        </p:attrNameLst>
                                      </p:cBhvr>
                                      <p:tavLst>
                                        <p:tav tm="0">
                                          <p:val>
                                            <p:strVal val="#ppt_x"/>
                                          </p:val>
                                        </p:tav>
                                        <p:tav tm="100000">
                                          <p:val>
                                            <p:strVal val="#ppt_x"/>
                                          </p:val>
                                        </p:tav>
                                      </p:tavLst>
                                    </p:anim>
                                    <p:anim calcmode="lin" valueType="num">
                                      <p:cBhvr>
                                        <p:cTn id="121" dur="1000" fill="hold"/>
                                        <p:tgtEl>
                                          <p:spTgt spid="70"/>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1000"/>
                                        <p:tgtEl>
                                          <p:spTgt spid="71"/>
                                        </p:tgtEl>
                                      </p:cBhvr>
                                    </p:animEffect>
                                    <p:anim calcmode="lin" valueType="num">
                                      <p:cBhvr>
                                        <p:cTn id="125" dur="1000" fill="hold"/>
                                        <p:tgtEl>
                                          <p:spTgt spid="71"/>
                                        </p:tgtEl>
                                        <p:attrNameLst>
                                          <p:attrName>ppt_x</p:attrName>
                                        </p:attrNameLst>
                                      </p:cBhvr>
                                      <p:tavLst>
                                        <p:tav tm="0">
                                          <p:val>
                                            <p:strVal val="#ppt_x"/>
                                          </p:val>
                                        </p:tav>
                                        <p:tav tm="100000">
                                          <p:val>
                                            <p:strVal val="#ppt_x"/>
                                          </p:val>
                                        </p:tav>
                                      </p:tavLst>
                                    </p:anim>
                                    <p:anim calcmode="lin" valueType="num">
                                      <p:cBhvr>
                                        <p:cTn id="126" dur="1000" fill="hold"/>
                                        <p:tgtEl>
                                          <p:spTgt spid="71"/>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1000"/>
                                        <p:tgtEl>
                                          <p:spTgt spid="46"/>
                                        </p:tgtEl>
                                      </p:cBhvr>
                                    </p:animEffect>
                                    <p:anim calcmode="lin" valueType="num">
                                      <p:cBhvr>
                                        <p:cTn id="135" dur="1000" fill="hold"/>
                                        <p:tgtEl>
                                          <p:spTgt spid="46"/>
                                        </p:tgtEl>
                                        <p:attrNameLst>
                                          <p:attrName>ppt_x</p:attrName>
                                        </p:attrNameLst>
                                      </p:cBhvr>
                                      <p:tavLst>
                                        <p:tav tm="0">
                                          <p:val>
                                            <p:strVal val="#ppt_x"/>
                                          </p:val>
                                        </p:tav>
                                        <p:tav tm="100000">
                                          <p:val>
                                            <p:strVal val="#ppt_x"/>
                                          </p:val>
                                        </p:tav>
                                      </p:tavLst>
                                    </p:anim>
                                    <p:anim calcmode="lin" valueType="num">
                                      <p:cBhvr>
                                        <p:cTn id="136" dur="1000" fill="hold"/>
                                        <p:tgtEl>
                                          <p:spTgt spid="46"/>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1000"/>
                                        <p:tgtEl>
                                          <p:spTgt spid="47"/>
                                        </p:tgtEl>
                                      </p:cBhvr>
                                    </p:animEffect>
                                    <p:anim calcmode="lin" valueType="num">
                                      <p:cBhvr>
                                        <p:cTn id="140" dur="1000" fill="hold"/>
                                        <p:tgtEl>
                                          <p:spTgt spid="47"/>
                                        </p:tgtEl>
                                        <p:attrNameLst>
                                          <p:attrName>ppt_x</p:attrName>
                                        </p:attrNameLst>
                                      </p:cBhvr>
                                      <p:tavLst>
                                        <p:tav tm="0">
                                          <p:val>
                                            <p:strVal val="#ppt_x"/>
                                          </p:val>
                                        </p:tav>
                                        <p:tav tm="100000">
                                          <p:val>
                                            <p:strVal val="#ppt_x"/>
                                          </p:val>
                                        </p:tav>
                                      </p:tavLst>
                                    </p:anim>
                                    <p:anim calcmode="lin" valueType="num">
                                      <p:cBhvr>
                                        <p:cTn id="141" dur="1000" fill="hold"/>
                                        <p:tgtEl>
                                          <p:spTgt spid="47"/>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anim calcmode="lin" valueType="num">
                                      <p:cBhvr>
                                        <p:cTn id="145" dur="1000" fill="hold"/>
                                        <p:tgtEl>
                                          <p:spTgt spid="56"/>
                                        </p:tgtEl>
                                        <p:attrNameLst>
                                          <p:attrName>ppt_x</p:attrName>
                                        </p:attrNameLst>
                                      </p:cBhvr>
                                      <p:tavLst>
                                        <p:tav tm="0">
                                          <p:val>
                                            <p:strVal val="#ppt_x"/>
                                          </p:val>
                                        </p:tav>
                                        <p:tav tm="100000">
                                          <p:val>
                                            <p:strVal val="#ppt_x"/>
                                          </p:val>
                                        </p:tav>
                                      </p:tavLst>
                                    </p:anim>
                                    <p:anim calcmode="lin" valueType="num">
                                      <p:cBhvr>
                                        <p:cTn id="146" dur="1000" fill="hold"/>
                                        <p:tgtEl>
                                          <p:spTgt spid="56"/>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1000"/>
                                        <p:tgtEl>
                                          <p:spTgt spid="76"/>
                                        </p:tgtEl>
                                      </p:cBhvr>
                                    </p:animEffect>
                                    <p:anim calcmode="lin" valueType="num">
                                      <p:cBhvr>
                                        <p:cTn id="150" dur="1000" fill="hold"/>
                                        <p:tgtEl>
                                          <p:spTgt spid="76"/>
                                        </p:tgtEl>
                                        <p:attrNameLst>
                                          <p:attrName>ppt_x</p:attrName>
                                        </p:attrNameLst>
                                      </p:cBhvr>
                                      <p:tavLst>
                                        <p:tav tm="0">
                                          <p:val>
                                            <p:strVal val="#ppt_x"/>
                                          </p:val>
                                        </p:tav>
                                        <p:tav tm="100000">
                                          <p:val>
                                            <p:strVal val="#ppt_x"/>
                                          </p:val>
                                        </p:tav>
                                      </p:tavLst>
                                    </p:anim>
                                    <p:anim calcmode="lin" valueType="num">
                                      <p:cBhvr>
                                        <p:cTn id="151" dur="1000" fill="hold"/>
                                        <p:tgtEl>
                                          <p:spTgt spid="76"/>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1000"/>
                                        <p:tgtEl>
                                          <p:spTgt spid="5"/>
                                        </p:tgtEl>
                                      </p:cBhvr>
                                    </p:animEffect>
                                    <p:anim calcmode="lin" valueType="num">
                                      <p:cBhvr>
                                        <p:cTn id="155" dur="1000" fill="hold"/>
                                        <p:tgtEl>
                                          <p:spTgt spid="5"/>
                                        </p:tgtEl>
                                        <p:attrNameLst>
                                          <p:attrName>ppt_x</p:attrName>
                                        </p:attrNameLst>
                                      </p:cBhvr>
                                      <p:tavLst>
                                        <p:tav tm="0">
                                          <p:val>
                                            <p:strVal val="#ppt_x"/>
                                          </p:val>
                                        </p:tav>
                                        <p:tav tm="100000">
                                          <p:val>
                                            <p:strVal val="#ppt_x"/>
                                          </p:val>
                                        </p:tav>
                                      </p:tavLst>
                                    </p:anim>
                                    <p:anim calcmode="lin" valueType="num">
                                      <p:cBhvr>
                                        <p:cTn id="156" dur="1000" fill="hold"/>
                                        <p:tgtEl>
                                          <p:spTgt spid="5"/>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0"/>
                                  </p:stCondLst>
                                  <p:childTnLst>
                                    <p:set>
                                      <p:cBhvr>
                                        <p:cTn id="158" dur="1" fill="hold">
                                          <p:stCondLst>
                                            <p:cond delay="0"/>
                                          </p:stCondLst>
                                        </p:cTn>
                                        <p:tgtEl>
                                          <p:spTgt spid="42"/>
                                        </p:tgtEl>
                                        <p:attrNameLst>
                                          <p:attrName>style.visibility</p:attrName>
                                        </p:attrNameLst>
                                      </p:cBhvr>
                                      <p:to>
                                        <p:strVal val="visible"/>
                                      </p:to>
                                    </p:set>
                                    <p:animEffect transition="in" filter="fade">
                                      <p:cBhvr>
                                        <p:cTn id="159" dur="1000"/>
                                        <p:tgtEl>
                                          <p:spTgt spid="42"/>
                                        </p:tgtEl>
                                      </p:cBhvr>
                                    </p:animEffect>
                                    <p:anim calcmode="lin" valueType="num">
                                      <p:cBhvr>
                                        <p:cTn id="160" dur="1000" fill="hold"/>
                                        <p:tgtEl>
                                          <p:spTgt spid="42"/>
                                        </p:tgtEl>
                                        <p:attrNameLst>
                                          <p:attrName>ppt_x</p:attrName>
                                        </p:attrNameLst>
                                      </p:cBhvr>
                                      <p:tavLst>
                                        <p:tav tm="0">
                                          <p:val>
                                            <p:strVal val="#ppt_x"/>
                                          </p:val>
                                        </p:tav>
                                        <p:tav tm="100000">
                                          <p:val>
                                            <p:strVal val="#ppt_x"/>
                                          </p:val>
                                        </p:tav>
                                      </p:tavLst>
                                    </p:anim>
                                    <p:anim calcmode="lin" valueType="num">
                                      <p:cBhvr>
                                        <p:cTn id="161" dur="1000" fill="hold"/>
                                        <p:tgtEl>
                                          <p:spTgt spid="42"/>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anim calcmode="lin" valueType="num">
                                      <p:cBhvr>
                                        <p:cTn id="165" dur="1000" fill="hold"/>
                                        <p:tgtEl>
                                          <p:spTgt spid="77"/>
                                        </p:tgtEl>
                                        <p:attrNameLst>
                                          <p:attrName>ppt_x</p:attrName>
                                        </p:attrNameLst>
                                      </p:cBhvr>
                                      <p:tavLst>
                                        <p:tav tm="0">
                                          <p:val>
                                            <p:strVal val="#ppt_x"/>
                                          </p:val>
                                        </p:tav>
                                        <p:tav tm="100000">
                                          <p:val>
                                            <p:strVal val="#ppt_x"/>
                                          </p:val>
                                        </p:tav>
                                      </p:tavLst>
                                    </p:anim>
                                    <p:anim calcmode="lin" valueType="num">
                                      <p:cBhvr>
                                        <p:cTn id="16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1000"/>
                                        <p:tgtEl>
                                          <p:spTgt spid="50"/>
                                        </p:tgtEl>
                                      </p:cBhvr>
                                    </p:animEffect>
                                    <p:anim calcmode="lin" valueType="num">
                                      <p:cBhvr>
                                        <p:cTn id="172" dur="1000" fill="hold"/>
                                        <p:tgtEl>
                                          <p:spTgt spid="50"/>
                                        </p:tgtEl>
                                        <p:attrNameLst>
                                          <p:attrName>ppt_x</p:attrName>
                                        </p:attrNameLst>
                                      </p:cBhvr>
                                      <p:tavLst>
                                        <p:tav tm="0">
                                          <p:val>
                                            <p:strVal val="#ppt_x"/>
                                          </p:val>
                                        </p:tav>
                                        <p:tav tm="100000">
                                          <p:val>
                                            <p:strVal val="#ppt_x"/>
                                          </p:val>
                                        </p:tav>
                                      </p:tavLst>
                                    </p:anim>
                                    <p:anim calcmode="lin" valueType="num">
                                      <p:cBhvr>
                                        <p:cTn id="173"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9"/>
                                            </p:cond>
                                          </p:stCondLst>
                                          <p:endCondLst>
                                            <p:cond evt="onStopAudio" delay="0">
                                              <p:tgtEl>
                                                <p:sldTgt/>
                                              </p:tgtEl>
                                            </p:cond>
                                          </p:endCondLst>
                                        </p:cTn>
                                        <p:tgtEl>
                                          <p:sndTgt r:embed="rId17" name="cashreg.wav"/>
                                        </p:tgtEl>
                                      </p:cMediaNode>
                                    </p:audio>
                                  </p:sub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1000"/>
                                        <p:tgtEl>
                                          <p:spTgt spid="67"/>
                                        </p:tgtEl>
                                      </p:cBhvr>
                                    </p:animEffect>
                                    <p:anim calcmode="lin" valueType="num">
                                      <p:cBhvr>
                                        <p:cTn id="179" dur="1000" fill="hold"/>
                                        <p:tgtEl>
                                          <p:spTgt spid="67"/>
                                        </p:tgtEl>
                                        <p:attrNameLst>
                                          <p:attrName>ppt_x</p:attrName>
                                        </p:attrNameLst>
                                      </p:cBhvr>
                                      <p:tavLst>
                                        <p:tav tm="0">
                                          <p:val>
                                            <p:strVal val="#ppt_x"/>
                                          </p:val>
                                        </p:tav>
                                        <p:tav tm="100000">
                                          <p:val>
                                            <p:strVal val="#ppt_x"/>
                                          </p:val>
                                        </p:tav>
                                      </p:tavLst>
                                    </p:anim>
                                    <p:anim calcmode="lin" valueType="num">
                                      <p:cBhvr>
                                        <p:cTn id="18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grpId="0" nodeType="clickEffect">
                                  <p:stCondLst>
                                    <p:cond delay="0"/>
                                  </p:stCondLst>
                                  <p:childTnLst>
                                    <p:set>
                                      <p:cBhvr>
                                        <p:cTn id="184" dur="1" fill="hold">
                                          <p:stCondLst>
                                            <p:cond delay="0"/>
                                          </p:stCondLst>
                                        </p:cTn>
                                        <p:tgtEl>
                                          <p:spTgt spid="65"/>
                                        </p:tgtEl>
                                        <p:attrNameLst>
                                          <p:attrName>style.visibility</p:attrName>
                                        </p:attrNameLst>
                                      </p:cBhvr>
                                      <p:to>
                                        <p:strVal val="visible"/>
                                      </p:to>
                                    </p:set>
                                    <p:animEffect transition="in" filter="fade">
                                      <p:cBhvr>
                                        <p:cTn id="185" dur="1000"/>
                                        <p:tgtEl>
                                          <p:spTgt spid="65"/>
                                        </p:tgtEl>
                                      </p:cBhvr>
                                    </p:animEffect>
                                    <p:anim calcmode="lin" valueType="num">
                                      <p:cBhvr>
                                        <p:cTn id="186" dur="1000" fill="hold"/>
                                        <p:tgtEl>
                                          <p:spTgt spid="65"/>
                                        </p:tgtEl>
                                        <p:attrNameLst>
                                          <p:attrName>ppt_x</p:attrName>
                                        </p:attrNameLst>
                                      </p:cBhvr>
                                      <p:tavLst>
                                        <p:tav tm="0">
                                          <p:val>
                                            <p:strVal val="#ppt_x"/>
                                          </p:val>
                                        </p:tav>
                                        <p:tav tm="100000">
                                          <p:val>
                                            <p:strVal val="#ppt_x"/>
                                          </p:val>
                                        </p:tav>
                                      </p:tavLst>
                                    </p:anim>
                                    <p:anim calcmode="lin" valueType="num">
                                      <p:cBhvr>
                                        <p:cTn id="18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0" nodeType="click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1000"/>
                                        <p:tgtEl>
                                          <p:spTgt spid="52"/>
                                        </p:tgtEl>
                                      </p:cBhvr>
                                    </p:animEffect>
                                    <p:anim calcmode="lin" valueType="num">
                                      <p:cBhvr>
                                        <p:cTn id="193" dur="1000" fill="hold"/>
                                        <p:tgtEl>
                                          <p:spTgt spid="52"/>
                                        </p:tgtEl>
                                        <p:attrNameLst>
                                          <p:attrName>ppt_x</p:attrName>
                                        </p:attrNameLst>
                                      </p:cBhvr>
                                      <p:tavLst>
                                        <p:tav tm="0">
                                          <p:val>
                                            <p:strVal val="#ppt_x"/>
                                          </p:val>
                                        </p:tav>
                                        <p:tav tm="100000">
                                          <p:val>
                                            <p:strVal val="#ppt_x"/>
                                          </p:val>
                                        </p:tav>
                                      </p:tavLst>
                                    </p:anim>
                                    <p:anim calcmode="lin" valueType="num">
                                      <p:cBhvr>
                                        <p:cTn id="19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grpId="0" nodeType="clickEffect">
                                  <p:stCondLst>
                                    <p:cond delay="0"/>
                                  </p:stCondLst>
                                  <p:childTnLst>
                                    <p:set>
                                      <p:cBhvr>
                                        <p:cTn id="198" dur="1" fill="hold">
                                          <p:stCondLst>
                                            <p:cond delay="0"/>
                                          </p:stCondLst>
                                        </p:cTn>
                                        <p:tgtEl>
                                          <p:spTgt spid="66"/>
                                        </p:tgtEl>
                                        <p:attrNameLst>
                                          <p:attrName>style.visibility</p:attrName>
                                        </p:attrNameLst>
                                      </p:cBhvr>
                                      <p:to>
                                        <p:strVal val="visible"/>
                                      </p:to>
                                    </p:set>
                                    <p:animEffect transition="in" filter="fade">
                                      <p:cBhvr>
                                        <p:cTn id="199" dur="1000"/>
                                        <p:tgtEl>
                                          <p:spTgt spid="66"/>
                                        </p:tgtEl>
                                      </p:cBhvr>
                                    </p:animEffect>
                                    <p:anim calcmode="lin" valueType="num">
                                      <p:cBhvr>
                                        <p:cTn id="200" dur="1000" fill="hold"/>
                                        <p:tgtEl>
                                          <p:spTgt spid="66"/>
                                        </p:tgtEl>
                                        <p:attrNameLst>
                                          <p:attrName>ppt_x</p:attrName>
                                        </p:attrNameLst>
                                      </p:cBhvr>
                                      <p:tavLst>
                                        <p:tav tm="0">
                                          <p:val>
                                            <p:strVal val="#ppt_x"/>
                                          </p:val>
                                        </p:tav>
                                        <p:tav tm="100000">
                                          <p:val>
                                            <p:strVal val="#ppt_x"/>
                                          </p:val>
                                        </p:tav>
                                      </p:tavLst>
                                    </p:anim>
                                    <p:anim calcmode="lin" valueType="num">
                                      <p:cBhvr>
                                        <p:cTn id="20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53"/>
                                        </p:tgtEl>
                                        <p:attrNameLst>
                                          <p:attrName>style.visibility</p:attrName>
                                        </p:attrNameLst>
                                      </p:cBhvr>
                                      <p:to>
                                        <p:strVal val="visible"/>
                                      </p:to>
                                    </p:set>
                                    <p:animEffect transition="in" filter="fade">
                                      <p:cBhvr>
                                        <p:cTn id="206" dur="1000"/>
                                        <p:tgtEl>
                                          <p:spTgt spid="53"/>
                                        </p:tgtEl>
                                      </p:cBhvr>
                                    </p:animEffect>
                                    <p:anim calcmode="lin" valueType="num">
                                      <p:cBhvr>
                                        <p:cTn id="207" dur="1000" fill="hold"/>
                                        <p:tgtEl>
                                          <p:spTgt spid="53"/>
                                        </p:tgtEl>
                                        <p:attrNameLst>
                                          <p:attrName>ppt_x</p:attrName>
                                        </p:attrNameLst>
                                      </p:cBhvr>
                                      <p:tavLst>
                                        <p:tav tm="0">
                                          <p:val>
                                            <p:strVal val="#ppt_x"/>
                                          </p:val>
                                        </p:tav>
                                        <p:tav tm="100000">
                                          <p:val>
                                            <p:strVal val="#ppt_x"/>
                                          </p:val>
                                        </p:tav>
                                      </p:tavLst>
                                    </p:anim>
                                    <p:anim calcmode="lin" valueType="num">
                                      <p:cBhvr>
                                        <p:cTn id="208" dur="1000" fill="hold"/>
                                        <p:tgtEl>
                                          <p:spTgt spid="53"/>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54"/>
                                        </p:tgtEl>
                                        <p:attrNameLst>
                                          <p:attrName>style.visibility</p:attrName>
                                        </p:attrNameLst>
                                      </p:cBhvr>
                                      <p:to>
                                        <p:strVal val="visible"/>
                                      </p:to>
                                    </p:set>
                                    <p:animEffect transition="in" filter="fade">
                                      <p:cBhvr>
                                        <p:cTn id="211" dur="1000"/>
                                        <p:tgtEl>
                                          <p:spTgt spid="54"/>
                                        </p:tgtEl>
                                      </p:cBhvr>
                                    </p:animEffect>
                                    <p:anim calcmode="lin" valueType="num">
                                      <p:cBhvr>
                                        <p:cTn id="212" dur="1000" fill="hold"/>
                                        <p:tgtEl>
                                          <p:spTgt spid="54"/>
                                        </p:tgtEl>
                                        <p:attrNameLst>
                                          <p:attrName>ppt_x</p:attrName>
                                        </p:attrNameLst>
                                      </p:cBhvr>
                                      <p:tavLst>
                                        <p:tav tm="0">
                                          <p:val>
                                            <p:strVal val="#ppt_x"/>
                                          </p:val>
                                        </p:tav>
                                        <p:tav tm="100000">
                                          <p:val>
                                            <p:strVal val="#ppt_x"/>
                                          </p:val>
                                        </p:tav>
                                      </p:tavLst>
                                    </p:anim>
                                    <p:anim calcmode="lin" valueType="num">
                                      <p:cBhvr>
                                        <p:cTn id="2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68"/>
                                        </p:tgtEl>
                                        <p:attrNameLst>
                                          <p:attrName>style.visibility</p:attrName>
                                        </p:attrNameLst>
                                      </p:cBhvr>
                                      <p:to>
                                        <p:strVal val="visible"/>
                                      </p:to>
                                    </p:set>
                                    <p:animEffect transition="in" filter="fade">
                                      <p:cBhvr>
                                        <p:cTn id="218" dur="1000"/>
                                        <p:tgtEl>
                                          <p:spTgt spid="68"/>
                                        </p:tgtEl>
                                      </p:cBhvr>
                                    </p:animEffect>
                                    <p:anim calcmode="lin" valueType="num">
                                      <p:cBhvr>
                                        <p:cTn id="219" dur="1000" fill="hold"/>
                                        <p:tgtEl>
                                          <p:spTgt spid="68"/>
                                        </p:tgtEl>
                                        <p:attrNameLst>
                                          <p:attrName>ppt_x</p:attrName>
                                        </p:attrNameLst>
                                      </p:cBhvr>
                                      <p:tavLst>
                                        <p:tav tm="0">
                                          <p:val>
                                            <p:strVal val="#ppt_x"/>
                                          </p:val>
                                        </p:tav>
                                        <p:tav tm="100000">
                                          <p:val>
                                            <p:strVal val="#ppt_x"/>
                                          </p:val>
                                        </p:tav>
                                      </p:tavLst>
                                    </p:anim>
                                    <p:anim calcmode="lin" valueType="num">
                                      <p:cBhvr>
                                        <p:cTn id="2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21"/>
                                        </p:tgtEl>
                                      </p:cBhvr>
                                    </p:animEffect>
                                    <p:set>
                                      <p:cBhvr>
                                        <p:cTn id="225" dur="1" fill="hold">
                                          <p:stCondLst>
                                            <p:cond delay="499"/>
                                          </p:stCondLst>
                                        </p:cTn>
                                        <p:tgtEl>
                                          <p:spTgt spid="21"/>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1"/>
                                        </p:tgtEl>
                                      </p:cBhvr>
                                    </p:animEffect>
                                    <p:set>
                                      <p:cBhvr>
                                        <p:cTn id="228" dur="1" fill="hold">
                                          <p:stCondLst>
                                            <p:cond delay="499"/>
                                          </p:stCondLst>
                                        </p:cTn>
                                        <p:tgtEl>
                                          <p:spTgt spid="3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34"/>
                                        </p:tgtEl>
                                      </p:cBhvr>
                                    </p:animEffect>
                                    <p:set>
                                      <p:cBhvr>
                                        <p:cTn id="231" dur="1" fill="hold">
                                          <p:stCondLst>
                                            <p:cond delay="499"/>
                                          </p:stCondLst>
                                        </p:cTn>
                                        <p:tgtEl>
                                          <p:spTgt spid="34"/>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7"/>
                                        </p:tgtEl>
                                      </p:cBhvr>
                                    </p:animEffect>
                                    <p:set>
                                      <p:cBhvr>
                                        <p:cTn id="234" dur="1" fill="hold">
                                          <p:stCondLst>
                                            <p:cond delay="499"/>
                                          </p:stCondLst>
                                        </p:cTn>
                                        <p:tgtEl>
                                          <p:spTgt spid="37"/>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60"/>
                                        </p:tgtEl>
                                      </p:cBhvr>
                                    </p:animEffect>
                                    <p:set>
                                      <p:cBhvr>
                                        <p:cTn id="237" dur="1" fill="hold">
                                          <p:stCondLst>
                                            <p:cond delay="499"/>
                                          </p:stCondLst>
                                        </p:cTn>
                                        <p:tgtEl>
                                          <p:spTgt spid="60"/>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61"/>
                                        </p:tgtEl>
                                      </p:cBhvr>
                                    </p:animEffect>
                                    <p:set>
                                      <p:cBhvr>
                                        <p:cTn id="240" dur="1" fill="hold">
                                          <p:stCondLst>
                                            <p:cond delay="499"/>
                                          </p:stCondLst>
                                        </p:cTn>
                                        <p:tgtEl>
                                          <p:spTgt spid="61"/>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62"/>
                                        </p:tgtEl>
                                      </p:cBhvr>
                                    </p:animEffect>
                                    <p:set>
                                      <p:cBhvr>
                                        <p:cTn id="243" dur="1" fill="hold">
                                          <p:stCondLst>
                                            <p:cond delay="499"/>
                                          </p:stCondLst>
                                        </p:cTn>
                                        <p:tgtEl>
                                          <p:spTgt spid="62"/>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63"/>
                                        </p:tgtEl>
                                      </p:cBhvr>
                                    </p:animEffect>
                                    <p:set>
                                      <p:cBhvr>
                                        <p:cTn id="246" dur="1" fill="hold">
                                          <p:stCondLst>
                                            <p:cond delay="499"/>
                                          </p:stCondLst>
                                        </p:cTn>
                                        <p:tgtEl>
                                          <p:spTgt spid="63"/>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38"/>
                                        </p:tgtEl>
                                      </p:cBhvr>
                                    </p:animEffect>
                                    <p:set>
                                      <p:cBhvr>
                                        <p:cTn id="249" dur="1" fill="hold">
                                          <p:stCondLst>
                                            <p:cond delay="499"/>
                                          </p:stCondLst>
                                        </p:cTn>
                                        <p:tgtEl>
                                          <p:spTgt spid="3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57"/>
                                        </p:tgtEl>
                                      </p:cBhvr>
                                    </p:animEffect>
                                    <p:set>
                                      <p:cBhvr>
                                        <p:cTn id="252" dur="1" fill="hold">
                                          <p:stCondLst>
                                            <p:cond delay="499"/>
                                          </p:stCondLst>
                                        </p:cTn>
                                        <p:tgtEl>
                                          <p:spTgt spid="57"/>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58"/>
                                        </p:tgtEl>
                                      </p:cBhvr>
                                    </p:animEffect>
                                    <p:set>
                                      <p:cBhvr>
                                        <p:cTn id="255" dur="1" fill="hold">
                                          <p:stCondLst>
                                            <p:cond delay="499"/>
                                          </p:stCondLst>
                                        </p:cTn>
                                        <p:tgtEl>
                                          <p:spTgt spid="58"/>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59"/>
                                        </p:tgtEl>
                                      </p:cBhvr>
                                    </p:animEffect>
                                    <p:set>
                                      <p:cBhvr>
                                        <p:cTn id="258" dur="1" fill="hold">
                                          <p:stCondLst>
                                            <p:cond delay="499"/>
                                          </p:stCondLst>
                                        </p:cTn>
                                        <p:tgtEl>
                                          <p:spTgt spid="59"/>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64"/>
                                        </p:tgtEl>
                                      </p:cBhvr>
                                    </p:animEffect>
                                    <p:set>
                                      <p:cBhvr>
                                        <p:cTn id="261" dur="1" fill="hold">
                                          <p:stCondLst>
                                            <p:cond delay="499"/>
                                          </p:stCondLst>
                                        </p:cTn>
                                        <p:tgtEl>
                                          <p:spTgt spid="64"/>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69"/>
                                        </p:tgtEl>
                                      </p:cBhvr>
                                    </p:animEffect>
                                    <p:set>
                                      <p:cBhvr>
                                        <p:cTn id="264" dur="1" fill="hold">
                                          <p:stCondLst>
                                            <p:cond delay="499"/>
                                          </p:stCondLst>
                                        </p:cTn>
                                        <p:tgtEl>
                                          <p:spTgt spid="69"/>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70"/>
                                        </p:tgtEl>
                                      </p:cBhvr>
                                    </p:animEffect>
                                    <p:set>
                                      <p:cBhvr>
                                        <p:cTn id="267" dur="1" fill="hold">
                                          <p:stCondLst>
                                            <p:cond delay="499"/>
                                          </p:stCondLst>
                                        </p:cTn>
                                        <p:tgtEl>
                                          <p:spTgt spid="70"/>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71"/>
                                        </p:tgtEl>
                                      </p:cBhvr>
                                    </p:animEffect>
                                    <p:set>
                                      <p:cBhvr>
                                        <p:cTn id="270" dur="1" fill="hold">
                                          <p:stCondLst>
                                            <p:cond delay="499"/>
                                          </p:stCondLst>
                                        </p:cTn>
                                        <p:tgtEl>
                                          <p:spTgt spid="71"/>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45"/>
                                        </p:tgtEl>
                                      </p:cBhvr>
                                    </p:animEffect>
                                    <p:set>
                                      <p:cBhvr>
                                        <p:cTn id="273" dur="1" fill="hold">
                                          <p:stCondLst>
                                            <p:cond delay="499"/>
                                          </p:stCondLst>
                                        </p:cTn>
                                        <p:tgtEl>
                                          <p:spTgt spid="45"/>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46"/>
                                        </p:tgtEl>
                                      </p:cBhvr>
                                    </p:animEffect>
                                    <p:set>
                                      <p:cBhvr>
                                        <p:cTn id="276" dur="1" fill="hold">
                                          <p:stCondLst>
                                            <p:cond delay="499"/>
                                          </p:stCondLst>
                                        </p:cTn>
                                        <p:tgtEl>
                                          <p:spTgt spid="46"/>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47"/>
                                        </p:tgtEl>
                                      </p:cBhvr>
                                    </p:animEffect>
                                    <p:set>
                                      <p:cBhvr>
                                        <p:cTn id="279" dur="1" fill="hold">
                                          <p:stCondLst>
                                            <p:cond delay="499"/>
                                          </p:stCondLst>
                                        </p:cTn>
                                        <p:tgtEl>
                                          <p:spTgt spid="47"/>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56"/>
                                        </p:tgtEl>
                                      </p:cBhvr>
                                    </p:animEffect>
                                    <p:set>
                                      <p:cBhvr>
                                        <p:cTn id="282" dur="1" fill="hold">
                                          <p:stCondLst>
                                            <p:cond delay="499"/>
                                          </p:stCondLst>
                                        </p:cTn>
                                        <p:tgtEl>
                                          <p:spTgt spid="56"/>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76"/>
                                        </p:tgtEl>
                                      </p:cBhvr>
                                    </p:animEffect>
                                    <p:set>
                                      <p:cBhvr>
                                        <p:cTn id="285" dur="1" fill="hold">
                                          <p:stCondLst>
                                            <p:cond delay="499"/>
                                          </p:stCondLst>
                                        </p:cTn>
                                        <p:tgtEl>
                                          <p:spTgt spid="76"/>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5"/>
                                        </p:tgtEl>
                                      </p:cBhvr>
                                    </p:animEffect>
                                    <p:set>
                                      <p:cBhvr>
                                        <p:cTn id="288" dur="1" fill="hold">
                                          <p:stCondLst>
                                            <p:cond delay="499"/>
                                          </p:stCondLst>
                                        </p:cTn>
                                        <p:tgtEl>
                                          <p:spTgt spid="5"/>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42"/>
                                        </p:tgtEl>
                                      </p:cBhvr>
                                    </p:animEffect>
                                    <p:set>
                                      <p:cBhvr>
                                        <p:cTn id="291" dur="1" fill="hold">
                                          <p:stCondLst>
                                            <p:cond delay="499"/>
                                          </p:stCondLst>
                                        </p:cTn>
                                        <p:tgtEl>
                                          <p:spTgt spid="4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77"/>
                                        </p:tgtEl>
                                      </p:cBhvr>
                                    </p:animEffect>
                                    <p:set>
                                      <p:cBhvr>
                                        <p:cTn id="294" dur="1" fill="hold">
                                          <p:stCondLst>
                                            <p:cond delay="499"/>
                                          </p:stCondLst>
                                        </p:cTn>
                                        <p:tgtEl>
                                          <p:spTgt spid="77"/>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50"/>
                                        </p:tgtEl>
                                      </p:cBhvr>
                                    </p:animEffect>
                                    <p:set>
                                      <p:cBhvr>
                                        <p:cTn id="297" dur="1" fill="hold">
                                          <p:stCondLst>
                                            <p:cond delay="499"/>
                                          </p:stCondLst>
                                        </p:cTn>
                                        <p:tgtEl>
                                          <p:spTgt spid="50"/>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67"/>
                                        </p:tgtEl>
                                      </p:cBhvr>
                                    </p:animEffect>
                                    <p:set>
                                      <p:cBhvr>
                                        <p:cTn id="300" dur="1" fill="hold">
                                          <p:stCondLst>
                                            <p:cond delay="499"/>
                                          </p:stCondLst>
                                        </p:cTn>
                                        <p:tgtEl>
                                          <p:spTgt spid="67"/>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5"/>
                                        </p:tgtEl>
                                      </p:cBhvr>
                                    </p:animEffect>
                                    <p:set>
                                      <p:cBhvr>
                                        <p:cTn id="303" dur="1" fill="hold">
                                          <p:stCondLst>
                                            <p:cond delay="499"/>
                                          </p:stCondLst>
                                        </p:cTn>
                                        <p:tgtEl>
                                          <p:spTgt spid="65"/>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52"/>
                                        </p:tgtEl>
                                      </p:cBhvr>
                                    </p:animEffect>
                                    <p:set>
                                      <p:cBhvr>
                                        <p:cTn id="306" dur="1" fill="hold">
                                          <p:stCondLst>
                                            <p:cond delay="499"/>
                                          </p:stCondLst>
                                        </p:cTn>
                                        <p:tgtEl>
                                          <p:spTgt spid="52"/>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6"/>
                                        </p:tgtEl>
                                      </p:cBhvr>
                                    </p:animEffect>
                                    <p:set>
                                      <p:cBhvr>
                                        <p:cTn id="309" dur="1" fill="hold">
                                          <p:stCondLst>
                                            <p:cond delay="499"/>
                                          </p:stCondLst>
                                        </p:cTn>
                                        <p:tgtEl>
                                          <p:spTgt spid="66"/>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53"/>
                                        </p:tgtEl>
                                      </p:cBhvr>
                                    </p:animEffect>
                                    <p:set>
                                      <p:cBhvr>
                                        <p:cTn id="312" dur="1" fill="hold">
                                          <p:stCondLst>
                                            <p:cond delay="499"/>
                                          </p:stCondLst>
                                        </p:cTn>
                                        <p:tgtEl>
                                          <p:spTgt spid="53"/>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54"/>
                                        </p:tgtEl>
                                      </p:cBhvr>
                                    </p:animEffect>
                                    <p:set>
                                      <p:cBhvr>
                                        <p:cTn id="315" dur="1" fill="hold">
                                          <p:stCondLst>
                                            <p:cond delay="499"/>
                                          </p:stCondLst>
                                        </p:cTn>
                                        <p:tgtEl>
                                          <p:spTgt spid="54"/>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68"/>
                                        </p:tgtEl>
                                      </p:cBhvr>
                                    </p:animEffect>
                                    <p:set>
                                      <p:cBhvr>
                                        <p:cTn id="318" dur="1" fill="hold">
                                          <p:stCondLst>
                                            <p:cond delay="499"/>
                                          </p:stCondLst>
                                        </p:cTn>
                                        <p:tgtEl>
                                          <p:spTgt spid="68"/>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42" presetClass="entr" presetSubtype="0" fill="hold" nodeType="clickEffect">
                                  <p:stCondLst>
                                    <p:cond delay="0"/>
                                  </p:stCondLst>
                                  <p:childTnLst>
                                    <p:set>
                                      <p:cBhvr>
                                        <p:cTn id="322" dur="1" fill="hold">
                                          <p:stCondLst>
                                            <p:cond delay="0"/>
                                          </p:stCondLst>
                                        </p:cTn>
                                        <p:tgtEl>
                                          <p:spTgt spid="7"/>
                                        </p:tgtEl>
                                        <p:attrNameLst>
                                          <p:attrName>style.visibility</p:attrName>
                                        </p:attrNameLst>
                                      </p:cBhvr>
                                      <p:to>
                                        <p:strVal val="visible"/>
                                      </p:to>
                                    </p:set>
                                    <p:animEffect transition="in" filter="fade">
                                      <p:cBhvr>
                                        <p:cTn id="323" dur="1000"/>
                                        <p:tgtEl>
                                          <p:spTgt spid="7"/>
                                        </p:tgtEl>
                                      </p:cBhvr>
                                    </p:animEffect>
                                    <p:anim calcmode="lin" valueType="num">
                                      <p:cBhvr>
                                        <p:cTn id="324" dur="1000" fill="hold"/>
                                        <p:tgtEl>
                                          <p:spTgt spid="7"/>
                                        </p:tgtEl>
                                        <p:attrNameLst>
                                          <p:attrName>ppt_x</p:attrName>
                                        </p:attrNameLst>
                                      </p:cBhvr>
                                      <p:tavLst>
                                        <p:tav tm="0">
                                          <p:val>
                                            <p:strVal val="#ppt_x"/>
                                          </p:val>
                                        </p:tav>
                                        <p:tav tm="100000">
                                          <p:val>
                                            <p:strVal val="#ppt_x"/>
                                          </p:val>
                                        </p:tav>
                                      </p:tavLst>
                                    </p:anim>
                                    <p:anim calcmode="lin" valueType="num">
                                      <p:cBhvr>
                                        <p:cTn id="325" dur="1000" fill="hold"/>
                                        <p:tgtEl>
                                          <p:spTgt spid="7"/>
                                        </p:tgtEl>
                                        <p:attrNameLst>
                                          <p:attrName>ppt_y</p:attrName>
                                        </p:attrNameLst>
                                      </p:cBhvr>
                                      <p:tavLst>
                                        <p:tav tm="0">
                                          <p:val>
                                            <p:strVal val="#ppt_y+.1"/>
                                          </p:val>
                                        </p:tav>
                                        <p:tav tm="100000">
                                          <p:val>
                                            <p:strVal val="#ppt_y"/>
                                          </p:val>
                                        </p:tav>
                                      </p:tavLst>
                                    </p:anim>
                                  </p:childTnLst>
                                </p:cTn>
                              </p:par>
                              <p:par>
                                <p:cTn id="326" presetID="42" presetClass="entr" presetSubtype="0" fill="hold" grpId="0" nodeType="withEffect">
                                  <p:stCondLst>
                                    <p:cond delay="0"/>
                                  </p:stCondLst>
                                  <p:childTnLst>
                                    <p:set>
                                      <p:cBhvr>
                                        <p:cTn id="327" dur="1" fill="hold">
                                          <p:stCondLst>
                                            <p:cond delay="0"/>
                                          </p:stCondLst>
                                        </p:cTn>
                                        <p:tgtEl>
                                          <p:spTgt spid="48"/>
                                        </p:tgtEl>
                                        <p:attrNameLst>
                                          <p:attrName>style.visibility</p:attrName>
                                        </p:attrNameLst>
                                      </p:cBhvr>
                                      <p:to>
                                        <p:strVal val="visible"/>
                                      </p:to>
                                    </p:set>
                                    <p:animEffect transition="in" filter="fade">
                                      <p:cBhvr>
                                        <p:cTn id="328" dur="1000"/>
                                        <p:tgtEl>
                                          <p:spTgt spid="48"/>
                                        </p:tgtEl>
                                      </p:cBhvr>
                                    </p:animEffect>
                                    <p:anim calcmode="lin" valueType="num">
                                      <p:cBhvr>
                                        <p:cTn id="329" dur="1000" fill="hold"/>
                                        <p:tgtEl>
                                          <p:spTgt spid="48"/>
                                        </p:tgtEl>
                                        <p:attrNameLst>
                                          <p:attrName>ppt_x</p:attrName>
                                        </p:attrNameLst>
                                      </p:cBhvr>
                                      <p:tavLst>
                                        <p:tav tm="0">
                                          <p:val>
                                            <p:strVal val="#ppt_x"/>
                                          </p:val>
                                        </p:tav>
                                        <p:tav tm="100000">
                                          <p:val>
                                            <p:strVal val="#ppt_x"/>
                                          </p:val>
                                        </p:tav>
                                      </p:tavLst>
                                    </p:anim>
                                    <p:anim calcmode="lin" valueType="num">
                                      <p:cBhvr>
                                        <p:cTn id="3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1" fill="hold">
                      <p:stCondLst>
                        <p:cond delay="indefinite"/>
                      </p:stCondLst>
                      <p:childTnLst>
                        <p:par>
                          <p:cTn id="332" fill="hold">
                            <p:stCondLst>
                              <p:cond delay="0"/>
                            </p:stCondLst>
                            <p:childTnLst>
                              <p:par>
                                <p:cTn id="333" presetID="42" presetClass="entr" presetSubtype="0" fill="hold" grpId="0" nodeType="clickEffect">
                                  <p:stCondLst>
                                    <p:cond delay="0"/>
                                  </p:stCondLst>
                                  <p:childTnLst>
                                    <p:set>
                                      <p:cBhvr>
                                        <p:cTn id="334" dur="1" fill="hold">
                                          <p:stCondLst>
                                            <p:cond delay="0"/>
                                          </p:stCondLst>
                                        </p:cTn>
                                        <p:tgtEl>
                                          <p:spTgt spid="49"/>
                                        </p:tgtEl>
                                        <p:attrNameLst>
                                          <p:attrName>style.visibility</p:attrName>
                                        </p:attrNameLst>
                                      </p:cBhvr>
                                      <p:to>
                                        <p:strVal val="visible"/>
                                      </p:to>
                                    </p:set>
                                    <p:animEffect transition="in" filter="fade">
                                      <p:cBhvr>
                                        <p:cTn id="335" dur="1000"/>
                                        <p:tgtEl>
                                          <p:spTgt spid="49"/>
                                        </p:tgtEl>
                                      </p:cBhvr>
                                    </p:animEffect>
                                    <p:anim calcmode="lin" valueType="num">
                                      <p:cBhvr>
                                        <p:cTn id="336" dur="1000" fill="hold"/>
                                        <p:tgtEl>
                                          <p:spTgt spid="49"/>
                                        </p:tgtEl>
                                        <p:attrNameLst>
                                          <p:attrName>ppt_x</p:attrName>
                                        </p:attrNameLst>
                                      </p:cBhvr>
                                      <p:tavLst>
                                        <p:tav tm="0">
                                          <p:val>
                                            <p:strVal val="#ppt_x"/>
                                          </p:val>
                                        </p:tav>
                                        <p:tav tm="100000">
                                          <p:val>
                                            <p:strVal val="#ppt_x"/>
                                          </p:val>
                                        </p:tav>
                                      </p:tavLst>
                                    </p:anim>
                                    <p:anim calcmode="lin" valueType="num">
                                      <p:cBhvr>
                                        <p:cTn id="3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animBg="1"/>
      <p:bldP spid="21" grpId="0" animBg="1"/>
      <p:bldP spid="21" grpId="1" animBg="1"/>
      <p:bldP spid="31" grpId="0" animBg="1"/>
      <p:bldP spid="31" grpId="1" animBg="1"/>
      <p:bldP spid="34" grpId="0" animBg="1"/>
      <p:bldP spid="34" grpId="1" animBg="1"/>
      <p:bldP spid="37" grpId="0" animBg="1"/>
      <p:bldP spid="37" grpId="1" animBg="1"/>
      <p:bldP spid="50" grpId="0"/>
      <p:bldP spid="50" grpId="1"/>
      <p:bldP spid="52" grpId="0"/>
      <p:bldP spid="52" grpId="1"/>
      <p:bldP spid="53" grpId="0"/>
      <p:bldP spid="53" grpId="1"/>
      <p:bldP spid="54" grpId="0"/>
      <p:bldP spid="54" grpId="1"/>
      <p:bldP spid="60" grpId="0" animBg="1"/>
      <p:bldP spid="60" grpId="1" animBg="1"/>
      <p:bldP spid="61" grpId="0" animBg="1"/>
      <p:bldP spid="61" grpId="1" animBg="1"/>
      <p:bldP spid="62" grpId="0" animBg="1"/>
      <p:bldP spid="62" grpId="1" animBg="1"/>
      <p:bldP spid="63" grpId="0" animBg="1"/>
      <p:bldP spid="63" grpId="1" animBg="1"/>
      <p:bldP spid="65" grpId="0"/>
      <p:bldP spid="65" grpId="1"/>
      <p:bldP spid="66" grpId="0"/>
      <p:bldP spid="66" grpId="1"/>
      <p:bldP spid="67" grpId="0"/>
      <p:bldP spid="67" grpId="1"/>
      <p:bldP spid="68" grpId="0"/>
      <p:bldP spid="68" grpId="1"/>
      <p:bldP spid="48"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9"/>
          <p:cNvSpPr>
            <a:spLocks noGrp="1" noRot="1" noChangeAspect="1" noMove="1" noResize="1" noEditPoints="1" noAdjustHandles="1" noChangeArrowheads="1" noChangeShapeType="1" noTextEdit="1"/>
          </p:cNvSpPr>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Hình ảnh Thẻ Xanh Hình Vẽ Biểu Tượng &amp;quot;vector, Các Vector., Phim Hoạt Hình  Bằng Tay, Sông miễn phí tải tập tin PNG PSDComment và Vector"/>
          <p:cNvPicPr>
            <a:picLocks noChangeAspect="1" noChangeArrowheads="1"/>
          </p:cNvPicPr>
          <p:nvPr/>
        </p:nvPicPr>
        <p:blipFill rotWithShape="1">
          <a:blip r:embed="rId1">
            <a:alphaModFix amt="40000"/>
            <a:extLst>
              <a:ext uri="{BEBA8EAE-BF5A-486C-A8C5-ECC9F3942E4B}">
                <a14:imgProps xmlns:a14="http://schemas.microsoft.com/office/drawing/2010/main">
                  <a14:imgLayer r:embed="rId2">
                    <a14:imgEffect>
                      <a14:backgroundRemoval t="10000" b="98917" l="1333" r="99000">
                        <a14:foregroundMark x1="7333" y1="53500" x2="7333" y2="53500"/>
                        <a14:foregroundMark x1="67417" y1="52750" x2="67417" y2="52750"/>
                        <a14:foregroundMark x1="68333" y1="52583" x2="68333" y2="52583"/>
                        <a14:foregroundMark x1="77833" y1="54083" x2="77833" y2="54083"/>
                        <a14:foregroundMark x1="79167" y1="52000" x2="80333" y2="50417"/>
                        <a14:foregroundMark x1="81500" y1="49250" x2="81667" y2="48500"/>
                        <a14:foregroundMark x1="85000" y1="44833" x2="85000" y2="44833"/>
                        <a14:foregroundMark x1="86167" y1="44250" x2="89250" y2="45000"/>
                        <a14:foregroundMark x1="90583" y1="45417" x2="90583" y2="45417"/>
                        <a14:foregroundMark x1="92917" y1="46417" x2="92917" y2="46417"/>
                        <a14:foregroundMark x1="93833" y1="48500" x2="93833" y2="49250"/>
                        <a14:foregroundMark x1="95000" y1="52000" x2="95000" y2="52000"/>
                        <a14:foregroundMark x1="97500" y1="56000" x2="97500" y2="57167"/>
                        <a14:foregroundMark x1="99083" y1="63583" x2="98917" y2="65333"/>
                        <a14:foregroundMark x1="96917" y1="74000" x2="96750" y2="74583"/>
                        <a14:foregroundMark x1="96167" y1="77667" x2="95583" y2="82167"/>
                        <a14:foregroundMark x1="96167" y1="86167" x2="96417" y2="89250"/>
                        <a14:foregroundMark x1="97500" y1="92167" x2="97500" y2="94667"/>
                        <a14:foregroundMark x1="97500" y1="98917" x2="97500" y2="98917"/>
                        <a14:foregroundMark x1="97500" y1="98917" x2="97500" y2="98917"/>
                        <a14:foregroundMark x1="95833" y1="98917" x2="95833" y2="98917"/>
                        <a14:foregroundMark x1="94083" y1="98750" x2="93250" y2="98750"/>
                        <a14:foregroundMark x1="90750" y1="98333" x2="90750" y2="98333"/>
                        <a14:foregroundMark x1="89250" y1="98333" x2="87667" y2="98750"/>
                        <a14:foregroundMark x1="82667" y1="98333" x2="82083" y2="98583"/>
                        <a14:foregroundMark x1="80167" y1="98583" x2="80167" y2="98583"/>
                        <a14:foregroundMark x1="77250" y1="98167" x2="75083" y2="97750"/>
                        <a14:foregroundMark x1="65500" y1="97417" x2="60833" y2="98583"/>
                        <a14:foregroundMark x1="52917" y1="98583" x2="52333" y2="98750"/>
                        <a14:foregroundMark x1="43833" y1="97583" x2="41333" y2="97583"/>
                        <a14:foregroundMark x1="34917" y1="97583" x2="30667" y2="98750"/>
                        <a14:foregroundMark x1="21000" y1="98917" x2="16417" y2="98167"/>
                        <a14:foregroundMark x1="10417" y1="96250" x2="7500" y2="96417"/>
                        <a14:foregroundMark x1="2833" y1="96250" x2="2833" y2="96250"/>
                        <a14:foregroundMark x1="2250" y1="95667" x2="2250" y2="93167"/>
                        <a14:foregroundMark x1="2250" y1="91417" x2="2250" y2="90250"/>
                        <a14:foregroundMark x1="2250" y1="89250" x2="2250" y2="87500"/>
                        <a14:foregroundMark x1="2083" y1="84833" x2="1333" y2="82167"/>
                        <a14:foregroundMark x1="46750" y1="92750" x2="46750" y2="92750"/>
                        <a14:foregroundMark x1="33167" y1="93333" x2="27750" y2="91750"/>
                        <a14:foregroundMark x1="23333" y1="89667" x2="23333" y2="89667"/>
                        <a14:foregroundMark x1="19083" y1="85000" x2="17167" y2="84083"/>
                        <a14:foregroundMark x1="11917" y1="82333" x2="11917" y2="82333"/>
                        <a14:foregroundMark x1="59083" y1="80000" x2="59083" y2="80000"/>
                        <a14:foregroundMark x1="72250" y1="78417" x2="75667" y2="77833"/>
                        <a14:foregroundMark x1="89583" y1="77083" x2="89583" y2="77083"/>
                        <a14:foregroundMark x1="96917" y1="76917" x2="96917" y2="76917"/>
                        <a14:foregroundMark x1="72000" y1="77333" x2="70500" y2="77333"/>
                        <a14:foregroundMark x1="67417" y1="78417" x2="62000" y2="80000"/>
                        <a14:foregroundMark x1="58667" y1="81583" x2="55000" y2="82333"/>
                        <a14:foregroundMark x1="51917" y1="81750" x2="54667" y2="82500"/>
                        <a14:foregroundMark x1="67417" y1="84417" x2="69500" y2="83833"/>
                        <a14:foregroundMark x1="77083" y1="82667" x2="78000" y2="81917"/>
                        <a14:foregroundMark x1="83833" y1="81000" x2="83833" y2="81000"/>
                        <a14:foregroundMark x1="77417" y1="46417" x2="77417" y2="46417"/>
                        <a14:foregroundMark x1="80917" y1="46417" x2="80917" y2="46417"/>
                        <a14:foregroundMark x1="80750" y1="46167" x2="77083" y2="46917"/>
                        <a14:foregroundMark x1="76667" y1="46917" x2="76667" y2="46917"/>
                        <a14:foregroundMark x1="76083" y1="47333" x2="76083" y2="47333"/>
                        <a14:foregroundMark x1="80750" y1="44083" x2="79750" y2="45250"/>
                        <a14:foregroundMark x1="79333" y1="46000" x2="74917" y2="48500"/>
                        <a14:foregroundMark x1="74917" y1="48500" x2="73417" y2="48667"/>
                        <a14:foregroundMark x1="72583" y1="48667" x2="71667" y2="48917"/>
                        <a14:foregroundMark x1="56000" y1="51750" x2="56000" y2="51750"/>
                        <a14:foregroundMark x1="54250" y1="52333" x2="47333" y2="52917"/>
                        <a14:foregroundMark x1="47333" y1="52917" x2="47333" y2="52917"/>
                        <a14:foregroundMark x1="46750" y1="52917" x2="46750" y2="52917"/>
                        <a14:foregroundMark x1="49250" y1="52000" x2="53500" y2="51167"/>
                        <a14:foregroundMark x1="54833" y1="50833" x2="54833" y2="50833"/>
                        <a14:foregroundMark x1="56000" y1="50083" x2="56917" y2="49833"/>
                        <a14:foregroundMark x1="57167" y1="49833" x2="57167" y2="49833"/>
                        <a14:foregroundMark x1="54833" y1="51167" x2="51583" y2="52333"/>
                        <a14:foregroundMark x1="56750" y1="50250" x2="56750" y2="50250"/>
                        <a14:foregroundMark x1="55583" y1="51750" x2="55000" y2="52583"/>
                        <a14:foregroundMark x1="54833" y1="52583" x2="54833" y2="52583"/>
                        <a14:foregroundMark x1="29750" y1="78083" x2="29750" y2="78083"/>
                        <a14:foregroundMark x1="29500" y1="78417" x2="28917" y2="78833"/>
                        <a14:foregroundMark x1="28167" y1="78833" x2="28167" y2="78833"/>
                        <a14:foregroundMark x1="26583" y1="78667" x2="26000" y2="78667"/>
                        <a14:foregroundMark x1="25667" y1="78667" x2="25667" y2="78667"/>
                        <a14:foregroundMark x1="22917" y1="78667" x2="22000" y2="78667"/>
                        <a14:foregroundMark x1="19667" y1="78667" x2="16750" y2="78667"/>
                        <a14:foregroundMark x1="11333" y1="78667" x2="11333" y2="78667"/>
                        <a14:foregroundMark x1="10750" y1="78833" x2="10750" y2="78833"/>
                        <a14:foregroundMark x1="7500" y1="78250" x2="7500" y2="78250"/>
                        <a14:foregroundMark x1="7667" y1="78417" x2="9417" y2="78417"/>
                        <a14:foregroundMark x1="18667" y1="78250" x2="21417" y2="78250"/>
                      </a14:backgroundRemoval>
                    </a14:imgEffect>
                  </a14:imgLayer>
                </a14:imgProps>
              </a:ext>
              <a:ext uri="{28A0092B-C50C-407E-A947-70E740481C1C}">
                <a14:useLocalDpi xmlns:a14="http://schemas.microsoft.com/office/drawing/2010/main" val="0"/>
              </a:ext>
            </a:extLst>
          </a:blip>
          <a:srcRect t="29945" b="13806"/>
          <a:stretch>
            <a:fill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3747" y="1831175"/>
            <a:ext cx="10369204" cy="435824"/>
          </a:xfrm>
        </p:spPr>
        <p:txBody>
          <a:bodyPr vert="horz" lIns="91440" tIns="45720" rIns="91440" bIns="45720" rtlCol="0" anchor="ctr">
            <a:noAutofit/>
          </a:bodyPr>
          <a:lstStyle/>
          <a:p>
            <a:pPr marL="571500" indent="-571500">
              <a:buFont typeface="Wingdings" panose="05000000000000000000" pitchFamily="2" charset="2"/>
              <a:buChar char="v"/>
            </a:pPr>
            <a:r>
              <a:rPr lang="en-US" sz="4000" b="1" kern="1200">
                <a:solidFill>
                  <a:srgbClr val="FFFF00"/>
                </a:solidFill>
                <a:latin typeface="+mj-lt"/>
                <a:ea typeface="+mj-ea"/>
                <a:cs typeface="+mj-cs"/>
              </a:rPr>
              <a:t>Quá trình bóc mòn</a:t>
            </a:r>
            <a:endParaRPr lang="en-US" sz="4000" b="1" kern="1200">
              <a:solidFill>
                <a:srgbClr val="FFFF00"/>
              </a:solidFill>
              <a:latin typeface="+mj-lt"/>
              <a:ea typeface="+mj-ea"/>
              <a:cs typeface="+mj-cs"/>
            </a:endParaRPr>
          </a:p>
        </p:txBody>
      </p:sp>
      <p:sp>
        <p:nvSpPr>
          <p:cNvPr id="10" name="Rectangle 9"/>
          <p:cNvSpPr/>
          <p:nvPr/>
        </p:nvSpPr>
        <p:spPr>
          <a:xfrm>
            <a:off x="2641744" y="365125"/>
            <a:ext cx="6451456" cy="716875"/>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defRPr/>
            </a:pPr>
            <a:r>
              <a:rPr kumimoji="0" lang="en-US" sz="60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panose="020F0502020204030204"/>
                <a:ea typeface="+mn-ea"/>
                <a:cs typeface="+mn-cs"/>
              </a:rPr>
              <a:t>NỘI DUNG CHÍNH </a:t>
            </a:r>
            <a:endParaRPr kumimoji="0" lang="en-US" sz="60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8859" r="13963" b="2"/>
          <a:stretch>
            <a:fillRect/>
          </a:stretch>
        </p:blipFill>
        <p:spPr>
          <a:xfrm>
            <a:off x="6692812" y="1992943"/>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9" name="TextBox 8"/>
          <p:cNvSpPr txBox="1"/>
          <p:nvPr/>
        </p:nvSpPr>
        <p:spPr>
          <a:xfrm>
            <a:off x="803747" y="2436369"/>
            <a:ext cx="61849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Quá trình vận chuyển</a:t>
            </a:r>
            <a:endParaRPr lang="en-US"/>
          </a:p>
        </p:txBody>
      </p:sp>
      <p:sp>
        <p:nvSpPr>
          <p:cNvPr id="12" name="TextBox 11"/>
          <p:cNvSpPr txBox="1"/>
          <p:nvPr/>
        </p:nvSpPr>
        <p:spPr>
          <a:xfrm>
            <a:off x="803747" y="3225134"/>
            <a:ext cx="60960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Quá trình bồi tụ</a:t>
            </a:r>
            <a:endParaRPr lang="en-US"/>
          </a:p>
        </p:txBody>
      </p:sp>
      <p:sp>
        <p:nvSpPr>
          <p:cNvPr id="13" name="TextBox 12"/>
          <p:cNvSpPr txBox="1"/>
          <p:nvPr/>
        </p:nvSpPr>
        <p:spPr>
          <a:xfrm>
            <a:off x="803747" y="4013898"/>
            <a:ext cx="7226300" cy="707886"/>
          </a:xfrm>
          <a:prstGeom prst="rect">
            <a:avLst/>
          </a:prstGeom>
          <a:noFill/>
        </p:spPr>
        <p:txBody>
          <a:bodyPr wrap="square">
            <a:spAutoFit/>
          </a:bodyPr>
          <a:lstStyle/>
          <a:p>
            <a:pPr marL="571500" indent="-571500">
              <a:buFont typeface="Wingdings" panose="05000000000000000000" pitchFamily="2" charset="2"/>
              <a:buChar char="v"/>
            </a:pPr>
            <a:r>
              <a:rPr kumimoji="0" lang="en-US" sz="4000" b="1" i="0" u="none" strike="noStrike" kern="1200" cap="none" spc="0" normalizeH="0" baseline="0" noProof="0">
                <a:ln>
                  <a:noFill/>
                </a:ln>
                <a:solidFill>
                  <a:srgbClr val="FFFF00"/>
                </a:solidFill>
                <a:effectLst/>
                <a:uLnTx/>
                <a:uFillTx/>
                <a:latin typeface="Calibri Light" panose="020F0302020204030204"/>
                <a:ea typeface="+mj-ea"/>
                <a:cs typeface="+mj-cs"/>
              </a:rPr>
              <a:t>Mối quan hệ giữa các quá trình</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1"/>
          <a:srcRect t="18796"/>
          <a:stretch>
            <a:fillRect/>
          </a:stretch>
        </p:blipFill>
        <p:spPr>
          <a:xfrm>
            <a:off x="320244" y="4476013"/>
            <a:ext cx="3115146" cy="2230290"/>
          </a:xfrm>
          <a:prstGeom prst="rect">
            <a:avLst/>
          </a:prstGeom>
        </p:spPr>
      </p:pic>
      <p:sp>
        <p:nvSpPr>
          <p:cNvPr id="40" name="TextBox 39"/>
          <p:cNvSpPr txBox="1"/>
          <p:nvPr/>
        </p:nvSpPr>
        <p:spPr>
          <a:xfrm>
            <a:off x="2829728" y="1244491"/>
            <a:ext cx="8612012" cy="2916504"/>
          </a:xfrm>
          <a:prstGeom prst="rect">
            <a:avLst/>
          </a:prstGeom>
          <a:noFill/>
        </p:spPr>
        <p:txBody>
          <a:bodyPr wrap="square">
            <a:spAutoFit/>
          </a:bodyPr>
          <a:lstStyle/>
          <a:p>
            <a:pPr algn="just">
              <a:lnSpc>
                <a:spcPct val="115000"/>
              </a:lnSpc>
              <a:spcAft>
                <a:spcPts val="800"/>
              </a:spcAft>
            </a:pP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 C</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hia lớp thành 6 nhóm theo 2 cụm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hoạt động theo trạm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(Cụm 1: Nhóm 1, 2, 3; Cụm 2: Nhóm 4, 5, 6). </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Tại các trạm</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các nhóm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thảo luận hoàn thành các</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nội dung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phiếu học tập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theo thứ tự</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marL="342900" indent="-342900" algn="just">
              <a:lnSpc>
                <a:spcPct val="115000"/>
              </a:lnSpc>
              <a:spcAft>
                <a:spcPts val="800"/>
              </a:spcAft>
              <a:buFontTx/>
              <a:buChar char="-"/>
            </a:pP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hời gian</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5</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 phút</a:t>
            </a:r>
            <a:r>
              <a:rPr lang="en-US" sz="2400">
                <a:solidFill>
                  <a:srgbClr val="002060"/>
                </a:solidFill>
                <a:latin typeface="#9Slide03 SFU Futura_03" panose="00000400000000000000" pitchFamily="2" charset="0"/>
                <a:ea typeface="Calibri" panose="020F0502020204030204" pitchFamily="34" charset="0"/>
                <a:cs typeface="Times New Roman" panose="02020603050405020304" pitchFamily="18" charset="0"/>
              </a:rPr>
              <a:t>/trạm.</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marL="342900" indent="-342900" algn="just">
              <a:lnSpc>
                <a:spcPct val="115000"/>
              </a:lnSpc>
              <a:spcAft>
                <a:spcPts val="800"/>
              </a:spcAft>
              <a:buFontTx/>
              <a:buChar char="-"/>
            </a:pP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Hết </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5 </a:t>
            </a:r>
            <a:r>
              <a:rPr lang="vi-VN"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phút di chuyển đến trạm khác theo sơ đồ di chuyển</a:t>
            </a:r>
            <a:r>
              <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p:txBody>
      </p:sp>
      <p:sp>
        <p:nvSpPr>
          <p:cNvPr id="41" name="TextBox 40"/>
          <p:cNvSpPr txBox="1"/>
          <p:nvPr/>
        </p:nvSpPr>
        <p:spPr>
          <a:xfrm>
            <a:off x="0" y="-150"/>
            <a:ext cx="12192000" cy="954107"/>
          </a:xfrm>
          <a:prstGeom prst="rect">
            <a:avLst/>
          </a:prstGeom>
          <a:solidFill>
            <a:srgbClr val="002060"/>
          </a:solidFill>
        </p:spPr>
        <p:txBody>
          <a:bodyPr wrap="square">
            <a:spAutoFit/>
          </a:bodyPr>
          <a:lstStyle/>
          <a:p>
            <a:pPr algn="ctr"/>
            <a:r>
              <a:rPr lang="en-US" sz="28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endParaRPr lang="en-US" sz="2800" b="1">
              <a:solidFill>
                <a:srgbClr val="92D050"/>
              </a:solidFill>
              <a:effectLst/>
              <a:latin typeface="#9Slide03 SFU Grenoble" panose="00000500000000000000" pitchFamily="2" charset="0"/>
              <a:ea typeface="Cambria" panose="02040503050406030204" pitchFamily="18" charset="0"/>
            </a:endParaRPr>
          </a:p>
          <a:p>
            <a:pPr algn="ctr"/>
            <a:r>
              <a:rPr lang="en-US" sz="28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800">
              <a:solidFill>
                <a:srgbClr val="FFFF00"/>
              </a:solidFill>
              <a:latin typeface="#9Slide03 SFU Grenoble" panose="00000500000000000000" pitchFamily="2" charset="0"/>
            </a:endParaRPr>
          </a:p>
        </p:txBody>
      </p:sp>
      <p:grpSp>
        <p:nvGrpSpPr>
          <p:cNvPr id="5" name="Group 4"/>
          <p:cNvGrpSpPr/>
          <p:nvPr/>
        </p:nvGrpSpPr>
        <p:grpSpPr>
          <a:xfrm>
            <a:off x="231026" y="1244491"/>
            <a:ext cx="2365375" cy="2737420"/>
            <a:chOff x="314325" y="1270000"/>
            <a:chExt cx="2365375" cy="2737420"/>
          </a:xfrm>
        </p:grpSpPr>
        <p:sp>
          <p:nvSpPr>
            <p:cNvPr id="4" name="Rectangle: Rounded Corners 3"/>
            <p:cNvSpPr/>
            <p:nvPr/>
          </p:nvSpPr>
          <p:spPr>
            <a:xfrm>
              <a:off x="314325" y="1270000"/>
              <a:ext cx="2365375" cy="542845"/>
            </a:xfrm>
            <a:prstGeom prst="roundRect">
              <a:avLst>
                <a:gd name="adj" fmla="val 47081"/>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latin typeface="#9Slide03 SFU Futura_03" panose="00000400000000000000" pitchFamily="2" charset="0"/>
                </a:rPr>
                <a:t>Nhiệm vụ</a:t>
              </a:r>
              <a:endParaRPr lang="en-US" sz="2800" b="1">
                <a:latin typeface="#9Slide03 SFU Futura_03" panose="00000400000000000000" pitchFamily="2" charset="0"/>
              </a:endParaRPr>
            </a:p>
          </p:txBody>
        </p:sp>
        <p:pic>
          <p:nvPicPr>
            <p:cNvPr id="2050" name="Picture 2" descr="checklist-1295319_960_720 - Graduate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3" y="1847696"/>
              <a:ext cx="2003744" cy="215972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stretch>
            <a:fillRect/>
          </a:stretch>
        </p:blipFill>
        <p:spPr>
          <a:xfrm>
            <a:off x="3696574" y="4304007"/>
            <a:ext cx="5919854" cy="2553077"/>
          </a:xfrm>
          <a:prstGeom prst="rect">
            <a:avLst/>
          </a:prstGeom>
        </p:spPr>
      </p:pic>
      <p:pic>
        <p:nvPicPr>
          <p:cNvPr id="69" name="Picture 68"/>
          <p:cNvPicPr>
            <a:picLocks noChangeAspect="1"/>
          </p:cNvPicPr>
          <p:nvPr/>
        </p:nvPicPr>
        <p:blipFill rotWithShape="1">
          <a:blip r:embed="rId4">
            <a:extLst>
              <a:ext uri="{BEBA8EAE-BF5A-486C-A8C5-ECC9F3942E4B}">
                <a14:imgProps xmlns:a14="http://schemas.microsoft.com/office/drawing/2010/main">
                  <a14:imgLayer r:embed="rId5">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a:fillRect/>
          </a:stretch>
        </p:blipFill>
        <p:spPr>
          <a:xfrm>
            <a:off x="231026" y="106809"/>
            <a:ext cx="755934" cy="746838"/>
          </a:xfrm>
          <a:prstGeom prst="rect">
            <a:avLst/>
          </a:prstGeom>
        </p:spPr>
      </p:pic>
      <p:pic>
        <p:nvPicPr>
          <p:cNvPr id="3" name="Đồng hồ đếm ngược 5 phút - 5 minutes timer Hailist">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9616428" y="4972159"/>
            <a:ext cx="2280356" cy="128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76225" y="1274904"/>
            <a:ext cx="11811000" cy="523220"/>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SGK và internet hoàn thành phiếu học tập</a:t>
            </a:r>
            <a:endParaRPr lang="en-US" sz="2800">
              <a:solidFill>
                <a:srgbClr val="C00000"/>
              </a:solidFill>
              <a:latin typeface="#9Slide03 SFU Futura_03" panose="00000400000000000000" pitchFamily="2" charset="0"/>
            </a:endParaRPr>
          </a:p>
        </p:txBody>
      </p:sp>
      <p:pic>
        <p:nvPicPr>
          <p:cNvPr id="37" name="image17.png" descr="A picture containing mountain, grass, outdoor, nature&#10;&#10;Description automatically generated"/>
          <p:cNvPicPr/>
          <p:nvPr/>
        </p:nvPicPr>
        <p:blipFill>
          <a:blip r:embed="rId1"/>
          <a:srcRect/>
          <a:stretch>
            <a:fillRect/>
          </a:stretch>
        </p:blipFill>
        <p:spPr>
          <a:xfrm>
            <a:off x="276225" y="1829306"/>
            <a:ext cx="2792095" cy="1984375"/>
          </a:xfrm>
          <a:prstGeom prst="rect">
            <a:avLst/>
          </a:prstGeom>
          <a:ln>
            <a:noFill/>
          </a:ln>
          <a:effectLst>
            <a:outerShdw blurRad="292100" dist="139700" dir="2700000" algn="tl" rotWithShape="0">
              <a:srgbClr val="333333">
                <a:alpha val="65000"/>
              </a:srgbClr>
            </a:outerShdw>
          </a:effectLst>
        </p:spPr>
      </p:pic>
      <p:pic>
        <p:nvPicPr>
          <p:cNvPr id="40" name="image9.png" descr="A river running through a valley&#10;&#10;Description automatically generated with low confidence"/>
          <p:cNvPicPr/>
          <p:nvPr/>
        </p:nvPicPr>
        <p:blipFill>
          <a:blip r:embed="rId2"/>
          <a:srcRect/>
          <a:stretch>
            <a:fillRect/>
          </a:stretch>
        </p:blipFill>
        <p:spPr>
          <a:xfrm>
            <a:off x="3274060" y="1850261"/>
            <a:ext cx="2763520" cy="1963420"/>
          </a:xfrm>
          <a:prstGeom prst="rect">
            <a:avLst/>
          </a:prstGeom>
          <a:ln>
            <a:noFill/>
          </a:ln>
          <a:effectLst>
            <a:outerShdw blurRad="292100" dist="139700" dir="2700000" algn="tl" rotWithShape="0">
              <a:srgbClr val="333333">
                <a:alpha val="65000"/>
              </a:srgbClr>
            </a:outerShdw>
          </a:effectLst>
        </p:spPr>
      </p:pic>
      <p:pic>
        <p:nvPicPr>
          <p:cNvPr id="41" name="image14.png" descr="A picture containing sky, outdoor, nature, rock&#10;&#10;Description automatically generated"/>
          <p:cNvPicPr/>
          <p:nvPr/>
        </p:nvPicPr>
        <p:blipFill>
          <a:blip r:embed="rId3"/>
          <a:srcRect/>
          <a:stretch>
            <a:fillRect/>
          </a:stretch>
        </p:blipFill>
        <p:spPr>
          <a:xfrm>
            <a:off x="9232900" y="1934716"/>
            <a:ext cx="2773680" cy="1878965"/>
          </a:xfrm>
          <a:prstGeom prst="rect">
            <a:avLst/>
          </a:prstGeom>
          <a:ln>
            <a:noFill/>
          </a:ln>
          <a:effectLst>
            <a:outerShdw blurRad="292100" dist="139700" dir="2700000" algn="tl" rotWithShape="0">
              <a:srgbClr val="333333">
                <a:alpha val="65000"/>
              </a:srgbClr>
            </a:outerShdw>
          </a:effectLst>
        </p:spPr>
      </p:pic>
      <p:pic>
        <p:nvPicPr>
          <p:cNvPr id="42" name="image7.png" descr="A picture containing nature, rock&#10;&#10;Description automatically generated"/>
          <p:cNvPicPr/>
          <p:nvPr/>
        </p:nvPicPr>
        <p:blipFill>
          <a:blip r:embed="rId4"/>
          <a:srcRect/>
          <a:stretch>
            <a:fillRect/>
          </a:stretch>
        </p:blipFill>
        <p:spPr>
          <a:xfrm>
            <a:off x="6243320" y="1919476"/>
            <a:ext cx="2783840" cy="1894205"/>
          </a:xfrm>
          <a:prstGeom prst="rect">
            <a:avLst/>
          </a:prstGeom>
          <a:ln>
            <a:noFill/>
          </a:ln>
          <a:effectLst>
            <a:outerShdw blurRad="292100" dist="139700" dir="2700000" algn="tl" rotWithShape="0">
              <a:srgbClr val="333333">
                <a:alpha val="65000"/>
              </a:srgbClr>
            </a:outerShdw>
          </a:effectLst>
        </p:spPr>
      </p:pic>
      <p:graphicFrame>
        <p:nvGraphicFramePr>
          <p:cNvPr id="3" name="Table 2"/>
          <p:cNvGraphicFramePr>
            <a:graphicFrameLocks noGrp="1"/>
          </p:cNvGraphicFramePr>
          <p:nvPr/>
        </p:nvGraphicFramePr>
        <p:xfrm>
          <a:off x="954088" y="3950273"/>
          <a:ext cx="10283824" cy="2722566"/>
        </p:xfrm>
        <a:graphic>
          <a:graphicData uri="http://schemas.openxmlformats.org/drawingml/2006/table">
            <a:tbl>
              <a:tblPr/>
              <a:tblGrid>
                <a:gridCol w="2168246"/>
                <a:gridCol w="2316545"/>
                <a:gridCol w="5799033"/>
              </a:tblGrid>
              <a:tr h="0">
                <a:tc gridSpan="3">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QUÁ TRÌNH BÓC MÒN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cPr/>
                </a:tc>
                <a:tc hMerge="1">
                  <a:tcPr/>
                </a:tc>
              </a:tr>
              <a:tr h="0">
                <a:tc>
                  <a:txBody>
                    <a:bodyPr/>
                    <a:lstStyle/>
                    <a:p>
                      <a:pP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Khái niệm</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800"/>
                        </a:spcAft>
                      </a:pP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0">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Tác nhân</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Hình thức</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vi-VN" sz="2400" b="1">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rPr>
                        <a:t>Kết quả</a:t>
                      </a:r>
                      <a:endParaRPr lang="en-US" sz="2400">
                        <a:solidFill>
                          <a:srgbClr val="00206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Nước chảy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Gió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Sóng biển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800"/>
                        </a:spcAft>
                      </a:pPr>
                      <a:r>
                        <a:rPr lang="vi-VN"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rPr>
                        <a:t>- Băng hà</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endParaRPr lang="en-US" sz="24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3" name="TextBox 42"/>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p:cNvPicPr>
            <a:picLocks noChangeAspect="1"/>
          </p:cNvPicPr>
          <p:nvPr/>
        </p:nvPicPr>
        <p:blipFill rotWithShape="1">
          <a:blip r:embed="rId5">
            <a:extLst>
              <a:ext uri="{BEBA8EAE-BF5A-486C-A8C5-ECC9F3942E4B}">
                <a14:imgProps xmlns:a14="http://schemas.microsoft.com/office/drawing/2010/main">
                  <a14:imgLayer r:embed="rId6">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a:fillRect/>
          </a:stretch>
        </p:blipFill>
        <p:spPr>
          <a:xfrm>
            <a:off x="6755128" y="566994"/>
            <a:ext cx="755934" cy="746838"/>
          </a:xfrm>
          <a:prstGeom prst="rect">
            <a:avLst/>
          </a:prstGeom>
        </p:spPr>
      </p:pic>
      <p:sp>
        <p:nvSpPr>
          <p:cNvPr id="45" name="TextBox 44"/>
          <p:cNvSpPr txBox="1"/>
          <p:nvPr/>
        </p:nvSpPr>
        <p:spPr>
          <a:xfrm>
            <a:off x="4884419" y="654020"/>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1 </a:t>
            </a:r>
            <a:endParaRPr lang="en-US" sz="4000">
              <a:solidFill>
                <a:srgbClr val="135CFA"/>
              </a:solidFill>
              <a:latin typeface="#9Slide03 SFU Grenoble" panose="00000500000000000000" pitchFamily="2" charset="0"/>
            </a:endParaRPr>
          </a:p>
        </p:txBody>
      </p:sp>
      <p:pic>
        <p:nvPicPr>
          <p:cNvPr id="4098" name="Picture 2" descr="Brown house icon - Free brown house icons"/>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3699597" y="393448"/>
            <a:ext cx="978995" cy="978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76226" y="1274904"/>
            <a:ext cx="3762374" cy="1384995"/>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a:t>
            </a:r>
            <a:r>
              <a:rPr lang="en-US" sz="2800" b="1">
                <a:solidFill>
                  <a:srgbClr val="C00000"/>
                </a:solidFill>
                <a:effectLst/>
                <a:latin typeface="#9Slide03 SFU Futura_03" panose="00000400000000000000" pitchFamily="2" charset="0"/>
                <a:ea typeface="Calibri" panose="020F0502020204030204" pitchFamily="34" charset="0"/>
              </a:rPr>
              <a:t>video</a:t>
            </a:r>
            <a:r>
              <a:rPr lang="vi-VN" sz="2800" b="1">
                <a:solidFill>
                  <a:srgbClr val="C00000"/>
                </a:solidFill>
                <a:effectLst/>
                <a:latin typeface="#9Slide03 SFU Futura_03" panose="00000400000000000000" pitchFamily="2" charset="0"/>
                <a:ea typeface="Calibri" panose="020F0502020204030204" pitchFamily="34" charset="0"/>
              </a:rPr>
              <a:t> và </a:t>
            </a:r>
            <a:r>
              <a:rPr lang="en-US" sz="2800" b="1">
                <a:solidFill>
                  <a:srgbClr val="C00000"/>
                </a:solidFill>
                <a:effectLst/>
                <a:latin typeface="#9Slide03 SFU Futura_03" panose="00000400000000000000" pitchFamily="2" charset="0"/>
                <a:ea typeface="Calibri" panose="020F0502020204030204" pitchFamily="34" charset="0"/>
              </a:rPr>
              <a:t>SGK,</a:t>
            </a:r>
            <a:r>
              <a:rPr lang="vi-VN" sz="2800" b="1">
                <a:solidFill>
                  <a:srgbClr val="C00000"/>
                </a:solidFill>
                <a:effectLst/>
                <a:latin typeface="#9Slide03 SFU Futura_03" panose="00000400000000000000" pitchFamily="2" charset="0"/>
                <a:ea typeface="Calibri" panose="020F0502020204030204" pitchFamily="34" charset="0"/>
              </a:rPr>
              <a:t> hoàn thành </a:t>
            </a:r>
            <a:r>
              <a:rPr lang="en-US" sz="2800" b="1">
                <a:solidFill>
                  <a:srgbClr val="C00000"/>
                </a:solidFill>
                <a:effectLst/>
                <a:latin typeface="#9Slide03 SFU Futura_03" panose="00000400000000000000" pitchFamily="2" charset="0"/>
                <a:ea typeface="Calibri" panose="020F0502020204030204" pitchFamily="34" charset="0"/>
              </a:rPr>
              <a:t>PHT</a:t>
            </a:r>
            <a:endParaRPr lang="en-US" sz="2800">
              <a:solidFill>
                <a:srgbClr val="C00000"/>
              </a:solidFill>
              <a:latin typeface="#9Slide03 SFU Futura_03" panose="00000400000000000000" pitchFamily="2" charset="0"/>
            </a:endParaRPr>
          </a:p>
        </p:txBody>
      </p:sp>
      <p:sp>
        <p:nvSpPr>
          <p:cNvPr id="43" name="TextBox 42"/>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p:cNvPicPr>
            <a:picLocks noChangeAspect="1"/>
          </p:cNvPicPr>
          <p:nvPr/>
        </p:nvPicPr>
        <p:blipFill rotWithShape="1">
          <a:blip r:embed="rId1">
            <a:extLst>
              <a:ext uri="{BEBA8EAE-BF5A-486C-A8C5-ECC9F3942E4B}">
                <a14:imgProps xmlns:a14="http://schemas.microsoft.com/office/drawing/2010/main">
                  <a14:imgLayer r:embed="rId2">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a:fillRect/>
          </a:stretch>
        </p:blipFill>
        <p:spPr>
          <a:xfrm>
            <a:off x="12724128" y="509526"/>
            <a:ext cx="755934" cy="746838"/>
          </a:xfrm>
          <a:prstGeom prst="rect">
            <a:avLst/>
          </a:prstGeom>
        </p:spPr>
      </p:pic>
      <p:pic>
        <p:nvPicPr>
          <p:cNvPr id="4098" name="Picture 2" descr="Brown house icon - Free brown house icons"/>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290055" y="403676"/>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40.png" descr="A rocky area with trees in the background&#10;&#10;Description automatically generated with medium confidence"/>
          <p:cNvPicPr/>
          <p:nvPr/>
        </p:nvPicPr>
        <p:blipFill>
          <a:blip r:embed="rId5"/>
          <a:srcRect/>
          <a:stretch>
            <a:fillRect/>
          </a:stretch>
        </p:blipFill>
        <p:spPr>
          <a:xfrm>
            <a:off x="276226" y="2703508"/>
            <a:ext cx="2882090" cy="1953369"/>
          </a:xfrm>
          <a:prstGeom prst="rect">
            <a:avLst/>
          </a:prstGeom>
        </p:spPr>
      </p:pic>
      <p:pic>
        <p:nvPicPr>
          <p:cNvPr id="13" name="image15.png" descr="A picture containing text&#10;&#10;Description automatically generated"/>
          <p:cNvPicPr/>
          <p:nvPr/>
        </p:nvPicPr>
        <p:blipFill>
          <a:blip r:embed="rId6">
            <a:extLst>
              <a:ext uri="{28A0092B-C50C-407E-A947-70E740481C1C}">
                <a14:useLocalDpi xmlns:a14="http://schemas.microsoft.com/office/drawing/2010/main" val="0"/>
              </a:ext>
            </a:extLst>
          </a:blip>
          <a:srcRect/>
          <a:stretch>
            <a:fillRect/>
          </a:stretch>
        </p:blipFill>
        <p:spPr>
          <a:xfrm>
            <a:off x="129857" y="4933005"/>
            <a:ext cx="3293745" cy="1734820"/>
          </a:xfrm>
          <a:prstGeom prst="rect">
            <a:avLst/>
          </a:prstGeom>
        </p:spPr>
      </p:pic>
      <p:graphicFrame>
        <p:nvGraphicFramePr>
          <p:cNvPr id="2" name="Table 1"/>
          <p:cNvGraphicFramePr>
            <a:graphicFrameLocks noGrp="1"/>
          </p:cNvGraphicFramePr>
          <p:nvPr/>
        </p:nvGraphicFramePr>
        <p:xfrm>
          <a:off x="3503611" y="4448508"/>
          <a:ext cx="8412163" cy="2269175"/>
        </p:xfrm>
        <a:graphic>
          <a:graphicData uri="http://schemas.openxmlformats.org/drawingml/2006/table">
            <a:tbl>
              <a:tblPr>
                <a:tableStyleId>{93296810-A885-4BE3-A3E7-6D5BEEA58F35}</a:tableStyleId>
              </a:tblPr>
              <a:tblGrid>
                <a:gridCol w="3919221"/>
                <a:gridCol w="4492942"/>
              </a:tblGrid>
              <a:tr h="0">
                <a:tc gridSpan="2">
                  <a:txBody>
                    <a:bodyPr/>
                    <a:lstStyle/>
                    <a:p>
                      <a:pPr algn="ctr">
                        <a:lnSpc>
                          <a:spcPct val="115000"/>
                        </a:lnSpc>
                        <a:spcAft>
                          <a:spcPts val="800"/>
                        </a:spcAft>
                      </a:pPr>
                      <a:r>
                        <a:rPr lang="vi-VN" sz="2800" b="1">
                          <a:solidFill>
                            <a:schemeClr val="bg1"/>
                          </a:solidFill>
                          <a:effectLst/>
                          <a:latin typeface="#9Slide03 SFU Futura_03" panose="00000400000000000000" pitchFamily="2" charset="0"/>
                        </a:rPr>
                        <a:t>QUÁ TRÌNH VẬN CHUYỂN</a:t>
                      </a:r>
                      <a:endParaRPr lang="en-US" sz="2800" b="1">
                        <a:solidFill>
                          <a:schemeClr val="bg1"/>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hMerge="1">
                  <a:tcPr/>
                </a:tc>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Khoảng cách di chuyển</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nSpc>
                          <a:spcPct val="115000"/>
                        </a:lnSpc>
                        <a:spcAft>
                          <a:spcPts val="800"/>
                        </a:spcAft>
                      </a:pPr>
                      <a:r>
                        <a:rPr lang="vi-VN" sz="2800">
                          <a:solidFill>
                            <a:srgbClr val="C00000"/>
                          </a:solidFill>
                          <a:effectLst/>
                          <a:latin typeface="#9Slide03 SFU Futura_03" panose="00000400000000000000" pitchFamily="2" charset="0"/>
                        </a:rPr>
                        <a:t>Hình thức</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nSpc>
                          <a:spcPct val="115000"/>
                        </a:lnSpc>
                        <a:spcAft>
                          <a:spcPts val="800"/>
                        </a:spcAft>
                      </a:pPr>
                      <a:r>
                        <a:rPr lang="en-US" sz="2800">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4" name="Địa lí 10 - Bài 9 Tác động của ngoại lực đến địa hình bề mặt Trái Đất -tiếp- -OLM.VN-">
            <a:hlinkClick r:id="" action="ppaction://media"/>
          </p:cNvPr>
          <p:cNvPicPr>
            <a:picLocks noChangeAspect="1"/>
          </p:cNvPicPr>
          <p:nvPr>
            <a:videoFile r:link="rId7"/>
            <p:extLst>
              <p:ext uri="{DAA4B4D4-6D71-4841-9C94-3DE7FCFB9230}">
                <p14:media xmlns:p14="http://schemas.microsoft.com/office/powerpoint/2010/main" r:embed="rId8">
                  <p14:trim st="215840.000000" end="77570.437500"/>
                </p14:media>
              </p:ext>
            </p:extLst>
          </p:nvPr>
        </p:nvPicPr>
        <p:blipFill>
          <a:blip r:embed="rId9"/>
          <a:stretch>
            <a:fillRect/>
          </a:stretch>
        </p:blipFill>
        <p:spPr>
          <a:xfrm>
            <a:off x="4461722" y="509526"/>
            <a:ext cx="6676177" cy="3755350"/>
          </a:xfrm>
          <a:prstGeom prst="rect">
            <a:avLst/>
          </a:prstGeom>
        </p:spPr>
      </p:pic>
      <p:sp>
        <p:nvSpPr>
          <p:cNvPr id="16" name="TextBox 15"/>
          <p:cNvSpPr txBox="1"/>
          <p:nvPr/>
        </p:nvSpPr>
        <p:spPr>
          <a:xfrm>
            <a:off x="1269050" y="613890"/>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a:t>
            </a:r>
            <a:r>
              <a:rPr kumimoji="0" lang="en-US"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2</a:t>
            </a: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 </a:t>
            </a:r>
            <a:endParaRPr lang="en-US" sz="4000">
              <a:solidFill>
                <a:srgbClr val="135CFA"/>
              </a:solidFill>
              <a:latin typeface="#9Slide03 SFU Grenoble"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4827" fill="hold"/>
                                        <p:tgtEl>
                                          <p:spTgt spid="4"/>
                                        </p:tgtEl>
                                      </p:cBhvr>
                                    </p:cmd>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childTnLst>
        </p:cTn>
      </p:par>
    </p:tnLst>
    <p:bldLst>
      <p:bldP spid="36"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1516936"/>
            <a:ext cx="5795075" cy="954107"/>
          </a:xfrm>
          <a:prstGeom prst="rect">
            <a:avLst/>
          </a:prstGeom>
          <a:noFill/>
        </p:spPr>
        <p:txBody>
          <a:bodyPr wrap="square">
            <a:spAutoFit/>
          </a:bodyPr>
          <a:lstStyle/>
          <a:p>
            <a:pPr algn="ctr"/>
            <a:r>
              <a:rPr lang="vi-VN" sz="2800" b="1">
                <a:solidFill>
                  <a:srgbClr val="C00000"/>
                </a:solidFill>
                <a:effectLst/>
                <a:latin typeface="#9Slide03 SFU Futura_03" panose="00000400000000000000" pitchFamily="2" charset="0"/>
                <a:ea typeface="Calibri" panose="020F0502020204030204" pitchFamily="34" charset="0"/>
              </a:rPr>
              <a:t>Dựa vào </a:t>
            </a:r>
            <a:r>
              <a:rPr lang="en-US" sz="2800" b="1">
                <a:solidFill>
                  <a:srgbClr val="C00000"/>
                </a:solidFill>
                <a:effectLst/>
                <a:latin typeface="#9Slide03 SFU Futura_03" panose="00000400000000000000" pitchFamily="2" charset="0"/>
                <a:ea typeface="Calibri" panose="020F0502020204030204" pitchFamily="34" charset="0"/>
              </a:rPr>
              <a:t>các </a:t>
            </a:r>
            <a:r>
              <a:rPr lang="vi-VN" sz="2800" b="1">
                <a:solidFill>
                  <a:srgbClr val="C00000"/>
                </a:solidFill>
                <a:effectLst/>
                <a:latin typeface="#9Slide03 SFU Futura_03" panose="00000400000000000000" pitchFamily="2" charset="0"/>
                <a:ea typeface="Calibri" panose="020F0502020204030204" pitchFamily="34" charset="0"/>
              </a:rPr>
              <a:t>hình ảnh sau, SGK và internet hoàn thành phiếu học tập</a:t>
            </a:r>
            <a:endParaRPr lang="en-US" sz="2800">
              <a:solidFill>
                <a:srgbClr val="C00000"/>
              </a:solidFill>
              <a:latin typeface="#9Slide03 SFU Futura_03" panose="00000400000000000000" pitchFamily="2" charset="0"/>
            </a:endParaRPr>
          </a:p>
        </p:txBody>
      </p:sp>
      <p:sp>
        <p:nvSpPr>
          <p:cNvPr id="43" name="TextBox 42"/>
          <p:cNvSpPr txBox="1"/>
          <p:nvPr/>
        </p:nvSpPr>
        <p:spPr>
          <a:xfrm>
            <a:off x="0" y="-31263"/>
            <a:ext cx="12192000" cy="461665"/>
          </a:xfrm>
          <a:prstGeom prst="rect">
            <a:avLst/>
          </a:prstGeom>
          <a:solidFill>
            <a:srgbClr val="002060"/>
          </a:solidFill>
        </p:spPr>
        <p:txBody>
          <a:bodyPr wrap="square">
            <a:spAutoFit/>
          </a:bodyPr>
          <a:lstStyle/>
          <a:p>
            <a:pPr algn="ctr"/>
            <a:r>
              <a:rPr lang="en-US" sz="2400" b="1">
                <a:solidFill>
                  <a:srgbClr val="92D050"/>
                </a:solidFill>
                <a:effectLst/>
                <a:latin typeface="#9Slide03 SFU Grenoble" panose="00000500000000000000" pitchFamily="2" charset="0"/>
                <a:ea typeface="Cambria" panose="02040503050406030204" pitchFamily="18" charset="0"/>
              </a:rPr>
              <a:t>TÌM HIỂU VÀ PHÂN TÍCH CÁC QUÁ TRÌNH NGOẠI LỰC: </a:t>
            </a:r>
            <a:r>
              <a:rPr lang="en-US" sz="2400" b="1">
                <a:solidFill>
                  <a:srgbClr val="FFFF00"/>
                </a:solidFill>
                <a:effectLst/>
                <a:latin typeface="#9Slide03 SFU Grenoble" panose="00000500000000000000" pitchFamily="2" charset="0"/>
                <a:ea typeface="Cambria" panose="02040503050406030204" pitchFamily="18" charset="0"/>
              </a:rPr>
              <a:t>BÓC MÒN, VẬN CHUYỂN VÀ BỒI TỤ </a:t>
            </a:r>
            <a:endParaRPr lang="en-US" sz="2400">
              <a:solidFill>
                <a:srgbClr val="FFFF00"/>
              </a:solidFill>
              <a:latin typeface="#9Slide03 SFU Grenoble" panose="00000500000000000000" pitchFamily="2" charset="0"/>
            </a:endParaRPr>
          </a:p>
        </p:txBody>
      </p:sp>
      <p:pic>
        <p:nvPicPr>
          <p:cNvPr id="44" name="Picture 43"/>
          <p:cNvPicPr>
            <a:picLocks noChangeAspect="1"/>
          </p:cNvPicPr>
          <p:nvPr/>
        </p:nvPicPr>
        <p:blipFill rotWithShape="1">
          <a:blip r:embed="rId1">
            <a:extLst>
              <a:ext uri="{BEBA8EAE-BF5A-486C-A8C5-ECC9F3942E4B}">
                <a14:imgProps xmlns:a14="http://schemas.microsoft.com/office/drawing/2010/main">
                  <a14:imgLayer r:embed="rId2">
                    <a14:imgEffect>
                      <a14:backgroundRemoval t="1051" b="89876" l="800" r="98100">
                        <a14:foregroundMark x1="28100" y1="88348" x2="28100" y2="88348"/>
                        <a14:foregroundMark x1="10300" y1="33333" x2="10300" y2="33333"/>
                        <a14:foregroundMark x1="1100" y1="35244" x2="1100" y2="35244"/>
                        <a14:foregroundMark x1="800" y1="36963" x2="800" y2="36963"/>
                        <a14:foregroundMark x1="46100" y1="14231" x2="46100" y2="13563"/>
                        <a14:foregroundMark x1="46500" y1="8787" x2="47000" y2="6495"/>
                        <a14:foregroundMark x1="53100" y1="1051" x2="53100" y2="1051"/>
                        <a14:foregroundMark x1="50200" y1="2579" x2="50200" y2="2579"/>
                        <a14:foregroundMark x1="84400" y1="38682" x2="84400" y2="38682"/>
                        <a14:foregroundMark x1="84400" y1="38300" x2="84400" y2="36963"/>
                        <a14:foregroundMark x1="89600" y1="32474" x2="90500" y2="31996"/>
                        <a14:foregroundMark x1="98100" y1="36103" x2="98100" y2="36103"/>
                        <a14:foregroundMark x1="98100" y1="40401" x2="94500" y2="39828"/>
                        <a14:foregroundMark x1="97700" y1="38682" x2="97700" y2="38682"/>
                        <a14:foregroundMark x1="70000" y1="88157" x2="70000" y2="88157"/>
                        <a14:foregroundMark x1="69700" y1="84909" x2="71100" y2="82139"/>
                        <a14:foregroundMark x1="72200" y1="80611" x2="74000" y2="78510"/>
                      </a14:backgroundRemoval>
                    </a14:imgEffect>
                  </a14:imgLayer>
                </a14:imgProps>
              </a:ext>
            </a:extLst>
          </a:blip>
          <a:srcRect b="5639"/>
          <a:stretch>
            <a:fillRect/>
          </a:stretch>
        </p:blipFill>
        <p:spPr>
          <a:xfrm>
            <a:off x="3982786" y="503518"/>
            <a:ext cx="755934" cy="746838"/>
          </a:xfrm>
          <a:prstGeom prst="rect">
            <a:avLst/>
          </a:prstGeom>
        </p:spPr>
      </p:pic>
      <p:pic>
        <p:nvPicPr>
          <p:cNvPr id="4098" name="Picture 2" descr="Brown house icon - Free brown house icons"/>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9778" b="89778" l="2667" r="98667">
                        <a14:foregroundMark x1="40000" y1="22222" x2="3111" y2="54667"/>
                        <a14:foregroundMark x1="93778" y1="51111" x2="98667" y2="51556"/>
                      </a14:backgroundRemoval>
                    </a14:imgEffect>
                  </a14:imgLayer>
                </a14:imgProps>
              </a:ext>
              <a:ext uri="{28A0092B-C50C-407E-A947-70E740481C1C}">
                <a14:useLocalDpi xmlns:a14="http://schemas.microsoft.com/office/drawing/2010/main" val="0"/>
              </a:ext>
            </a:extLst>
          </a:blip>
          <a:srcRect/>
          <a:stretch>
            <a:fillRect/>
          </a:stretch>
        </p:blipFill>
        <p:spPr bwMode="auto">
          <a:xfrm>
            <a:off x="842097" y="340671"/>
            <a:ext cx="978995" cy="978995"/>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18.png" descr="A picture containing mountain, grass, outdoor, nature&#10;&#10;Description automatically generated"/>
          <p:cNvPicPr/>
          <p:nvPr/>
        </p:nvPicPr>
        <p:blipFill>
          <a:blip r:embed="rId5"/>
          <a:srcRect/>
          <a:stretch>
            <a:fillRect/>
          </a:stretch>
        </p:blipFill>
        <p:spPr>
          <a:xfrm>
            <a:off x="9091042" y="601243"/>
            <a:ext cx="2794635" cy="1707515"/>
          </a:xfrm>
          <a:prstGeom prst="rect">
            <a:avLst/>
          </a:prstGeom>
        </p:spPr>
      </p:pic>
      <p:pic>
        <p:nvPicPr>
          <p:cNvPr id="47" name="image8.jpg" descr="A sand dune with a blue sky&#10;&#10;Description automatically generated with low confidence"/>
          <p:cNvPicPr/>
          <p:nvPr/>
        </p:nvPicPr>
        <p:blipFill>
          <a:blip r:embed="rId6"/>
          <a:srcRect/>
          <a:stretch>
            <a:fillRect/>
          </a:stretch>
        </p:blipFill>
        <p:spPr>
          <a:xfrm>
            <a:off x="6050567" y="608004"/>
            <a:ext cx="2805430" cy="1765935"/>
          </a:xfrm>
          <a:prstGeom prst="rect">
            <a:avLst/>
          </a:prstGeom>
        </p:spPr>
      </p:pic>
      <p:pic>
        <p:nvPicPr>
          <p:cNvPr id="48" name="Picture 47" descr="Diagram&#10;&#10;Description automatically generated with low confidence"/>
          <p:cNvPicPr>
            <a:picLocks noChangeAspect="1"/>
          </p:cNvPicPr>
          <p:nvPr/>
        </p:nvPicPr>
        <p:blipFill>
          <a:blip r:embed="rId7"/>
          <a:stretch>
            <a:fillRect/>
          </a:stretch>
        </p:blipFill>
        <p:spPr>
          <a:xfrm>
            <a:off x="151658" y="2792788"/>
            <a:ext cx="5795076" cy="3947517"/>
          </a:xfrm>
          <a:prstGeom prst="rect">
            <a:avLst/>
          </a:prstGeom>
        </p:spPr>
      </p:pic>
      <p:graphicFrame>
        <p:nvGraphicFramePr>
          <p:cNvPr id="5" name="Table 4"/>
          <p:cNvGraphicFramePr>
            <a:graphicFrameLocks noGrp="1"/>
          </p:cNvGraphicFramePr>
          <p:nvPr/>
        </p:nvGraphicFramePr>
        <p:xfrm>
          <a:off x="6193505" y="4933982"/>
          <a:ext cx="5795075" cy="1806323"/>
        </p:xfrm>
        <a:graphic>
          <a:graphicData uri="http://schemas.openxmlformats.org/drawingml/2006/table">
            <a:tbl>
              <a:tblPr>
                <a:tableStyleId>{284E427A-3D55-4303-BF80-6455036E1DE7}</a:tableStyleId>
              </a:tblPr>
              <a:tblGrid>
                <a:gridCol w="1979833"/>
                <a:gridCol w="3815242"/>
              </a:tblGrid>
              <a:tr h="0">
                <a:tc gridSpan="2">
                  <a:txBody>
                    <a:bodyPr/>
                    <a:lstStyle/>
                    <a:p>
                      <a:pPr algn="ctr">
                        <a:lnSpc>
                          <a:spcPct val="115000"/>
                        </a:lnSpc>
                        <a:spcAft>
                          <a:spcPts val="800"/>
                        </a:spcAft>
                      </a:pPr>
                      <a:r>
                        <a:rPr lang="vi-VN" sz="2800" b="1">
                          <a:solidFill>
                            <a:srgbClr val="0070C0"/>
                          </a:solidFill>
                          <a:effectLst/>
                          <a:latin typeface="#9Slide03 SFU Futura_05" panose="00000800000000000000" pitchFamily="2" charset="0"/>
                        </a:rPr>
                        <a:t>QUÁ TRÌNH BỒI TỤ</a:t>
                      </a:r>
                      <a:endParaRPr lang="en-US" sz="2800">
                        <a:solidFill>
                          <a:srgbClr val="0070C0"/>
                        </a:solidFill>
                        <a:effectLst/>
                        <a:latin typeface="#9Slide03 SFU Futura_05" panose="000008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cPr/>
                </a:tc>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Khái niệm</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Đặc điểm </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Kết quả</a:t>
                      </a:r>
                      <a:endParaRPr lang="en-US" sz="28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800"/>
                        </a:spcAft>
                      </a:pPr>
                      <a:endParaRPr lang="en-US" sz="2800">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49" name="TextBox 48"/>
          <p:cNvSpPr txBox="1"/>
          <p:nvPr/>
        </p:nvSpPr>
        <p:spPr>
          <a:xfrm>
            <a:off x="2026919" y="601243"/>
            <a:ext cx="1903095" cy="707886"/>
          </a:xfrm>
          <a:prstGeom prst="rect">
            <a:avLst/>
          </a:prstGeom>
          <a:noFill/>
        </p:spPr>
        <p:txBody>
          <a:bodyPr wrap="square">
            <a:spAutoFit/>
          </a:bodyPr>
          <a:lstStyle/>
          <a:p>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TRẠM </a:t>
            </a:r>
            <a:r>
              <a:rPr kumimoji="0" lang="en-US"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3</a:t>
            </a:r>
            <a:r>
              <a:rPr kumimoji="0" lang="vi-VN" sz="4000" b="1" i="0" u="none" strike="noStrike" kern="1200" cap="none" spc="0" normalizeH="0" baseline="0" noProof="0">
                <a:ln>
                  <a:noFill/>
                </a:ln>
                <a:solidFill>
                  <a:srgbClr val="135CFA"/>
                </a:solidFill>
                <a:effectLst/>
                <a:uLnTx/>
                <a:uFillTx/>
                <a:latin typeface="#9Slide03 SFU Grenoble" panose="00000500000000000000" pitchFamily="2" charset="0"/>
                <a:ea typeface="Calibri" panose="020F0502020204030204" pitchFamily="34" charset="0"/>
              </a:rPr>
              <a:t> </a:t>
            </a:r>
            <a:endParaRPr lang="en-US" sz="4000">
              <a:solidFill>
                <a:srgbClr val="135CFA"/>
              </a:solidFill>
              <a:latin typeface="#9Slide03 SFU Grenoble" panose="00000500000000000000" pitchFamily="2" charset="0"/>
            </a:endParaRPr>
          </a:p>
        </p:txBody>
      </p:sp>
      <p:grpSp>
        <p:nvGrpSpPr>
          <p:cNvPr id="7" name="Group 6"/>
          <p:cNvGrpSpPr/>
          <p:nvPr/>
        </p:nvGrpSpPr>
        <p:grpSpPr>
          <a:xfrm>
            <a:off x="7336921" y="2551541"/>
            <a:ext cx="3508241" cy="2136774"/>
            <a:chOff x="7336921" y="2551541"/>
            <a:chExt cx="3508241" cy="2136774"/>
          </a:xfrm>
        </p:grpSpPr>
        <p:pic>
          <p:nvPicPr>
            <p:cNvPr id="50" name="Picture 49" descr="Cồn cát mới xuất hiện trên biển Cửa Đại - VnExpres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36921" y="2551541"/>
              <a:ext cx="3508241" cy="2136774"/>
            </a:xfrm>
            <a:prstGeom prst="rect">
              <a:avLst/>
            </a:prstGeom>
            <a:noFill/>
            <a:ln>
              <a:noFill/>
            </a:ln>
          </p:spPr>
        </p:pic>
        <p:sp>
          <p:nvSpPr>
            <p:cNvPr id="51" name="Text Box 1"/>
            <p:cNvSpPr txBox="1"/>
            <p:nvPr/>
          </p:nvSpPr>
          <p:spPr>
            <a:xfrm>
              <a:off x="7525592" y="2616722"/>
              <a:ext cx="3130898" cy="26495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marL="0" marR="0" lvl="0" indent="0" algn="ctr" defTabSz="914400" eaLnBrk="1" fontAlgn="auto" latinLnBrk="0" hangingPunct="1">
                <a:lnSpc>
                  <a:spcPct val="107000"/>
                </a:lnSpc>
                <a:spcBef>
                  <a:spcPts val="0"/>
                </a:spcBef>
                <a:spcAft>
                  <a:spcPts val="800"/>
                </a:spcAft>
                <a:buClrTx/>
                <a:buSzTx/>
                <a:buFontTx/>
                <a:buNone/>
                <a:defRPr/>
              </a:pPr>
              <a:r>
                <a:rPr kumimoji="0" lang="en-US" sz="1100" b="0" i="0" u="none" strike="noStrike" kern="0" cap="none" spc="0" normalizeH="0" baseline="0" noProof="0">
                  <a:ln>
                    <a:noFill/>
                  </a:ln>
                  <a:solidFill>
                    <a:sysClr val="windowText" lastClr="000000"/>
                  </a:solidFill>
                  <a:effectLst/>
                  <a:uLnTx/>
                  <a:uFillTx/>
                  <a:ea typeface="Calibri" panose="020F0502020204030204" pitchFamily="34" charset="0"/>
                  <a:cs typeface="Times New Roman" panose="02020603050405020304" pitchFamily="18" charset="0"/>
                </a:rPr>
                <a:t>Cồn cát ngầm ở cửa biển Cửa Đại – Quảng Nam</a:t>
              </a:r>
              <a:endParaRPr kumimoji="0" lang="en-US" sz="1100" b="0" i="0" u="none" strike="noStrike" kern="0" cap="none" spc="0" normalizeH="0" baseline="0" noProof="0">
                <a:ln>
                  <a:noFill/>
                </a:ln>
                <a:solidFill>
                  <a:sysClr val="windowText" lastClr="000000"/>
                </a:solidFill>
                <a:effectLst/>
                <a:uLnTx/>
                <a:uFillTx/>
                <a:ea typeface="Calibri" panose="020F050202020403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anim calcmode="lin" valueType="num">
                                      <p:cBhvr>
                                        <p:cTn id="31" dur="1000" fill="hold"/>
                                        <p:tgtEl>
                                          <p:spTgt spid="47"/>
                                        </p:tgtEl>
                                        <p:attrNameLst>
                                          <p:attrName>ppt_x</p:attrName>
                                        </p:attrNameLst>
                                      </p:cBhvr>
                                      <p:tavLst>
                                        <p:tav tm="0">
                                          <p:val>
                                            <p:strVal val="#ppt_x"/>
                                          </p:val>
                                        </p:tav>
                                        <p:tav tm="100000">
                                          <p:val>
                                            <p:strVal val="#ppt_x"/>
                                          </p:val>
                                        </p:tav>
                                      </p:tavLst>
                                    </p:anim>
                                    <p:anim calcmode="lin" valueType="num">
                                      <p:cBhvr>
                                        <p:cTn id="32" dur="1000" fill="hold"/>
                                        <p:tgtEl>
                                          <p:spTgt spid="4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9" grpId="0"/>
    </p:bldLst>
  </p:timing>
</p:sld>
</file>

<file path=ppt/tags/tag1.xml><?xml version="1.0" encoding="utf-8"?>
<p:tagLst xmlns:p="http://schemas.openxmlformats.org/presentationml/2006/main">
  <p:tag name="MMPROD_NEXTUNIQUEID" val="10010"/>
  <p:tag name="SECTOMILLISECCONVERTED" val="1"/>
  <p:tag name="MMPROD_UIDATA" val="&lt;database version=&quot;11.0&quot;&gt;&lt;object type=&quot;1&quot; unique_id=&quot;10001&quot;&gt;&lt;object type=&quot;2&quot; unique_id=&quot;21763&quot;&gt;&lt;object type=&quot;3&quot; unique_id=&quot;22047&quot;&gt;&lt;property id=&quot;20148&quot; value=&quot;5&quot;/&gt;&lt;property id=&quot;20300&quot; value=&quot;Slide 2 - &amp;quot;- Quan sát các hình, ghi lại các dạng địa hình tương ứng với các số trong hình (đánh số thứ tự vào giấy). - Hết giờ&quot;/&gt;&lt;property id=&quot;20307&quot; value=&quot;621&quot;/&gt;&lt;/object&gt;&lt;object type=&quot;3&quot; unique_id=&quot;22048&quot;&gt;&lt;property id=&quot;20148&quot; value=&quot;5&quot;/&gt;&lt;property id=&quot;20300&quot; value=&quot;Slide 3&quot;/&gt;&lt;property id=&quot;20307&quot; value=&quot;639&quot;/&gt;&lt;/object&gt;&lt;object type=&quot;3&quot; unique_id=&quot;22049&quot;&gt;&lt;property id=&quot;20148&quot; value=&quot;5&quot;/&gt;&lt;property id=&quot;20300&quot; value=&quot;Slide 4&quot;/&gt;&lt;property id=&quot;20307&quot; value=&quot;631&quot;/&gt;&lt;/object&gt;&lt;object type=&quot;3&quot; unique_id=&quot;22050&quot;&gt;&lt;property id=&quot;20148&quot; value=&quot;5&quot;/&gt;&lt;property id=&quot;20300&quot; value=&quot;Slide 5&quot;/&gt;&lt;property id=&quot;20307&quot; value=&quot;582&quot;/&gt;&lt;/object&gt;&lt;object type=&quot;3&quot; unique_id=&quot;22051&quot;&gt;&lt;property id=&quot;20148&quot; value=&quot;5&quot;/&gt;&lt;property id=&quot;20300&quot; value=&quot;Slide 6 - &amp;quot;Quá trình bóc mòn&amp;quot;&quot;/&gt;&lt;property id=&quot;20307&quot; value=&quot;596&quot;/&gt;&lt;/object&gt;&lt;object type=&quot;3&quot; unique_id=&quot;22052&quot;&gt;&lt;property id=&quot;20148&quot; value=&quot;5&quot;/&gt;&lt;property id=&quot;20300&quot; value=&quot;Slide 7&quot;/&gt;&lt;property id=&quot;20307&quot; value=&quot;642&quot;/&gt;&lt;/object&gt;&lt;object type=&quot;3&quot; unique_id=&quot;22053&quot;&gt;&lt;property id=&quot;20148&quot; value=&quot;5&quot;/&gt;&lt;property id=&quot;20300&quot; value=&quot;Slide 10&quot;/&gt;&lt;property id=&quot;20307&quot; value=&quot;640&quot;/&gt;&lt;/object&gt;&lt;object type=&quot;3&quot; unique_id=&quot;22054&quot;&gt;&lt;property id=&quot;20148&quot; value=&quot;5&quot;/&gt;&lt;property id=&quot;20300&quot; value=&quot;Slide 9&quot;/&gt;&lt;property id=&quot;20307&quot; value=&quot;644&quot;/&gt;&lt;/object&gt;&lt;object type=&quot;3&quot; unique_id=&quot;22055&quot;&gt;&lt;property id=&quot;20148&quot; value=&quot;5&quot;/&gt;&lt;property id=&quot;20300&quot; value=&quot;Slide 11&quot;/&gt;&lt;property id=&quot;20307&quot; value=&quot;557&quot;/&gt;&lt;/object&gt;&lt;object type=&quot;3&quot; unique_id=&quot;22056&quot;&gt;&lt;property id=&quot;20148&quot; value=&quot;5&quot;/&gt;&lt;property id=&quot;20300&quot; value=&quot;Slide 12&quot;/&gt;&lt;property id=&quot;20307&quot; value=&quot;628&quot;/&gt;&lt;/object&gt;&lt;object type=&quot;3&quot; unique_id=&quot;22057&quot;&gt;&lt;property id=&quot;20148&quot; value=&quot;5&quot;/&gt;&lt;property id=&quot;20300&quot; value=&quot;Slide 13&quot;/&gt;&lt;property id=&quot;20307&quot; value=&quot;627&quot;/&gt;&lt;/object&gt;&lt;object type=&quot;3&quot; unique_id=&quot;22058&quot;&gt;&lt;property id=&quot;20148&quot; value=&quot;5&quot;/&gt;&lt;property id=&quot;20300&quot; value=&quot;Slide 14&quot;/&gt;&lt;property id=&quot;20307&quot; value=&quot;626&quot;/&gt;&lt;/object&gt;&lt;object type=&quot;3&quot; unique_id=&quot;22059&quot;&gt;&lt;property id=&quot;20148&quot; value=&quot;5&quot;/&gt;&lt;property id=&quot;20300&quot; value=&quot;Slide 15&quot;/&gt;&lt;property id=&quot;20307&quot; value=&quot;600&quot;/&gt;&lt;/object&gt;&lt;object type=&quot;3&quot; unique_id=&quot;22060&quot;&gt;&lt;property id=&quot;20148&quot; value=&quot;5&quot;/&gt;&lt;property id=&quot;20300&quot; value=&quot;Slide 16&quot;/&gt;&lt;property id=&quot;20307&quot; value=&quot;624&quot;/&gt;&lt;/object&gt;&lt;object type=&quot;3&quot; unique_id=&quot;22061&quot;&gt;&lt;property id=&quot;20148&quot; value=&quot;5&quot;/&gt;&lt;property id=&quot;20300&quot; value=&quot;Slide 18&quot;/&gt;&lt;property id=&quot;20307&quot; value=&quot;632&quot;/&gt;&lt;/object&gt;&lt;object type=&quot;3&quot; unique_id=&quot;22202&quot;&gt;&lt;property id=&quot;20148&quot; value=&quot;5&quot;/&gt;&lt;property id=&quot;20300&quot; value=&quot;Slide 8&quot;/&gt;&lt;property id=&quot;20307&quot; value=&quot;646&quot;/&gt;&lt;/object&gt;&lt;object type=&quot;3&quot; unique_id=&quot;22312&quot;&gt;&lt;property id=&quot;20148&quot; value=&quot;5&quot;/&gt;&lt;property id=&quot;20300&quot; value=&quot;Slide 19&quot;/&gt;&lt;property id=&quot;20307&quot; value=&quot;633&quot;/&gt;&lt;/object&gt;&lt;object type=&quot;3&quot; unique_id=&quot;22549&quot;&gt;&lt;property id=&quot;20148&quot; value=&quot;5&quot;/&gt;&lt;property id=&quot;20300&quot; value=&quot;Slide 1&quot;/&gt;&lt;property id=&quot;20307&quot; value=&quot;318&quot;/&gt;&lt;/object&gt;&lt;object type=&quot;3&quot; unique_id=&quot;22550&quot;&gt;&lt;property id=&quot;20148&quot; value=&quot;5&quot;/&gt;&lt;property id=&quot;20300&quot; value=&quot;Slide 20&quot;/&gt;&lt;property id=&quot;20307&quot; value=&quot;647&quot;/&gt;&lt;/object&gt;&lt;object type=&quot;3&quot; unique_id=&quot;22551&quot;&gt;&lt;property id=&quot;20148&quot; value=&quot;5&quot;/&gt;&lt;property id=&quot;20300&quot; value=&quot;Slide 21&quot;/&gt;&lt;property id=&quot;20307&quot; value=&quot;332&quot;/&gt;&lt;/object&gt;&lt;object type=&quot;3&quot; unique_id=&quot;22552&quot;&gt;&lt;property id=&quot;20148&quot; value=&quot;5&quot;/&gt;&lt;property id=&quot;20300&quot; value=&quot;Slide 22&quot;/&gt;&lt;property id=&quot;20307&quot; value=&quot;328&quot;/&gt;&lt;/object&gt;&lt;object type=&quot;3&quot; unique_id=&quot;22665&quot;&gt;&lt;property id=&quot;20148&quot; value=&quot;5&quot;/&gt;&lt;property id=&quot;20300&quot; value=&quot;Slide 17&quot;/&gt;&lt;property id=&quot;20307&quot; value=&quot;648&quot;/&gt;&lt;/object&gt;&lt;/object&gt;&lt;object type=&quot;8&quot; unique_id=&quot;21787&quot;&gt;&lt;/object&gt;&lt;/object&gt;&lt;/database&g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4757</Words>
  <Application>WPS Presentation</Application>
  <PresentationFormat>Widescreen</PresentationFormat>
  <Paragraphs>306</Paragraphs>
  <Slides>21</Slides>
  <Notes>12</Notes>
  <HiddenSlides>0</HiddenSlides>
  <MMClips>4</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21</vt:i4>
      </vt:variant>
    </vt:vector>
  </HeadingPairs>
  <TitlesOfParts>
    <vt:vector size="48" baseType="lpstr">
      <vt:lpstr>Arial</vt:lpstr>
      <vt:lpstr>SimSun</vt:lpstr>
      <vt:lpstr>Wingdings</vt:lpstr>
      <vt:lpstr>Arial Black</vt:lpstr>
      <vt:lpstr>#9Slide05 SVNClementine</vt:lpstr>
      <vt:lpstr>Arial</vt:lpstr>
      <vt:lpstr>#9Slide03 SVNCintra</vt:lpstr>
      <vt:lpstr>#9Slide03 SFU Futura_03</vt:lpstr>
      <vt:lpstr>Calibri</vt:lpstr>
      <vt:lpstr>#9Slide03 Arima Madurai Black</vt:lpstr>
      <vt:lpstr>Segoe Print</vt:lpstr>
      <vt:lpstr>Times New Roman</vt:lpstr>
      <vt:lpstr>#9Slide03 SFU Futura_12</vt:lpstr>
      <vt:lpstr>#9Slide05 SVNUT Triumph</vt:lpstr>
      <vt:lpstr>#9Slide03 SFU Grenoble</vt:lpstr>
      <vt:lpstr>#9Slide03 SFU Futura_07</vt:lpstr>
      <vt:lpstr>#9Slide05 Brannboll Ny</vt:lpstr>
      <vt:lpstr>Calibri</vt:lpstr>
      <vt:lpstr>Calibri Light</vt:lpstr>
      <vt:lpstr>Cambria</vt:lpstr>
      <vt:lpstr>#9Slide03 SFU Futura_05</vt:lpstr>
      <vt:lpstr>Microsoft YaHei</vt:lpstr>
      <vt:lpstr>Arial Unicode MS</vt:lpstr>
      <vt:lpstr>#9Slide03 SFU Futura_09</vt:lpstr>
      <vt:lpstr>#9Slide03 SVNHarabaras</vt:lpstr>
      <vt:lpstr>Office Theme</vt:lpstr>
      <vt:lpstr>Essential</vt:lpstr>
      <vt:lpstr>TRƯỜNG THPT NGÔ LÊ TÂN</vt:lpstr>
      <vt:lpstr>- Quan sát các hình, ghi lại các dạng địa hình tương ứng với các số trong hình (đánh số thứ tự vào giấy). - Hết giờ chuyển giấy npte cho 1 bạn bất kì. - Chấm điểm chéo: Dò với đáp án đúng. - 5 bạn đúng nhiều nhất và trên 6 đáp án đạt điểm 10.</vt:lpstr>
      <vt:lpstr>PowerPoint 演示文稿</vt:lpstr>
      <vt:lpstr>PowerPoint 演示文稿</vt:lpstr>
      <vt:lpstr>Quá trình bóc mòn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PC</cp:lastModifiedBy>
  <cp:revision>12</cp:revision>
  <dcterms:created xsi:type="dcterms:W3CDTF">2022-07-04T16:55:00Z</dcterms:created>
  <dcterms:modified xsi:type="dcterms:W3CDTF">2025-01-24T14:56:14Z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A58D60C029274F59AFBB21D8BE7714EC_12</vt:lpwstr>
  </property>
  <property fmtid="{D5CDD505-2E9C-101B-9397-08002B2CF9AE}" pid="3" name="KSOProductBuildVer">
    <vt:lpwstr>2057-12.2.0.19821</vt:lpwstr>
  </property>
</Properties>
</file>