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27" r:id="rId3"/>
    <p:sldId id="277" r:id="rId5"/>
    <p:sldId id="278" r:id="rId6"/>
    <p:sldId id="306" r:id="rId7"/>
    <p:sldId id="282" r:id="rId8"/>
    <p:sldId id="283" r:id="rId9"/>
    <p:sldId id="284" r:id="rId10"/>
    <p:sldId id="287" r:id="rId11"/>
    <p:sldId id="307" r:id="rId12"/>
    <p:sldId id="281" r:id="rId13"/>
    <p:sldId id="298" r:id="rId14"/>
    <p:sldId id="296" r:id="rId15"/>
    <p:sldId id="299" r:id="rId16"/>
    <p:sldId id="297" r:id="rId17"/>
    <p:sldId id="300" r:id="rId18"/>
    <p:sldId id="301" r:id="rId19"/>
    <p:sldId id="304" r:id="rId20"/>
    <p:sldId id="305" r:id="rId21"/>
    <p:sldId id="302" r:id="rId22"/>
    <p:sldId id="273" r:id="rId23"/>
    <p:sldId id="274" r:id="rId24"/>
    <p:sldId id="276" r:id="rId25"/>
    <p:sldId id="308" r:id="rId26"/>
  </p:sldIdLst>
  <p:sldSz cx="12192000" cy="6858000"/>
  <p:notesSz cx="6858000" cy="9144000"/>
  <p:embeddedFontLst>
    <p:embeddedFont>
      <p:font typeface="SimSun" panose="02010600030101010101" pitchFamily="2" charset="-122"/>
      <p:regular r:id="rId30"/>
    </p:embeddedFont>
    <p:embeddedFont>
      <p:font typeface="#9Slide03 SFU Futura_12" panose="00000400000000000000" pitchFamily="2" charset="0"/>
      <p:regular r:id="rId31"/>
    </p:embeddedFont>
    <p:embeddedFont>
      <p:font typeface="#9Slide07 SFU Machine" panose="00000400000000000000" pitchFamily="2" charset="0"/>
      <p:regular r:id="rId32"/>
    </p:embeddedFont>
    <p:embeddedFont>
      <p:font typeface="#9Slide03 Bebas Neue Bold" panose="020B0606020202050201" pitchFamily="34" charset="0"/>
      <p:bold r:id="rId33"/>
    </p:embeddedFont>
    <p:embeddedFont>
      <p:font typeface="Calibri" panose="020F0502020204030204"/>
      <p:regular r:id="rId34"/>
      <p:bold r:id="rId35"/>
      <p:italic r:id="rId36"/>
      <p:boldItalic r:id="rId37"/>
    </p:embeddedFont>
    <p:embeddedFont>
      <p:font typeface="#9Slide07 IcielBC Cubano Normal" panose="00000500000000000000" pitchFamily="2" charset="0"/>
      <p:regular r:id="rId38"/>
    </p:embeddedFont>
    <p:embeddedFont>
      <p:font typeface="#9Slide02 Noi dung rat dai" panose="02000000000000000000" pitchFamily="2" charset="0"/>
      <p:regular r:id="rId39"/>
    </p:embeddedFont>
    <p:embeddedFont>
      <p:font typeface="#9Slide03 SFU Futura_09" panose="00000400000000000000" pitchFamily="2" charset="0"/>
      <p:regular r:id="rId40"/>
    </p:embeddedFont>
    <p:embeddedFont>
      <p:font typeface="#9Slide01 Tieu de ngan" panose="00000800000000000000" pitchFamily="2" charset="0"/>
      <p:bold r:id="rId41"/>
    </p:embeddedFont>
    <p:embeddedFont>
      <p:font typeface="#9Slide03 Nokia" panose="02040603050506020204" pitchFamily="18" charset="0"/>
      <p:regular r:id="rId42"/>
    </p:embeddedFont>
    <p:embeddedFont>
      <p:font typeface="Calibri" panose="020F0502020204030204" pitchFamily="34" charset="0"/>
      <p:regular r:id="rId43"/>
      <p:bold r:id="rId44"/>
      <p:italic r:id="rId45"/>
      <p:boldItalic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101"/>
    <a:srgbClr val="FFFCC9"/>
    <a:srgbClr val="7AFFD3"/>
    <a:srgbClr val="A1FF86"/>
    <a:srgbClr val="D3EDFB"/>
    <a:srgbClr val="A3000E"/>
    <a:srgbClr val="2B5770"/>
    <a:srgbClr val="FCC900"/>
    <a:srgbClr val="2C885D"/>
    <a:srgbClr val="00A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63" d="100"/>
          <a:sy n="63" d="100"/>
        </p:scale>
        <p:origin x="8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xml"/><Relationship Id="rId46" Type="http://schemas.openxmlformats.org/officeDocument/2006/relationships/font" Target="fonts/font17.fntdata"/><Relationship Id="rId45" Type="http://schemas.openxmlformats.org/officeDocument/2006/relationships/font" Target="fonts/font16.fntdata"/><Relationship Id="rId44" Type="http://schemas.openxmlformats.org/officeDocument/2006/relationships/font" Target="fonts/font15.fntdata"/><Relationship Id="rId43" Type="http://schemas.openxmlformats.org/officeDocument/2006/relationships/font" Target="fonts/font14.fntdata"/><Relationship Id="rId42" Type="http://schemas.openxmlformats.org/officeDocument/2006/relationships/font" Target="fonts/font13.fntdata"/><Relationship Id="rId41" Type="http://schemas.openxmlformats.org/officeDocument/2006/relationships/font" Target="fonts/font12.fntdata"/><Relationship Id="rId40" Type="http://schemas.openxmlformats.org/officeDocument/2006/relationships/font" Target="fonts/font11.fntdata"/><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84DB83-7C95-452D-9361-D5D5B71EB11C}"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rcRect b="3795"/>
          <a:stretch>
            <a:fillRect/>
          </a:stretch>
        </p:blipFill>
        <p:spPr>
          <a:xfrm>
            <a:off x="0" y="260350"/>
            <a:ext cx="12192000" cy="6597650"/>
          </a:xfrm>
          <a:prstGeom prst="rect">
            <a:avLst/>
          </a:prstGeom>
          <a:noFill/>
          <a:ln w="9525">
            <a:noFill/>
          </a:ln>
        </p:spPr>
      </p:pic>
      <p:sp>
        <p:nvSpPr>
          <p:cNvPr id="2051" name="Rectangle 3"/>
          <p:cNvSpPr>
            <a:spLocks noGrp="1" noChangeArrowheads="1"/>
          </p:cNvSpPr>
          <p:nvPr>
            <p:ph type="ctrTitle"/>
          </p:nvPr>
        </p:nvSpPr>
        <p:spPr>
          <a:xfrm>
            <a:off x="624417" y="620713"/>
            <a:ext cx="10943167" cy="1082675"/>
          </a:xfrm>
        </p:spPr>
        <p:txBody>
          <a:bodyPr/>
          <a:lstStyle>
            <a:lvl1pP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626533" y="1843088"/>
            <a:ext cx="10949517" cy="981075"/>
          </a:xfrm>
        </p:spPr>
        <p:txBody>
          <a:bodyPr/>
          <a:lstStyle>
            <a:lvl1pPr marL="0" indent="0">
              <a:buFontTx/>
              <a:buNone/>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3951659F-3371-44DE-8D5A-4EF60B6FB5AA}" type="datetimeFigureOut">
              <a:rPr lang="en-US" smtClean="0"/>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71598C6-0551-4BB0-84E2-D32DE5D5B240}"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3951659F-3371-44DE-8D5A-4EF60B6FB5AA}"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3951659F-3371-44DE-8D5A-4EF60B6FB5AA}"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3951659F-3371-44DE-8D5A-4EF60B6FB5AA}"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3951659F-3371-44DE-8D5A-4EF60B6FB5AA}"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3951659F-3371-44DE-8D5A-4EF60B6FB5AA}"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3951659F-3371-44DE-8D5A-4EF60B6FB5AA}"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3951659F-3371-44DE-8D5A-4EF60B6FB5AA}"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3951659F-3371-44DE-8D5A-4EF60B6FB5AA}"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3951659F-3371-44DE-8D5A-4EF60B6FB5AA}"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3951659F-3371-44DE-8D5A-4EF60B6FB5AA}"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971598C6-0551-4BB0-84E2-D32DE5D5B240}"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2"/>
          <p:cNvPicPr>
            <a:picLocks noChangeAspect="1"/>
          </p:cNvPicPr>
          <p:nvPr/>
        </p:nvPicPr>
        <p:blipFill>
          <a:blip r:embed="rId13"/>
          <a:stretch>
            <a:fillRect/>
          </a:stretch>
        </p:blipFill>
        <p:spPr>
          <a:xfrm>
            <a:off x="0" y="0"/>
            <a:ext cx="12192000"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3951659F-3371-44DE-8D5A-4EF60B6FB5AA}" type="datetimeFigureOut">
              <a:rPr lang="en-US" smtClean="0"/>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71598C6-0551-4BB0-84E2-D32DE5D5B240}" type="slidenum">
              <a:rPr lang="en-US" smtClean="0"/>
            </a:fld>
            <a:endParaRPr lang="en-US"/>
          </a:p>
        </p:txBody>
      </p:sp>
      <p:sp>
        <p:nvSpPr>
          <p:cNvPr id="7" name="9Slide.vn - 2019"/>
          <p:cNvSpPr txBox="1"/>
          <p:nvPr userDrawn="1"/>
        </p:nvSpPr>
        <p:spPr>
          <a:xfrm>
            <a:off x="0" y="-1604665"/>
            <a:ext cx="12192000" cy="461665"/>
          </a:xfrm>
          <a:prstGeom prst="rect">
            <a:avLst/>
          </a:prstGeom>
          <a:noFill/>
        </p:spPr>
        <p:txBody>
          <a:bodyPr vert="horz" rtlCol="0">
            <a:spAutoFit/>
          </a:bodyPr>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34.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9" Type="http://schemas.openxmlformats.org/officeDocument/2006/relationships/image" Target="../media/image44.png"/><Relationship Id="rId8" Type="http://schemas.microsoft.com/office/2007/relationships/hdphoto" Target="../media/image43.wdp"/><Relationship Id="rId7" Type="http://schemas.openxmlformats.org/officeDocument/2006/relationships/image" Target="../media/image42.png"/><Relationship Id="rId6" Type="http://schemas.openxmlformats.org/officeDocument/2006/relationships/image" Target="../media/image41.png"/><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1.png"/><Relationship Id="rId10" Type="http://schemas.openxmlformats.org/officeDocument/2006/relationships/slideLayout" Target="../slideLayouts/slideLayout7.xml"/><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svg"/><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hyperlink" Target="https://www.dienmayxanh.com/dien-thoai" TargetMode="Externa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0.svg"/><Relationship Id="rId6" Type="http://schemas.openxmlformats.org/officeDocument/2006/relationships/image" Target="../media/image37.png"/><Relationship Id="rId5" Type="http://schemas.openxmlformats.org/officeDocument/2006/relationships/image" Target="../media/image56.png"/><Relationship Id="rId4" Type="http://schemas.openxmlformats.org/officeDocument/2006/relationships/image" Target="../media/image55.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image" Target="../media/image10.svg"/><Relationship Id="rId8" Type="http://schemas.openxmlformats.org/officeDocument/2006/relationships/image" Target="../media/image37.png"/><Relationship Id="rId7" Type="http://schemas.openxmlformats.org/officeDocument/2006/relationships/image" Target="../media/image13.png"/><Relationship Id="rId6" Type="http://schemas.microsoft.com/office/2007/relationships/hdphoto" Target="../media/image8.wdp"/><Relationship Id="rId5" Type="http://schemas.openxmlformats.org/officeDocument/2006/relationships/image" Target="../media/image7.png"/><Relationship Id="rId4" Type="http://schemas.openxmlformats.org/officeDocument/2006/relationships/image" Target="../media/image4.png"/><Relationship Id="rId3" Type="http://schemas.openxmlformats.org/officeDocument/2006/relationships/image" Target="../media/image57.png"/><Relationship Id="rId2" Type="http://schemas.openxmlformats.org/officeDocument/2006/relationships/image" Target="../media/image55.png"/><Relationship Id="rId10" Type="http://schemas.openxmlformats.org/officeDocument/2006/relationships/slideLayout" Target="../slideLayouts/slideLayout7.xml"/><Relationship Id="rId1" Type="http://schemas.openxmlformats.org/officeDocument/2006/relationships/image" Target="../media/image56.png"/></Relationships>
</file>

<file path=ppt/slides/_rels/slide19.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61.png"/><Relationship Id="rId7" Type="http://schemas.microsoft.com/office/2007/relationships/media" Target="../media/media2.mp4"/><Relationship Id="rId6" Type="http://schemas.openxmlformats.org/officeDocument/2006/relationships/video" Target="NULL" TargetMode="External"/><Relationship Id="rId5" Type="http://schemas.openxmlformats.org/officeDocument/2006/relationships/image" Target="../media/image60.png"/><Relationship Id="rId4" Type="http://schemas.microsoft.com/office/2007/relationships/hdphoto" Target="../media/image59.wdp"/><Relationship Id="rId3" Type="http://schemas.openxmlformats.org/officeDocument/2006/relationships/image" Target="../media/image58.png"/><Relationship Id="rId2" Type="http://schemas.microsoft.com/office/2007/relationships/hdphoto" Target="../media/image40.wdp"/><Relationship Id="rId15" Type="http://schemas.openxmlformats.org/officeDocument/2006/relationships/slideLayout" Target="../slideLayouts/slideLayout7.xml"/><Relationship Id="rId14" Type="http://schemas.openxmlformats.org/officeDocument/2006/relationships/image" Target="../media/image10.svg"/><Relationship Id="rId13" Type="http://schemas.openxmlformats.org/officeDocument/2006/relationships/image" Target="../media/image37.png"/><Relationship Id="rId12" Type="http://schemas.microsoft.com/office/2007/relationships/hdphoto" Target="../media/image8.wdp"/><Relationship Id="rId11" Type="http://schemas.openxmlformats.org/officeDocument/2006/relationships/image" Target="../media/image7.png"/><Relationship Id="rId10" Type="http://schemas.openxmlformats.org/officeDocument/2006/relationships/image" Target="../media/image13.png"/><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4.jpeg"/><Relationship Id="rId2" Type="http://schemas.openxmlformats.org/officeDocument/2006/relationships/image" Target="../media/image32.png"/><Relationship Id="rId1" Type="http://schemas.openxmlformats.org/officeDocument/2006/relationships/image" Target="../media/image6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8.png"/><Relationship Id="rId2" Type="http://schemas.openxmlformats.org/officeDocument/2006/relationships/image" Target="../media/image65.png"/><Relationship Id="rId1" Type="http://schemas.openxmlformats.org/officeDocument/2006/relationships/image" Target="../media/image63.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8.png"/><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521" y="14993"/>
            <a:ext cx="8350956" cy="975607"/>
          </a:xfrm>
          <a:gradFill>
            <a:gsLst>
              <a:gs pos="0">
                <a:srgbClr val="007BD3"/>
              </a:gs>
              <a:gs pos="100000">
                <a:srgbClr val="034373"/>
              </a:gs>
            </a:gsLst>
            <a:lin ang="5400000" scaled="0"/>
          </a:gradFill>
        </p:spPr>
        <p:txBody>
          <a:bodyPr/>
          <a:lstStyle/>
          <a:p>
            <a:pPr algn="ctr"/>
            <a:r>
              <a:rPr lang="vi-VN"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TRƯỜNG THPT NGÔ LÊ TÂN</a:t>
            </a:r>
            <a:endParaRPr lang="en-US"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
        <p:nvSpPr>
          <p:cNvPr id="4" name="Title 1"/>
          <p:cNvSpPr>
            <a:spLocks noGrp="1"/>
          </p:cNvSpPr>
          <p:nvPr>
            <p:ph type="body" idx="1"/>
          </p:nvPr>
        </p:nvSpPr>
        <p:spPr>
          <a:xfrm>
            <a:off x="763270" y="4038600"/>
            <a:ext cx="10665460" cy="1720215"/>
          </a:xfrm>
        </p:spPr>
        <p:txBody>
          <a:bodyPr>
            <a:noAutofit/>
          </a:bodyPr>
          <a:lstStyle/>
          <a:p>
            <a:pPr marL="0" marR="0" lvl="0" indent="0" algn="ctr" fontAlgn="auto">
              <a:lnSpc>
                <a:spcPct val="90000"/>
              </a:lnSpc>
              <a:spcBef>
                <a:spcPct val="0"/>
              </a:spcBef>
              <a:spcAft>
                <a:spcPts val="600"/>
              </a:spcAft>
              <a:buClrTx/>
              <a:buSzTx/>
              <a:buNone/>
              <a:defRPr/>
            </a:pPr>
            <a:r>
              <a:rPr lang="vi-VN" altLang="en-US" sz="4000" b="1">
                <a:solidFill>
                  <a:srgbClr val="F6701C"/>
                </a:solidFill>
                <a:latin typeface="#9Slide07 IcielBC Cubano Normal" panose="00000500000000000000" pitchFamily="2" charset="0"/>
                <a:sym typeface="+mn-ea"/>
              </a:rPr>
              <a:t>  </a:t>
            </a:r>
            <a:r>
              <a:rPr lang="en-US" sz="5000" b="1" noProof="0" dirty="0">
                <a:ln>
                  <a:noFill/>
                </a:ln>
                <a:solidFill>
                  <a:srgbClr val="FF0000"/>
                </a:solidFill>
                <a:effectLst/>
                <a:uLnTx/>
                <a:uFillTx/>
                <a:latin typeface="#9Slide07 IcielBC Cubano Normal" panose="00000500000000000000" pitchFamily="2" charset="0"/>
                <a:ea typeface="+mj-ea"/>
                <a:cs typeface="+mj-cs"/>
                <a:sym typeface="+mn-ea"/>
              </a:rPr>
              <a:t>BÀI </a:t>
            </a:r>
            <a:r>
              <a:rPr lang="vi-VN" altLang="en-US" sz="5000" b="1" noProof="0" dirty="0">
                <a:ln>
                  <a:noFill/>
                </a:ln>
                <a:solidFill>
                  <a:srgbClr val="FF0000"/>
                </a:solidFill>
                <a:effectLst/>
                <a:uLnTx/>
                <a:uFillTx/>
                <a:latin typeface="#9Slide07 IcielBC Cubano Normal" panose="00000500000000000000" pitchFamily="2" charset="0"/>
                <a:ea typeface="+mj-ea"/>
                <a:cs typeface="+mj-cs"/>
                <a:sym typeface="+mn-ea"/>
              </a:rPr>
              <a:t>2</a:t>
            </a:r>
            <a:r>
              <a:rPr lang="en-US" sz="5000" b="1" noProof="0" dirty="0">
                <a:ln>
                  <a:noFill/>
                </a:ln>
                <a:solidFill>
                  <a:srgbClr val="FF0000"/>
                </a:solidFill>
                <a:effectLst/>
                <a:uLnTx/>
                <a:uFillTx/>
                <a:latin typeface="#9Slide07 IcielBC Cubano Normal" panose="00000500000000000000" pitchFamily="2" charset="0"/>
                <a:ea typeface="+mj-ea"/>
                <a:cs typeface="+mj-cs"/>
                <a:sym typeface="+mn-ea"/>
              </a:rPr>
              <a:t>. </a:t>
            </a:r>
            <a:endParaRPr kumimoji="0" lang="en-US" sz="5000" b="1" i="0" u="none" strike="noStrike" kern="1200" cap="none" spc="0" normalizeH="0" noProof="0" dirty="0">
              <a:ln>
                <a:noFill/>
              </a:ln>
              <a:solidFill>
                <a:srgbClr val="FF0000"/>
              </a:solidFill>
              <a:effectLst/>
              <a:uLnTx/>
              <a:uFillTx/>
              <a:latin typeface="#9Slide07 IcielBC Cubano Normal" panose="00000500000000000000" pitchFamily="2" charset="0"/>
              <a:ea typeface="+mj-ea"/>
              <a:cs typeface="+mj-cs"/>
            </a:endParaRPr>
          </a:p>
          <a:p>
            <a:pPr marL="0" marR="0" lvl="0" indent="0" algn="ctr" fontAlgn="auto">
              <a:lnSpc>
                <a:spcPct val="90000"/>
              </a:lnSpc>
              <a:spcBef>
                <a:spcPct val="0"/>
              </a:spcBef>
              <a:spcAft>
                <a:spcPts val="600"/>
              </a:spcAft>
              <a:buClrTx/>
              <a:buSzTx/>
              <a:buNone/>
              <a:defRPr/>
            </a:pPr>
            <a:r>
              <a:rPr lang="en-US" sz="5000" b="1" noProof="0" dirty="0">
                <a:ln>
                  <a:noFill/>
                </a:ln>
                <a:solidFill>
                  <a:srgbClr val="FF0000"/>
                </a:solidFill>
                <a:effectLst/>
                <a:uLnTx/>
                <a:uFillTx/>
                <a:latin typeface="#9Slide07 IcielBC Cubano Normal" panose="00000500000000000000" pitchFamily="2" charset="0"/>
                <a:ea typeface="+mj-ea"/>
                <a:cs typeface="+mj-cs"/>
                <a:sym typeface="+mn-ea"/>
              </a:rPr>
              <a:t>SỬ DỤNG BẢN ĐỒ </a:t>
            </a:r>
            <a:endParaRPr lang="en-US" sz="5000" b="1" dirty="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p:txBody>
      </p:sp>
      <p:sp>
        <p:nvSpPr>
          <p:cNvPr id="5" name="Title 1"/>
          <p:cNvSpPr txBox="1"/>
          <p:nvPr/>
        </p:nvSpPr>
        <p:spPr>
          <a:xfrm>
            <a:off x="381000" y="916305"/>
            <a:ext cx="10707370" cy="2708910"/>
          </a:xfrm>
          <a:prstGeom prst="rect">
            <a:avLst/>
          </a:prstGeom>
          <a:scene3d>
            <a:camera prst="perspectiveRelaxedModerately"/>
            <a:lightRig rig="threePt" dir="t"/>
          </a:scene3d>
        </p:spPr>
        <p:txBody>
          <a:bodyPr vert="horz" lIns="91440" tIns="45720" rIns="91440" bIns="45720" rtlCol="0" anchor="ctr">
            <a:prstTxWarp prst="textArchUp">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000" b="1" dirty="0">
                <a:effectLst>
                  <a:glow rad="228600">
                    <a:schemeClr val="accent4">
                      <a:satMod val="175000"/>
                      <a:alpha val="40000"/>
                    </a:schemeClr>
                  </a:glow>
                </a:effectLst>
              </a:rPr>
              <a:t> </a:t>
            </a:r>
            <a:endParaRPr lang="en-US" sz="6000" b="1" dirty="0">
              <a:effectLst>
                <a:glow rad="228600">
                  <a:schemeClr val="accent4">
                    <a:satMod val="175000"/>
                    <a:alpha val="40000"/>
                  </a:schemeClr>
                </a:glow>
              </a:effectLst>
            </a:endParaRPr>
          </a:p>
        </p:txBody>
      </p:sp>
      <p:pic>
        <p:nvPicPr>
          <p:cNvPr id="6" name="Picture 5"/>
          <p:cNvPicPr>
            <a:picLocks noChangeAspect="1"/>
          </p:cNvPicPr>
          <p:nvPr/>
        </p:nvPicPr>
        <p:blipFill>
          <a:blip r:embed="rId1"/>
          <a:stretch>
            <a:fillRect/>
          </a:stretch>
        </p:blipFill>
        <p:spPr>
          <a:xfrm>
            <a:off x="4800352" y="1066747"/>
            <a:ext cx="2796646" cy="2796646"/>
          </a:xfrm>
          <a:prstGeom prst="rect">
            <a:avLst/>
          </a:prstGeom>
        </p:spPr>
      </p:pic>
      <p:sp>
        <p:nvSpPr>
          <p:cNvPr id="7" name="Text Box 6"/>
          <p:cNvSpPr txBox="1"/>
          <p:nvPr/>
        </p:nvSpPr>
        <p:spPr>
          <a:xfrm>
            <a:off x="4267200" y="6172200"/>
            <a:ext cx="4064000" cy="368300"/>
          </a:xfrm>
          <a:prstGeom prst="rect">
            <a:avLst/>
          </a:prstGeom>
          <a:noFill/>
        </p:spPr>
        <p:txBody>
          <a:bodyPr wrap="square" rtlCol="0">
            <a:spAutoFit/>
          </a:bodyPr>
          <a:p>
            <a:pPr algn="ctr"/>
            <a:r>
              <a:rPr lang="vi-VN" altLang="en-GB" b="1"/>
              <a:t>GV: HỒ THỊ HỒNG VÂN</a:t>
            </a:r>
            <a:endParaRPr lang="vi-VN" altLang="en-GB" b="1"/>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2330" r="9663" b="-1"/>
          <a:stretch>
            <a:fillRect/>
          </a:stretch>
        </p:blipFill>
        <p:spPr>
          <a:xfrm>
            <a:off x="76200" y="2438400"/>
            <a:ext cx="2879725" cy="3691255"/>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4" b="-4"/>
          <a:stretch>
            <a:fillRect/>
          </a:stretch>
        </p:blipFill>
        <p:spPr>
          <a:xfrm>
            <a:off x="8305884" y="108823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 y="0"/>
            <a:ext cx="12192001" cy="6858000"/>
            <a:chOff x="0" y="-14544"/>
            <a:chExt cx="12192001" cy="6858000"/>
          </a:xfrm>
          <a:noFill/>
        </p:grpSpPr>
        <p:sp>
          <p:nvSpPr>
            <p:cNvPr id="23" name="Rectangle 22"/>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3625836" y="545534"/>
            <a:ext cx="6638844" cy="523221"/>
          </a:xfrm>
          <a:prstGeom prst="rect">
            <a:avLst/>
          </a:prstGeom>
          <a:solidFill>
            <a:srgbClr val="D3EDFB"/>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u="none" strike="noStrike" kern="1200" cap="none" spc="0" normalizeH="0" baseline="0" noProof="0">
                <a:ln>
                  <a:noFill/>
                </a:ln>
                <a:solidFill>
                  <a:srgbClr val="002060"/>
                </a:solidFill>
                <a:uLnTx/>
                <a:uFillTx/>
                <a:latin typeface="#9Slide03 SFU Futura_12" panose="00000400000000000000" pitchFamily="2" charset="0"/>
                <a:cs typeface="Arial" panose="020B0604020202020204" pitchFamily="34" charset="0"/>
              </a:rPr>
              <a:t>Xem video sau đây và cho biết GPS là gì? </a:t>
            </a:r>
            <a:endParaRPr kumimoji="0" lang="en-US" sz="2800" b="1" i="0" u="none" strike="noStrike" kern="1200" cap="none" spc="0" normalizeH="0" baseline="0" noProof="0" dirty="0">
              <a:ln>
                <a:noFill/>
              </a:ln>
              <a:solidFill>
                <a:srgbClr val="002060"/>
              </a:solidFill>
              <a:effectLst/>
              <a:uLnTx/>
              <a:uFillTx/>
              <a:latin typeface="#9Slide03 SFU Futura_12" panose="00000400000000000000" pitchFamily="2" charset="0"/>
              <a:cs typeface="Arial" panose="020B0604020202020204" pitchFamily="34" charset="0"/>
            </a:endParaRPr>
          </a:p>
        </p:txBody>
      </p:sp>
      <p:pic>
        <p:nvPicPr>
          <p:cNvPr id="9" name="Picture 8"/>
          <p:cNvPicPr>
            <a:picLocks noChangeAspect="1"/>
          </p:cNvPicPr>
          <p:nvPr/>
        </p:nvPicPr>
        <p:blipFill rotWithShape="1">
          <a:blip r:embed="rId1">
            <a:extLst>
              <a:ext uri="{28A0092B-C50C-407E-A947-70E740481C1C}">
                <a14:useLocalDpi xmlns:a14="http://schemas.microsoft.com/office/drawing/2010/main" val="0"/>
              </a:ext>
            </a:extLst>
          </a:blip>
          <a:srcRect b="13326"/>
          <a:stretch>
            <a:fillRect/>
          </a:stretch>
        </p:blipFill>
        <p:spPr>
          <a:xfrm>
            <a:off x="10264681" y="208579"/>
            <a:ext cx="2219632" cy="1923844"/>
          </a:xfrm>
          <a:prstGeom prst="rect">
            <a:avLst/>
          </a:prstGeom>
        </p:spPr>
      </p:pic>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30" y="1911575"/>
            <a:ext cx="4332918" cy="433291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41340" y="5888130"/>
            <a:ext cx="2729090" cy="940020"/>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2703287" y="5906743"/>
            <a:ext cx="2729090" cy="940020"/>
          </a:xfrm>
          <a:prstGeom prst="rect">
            <a:avLst/>
          </a:prstGeom>
        </p:spPr>
      </p:pic>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5406574" y="5906743"/>
            <a:ext cx="2729090" cy="940020"/>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8124168" y="5895506"/>
            <a:ext cx="2729090" cy="940020"/>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t="65555" r="52039"/>
          <a:stretch>
            <a:fillRect/>
          </a:stretch>
        </p:blipFill>
        <p:spPr>
          <a:xfrm>
            <a:off x="10841762" y="5884269"/>
            <a:ext cx="1308898" cy="940020"/>
          </a:xfrm>
          <a:prstGeom prst="rect">
            <a:avLst/>
          </a:prstGeom>
        </p:spPr>
      </p:pic>
      <p:pic>
        <p:nvPicPr>
          <p:cNvPr id="7" name="【Hướng dẫn】GPS là gì-">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3047998" y="1676400"/>
            <a:ext cx="7467602" cy="4390288"/>
          </a:xfrm>
          <a:prstGeom prst="rect">
            <a:avLst/>
          </a:prstGeom>
        </p:spPr>
      </p:pic>
      <p:grpSp>
        <p:nvGrpSpPr>
          <p:cNvPr id="2" name="Group 1"/>
          <p:cNvGrpSpPr/>
          <p:nvPr/>
        </p:nvGrpSpPr>
        <p:grpSpPr>
          <a:xfrm>
            <a:off x="98049" y="0"/>
            <a:ext cx="2831008" cy="2259544"/>
            <a:chOff x="98049" y="0"/>
            <a:chExt cx="2831008" cy="2259544"/>
          </a:xfrm>
        </p:grpSpPr>
        <p:grpSp>
          <p:nvGrpSpPr>
            <p:cNvPr id="19" name="Group 18"/>
            <p:cNvGrpSpPr/>
            <p:nvPr/>
          </p:nvGrpSpPr>
          <p:grpSpPr>
            <a:xfrm>
              <a:off x="98049" y="0"/>
              <a:ext cx="2831008" cy="2259544"/>
              <a:chOff x="3264992" y="2083857"/>
              <a:chExt cx="2831008" cy="2259544"/>
            </a:xfrm>
          </p:grpSpPr>
          <p:pic>
            <p:nvPicPr>
              <p:cNvPr id="20" name="Graphic 19"/>
              <p:cNvPicPr>
                <a:picLocks noChangeAspect="1"/>
              </p:cNvPicPr>
              <p:nvPr/>
            </p:nvPicPr>
            <p:blipFill rotWithShape="1">
              <a:blip r:embed="rId7">
                <a:extLst>
                  <a:ext uri="{96DAC541-7B7A-43D3-8B79-37D633B846F1}">
                    <asvg:svgBlip xmlns:asvg="http://schemas.microsoft.com/office/drawing/2016/SVG/main" r:embed="rId8"/>
                  </a:ext>
                </a:extLst>
              </a:blip>
              <a:srcRect l="46985" t="42239" b="6262"/>
              <a:stretch>
                <a:fillRect/>
              </a:stretch>
            </p:blipFill>
            <p:spPr>
              <a:xfrm>
                <a:off x="3264992" y="2083857"/>
                <a:ext cx="2831008" cy="2259544"/>
              </a:xfrm>
              <a:prstGeom prst="rect">
                <a:avLst/>
              </a:prstGeom>
            </p:spPr>
          </p:pic>
          <p:sp>
            <p:nvSpPr>
              <p:cNvPr id="21"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28" name="Text Box 69"/>
            <p:cNvSpPr txBox="1">
              <a:spLocks noChangeArrowheads="1"/>
            </p:cNvSpPr>
            <p:nvPr/>
          </p:nvSpPr>
          <p:spPr bwMode="gray">
            <a:xfrm>
              <a:off x="903758" y="567010"/>
              <a:ext cx="1642241"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51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78918" y="1573741"/>
            <a:ext cx="3613082" cy="3613082"/>
          </a:xfrm>
          <a:prstGeom prst="rect">
            <a:avLst/>
          </a:prstGeom>
          <a:effectLst/>
        </p:spPr>
      </p:pic>
      <p:grpSp>
        <p:nvGrpSpPr>
          <p:cNvPr id="18" name="Group 17"/>
          <p:cNvGrpSpPr/>
          <p:nvPr/>
        </p:nvGrpSpPr>
        <p:grpSpPr>
          <a:xfrm>
            <a:off x="-1" y="0"/>
            <a:ext cx="12192001" cy="6858000"/>
            <a:chOff x="0" y="-14544"/>
            <a:chExt cx="12192001" cy="6858000"/>
          </a:xfrm>
          <a:noFill/>
        </p:grpSpPr>
        <p:sp>
          <p:nvSpPr>
            <p:cNvPr id="23" name="Rectangle 22"/>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3326"/>
          <a:stretch>
            <a:fillRect/>
          </a:stretch>
        </p:blipFill>
        <p:spPr>
          <a:xfrm>
            <a:off x="-467538" y="1526525"/>
            <a:ext cx="4277538" cy="3707514"/>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41340" y="5888130"/>
            <a:ext cx="2729090" cy="940020"/>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2703287" y="5906743"/>
            <a:ext cx="2729090" cy="940020"/>
          </a:xfrm>
          <a:prstGeom prst="rect">
            <a:avLst/>
          </a:prstGeom>
        </p:spPr>
      </p:pic>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5406574" y="5906743"/>
            <a:ext cx="2729090" cy="940020"/>
          </a:xfrm>
          <a:prstGeom prst="rect">
            <a:avLst/>
          </a:prstGeom>
        </p:spPr>
      </p:pic>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t="65555"/>
          <a:stretch>
            <a:fillRect/>
          </a:stretch>
        </p:blipFill>
        <p:spPr>
          <a:xfrm>
            <a:off x="8124168" y="5895506"/>
            <a:ext cx="2729090" cy="940020"/>
          </a:xfrm>
          <a:prstGeom prst="rect">
            <a:avLst/>
          </a:prstGeom>
        </p:spPr>
      </p:pic>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t="65555" r="52039"/>
          <a:stretch>
            <a:fillRect/>
          </a:stretch>
        </p:blipFill>
        <p:spPr>
          <a:xfrm>
            <a:off x="10841762" y="5884269"/>
            <a:ext cx="1308898" cy="9400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4040719" y="2444305"/>
            <a:ext cx="4433341" cy="1569660"/>
          </a:xfrm>
          <a:prstGeom prst="rect">
            <a:avLst/>
          </a:prstGeom>
          <a:noFill/>
        </p:spPr>
        <p:txBody>
          <a:bodyPr wrap="square">
            <a:spAutoFit/>
          </a:bodyPr>
          <a:lstStyle/>
          <a:p>
            <a:pPr algn="ctr"/>
            <a:r>
              <a:rPr lang="en-US" sz="2400" b="1">
                <a:solidFill>
                  <a:srgbClr val="002060"/>
                </a:solidFill>
                <a:latin typeface="#9Slide03 SFU Futura_09" panose="00000400000000000000" pitchFamily="2" charset="0"/>
                <a:cs typeface="Arial" panose="020B0604020202020204" pitchFamily="34" charset="0"/>
              </a:rPr>
              <a:t>GPS là hệ thống định vị toàn cầu, xác định vị trí của vật thể dựa vào hệ thống vệ tinh nhân tạo</a:t>
            </a:r>
            <a:endParaRPr lang="en-US" sz="2400" b="1" dirty="0">
              <a:solidFill>
                <a:srgbClr val="002060"/>
              </a:solidFill>
              <a:latin typeface="#9Slide03 SFU Futura_09" panose="00000400000000000000" pitchFamily="2" charset="0"/>
              <a:cs typeface="Arial" panose="020B0604020202020204" pitchFamily="34" charset="0"/>
            </a:endParaRPr>
          </a:p>
        </p:txBody>
      </p:sp>
      <p:grpSp>
        <p:nvGrpSpPr>
          <p:cNvPr id="19" name="Group 18"/>
          <p:cNvGrpSpPr/>
          <p:nvPr/>
        </p:nvGrpSpPr>
        <p:grpSpPr>
          <a:xfrm>
            <a:off x="98049" y="0"/>
            <a:ext cx="2831008" cy="2259544"/>
            <a:chOff x="98049" y="0"/>
            <a:chExt cx="2831008" cy="2259544"/>
          </a:xfrm>
        </p:grpSpPr>
        <p:grpSp>
          <p:nvGrpSpPr>
            <p:cNvPr id="20" name="Group 19"/>
            <p:cNvGrpSpPr/>
            <p:nvPr/>
          </p:nvGrpSpPr>
          <p:grpSpPr>
            <a:xfrm>
              <a:off x="98049" y="0"/>
              <a:ext cx="2831008" cy="2259544"/>
              <a:chOff x="3264992" y="2083857"/>
              <a:chExt cx="2831008" cy="2259544"/>
            </a:xfrm>
          </p:grpSpPr>
          <p:pic>
            <p:nvPicPr>
              <p:cNvPr id="28" name="Graphic 27"/>
              <p:cNvPicPr>
                <a:picLocks noChangeAspect="1"/>
              </p:cNvPicPr>
              <p:nvPr/>
            </p:nvPicPr>
            <p:blipFill rotWithShape="1">
              <a:blip r:embed="rId5">
                <a:extLst>
                  <a:ext uri="{96DAC541-7B7A-43D3-8B79-37D633B846F1}">
                    <asvg:svgBlip xmlns:asvg="http://schemas.microsoft.com/office/drawing/2016/SVG/main" r:embed="rId6"/>
                  </a:ext>
                </a:extLst>
              </a:blip>
              <a:srcRect l="46985" t="42239" b="6262"/>
              <a:stretch>
                <a:fillRect/>
              </a:stretch>
            </p:blipFill>
            <p:spPr>
              <a:xfrm>
                <a:off x="3264992" y="2083857"/>
                <a:ext cx="2831008" cy="2259544"/>
              </a:xfrm>
              <a:prstGeom prst="rect">
                <a:avLst/>
              </a:prstGeom>
            </p:spPr>
          </p:pic>
          <p:sp>
            <p:nvSpPr>
              <p:cNvPr id="29"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22" name="Text Box 69"/>
            <p:cNvSpPr txBox="1">
              <a:spLocks noChangeArrowheads="1"/>
            </p:cNvSpPr>
            <p:nvPr/>
          </p:nvSpPr>
          <p:spPr bwMode="gray">
            <a:xfrm>
              <a:off x="903758" y="567010"/>
              <a:ext cx="1642241"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 y="0"/>
            <a:ext cx="12192001" cy="6858000"/>
            <a:chOff x="0" y="-14544"/>
            <a:chExt cx="12192001" cy="6858000"/>
          </a:xfrm>
          <a:noFill/>
        </p:grpSpPr>
        <p:sp>
          <p:nvSpPr>
            <p:cNvPr id="23" name="Rectangle 22"/>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796" y="-30047"/>
            <a:ext cx="12108278" cy="925676"/>
            <a:chOff x="18796" y="-30047"/>
            <a:chExt cx="12108278" cy="925676"/>
          </a:xfrm>
        </p:grpSpPr>
        <p:pic>
          <p:nvPicPr>
            <p:cNvPr id="36" name="Picture 35"/>
            <p:cNvPicPr>
              <a:picLocks noChangeAspect="1"/>
            </p:cNvPicPr>
            <p:nvPr/>
          </p:nvPicPr>
          <p:blipFill rotWithShape="1">
            <a:blip r:embed="rId1">
              <a:extLst>
                <a:ext uri="{28A0092B-C50C-407E-A947-70E740481C1C}">
                  <a14:useLocalDpi xmlns:a14="http://schemas.microsoft.com/office/drawing/2010/main" val="0"/>
                </a:ext>
              </a:extLst>
            </a:blip>
            <a:srcRect l="1" t="-2076" r="265" b="68570"/>
            <a:stretch>
              <a:fillRect/>
            </a:stretch>
          </p:blipFill>
          <p:spPr>
            <a:xfrm>
              <a:off x="9405236" y="-30047"/>
              <a:ext cx="2721838" cy="914400"/>
            </a:xfrm>
            <a:prstGeom prst="rect">
              <a:avLst/>
            </a:prstGeom>
          </p:spPr>
        </p:pic>
        <p:pic>
          <p:nvPicPr>
            <p:cNvPr id="19" name="Picture 18"/>
            <p:cNvPicPr>
              <a:picLocks noChangeAspect="1"/>
            </p:cNvPicPr>
            <p:nvPr/>
          </p:nvPicPr>
          <p:blipFill rotWithShape="1">
            <a:blip r:embed="rId1">
              <a:extLst>
                <a:ext uri="{28A0092B-C50C-407E-A947-70E740481C1C}">
                  <a14:useLocalDpi xmlns:a14="http://schemas.microsoft.com/office/drawing/2010/main" val="0"/>
                </a:ext>
              </a:extLst>
            </a:blip>
            <a:srcRect l="1" t="-2076" r="265" b="68570"/>
            <a:stretch>
              <a:fillRect/>
            </a:stretch>
          </p:blipFill>
          <p:spPr>
            <a:xfrm>
              <a:off x="6709458" y="-18771"/>
              <a:ext cx="2721838" cy="914400"/>
            </a:xfrm>
            <a:prstGeom prst="rect">
              <a:avLst/>
            </a:prstGeom>
          </p:spPr>
        </p:pic>
        <p:pic>
          <p:nvPicPr>
            <p:cNvPr id="20" name="Picture 19"/>
            <p:cNvPicPr>
              <a:picLocks noChangeAspect="1"/>
            </p:cNvPicPr>
            <p:nvPr/>
          </p:nvPicPr>
          <p:blipFill rotWithShape="1">
            <a:blip r:embed="rId1">
              <a:extLst>
                <a:ext uri="{28A0092B-C50C-407E-A947-70E740481C1C}">
                  <a14:useLocalDpi xmlns:a14="http://schemas.microsoft.com/office/drawing/2010/main" val="0"/>
                </a:ext>
              </a:extLst>
            </a:blip>
            <a:srcRect l="1" t="-2076" r="265" b="68570"/>
            <a:stretch>
              <a:fillRect/>
            </a:stretch>
          </p:blipFill>
          <p:spPr>
            <a:xfrm>
              <a:off x="4006217" y="-28764"/>
              <a:ext cx="2721838" cy="914400"/>
            </a:xfrm>
            <a:prstGeom prst="rect">
              <a:avLst/>
            </a:prstGeom>
          </p:spPr>
        </p:pic>
        <p:pic>
          <p:nvPicPr>
            <p:cNvPr id="21" name="Picture 20"/>
            <p:cNvPicPr>
              <a:picLocks noChangeAspect="1"/>
            </p:cNvPicPr>
            <p:nvPr/>
          </p:nvPicPr>
          <p:blipFill rotWithShape="1">
            <a:blip r:embed="rId1">
              <a:extLst>
                <a:ext uri="{28A0092B-C50C-407E-A947-70E740481C1C}">
                  <a14:useLocalDpi xmlns:a14="http://schemas.microsoft.com/office/drawing/2010/main" val="0"/>
                </a:ext>
              </a:extLst>
            </a:blip>
            <a:srcRect l="1" t="-2076" r="265" b="68570"/>
            <a:stretch>
              <a:fillRect/>
            </a:stretch>
          </p:blipFill>
          <p:spPr>
            <a:xfrm>
              <a:off x="1329036" y="-18771"/>
              <a:ext cx="2721838" cy="914400"/>
            </a:xfrm>
            <a:prstGeom prst="rect">
              <a:avLst/>
            </a:prstGeom>
          </p:spPr>
        </p:pic>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l="50832" t="-2076" r="265" b="68570"/>
            <a:stretch>
              <a:fillRect/>
            </a:stretch>
          </p:blipFill>
          <p:spPr>
            <a:xfrm>
              <a:off x="18796" y="-18771"/>
              <a:ext cx="1334628" cy="914400"/>
            </a:xfrm>
            <a:prstGeom prst="rect">
              <a:avLst/>
            </a:prstGeom>
          </p:spPr>
        </p:pic>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13326"/>
          <a:stretch>
            <a:fillRect/>
          </a:stretch>
        </p:blipFill>
        <p:spPr>
          <a:xfrm>
            <a:off x="-1109942" y="2083154"/>
            <a:ext cx="1430766" cy="12401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703" y="3447279"/>
            <a:ext cx="3962400" cy="3962400"/>
          </a:xfrm>
          <a:prstGeom prst="rect">
            <a:avLst/>
          </a:prstGeom>
        </p:spPr>
      </p:pic>
      <p:sp>
        <p:nvSpPr>
          <p:cNvPr id="38" name="Rectangle: Rounded Corners 37"/>
          <p:cNvSpPr/>
          <p:nvPr/>
        </p:nvSpPr>
        <p:spPr>
          <a:xfrm>
            <a:off x="511323" y="2438400"/>
            <a:ext cx="1710618" cy="1234824"/>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9Slide03 SFU Futura_09" panose="00000400000000000000" pitchFamily="2" charset="0"/>
                <a:cs typeface="Arial" panose="020B0604020202020204" pitchFamily="34" charset="0"/>
              </a:rPr>
              <a:t>Hoạt</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động</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cặp</a:t>
            </a:r>
            <a:endParaRPr lang="en-US" sz="2400" b="1" dirty="0">
              <a:solidFill>
                <a:srgbClr val="002060"/>
              </a:solidFill>
              <a:latin typeface="#9Slide03 SFU Futura_09" panose="00000400000000000000" pitchFamily="2" charset="0"/>
              <a:cs typeface="Arial" panose="020B0604020202020204" pitchFamily="34" charset="0"/>
            </a:endParaRPr>
          </a:p>
        </p:txBody>
      </p:sp>
      <p:sp>
        <p:nvSpPr>
          <p:cNvPr id="39" name="Rectangle: Rounded Corners 7"/>
          <p:cNvSpPr/>
          <p:nvPr/>
        </p:nvSpPr>
        <p:spPr>
          <a:xfrm>
            <a:off x="3947168" y="4648200"/>
            <a:ext cx="1938816" cy="1234824"/>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9Slide03 SFU Futura_09" panose="00000400000000000000" pitchFamily="2" charset="0"/>
                <a:cs typeface="Arial" panose="020B0604020202020204" pitchFamily="34" charset="0"/>
              </a:rPr>
              <a:t>Thời</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gian</a:t>
            </a:r>
            <a:r>
              <a:rPr lang="en-US" sz="2400" b="1">
                <a:solidFill>
                  <a:srgbClr val="002060"/>
                </a:solidFill>
                <a:latin typeface="#9Slide03 SFU Futura_09" panose="00000400000000000000" pitchFamily="2" charset="0"/>
                <a:cs typeface="Arial" panose="020B0604020202020204" pitchFamily="34" charset="0"/>
              </a:rPr>
              <a:t>: 5 </a:t>
            </a:r>
            <a:r>
              <a:rPr lang="en-US" sz="2400" b="1" dirty="0" err="1">
                <a:solidFill>
                  <a:srgbClr val="002060"/>
                </a:solidFill>
                <a:latin typeface="#9Slide03 SFU Futura_09" panose="00000400000000000000" pitchFamily="2" charset="0"/>
                <a:cs typeface="Arial" panose="020B0604020202020204" pitchFamily="34" charset="0"/>
              </a:rPr>
              <a:t>phút</a:t>
            </a:r>
            <a:endParaRPr lang="en-US" sz="2400" b="1" dirty="0">
              <a:solidFill>
                <a:srgbClr val="002060"/>
              </a:solidFill>
              <a:latin typeface="#9Slide03 SFU Futura_09" panose="00000400000000000000" pitchFamily="2" charset="0"/>
              <a:cs typeface="Arial" panose="020B0604020202020204" pitchFamily="34" charset="0"/>
            </a:endParaRPr>
          </a:p>
        </p:txBody>
      </p:sp>
      <p:sp>
        <p:nvSpPr>
          <p:cNvPr id="40" name="Rectangle: Rounded Corners 7"/>
          <p:cNvSpPr/>
          <p:nvPr/>
        </p:nvSpPr>
        <p:spPr>
          <a:xfrm>
            <a:off x="3149590" y="2438400"/>
            <a:ext cx="2736393" cy="1234824"/>
          </a:xfrm>
          <a:prstGeom prst="roundRect">
            <a:avLst/>
          </a:prstGeom>
          <a:solidFill>
            <a:srgbClr val="FFC000"/>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9Slide03 SFU Futura_09" panose="00000400000000000000" pitchFamily="2" charset="0"/>
                <a:cs typeface="Arial" panose="020B0604020202020204" pitchFamily="34" charset="0"/>
              </a:rPr>
              <a:t>Đọc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thông</a:t>
            </a:r>
            <a:r>
              <a:rPr lang="en-US" sz="2400" b="1" dirty="0">
                <a:solidFill>
                  <a:srgbClr val="002060"/>
                </a:solidFill>
                <a:latin typeface="#9Slide03 SFU Futura_09" panose="00000400000000000000" pitchFamily="2" charset="0"/>
                <a:cs typeface="Arial" panose="020B0604020202020204" pitchFamily="34" charset="0"/>
              </a:rPr>
              <a:t> tin SGK </a:t>
            </a:r>
            <a:r>
              <a:rPr lang="en-US" sz="2400" b="1" err="1">
                <a:solidFill>
                  <a:srgbClr val="002060"/>
                </a:solidFill>
                <a:latin typeface="#9Slide03 SFU Futura_09" panose="00000400000000000000" pitchFamily="2" charset="0"/>
                <a:cs typeface="Arial" panose="020B0604020202020204" pitchFamily="34" charset="0"/>
              </a:rPr>
              <a:t>trang</a:t>
            </a:r>
            <a:r>
              <a:rPr lang="en-US" sz="2400" b="1">
                <a:solidFill>
                  <a:srgbClr val="002060"/>
                </a:solidFill>
                <a:latin typeface="#9Slide03 SFU Futura_09" panose="00000400000000000000" pitchFamily="2" charset="0"/>
                <a:cs typeface="Arial" panose="020B0604020202020204" pitchFamily="34" charset="0"/>
              </a:rPr>
              <a:t> 18-19, </a:t>
            </a:r>
            <a:r>
              <a:rPr lang="en-US" sz="2400" b="1" dirty="0" err="1">
                <a:solidFill>
                  <a:srgbClr val="002060"/>
                </a:solidFill>
                <a:latin typeface="#9Slide03 SFU Futura_09" panose="00000400000000000000" pitchFamily="2" charset="0"/>
                <a:cs typeface="Arial" panose="020B0604020202020204" pitchFamily="34" charset="0"/>
              </a:rPr>
              <a:t>hoàn</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thành</a:t>
            </a:r>
            <a:r>
              <a:rPr lang="en-US" sz="2400" b="1" dirty="0">
                <a:solidFill>
                  <a:srgbClr val="002060"/>
                </a:solidFill>
                <a:latin typeface="#9Slide03 SFU Futura_09" panose="00000400000000000000" pitchFamily="2" charset="0"/>
                <a:cs typeface="Arial" panose="020B0604020202020204" pitchFamily="34" charset="0"/>
              </a:rPr>
              <a:t> PHT</a:t>
            </a:r>
            <a:endParaRPr lang="en-US" sz="2400" b="1" dirty="0">
              <a:solidFill>
                <a:srgbClr val="002060"/>
              </a:solidFill>
              <a:latin typeface="#9Slide03 SFU Futura_09" panose="00000400000000000000" pitchFamily="2" charset="0"/>
              <a:cs typeface="Arial" panose="020B0604020202020204" pitchFamily="34" charset="0"/>
            </a:endParaRPr>
          </a:p>
        </p:txBody>
      </p:sp>
      <p:sp>
        <p:nvSpPr>
          <p:cNvPr id="41" name="Rectangle: Rounded Corners 7"/>
          <p:cNvSpPr/>
          <p:nvPr/>
        </p:nvSpPr>
        <p:spPr>
          <a:xfrm>
            <a:off x="561409" y="4523059"/>
            <a:ext cx="2736392" cy="1380587"/>
          </a:xfrm>
          <a:prstGeom prst="roundRect">
            <a:avLst/>
          </a:prstGeom>
          <a:solidFill>
            <a:srgbClr val="FFC000"/>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a:solidFill>
                  <a:srgbClr val="002060"/>
                </a:solidFill>
                <a:latin typeface="#9Slide03 SFU Futura_09" panose="00000400000000000000" pitchFamily="2" charset="0"/>
                <a:cs typeface="Arial" panose="020B0604020202020204" pitchFamily="34" charset="0"/>
              </a:rPr>
              <a:t>Thuyết trình </a:t>
            </a:r>
            <a:r>
              <a:rPr lang="en-US" sz="2400" b="1" err="1">
                <a:solidFill>
                  <a:srgbClr val="002060"/>
                </a:solidFill>
                <a:latin typeface="#9Slide03 SFU Futura_09" panose="00000400000000000000" pitchFamily="2" charset="0"/>
                <a:cs typeface="Arial" panose="020B0604020202020204" pitchFamily="34" charset="0"/>
              </a:rPr>
              <a:t>về</a:t>
            </a:r>
            <a:r>
              <a:rPr lang="en-US" sz="2400" b="1">
                <a:solidFill>
                  <a:srgbClr val="002060"/>
                </a:solidFill>
                <a:latin typeface="#9Slide03 SFU Futura_09" panose="00000400000000000000" pitchFamily="2" charset="0"/>
                <a:cs typeface="Arial" panose="020B0604020202020204" pitchFamily="34" charset="0"/>
              </a:rPr>
              <a:t> nguyên lí hoạt động và ứng dụng của GPS</a:t>
            </a:r>
            <a:endParaRPr lang="en-US" sz="2400" b="1" dirty="0">
              <a:solidFill>
                <a:srgbClr val="002060"/>
              </a:solidFill>
              <a:latin typeface="#9Slide03 SFU Futura_09" panose="00000400000000000000" pitchFamily="2" charset="0"/>
              <a:cs typeface="Arial" panose="020B0604020202020204" pitchFamily="34" charset="0"/>
            </a:endParaRPr>
          </a:p>
        </p:txBody>
      </p:sp>
      <p:pic>
        <p:nvPicPr>
          <p:cNvPr id="42"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a:fillRect/>
          </a:stretch>
        </p:blipFill>
        <p:spPr bwMode="auto">
          <a:xfrm>
            <a:off x="5509760" y="5428479"/>
            <a:ext cx="1100029" cy="13000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vyachievement - Luyện thi đại học mỹ, hỗ trợ thi tuyển đại học, trường nội  trú tại M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702" y="3394266"/>
            <a:ext cx="1100029" cy="11000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SlideShare Computer Icons Presentation slide, icon, orange, presentation,  logo png | PNGWin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a:fillRect/>
          </a:stretch>
        </p:blipFill>
        <p:spPr bwMode="auto">
          <a:xfrm>
            <a:off x="1594291" y="3399192"/>
            <a:ext cx="1343804" cy="10951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2012" y="535937"/>
            <a:ext cx="5086296" cy="4618259"/>
          </a:xfrm>
          <a:prstGeom prst="rect">
            <a:avLst/>
          </a:prstGeom>
        </p:spPr>
      </p:pic>
      <p:grpSp>
        <p:nvGrpSpPr>
          <p:cNvPr id="8" name="Group 7"/>
          <p:cNvGrpSpPr/>
          <p:nvPr/>
        </p:nvGrpSpPr>
        <p:grpSpPr>
          <a:xfrm>
            <a:off x="7239000" y="2533472"/>
            <a:ext cx="4572000" cy="1581328"/>
            <a:chOff x="273050" y="5194300"/>
            <a:chExt cx="6934200" cy="2133532"/>
          </a:xfrm>
        </p:grpSpPr>
        <p:sp>
          <p:nvSpPr>
            <p:cNvPr id="50" name="Rectangle 49"/>
            <p:cNvSpPr/>
            <p:nvPr/>
          </p:nvSpPr>
          <p:spPr>
            <a:xfrm>
              <a:off x="273050" y="5194300"/>
              <a:ext cx="6934200" cy="2133532"/>
            </a:xfrm>
            <a:custGeom>
              <a:avLst/>
              <a:gdLst>
                <a:gd name="connsiteX0" fmla="*/ 0 w 6934200"/>
                <a:gd name="connsiteY0" fmla="*/ 0 h 2133532"/>
                <a:gd name="connsiteX1" fmla="*/ 716534 w 6934200"/>
                <a:gd name="connsiteY1" fmla="*/ 0 h 2133532"/>
                <a:gd name="connsiteX2" fmla="*/ 1155700 w 6934200"/>
                <a:gd name="connsiteY2" fmla="*/ 0 h 2133532"/>
                <a:gd name="connsiteX3" fmla="*/ 1872234 w 6934200"/>
                <a:gd name="connsiteY3" fmla="*/ 0 h 2133532"/>
                <a:gd name="connsiteX4" fmla="*/ 2450084 w 6934200"/>
                <a:gd name="connsiteY4" fmla="*/ 0 h 2133532"/>
                <a:gd name="connsiteX5" fmla="*/ 3027934 w 6934200"/>
                <a:gd name="connsiteY5" fmla="*/ 0 h 2133532"/>
                <a:gd name="connsiteX6" fmla="*/ 3467100 w 6934200"/>
                <a:gd name="connsiteY6" fmla="*/ 0 h 2133532"/>
                <a:gd name="connsiteX7" fmla="*/ 3836924 w 6934200"/>
                <a:gd name="connsiteY7" fmla="*/ 0 h 2133532"/>
                <a:gd name="connsiteX8" fmla="*/ 4414774 w 6934200"/>
                <a:gd name="connsiteY8" fmla="*/ 0 h 2133532"/>
                <a:gd name="connsiteX9" fmla="*/ 4992624 w 6934200"/>
                <a:gd name="connsiteY9" fmla="*/ 0 h 2133532"/>
                <a:gd name="connsiteX10" fmla="*/ 5431790 w 6934200"/>
                <a:gd name="connsiteY10" fmla="*/ 0 h 2133532"/>
                <a:gd name="connsiteX11" fmla="*/ 6009640 w 6934200"/>
                <a:gd name="connsiteY11" fmla="*/ 0 h 2133532"/>
                <a:gd name="connsiteX12" fmla="*/ 6379464 w 6934200"/>
                <a:gd name="connsiteY12" fmla="*/ 0 h 2133532"/>
                <a:gd name="connsiteX13" fmla="*/ 6934200 w 6934200"/>
                <a:gd name="connsiteY13" fmla="*/ 0 h 2133532"/>
                <a:gd name="connsiteX14" fmla="*/ 6934200 w 6934200"/>
                <a:gd name="connsiteY14" fmla="*/ 576054 h 2133532"/>
                <a:gd name="connsiteX15" fmla="*/ 6934200 w 6934200"/>
                <a:gd name="connsiteY15" fmla="*/ 1088101 h 2133532"/>
                <a:gd name="connsiteX16" fmla="*/ 6934200 w 6934200"/>
                <a:gd name="connsiteY16" fmla="*/ 1557478 h 2133532"/>
                <a:gd name="connsiteX17" fmla="*/ 6934200 w 6934200"/>
                <a:gd name="connsiteY17" fmla="*/ 2133532 h 2133532"/>
                <a:gd name="connsiteX18" fmla="*/ 6564376 w 6934200"/>
                <a:gd name="connsiteY18" fmla="*/ 2133532 h 2133532"/>
                <a:gd name="connsiteX19" fmla="*/ 6194552 w 6934200"/>
                <a:gd name="connsiteY19" fmla="*/ 2133532 h 2133532"/>
                <a:gd name="connsiteX20" fmla="*/ 5824728 w 6934200"/>
                <a:gd name="connsiteY20" fmla="*/ 2133532 h 2133532"/>
                <a:gd name="connsiteX21" fmla="*/ 5454904 w 6934200"/>
                <a:gd name="connsiteY21" fmla="*/ 2133532 h 2133532"/>
                <a:gd name="connsiteX22" fmla="*/ 4877054 w 6934200"/>
                <a:gd name="connsiteY22" fmla="*/ 2133532 h 2133532"/>
                <a:gd name="connsiteX23" fmla="*/ 4160520 w 6934200"/>
                <a:gd name="connsiteY23" fmla="*/ 2133532 h 2133532"/>
                <a:gd name="connsiteX24" fmla="*/ 3721354 w 6934200"/>
                <a:gd name="connsiteY24" fmla="*/ 2133532 h 2133532"/>
                <a:gd name="connsiteX25" fmla="*/ 3004820 w 6934200"/>
                <a:gd name="connsiteY25" fmla="*/ 2133532 h 2133532"/>
                <a:gd name="connsiteX26" fmla="*/ 2288286 w 6934200"/>
                <a:gd name="connsiteY26" fmla="*/ 2133532 h 2133532"/>
                <a:gd name="connsiteX27" fmla="*/ 1849120 w 6934200"/>
                <a:gd name="connsiteY27" fmla="*/ 2133532 h 2133532"/>
                <a:gd name="connsiteX28" fmla="*/ 1340612 w 6934200"/>
                <a:gd name="connsiteY28" fmla="*/ 2133532 h 2133532"/>
                <a:gd name="connsiteX29" fmla="*/ 762762 w 6934200"/>
                <a:gd name="connsiteY29" fmla="*/ 2133532 h 2133532"/>
                <a:gd name="connsiteX30" fmla="*/ 0 w 6934200"/>
                <a:gd name="connsiteY30" fmla="*/ 2133532 h 2133532"/>
                <a:gd name="connsiteX31" fmla="*/ 0 w 6934200"/>
                <a:gd name="connsiteY31" fmla="*/ 1557478 h 2133532"/>
                <a:gd name="connsiteX32" fmla="*/ 0 w 6934200"/>
                <a:gd name="connsiteY32" fmla="*/ 1088101 h 2133532"/>
                <a:gd name="connsiteX33" fmla="*/ 0 w 6934200"/>
                <a:gd name="connsiteY33" fmla="*/ 576054 h 2133532"/>
                <a:gd name="connsiteX34" fmla="*/ 0 w 6934200"/>
                <a:gd name="connsiteY34" fmla="*/ 0 h 213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34200" h="2133532" fill="none" extrusionOk="0">
                  <a:moveTo>
                    <a:pt x="0" y="0"/>
                  </a:moveTo>
                  <a:cubicBezTo>
                    <a:pt x="336418" y="-59489"/>
                    <a:pt x="389107" y="42122"/>
                    <a:pt x="716534" y="0"/>
                  </a:cubicBezTo>
                  <a:cubicBezTo>
                    <a:pt x="1043961" y="-42122"/>
                    <a:pt x="971518" y="31036"/>
                    <a:pt x="1155700" y="0"/>
                  </a:cubicBezTo>
                  <a:cubicBezTo>
                    <a:pt x="1339882" y="-31036"/>
                    <a:pt x="1557326" y="78035"/>
                    <a:pt x="1872234" y="0"/>
                  </a:cubicBezTo>
                  <a:cubicBezTo>
                    <a:pt x="2187142" y="-78035"/>
                    <a:pt x="2263250" y="63001"/>
                    <a:pt x="2450084" y="0"/>
                  </a:cubicBezTo>
                  <a:cubicBezTo>
                    <a:pt x="2636918" y="-63001"/>
                    <a:pt x="2782804" y="60145"/>
                    <a:pt x="3027934" y="0"/>
                  </a:cubicBezTo>
                  <a:cubicBezTo>
                    <a:pt x="3273064" y="-60145"/>
                    <a:pt x="3288105" y="13194"/>
                    <a:pt x="3467100" y="0"/>
                  </a:cubicBezTo>
                  <a:cubicBezTo>
                    <a:pt x="3646095" y="-13194"/>
                    <a:pt x="3659750" y="39984"/>
                    <a:pt x="3836924" y="0"/>
                  </a:cubicBezTo>
                  <a:cubicBezTo>
                    <a:pt x="4014098" y="-39984"/>
                    <a:pt x="4250985" y="51039"/>
                    <a:pt x="4414774" y="0"/>
                  </a:cubicBezTo>
                  <a:cubicBezTo>
                    <a:pt x="4578563" y="-51039"/>
                    <a:pt x="4726552" y="19426"/>
                    <a:pt x="4992624" y="0"/>
                  </a:cubicBezTo>
                  <a:cubicBezTo>
                    <a:pt x="5258696" y="-19426"/>
                    <a:pt x="5279112" y="29908"/>
                    <a:pt x="5431790" y="0"/>
                  </a:cubicBezTo>
                  <a:cubicBezTo>
                    <a:pt x="5584468" y="-29908"/>
                    <a:pt x="5860322" y="62305"/>
                    <a:pt x="6009640" y="0"/>
                  </a:cubicBezTo>
                  <a:cubicBezTo>
                    <a:pt x="6158958" y="-62305"/>
                    <a:pt x="6250844" y="39105"/>
                    <a:pt x="6379464" y="0"/>
                  </a:cubicBezTo>
                  <a:cubicBezTo>
                    <a:pt x="6508084" y="-39105"/>
                    <a:pt x="6800335" y="39384"/>
                    <a:pt x="6934200" y="0"/>
                  </a:cubicBezTo>
                  <a:cubicBezTo>
                    <a:pt x="6963459" y="146302"/>
                    <a:pt x="6922716" y="381427"/>
                    <a:pt x="6934200" y="576054"/>
                  </a:cubicBezTo>
                  <a:cubicBezTo>
                    <a:pt x="6945684" y="770681"/>
                    <a:pt x="6895525" y="906155"/>
                    <a:pt x="6934200" y="1088101"/>
                  </a:cubicBezTo>
                  <a:cubicBezTo>
                    <a:pt x="6972875" y="1270047"/>
                    <a:pt x="6902080" y="1455890"/>
                    <a:pt x="6934200" y="1557478"/>
                  </a:cubicBezTo>
                  <a:cubicBezTo>
                    <a:pt x="6966320" y="1659066"/>
                    <a:pt x="6872633" y="1857733"/>
                    <a:pt x="6934200" y="2133532"/>
                  </a:cubicBezTo>
                  <a:cubicBezTo>
                    <a:pt x="6802805" y="2147314"/>
                    <a:pt x="6703560" y="2103630"/>
                    <a:pt x="6564376" y="2133532"/>
                  </a:cubicBezTo>
                  <a:cubicBezTo>
                    <a:pt x="6425192" y="2163434"/>
                    <a:pt x="6273034" y="2101990"/>
                    <a:pt x="6194552" y="2133532"/>
                  </a:cubicBezTo>
                  <a:cubicBezTo>
                    <a:pt x="6116070" y="2165074"/>
                    <a:pt x="5956823" y="2102663"/>
                    <a:pt x="5824728" y="2133532"/>
                  </a:cubicBezTo>
                  <a:cubicBezTo>
                    <a:pt x="5692633" y="2164401"/>
                    <a:pt x="5557921" y="2120985"/>
                    <a:pt x="5454904" y="2133532"/>
                  </a:cubicBezTo>
                  <a:cubicBezTo>
                    <a:pt x="5351887" y="2146079"/>
                    <a:pt x="5146032" y="2072237"/>
                    <a:pt x="4877054" y="2133532"/>
                  </a:cubicBezTo>
                  <a:cubicBezTo>
                    <a:pt x="4608076" y="2194827"/>
                    <a:pt x="4337084" y="2131246"/>
                    <a:pt x="4160520" y="2133532"/>
                  </a:cubicBezTo>
                  <a:cubicBezTo>
                    <a:pt x="3983956" y="2135818"/>
                    <a:pt x="3858167" y="2126725"/>
                    <a:pt x="3721354" y="2133532"/>
                  </a:cubicBezTo>
                  <a:cubicBezTo>
                    <a:pt x="3584541" y="2140339"/>
                    <a:pt x="3215811" y="2130921"/>
                    <a:pt x="3004820" y="2133532"/>
                  </a:cubicBezTo>
                  <a:cubicBezTo>
                    <a:pt x="2793829" y="2136143"/>
                    <a:pt x="2596506" y="2124310"/>
                    <a:pt x="2288286" y="2133532"/>
                  </a:cubicBezTo>
                  <a:cubicBezTo>
                    <a:pt x="1980066" y="2142754"/>
                    <a:pt x="1960956" y="2131486"/>
                    <a:pt x="1849120" y="2133532"/>
                  </a:cubicBezTo>
                  <a:cubicBezTo>
                    <a:pt x="1737284" y="2135578"/>
                    <a:pt x="1523169" y="2087136"/>
                    <a:pt x="1340612" y="2133532"/>
                  </a:cubicBezTo>
                  <a:cubicBezTo>
                    <a:pt x="1158055" y="2179928"/>
                    <a:pt x="1042272" y="2064260"/>
                    <a:pt x="762762" y="2133532"/>
                  </a:cubicBezTo>
                  <a:cubicBezTo>
                    <a:pt x="483252" y="2202804"/>
                    <a:pt x="348164" y="2087630"/>
                    <a:pt x="0" y="2133532"/>
                  </a:cubicBezTo>
                  <a:cubicBezTo>
                    <a:pt x="-12246" y="1877530"/>
                    <a:pt x="42274" y="1684603"/>
                    <a:pt x="0" y="1557478"/>
                  </a:cubicBezTo>
                  <a:cubicBezTo>
                    <a:pt x="-42274" y="1430353"/>
                    <a:pt x="26844" y="1317134"/>
                    <a:pt x="0" y="1088101"/>
                  </a:cubicBezTo>
                  <a:cubicBezTo>
                    <a:pt x="-26844" y="859068"/>
                    <a:pt x="33965" y="773430"/>
                    <a:pt x="0" y="576054"/>
                  </a:cubicBezTo>
                  <a:cubicBezTo>
                    <a:pt x="-33965" y="378678"/>
                    <a:pt x="8859" y="263182"/>
                    <a:pt x="0" y="0"/>
                  </a:cubicBezTo>
                  <a:close/>
                </a:path>
                <a:path w="6934200" h="2133532" stroke="0" extrusionOk="0">
                  <a:moveTo>
                    <a:pt x="0" y="0"/>
                  </a:moveTo>
                  <a:cubicBezTo>
                    <a:pt x="102416" y="-34181"/>
                    <a:pt x="265990" y="32531"/>
                    <a:pt x="439166" y="0"/>
                  </a:cubicBezTo>
                  <a:cubicBezTo>
                    <a:pt x="612342" y="-32531"/>
                    <a:pt x="847912" y="64152"/>
                    <a:pt x="1155700" y="0"/>
                  </a:cubicBezTo>
                  <a:cubicBezTo>
                    <a:pt x="1463488" y="-64152"/>
                    <a:pt x="1535502" y="21724"/>
                    <a:pt x="1872234" y="0"/>
                  </a:cubicBezTo>
                  <a:cubicBezTo>
                    <a:pt x="2208966" y="-21724"/>
                    <a:pt x="2166955" y="14065"/>
                    <a:pt x="2380742" y="0"/>
                  </a:cubicBezTo>
                  <a:cubicBezTo>
                    <a:pt x="2594529" y="-14065"/>
                    <a:pt x="2721315" y="36858"/>
                    <a:pt x="2819908" y="0"/>
                  </a:cubicBezTo>
                  <a:cubicBezTo>
                    <a:pt x="2918501" y="-36858"/>
                    <a:pt x="3324979" y="26330"/>
                    <a:pt x="3467100" y="0"/>
                  </a:cubicBezTo>
                  <a:cubicBezTo>
                    <a:pt x="3609221" y="-26330"/>
                    <a:pt x="3928136" y="19590"/>
                    <a:pt x="4044950" y="0"/>
                  </a:cubicBezTo>
                  <a:cubicBezTo>
                    <a:pt x="4161764" y="-19590"/>
                    <a:pt x="4315212" y="25815"/>
                    <a:pt x="4553458" y="0"/>
                  </a:cubicBezTo>
                  <a:cubicBezTo>
                    <a:pt x="4791704" y="-25815"/>
                    <a:pt x="4929988" y="20528"/>
                    <a:pt x="5200650" y="0"/>
                  </a:cubicBezTo>
                  <a:cubicBezTo>
                    <a:pt x="5471312" y="-20528"/>
                    <a:pt x="5483114" y="10702"/>
                    <a:pt x="5709158" y="0"/>
                  </a:cubicBezTo>
                  <a:cubicBezTo>
                    <a:pt x="5935202" y="-10702"/>
                    <a:pt x="5988897" y="28051"/>
                    <a:pt x="6078982" y="0"/>
                  </a:cubicBezTo>
                  <a:cubicBezTo>
                    <a:pt x="6169067" y="-28051"/>
                    <a:pt x="6758330" y="16136"/>
                    <a:pt x="6934200" y="0"/>
                  </a:cubicBezTo>
                  <a:cubicBezTo>
                    <a:pt x="6993125" y="266015"/>
                    <a:pt x="6865854" y="391560"/>
                    <a:pt x="6934200" y="576054"/>
                  </a:cubicBezTo>
                  <a:cubicBezTo>
                    <a:pt x="7002546" y="760548"/>
                    <a:pt x="6915970" y="1031125"/>
                    <a:pt x="6934200" y="1152107"/>
                  </a:cubicBezTo>
                  <a:cubicBezTo>
                    <a:pt x="6952430" y="1273089"/>
                    <a:pt x="6894752" y="1532335"/>
                    <a:pt x="6934200" y="1642820"/>
                  </a:cubicBezTo>
                  <a:cubicBezTo>
                    <a:pt x="6973648" y="1753305"/>
                    <a:pt x="6906424" y="1932491"/>
                    <a:pt x="6934200" y="2133532"/>
                  </a:cubicBezTo>
                  <a:cubicBezTo>
                    <a:pt x="6803123" y="2161930"/>
                    <a:pt x="6654037" y="2129886"/>
                    <a:pt x="6564376" y="2133532"/>
                  </a:cubicBezTo>
                  <a:cubicBezTo>
                    <a:pt x="6474715" y="2137178"/>
                    <a:pt x="6233432" y="2098239"/>
                    <a:pt x="6125210" y="2133532"/>
                  </a:cubicBezTo>
                  <a:cubicBezTo>
                    <a:pt x="6016988" y="2168825"/>
                    <a:pt x="5846197" y="2089750"/>
                    <a:pt x="5686044" y="2133532"/>
                  </a:cubicBezTo>
                  <a:cubicBezTo>
                    <a:pt x="5525891" y="2177314"/>
                    <a:pt x="5401445" y="2123639"/>
                    <a:pt x="5316220" y="2133532"/>
                  </a:cubicBezTo>
                  <a:cubicBezTo>
                    <a:pt x="5230995" y="2143425"/>
                    <a:pt x="4837417" y="2106347"/>
                    <a:pt x="4669028" y="2133532"/>
                  </a:cubicBezTo>
                  <a:cubicBezTo>
                    <a:pt x="4500639" y="2160717"/>
                    <a:pt x="4250682" y="2105629"/>
                    <a:pt x="4021836" y="2133532"/>
                  </a:cubicBezTo>
                  <a:cubicBezTo>
                    <a:pt x="3792990" y="2161435"/>
                    <a:pt x="3762679" y="2125975"/>
                    <a:pt x="3652012" y="2133532"/>
                  </a:cubicBezTo>
                  <a:cubicBezTo>
                    <a:pt x="3541345" y="2141089"/>
                    <a:pt x="3297053" y="2086370"/>
                    <a:pt x="3143504" y="2133532"/>
                  </a:cubicBezTo>
                  <a:cubicBezTo>
                    <a:pt x="2989955" y="2180694"/>
                    <a:pt x="2865666" y="2116225"/>
                    <a:pt x="2704338" y="2133532"/>
                  </a:cubicBezTo>
                  <a:cubicBezTo>
                    <a:pt x="2543010" y="2150839"/>
                    <a:pt x="2211181" y="2056106"/>
                    <a:pt x="1987804" y="2133532"/>
                  </a:cubicBezTo>
                  <a:cubicBezTo>
                    <a:pt x="1764427" y="2210958"/>
                    <a:pt x="1684606" y="2104846"/>
                    <a:pt x="1479296" y="2133532"/>
                  </a:cubicBezTo>
                  <a:cubicBezTo>
                    <a:pt x="1273986" y="2162218"/>
                    <a:pt x="1188194" y="2118625"/>
                    <a:pt x="970788" y="2133532"/>
                  </a:cubicBezTo>
                  <a:cubicBezTo>
                    <a:pt x="753382" y="2148439"/>
                    <a:pt x="729783" y="2129919"/>
                    <a:pt x="600964" y="2133532"/>
                  </a:cubicBezTo>
                  <a:cubicBezTo>
                    <a:pt x="472145" y="2137145"/>
                    <a:pt x="201749" y="2128550"/>
                    <a:pt x="0" y="2133532"/>
                  </a:cubicBezTo>
                  <a:cubicBezTo>
                    <a:pt x="-19882" y="1963407"/>
                    <a:pt x="44091" y="1848648"/>
                    <a:pt x="0" y="1621484"/>
                  </a:cubicBezTo>
                  <a:cubicBezTo>
                    <a:pt x="-44091" y="1394320"/>
                    <a:pt x="22170" y="1259360"/>
                    <a:pt x="0" y="1130772"/>
                  </a:cubicBezTo>
                  <a:cubicBezTo>
                    <a:pt x="-22170" y="1002184"/>
                    <a:pt x="6845" y="855311"/>
                    <a:pt x="0" y="640060"/>
                  </a:cubicBezTo>
                  <a:cubicBezTo>
                    <a:pt x="-6845" y="424809"/>
                    <a:pt x="4506" y="197874"/>
                    <a:pt x="0" y="0"/>
                  </a:cubicBezTo>
                  <a:close/>
                </a:path>
              </a:pathLst>
            </a:custGeom>
            <a:solidFill>
              <a:srgbClr val="EDECEC"/>
            </a:solidFill>
            <a:ln w="28575">
              <a:solidFill>
                <a:srgbClr val="00A7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stCxn id="50" idx="0"/>
              <a:endCxn id="50" idx="2"/>
            </p:cNvCxnSpPr>
            <p:nvPr/>
          </p:nvCxnSpPr>
          <p:spPr>
            <a:xfrm>
              <a:off x="3740150" y="5194300"/>
              <a:ext cx="0" cy="2133532"/>
            </a:xfrm>
            <a:prstGeom prst="line">
              <a:avLst/>
            </a:prstGeom>
            <a:ln w="28575">
              <a:solidFill>
                <a:srgbClr val="00A7A0"/>
              </a:solidFill>
              <a:prstDash val="sysDash"/>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7162800" y="2590800"/>
            <a:ext cx="2837594" cy="400110"/>
          </a:xfrm>
          <a:prstGeom prst="rect">
            <a:avLst/>
          </a:prstGeom>
          <a:noFill/>
        </p:spPr>
        <p:txBody>
          <a:bodyPr wrap="square">
            <a:spAutoFit/>
          </a:bodyPr>
          <a:lstStyle/>
          <a:p>
            <a:r>
              <a:rPr lang="en-US" sz="2000" b="1">
                <a:solidFill>
                  <a:srgbClr val="002060"/>
                </a:solidFill>
                <a:latin typeface="#9Slide03 SFU Futura_09" panose="00000400000000000000" pitchFamily="2" charset="0"/>
                <a:cs typeface="Arial" panose="020B0604020202020204" pitchFamily="34" charset="0"/>
              </a:rPr>
              <a:t>Nguyên lí hoạtđộng</a:t>
            </a:r>
            <a:endParaRPr lang="en-US" sz="2000"/>
          </a:p>
        </p:txBody>
      </p:sp>
      <p:sp>
        <p:nvSpPr>
          <p:cNvPr id="55" name="TextBox 54"/>
          <p:cNvSpPr txBox="1"/>
          <p:nvPr/>
        </p:nvSpPr>
        <p:spPr>
          <a:xfrm>
            <a:off x="9906000" y="2590800"/>
            <a:ext cx="1655590" cy="400110"/>
          </a:xfrm>
          <a:prstGeom prst="rect">
            <a:avLst/>
          </a:prstGeom>
          <a:noFill/>
        </p:spPr>
        <p:txBody>
          <a:bodyPr wrap="square">
            <a:spAutoFit/>
          </a:bodyPr>
          <a:lstStyle/>
          <a:p>
            <a:r>
              <a:rPr lang="en-US" sz="2000" b="1">
                <a:solidFill>
                  <a:srgbClr val="002060"/>
                </a:solidFill>
                <a:latin typeface="#9Slide03 SFU Futura_09" panose="00000400000000000000" pitchFamily="2" charset="0"/>
                <a:cs typeface="Arial" panose="020B0604020202020204" pitchFamily="34" charset="0"/>
              </a:rPr>
              <a:t>Ứng dụng</a:t>
            </a:r>
            <a:endParaRPr lang="en-US"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additive="base">
                                        <p:cTn id="40" dur="500" fill="hold"/>
                                        <p:tgtEl>
                                          <p:spTgt spid="55"/>
                                        </p:tgtEl>
                                        <p:attrNameLst>
                                          <p:attrName>ppt_x</p:attrName>
                                        </p:attrNameLst>
                                      </p:cBhvr>
                                      <p:tavLst>
                                        <p:tav tm="0">
                                          <p:val>
                                            <p:strVal val="#ppt_x"/>
                                          </p:val>
                                        </p:tav>
                                        <p:tav tm="100000">
                                          <p:val>
                                            <p:strVal val="#ppt_x"/>
                                          </p:val>
                                        </p:tav>
                                      </p:tavLst>
                                    </p:anim>
                                    <p:anim calcmode="lin" valueType="num">
                                      <p:cBhvr additive="base">
                                        <p:cTn id="41" dur="500" fill="hold"/>
                                        <p:tgtEl>
                                          <p:spTgt spid="5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500" fill="hold"/>
                                        <p:tgtEl>
                                          <p:spTgt spid="54"/>
                                        </p:tgtEl>
                                        <p:attrNameLst>
                                          <p:attrName>ppt_x</p:attrName>
                                        </p:attrNameLst>
                                      </p:cBhvr>
                                      <p:tavLst>
                                        <p:tav tm="0">
                                          <p:val>
                                            <p:strVal val="#ppt_x"/>
                                          </p:val>
                                        </p:tav>
                                        <p:tav tm="100000">
                                          <p:val>
                                            <p:strVal val="#ppt_x"/>
                                          </p:val>
                                        </p:tav>
                                      </p:tavLst>
                                    </p:anim>
                                    <p:anim calcmode="lin" valueType="num">
                                      <p:cBhvr additive="base">
                                        <p:cTn id="45" dur="500" fill="hold"/>
                                        <p:tgtEl>
                                          <p:spTgt spid="5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ệ thống định vị toàn cầu GP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3358" y="956209"/>
            <a:ext cx="7955935" cy="536185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 y="0"/>
            <a:ext cx="12192001" cy="6858000"/>
            <a:chOff x="0" y="-14544"/>
            <a:chExt cx="12192001" cy="6858000"/>
          </a:xfrm>
          <a:noFill/>
        </p:grpSpPr>
        <p:sp>
          <p:nvSpPr>
            <p:cNvPr id="23" name="Rectangle 22"/>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8796" y="-30047"/>
            <a:ext cx="12108278" cy="925676"/>
            <a:chOff x="18796" y="-30047"/>
            <a:chExt cx="12108278" cy="925676"/>
          </a:xfrm>
        </p:grpSpPr>
        <p:pic>
          <p:nvPicPr>
            <p:cNvPr id="36" name="Picture 35"/>
            <p:cNvPicPr>
              <a:picLocks noChangeAspect="1"/>
            </p:cNvPicPr>
            <p:nvPr/>
          </p:nvPicPr>
          <p:blipFill rotWithShape="1">
            <a:blip r:embed="rId2">
              <a:extLst>
                <a:ext uri="{28A0092B-C50C-407E-A947-70E740481C1C}">
                  <a14:useLocalDpi xmlns:a14="http://schemas.microsoft.com/office/drawing/2010/main" val="0"/>
                </a:ext>
              </a:extLst>
            </a:blip>
            <a:srcRect l="1" t="-2076" r="265" b="68570"/>
            <a:stretch>
              <a:fillRect/>
            </a:stretch>
          </p:blipFill>
          <p:spPr>
            <a:xfrm>
              <a:off x="9405236" y="-30047"/>
              <a:ext cx="2721838" cy="914400"/>
            </a:xfrm>
            <a:prstGeom prst="rect">
              <a:avLst/>
            </a:prstGeom>
          </p:spPr>
        </p:pic>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 t="-2076" r="265" b="68570"/>
            <a:stretch>
              <a:fillRect/>
            </a:stretch>
          </p:blipFill>
          <p:spPr>
            <a:xfrm>
              <a:off x="6709458" y="-18771"/>
              <a:ext cx="2721838" cy="9144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 t="-2076" r="265" b="68570"/>
            <a:stretch>
              <a:fillRect/>
            </a:stretch>
          </p:blipFill>
          <p:spPr>
            <a:xfrm>
              <a:off x="4006217" y="-28764"/>
              <a:ext cx="2721838" cy="914400"/>
            </a:xfrm>
            <a:prstGeom prst="rect">
              <a:avLst/>
            </a:prstGeom>
          </p:spPr>
        </p:pic>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1" t="-2076" r="265" b="68570"/>
            <a:stretch>
              <a:fillRect/>
            </a:stretch>
          </p:blipFill>
          <p:spPr>
            <a:xfrm>
              <a:off x="1329036" y="-18771"/>
              <a:ext cx="2721838" cy="914400"/>
            </a:xfrm>
            <a:prstGeom prst="rect">
              <a:avLst/>
            </a:prstGeom>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50832" t="-2076" r="265" b="68570"/>
            <a:stretch>
              <a:fillRect/>
            </a:stretch>
          </p:blipFill>
          <p:spPr>
            <a:xfrm>
              <a:off x="18796" y="-18771"/>
              <a:ext cx="1334628" cy="914400"/>
            </a:xfrm>
            <a:prstGeom prst="rect">
              <a:avLst/>
            </a:prstGeom>
          </p:spPr>
        </p:pic>
      </p:grpSp>
      <p:sp>
        <p:nvSpPr>
          <p:cNvPr id="32" name="TextBox 31"/>
          <p:cNvSpPr txBox="1"/>
          <p:nvPr/>
        </p:nvSpPr>
        <p:spPr>
          <a:xfrm>
            <a:off x="4438647" y="6378646"/>
            <a:ext cx="4171953" cy="461665"/>
          </a:xfrm>
          <a:prstGeom prst="rect">
            <a:avLst/>
          </a:prstGeom>
          <a:solidFill>
            <a:schemeClr val="accent2">
              <a:lumMod val="20000"/>
              <a:lumOff val="80000"/>
            </a:schemeClr>
          </a:solidFill>
        </p:spPr>
        <p:txBody>
          <a:bodyPr wrap="square">
            <a:spAutoFit/>
          </a:bodyPr>
          <a:lstStyle/>
          <a:p>
            <a:pPr algn="just"/>
            <a:r>
              <a:rPr lang="en-US" sz="2400" b="1">
                <a:solidFill>
                  <a:schemeClr val="tx2"/>
                </a:solidFill>
                <a:latin typeface="#9Slide03 SFU Futura_09" panose="00000400000000000000" pitchFamily="2" charset="0"/>
                <a:cs typeface="Arial" panose="020B0604020202020204" pitchFamily="34" charset="0"/>
              </a:rPr>
              <a:t>Nguyên lí hoạt động của GPS</a:t>
            </a:r>
            <a:endParaRPr lang="en-US" sz="2400">
              <a:solidFill>
                <a:schemeClr val="tx2"/>
              </a:solidFill>
            </a:endParaRPr>
          </a:p>
        </p:txBody>
      </p:sp>
      <p:grpSp>
        <p:nvGrpSpPr>
          <p:cNvPr id="28" name="Group 27"/>
          <p:cNvGrpSpPr/>
          <p:nvPr/>
        </p:nvGrpSpPr>
        <p:grpSpPr>
          <a:xfrm>
            <a:off x="98049" y="0"/>
            <a:ext cx="2831008" cy="2259544"/>
            <a:chOff x="98049" y="0"/>
            <a:chExt cx="2831008" cy="2259544"/>
          </a:xfrm>
        </p:grpSpPr>
        <p:grpSp>
          <p:nvGrpSpPr>
            <p:cNvPr id="29" name="Group 28"/>
            <p:cNvGrpSpPr/>
            <p:nvPr/>
          </p:nvGrpSpPr>
          <p:grpSpPr>
            <a:xfrm>
              <a:off x="98049" y="0"/>
              <a:ext cx="2831008" cy="2259544"/>
              <a:chOff x="3264992" y="2083857"/>
              <a:chExt cx="2831008" cy="2259544"/>
            </a:xfrm>
          </p:grpSpPr>
          <p:pic>
            <p:nvPicPr>
              <p:cNvPr id="31" name="Graphic 30"/>
              <p:cNvPicPr>
                <a:picLocks noChangeAspect="1"/>
              </p:cNvPicPr>
              <p:nvPr/>
            </p:nvPicPr>
            <p:blipFill rotWithShape="1">
              <a:blip r:embed="rId3">
                <a:extLst>
                  <a:ext uri="{96DAC541-7B7A-43D3-8B79-37D633B846F1}">
                    <asvg:svgBlip xmlns:asvg="http://schemas.microsoft.com/office/drawing/2016/SVG/main" r:embed="rId4"/>
                  </a:ext>
                </a:extLst>
              </a:blip>
              <a:srcRect l="46985" t="42239" b="6262"/>
              <a:stretch>
                <a:fillRect/>
              </a:stretch>
            </p:blipFill>
            <p:spPr>
              <a:xfrm>
                <a:off x="3264992" y="2083857"/>
                <a:ext cx="2831008" cy="2259544"/>
              </a:xfrm>
              <a:prstGeom prst="rect">
                <a:avLst/>
              </a:prstGeom>
            </p:spPr>
          </p:pic>
          <p:sp>
            <p:nvSpPr>
              <p:cNvPr id="35"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30" name="Text Box 69"/>
            <p:cNvSpPr txBox="1">
              <a:spLocks noChangeArrowheads="1"/>
            </p:cNvSpPr>
            <p:nvPr/>
          </p:nvSpPr>
          <p:spPr bwMode="gray">
            <a:xfrm>
              <a:off x="903758" y="567010"/>
              <a:ext cx="1680653"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dirty="0">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dirty="0">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 y="0"/>
            <a:ext cx="12192001" cy="6858000"/>
            <a:chOff x="0" y="-14544"/>
            <a:chExt cx="12192001" cy="6858000"/>
          </a:xfrm>
          <a:noFill/>
        </p:grpSpPr>
        <p:sp>
          <p:nvSpPr>
            <p:cNvPr id="23" name="Rectangle 22"/>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809457" y="2416895"/>
            <a:ext cx="10925343" cy="4017847"/>
            <a:chOff x="268493" y="3962400"/>
            <a:chExt cx="6360907" cy="2743200"/>
          </a:xfrm>
        </p:grpSpPr>
        <p:grpSp>
          <p:nvGrpSpPr>
            <p:cNvPr id="8" name="Group 7"/>
            <p:cNvGrpSpPr/>
            <p:nvPr/>
          </p:nvGrpSpPr>
          <p:grpSpPr>
            <a:xfrm>
              <a:off x="268493" y="3962400"/>
              <a:ext cx="6360907" cy="2743200"/>
              <a:chOff x="273050" y="5194300"/>
              <a:chExt cx="6934200" cy="2133532"/>
            </a:xfrm>
          </p:grpSpPr>
          <p:sp>
            <p:nvSpPr>
              <p:cNvPr id="50" name="Rectangle 49"/>
              <p:cNvSpPr/>
              <p:nvPr/>
            </p:nvSpPr>
            <p:spPr>
              <a:xfrm>
                <a:off x="273050" y="5194300"/>
                <a:ext cx="6934200" cy="2133532"/>
              </a:xfrm>
              <a:custGeom>
                <a:avLst/>
                <a:gdLst>
                  <a:gd name="connsiteX0" fmla="*/ 0 w 10925343"/>
                  <a:gd name="connsiteY0" fmla="*/ 0 h 4017847"/>
                  <a:gd name="connsiteX1" fmla="*/ 575018 w 10925343"/>
                  <a:gd name="connsiteY1" fmla="*/ 0 h 4017847"/>
                  <a:gd name="connsiteX2" fmla="*/ 1040783 w 10925343"/>
                  <a:gd name="connsiteY2" fmla="*/ 0 h 4017847"/>
                  <a:gd name="connsiteX3" fmla="*/ 1834308 w 10925343"/>
                  <a:gd name="connsiteY3" fmla="*/ 0 h 4017847"/>
                  <a:gd name="connsiteX4" fmla="*/ 2627833 w 10925343"/>
                  <a:gd name="connsiteY4" fmla="*/ 0 h 4017847"/>
                  <a:gd name="connsiteX5" fmla="*/ 3202851 w 10925343"/>
                  <a:gd name="connsiteY5" fmla="*/ 0 h 4017847"/>
                  <a:gd name="connsiteX6" fmla="*/ 3668615 w 10925343"/>
                  <a:gd name="connsiteY6" fmla="*/ 0 h 4017847"/>
                  <a:gd name="connsiteX7" fmla="*/ 3915873 w 10925343"/>
                  <a:gd name="connsiteY7" fmla="*/ 0 h 4017847"/>
                  <a:gd name="connsiteX8" fmla="*/ 4381638 w 10925343"/>
                  <a:gd name="connsiteY8" fmla="*/ 0 h 4017847"/>
                  <a:gd name="connsiteX9" fmla="*/ 4956656 w 10925343"/>
                  <a:gd name="connsiteY9" fmla="*/ 0 h 4017847"/>
                  <a:gd name="connsiteX10" fmla="*/ 5531674 w 10925343"/>
                  <a:gd name="connsiteY10" fmla="*/ 0 h 4017847"/>
                  <a:gd name="connsiteX11" fmla="*/ 5778931 w 10925343"/>
                  <a:gd name="connsiteY11" fmla="*/ 0 h 4017847"/>
                  <a:gd name="connsiteX12" fmla="*/ 6244696 w 10925343"/>
                  <a:gd name="connsiteY12" fmla="*/ 0 h 4017847"/>
                  <a:gd name="connsiteX13" fmla="*/ 6928968 w 10925343"/>
                  <a:gd name="connsiteY13" fmla="*/ 0 h 4017847"/>
                  <a:gd name="connsiteX14" fmla="*/ 7285479 w 10925343"/>
                  <a:gd name="connsiteY14" fmla="*/ 0 h 4017847"/>
                  <a:gd name="connsiteX15" fmla="*/ 7860497 w 10925343"/>
                  <a:gd name="connsiteY15" fmla="*/ 0 h 4017847"/>
                  <a:gd name="connsiteX16" fmla="*/ 8654022 w 10925343"/>
                  <a:gd name="connsiteY16" fmla="*/ 0 h 4017847"/>
                  <a:gd name="connsiteX17" fmla="*/ 9338293 w 10925343"/>
                  <a:gd name="connsiteY17" fmla="*/ 0 h 4017847"/>
                  <a:gd name="connsiteX18" fmla="*/ 10022565 w 10925343"/>
                  <a:gd name="connsiteY18" fmla="*/ 0 h 4017847"/>
                  <a:gd name="connsiteX19" fmla="*/ 10925343 w 10925343"/>
                  <a:gd name="connsiteY19" fmla="*/ 0 h 4017847"/>
                  <a:gd name="connsiteX20" fmla="*/ 10925343 w 10925343"/>
                  <a:gd name="connsiteY20" fmla="*/ 493621 h 4017847"/>
                  <a:gd name="connsiteX21" fmla="*/ 10925343 w 10925343"/>
                  <a:gd name="connsiteY21" fmla="*/ 1147956 h 4017847"/>
                  <a:gd name="connsiteX22" fmla="*/ 10925343 w 10925343"/>
                  <a:gd name="connsiteY22" fmla="*/ 1641577 h 4017847"/>
                  <a:gd name="connsiteX23" fmla="*/ 10925343 w 10925343"/>
                  <a:gd name="connsiteY23" fmla="*/ 2215556 h 4017847"/>
                  <a:gd name="connsiteX24" fmla="*/ 10925343 w 10925343"/>
                  <a:gd name="connsiteY24" fmla="*/ 2869891 h 4017847"/>
                  <a:gd name="connsiteX25" fmla="*/ 10925343 w 10925343"/>
                  <a:gd name="connsiteY25" fmla="*/ 3443869 h 4017847"/>
                  <a:gd name="connsiteX26" fmla="*/ 10925343 w 10925343"/>
                  <a:gd name="connsiteY26" fmla="*/ 4017847 h 4017847"/>
                  <a:gd name="connsiteX27" fmla="*/ 10350325 w 10925343"/>
                  <a:gd name="connsiteY27" fmla="*/ 4017847 h 4017847"/>
                  <a:gd name="connsiteX28" fmla="*/ 9775307 w 10925343"/>
                  <a:gd name="connsiteY28" fmla="*/ 4017847 h 4017847"/>
                  <a:gd name="connsiteX29" fmla="*/ 9418796 w 10925343"/>
                  <a:gd name="connsiteY29" fmla="*/ 4017847 h 4017847"/>
                  <a:gd name="connsiteX30" fmla="*/ 8625271 w 10925343"/>
                  <a:gd name="connsiteY30" fmla="*/ 4017847 h 4017847"/>
                  <a:gd name="connsiteX31" fmla="*/ 7831746 w 10925343"/>
                  <a:gd name="connsiteY31" fmla="*/ 4017847 h 4017847"/>
                  <a:gd name="connsiteX32" fmla="*/ 7365981 w 10925343"/>
                  <a:gd name="connsiteY32" fmla="*/ 4017847 h 4017847"/>
                  <a:gd name="connsiteX33" fmla="*/ 7118723 w 10925343"/>
                  <a:gd name="connsiteY33" fmla="*/ 4017847 h 4017847"/>
                  <a:gd name="connsiteX34" fmla="*/ 6434452 w 10925343"/>
                  <a:gd name="connsiteY34" fmla="*/ 4017847 h 4017847"/>
                  <a:gd name="connsiteX35" fmla="*/ 6187194 w 10925343"/>
                  <a:gd name="connsiteY35" fmla="*/ 4017847 h 4017847"/>
                  <a:gd name="connsiteX36" fmla="*/ 5939936 w 10925343"/>
                  <a:gd name="connsiteY36" fmla="*/ 4017847 h 4017847"/>
                  <a:gd name="connsiteX37" fmla="*/ 5364918 w 10925343"/>
                  <a:gd name="connsiteY37" fmla="*/ 4017847 h 4017847"/>
                  <a:gd name="connsiteX38" fmla="*/ 4571394 w 10925343"/>
                  <a:gd name="connsiteY38" fmla="*/ 4017847 h 4017847"/>
                  <a:gd name="connsiteX39" fmla="*/ 3887122 w 10925343"/>
                  <a:gd name="connsiteY39" fmla="*/ 4017847 h 4017847"/>
                  <a:gd name="connsiteX40" fmla="*/ 3202851 w 10925343"/>
                  <a:gd name="connsiteY40" fmla="*/ 4017847 h 4017847"/>
                  <a:gd name="connsiteX41" fmla="*/ 2846339 w 10925343"/>
                  <a:gd name="connsiteY41" fmla="*/ 4017847 h 4017847"/>
                  <a:gd name="connsiteX42" fmla="*/ 2380575 w 10925343"/>
                  <a:gd name="connsiteY42" fmla="*/ 4017847 h 4017847"/>
                  <a:gd name="connsiteX43" fmla="*/ 1587050 w 10925343"/>
                  <a:gd name="connsiteY43" fmla="*/ 4017847 h 4017847"/>
                  <a:gd name="connsiteX44" fmla="*/ 902778 w 10925343"/>
                  <a:gd name="connsiteY44" fmla="*/ 4017847 h 4017847"/>
                  <a:gd name="connsiteX45" fmla="*/ 0 w 10925343"/>
                  <a:gd name="connsiteY45" fmla="*/ 4017847 h 4017847"/>
                  <a:gd name="connsiteX46" fmla="*/ 0 w 10925343"/>
                  <a:gd name="connsiteY46" fmla="*/ 3403690 h 4017847"/>
                  <a:gd name="connsiteX47" fmla="*/ 0 w 10925343"/>
                  <a:gd name="connsiteY47" fmla="*/ 2829712 h 4017847"/>
                  <a:gd name="connsiteX48" fmla="*/ 0 w 10925343"/>
                  <a:gd name="connsiteY48" fmla="*/ 2295913 h 4017847"/>
                  <a:gd name="connsiteX49" fmla="*/ 0 w 10925343"/>
                  <a:gd name="connsiteY49" fmla="*/ 1762113 h 4017847"/>
                  <a:gd name="connsiteX50" fmla="*/ 0 w 10925343"/>
                  <a:gd name="connsiteY50" fmla="*/ 1228313 h 4017847"/>
                  <a:gd name="connsiteX51" fmla="*/ 0 w 10925343"/>
                  <a:gd name="connsiteY51" fmla="*/ 654335 h 4017847"/>
                  <a:gd name="connsiteX52" fmla="*/ 0 w 10925343"/>
                  <a:gd name="connsiteY52" fmla="*/ 0 h 40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925343" h="4017847" fill="none" extrusionOk="0">
                    <a:moveTo>
                      <a:pt x="0" y="0"/>
                    </a:moveTo>
                    <a:cubicBezTo>
                      <a:pt x="267224" y="-49823"/>
                      <a:pt x="393598" y="16166"/>
                      <a:pt x="575018" y="0"/>
                    </a:cubicBezTo>
                    <a:cubicBezTo>
                      <a:pt x="756438" y="-16166"/>
                      <a:pt x="866115" y="32179"/>
                      <a:pt x="1040783" y="0"/>
                    </a:cubicBezTo>
                    <a:cubicBezTo>
                      <a:pt x="1215451" y="-32179"/>
                      <a:pt x="1656066" y="88276"/>
                      <a:pt x="1834308" y="0"/>
                    </a:cubicBezTo>
                    <a:cubicBezTo>
                      <a:pt x="2012550" y="-88276"/>
                      <a:pt x="2249171" y="78672"/>
                      <a:pt x="2627833" y="0"/>
                    </a:cubicBezTo>
                    <a:cubicBezTo>
                      <a:pt x="3006495" y="-78672"/>
                      <a:pt x="3028304" y="57477"/>
                      <a:pt x="3202851" y="0"/>
                    </a:cubicBezTo>
                    <a:cubicBezTo>
                      <a:pt x="3377398" y="-57477"/>
                      <a:pt x="3520409" y="10111"/>
                      <a:pt x="3668615" y="0"/>
                    </a:cubicBezTo>
                    <a:cubicBezTo>
                      <a:pt x="3816821" y="-10111"/>
                      <a:pt x="3808807" y="13775"/>
                      <a:pt x="3915873" y="0"/>
                    </a:cubicBezTo>
                    <a:cubicBezTo>
                      <a:pt x="4022939" y="-13775"/>
                      <a:pt x="4162812" y="37651"/>
                      <a:pt x="4381638" y="0"/>
                    </a:cubicBezTo>
                    <a:cubicBezTo>
                      <a:pt x="4600464" y="-37651"/>
                      <a:pt x="4821400" y="9913"/>
                      <a:pt x="4956656" y="0"/>
                    </a:cubicBezTo>
                    <a:cubicBezTo>
                      <a:pt x="5091912" y="-9913"/>
                      <a:pt x="5303461" y="25137"/>
                      <a:pt x="5531674" y="0"/>
                    </a:cubicBezTo>
                    <a:cubicBezTo>
                      <a:pt x="5759887" y="-25137"/>
                      <a:pt x="5722717" y="3270"/>
                      <a:pt x="5778931" y="0"/>
                    </a:cubicBezTo>
                    <a:cubicBezTo>
                      <a:pt x="5835145" y="-3270"/>
                      <a:pt x="6098149" y="15531"/>
                      <a:pt x="6244696" y="0"/>
                    </a:cubicBezTo>
                    <a:cubicBezTo>
                      <a:pt x="6391244" y="-15531"/>
                      <a:pt x="6626746" y="46272"/>
                      <a:pt x="6928968" y="0"/>
                    </a:cubicBezTo>
                    <a:cubicBezTo>
                      <a:pt x="7231190" y="-46272"/>
                      <a:pt x="7170517" y="37119"/>
                      <a:pt x="7285479" y="0"/>
                    </a:cubicBezTo>
                    <a:cubicBezTo>
                      <a:pt x="7400441" y="-37119"/>
                      <a:pt x="7676975" y="42241"/>
                      <a:pt x="7860497" y="0"/>
                    </a:cubicBezTo>
                    <a:cubicBezTo>
                      <a:pt x="8044019" y="-42241"/>
                      <a:pt x="8310061" y="64033"/>
                      <a:pt x="8654022" y="0"/>
                    </a:cubicBezTo>
                    <a:cubicBezTo>
                      <a:pt x="8997984" y="-64033"/>
                      <a:pt x="9025531" y="47676"/>
                      <a:pt x="9338293" y="0"/>
                    </a:cubicBezTo>
                    <a:cubicBezTo>
                      <a:pt x="9651055" y="-47676"/>
                      <a:pt x="9758600" y="50921"/>
                      <a:pt x="10022565" y="0"/>
                    </a:cubicBezTo>
                    <a:cubicBezTo>
                      <a:pt x="10286530" y="-50921"/>
                      <a:pt x="10560560" y="45960"/>
                      <a:pt x="10925343" y="0"/>
                    </a:cubicBezTo>
                    <a:cubicBezTo>
                      <a:pt x="10932867" y="133170"/>
                      <a:pt x="10895728" y="380947"/>
                      <a:pt x="10925343" y="493621"/>
                    </a:cubicBezTo>
                    <a:cubicBezTo>
                      <a:pt x="10954958" y="606295"/>
                      <a:pt x="10868523" y="974365"/>
                      <a:pt x="10925343" y="1147956"/>
                    </a:cubicBezTo>
                    <a:cubicBezTo>
                      <a:pt x="10982163" y="1321548"/>
                      <a:pt x="10876328" y="1525758"/>
                      <a:pt x="10925343" y="1641577"/>
                    </a:cubicBezTo>
                    <a:cubicBezTo>
                      <a:pt x="10974358" y="1757396"/>
                      <a:pt x="10906899" y="2084962"/>
                      <a:pt x="10925343" y="2215556"/>
                    </a:cubicBezTo>
                    <a:cubicBezTo>
                      <a:pt x="10943787" y="2346150"/>
                      <a:pt x="10879505" y="2615000"/>
                      <a:pt x="10925343" y="2869891"/>
                    </a:cubicBezTo>
                    <a:cubicBezTo>
                      <a:pt x="10971181" y="3124782"/>
                      <a:pt x="10889187" y="3273069"/>
                      <a:pt x="10925343" y="3443869"/>
                    </a:cubicBezTo>
                    <a:cubicBezTo>
                      <a:pt x="10961499" y="3614669"/>
                      <a:pt x="10886115" y="3852807"/>
                      <a:pt x="10925343" y="4017847"/>
                    </a:cubicBezTo>
                    <a:cubicBezTo>
                      <a:pt x="10686554" y="4047796"/>
                      <a:pt x="10536798" y="4010332"/>
                      <a:pt x="10350325" y="4017847"/>
                    </a:cubicBezTo>
                    <a:cubicBezTo>
                      <a:pt x="10163852" y="4025362"/>
                      <a:pt x="10023837" y="3956868"/>
                      <a:pt x="9775307" y="4017847"/>
                    </a:cubicBezTo>
                    <a:cubicBezTo>
                      <a:pt x="9526777" y="4078826"/>
                      <a:pt x="9586173" y="3983980"/>
                      <a:pt x="9418796" y="4017847"/>
                    </a:cubicBezTo>
                    <a:cubicBezTo>
                      <a:pt x="9251419" y="4051714"/>
                      <a:pt x="8866962" y="3946144"/>
                      <a:pt x="8625271" y="4017847"/>
                    </a:cubicBezTo>
                    <a:cubicBezTo>
                      <a:pt x="8383581" y="4089550"/>
                      <a:pt x="8113982" y="3941889"/>
                      <a:pt x="7831746" y="4017847"/>
                    </a:cubicBezTo>
                    <a:cubicBezTo>
                      <a:pt x="7549511" y="4093805"/>
                      <a:pt x="7481917" y="3983840"/>
                      <a:pt x="7365981" y="4017847"/>
                    </a:cubicBezTo>
                    <a:cubicBezTo>
                      <a:pt x="7250045" y="4051854"/>
                      <a:pt x="7233206" y="4014616"/>
                      <a:pt x="7118723" y="4017847"/>
                    </a:cubicBezTo>
                    <a:cubicBezTo>
                      <a:pt x="7004240" y="4021078"/>
                      <a:pt x="6691785" y="4015222"/>
                      <a:pt x="6434452" y="4017847"/>
                    </a:cubicBezTo>
                    <a:cubicBezTo>
                      <a:pt x="6177119" y="4020472"/>
                      <a:pt x="6272479" y="4003334"/>
                      <a:pt x="6187194" y="4017847"/>
                    </a:cubicBezTo>
                    <a:cubicBezTo>
                      <a:pt x="6101909" y="4032360"/>
                      <a:pt x="6014746" y="3999092"/>
                      <a:pt x="5939936" y="4017847"/>
                    </a:cubicBezTo>
                    <a:cubicBezTo>
                      <a:pt x="5865126" y="4036602"/>
                      <a:pt x="5602923" y="3996131"/>
                      <a:pt x="5364918" y="4017847"/>
                    </a:cubicBezTo>
                    <a:cubicBezTo>
                      <a:pt x="5126913" y="4039563"/>
                      <a:pt x="4754391" y="3971661"/>
                      <a:pt x="4571394" y="4017847"/>
                    </a:cubicBezTo>
                    <a:cubicBezTo>
                      <a:pt x="4388397" y="4064033"/>
                      <a:pt x="4151779" y="3971268"/>
                      <a:pt x="3887122" y="4017847"/>
                    </a:cubicBezTo>
                    <a:cubicBezTo>
                      <a:pt x="3622465" y="4064426"/>
                      <a:pt x="3481379" y="3956613"/>
                      <a:pt x="3202851" y="4017847"/>
                    </a:cubicBezTo>
                    <a:cubicBezTo>
                      <a:pt x="2924323" y="4079081"/>
                      <a:pt x="2928806" y="3980297"/>
                      <a:pt x="2846339" y="4017847"/>
                    </a:cubicBezTo>
                    <a:cubicBezTo>
                      <a:pt x="2763872" y="4055397"/>
                      <a:pt x="2549619" y="3974778"/>
                      <a:pt x="2380575" y="4017847"/>
                    </a:cubicBezTo>
                    <a:cubicBezTo>
                      <a:pt x="2211531" y="4060916"/>
                      <a:pt x="1748142" y="3935818"/>
                      <a:pt x="1587050" y="4017847"/>
                    </a:cubicBezTo>
                    <a:cubicBezTo>
                      <a:pt x="1425958" y="4099876"/>
                      <a:pt x="1219151" y="3997476"/>
                      <a:pt x="902778" y="4017847"/>
                    </a:cubicBezTo>
                    <a:cubicBezTo>
                      <a:pt x="586405" y="4038218"/>
                      <a:pt x="285814" y="3933553"/>
                      <a:pt x="0" y="4017847"/>
                    </a:cubicBezTo>
                    <a:cubicBezTo>
                      <a:pt x="-39719" y="3831326"/>
                      <a:pt x="48198" y="3611681"/>
                      <a:pt x="0" y="3403690"/>
                    </a:cubicBezTo>
                    <a:cubicBezTo>
                      <a:pt x="-48198" y="3195699"/>
                      <a:pt x="68580" y="3034269"/>
                      <a:pt x="0" y="2829712"/>
                    </a:cubicBezTo>
                    <a:cubicBezTo>
                      <a:pt x="-68580" y="2625155"/>
                      <a:pt x="34399" y="2491503"/>
                      <a:pt x="0" y="2295913"/>
                    </a:cubicBezTo>
                    <a:cubicBezTo>
                      <a:pt x="-34399" y="2100323"/>
                      <a:pt x="63346" y="2002340"/>
                      <a:pt x="0" y="1762113"/>
                    </a:cubicBezTo>
                    <a:cubicBezTo>
                      <a:pt x="-63346" y="1521886"/>
                      <a:pt x="6404" y="1365724"/>
                      <a:pt x="0" y="1228313"/>
                    </a:cubicBezTo>
                    <a:cubicBezTo>
                      <a:pt x="-6404" y="1090902"/>
                      <a:pt x="37935" y="796377"/>
                      <a:pt x="0" y="654335"/>
                    </a:cubicBezTo>
                    <a:cubicBezTo>
                      <a:pt x="-37935" y="512293"/>
                      <a:pt x="24060" y="322093"/>
                      <a:pt x="0" y="0"/>
                    </a:cubicBezTo>
                    <a:close/>
                  </a:path>
                  <a:path w="10925343" h="4017847" stroke="0" extrusionOk="0">
                    <a:moveTo>
                      <a:pt x="0" y="0"/>
                    </a:moveTo>
                    <a:cubicBezTo>
                      <a:pt x="107208" y="-20183"/>
                      <a:pt x="209130" y="8904"/>
                      <a:pt x="356511" y="0"/>
                    </a:cubicBezTo>
                    <a:cubicBezTo>
                      <a:pt x="503892" y="-8904"/>
                      <a:pt x="878297" y="55068"/>
                      <a:pt x="1150036" y="0"/>
                    </a:cubicBezTo>
                    <a:cubicBezTo>
                      <a:pt x="1421775" y="-55068"/>
                      <a:pt x="1669515" y="10136"/>
                      <a:pt x="1943561" y="0"/>
                    </a:cubicBezTo>
                    <a:cubicBezTo>
                      <a:pt x="2217608" y="-10136"/>
                      <a:pt x="2232715" y="8591"/>
                      <a:pt x="2409326" y="0"/>
                    </a:cubicBezTo>
                    <a:cubicBezTo>
                      <a:pt x="2585938" y="-8591"/>
                      <a:pt x="2659169" y="10029"/>
                      <a:pt x="2765837" y="0"/>
                    </a:cubicBezTo>
                    <a:cubicBezTo>
                      <a:pt x="2872505" y="-10029"/>
                      <a:pt x="3308269" y="3087"/>
                      <a:pt x="3450108" y="0"/>
                    </a:cubicBezTo>
                    <a:cubicBezTo>
                      <a:pt x="3591947" y="-3087"/>
                      <a:pt x="3755867" y="43232"/>
                      <a:pt x="4025126" y="0"/>
                    </a:cubicBezTo>
                    <a:cubicBezTo>
                      <a:pt x="4294385" y="-43232"/>
                      <a:pt x="4382668" y="35824"/>
                      <a:pt x="4490891" y="0"/>
                    </a:cubicBezTo>
                    <a:cubicBezTo>
                      <a:pt x="4599115" y="-35824"/>
                      <a:pt x="5027416" y="34359"/>
                      <a:pt x="5175162" y="0"/>
                    </a:cubicBezTo>
                    <a:cubicBezTo>
                      <a:pt x="5322908" y="-34359"/>
                      <a:pt x="5534812" y="1215"/>
                      <a:pt x="5640927" y="0"/>
                    </a:cubicBezTo>
                    <a:cubicBezTo>
                      <a:pt x="5747043" y="-1215"/>
                      <a:pt x="5765525" y="292"/>
                      <a:pt x="5888185" y="0"/>
                    </a:cubicBezTo>
                    <a:cubicBezTo>
                      <a:pt x="6010845" y="-292"/>
                      <a:pt x="6210117" y="54010"/>
                      <a:pt x="6463203" y="0"/>
                    </a:cubicBezTo>
                    <a:cubicBezTo>
                      <a:pt x="6716289" y="-54010"/>
                      <a:pt x="6887180" y="80824"/>
                      <a:pt x="7256728" y="0"/>
                    </a:cubicBezTo>
                    <a:cubicBezTo>
                      <a:pt x="7626276" y="-80824"/>
                      <a:pt x="7873380" y="63410"/>
                      <a:pt x="8050253" y="0"/>
                    </a:cubicBezTo>
                    <a:cubicBezTo>
                      <a:pt x="8227127" y="-63410"/>
                      <a:pt x="8237473" y="13280"/>
                      <a:pt x="8297510" y="0"/>
                    </a:cubicBezTo>
                    <a:cubicBezTo>
                      <a:pt x="8357547" y="-13280"/>
                      <a:pt x="8519332" y="8639"/>
                      <a:pt x="8654022" y="0"/>
                    </a:cubicBezTo>
                    <a:cubicBezTo>
                      <a:pt x="8788712" y="-8639"/>
                      <a:pt x="8988936" y="29740"/>
                      <a:pt x="9119786" y="0"/>
                    </a:cubicBezTo>
                    <a:cubicBezTo>
                      <a:pt x="9250636" y="-29740"/>
                      <a:pt x="9344794" y="23778"/>
                      <a:pt x="9476298" y="0"/>
                    </a:cubicBezTo>
                    <a:cubicBezTo>
                      <a:pt x="9607802" y="-23778"/>
                      <a:pt x="9703992" y="16407"/>
                      <a:pt x="9832809" y="0"/>
                    </a:cubicBezTo>
                    <a:cubicBezTo>
                      <a:pt x="9961626" y="-16407"/>
                      <a:pt x="10016711" y="42361"/>
                      <a:pt x="10189320" y="0"/>
                    </a:cubicBezTo>
                    <a:cubicBezTo>
                      <a:pt x="10361929" y="-42361"/>
                      <a:pt x="10691043" y="71057"/>
                      <a:pt x="10925343" y="0"/>
                    </a:cubicBezTo>
                    <a:cubicBezTo>
                      <a:pt x="10951035" y="189978"/>
                      <a:pt x="10911251" y="483064"/>
                      <a:pt x="10925343" y="614157"/>
                    </a:cubicBezTo>
                    <a:cubicBezTo>
                      <a:pt x="10939435" y="745250"/>
                      <a:pt x="10887656" y="927365"/>
                      <a:pt x="10925343" y="1107778"/>
                    </a:cubicBezTo>
                    <a:cubicBezTo>
                      <a:pt x="10963030" y="1288191"/>
                      <a:pt x="10890621" y="1465153"/>
                      <a:pt x="10925343" y="1561221"/>
                    </a:cubicBezTo>
                    <a:cubicBezTo>
                      <a:pt x="10960065" y="1657289"/>
                      <a:pt x="10902116" y="1889585"/>
                      <a:pt x="10925343" y="2014663"/>
                    </a:cubicBezTo>
                    <a:cubicBezTo>
                      <a:pt x="10948570" y="2139741"/>
                      <a:pt x="10922558" y="2421525"/>
                      <a:pt x="10925343" y="2628820"/>
                    </a:cubicBezTo>
                    <a:cubicBezTo>
                      <a:pt x="10928128" y="2836115"/>
                      <a:pt x="10892534" y="2987792"/>
                      <a:pt x="10925343" y="3082263"/>
                    </a:cubicBezTo>
                    <a:cubicBezTo>
                      <a:pt x="10958152" y="3176734"/>
                      <a:pt x="10841619" y="3711287"/>
                      <a:pt x="10925343" y="4017847"/>
                    </a:cubicBezTo>
                    <a:cubicBezTo>
                      <a:pt x="10633824" y="4053402"/>
                      <a:pt x="10505043" y="3959400"/>
                      <a:pt x="10241072" y="4017847"/>
                    </a:cubicBezTo>
                    <a:cubicBezTo>
                      <a:pt x="9977101" y="4076294"/>
                      <a:pt x="10098617" y="3995208"/>
                      <a:pt x="9993814" y="4017847"/>
                    </a:cubicBezTo>
                    <a:cubicBezTo>
                      <a:pt x="9889011" y="4040486"/>
                      <a:pt x="9661966" y="4007436"/>
                      <a:pt x="9528049" y="4017847"/>
                    </a:cubicBezTo>
                    <a:cubicBezTo>
                      <a:pt x="9394132" y="4028258"/>
                      <a:pt x="9021392" y="3958149"/>
                      <a:pt x="8843778" y="4017847"/>
                    </a:cubicBezTo>
                    <a:cubicBezTo>
                      <a:pt x="8666164" y="4077545"/>
                      <a:pt x="8600619" y="4017332"/>
                      <a:pt x="8378013" y="4017847"/>
                    </a:cubicBezTo>
                    <a:cubicBezTo>
                      <a:pt x="8155408" y="4018362"/>
                      <a:pt x="8144871" y="3998137"/>
                      <a:pt x="8021502" y="4017847"/>
                    </a:cubicBezTo>
                    <a:cubicBezTo>
                      <a:pt x="7898133" y="4037557"/>
                      <a:pt x="7565567" y="3967756"/>
                      <a:pt x="7446484" y="4017847"/>
                    </a:cubicBezTo>
                    <a:cubicBezTo>
                      <a:pt x="7327401" y="4067938"/>
                      <a:pt x="7154864" y="3961999"/>
                      <a:pt x="6980719" y="4017847"/>
                    </a:cubicBezTo>
                    <a:cubicBezTo>
                      <a:pt x="6806575" y="4073695"/>
                      <a:pt x="6709732" y="4011912"/>
                      <a:pt x="6624208" y="4017847"/>
                    </a:cubicBezTo>
                    <a:cubicBezTo>
                      <a:pt x="6538684" y="4023782"/>
                      <a:pt x="6261569" y="4009353"/>
                      <a:pt x="6158443" y="4017847"/>
                    </a:cubicBezTo>
                    <a:cubicBezTo>
                      <a:pt x="6055318" y="4026341"/>
                      <a:pt x="5959508" y="3999204"/>
                      <a:pt x="5801932" y="4017847"/>
                    </a:cubicBezTo>
                    <a:cubicBezTo>
                      <a:pt x="5644356" y="4036490"/>
                      <a:pt x="5604090" y="4006717"/>
                      <a:pt x="5445421" y="4017847"/>
                    </a:cubicBezTo>
                    <a:cubicBezTo>
                      <a:pt x="5286752" y="4028977"/>
                      <a:pt x="5177775" y="3976847"/>
                      <a:pt x="5088910" y="4017847"/>
                    </a:cubicBezTo>
                    <a:cubicBezTo>
                      <a:pt x="5000045" y="4058847"/>
                      <a:pt x="4806819" y="3995116"/>
                      <a:pt x="4732399" y="4017847"/>
                    </a:cubicBezTo>
                    <a:cubicBezTo>
                      <a:pt x="4657979" y="4040578"/>
                      <a:pt x="4136855" y="3983102"/>
                      <a:pt x="3938874" y="4017847"/>
                    </a:cubicBezTo>
                    <a:cubicBezTo>
                      <a:pt x="3740894" y="4052592"/>
                      <a:pt x="3643517" y="4010013"/>
                      <a:pt x="3363856" y="4017847"/>
                    </a:cubicBezTo>
                    <a:cubicBezTo>
                      <a:pt x="3084195" y="4025681"/>
                      <a:pt x="3017123" y="3946868"/>
                      <a:pt x="2679584" y="4017847"/>
                    </a:cubicBezTo>
                    <a:cubicBezTo>
                      <a:pt x="2342045" y="4088826"/>
                      <a:pt x="2310725" y="3966840"/>
                      <a:pt x="2213820" y="4017847"/>
                    </a:cubicBezTo>
                    <a:cubicBezTo>
                      <a:pt x="2116915" y="4068854"/>
                      <a:pt x="1991517" y="3982624"/>
                      <a:pt x="1857308" y="4017847"/>
                    </a:cubicBezTo>
                    <a:cubicBezTo>
                      <a:pt x="1723099" y="4053070"/>
                      <a:pt x="1731665" y="3992342"/>
                      <a:pt x="1610051" y="4017847"/>
                    </a:cubicBezTo>
                    <a:cubicBezTo>
                      <a:pt x="1488437" y="4043352"/>
                      <a:pt x="1207827" y="3986832"/>
                      <a:pt x="925779" y="4017847"/>
                    </a:cubicBezTo>
                    <a:cubicBezTo>
                      <a:pt x="643731" y="4048862"/>
                      <a:pt x="223761" y="3993477"/>
                      <a:pt x="0" y="4017847"/>
                    </a:cubicBezTo>
                    <a:cubicBezTo>
                      <a:pt x="-52780" y="3898903"/>
                      <a:pt x="37012" y="3712904"/>
                      <a:pt x="0" y="3484047"/>
                    </a:cubicBezTo>
                    <a:cubicBezTo>
                      <a:pt x="-37012" y="3255190"/>
                      <a:pt x="20978" y="3153262"/>
                      <a:pt x="0" y="3030605"/>
                    </a:cubicBezTo>
                    <a:cubicBezTo>
                      <a:pt x="-20978" y="2907948"/>
                      <a:pt x="41366" y="2614911"/>
                      <a:pt x="0" y="2456626"/>
                    </a:cubicBezTo>
                    <a:cubicBezTo>
                      <a:pt x="-41366" y="2298341"/>
                      <a:pt x="36495" y="1991580"/>
                      <a:pt x="0" y="1842470"/>
                    </a:cubicBezTo>
                    <a:cubicBezTo>
                      <a:pt x="-36495" y="1693360"/>
                      <a:pt x="38330" y="1553514"/>
                      <a:pt x="0" y="1389027"/>
                    </a:cubicBezTo>
                    <a:cubicBezTo>
                      <a:pt x="-38330" y="1224540"/>
                      <a:pt x="1570" y="1104703"/>
                      <a:pt x="0" y="935584"/>
                    </a:cubicBezTo>
                    <a:cubicBezTo>
                      <a:pt x="-1570" y="766465"/>
                      <a:pt x="55178" y="398510"/>
                      <a:pt x="0" y="0"/>
                    </a:cubicBezTo>
                    <a:close/>
                  </a:path>
                </a:pathLst>
              </a:custGeom>
              <a:solidFill>
                <a:srgbClr val="EDECEC"/>
              </a:solidFill>
              <a:ln w="28575">
                <a:solidFill>
                  <a:srgbClr val="00A7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stCxn id="50" idx="0"/>
                <a:endCxn id="50" idx="2"/>
              </p:cNvCxnSpPr>
              <p:nvPr/>
            </p:nvCxnSpPr>
            <p:spPr>
              <a:xfrm>
                <a:off x="3740150" y="5194300"/>
                <a:ext cx="0" cy="2133532"/>
              </a:xfrm>
              <a:prstGeom prst="line">
                <a:avLst/>
              </a:prstGeom>
              <a:ln w="28575">
                <a:solidFill>
                  <a:srgbClr val="00A7A0"/>
                </a:solidFill>
                <a:prstDash val="sysDash"/>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268493" y="4495800"/>
              <a:ext cx="6360907" cy="0"/>
            </a:xfrm>
            <a:prstGeom prst="line">
              <a:avLst/>
            </a:prstGeom>
            <a:ln w="28575">
              <a:solidFill>
                <a:srgbClr val="00A7A0"/>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990599" y="3480329"/>
            <a:ext cx="5001713" cy="2677656"/>
          </a:xfrm>
          <a:prstGeom prst="rect">
            <a:avLst/>
          </a:prstGeom>
          <a:noFill/>
        </p:spPr>
        <p:txBody>
          <a:bodyPr wrap="square">
            <a:spAutoFit/>
          </a:bodyPr>
          <a:lstStyle/>
          <a:p>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vệ</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tinh</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nhân</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tạo</a:t>
            </a:r>
            <a:r>
              <a:rPr lang="en-US" sz="2400" b="1" dirty="0">
                <a:solidFill>
                  <a:srgbClr val="002060"/>
                </a:solidFill>
                <a:latin typeface="#9Slide03 SFU Futura_09" panose="00000400000000000000" pitchFamily="2" charset="0"/>
                <a:cs typeface="Arial" panose="020B0604020202020204" pitchFamily="34" charset="0"/>
              </a:rPr>
              <a:t> bay </a:t>
            </a:r>
            <a:r>
              <a:rPr lang="en-US" sz="2400" b="1" dirty="0" err="1">
                <a:solidFill>
                  <a:srgbClr val="002060"/>
                </a:solidFill>
                <a:latin typeface="#9Slide03 SFU Futura_09" panose="00000400000000000000" pitchFamily="2" charset="0"/>
                <a:cs typeface="Arial" panose="020B0604020202020204" pitchFamily="34" charset="0"/>
              </a:rPr>
              <a:t>vòng</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Trái</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Đất</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theo</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quỹ</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đạo</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chính</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xác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và</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phát</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tín</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hiệu</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có</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thông</a:t>
            </a:r>
            <a:r>
              <a:rPr lang="en-US" sz="2400" b="1" dirty="0">
                <a:solidFill>
                  <a:srgbClr val="002060"/>
                </a:solidFill>
                <a:latin typeface="#9Slide03 SFU Futura_09" panose="00000400000000000000" pitchFamily="2" charset="0"/>
                <a:cs typeface="Arial" panose="020B0604020202020204" pitchFamily="34" charset="0"/>
              </a:rPr>
              <a:t> tin</a:t>
            </a:r>
            <a:r>
              <a:rPr lang="en-US"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Trái</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Đất</a:t>
            </a:r>
            <a:r>
              <a:rPr lang="en-US" sz="2400" b="1" dirty="0">
                <a:solidFill>
                  <a:srgbClr val="002060"/>
                </a:solidFill>
                <a:latin typeface="#9Slide03 SFU Futura_09" panose="00000400000000000000" pitchFamily="2" charset="0"/>
                <a:cs typeface="Arial" panose="020B0604020202020204" pitchFamily="34" charset="0"/>
              </a:rPr>
              <a:t>.</a:t>
            </a:r>
            <a:endParaRPr lang="en-US" sz="2400" b="1" dirty="0">
              <a:solidFill>
                <a:srgbClr val="002060"/>
              </a:solidFill>
              <a:latin typeface="#9Slide03 SFU Futura_09" panose="00000400000000000000" pitchFamily="2" charset="0"/>
              <a:cs typeface="Arial" panose="020B0604020202020204" pitchFamily="34" charset="0"/>
            </a:endParaRPr>
          </a:p>
          <a:p>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trạm</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thu</a:t>
            </a:r>
            <a:r>
              <a:rPr lang="en-US" sz="2400" b="1" dirty="0">
                <a:solidFill>
                  <a:srgbClr val="002060"/>
                </a:solidFill>
                <a:latin typeface="#9Slide03 SFU Futura_09" panose="00000400000000000000" pitchFamily="2" charset="0"/>
                <a:cs typeface="Arial" panose="020B0604020202020204" pitchFamily="34" charset="0"/>
              </a:rPr>
              <a:t> GPS </a:t>
            </a:r>
            <a:r>
              <a:rPr lang="en-US" sz="2400" b="1" dirty="0" err="1">
                <a:solidFill>
                  <a:srgbClr val="002060"/>
                </a:solidFill>
                <a:latin typeface="#9Slide03 SFU Futura_09" panose="00000400000000000000" pitchFamily="2" charset="0"/>
                <a:cs typeface="Arial" panose="020B0604020202020204" pitchFamily="34" charset="0"/>
              </a:rPr>
              <a:t>nhận</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thông</a:t>
            </a:r>
            <a:r>
              <a:rPr lang="en-US" sz="2400" b="1" dirty="0">
                <a:solidFill>
                  <a:srgbClr val="002060"/>
                </a:solidFill>
                <a:latin typeface="#9Slide03 SFU Futura_09" panose="00000400000000000000" pitchFamily="2" charset="0"/>
                <a:cs typeface="Arial" panose="020B0604020202020204" pitchFamily="34" charset="0"/>
              </a:rPr>
              <a:t> tin </a:t>
            </a:r>
            <a:r>
              <a:rPr lang="en-US" sz="2400" b="1" dirty="0" err="1">
                <a:solidFill>
                  <a:srgbClr val="002060"/>
                </a:solidFill>
                <a:latin typeface="#9Slide03 SFU Futura_09" panose="00000400000000000000" pitchFamily="2" charset="0"/>
                <a:cs typeface="Arial" panose="020B0604020202020204" pitchFamily="34" charset="0"/>
              </a:rPr>
              <a:t>để</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tính</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chính</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xác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vị</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trí</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của</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đối</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tượng</a:t>
            </a:r>
            <a:r>
              <a:rPr lang="en-US" sz="2400" b="1" dirty="0">
                <a:solidFill>
                  <a:srgbClr val="002060"/>
                </a:solidFill>
                <a:latin typeface="#9Slide03 SFU Futura_09" panose="00000400000000000000" pitchFamily="2" charset="0"/>
                <a:cs typeface="Arial" panose="020B0604020202020204" pitchFamily="34" charset="0"/>
              </a:rPr>
              <a:t>.</a:t>
            </a:r>
            <a:endParaRPr lang="en-US" sz="2400" b="1" dirty="0">
              <a:solidFill>
                <a:srgbClr val="002060"/>
              </a:solidFill>
              <a:latin typeface="#9Slide03 SFU Futura_09" panose="00000400000000000000" pitchFamily="2" charset="0"/>
              <a:cs typeface="Arial" panose="020B0604020202020204" pitchFamily="34" charset="0"/>
            </a:endParaRPr>
          </a:p>
          <a:p>
            <a:endParaRPr lang="en-US" sz="2400" dirty="0"/>
          </a:p>
        </p:txBody>
      </p:sp>
      <p:sp>
        <p:nvSpPr>
          <p:cNvPr id="54" name="TextBox 53"/>
          <p:cNvSpPr txBox="1"/>
          <p:nvPr/>
        </p:nvSpPr>
        <p:spPr>
          <a:xfrm>
            <a:off x="1895841" y="2533851"/>
            <a:ext cx="3657676" cy="523220"/>
          </a:xfrm>
          <a:prstGeom prst="rect">
            <a:avLst/>
          </a:prstGeom>
          <a:noFill/>
        </p:spPr>
        <p:txBody>
          <a:bodyPr wrap="square">
            <a:spAutoFit/>
          </a:bodyPr>
          <a:lstStyle/>
          <a:p>
            <a:r>
              <a:rPr lang="en-US" sz="2800" b="1" dirty="0" err="1">
                <a:solidFill>
                  <a:srgbClr val="A3000E"/>
                </a:solidFill>
                <a:latin typeface="#9Slide03 SFU Futura_09" panose="00000400000000000000" pitchFamily="2" charset="0"/>
                <a:cs typeface="Arial" panose="020B0604020202020204" pitchFamily="34" charset="0"/>
              </a:rPr>
              <a:t>Nguyên</a:t>
            </a:r>
            <a:r>
              <a:rPr lang="en-US" sz="2800" b="1" dirty="0">
                <a:solidFill>
                  <a:srgbClr val="A3000E"/>
                </a:solidFill>
                <a:latin typeface="#9Slide03 SFU Futura_09" panose="00000400000000000000" pitchFamily="2" charset="0"/>
                <a:cs typeface="Arial" panose="020B0604020202020204" pitchFamily="34" charset="0"/>
              </a:rPr>
              <a:t> </a:t>
            </a:r>
            <a:r>
              <a:rPr lang="en-US" sz="2800" b="1" dirty="0" err="1">
                <a:solidFill>
                  <a:srgbClr val="A3000E"/>
                </a:solidFill>
                <a:latin typeface="#9Slide03 SFU Futura_09" panose="00000400000000000000" pitchFamily="2" charset="0"/>
                <a:cs typeface="Arial" panose="020B0604020202020204" pitchFamily="34" charset="0"/>
              </a:rPr>
              <a:t>lí</a:t>
            </a:r>
            <a:r>
              <a:rPr lang="en-US" sz="2800" b="1" dirty="0">
                <a:solidFill>
                  <a:srgbClr val="A3000E"/>
                </a:solidFill>
                <a:latin typeface="#9Slide03 SFU Futura_09" panose="00000400000000000000" pitchFamily="2" charset="0"/>
                <a:cs typeface="Arial" panose="020B0604020202020204" pitchFamily="34" charset="0"/>
              </a:rPr>
              <a:t> </a:t>
            </a:r>
            <a:r>
              <a:rPr lang="en-US" sz="2800" b="1" dirty="0" err="1">
                <a:solidFill>
                  <a:srgbClr val="A3000E"/>
                </a:solidFill>
                <a:latin typeface="#9Slide03 SFU Futura_09" panose="00000400000000000000" pitchFamily="2" charset="0"/>
                <a:cs typeface="Arial" panose="020B0604020202020204" pitchFamily="34" charset="0"/>
              </a:rPr>
              <a:t>hoạt</a:t>
            </a:r>
            <a:r>
              <a:rPr lang="en-US" sz="2800" b="1" dirty="0">
                <a:solidFill>
                  <a:srgbClr val="A3000E"/>
                </a:solidFill>
                <a:latin typeface="#9Slide03 SFU Futura_09" panose="00000400000000000000" pitchFamily="2" charset="0"/>
                <a:cs typeface="Arial" panose="020B0604020202020204" pitchFamily="34" charset="0"/>
              </a:rPr>
              <a:t> </a:t>
            </a:r>
            <a:r>
              <a:rPr lang="en-US" sz="2800" b="1" dirty="0" err="1">
                <a:solidFill>
                  <a:srgbClr val="A3000E"/>
                </a:solidFill>
                <a:latin typeface="#9Slide03 SFU Futura_09" panose="00000400000000000000" pitchFamily="2" charset="0"/>
                <a:cs typeface="Arial" panose="020B0604020202020204" pitchFamily="34" charset="0"/>
              </a:rPr>
              <a:t>động</a:t>
            </a:r>
            <a:endParaRPr lang="en-US" sz="2800" dirty="0">
              <a:solidFill>
                <a:srgbClr val="A3000E"/>
              </a:solidFill>
            </a:endParaRPr>
          </a:p>
        </p:txBody>
      </p:sp>
      <p:sp>
        <p:nvSpPr>
          <p:cNvPr id="55" name="TextBox 54"/>
          <p:cNvSpPr txBox="1"/>
          <p:nvPr/>
        </p:nvSpPr>
        <p:spPr>
          <a:xfrm>
            <a:off x="7656096" y="2618944"/>
            <a:ext cx="1848094" cy="523220"/>
          </a:xfrm>
          <a:prstGeom prst="rect">
            <a:avLst/>
          </a:prstGeom>
          <a:noFill/>
        </p:spPr>
        <p:txBody>
          <a:bodyPr wrap="square">
            <a:spAutoFit/>
          </a:bodyPr>
          <a:lstStyle/>
          <a:p>
            <a:r>
              <a:rPr lang="en-US" sz="2800" b="1" dirty="0" err="1">
                <a:solidFill>
                  <a:srgbClr val="A3000E"/>
                </a:solidFill>
                <a:latin typeface="#9Slide03 SFU Futura_09" panose="00000400000000000000" pitchFamily="2" charset="0"/>
                <a:cs typeface="Arial" panose="020B0604020202020204" pitchFamily="34" charset="0"/>
              </a:rPr>
              <a:t>Ứng</a:t>
            </a:r>
            <a:r>
              <a:rPr lang="en-US" sz="2800" b="1" dirty="0">
                <a:solidFill>
                  <a:srgbClr val="A3000E"/>
                </a:solidFill>
                <a:latin typeface="#9Slide03 SFU Futura_09" panose="00000400000000000000" pitchFamily="2" charset="0"/>
                <a:cs typeface="Arial" panose="020B0604020202020204" pitchFamily="34" charset="0"/>
              </a:rPr>
              <a:t> </a:t>
            </a:r>
            <a:r>
              <a:rPr lang="en-US" sz="2800" b="1" dirty="0" err="1">
                <a:solidFill>
                  <a:srgbClr val="A3000E"/>
                </a:solidFill>
                <a:latin typeface="#9Slide03 SFU Futura_09" panose="00000400000000000000" pitchFamily="2" charset="0"/>
                <a:cs typeface="Arial" panose="020B0604020202020204" pitchFamily="34" charset="0"/>
              </a:rPr>
              <a:t>dụng</a:t>
            </a:r>
            <a:endParaRPr lang="en-US" sz="2800" dirty="0">
              <a:solidFill>
                <a:srgbClr val="A3000E"/>
              </a:solidFill>
            </a:endParaRPr>
          </a:p>
        </p:txBody>
      </p:sp>
      <p:sp>
        <p:nvSpPr>
          <p:cNvPr id="35" name="TextBox 34"/>
          <p:cNvSpPr txBox="1"/>
          <p:nvPr/>
        </p:nvSpPr>
        <p:spPr>
          <a:xfrm>
            <a:off x="6449513" y="3417128"/>
            <a:ext cx="5132886" cy="2308324"/>
          </a:xfrm>
          <a:prstGeom prst="rect">
            <a:avLst/>
          </a:prstGeom>
          <a:noFill/>
        </p:spPr>
        <p:txBody>
          <a:bodyPr wrap="square">
            <a:spAutoFit/>
          </a:bodyPr>
          <a:lstStyle/>
          <a:p>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Định</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vị</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và</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dẫn</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đường</a:t>
            </a:r>
            <a:r>
              <a:rPr lang="en-US" sz="2400" b="1" dirty="0">
                <a:solidFill>
                  <a:srgbClr val="002060"/>
                </a:solidFill>
                <a:latin typeface="#9Slide03 SFU Futura_09" panose="00000400000000000000" pitchFamily="2" charset="0"/>
                <a:cs typeface="Arial" panose="020B0604020202020204" pitchFamily="34" charset="0"/>
              </a:rPr>
              <a:t>.</a:t>
            </a:r>
            <a:endParaRPr lang="en-US" sz="2400" b="1" dirty="0">
              <a:solidFill>
                <a:srgbClr val="002060"/>
              </a:solidFill>
              <a:latin typeface="#9Slide03 SFU Futura_09" panose="00000400000000000000" pitchFamily="2" charset="0"/>
              <a:cs typeface="Arial" panose="020B0604020202020204" pitchFamily="34" charset="0"/>
            </a:endParaRPr>
          </a:p>
          <a:p>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Cảnh</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báo</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trước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địa</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điểm</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có</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thể</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xảy</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ra</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thiên</a:t>
            </a:r>
            <a:r>
              <a:rPr lang="en-US" sz="2400" b="1" dirty="0">
                <a:solidFill>
                  <a:srgbClr val="002060"/>
                </a:solidFill>
                <a:latin typeface="#9Slide03 SFU Futura_09" panose="00000400000000000000" pitchFamily="2" charset="0"/>
                <a:cs typeface="Arial" panose="020B0604020202020204" pitchFamily="34" charset="0"/>
              </a:rPr>
              <a:t> tai.</a:t>
            </a:r>
            <a:endParaRPr lang="en-US" sz="2400" b="1" dirty="0">
              <a:solidFill>
                <a:srgbClr val="002060"/>
              </a:solidFill>
              <a:latin typeface="#9Slide03 SFU Futura_09" panose="00000400000000000000" pitchFamily="2" charset="0"/>
              <a:cs typeface="Arial" panose="020B0604020202020204" pitchFamily="34" charset="0"/>
            </a:endParaRPr>
          </a:p>
          <a:p>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Tìm</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đồ</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thất</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lạc</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giám</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sát</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trẻ</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tự</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kỉ</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người</a:t>
            </a:r>
            <a:r>
              <a:rPr lang="en-US" sz="2400" b="1" dirty="0">
                <a:solidFill>
                  <a:srgbClr val="002060"/>
                </a:solidFill>
                <a:latin typeface="#9Slide03 SFU Futura_09" panose="00000400000000000000" pitchFamily="2" charset="0"/>
                <a:cs typeface="Arial" panose="020B0604020202020204" pitchFamily="34" charset="0"/>
              </a:rPr>
              <a:t> </a:t>
            </a:r>
            <a:r>
              <a:rPr lang="en-US" sz="2400" b="1" dirty="0" err="1">
                <a:solidFill>
                  <a:srgbClr val="002060"/>
                </a:solidFill>
                <a:latin typeface="#9Slide03 SFU Futura_09" panose="00000400000000000000" pitchFamily="2" charset="0"/>
                <a:cs typeface="Arial" panose="020B0604020202020204" pitchFamily="34" charset="0"/>
              </a:rPr>
              <a:t>già</a:t>
            </a:r>
            <a:r>
              <a:rPr lang="en-US" sz="2400" b="1" dirty="0">
                <a:solidFill>
                  <a:srgbClr val="002060"/>
                </a:solidFill>
                <a:latin typeface="#9Slide03 SFU Futura_09" panose="00000400000000000000" pitchFamily="2" charset="0"/>
                <a:cs typeface="Arial" panose="020B0604020202020204" pitchFamily="34" charset="0"/>
              </a:rPr>
              <a:t>...</a:t>
            </a:r>
            <a:endParaRPr lang="en-US" sz="2400" b="1" dirty="0">
              <a:solidFill>
                <a:srgbClr val="002060"/>
              </a:solidFill>
              <a:latin typeface="#9Slide03 SFU Futura_09" panose="00000400000000000000" pitchFamily="2" charset="0"/>
              <a:cs typeface="Arial" panose="020B0604020202020204" pitchFamily="34" charset="0"/>
            </a:endParaRPr>
          </a:p>
          <a:p>
            <a:endParaRPr lang="en-US" sz="2400" dirty="0"/>
          </a:p>
        </p:txBody>
      </p:sp>
      <p:pic>
        <p:nvPicPr>
          <p:cNvPr id="37" name="Picture 3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10240544" y="-159409"/>
            <a:ext cx="2286000" cy="2286000"/>
          </a:xfrm>
          <a:prstGeom prst="rect">
            <a:avLst/>
          </a:prstGeom>
        </p:spPr>
      </p:pic>
      <p:grpSp>
        <p:nvGrpSpPr>
          <p:cNvPr id="22" name="Group 21"/>
          <p:cNvGrpSpPr/>
          <p:nvPr/>
        </p:nvGrpSpPr>
        <p:grpSpPr>
          <a:xfrm>
            <a:off x="136667" y="-278930"/>
            <a:ext cx="6988552" cy="2874092"/>
            <a:chOff x="137930" y="-278930"/>
            <a:chExt cx="7217152" cy="2874092"/>
          </a:xfrm>
        </p:grpSpPr>
        <p:grpSp>
          <p:nvGrpSpPr>
            <p:cNvPr id="28" name="Group 27"/>
            <p:cNvGrpSpPr/>
            <p:nvPr/>
          </p:nvGrpSpPr>
          <p:grpSpPr>
            <a:xfrm>
              <a:off x="137930" y="-278930"/>
              <a:ext cx="7217152" cy="2874092"/>
              <a:chOff x="3304873" y="1804927"/>
              <a:chExt cx="7217152" cy="2874092"/>
            </a:xfrm>
          </p:grpSpPr>
          <p:pic>
            <p:nvPicPr>
              <p:cNvPr id="30" name="Graphic 29"/>
              <p:cNvPicPr>
                <a:picLocks noChangeAspect="1"/>
              </p:cNvPicPr>
              <p:nvPr/>
            </p:nvPicPr>
            <p:blipFill rotWithShape="1">
              <a:blip r:embed="rId2">
                <a:extLst>
                  <a:ext uri="{96DAC541-7B7A-43D3-8B79-37D633B846F1}">
                    <asvg:svgBlip xmlns:asvg="http://schemas.microsoft.com/office/drawing/2016/SVG/main" r:embed="rId3"/>
                  </a:ext>
                </a:extLst>
              </a:blip>
              <a:srcRect l="46985" t="42239" b="6262"/>
              <a:stretch>
                <a:fillRect/>
              </a:stretch>
            </p:blipFill>
            <p:spPr>
              <a:xfrm>
                <a:off x="3304873" y="1804927"/>
                <a:ext cx="7217152" cy="2874092"/>
              </a:xfrm>
              <a:prstGeom prst="rect">
                <a:avLst/>
              </a:prstGeom>
            </p:spPr>
          </p:pic>
          <p:sp>
            <p:nvSpPr>
              <p:cNvPr id="32"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29" name="Text Box 69"/>
            <p:cNvSpPr txBox="1">
              <a:spLocks noChangeArrowheads="1"/>
            </p:cNvSpPr>
            <p:nvPr/>
          </p:nvSpPr>
          <p:spPr bwMode="gray">
            <a:xfrm>
              <a:off x="819949" y="536232"/>
              <a:ext cx="5388438" cy="105396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3200" b="1" dirty="0">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3200" b="1" dirty="0">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Effect transition="in" filter="wipe(up)">
                                      <p:cBhvr>
                                        <p:cTn id="21" dur="500"/>
                                        <p:tgtEl>
                                          <p:spTgt spid="3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xEl>
                                              <p:pRg st="1" end="1"/>
                                            </p:txEl>
                                          </p:spTgt>
                                        </p:tgtEl>
                                        <p:attrNameLst>
                                          <p:attrName>style.visibility</p:attrName>
                                        </p:attrNameLst>
                                      </p:cBhvr>
                                      <p:to>
                                        <p:strVal val="visible"/>
                                      </p:to>
                                    </p:set>
                                    <p:animEffect transition="in" filter="wipe(up)">
                                      <p:cBhvr>
                                        <p:cTn id="26" dur="500"/>
                                        <p:tgtEl>
                                          <p:spTgt spid="3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wipe(up)">
                                      <p:cBhvr>
                                        <p:cTn id="31" dur="500"/>
                                        <p:tgtEl>
                                          <p:spTgt spid="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5">
                                            <p:txEl>
                                              <p:pRg st="1" end="1"/>
                                            </p:txEl>
                                          </p:spTgt>
                                        </p:tgtEl>
                                        <p:attrNameLst>
                                          <p:attrName>style.visibility</p:attrName>
                                        </p:attrNameLst>
                                      </p:cBhvr>
                                      <p:to>
                                        <p:strVal val="visible"/>
                                      </p:to>
                                    </p:set>
                                    <p:animEffect transition="in" filter="wipe(up)">
                                      <p:cBhvr>
                                        <p:cTn id="36" dur="500"/>
                                        <p:tgtEl>
                                          <p:spTgt spid="3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5">
                                            <p:txEl>
                                              <p:pRg st="2" end="2"/>
                                            </p:txEl>
                                          </p:spTgt>
                                        </p:tgtEl>
                                        <p:attrNameLst>
                                          <p:attrName>style.visibility</p:attrName>
                                        </p:attrNameLst>
                                      </p:cBhvr>
                                      <p:to>
                                        <p:strVal val="visible"/>
                                      </p:to>
                                    </p:set>
                                    <p:animEffect transition="in" filter="wipe(up)">
                                      <p:cBhvr>
                                        <p:cTn id="41"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54" grpId="0"/>
      <p:bldP spid="55" grpId="0"/>
      <p:bldP spid="3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Oval 70"/>
          <p:cNvSpPr>
            <a:spLocks noGrp="1" noRot="1" noChangeAspect="1" noMove="1" noResize="1" noEditPoints="1" noAdjustHandles="1" noChangeArrowheads="1" noChangeShapeType="1" noTextEdit="1"/>
          </p:cNvSpPr>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rotWithShape="1">
          <a:blip r:embed="rId1">
            <a:extLst>
              <a:ext uri="{28A0092B-C50C-407E-A947-70E740481C1C}">
                <a14:useLocalDpi xmlns:a14="http://schemas.microsoft.com/office/drawing/2010/main" val="0"/>
              </a:ext>
            </a:extLst>
          </a:blip>
          <a:srcRect r="-2" b="-2"/>
          <a:stretch>
            <a:fillRect/>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82" name="Freeform: Shape 72"/>
          <p:cNvSpPr>
            <a:spLocks noGrp="1" noRot="1" noChangeAspect="1" noMove="1" noResize="1" noEditPoints="1" noAdjustHandles="1" noChangeArrowheads="1" noChangeShapeType="1" noTextEdit="1"/>
          </p:cNvSpPr>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74"/>
          <p:cNvSpPr>
            <a:spLocks noGrp="1" noRot="1" noChangeAspect="1" noMove="1" noResize="1" noEditPoints="1" noAdjustHandles="1" noChangeArrowheads="1" noChangeShapeType="1" noTextEdit="1"/>
          </p:cNvSpPr>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24" b="-24"/>
          <a:stretch>
            <a:fillRect/>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12"/>
          <p:cNvPicPr>
            <a:picLocks noChangeAspect="1"/>
          </p:cNvPicPr>
          <p:nvPr/>
        </p:nvPicPr>
        <p:blipFill rotWithShape="1">
          <a:blip r:embed="rId3"/>
          <a:srcRect l="8618" r="24303" b="2"/>
          <a:stretch>
            <a:fill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84" name="Freeform: Shape 76"/>
          <p:cNvSpPr>
            <a:spLocks noGrp="1" noRot="1" noChangeAspect="1" noMove="1" noResize="1" noEditPoints="1" noAdjustHandles="1" noChangeArrowheads="1" noChangeShapeType="1" noTextEdit="1"/>
          </p:cNvSpPr>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78"/>
          <p:cNvSpPr>
            <a:spLocks noGrp="1" noRot="1" noChangeAspect="1" noMove="1" noResize="1" noEditPoints="1" noAdjustHandles="1" noChangeArrowheads="1" noChangeShapeType="1" noTextEdit="1"/>
          </p:cNvSpPr>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87" r="5006" b="-16"/>
          <a:stretch>
            <a:fillRect/>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8112" r="27" b="19032"/>
          <a:stretch>
            <a:fillRect/>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81" name="Freeform: Shape 80"/>
          <p:cNvSpPr>
            <a:spLocks noGrp="1" noRot="1" noChangeAspect="1" noMove="1" noResize="1" noEditPoints="1" noAdjustHandles="1" noChangeArrowheads="1" noChangeShapeType="1" noTextEdit="1"/>
          </p:cNvSpPr>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1064" r="40" b="13204"/>
          <a:stretch>
            <a:fill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56" name="TextBox 55"/>
          <p:cNvSpPr txBox="1"/>
          <p:nvPr/>
        </p:nvSpPr>
        <p:spPr>
          <a:xfrm>
            <a:off x="447991" y="1287352"/>
            <a:ext cx="5142602" cy="2123658"/>
          </a:xfrm>
          <a:prstGeom prst="rect">
            <a:avLst/>
          </a:prstGeom>
          <a:noFill/>
        </p:spPr>
        <p:txBody>
          <a:bodyPr wrap="square">
            <a:spAutoFit/>
          </a:bodyPr>
          <a:lstStyle/>
          <a:p>
            <a:pPr algn="ctr"/>
            <a:r>
              <a:rPr lang="en-US" sz="6600" b="1" dirty="0" err="1">
                <a:solidFill>
                  <a:srgbClr val="285101"/>
                </a:solidFill>
                <a:latin typeface="#9Slide07 IcielBC Cubano Normal" panose="00000500000000000000" pitchFamily="2" charset="0"/>
              </a:rPr>
              <a:t>Ứng</a:t>
            </a:r>
            <a:r>
              <a:rPr lang="en-US" sz="6600" b="1" dirty="0">
                <a:solidFill>
                  <a:srgbClr val="285101"/>
                </a:solidFill>
                <a:latin typeface="#9Slide07 IcielBC Cubano Normal" panose="00000500000000000000" pitchFamily="2" charset="0"/>
              </a:rPr>
              <a:t> </a:t>
            </a:r>
            <a:r>
              <a:rPr lang="en-US" sz="6600" b="1" dirty="0" err="1">
                <a:solidFill>
                  <a:srgbClr val="285101"/>
                </a:solidFill>
                <a:latin typeface="#9Slide07 IcielBC Cubano Normal" panose="00000500000000000000" pitchFamily="2" charset="0"/>
              </a:rPr>
              <a:t>dụng</a:t>
            </a:r>
            <a:r>
              <a:rPr lang="en-US" sz="6600" b="1" dirty="0">
                <a:solidFill>
                  <a:srgbClr val="285101"/>
                </a:solidFill>
                <a:latin typeface="#9Slide07 IcielBC Cubano Normal" panose="00000500000000000000" pitchFamily="2" charset="0"/>
              </a:rPr>
              <a:t> GPS</a:t>
            </a:r>
            <a:endParaRPr lang="en-US" sz="3200" b="1" dirty="0">
              <a:solidFill>
                <a:srgbClr val="285101"/>
              </a:solidFill>
              <a:latin typeface="#9Slide07 IcielBC Cubano Normal" panose="00000500000000000000" pitchFamily="2" charset="0"/>
            </a:endParaRPr>
          </a:p>
        </p:txBody>
      </p:sp>
      <p:grpSp>
        <p:nvGrpSpPr>
          <p:cNvPr id="57" name="Group 56"/>
          <p:cNvGrpSpPr/>
          <p:nvPr/>
        </p:nvGrpSpPr>
        <p:grpSpPr>
          <a:xfrm>
            <a:off x="-1" y="0"/>
            <a:ext cx="12192001" cy="6858000"/>
            <a:chOff x="0" y="-14544"/>
            <a:chExt cx="12192001" cy="6858000"/>
          </a:xfrm>
          <a:noFill/>
        </p:grpSpPr>
        <p:sp>
          <p:nvSpPr>
            <p:cNvPr id="58" name="Rectangle 57"/>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itle 1"/>
          <p:cNvSpPr txBox="1"/>
          <p:nvPr/>
        </p:nvSpPr>
        <p:spPr>
          <a:xfrm>
            <a:off x="774574" y="3520000"/>
            <a:ext cx="5046196" cy="1795803"/>
          </a:xfrm>
          <a:prstGeom prst="rect">
            <a:avLst/>
          </a:prstGeom>
        </p:spPr>
        <p:txBody>
          <a:bodyPr vert="horz" lIns="91440" tIns="45720" rIns="91440" bIns="45720" rtlCol="0" anchor="b">
            <a:normAutofit/>
          </a:bodyPr>
          <a:lstStyle>
            <a:defPPr>
              <a:defRPr lang="en-US"/>
            </a:defPPr>
            <a:lvl1pPr marR="0" lvl="0" indent="0" algn="ctr" fontAlgn="auto">
              <a:lnSpc>
                <a:spcPct val="100000"/>
              </a:lnSpc>
              <a:spcBef>
                <a:spcPts val="0"/>
              </a:spcBef>
              <a:spcAft>
                <a:spcPts val="0"/>
              </a:spcAft>
              <a:buClr>
                <a:srgbClr val="000000"/>
              </a:buClr>
              <a:buSzTx/>
              <a:buFont typeface="Arial" panose="020B0604020202020204"/>
              <a:buNone/>
              <a:defRPr kumimoji="0" sz="4000" b="1" i="0" u="none" strike="noStrike" kern="0" cap="none" spc="0" normalizeH="0" baseline="0">
                <a:ln>
                  <a:noFill/>
                </a:ln>
                <a:solidFill>
                  <a:srgbClr val="FFFF00"/>
                </a:solidFill>
                <a:effectLst/>
                <a:uLnTx/>
                <a:uFillTx/>
                <a:latin typeface="#9Slide05 Good Vibes Pro" panose="02000507080000020002" pitchFamily="2" charset="0"/>
                <a:cs typeface="Poppins"/>
              </a:defRPr>
            </a:lvl1pPr>
          </a:lstStyle>
          <a:p>
            <a:pPr algn="l">
              <a:lnSpc>
                <a:spcPct val="90000"/>
              </a:lnSpc>
              <a:spcBef>
                <a:spcPct val="0"/>
              </a:spcBef>
              <a:spcAft>
                <a:spcPts val="600"/>
              </a:spcAft>
            </a:pPr>
            <a:r>
              <a:rPr lang="en-US" sz="4800" kern="1200">
                <a:solidFill>
                  <a:srgbClr val="285101"/>
                </a:solidFill>
                <a:effectLst>
                  <a:outerShdw blurRad="38100" dist="38100" dir="2700000" algn="tl">
                    <a:srgbClr val="000000">
                      <a:alpha val="43137"/>
                    </a:srgbClr>
                  </a:outerShdw>
                </a:effectLst>
                <a:latin typeface="#9Slide01 Tieu de ngan" panose="00000800000000000000" pitchFamily="2" charset="0"/>
                <a:ea typeface="+mj-ea"/>
                <a:cs typeface="+mj-cs"/>
              </a:rPr>
              <a:t>Em có biết</a:t>
            </a:r>
            <a:endParaRPr lang="en-US" sz="4800" kern="1200">
              <a:solidFill>
                <a:srgbClr val="285101"/>
              </a:solidFill>
              <a:effectLst>
                <a:outerShdw blurRad="38100" dist="38100" dir="2700000" algn="tl">
                  <a:srgbClr val="000000">
                    <a:alpha val="43137"/>
                  </a:srgbClr>
                </a:outerShdw>
              </a:effectLst>
              <a:latin typeface="#9Slide01 Tieu de ngan" panose="00000800000000000000" pitchFamily="2" charset="0"/>
              <a:ea typeface="+mj-ea"/>
              <a:cs typeface="+mj-cs"/>
            </a:endParaRPr>
          </a:p>
        </p:txBody>
      </p:sp>
      <p:pic>
        <p:nvPicPr>
          <p:cNvPr id="8" name="Picture 7"/>
          <p:cNvPicPr>
            <a:picLocks noChangeAspect="1"/>
          </p:cNvPicPr>
          <p:nvPr/>
        </p:nvPicPr>
        <p:blipFill>
          <a:blip r:embed="rId1"/>
          <a:stretch>
            <a:fillRect/>
          </a:stretch>
        </p:blipFill>
        <p:spPr>
          <a:xfrm>
            <a:off x="634817" y="1279280"/>
            <a:ext cx="2927250" cy="1602669"/>
          </a:xfrm>
          <a:prstGeom prst="rect">
            <a:avLst/>
          </a:prstGeom>
        </p:spPr>
      </p:pic>
      <p:sp>
        <p:nvSpPr>
          <p:cNvPr id="1061" name="Freeform: Shape 1060"/>
          <p:cNvSpPr>
            <a:spLocks noGrp="1" noRot="1" noChangeAspect="1" noMove="1" noResize="1" noEditPoints="1" noAdjustHandles="1" noChangeArrowheads="1" noChangeShapeType="1" noTextEdit="1"/>
          </p:cNvSpPr>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ln>
        </p:spPr>
      </p:sp>
      <p:pic>
        <p:nvPicPr>
          <p:cNvPr id="5" name="Picture 4"/>
          <p:cNvPicPr>
            <a:picLocks noChangeAspect="1"/>
          </p:cNvPicPr>
          <p:nvPr/>
        </p:nvPicPr>
        <p:blipFill>
          <a:blip r:embed="rId2"/>
          <a:stretch>
            <a:fillRect/>
          </a:stretch>
        </p:blipFill>
        <p:spPr>
          <a:xfrm>
            <a:off x="4354603" y="754207"/>
            <a:ext cx="3868173" cy="2117824"/>
          </a:xfrm>
          <a:prstGeom prst="rect">
            <a:avLst/>
          </a:prstGeom>
        </p:spPr>
      </p:pic>
      <p:pic>
        <p:nvPicPr>
          <p:cNvPr id="7" name="Picture 6"/>
          <p:cNvPicPr>
            <a:picLocks noChangeAspect="1"/>
          </p:cNvPicPr>
          <p:nvPr/>
        </p:nvPicPr>
        <p:blipFill>
          <a:blip r:embed="rId3"/>
          <a:stretch>
            <a:fillRect/>
          </a:stretch>
        </p:blipFill>
        <p:spPr>
          <a:xfrm>
            <a:off x="8479971" y="1049164"/>
            <a:ext cx="2837871" cy="1553734"/>
          </a:xfrm>
          <a:prstGeom prst="rect">
            <a:avLst/>
          </a:prstGeom>
        </p:spPr>
      </p:pic>
      <p:sp>
        <p:nvSpPr>
          <p:cNvPr id="1063" name="Freeform: Shape 1062"/>
          <p:cNvSpPr>
            <a:spLocks noGrp="1" noRot="1" noChangeAspect="1" noMove="1" noResize="1" noEditPoints="1" noAdjustHandles="1" noChangeArrowheads="1" noChangeShapeType="1" noTextEdit="1"/>
          </p:cNvSpPr>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ln>
        </p:spPr>
      </p:sp>
      <p:cxnSp>
        <p:nvCxnSpPr>
          <p:cNvPr id="1065" name="Straight Connector 1064"/>
          <p:cNvCxnSpPr>
            <a:cxnSpLocks noGrp="1" noRot="1" noChangeAspect="1" noMove="1" noResize="1" noEditPoints="1" noAdjustHandles="1" noChangeArrowheads="1" noChangeShapeType="1"/>
          </p:cNvCxnSpPr>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6243851" y="4018899"/>
            <a:ext cx="1978925" cy="1236828"/>
          </a:xfrm>
          <a:prstGeom prst="rect">
            <a:avLst/>
          </a:prstGeom>
        </p:spPr>
      </p:pic>
      <p:pic>
        <p:nvPicPr>
          <p:cNvPr id="6" name="Picture 5"/>
          <p:cNvPicPr>
            <a:picLocks noChangeAspect="1"/>
          </p:cNvPicPr>
          <p:nvPr/>
        </p:nvPicPr>
        <p:blipFill>
          <a:blip r:embed="rId5"/>
          <a:stretch>
            <a:fillRect/>
          </a:stretch>
        </p:blipFill>
        <p:spPr>
          <a:xfrm>
            <a:off x="9015312" y="3570070"/>
            <a:ext cx="2760248" cy="1628546"/>
          </a:xfrm>
          <a:prstGeom prst="rect">
            <a:avLst/>
          </a:prstGeom>
        </p:spPr>
      </p:pic>
      <p:sp>
        <p:nvSpPr>
          <p:cNvPr id="1067" name="Freeform 6"/>
          <p:cNvSpPr>
            <a:spLocks noGrp="1" noRot="1" noChangeAspect="1" noMove="1" noResize="1" noEditPoints="1" noAdjustHandles="1" noChangeArrowheads="1" noChangeShapeType="1" noTextEdit="1"/>
          </p:cNvSpPr>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ln>
        </p:spPr>
      </p:sp>
      <p:sp>
        <p:nvSpPr>
          <p:cNvPr id="38" name="TextBox 37"/>
          <p:cNvSpPr txBox="1"/>
          <p:nvPr/>
        </p:nvSpPr>
        <p:spPr>
          <a:xfrm>
            <a:off x="229707" y="5437460"/>
            <a:ext cx="5591063" cy="1323439"/>
          </a:xfrm>
          <a:prstGeom prst="rect">
            <a:avLst/>
          </a:prstGeom>
          <a:noFill/>
        </p:spPr>
        <p:txBody>
          <a:bodyPr wrap="square">
            <a:spAutoFit/>
          </a:bodyPr>
          <a:lstStyle/>
          <a:p>
            <a:r>
              <a:rPr lang="vi-VN" sz="2000" b="1" i="0">
                <a:solidFill>
                  <a:srgbClr val="A3000E"/>
                </a:solidFill>
                <a:effectLst/>
                <a:latin typeface="#9Slide03 SFU Futura_09" panose="00000400000000000000" pitchFamily="2" charset="0"/>
              </a:rPr>
              <a:t>Có hai hệ thống GPS chính đang được áp dụng trên tất cả </a:t>
            </a:r>
            <a:r>
              <a:rPr lang="vi-VN" sz="2000" b="1" i="0" strike="noStrike">
                <a:solidFill>
                  <a:srgbClr val="A3000E"/>
                </a:solidFill>
                <a:effectLst/>
                <a:latin typeface="#9Slide03 SFU Futura_09" panose="00000400000000000000" pitchFamily="2" charset="0"/>
                <a:hlinkClick r:id="rId6" tooltip="Xem thêm các smartphone ĐMX đang kinh doanh."/>
              </a:rPr>
              <a:t>smartphone</a:t>
            </a:r>
            <a:r>
              <a:rPr lang="vi-VN" sz="2000" b="1" i="0">
                <a:solidFill>
                  <a:srgbClr val="A3000E"/>
                </a:solidFill>
                <a:effectLst/>
                <a:latin typeface="#9Slide03 SFU Futura_09" panose="00000400000000000000" pitchFamily="2" charset="0"/>
              </a:rPr>
              <a:t> hiện nay, đó là A-GPS và GLONASS, ngoài ra còn một số loại khác được sử dụng cho mục đích riêng.</a:t>
            </a:r>
            <a:endParaRPr lang="en-US" sz="2000" b="1">
              <a:solidFill>
                <a:srgbClr val="A3000E"/>
              </a:solidFill>
              <a:latin typeface="#9Slide03 SFU Futura_09" panose="00000400000000000000" pitchFamily="2" charset="0"/>
            </a:endParaRPr>
          </a:p>
        </p:txBody>
      </p:sp>
      <p:sp>
        <p:nvSpPr>
          <p:cNvPr id="39" name="Text Box 69"/>
          <p:cNvSpPr txBox="1">
            <a:spLocks noChangeArrowheads="1"/>
          </p:cNvSpPr>
          <p:nvPr/>
        </p:nvSpPr>
        <p:spPr bwMode="gray">
          <a:xfrm>
            <a:off x="6716975" y="2400314"/>
            <a:ext cx="1734660" cy="49935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l"/>
            <a:r>
              <a:rPr lang="en-US" sz="2800" b="1">
                <a:solidFill>
                  <a:srgbClr val="FF0000"/>
                </a:solidFill>
                <a:effectLst/>
                <a:latin typeface="Arial" panose="020B0604020202020204" pitchFamily="34" charset="0"/>
              </a:rPr>
              <a:t>A-GPS</a:t>
            </a:r>
            <a:endParaRPr lang="en-US" sz="2800" b="1">
              <a:solidFill>
                <a:srgbClr val="FF0000"/>
              </a:solidFill>
              <a:effectLst/>
              <a:latin typeface="Arial" panose="020B0604020202020204" pitchFamily="34" charset="0"/>
            </a:endParaRPr>
          </a:p>
        </p:txBody>
      </p:sp>
      <p:sp>
        <p:nvSpPr>
          <p:cNvPr id="40" name="TextBox 39"/>
          <p:cNvSpPr txBox="1"/>
          <p:nvPr/>
        </p:nvSpPr>
        <p:spPr>
          <a:xfrm>
            <a:off x="4318029" y="2857964"/>
            <a:ext cx="4031776" cy="830997"/>
          </a:xfrm>
          <a:prstGeom prst="rect">
            <a:avLst/>
          </a:prstGeom>
          <a:solidFill>
            <a:srgbClr val="D3EDFB"/>
          </a:solidFill>
        </p:spPr>
        <p:txBody>
          <a:bodyPr wrap="square" rtlCol="0">
            <a:spAutoFit/>
          </a:bodyPr>
          <a:lstStyle/>
          <a:p>
            <a:pPr algn="just"/>
            <a:r>
              <a:rPr lang="en-US" sz="1600" b="1">
                <a:solidFill>
                  <a:schemeClr val="tx2"/>
                </a:solidFill>
                <a:latin typeface="#9Slide03 SFU Futura_12" panose="00000400000000000000" pitchFamily="2" charset="0"/>
              </a:rPr>
              <a:t>A-GPS là công nghệ kết hợp định vị GPS và các cảm biến, tín hiệu của mạng viễn thông và suy ra vị trí hiện tại của thiết bị</a:t>
            </a:r>
            <a:endParaRPr lang="en-US" sz="1600" b="1" dirty="0">
              <a:solidFill>
                <a:schemeClr val="tx2"/>
              </a:solidFill>
              <a:latin typeface="#9Slide03 SFU Futura_12" panose="00000400000000000000" pitchFamily="2" charset="0"/>
            </a:endParaRPr>
          </a:p>
        </p:txBody>
      </p:sp>
      <p:sp>
        <p:nvSpPr>
          <p:cNvPr id="41" name="TextBox 40"/>
          <p:cNvSpPr txBox="1"/>
          <p:nvPr/>
        </p:nvSpPr>
        <p:spPr>
          <a:xfrm>
            <a:off x="8763000" y="5191927"/>
            <a:ext cx="3376631" cy="1077218"/>
          </a:xfrm>
          <a:prstGeom prst="rect">
            <a:avLst/>
          </a:prstGeom>
          <a:solidFill>
            <a:srgbClr val="D3EDFB"/>
          </a:solidFill>
        </p:spPr>
        <p:txBody>
          <a:bodyPr wrap="square" rtlCol="0">
            <a:spAutoFit/>
          </a:bodyPr>
          <a:lstStyle/>
          <a:p>
            <a:pPr algn="just"/>
            <a:r>
              <a:rPr lang="vi-VN" sz="1600" b="1">
                <a:solidFill>
                  <a:schemeClr val="tx2"/>
                </a:solidFill>
                <a:latin typeface="#9Slide03 SFU Futura_12" panose="00000400000000000000" pitchFamily="2" charset="0"/>
              </a:rPr>
              <a:t>GLONASS được phát triển bởi Nga với 24 vệ tinh nhân tạo. GLONASS cũng được sử dụng rộng rãi trên các thiết bị di động</a:t>
            </a:r>
            <a:endParaRPr lang="en-US" sz="1600" b="1" dirty="0">
              <a:solidFill>
                <a:schemeClr val="tx2"/>
              </a:solidFill>
              <a:latin typeface="#9Slide03 SFU Futura_12" panose="00000400000000000000" pitchFamily="2" charset="0"/>
            </a:endParaRPr>
          </a:p>
        </p:txBody>
      </p:sp>
      <p:sp>
        <p:nvSpPr>
          <p:cNvPr id="42" name="Text Box 69"/>
          <p:cNvSpPr txBox="1">
            <a:spLocks noChangeArrowheads="1"/>
          </p:cNvSpPr>
          <p:nvPr/>
        </p:nvSpPr>
        <p:spPr bwMode="gray">
          <a:xfrm>
            <a:off x="8761255" y="4797989"/>
            <a:ext cx="2028782" cy="49997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l"/>
            <a:r>
              <a:rPr lang="en-US" sz="2800" b="1">
                <a:solidFill>
                  <a:srgbClr val="FF0000"/>
                </a:solidFill>
                <a:effectLst/>
                <a:latin typeface="Arial" panose="020B0604020202020204" pitchFamily="34" charset="0"/>
              </a:rPr>
              <a:t>GLONASS</a:t>
            </a:r>
            <a:endParaRPr lang="en-US" sz="2800" b="1">
              <a:solidFill>
                <a:srgbClr val="FF0000"/>
              </a:solidFill>
              <a:effectLst/>
              <a:latin typeface="Arial" panose="020B0604020202020204" pitchFamily="34" charset="0"/>
            </a:endParaRPr>
          </a:p>
        </p:txBody>
      </p:sp>
      <p:sp>
        <p:nvSpPr>
          <p:cNvPr id="43" name="Text Box 69"/>
          <p:cNvSpPr txBox="1">
            <a:spLocks noChangeArrowheads="1"/>
          </p:cNvSpPr>
          <p:nvPr/>
        </p:nvSpPr>
        <p:spPr bwMode="gray">
          <a:xfrm>
            <a:off x="10451315" y="662348"/>
            <a:ext cx="1154399" cy="499971"/>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l"/>
            <a:r>
              <a:rPr lang="en-US" sz="2800" b="1">
                <a:solidFill>
                  <a:srgbClr val="FF0000"/>
                </a:solidFill>
                <a:effectLst/>
                <a:latin typeface="Arial" panose="020B0604020202020204" pitchFamily="34" charset="0"/>
              </a:rPr>
              <a:t>BDS</a:t>
            </a:r>
            <a:endParaRPr lang="en-US" sz="2800" b="1">
              <a:solidFill>
                <a:srgbClr val="FF0000"/>
              </a:solidFill>
              <a:effectLst/>
              <a:latin typeface="Arial" panose="020B0604020202020204" pitchFamily="34" charset="0"/>
            </a:endParaRPr>
          </a:p>
        </p:txBody>
      </p:sp>
      <p:sp>
        <p:nvSpPr>
          <p:cNvPr id="44" name="TextBox 43"/>
          <p:cNvSpPr txBox="1"/>
          <p:nvPr/>
        </p:nvSpPr>
        <p:spPr>
          <a:xfrm>
            <a:off x="8815369" y="2599554"/>
            <a:ext cx="3376631" cy="830997"/>
          </a:xfrm>
          <a:prstGeom prst="rect">
            <a:avLst/>
          </a:prstGeom>
          <a:solidFill>
            <a:srgbClr val="D3EDFB"/>
          </a:solidFill>
        </p:spPr>
        <p:txBody>
          <a:bodyPr wrap="square" rtlCol="0">
            <a:spAutoFit/>
          </a:bodyPr>
          <a:lstStyle/>
          <a:p>
            <a:pPr algn="just"/>
            <a:r>
              <a:rPr lang="en-US" sz="1600" b="1">
                <a:solidFill>
                  <a:schemeClr val="tx2"/>
                </a:solidFill>
                <a:latin typeface="#9Slide03 SFU Futura_12" panose="00000400000000000000" pitchFamily="2" charset="0"/>
              </a:rPr>
              <a:t>Đ</a:t>
            </a:r>
            <a:r>
              <a:rPr lang="vi-VN" sz="1600" b="1">
                <a:solidFill>
                  <a:schemeClr val="tx2"/>
                </a:solidFill>
                <a:latin typeface="#9Slide03 SFU Futura_12" panose="00000400000000000000" pitchFamily="2" charset="0"/>
              </a:rPr>
              <a:t>ược sử dụng rộng rãi trong việc</a:t>
            </a:r>
            <a:r>
              <a:rPr lang="en-US" sz="1600" b="1">
                <a:solidFill>
                  <a:schemeClr val="tx2"/>
                </a:solidFill>
                <a:latin typeface="#9Slide03 SFU Futura_12" panose="00000400000000000000" pitchFamily="2" charset="0"/>
              </a:rPr>
              <a:t> </a:t>
            </a:r>
            <a:r>
              <a:rPr lang="vi-VN" sz="1600" b="1">
                <a:solidFill>
                  <a:schemeClr val="tx2"/>
                </a:solidFill>
                <a:latin typeface="#9Slide03 SFU Futura_12" panose="00000400000000000000" pitchFamily="2" charset="0"/>
              </a:rPr>
              <a:t>định vị giao thông, khu vực biển, dự báo thời tiết, thiên tai, thuỷ điện,...</a:t>
            </a:r>
            <a:endParaRPr lang="en-US" sz="1600" b="1" dirty="0">
              <a:solidFill>
                <a:schemeClr val="tx2"/>
              </a:solidFill>
              <a:latin typeface="#9Slide03 SFU Futura_12" panose="00000400000000000000" pitchFamily="2" charset="0"/>
            </a:endParaRPr>
          </a:p>
        </p:txBody>
      </p:sp>
      <p:sp>
        <p:nvSpPr>
          <p:cNvPr id="45" name="Text Box 69"/>
          <p:cNvSpPr txBox="1">
            <a:spLocks noChangeArrowheads="1"/>
          </p:cNvSpPr>
          <p:nvPr/>
        </p:nvSpPr>
        <p:spPr bwMode="gray">
          <a:xfrm>
            <a:off x="592223" y="865724"/>
            <a:ext cx="1734660" cy="499353"/>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l"/>
            <a:r>
              <a:rPr lang="en-US" sz="2800" b="1">
                <a:solidFill>
                  <a:srgbClr val="FF0000"/>
                </a:solidFill>
                <a:effectLst/>
                <a:latin typeface="Arial" panose="020B0604020202020204" pitchFamily="34" charset="0"/>
              </a:rPr>
              <a:t>Galileo</a:t>
            </a:r>
            <a:endParaRPr lang="en-US" sz="2800" b="1">
              <a:solidFill>
                <a:srgbClr val="FF0000"/>
              </a:solidFill>
              <a:effectLst/>
              <a:latin typeface="Arial" panose="020B0604020202020204" pitchFamily="34" charset="0"/>
            </a:endParaRPr>
          </a:p>
        </p:txBody>
      </p:sp>
      <p:sp>
        <p:nvSpPr>
          <p:cNvPr id="46" name="TextBox 45"/>
          <p:cNvSpPr txBox="1"/>
          <p:nvPr/>
        </p:nvSpPr>
        <p:spPr>
          <a:xfrm>
            <a:off x="20862" y="2843084"/>
            <a:ext cx="3733801" cy="1569660"/>
          </a:xfrm>
          <a:prstGeom prst="rect">
            <a:avLst/>
          </a:prstGeom>
          <a:solidFill>
            <a:srgbClr val="D3EDFB"/>
          </a:solidFill>
        </p:spPr>
        <p:txBody>
          <a:bodyPr wrap="square" rtlCol="0">
            <a:spAutoFit/>
          </a:bodyPr>
          <a:lstStyle/>
          <a:p>
            <a:pPr algn="just"/>
            <a:r>
              <a:rPr lang="en-US" sz="1600" b="1">
                <a:solidFill>
                  <a:schemeClr val="tx2"/>
                </a:solidFill>
                <a:latin typeface="#9Slide03 SFU Futura_12" panose="00000400000000000000" pitchFamily="2" charset="0"/>
              </a:rPr>
              <a:t>L</a:t>
            </a:r>
            <a:r>
              <a:rPr lang="vi-VN" sz="1600" b="1">
                <a:solidFill>
                  <a:schemeClr val="tx2"/>
                </a:solidFill>
                <a:latin typeface="#9Slide03 SFU Futura_12" panose="00000400000000000000" pitchFamily="2" charset="0"/>
              </a:rPr>
              <a:t>à một hệ thống định vị toàn cầu giống như GPS, GLONASS hay </a:t>
            </a:r>
            <a:r>
              <a:rPr lang="en-US" sz="1600" b="1">
                <a:solidFill>
                  <a:schemeClr val="tx2"/>
                </a:solidFill>
                <a:latin typeface="#9Slide03 SFU Futura_12" panose="00000400000000000000" pitchFamily="2" charset="0"/>
              </a:rPr>
              <a:t>BDS</a:t>
            </a:r>
            <a:r>
              <a:rPr lang="vi-VN" sz="1600" b="1">
                <a:solidFill>
                  <a:schemeClr val="tx2"/>
                </a:solidFill>
                <a:latin typeface="#9Slide03 SFU Futura_12" panose="00000400000000000000" pitchFamily="2" charset="0"/>
              </a:rPr>
              <a:t> và nó thuộc quyền sở hữu của Liên minh châu Âu (EU). Galileo là một hệ thống định vị được điều hành và quản lý bởi các tổ chức dân dụng, phi quân sự.</a:t>
            </a:r>
            <a:endParaRPr lang="en-US" sz="1600" b="1" dirty="0">
              <a:solidFill>
                <a:schemeClr val="tx2"/>
              </a:solidFill>
              <a:latin typeface="#9Slide03 SFU Futura_12" panose="00000400000000000000" pitchFamily="2" charset="0"/>
            </a:endParaRPr>
          </a:p>
        </p:txBody>
      </p:sp>
      <p:grpSp>
        <p:nvGrpSpPr>
          <p:cNvPr id="47" name="Group 46"/>
          <p:cNvGrpSpPr/>
          <p:nvPr/>
        </p:nvGrpSpPr>
        <p:grpSpPr>
          <a:xfrm>
            <a:off x="-1" y="0"/>
            <a:ext cx="12192001" cy="6858000"/>
            <a:chOff x="0" y="-14544"/>
            <a:chExt cx="12192001" cy="6858000"/>
          </a:xfrm>
          <a:noFill/>
        </p:grpSpPr>
        <p:sp>
          <p:nvSpPr>
            <p:cNvPr id="48" name="Rectangle 47"/>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8">
                                            <p:txEl>
                                              <p:pRg st="0" end="0"/>
                                            </p:txEl>
                                          </p:spTgt>
                                        </p:tgtEl>
                                        <p:attrNameLst>
                                          <p:attrName>style.visibility</p:attrName>
                                        </p:attrNameLst>
                                      </p:cBhvr>
                                      <p:to>
                                        <p:strVal val="visible"/>
                                      </p:to>
                                    </p:set>
                                    <p:animEffect transition="in" filter="fade">
                                      <p:cBhvr>
                                        <p:cTn id="13" dur="500"/>
                                        <p:tgtEl>
                                          <p:spTgt spid="3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8" grpId="0" build="p"/>
      <p:bldP spid="39" grpId="0"/>
      <p:bldP spid="40" grpId="0" animBg="1"/>
      <p:bldP spid="41" grpId="0" animBg="1"/>
      <p:bldP spid="42" grpId="0"/>
      <p:bldP spid="43" grpId="0"/>
      <p:bldP spid="44" grpId="0" animBg="1"/>
      <p:bldP spid="45" grpId="0"/>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5339" r="2674" b="1"/>
          <a:stretch>
            <a:fillRect/>
          </a:stretch>
        </p:blipFill>
        <p:spPr>
          <a:xfrm>
            <a:off x="477507" y="4326414"/>
            <a:ext cx="2048359" cy="2226786"/>
          </a:xfrm>
          <a:prstGeom prst="rect">
            <a:avLst/>
          </a:prstGeom>
        </p:spPr>
      </p:pic>
      <p:pic>
        <p:nvPicPr>
          <p:cNvPr id="5" name="Picture 4" descr="Graphical user interface, diagram, application&#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148" b="90000" l="10000" r="90000">
                        <a14:foregroundMark x1="69143" y1="22778" x2="69143" y2="22778"/>
                        <a14:foregroundMark x1="76000" y1="27130" x2="76000" y2="27130"/>
                        <a14:foregroundMark x1="76000" y1="28333" x2="76000" y2="28333"/>
                        <a14:foregroundMark x1="81143" y1="5370" x2="81143" y2="5370"/>
                        <a14:foregroundMark x1="70286" y1="3148" x2="70286" y2="3148"/>
                        <a14:foregroundMark x1="47857" y1="65000" x2="47857" y2="65000"/>
                        <a14:foregroundMark x1="18286" y1="71759" x2="18286" y2="71759"/>
                      </a14:backgroundRemoval>
                    </a14:imgEffect>
                  </a14:imgLayer>
                </a14:imgProps>
              </a:ext>
              <a:ext uri="{28A0092B-C50C-407E-A947-70E740481C1C}">
                <a14:useLocalDpi xmlns:a14="http://schemas.microsoft.com/office/drawing/2010/main" val="0"/>
              </a:ext>
            </a:extLst>
          </a:blip>
          <a:srcRect t="12871" r="-3" b="16865"/>
          <a:stretch>
            <a:fillRect/>
          </a:stretch>
        </p:blipFill>
        <p:spPr>
          <a:xfrm>
            <a:off x="2899077" y="4324439"/>
            <a:ext cx="2053923" cy="222876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80" r="-1" b="4162"/>
          <a:stretch>
            <a:fillRect/>
          </a:stretch>
        </p:blipFill>
        <p:spPr>
          <a:xfrm>
            <a:off x="5557527" y="555218"/>
            <a:ext cx="6786873" cy="5745588"/>
          </a:xfrm>
          <a:prstGeom prst="rect">
            <a:avLst/>
          </a:prstGeom>
        </p:spPr>
      </p:pic>
      <p:sp>
        <p:nvSpPr>
          <p:cNvPr id="8" name="TextBox 7"/>
          <p:cNvSpPr txBox="1"/>
          <p:nvPr/>
        </p:nvSpPr>
        <p:spPr>
          <a:xfrm>
            <a:off x="7268973" y="5783759"/>
            <a:ext cx="4114800" cy="769441"/>
          </a:xfrm>
          <a:prstGeom prst="rect">
            <a:avLst/>
          </a:prstGeom>
          <a:solidFill>
            <a:srgbClr val="D3EDFB"/>
          </a:solidFill>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u="none" strike="noStrike" kern="1200" cap="none" spc="0" normalizeH="0" baseline="0" noProof="0">
                <a:ln>
                  <a:noFill/>
                </a:ln>
                <a:solidFill>
                  <a:srgbClr val="002060"/>
                </a:solidFill>
                <a:uLnTx/>
                <a:uFillTx/>
                <a:latin typeface="#9Slide03 SFU Futura_12" panose="00000400000000000000" pitchFamily="2" charset="0"/>
                <a:cs typeface="Arial" panose="020B0604020202020204" pitchFamily="34" charset="0"/>
              </a:rPr>
              <a:t>Bản đồ số là gì? </a:t>
            </a:r>
            <a:endParaRPr kumimoji="0" lang="en-US" sz="4400" b="1" i="0" u="none" strike="noStrike" kern="1200" cap="none" spc="0" normalizeH="0" baseline="0" noProof="0" dirty="0">
              <a:ln>
                <a:noFill/>
              </a:ln>
              <a:solidFill>
                <a:srgbClr val="002060"/>
              </a:solidFill>
              <a:effectLst/>
              <a:uLnTx/>
              <a:uFillTx/>
              <a:latin typeface="#9Slide03 SFU Futura_12" panose="00000400000000000000" pitchFamily="2" charset="0"/>
              <a:cs typeface="Arial" panose="020B0604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6922" r="2" b="4854"/>
          <a:stretch>
            <a:fillRect/>
          </a:stretch>
        </p:blipFill>
        <p:spPr>
          <a:xfrm>
            <a:off x="608088" y="1461379"/>
            <a:ext cx="4268712" cy="3339221"/>
          </a:xfrm>
          <a:prstGeom prst="rect">
            <a:avLst/>
          </a:prstGeom>
        </p:spPr>
      </p:pic>
      <p:grpSp>
        <p:nvGrpSpPr>
          <p:cNvPr id="14" name="Group 13"/>
          <p:cNvGrpSpPr/>
          <p:nvPr/>
        </p:nvGrpSpPr>
        <p:grpSpPr>
          <a:xfrm>
            <a:off x="-1" y="0"/>
            <a:ext cx="12192001" cy="6858000"/>
            <a:chOff x="0" y="-14544"/>
            <a:chExt cx="12192001" cy="6858000"/>
          </a:xfrm>
          <a:noFill/>
        </p:grpSpPr>
        <p:sp>
          <p:nvSpPr>
            <p:cNvPr id="15" name="Rectangle 14"/>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98049" y="0"/>
            <a:ext cx="2831008" cy="2259544"/>
            <a:chOff x="98049" y="0"/>
            <a:chExt cx="2831008" cy="2259544"/>
          </a:xfrm>
        </p:grpSpPr>
        <p:grpSp>
          <p:nvGrpSpPr>
            <p:cNvPr id="18" name="Group 17"/>
            <p:cNvGrpSpPr/>
            <p:nvPr/>
          </p:nvGrpSpPr>
          <p:grpSpPr>
            <a:xfrm>
              <a:off x="98049" y="0"/>
              <a:ext cx="2831008" cy="2259544"/>
              <a:chOff x="3264992" y="2083857"/>
              <a:chExt cx="2831008" cy="2259544"/>
            </a:xfrm>
          </p:grpSpPr>
          <p:pic>
            <p:nvPicPr>
              <p:cNvPr id="20" name="Graphic 19"/>
              <p:cNvPicPr>
                <a:picLocks noChangeAspect="1"/>
              </p:cNvPicPr>
              <p:nvPr/>
            </p:nvPicPr>
            <p:blipFill rotWithShape="1">
              <a:blip r:embed="rId6">
                <a:extLst>
                  <a:ext uri="{96DAC541-7B7A-43D3-8B79-37D633B846F1}">
                    <asvg:svgBlip xmlns:asvg="http://schemas.microsoft.com/office/drawing/2016/SVG/main" r:embed="rId7"/>
                  </a:ext>
                </a:extLst>
              </a:blip>
              <a:srcRect l="46985" t="42239" b="6262"/>
              <a:stretch>
                <a:fillRect/>
              </a:stretch>
            </p:blipFill>
            <p:spPr>
              <a:xfrm>
                <a:off x="3264992" y="2083857"/>
                <a:ext cx="2831008" cy="2259544"/>
              </a:xfrm>
              <a:prstGeom prst="rect">
                <a:avLst/>
              </a:prstGeom>
            </p:spPr>
          </p:pic>
          <p:sp>
            <p:nvSpPr>
              <p:cNvPr id="21"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19" name="Text Box 69"/>
            <p:cNvSpPr txBox="1">
              <a:spLocks noChangeArrowheads="1"/>
            </p:cNvSpPr>
            <p:nvPr/>
          </p:nvSpPr>
          <p:spPr bwMode="gray">
            <a:xfrm>
              <a:off x="903758" y="567010"/>
              <a:ext cx="1642241"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8101" r="3" b="6043"/>
          <a:stretch>
            <a:fillRect/>
          </a:stretch>
        </p:blipFill>
        <p:spPr>
          <a:xfrm>
            <a:off x="2002548" y="1487025"/>
            <a:ext cx="3278292" cy="2486856"/>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87" r="-2" b="3468"/>
          <a:stretch>
            <a:fillRect/>
          </a:stretch>
        </p:blipFill>
        <p:spPr>
          <a:xfrm>
            <a:off x="5457580" y="101436"/>
            <a:ext cx="3050398" cy="26246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14" y="2631988"/>
            <a:ext cx="6507669" cy="519774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677" r="7019" b="8"/>
          <a:stretch>
            <a:fillRect/>
          </a:stretch>
        </p:blipFill>
        <p:spPr>
          <a:xfrm>
            <a:off x="6060163" y="3377881"/>
            <a:ext cx="2202727" cy="2643992"/>
          </a:xfrm>
          <a:prstGeom prst="rect">
            <a:avLst/>
          </a:prstGeom>
        </p:spPr>
      </p:pic>
      <p:pic>
        <p:nvPicPr>
          <p:cNvPr id="5" name="Picture 4" descr="Graphical user interface, diagram, application&#10;&#10;Description automatically generated"/>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148" b="90000" l="10000" r="90000">
                        <a14:foregroundMark x1="69143" y1="22778" x2="69143" y2="22778"/>
                        <a14:foregroundMark x1="76000" y1="27130" x2="76000" y2="27130"/>
                        <a14:foregroundMark x1="76000" y1="28333" x2="76000" y2="28333"/>
                        <a14:foregroundMark x1="81143" y1="5370" x2="81143" y2="5370"/>
                        <a14:foregroundMark x1="70286" y1="3148" x2="70286" y2="3148"/>
                        <a14:foregroundMark x1="47857" y1="65000" x2="47857" y2="65000"/>
                        <a14:foregroundMark x1="18286" y1="71759" x2="18286" y2="71759"/>
                      </a14:backgroundRemoval>
                    </a14:imgEffect>
                  </a14:imgLayer>
                </a14:imgProps>
              </a:ext>
              <a:ext uri="{28A0092B-C50C-407E-A947-70E740481C1C}">
                <a14:useLocalDpi xmlns:a14="http://schemas.microsoft.com/office/drawing/2010/main" val="0"/>
              </a:ext>
            </a:extLst>
          </a:blip>
          <a:srcRect t="11095" r="-1" b="15091"/>
          <a:stretch>
            <a:fillRect/>
          </a:stretch>
        </p:blipFill>
        <p:spPr>
          <a:xfrm>
            <a:off x="7804994" y="1794762"/>
            <a:ext cx="3743538" cy="4267538"/>
          </a:xfrm>
          <a:prstGeom prst="rect">
            <a:avLst/>
          </a:prstGeom>
        </p:spPr>
      </p:pic>
      <p:grpSp>
        <p:nvGrpSpPr>
          <p:cNvPr id="18" name="Group 17"/>
          <p:cNvGrpSpPr/>
          <p:nvPr/>
        </p:nvGrpSpPr>
        <p:grpSpPr>
          <a:xfrm>
            <a:off x="-1" y="0"/>
            <a:ext cx="12192001" cy="6858000"/>
            <a:chOff x="0" y="-14544"/>
            <a:chExt cx="12192001" cy="6858000"/>
          </a:xfrm>
          <a:noFill/>
        </p:grpSpPr>
        <p:sp>
          <p:nvSpPr>
            <p:cNvPr id="19" name="Rectangle 18"/>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227048" y="3962400"/>
            <a:ext cx="5411752" cy="2308324"/>
          </a:xfrm>
          <a:prstGeom prst="rect">
            <a:avLst/>
          </a:prstGeom>
          <a:noFill/>
        </p:spPr>
        <p:txBody>
          <a:bodyPr wrap="square">
            <a:spAutoFit/>
          </a:bodyPr>
          <a:lstStyle/>
          <a:p>
            <a:pPr algn="just"/>
            <a:r>
              <a:rPr kumimoji="0" lang="vi-VN" sz="1800" b="1" u="none" strike="noStrike" kern="1200" cap="none" spc="0" normalizeH="0" baseline="0" noProof="0">
                <a:ln>
                  <a:noFill/>
                </a:ln>
                <a:uLnTx/>
                <a:uFillTx/>
                <a:latin typeface="#9Slide03 SFU Futura_12" panose="00000400000000000000" pitchFamily="2" charset="0"/>
                <a:cs typeface="Arial" panose="020B0604020202020204" pitchFamily="34" charset="0"/>
              </a:rPr>
              <a:t>-Bản đồ số là loại bản đồ được thành lập dưới dạng dữ liệu máy tính trên cơ sở truyền tải các thông tin của GPS. </a:t>
            </a:r>
            <a:endParaRPr kumimoji="0" lang="vi-VN" sz="1800" b="1" u="none" strike="noStrike" kern="1200" cap="none" spc="0" normalizeH="0" baseline="0" noProof="0">
              <a:ln>
                <a:noFill/>
              </a:ln>
              <a:uLnTx/>
              <a:uFillTx/>
              <a:latin typeface="#9Slide03 SFU Futura_12" panose="00000400000000000000" pitchFamily="2" charset="0"/>
              <a:cs typeface="Arial" panose="020B0604020202020204" pitchFamily="34" charset="0"/>
            </a:endParaRPr>
          </a:p>
          <a:p>
            <a:pPr algn="just"/>
            <a:r>
              <a:rPr kumimoji="0" lang="vi-VN" sz="1800" b="1" u="none" strike="noStrike" kern="1200" cap="none" spc="0" normalizeH="0" baseline="0" noProof="0">
                <a:ln>
                  <a:noFill/>
                </a:ln>
                <a:uLnTx/>
                <a:uFillTx/>
                <a:latin typeface="#9Slide03 SFU Futura_12" panose="00000400000000000000" pitchFamily="2" charset="0"/>
                <a:cs typeface="Arial" panose="020B0604020202020204" pitchFamily="34" charset="0"/>
              </a:rPr>
              <a:t>-Tiện lợi, nhanh gọn, dễ sử dụng và sửa đổi, cập nhật thông tin.</a:t>
            </a:r>
            <a:endParaRPr kumimoji="0" lang="vi-VN" sz="1800" b="1" u="none" strike="noStrike" kern="1200" cap="none" spc="0" normalizeH="0" baseline="0" noProof="0">
              <a:ln>
                <a:noFill/>
              </a:ln>
              <a:uLnTx/>
              <a:uFillTx/>
              <a:latin typeface="#9Slide03 SFU Futura_12" panose="00000400000000000000" pitchFamily="2" charset="0"/>
              <a:cs typeface="Arial" panose="020B0604020202020204" pitchFamily="34" charset="0"/>
            </a:endParaRPr>
          </a:p>
          <a:p>
            <a:pPr algn="just"/>
            <a:r>
              <a:rPr kumimoji="0" lang="vi-VN" sz="1800" b="1" u="none" strike="noStrike" kern="1200" cap="none" spc="0" normalizeH="0" baseline="0" noProof="0">
                <a:ln>
                  <a:noFill/>
                </a:ln>
                <a:uLnTx/>
                <a:uFillTx/>
                <a:latin typeface="#9Slide03 SFU Futura_12" panose="00000400000000000000" pitchFamily="2" charset="0"/>
                <a:cs typeface="Arial" panose="020B0604020202020204" pitchFamily="34" charset="0"/>
              </a:rPr>
              <a:t>-Phổ biến với ứng dụng GOOGLE MAPS để tìm đường, xác định vị trí, thời gian di chuyển, khoảng cách, … của các đối tượng.</a:t>
            </a:r>
            <a:endParaRPr kumimoji="0" lang="vi-VN" sz="1800" b="1" u="none" strike="noStrike" kern="1200" cap="none" spc="0" normalizeH="0" baseline="0" noProof="0">
              <a:ln>
                <a:noFill/>
              </a:ln>
              <a:uLnTx/>
              <a:uFillTx/>
              <a:latin typeface="#9Slide03 SFU Futura_12" panose="00000400000000000000" pitchFamily="2" charset="0"/>
              <a:cs typeface="Arial" panose="020B0604020202020204" pitchFamily="34" charset="0"/>
            </a:endParaRP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462134" y="-159409"/>
            <a:ext cx="2064409" cy="2064409"/>
          </a:xfrm>
          <a:prstGeom prst="rect">
            <a:avLst/>
          </a:prstGeom>
        </p:spPr>
      </p:pic>
      <p:grpSp>
        <p:nvGrpSpPr>
          <p:cNvPr id="16" name="Group 15"/>
          <p:cNvGrpSpPr/>
          <p:nvPr/>
        </p:nvGrpSpPr>
        <p:grpSpPr>
          <a:xfrm>
            <a:off x="98049" y="0"/>
            <a:ext cx="2831008" cy="2259544"/>
            <a:chOff x="98049" y="0"/>
            <a:chExt cx="2831008" cy="2259544"/>
          </a:xfrm>
        </p:grpSpPr>
        <p:grpSp>
          <p:nvGrpSpPr>
            <p:cNvPr id="17" name="Group 16"/>
            <p:cNvGrpSpPr/>
            <p:nvPr/>
          </p:nvGrpSpPr>
          <p:grpSpPr>
            <a:xfrm>
              <a:off x="98049" y="0"/>
              <a:ext cx="2831008" cy="2259544"/>
              <a:chOff x="3264992" y="2083857"/>
              <a:chExt cx="2831008" cy="2259544"/>
            </a:xfrm>
          </p:grpSpPr>
          <p:pic>
            <p:nvPicPr>
              <p:cNvPr id="28" name="Graphic 27"/>
              <p:cNvPicPr>
                <a:picLocks noChangeAspect="1"/>
              </p:cNvPicPr>
              <p:nvPr/>
            </p:nvPicPr>
            <p:blipFill rotWithShape="1">
              <a:blip r:embed="rId8">
                <a:extLst>
                  <a:ext uri="{96DAC541-7B7A-43D3-8B79-37D633B846F1}">
                    <asvg:svgBlip xmlns:asvg="http://schemas.microsoft.com/office/drawing/2016/SVG/main" r:embed="rId9"/>
                  </a:ext>
                </a:extLst>
              </a:blip>
              <a:srcRect l="46985" t="42239" b="6262"/>
              <a:stretch>
                <a:fillRect/>
              </a:stretch>
            </p:blipFill>
            <p:spPr>
              <a:xfrm>
                <a:off x="3264992" y="2083857"/>
                <a:ext cx="2831008" cy="2259544"/>
              </a:xfrm>
              <a:prstGeom prst="rect">
                <a:avLst/>
              </a:prstGeom>
            </p:spPr>
          </p:pic>
          <p:sp>
            <p:nvSpPr>
              <p:cNvPr id="29"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25" name="Text Box 69"/>
            <p:cNvSpPr txBox="1">
              <a:spLocks noChangeArrowheads="1"/>
            </p:cNvSpPr>
            <p:nvPr/>
          </p:nvSpPr>
          <p:spPr bwMode="gray">
            <a:xfrm>
              <a:off x="903758" y="567010"/>
              <a:ext cx="1642241"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xEl>
                                              <p:pRg st="2" end="2"/>
                                            </p:txEl>
                                          </p:spTgt>
                                        </p:tgtEl>
                                        <p:attrNameLst>
                                          <p:attrName>style.visibility</p:attrName>
                                        </p:attrNameLst>
                                      </p:cBhvr>
                                      <p:to>
                                        <p:strVal val="visible"/>
                                      </p:to>
                                    </p:set>
                                    <p:animEffect transition="in" filter="fade">
                                      <p:cBhvr>
                                        <p:cTn id="2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1"/>
          <p:cNvSpPr/>
          <p:nvPr/>
        </p:nvSpPr>
        <p:spPr>
          <a:xfrm>
            <a:off x="4508537" y="6972245"/>
            <a:ext cx="5142" cy="8571"/>
          </a:xfrm>
          <a:custGeom>
            <a:avLst/>
            <a:gdLst>
              <a:gd name="connsiteX0" fmla="*/ 0 w 5142"/>
              <a:gd name="connsiteY0" fmla="*/ 0 h 8571"/>
              <a:gd name="connsiteX1" fmla="*/ 0 w 5142"/>
              <a:gd name="connsiteY1" fmla="*/ 0 h 8571"/>
              <a:gd name="connsiteX2" fmla="*/ 5143 w 5142"/>
              <a:gd name="connsiteY2" fmla="*/ 0 h 8571"/>
            </a:gdLst>
            <a:ahLst/>
            <a:cxnLst>
              <a:cxn ang="0">
                <a:pos x="connsiteX0" y="connsiteY0"/>
              </a:cxn>
              <a:cxn ang="0">
                <a:pos x="connsiteX1" y="connsiteY1"/>
              </a:cxn>
              <a:cxn ang="0">
                <a:pos x="connsiteX2" y="connsiteY2"/>
              </a:cxn>
            </a:cxnLst>
            <a:rect l="l" t="t" r="r" b="b"/>
            <a:pathLst>
              <a:path w="5142" h="8571">
                <a:moveTo>
                  <a:pt x="0" y="0"/>
                </a:moveTo>
                <a:lnTo>
                  <a:pt x="0" y="0"/>
                </a:lnTo>
                <a:lnTo>
                  <a:pt x="5143" y="0"/>
                </a:lnTo>
                <a:close/>
              </a:path>
            </a:pathLst>
          </a:custGeom>
          <a:solidFill>
            <a:srgbClr val="00A7A0"/>
          </a:solidFill>
          <a:ln w="8566" cap="flat">
            <a:noFill/>
            <a:prstDash val="solid"/>
            <a:miter/>
          </a:ln>
        </p:spPr>
        <p:txBody>
          <a:bodyPr rtlCol="0" anchor="ctr"/>
          <a:lstStyle/>
          <a:p>
            <a:endParaRPr lang="en-US"/>
          </a:p>
        </p:txBody>
      </p:sp>
      <p:sp>
        <p:nvSpPr>
          <p:cNvPr id="54" name="Rectangle: Rounded Corners 53"/>
          <p:cNvSpPr/>
          <p:nvPr/>
        </p:nvSpPr>
        <p:spPr>
          <a:xfrm>
            <a:off x="6379917" y="863775"/>
            <a:ext cx="1899280" cy="1251988"/>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09" panose="00000400000000000000" pitchFamily="2" charset="0"/>
                <a:cs typeface="Arial" panose="020B0604020202020204" pitchFamily="34" charset="0"/>
              </a:rPr>
              <a:t>Hoạt</a:t>
            </a:r>
            <a:r>
              <a:rPr lang="en-US" sz="2800" b="1" dirty="0">
                <a:solidFill>
                  <a:schemeClr val="tx1"/>
                </a:solidFill>
                <a:latin typeface="#9Slide03 SFU Futura_09" panose="00000400000000000000" pitchFamily="2" charset="0"/>
                <a:cs typeface="Arial" panose="020B0604020202020204" pitchFamily="34" charset="0"/>
              </a:rPr>
              <a:t> </a:t>
            </a:r>
            <a:r>
              <a:rPr lang="en-US" sz="2800" b="1" dirty="0" err="1">
                <a:solidFill>
                  <a:schemeClr val="tx1"/>
                </a:solidFill>
                <a:latin typeface="#9Slide03 SFU Futura_09" panose="00000400000000000000" pitchFamily="2" charset="0"/>
                <a:cs typeface="Arial" panose="020B0604020202020204" pitchFamily="34" charset="0"/>
              </a:rPr>
              <a:t>động</a:t>
            </a:r>
            <a:r>
              <a:rPr lang="en-US" sz="2800" b="1" dirty="0">
                <a:solidFill>
                  <a:schemeClr val="tx1"/>
                </a:solidFill>
                <a:latin typeface="#9Slide03 SFU Futura_09" panose="00000400000000000000" pitchFamily="2" charset="0"/>
                <a:cs typeface="Arial" panose="020B0604020202020204" pitchFamily="34" charset="0"/>
              </a:rPr>
              <a:t>: </a:t>
            </a:r>
            <a:r>
              <a:rPr lang="en-US" sz="2800" b="1" dirty="0" err="1">
                <a:solidFill>
                  <a:schemeClr val="tx1"/>
                </a:solidFill>
                <a:latin typeface="#9Slide03 SFU Futura_09" panose="00000400000000000000" pitchFamily="2" charset="0"/>
                <a:cs typeface="Arial" panose="020B0604020202020204" pitchFamily="34" charset="0"/>
              </a:rPr>
              <a:t>cá</a:t>
            </a:r>
            <a:r>
              <a:rPr lang="en-US" sz="2800" b="1" dirty="0">
                <a:solidFill>
                  <a:schemeClr val="tx1"/>
                </a:solidFill>
                <a:latin typeface="#9Slide03 SFU Futura_09" panose="00000400000000000000" pitchFamily="2" charset="0"/>
                <a:cs typeface="Arial" panose="020B0604020202020204" pitchFamily="34" charset="0"/>
              </a:rPr>
              <a:t> </a:t>
            </a:r>
            <a:r>
              <a:rPr lang="en-US" sz="2800" b="1" dirty="0" err="1">
                <a:solidFill>
                  <a:schemeClr val="tx1"/>
                </a:solidFill>
                <a:latin typeface="#9Slide03 SFU Futura_09" panose="00000400000000000000" pitchFamily="2" charset="0"/>
                <a:cs typeface="Arial" panose="020B0604020202020204" pitchFamily="34" charset="0"/>
              </a:rPr>
              <a:t>nhân</a:t>
            </a:r>
            <a:endParaRPr lang="en-US" sz="2800" b="1" dirty="0">
              <a:solidFill>
                <a:schemeClr val="tx1"/>
              </a:solidFill>
              <a:latin typeface="#9Slide03 SFU Futura_09" panose="00000400000000000000" pitchFamily="2" charset="0"/>
              <a:cs typeface="Arial" panose="020B0604020202020204" pitchFamily="34" charset="0"/>
            </a:endParaRPr>
          </a:p>
        </p:txBody>
      </p:sp>
      <p:sp>
        <p:nvSpPr>
          <p:cNvPr id="55" name="Rectangle: Rounded Corners 7"/>
          <p:cNvSpPr/>
          <p:nvPr/>
        </p:nvSpPr>
        <p:spPr>
          <a:xfrm>
            <a:off x="8920724" y="4623882"/>
            <a:ext cx="1899280" cy="1241300"/>
          </a:xfrm>
          <a:prstGeom prst="round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09" panose="00000400000000000000" pitchFamily="2" charset="0"/>
                <a:cs typeface="Arial" panose="020B0604020202020204" pitchFamily="34" charset="0"/>
              </a:rPr>
              <a:t>Thời</a:t>
            </a:r>
            <a:r>
              <a:rPr lang="en-US" sz="2800" b="1" dirty="0">
                <a:solidFill>
                  <a:schemeClr val="tx1"/>
                </a:solidFill>
                <a:latin typeface="#9Slide03 SFU Futura_09" panose="00000400000000000000" pitchFamily="2" charset="0"/>
                <a:cs typeface="Arial" panose="020B0604020202020204" pitchFamily="34" charset="0"/>
              </a:rPr>
              <a:t> </a:t>
            </a:r>
            <a:r>
              <a:rPr lang="en-US" sz="2800" b="1" dirty="0" err="1">
                <a:solidFill>
                  <a:schemeClr val="tx1"/>
                </a:solidFill>
                <a:latin typeface="#9Slide03 SFU Futura_09" panose="00000400000000000000" pitchFamily="2" charset="0"/>
                <a:cs typeface="Arial" panose="020B0604020202020204" pitchFamily="34" charset="0"/>
              </a:rPr>
              <a:t>gian</a:t>
            </a:r>
            <a:r>
              <a:rPr lang="en-US" sz="2800" b="1">
                <a:solidFill>
                  <a:schemeClr val="tx1"/>
                </a:solidFill>
                <a:latin typeface="#9Slide03 SFU Futura_09" panose="00000400000000000000" pitchFamily="2" charset="0"/>
                <a:cs typeface="Arial" panose="020B0604020202020204" pitchFamily="34" charset="0"/>
              </a:rPr>
              <a:t>: 3 </a:t>
            </a:r>
            <a:r>
              <a:rPr lang="en-US" sz="2800" b="1" dirty="0" err="1">
                <a:solidFill>
                  <a:schemeClr val="tx1"/>
                </a:solidFill>
                <a:latin typeface="#9Slide03 SFU Futura_09" panose="00000400000000000000" pitchFamily="2" charset="0"/>
                <a:cs typeface="Arial" panose="020B0604020202020204" pitchFamily="34" charset="0"/>
              </a:rPr>
              <a:t>phút</a:t>
            </a:r>
            <a:endParaRPr lang="en-US" sz="2800" b="1" dirty="0">
              <a:solidFill>
                <a:schemeClr val="tx1"/>
              </a:solidFill>
              <a:latin typeface="#9Slide03 SFU Futura_09" panose="00000400000000000000" pitchFamily="2" charset="0"/>
              <a:cs typeface="Arial" panose="020B0604020202020204" pitchFamily="34" charset="0"/>
            </a:endParaRPr>
          </a:p>
        </p:txBody>
      </p:sp>
      <p:pic>
        <p:nvPicPr>
          <p:cNvPr id="56" name="Picture 8" descr="Hình ảnh Đồng Hồ Báo Thức Biểu Tượng, đồng Hồ Clipart, Đồng Hồ Biểu Tượng,  Biểu Tượng Báo động Vector và PNG với nền trong suốt để tải xuống miễn phí"/>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a:fillRect/>
          </a:stretch>
        </p:blipFill>
        <p:spPr bwMode="auto">
          <a:xfrm>
            <a:off x="10877605" y="4538353"/>
            <a:ext cx="1010843" cy="119463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Personal Personalization Profile User Business Flat Line Fil, Com Con,  Account, Avatar PNG and Vector with Transparent Background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a:fillRect/>
          </a:stretch>
        </p:blipFill>
        <p:spPr bwMode="auto">
          <a:xfrm>
            <a:off x="8086457" y="992818"/>
            <a:ext cx="1464080" cy="1070110"/>
          </a:xfrm>
          <a:prstGeom prst="rect">
            <a:avLst/>
          </a:prstGeom>
          <a:noFill/>
          <a:extLst>
            <a:ext uri="{909E8E84-426E-40DD-AFC4-6F175D3DCCD1}">
              <a14:hiddenFill xmlns:a14="http://schemas.microsoft.com/office/drawing/2010/main">
                <a:solidFill>
                  <a:srgbClr val="FFFFFF"/>
                </a:solidFill>
              </a14:hiddenFill>
            </a:ext>
          </a:extLst>
        </p:spPr>
      </p:pic>
      <p:sp>
        <p:nvSpPr>
          <p:cNvPr id="60" name="Text Box 5"/>
          <p:cNvSpPr txBox="1">
            <a:spLocks noChangeArrowheads="1"/>
          </p:cNvSpPr>
          <p:nvPr/>
        </p:nvSpPr>
        <p:spPr bwMode="auto">
          <a:xfrm>
            <a:off x="8920724" y="2701149"/>
            <a:ext cx="3118876" cy="954107"/>
          </a:xfrm>
          <a:prstGeom prst="rect">
            <a:avLst/>
          </a:prstGeom>
          <a:solidFill>
            <a:srgbClr val="FFC000"/>
          </a:solidFill>
          <a:ln w="9525" algn="ctr">
            <a:solidFill>
              <a:srgbClr val="000000"/>
            </a:solidFill>
            <a:miter lim="800000"/>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defRPr/>
            </a:pPr>
            <a:r>
              <a:rPr lang="en-US" b="1" dirty="0">
                <a:solidFill>
                  <a:srgbClr val="002060"/>
                </a:solidFill>
                <a:latin typeface="#9Slide03 SFU Futura_09" panose="00000400000000000000" pitchFamily="2" charset="0"/>
              </a:rPr>
              <a:t> </a:t>
            </a:r>
            <a:r>
              <a:rPr lang="en-US" b="1" dirty="0" err="1">
                <a:solidFill>
                  <a:srgbClr val="002060"/>
                </a:solidFill>
                <a:latin typeface="#9Slide03 SFU Futura_09" panose="00000400000000000000" pitchFamily="2" charset="0"/>
              </a:rPr>
              <a:t>Phương</a:t>
            </a:r>
            <a:r>
              <a:rPr lang="en-US" b="1" dirty="0">
                <a:solidFill>
                  <a:srgbClr val="002060"/>
                </a:solidFill>
                <a:latin typeface="#9Slide03 SFU Futura_09" panose="00000400000000000000" pitchFamily="2" charset="0"/>
              </a:rPr>
              <a:t> </a:t>
            </a:r>
            <a:r>
              <a:rPr lang="en-US" b="1" dirty="0" err="1">
                <a:solidFill>
                  <a:srgbClr val="002060"/>
                </a:solidFill>
                <a:latin typeface="#9Slide03 SFU Futura_09" panose="00000400000000000000" pitchFamily="2" charset="0"/>
              </a:rPr>
              <a:t>tiện</a:t>
            </a:r>
            <a:r>
              <a:rPr lang="en-US" b="1">
                <a:solidFill>
                  <a:srgbClr val="002060"/>
                </a:solidFill>
                <a:latin typeface="#9Slide03 SFU Futura_09" panose="00000400000000000000" pitchFamily="2" charset="0"/>
              </a:rPr>
              <a:t>: điện thoại thông minh</a:t>
            </a:r>
            <a:endParaRPr lang="en-US" b="1" dirty="0">
              <a:solidFill>
                <a:srgbClr val="002060"/>
              </a:solidFill>
              <a:latin typeface="#9Slide03 SFU Futura_09" panose="00000400000000000000" pitchFamily="2" charset="0"/>
            </a:endParaRPr>
          </a:p>
        </p:txBody>
      </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7424" y="2859077"/>
            <a:ext cx="1313154" cy="1313154"/>
          </a:xfrm>
          <a:prstGeom prst="rect">
            <a:avLst/>
          </a:prstGeom>
        </p:spPr>
      </p:pic>
      <p:pic>
        <p:nvPicPr>
          <p:cNvPr id="63" name="Đồng hồ đếm ngược 5 phút - 5 Minutes">
            <a:hlinkClick r:id="" action="ppaction://media"/>
          </p:cNvPr>
          <p:cNvPicPr>
            <a:picLocks noChangeAspect="1"/>
          </p:cNvPicPr>
          <p:nvPr>
            <a:videoFile r:link="rId6"/>
            <p:extLst>
              <p:ext uri="{DAA4B4D4-6D71-4841-9C94-3DE7FCFB9230}">
                <p14:media xmlns:p14="http://schemas.microsoft.com/office/powerpoint/2010/main" r:embed="rId7">
                  <p14:trim st="180868.000000"/>
                </p14:media>
              </p:ext>
            </p:extLst>
          </p:nvPr>
        </p:nvPicPr>
        <p:blipFill>
          <a:blip r:embed="rId8"/>
          <a:stretch>
            <a:fillRect/>
          </a:stretch>
        </p:blipFill>
        <p:spPr>
          <a:xfrm>
            <a:off x="5594021" y="4564685"/>
            <a:ext cx="2417238" cy="1359694"/>
          </a:xfrm>
          <a:prstGeom prst="rect">
            <a:avLst/>
          </a:prstGeom>
        </p:spPr>
      </p:pic>
      <p:pic>
        <p:nvPicPr>
          <p:cNvPr id="64" name="Picture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7" y="2055804"/>
            <a:ext cx="5729645" cy="4501331"/>
          </a:xfrm>
          <a:prstGeom prst="rect">
            <a:avLst/>
          </a:prstGeom>
        </p:spPr>
      </p:pic>
      <p:sp>
        <p:nvSpPr>
          <p:cNvPr id="65" name="Text Box 69"/>
          <p:cNvSpPr txBox="1">
            <a:spLocks noChangeArrowheads="1"/>
          </p:cNvSpPr>
          <p:nvPr/>
        </p:nvSpPr>
        <p:spPr bwMode="gray">
          <a:xfrm>
            <a:off x="1748785" y="2286000"/>
            <a:ext cx="2061215" cy="561527"/>
          </a:xfrm>
          <a:prstGeom prst="rect">
            <a:avLst/>
          </a:prstGeom>
          <a:noFill/>
          <a:ln>
            <a:noFill/>
          </a:ln>
          <a:effec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3200" b="1">
                <a:solidFill>
                  <a:srgbClr val="FF0000"/>
                </a:solidFill>
                <a:latin typeface="#9Slide03 Bebas Neue Bold" panose="020B0606020202050201" pitchFamily="34" charset="0"/>
                <a:cs typeface="Arial" panose="020B0604020202020204"/>
                <a:sym typeface="Arial" panose="020B0604020202020204"/>
              </a:rPr>
              <a:t>thực hành</a:t>
            </a:r>
            <a:endParaRPr lang="en-US" sz="3200" b="1">
              <a:solidFill>
                <a:srgbClr val="FF0000"/>
              </a:solidFill>
              <a:latin typeface="#9Slide03 Bebas Neue Bold" panose="020B0606020202050201" pitchFamily="34" charset="0"/>
              <a:cs typeface="Arial" panose="020B0604020202020204"/>
              <a:sym typeface="Arial" panose="020B0604020202020204"/>
            </a:endParaRPr>
          </a:p>
        </p:txBody>
      </p:sp>
      <p:sp>
        <p:nvSpPr>
          <p:cNvPr id="66" name="Text Box 5"/>
          <p:cNvSpPr txBox="1">
            <a:spLocks noChangeArrowheads="1"/>
          </p:cNvSpPr>
          <p:nvPr/>
        </p:nvSpPr>
        <p:spPr bwMode="auto">
          <a:xfrm>
            <a:off x="914400" y="2971800"/>
            <a:ext cx="4015722" cy="2246769"/>
          </a:xfrm>
          <a:prstGeom prst="rect">
            <a:avLst/>
          </a:prstGeom>
          <a:noFill/>
          <a:ln w="9525" algn="ctr">
            <a:solidFill>
              <a:srgbClr val="000000"/>
            </a:solidFill>
            <a:miter lim="800000"/>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defRPr/>
            </a:pPr>
            <a:r>
              <a:rPr lang="en-US" sz="2000" b="1">
                <a:solidFill>
                  <a:srgbClr val="002060"/>
                </a:solidFill>
                <a:latin typeface="#9Slide03 SFU Futura_09" panose="00000400000000000000" pitchFamily="2" charset="0"/>
              </a:rPr>
              <a:t> Học sinh mở thiết bị điện tử có kết nối internet.</a:t>
            </a:r>
            <a:endParaRPr lang="en-US" sz="2000" b="1" dirty="0">
              <a:solidFill>
                <a:srgbClr val="002060"/>
              </a:solidFill>
              <a:latin typeface="#9Slide03 SFU Futura_09" panose="00000400000000000000" pitchFamily="2" charset="0"/>
            </a:endParaRPr>
          </a:p>
          <a:p>
            <a:pPr eaLnBrk="1" hangingPunct="1">
              <a:spcBef>
                <a:spcPct val="50000"/>
              </a:spcBef>
              <a:defRPr/>
            </a:pPr>
            <a:r>
              <a:rPr lang="en-US" sz="2000" b="1">
                <a:solidFill>
                  <a:srgbClr val="002060"/>
                </a:solidFill>
                <a:latin typeface="#9Slide03 SFU Futura_09" panose="00000400000000000000" pitchFamily="2" charset="0"/>
              </a:rPr>
              <a:t>Tải ứng dụng Google Maps</a:t>
            </a:r>
            <a:endParaRPr lang="en-US" sz="2000" b="1">
              <a:solidFill>
                <a:srgbClr val="002060"/>
              </a:solidFill>
              <a:latin typeface="#9Slide03 SFU Futura_09" panose="00000400000000000000" pitchFamily="2" charset="0"/>
            </a:endParaRPr>
          </a:p>
          <a:p>
            <a:pPr eaLnBrk="1" hangingPunct="1">
              <a:spcBef>
                <a:spcPct val="50000"/>
              </a:spcBef>
              <a:defRPr/>
            </a:pPr>
            <a:r>
              <a:rPr lang="vi-VN" sz="2000" b="1">
                <a:solidFill>
                  <a:srgbClr val="002060"/>
                </a:solidFill>
                <a:latin typeface="#9Slide03 SFU Futura_09" panose="00000400000000000000" pitchFamily="2" charset="0"/>
              </a:rPr>
              <a:t>Mở ứng dụng và tìm kiếm tuyến đường từ trường về nhà và chụp lại ảnh của màn hình thiết bị.</a:t>
            </a:r>
            <a:endParaRPr lang="vi-VN" sz="2000" b="1">
              <a:solidFill>
                <a:srgbClr val="002060"/>
              </a:solidFill>
              <a:latin typeface="#9Slide03 SFU Futura_09" panose="00000400000000000000" pitchFamily="2" charset="0"/>
            </a:endParaRPr>
          </a:p>
        </p:txBody>
      </p:sp>
      <p:grpSp>
        <p:nvGrpSpPr>
          <p:cNvPr id="67" name="Group 66"/>
          <p:cNvGrpSpPr/>
          <p:nvPr/>
        </p:nvGrpSpPr>
        <p:grpSpPr>
          <a:xfrm>
            <a:off x="-1" y="0"/>
            <a:ext cx="12192001" cy="6858000"/>
            <a:chOff x="0" y="-14544"/>
            <a:chExt cx="12192001" cy="6858000"/>
          </a:xfrm>
          <a:noFill/>
        </p:grpSpPr>
        <p:sp>
          <p:nvSpPr>
            <p:cNvPr id="68" name="Rectangle 67"/>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0" name="Picture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462134" y="-159409"/>
            <a:ext cx="2064409" cy="2064409"/>
          </a:xfrm>
          <a:prstGeom prst="rect">
            <a:avLst/>
          </a:prstGeom>
        </p:spPr>
      </p:pic>
      <p:pic>
        <p:nvPicPr>
          <p:cNvPr id="71" name="Picture 70" descr="Graphical user interface, diagram, application&#10;&#10;Description automatically generated"/>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148" b="90000" l="10000" r="90000">
                        <a14:foregroundMark x1="69143" y1="22778" x2="69143" y2="22778"/>
                        <a14:foregroundMark x1="76000" y1="27130" x2="76000" y2="27130"/>
                        <a14:foregroundMark x1="76000" y1="28333" x2="76000" y2="28333"/>
                        <a14:foregroundMark x1="81143" y1="5370" x2="81143" y2="5370"/>
                        <a14:foregroundMark x1="70286" y1="3148" x2="70286" y2="3148"/>
                        <a14:foregroundMark x1="47857" y1="65000" x2="47857" y2="65000"/>
                        <a14:foregroundMark x1="18286" y1="71759" x2="18286" y2="71759"/>
                      </a14:backgroundRemoval>
                    </a14:imgEffect>
                  </a14:imgLayer>
                </a14:imgProps>
              </a:ext>
              <a:ext uri="{28A0092B-C50C-407E-A947-70E740481C1C}">
                <a14:useLocalDpi xmlns:a14="http://schemas.microsoft.com/office/drawing/2010/main" val="0"/>
              </a:ext>
            </a:extLst>
          </a:blip>
          <a:srcRect t="11095" r="-1" b="15091"/>
          <a:stretch>
            <a:fillRect/>
          </a:stretch>
        </p:blipFill>
        <p:spPr>
          <a:xfrm>
            <a:off x="5555038" y="2186318"/>
            <a:ext cx="1829210" cy="2085252"/>
          </a:xfrm>
          <a:prstGeom prst="rect">
            <a:avLst/>
          </a:prstGeom>
        </p:spPr>
      </p:pic>
      <p:grpSp>
        <p:nvGrpSpPr>
          <p:cNvPr id="22" name="Group 21"/>
          <p:cNvGrpSpPr/>
          <p:nvPr/>
        </p:nvGrpSpPr>
        <p:grpSpPr>
          <a:xfrm>
            <a:off x="98049" y="0"/>
            <a:ext cx="2831008" cy="2259544"/>
            <a:chOff x="98049" y="0"/>
            <a:chExt cx="2831008" cy="2259544"/>
          </a:xfrm>
        </p:grpSpPr>
        <p:grpSp>
          <p:nvGrpSpPr>
            <p:cNvPr id="23" name="Group 22"/>
            <p:cNvGrpSpPr/>
            <p:nvPr/>
          </p:nvGrpSpPr>
          <p:grpSpPr>
            <a:xfrm>
              <a:off x="98049" y="0"/>
              <a:ext cx="2831008" cy="2259544"/>
              <a:chOff x="3264992" y="2083857"/>
              <a:chExt cx="2831008" cy="2259544"/>
            </a:xfrm>
          </p:grpSpPr>
          <p:pic>
            <p:nvPicPr>
              <p:cNvPr id="25" name="Graphic 24"/>
              <p:cNvPicPr>
                <a:picLocks noChangeAspect="1"/>
              </p:cNvPicPr>
              <p:nvPr/>
            </p:nvPicPr>
            <p:blipFill rotWithShape="1">
              <a:blip r:embed="rId13">
                <a:extLst>
                  <a:ext uri="{96DAC541-7B7A-43D3-8B79-37D633B846F1}">
                    <asvg:svgBlip xmlns:asvg="http://schemas.microsoft.com/office/drawing/2016/SVG/main" r:embed="rId14"/>
                  </a:ext>
                </a:extLst>
              </a:blip>
              <a:srcRect l="46985" t="42239" b="6262"/>
              <a:stretch>
                <a:fillRect/>
              </a:stretch>
            </p:blipFill>
            <p:spPr>
              <a:xfrm>
                <a:off x="3264992" y="2083857"/>
                <a:ext cx="2831008" cy="2259544"/>
              </a:xfrm>
              <a:prstGeom prst="rect">
                <a:avLst/>
              </a:prstGeom>
            </p:spPr>
          </p:pic>
          <p:sp>
            <p:nvSpPr>
              <p:cNvPr id="26" name="Text Box 69"/>
              <p:cNvSpPr txBox="1">
                <a:spLocks noChangeArrowheads="1"/>
              </p:cNvSpPr>
              <p:nvPr/>
            </p:nvSpPr>
            <p:spPr bwMode="gray">
              <a:xfrm>
                <a:off x="3429000" y="2743200"/>
                <a:ext cx="5474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
          <p:nvSpPr>
            <p:cNvPr id="24" name="Text Box 69"/>
            <p:cNvSpPr txBox="1">
              <a:spLocks noChangeArrowheads="1"/>
            </p:cNvSpPr>
            <p:nvPr/>
          </p:nvSpPr>
          <p:spPr bwMode="gray">
            <a:xfrm>
              <a:off x="903758" y="567010"/>
              <a:ext cx="1642241"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additive="base">
                                        <p:cTn id="34" dur="500" fill="hold"/>
                                        <p:tgtEl>
                                          <p:spTgt spid="65"/>
                                        </p:tgtEl>
                                        <p:attrNameLst>
                                          <p:attrName>ppt_x</p:attrName>
                                        </p:attrNameLst>
                                      </p:cBhvr>
                                      <p:tavLst>
                                        <p:tav tm="0">
                                          <p:val>
                                            <p:strVal val="#ppt_x"/>
                                          </p:val>
                                        </p:tav>
                                        <p:tav tm="100000">
                                          <p:val>
                                            <p:strVal val="#ppt_x"/>
                                          </p:val>
                                        </p:tav>
                                      </p:tavLst>
                                    </p:anim>
                                    <p:anim calcmode="lin" valueType="num">
                                      <p:cBhvr additive="base">
                                        <p:cTn id="35" dur="500" fill="hold"/>
                                        <p:tgtEl>
                                          <p:spTgt spid="6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additive="base">
                                        <p:cTn id="38" dur="500" fill="hold"/>
                                        <p:tgtEl>
                                          <p:spTgt spid="64"/>
                                        </p:tgtEl>
                                        <p:attrNameLst>
                                          <p:attrName>ppt_x</p:attrName>
                                        </p:attrNameLst>
                                      </p:cBhvr>
                                      <p:tavLst>
                                        <p:tav tm="0">
                                          <p:val>
                                            <p:strVal val="#ppt_x"/>
                                          </p:val>
                                        </p:tav>
                                        <p:tav tm="100000">
                                          <p:val>
                                            <p:strVal val="#ppt_x"/>
                                          </p:val>
                                        </p:tav>
                                      </p:tavLst>
                                    </p:anim>
                                    <p:anim calcmode="lin" valueType="num">
                                      <p:cBhvr additive="base">
                                        <p:cTn id="39"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6">
                                            <p:bg/>
                                          </p:spTgt>
                                        </p:tgtEl>
                                        <p:attrNameLst>
                                          <p:attrName>style.visibility</p:attrName>
                                        </p:attrNameLst>
                                      </p:cBhvr>
                                      <p:to>
                                        <p:strVal val="visible"/>
                                      </p:to>
                                    </p:set>
                                    <p:animEffect transition="in" filter="fade">
                                      <p:cBhvr>
                                        <p:cTn id="44" dur="500"/>
                                        <p:tgtEl>
                                          <p:spTgt spid="66">
                                            <p:bg/>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6">
                                            <p:txEl>
                                              <p:pRg st="0" end="0"/>
                                            </p:txEl>
                                          </p:spTgt>
                                        </p:tgtEl>
                                        <p:attrNameLst>
                                          <p:attrName>style.visibility</p:attrName>
                                        </p:attrNameLst>
                                      </p:cBhvr>
                                      <p:to>
                                        <p:strVal val="visible"/>
                                      </p:to>
                                    </p:set>
                                    <p:animEffect transition="in" filter="fade">
                                      <p:cBhvr>
                                        <p:cTn id="49" dur="500"/>
                                        <p:tgtEl>
                                          <p:spTgt spid="6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6">
                                            <p:txEl>
                                              <p:pRg st="1" end="1"/>
                                            </p:txEl>
                                          </p:spTgt>
                                        </p:tgtEl>
                                        <p:attrNameLst>
                                          <p:attrName>style.visibility</p:attrName>
                                        </p:attrNameLst>
                                      </p:cBhvr>
                                      <p:to>
                                        <p:strVal val="visible"/>
                                      </p:to>
                                    </p:set>
                                    <p:animEffect transition="in" filter="fade">
                                      <p:cBhvr>
                                        <p:cTn id="54" dur="500"/>
                                        <p:tgtEl>
                                          <p:spTgt spid="6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6">
                                            <p:txEl>
                                              <p:pRg st="2" end="2"/>
                                            </p:txEl>
                                          </p:spTgt>
                                        </p:tgtEl>
                                        <p:attrNameLst>
                                          <p:attrName>style.visibility</p:attrName>
                                        </p:attrNameLst>
                                      </p:cBhvr>
                                      <p:to>
                                        <p:strVal val="visible"/>
                                      </p:to>
                                    </p:set>
                                    <p:animEffect transition="in" filter="fade">
                                      <p:cBhvr>
                                        <p:cTn id="59" dur="500"/>
                                        <p:tgtEl>
                                          <p:spTgt spid="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cTn>
                <p:tgtEl>
                  <p:spTgt spid="63"/>
                </p:tgtEl>
              </p:cMediaNode>
            </p:video>
          </p:childTnLst>
        </p:cTn>
      </p:par>
    </p:tnLst>
    <p:bldLst>
      <p:bldP spid="54" grpId="0" animBg="1"/>
      <p:bldP spid="55" grpId="0" animBg="1"/>
      <p:bldP spid="60" grpId="0" animBg="1"/>
      <p:bldP spid="65" grpId="0"/>
      <p:bldP spid="66"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4544"/>
            <a:ext cx="12192001" cy="6858000"/>
            <a:chOff x="0" y="-14544"/>
            <a:chExt cx="12192001" cy="6858000"/>
          </a:xfrm>
        </p:grpSpPr>
        <p:sp>
          <p:nvSpPr>
            <p:cNvPr id="42" name="Rectangle 41"/>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09600" y="1752600"/>
            <a:ext cx="6553200" cy="3774400"/>
            <a:chOff x="0" y="1752600"/>
            <a:chExt cx="6553200" cy="3774400"/>
          </a:xfrm>
        </p:grpSpPr>
        <p:grpSp>
          <p:nvGrpSpPr>
            <p:cNvPr id="24" name="Group 23"/>
            <p:cNvGrpSpPr/>
            <p:nvPr/>
          </p:nvGrpSpPr>
          <p:grpSpPr>
            <a:xfrm>
              <a:off x="0" y="2036979"/>
              <a:ext cx="6553200" cy="3490021"/>
              <a:chOff x="-64377" y="1676673"/>
              <a:chExt cx="6553200" cy="3333678"/>
            </a:xfrm>
          </p:grpSpPr>
          <p:sp>
            <p:nvSpPr>
              <p:cNvPr id="26" name="TextBox 25"/>
              <p:cNvSpPr txBox="1"/>
              <p:nvPr/>
            </p:nvSpPr>
            <p:spPr>
              <a:xfrm>
                <a:off x="99536" y="2041062"/>
                <a:ext cx="6236886" cy="2969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2800" b="0" i="0">
                    <a:solidFill>
                      <a:srgbClr val="002060"/>
                    </a:solidFill>
                    <a:effectLst/>
                    <a:latin typeface="#9Slide03 SFU Futura_12" panose="00000400000000000000" pitchFamily="2" charset="0"/>
                  </a:rPr>
                  <a:t>Ba Mẹ cần đi khám sức khỏe tổng quát ở bệnh viện Chợ Rẫy nhưng lại không biết rõ về đường đi đến bệnh viện, nhất là khi vào địa phận thành phố Hồ Chí Minh, em hãy giúp Ba Mẹ xác định cách đi nhanh và tiện nhất từ nhà em đến bệnh viện này. </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cs typeface="Arial" panose="020B0604020202020204" pitchFamily="34" charset="0"/>
                </a:endParaRPr>
              </a:p>
            </p:txBody>
          </p:sp>
          <p:sp>
            <p:nvSpPr>
              <p:cNvPr id="28" name="Rectangle 27"/>
              <p:cNvSpPr/>
              <p:nvPr/>
            </p:nvSpPr>
            <p:spPr>
              <a:xfrm>
                <a:off x="-64377" y="1676673"/>
                <a:ext cx="6553200" cy="3333678"/>
              </a:xfrm>
              <a:prstGeom prst="rect">
                <a:avLst/>
              </a:prstGeom>
              <a:noFill/>
              <a:ln>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25" name="TextBox 24"/>
            <p:cNvSpPr txBox="1"/>
            <p:nvPr/>
          </p:nvSpPr>
          <p:spPr>
            <a:xfrm>
              <a:off x="2133600" y="1752600"/>
              <a:ext cx="2133600" cy="461665"/>
            </a:xfrm>
            <a:prstGeom prst="rect">
              <a:avLst/>
            </a:prstGeom>
            <a:solidFill>
              <a:srgbClr val="FFFF00"/>
            </a:solidFill>
          </p:spPr>
          <p:txBody>
            <a:bodyPr wrap="square" rtlCol="0">
              <a:spAutoFit/>
            </a:bodyPr>
            <a:lstStyle/>
            <a:p>
              <a:pPr algn="ctr"/>
              <a:r>
                <a:rPr lang="en-US" sz="2400">
                  <a:latin typeface="#9Slide07 SFU Machine" panose="00000400000000000000" pitchFamily="2" charset="0"/>
                </a:rPr>
                <a:t>TÌNH HUỐNG</a:t>
              </a:r>
              <a:endParaRPr lang="en-US" sz="2400" dirty="0">
                <a:latin typeface="#9Slide07 SFU Machine" panose="00000400000000000000" pitchFamily="2" charset="0"/>
              </a:endParaRPr>
            </a:p>
          </p:txBody>
        </p:sp>
      </p:grpSp>
      <p:sp>
        <p:nvSpPr>
          <p:cNvPr id="33" name="TextBox 32"/>
          <p:cNvSpPr txBox="1"/>
          <p:nvPr/>
        </p:nvSpPr>
        <p:spPr>
          <a:xfrm>
            <a:off x="3352800" y="72391"/>
            <a:ext cx="5486400" cy="1323439"/>
          </a:xfrm>
          <a:prstGeom prst="rect">
            <a:avLst/>
          </a:prstGeom>
          <a:noFill/>
        </p:spPr>
        <p:txBody>
          <a:bodyPr wrap="square" rtlCol="0">
            <a:spAutoFit/>
          </a:bodyPr>
          <a:lstStyle/>
          <a:p>
            <a:pPr marL="0" marR="0" lvl="0" indent="0" algn="ctr" defTabSz="684530" rtl="0" eaLnBrk="0" fontAlgn="base" latinLnBrk="0" hangingPunct="0">
              <a:lnSpc>
                <a:spcPct val="100000"/>
              </a:lnSpc>
              <a:spcBef>
                <a:spcPct val="0"/>
              </a:spcBef>
              <a:spcAft>
                <a:spcPct val="0"/>
              </a:spcAft>
              <a:buClrTx/>
              <a:buSzTx/>
              <a:buFontTx/>
              <a:buNone/>
              <a:defRPr/>
            </a:pPr>
            <a:r>
              <a:rPr kumimoji="0" lang="en-US" sz="8000" b="1" u="none" strike="noStrike" kern="1200" cap="none" spc="0" normalizeH="0" baseline="0" noProof="0">
                <a:ln>
                  <a:noFill/>
                </a:ln>
                <a:solidFill>
                  <a:srgbClr val="285101"/>
                </a:solidFill>
                <a:effectLst/>
                <a:uLnTx/>
                <a:uFillTx/>
                <a:latin typeface="#9Slide03 Bebas Neue Bold" panose="020B0606020202050201" pitchFamily="34" charset="0"/>
                <a:cs typeface="Arial" panose="020B0604020202020204"/>
                <a:sym typeface="Arial" panose="020B0604020202020204"/>
              </a:rPr>
              <a:t>THỬ TÀI CỦA BẠN</a:t>
            </a:r>
            <a:endParaRPr kumimoji="0" lang="en-US" sz="8000" b="1" u="none" strike="noStrike" kern="1200" cap="none" spc="0" normalizeH="0" baseline="0" noProof="0">
              <a:ln>
                <a:noFill/>
              </a:ln>
              <a:solidFill>
                <a:srgbClr val="285101"/>
              </a:solidFill>
              <a:effectLst/>
              <a:uLnTx/>
              <a:uFillTx/>
              <a:latin typeface="#9Slide03 Bebas Neue Bold" panose="020B0606020202050201" pitchFamily="34" charset="0"/>
              <a:cs typeface="Arial" panose="020B0604020202020204"/>
              <a:sym typeface="Arial" panose="020B0604020202020204"/>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71" y="4064036"/>
            <a:ext cx="2743196" cy="2743194"/>
          </a:xfrm>
          <a:prstGeom prst="rect">
            <a:avLst/>
          </a:prstGeom>
        </p:spPr>
      </p:pic>
      <p:pic>
        <p:nvPicPr>
          <p:cNvPr id="44" name="Picture 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3200" y="4066812"/>
            <a:ext cx="2743196" cy="2743194"/>
          </a:xfrm>
          <a:prstGeom prst="rect">
            <a:avLst/>
          </a:prstGeom>
        </p:spPr>
      </p:pic>
      <p:pic>
        <p:nvPicPr>
          <p:cNvPr id="45" name="Picture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86400" y="4069588"/>
            <a:ext cx="2743196" cy="2743194"/>
          </a:xfrm>
          <a:prstGeom prst="rect">
            <a:avLst/>
          </a:prstGeom>
        </p:spPr>
      </p:pic>
      <p:pic>
        <p:nvPicPr>
          <p:cNvPr id="46" name="Picture 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29600" y="4072364"/>
            <a:ext cx="2743196" cy="2743194"/>
          </a:xfrm>
          <a:prstGeom prst="rect">
            <a:avLst/>
          </a:prstGeom>
        </p:spPr>
      </p:pic>
      <p:pic>
        <p:nvPicPr>
          <p:cNvPr id="47" name="Picture 46"/>
          <p:cNvPicPr>
            <a:picLocks noChangeAspect="1"/>
          </p:cNvPicPr>
          <p:nvPr/>
        </p:nvPicPr>
        <p:blipFill rotWithShape="1">
          <a:blip r:embed="rId1">
            <a:extLst>
              <a:ext uri="{28A0092B-C50C-407E-A947-70E740481C1C}">
                <a14:useLocalDpi xmlns:a14="http://schemas.microsoft.com/office/drawing/2010/main" val="0"/>
              </a:ext>
            </a:extLst>
          </a:blip>
          <a:srcRect r="63286"/>
          <a:stretch>
            <a:fillRect/>
          </a:stretch>
        </p:blipFill>
        <p:spPr>
          <a:xfrm>
            <a:off x="10820400" y="4075140"/>
            <a:ext cx="1351061" cy="2743194"/>
          </a:xfrm>
          <a:prstGeom prst="rect">
            <a:avLst/>
          </a:prstGeom>
        </p:spPr>
      </p:pic>
      <p:pic>
        <p:nvPicPr>
          <p:cNvPr id="43" name="Picture 42" descr="Graphical user interface, diagram, application&#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3148" b="90000" l="10000" r="90000">
                        <a14:foregroundMark x1="69143" y1="22778" x2="69143" y2="22778"/>
                        <a14:foregroundMark x1="76000" y1="27130" x2="76000" y2="27130"/>
                        <a14:foregroundMark x1="76000" y1="28333" x2="76000" y2="28333"/>
                        <a14:foregroundMark x1="81143" y1="5370" x2="81143" y2="5370"/>
                        <a14:foregroundMark x1="70286" y1="3148" x2="70286" y2="3148"/>
                        <a14:foregroundMark x1="47857" y1="65000" x2="47857" y2="65000"/>
                        <a14:foregroundMark x1="18286" y1="71759" x2="18286" y2="71759"/>
                      </a14:backgroundRemoval>
                    </a14:imgEffect>
                  </a14:imgLayer>
                </a14:imgProps>
              </a:ext>
              <a:ext uri="{28A0092B-C50C-407E-A947-70E740481C1C}">
                <a14:useLocalDpi xmlns:a14="http://schemas.microsoft.com/office/drawing/2010/main" val="0"/>
              </a:ext>
            </a:extLst>
          </a:blip>
          <a:stretch>
            <a:fillRect/>
          </a:stretch>
        </p:blipFill>
        <p:spPr>
          <a:xfrm>
            <a:off x="7659031" y="717623"/>
            <a:ext cx="3932956" cy="60679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22" presetClass="entr" presetSubtype="1"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86000" y="36951"/>
            <a:ext cx="5944891" cy="584775"/>
          </a:xfrm>
          <a:prstGeom prst="rect">
            <a:avLst/>
          </a:prstGeom>
          <a:noFill/>
        </p:spPr>
        <p:txBody>
          <a:bodyPr wrap="square" rtlCol="0">
            <a:spAutoFit/>
          </a:bodyPr>
          <a:lstStyle/>
          <a:p>
            <a:pPr algn="ctr"/>
            <a:r>
              <a:rPr lang="en-US" sz="3200" b="1">
                <a:solidFill>
                  <a:srgbClr val="EC3E01"/>
                </a:solidFill>
                <a:latin typeface="#9Slide03 Nokia" panose="02040603050506020204" pitchFamily="18" charset="0"/>
                <a:cs typeface="Arial" panose="020B0604020202020204" pitchFamily="34" charset="0"/>
              </a:rPr>
              <a:t>luyện tập</a:t>
            </a:r>
            <a:endParaRPr lang="en-US" sz="3200" b="1">
              <a:solidFill>
                <a:srgbClr val="EC3E01"/>
              </a:solidFill>
              <a:latin typeface="#9Slide03 Nokia" panose="02040603050506020204" pitchFamily="18" charset="0"/>
              <a:cs typeface="Arial" panose="020B0604020202020204" pitchFamily="34" charset="0"/>
            </a:endParaRPr>
          </a:p>
        </p:txBody>
      </p:sp>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t="62432" r="50000"/>
          <a:stretch>
            <a:fillRect/>
          </a:stretch>
        </p:blipFill>
        <p:spPr>
          <a:xfrm>
            <a:off x="0" y="5638800"/>
            <a:ext cx="2825400" cy="1194118"/>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34" y="-128867"/>
            <a:ext cx="2132132" cy="2132130"/>
          </a:xfrm>
          <a:prstGeom prst="rect">
            <a:avLst/>
          </a:prstGeom>
        </p:spPr>
      </p:pic>
      <p:grpSp>
        <p:nvGrpSpPr>
          <p:cNvPr id="15" name="Group 14"/>
          <p:cNvGrpSpPr/>
          <p:nvPr/>
        </p:nvGrpSpPr>
        <p:grpSpPr>
          <a:xfrm>
            <a:off x="-1" y="0"/>
            <a:ext cx="12192001" cy="6858000"/>
            <a:chOff x="0" y="-14544"/>
            <a:chExt cx="12192001" cy="6858000"/>
          </a:xfrm>
          <a:noFill/>
        </p:grpSpPr>
        <p:sp>
          <p:nvSpPr>
            <p:cNvPr id="16" name="Rectangle 15"/>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04800" y="990600"/>
            <a:ext cx="6553200" cy="3873520"/>
            <a:chOff x="0" y="1752600"/>
            <a:chExt cx="6553200" cy="3873520"/>
          </a:xfrm>
        </p:grpSpPr>
        <p:grpSp>
          <p:nvGrpSpPr>
            <p:cNvPr id="22" name="Group 21"/>
            <p:cNvGrpSpPr/>
            <p:nvPr/>
          </p:nvGrpSpPr>
          <p:grpSpPr>
            <a:xfrm>
              <a:off x="0" y="2036979"/>
              <a:ext cx="6553200" cy="3589141"/>
              <a:chOff x="-64377" y="1676673"/>
              <a:chExt cx="6553200" cy="3428358"/>
            </a:xfrm>
          </p:grpSpPr>
          <p:sp>
            <p:nvSpPr>
              <p:cNvPr id="24" name="TextBox 23"/>
              <p:cNvSpPr txBox="1"/>
              <p:nvPr/>
            </p:nvSpPr>
            <p:spPr>
              <a:xfrm>
                <a:off x="99536" y="1841752"/>
                <a:ext cx="6236886" cy="32632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b="0" i="0">
                    <a:solidFill>
                      <a:srgbClr val="002060"/>
                    </a:solidFill>
                    <a:effectLst/>
                    <a:latin typeface="#9Slide03 SFU Futura_12" panose="00000400000000000000" pitchFamily="2" charset="0"/>
                  </a:rPr>
                  <a:t>Dự án đường ôtô cao tốc Bắc – Nam phía Đông CT.01 có tổng chiều dài 2.063 km, với điểm đầu là cửa khẩu Hữu Nghị (Lạng Sơn) điểm cuối là đường vành đai tại TP Cà Mau. Các điểm khống chế của tuyến đường bộ cao tốc cũng đã được xác định, nằm trong Hành lang giao thông phía Đông, chạy gần như song song với quốc lộ 1A hiện tại cũng đang được nâng cấp mở rộng. Đường ôtô cao tốc Bắc – Nam được xây dựng bao gồm 18 đoạn tuyến với các điểm nút là:Lạng Sơn, Hà Nội, Ninh Bình, Thanh Hóa, Hà Tĩnh, Quảng Trị, Đà Nẵng, Quảng Ngãi, Bình Định, Nha Trang, Phan Thiết, Dầu Giây, Long Thành, Bến Lức, Trung Lương, Mỹ Thuận, Cần Thơ và Cà Mau.</a:t>
                </a:r>
                <a:endParaRPr kumimoji="0" lang="en-US" b="0" i="0" u="none" strike="noStrike" kern="1200" cap="none" spc="0" normalizeH="0" baseline="0" noProof="0" dirty="0">
                  <a:ln>
                    <a:noFill/>
                  </a:ln>
                  <a:solidFill>
                    <a:srgbClr val="002060"/>
                  </a:solidFill>
                  <a:effectLst/>
                  <a:uLnTx/>
                  <a:uFillTx/>
                  <a:latin typeface="#9Slide03 SFU Futura_12" panose="00000400000000000000" pitchFamily="2" charset="0"/>
                  <a:cs typeface="Arial" panose="020B0604020202020204" pitchFamily="34" charset="0"/>
                </a:endParaRPr>
              </a:p>
            </p:txBody>
          </p:sp>
          <p:sp>
            <p:nvSpPr>
              <p:cNvPr id="25" name="Rectangle 24"/>
              <p:cNvSpPr/>
              <p:nvPr/>
            </p:nvSpPr>
            <p:spPr>
              <a:xfrm>
                <a:off x="-64377" y="1676673"/>
                <a:ext cx="6553200" cy="3333678"/>
              </a:xfrm>
              <a:prstGeom prst="rect">
                <a:avLst/>
              </a:prstGeom>
              <a:noFill/>
              <a:ln>
                <a:solidFill>
                  <a:srgbClr val="285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23" name="TextBox 22"/>
            <p:cNvSpPr txBox="1"/>
            <p:nvPr/>
          </p:nvSpPr>
          <p:spPr>
            <a:xfrm>
              <a:off x="2133600" y="1752600"/>
              <a:ext cx="2133600" cy="461665"/>
            </a:xfrm>
            <a:prstGeom prst="rect">
              <a:avLst/>
            </a:prstGeom>
            <a:solidFill>
              <a:srgbClr val="FFFF00"/>
            </a:solidFill>
          </p:spPr>
          <p:txBody>
            <a:bodyPr wrap="square" rtlCol="0">
              <a:spAutoFit/>
            </a:bodyPr>
            <a:lstStyle/>
            <a:p>
              <a:pPr algn="ctr"/>
              <a:r>
                <a:rPr lang="en-US" sz="2400">
                  <a:latin typeface="#9Slide07 SFU Machine" panose="00000400000000000000" pitchFamily="2" charset="0"/>
                </a:rPr>
                <a:t>TÌNH HUỐNG</a:t>
              </a:r>
              <a:endParaRPr lang="en-US" sz="2400" dirty="0">
                <a:latin typeface="#9Slide07 SFU Machine" panose="00000400000000000000" pitchFamily="2" charset="0"/>
              </a:endParaRPr>
            </a:p>
          </p:txBody>
        </p:sp>
      </p:grpSp>
      <p:sp>
        <p:nvSpPr>
          <p:cNvPr id="26" name="Rectangle: Rounded Corners 7"/>
          <p:cNvSpPr/>
          <p:nvPr/>
        </p:nvSpPr>
        <p:spPr>
          <a:xfrm>
            <a:off x="1559533" y="4935869"/>
            <a:ext cx="4644150" cy="1234824"/>
          </a:xfrm>
          <a:prstGeom prst="roundRect">
            <a:avLst/>
          </a:prstGeom>
          <a:solidFill>
            <a:srgbClr val="FFFCC9"/>
          </a:solidFill>
          <a:ln w="3175">
            <a:solidFill>
              <a:schemeClr val="tx1"/>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02060"/>
                </a:solidFill>
                <a:latin typeface="#9Slide03 SFU Futura_09" panose="00000400000000000000" pitchFamily="2" charset="0"/>
                <a:cs typeface="Arial" panose="020B0604020202020204" pitchFamily="34" charset="0"/>
              </a:rPr>
              <a:t>Dựa vào ứng dụng bản đồ số và trang web vmap.vn, em hãy cho biết những đoạn cao tốc nào đã được hoàn thiện trong dự án trên? </a:t>
            </a:r>
            <a:endParaRPr lang="en-US" sz="2000" b="1" dirty="0">
              <a:solidFill>
                <a:srgbClr val="002060"/>
              </a:solidFill>
              <a:latin typeface="#9Slide03 SFU Futura_09" panose="00000400000000000000" pitchFamily="2" charset="0"/>
              <a:cs typeface="Arial" panose="020B0604020202020204" pitchFamily="34" charset="0"/>
            </a:endParaRPr>
          </a:p>
        </p:txBody>
      </p:sp>
      <p:pic>
        <p:nvPicPr>
          <p:cNvPr id="27" name="Picture 26" descr="Map&#10;&#10;Description automatically generate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3664" y="65310"/>
            <a:ext cx="4396574" cy="6716490"/>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bg/>
                                          </p:spTgt>
                                        </p:tgtEl>
                                        <p:attrNameLst>
                                          <p:attrName>style.visibility</p:attrName>
                                        </p:attrNameLst>
                                      </p:cBhvr>
                                      <p:to>
                                        <p:strVal val="visible"/>
                                      </p:to>
                                    </p:set>
                                    <p:animEffect transition="in" filter="fade">
                                      <p:cBhvr>
                                        <p:cTn id="15" dur="500"/>
                                        <p:tgtEl>
                                          <p:spTgt spid="2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fade">
                                      <p:cBhvr>
                                        <p:cTn id="2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1">
            <a:extLst>
              <a:ext uri="{28A0092B-C50C-407E-A947-70E740481C1C}">
                <a14:useLocalDpi xmlns:a14="http://schemas.microsoft.com/office/drawing/2010/main" val="0"/>
              </a:ext>
            </a:extLst>
          </a:blip>
          <a:srcRect l="53800" t="-566" r="455" b="51394"/>
          <a:stretch>
            <a:fillRect/>
          </a:stretch>
        </p:blipFill>
        <p:spPr>
          <a:xfrm flipH="1">
            <a:off x="-19987" y="-35715"/>
            <a:ext cx="2520462" cy="1524000"/>
          </a:xfrm>
          <a:prstGeom prst="rect">
            <a:avLst/>
          </a:prstGeom>
        </p:spPr>
      </p:pic>
      <p:sp>
        <p:nvSpPr>
          <p:cNvPr id="22" name="TextBox 21"/>
          <p:cNvSpPr txBox="1"/>
          <p:nvPr/>
        </p:nvSpPr>
        <p:spPr>
          <a:xfrm>
            <a:off x="1919288" y="228600"/>
            <a:ext cx="9053512" cy="584775"/>
          </a:xfrm>
          <a:prstGeom prst="rect">
            <a:avLst/>
          </a:prstGeom>
          <a:noFill/>
        </p:spPr>
        <p:txBody>
          <a:bodyPr wrap="square" rtlCol="0">
            <a:spAutoFit/>
          </a:bodyPr>
          <a:lstStyle/>
          <a:p>
            <a:pPr algn="ctr"/>
            <a:r>
              <a:rPr lang="en-US" sz="3200" b="1">
                <a:solidFill>
                  <a:srgbClr val="EC3E01"/>
                </a:solidFill>
                <a:latin typeface="#9Slide03 Nokia" panose="02040603050506020204" pitchFamily="18" charset="0"/>
                <a:cs typeface="Arial" panose="020B0604020202020204" pitchFamily="34" charset="0"/>
              </a:rPr>
              <a:t>vận dụng</a:t>
            </a:r>
            <a:endParaRPr lang="en-US" sz="3200" b="1">
              <a:solidFill>
                <a:srgbClr val="EC3E01"/>
              </a:solidFill>
              <a:latin typeface="#9Slide03 Nokia" panose="02040603050506020204" pitchFamily="18" charset="0"/>
              <a:cs typeface="Arial" panose="020B0604020202020204" pitchFamily="34" charset="0"/>
            </a:endParaRPr>
          </a:p>
        </p:txBody>
      </p:sp>
      <p:grpSp>
        <p:nvGrpSpPr>
          <p:cNvPr id="9" name="Group 8"/>
          <p:cNvGrpSpPr/>
          <p:nvPr/>
        </p:nvGrpSpPr>
        <p:grpSpPr>
          <a:xfrm>
            <a:off x="-58918" y="162729"/>
            <a:ext cx="11412718" cy="7387782"/>
            <a:chOff x="305391" y="2989549"/>
            <a:chExt cx="11031718" cy="7387782"/>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94494">
              <a:off x="305391" y="2989549"/>
              <a:ext cx="8118460" cy="7387782"/>
            </a:xfrm>
            <a:prstGeom prst="rect">
              <a:avLst/>
            </a:prstGeom>
          </p:spPr>
        </p:pic>
        <p:sp>
          <p:nvSpPr>
            <p:cNvPr id="11" name="TextBox 10"/>
            <p:cNvSpPr txBox="1"/>
            <p:nvPr/>
          </p:nvSpPr>
          <p:spPr>
            <a:xfrm>
              <a:off x="9147950" y="6018704"/>
              <a:ext cx="2189159" cy="296876"/>
            </a:xfrm>
            <a:prstGeom prst="rect">
              <a:avLst/>
            </a:prstGeom>
            <a:noFill/>
          </p:spPr>
          <p:txBody>
            <a:bodyPr wrap="square">
              <a:spAutoFit/>
            </a:bodyPr>
            <a:lstStyle/>
            <a:p>
              <a:pPr marL="0" marR="0" algn="ctr">
                <a:lnSpc>
                  <a:spcPct val="107000"/>
                </a:lnSpc>
                <a:spcBef>
                  <a:spcPts val="0"/>
                </a:spcBef>
                <a:spcAft>
                  <a:spcPts val="0"/>
                </a:spcAft>
              </a:pPr>
              <a:endParaRPr lang="en-US" sz="13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57" name="TextBox 56"/>
          <p:cNvSpPr txBox="1"/>
          <p:nvPr/>
        </p:nvSpPr>
        <p:spPr>
          <a:xfrm>
            <a:off x="2343324" y="2498044"/>
            <a:ext cx="3828876" cy="3699474"/>
          </a:xfrm>
          <a:prstGeom prst="rect">
            <a:avLst/>
          </a:prstGeom>
          <a:noFill/>
        </p:spPr>
        <p:txBody>
          <a:bodyPr wrap="square" rtlCol="0">
            <a:spAutoFit/>
          </a:bodyPr>
          <a:lstStyle/>
          <a:p>
            <a:pPr marL="0" marR="0" algn="ctr">
              <a:lnSpc>
                <a:spcPct val="107000"/>
              </a:lnSpc>
              <a:spcBef>
                <a:spcPts val="0"/>
              </a:spcBef>
              <a:spcAft>
                <a:spcPts val="0"/>
              </a:spcAft>
            </a:pPr>
            <a:r>
              <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rPr>
              <a:t>Xây dựng 1 video về việc lập kế hoạch cho việc di chuyển từ nhà đến trường</a:t>
            </a:r>
            <a:endPar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solidFill>
                  <a:srgbClr val="FF0000"/>
                </a:solidFill>
                <a:latin typeface="#9Slide02 Noi dung rat dai" panose="02000000000000000000" pitchFamily="2" charset="0"/>
                <a:ea typeface="Calibri" panose="020F0502020204030204" pitchFamily="34" charset="0"/>
                <a:cs typeface="Times New Roman" panose="02020603050405020304" pitchFamily="18" charset="0"/>
              </a:rPr>
              <a:t>Gợi ý:</a:t>
            </a:r>
            <a:endParaRPr lang="en-US" sz="2000" b="1">
              <a:solidFill>
                <a:srgbClr val="FF0000"/>
              </a:solidFill>
              <a:latin typeface="#9Slide02 Noi dung rat dai" panose="02000000000000000000"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rPr>
              <a:t>-Xác định tuyến đường.</a:t>
            </a:r>
            <a:endPar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rPr>
              <a:t>-Dự kiến thời gian.</a:t>
            </a:r>
            <a:endPar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rPr>
              <a:t>-Phương tiện đi lại.</a:t>
            </a:r>
            <a:endPar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rPr>
              <a:t>-Những địa điểm nổi bật trên tuyến đường( quán ăn, trụ ATM, trạm xăng, trạm xe buýt...)</a:t>
            </a:r>
            <a:endPar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a:solidFill>
                  <a:schemeClr val="tx1">
                    <a:lumMod val="65000"/>
                    <a:lumOff val="35000"/>
                  </a:schemeClr>
                </a:solidFill>
                <a:latin typeface="#9Slide02 Noi dung rat dai" panose="02000000000000000000" pitchFamily="2" charset="0"/>
                <a:ea typeface="Calibri" panose="020F0502020204030204" pitchFamily="34" charset="0"/>
                <a:cs typeface="Times New Roman" panose="02020603050405020304" pitchFamily="18" charset="0"/>
              </a:rPr>
              <a:t>-Lưu lại bản đồ tìm kiếm </a:t>
            </a:r>
            <a:endParaRPr lang="en-US" sz="200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087" r="5006" b="-16"/>
          <a:stretch>
            <a:fillRect/>
          </a:stretch>
        </p:blipFill>
        <p:spPr>
          <a:xfrm>
            <a:off x="6595774" y="587448"/>
            <a:ext cx="5129272" cy="6041952"/>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grpSp>
        <p:nvGrpSpPr>
          <p:cNvPr id="13" name="Group 12"/>
          <p:cNvGrpSpPr/>
          <p:nvPr/>
        </p:nvGrpSpPr>
        <p:grpSpPr>
          <a:xfrm>
            <a:off x="-1" y="0"/>
            <a:ext cx="12192001" cy="6858000"/>
            <a:chOff x="0" y="-14544"/>
            <a:chExt cx="12192001" cy="6858000"/>
          </a:xfrm>
          <a:noFill/>
        </p:grpSpPr>
        <p:sp>
          <p:nvSpPr>
            <p:cNvPr id="14" name="Rectangle 13"/>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Effect transition="in" filter="fade">
                                      <p:cBhvr>
                                        <p:cTn id="17" dur="500"/>
                                        <p:tgtEl>
                                          <p:spTgt spid="5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xEl>
                                              <p:pRg st="1" end="1"/>
                                            </p:txEl>
                                          </p:spTgt>
                                        </p:tgtEl>
                                        <p:attrNameLst>
                                          <p:attrName>style.visibility</p:attrName>
                                        </p:attrNameLst>
                                      </p:cBhvr>
                                      <p:to>
                                        <p:strVal val="visible"/>
                                      </p:to>
                                    </p:set>
                                    <p:animEffect transition="in" filter="fade">
                                      <p:cBhvr>
                                        <p:cTn id="22" dur="500"/>
                                        <p:tgtEl>
                                          <p:spTgt spid="5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xEl>
                                              <p:pRg st="2" end="2"/>
                                            </p:txEl>
                                          </p:spTgt>
                                        </p:tgtEl>
                                        <p:attrNameLst>
                                          <p:attrName>style.visibility</p:attrName>
                                        </p:attrNameLst>
                                      </p:cBhvr>
                                      <p:to>
                                        <p:strVal val="visible"/>
                                      </p:to>
                                    </p:set>
                                    <p:animEffect transition="in" filter="fade">
                                      <p:cBhvr>
                                        <p:cTn id="27" dur="500"/>
                                        <p:tgtEl>
                                          <p:spTgt spid="5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xEl>
                                              <p:pRg st="3" end="3"/>
                                            </p:txEl>
                                          </p:spTgt>
                                        </p:tgtEl>
                                        <p:attrNameLst>
                                          <p:attrName>style.visibility</p:attrName>
                                        </p:attrNameLst>
                                      </p:cBhvr>
                                      <p:to>
                                        <p:strVal val="visible"/>
                                      </p:to>
                                    </p:set>
                                    <p:animEffect transition="in" filter="fade">
                                      <p:cBhvr>
                                        <p:cTn id="32" dur="500"/>
                                        <p:tgtEl>
                                          <p:spTgt spid="5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xEl>
                                              <p:pRg st="4" end="4"/>
                                            </p:txEl>
                                          </p:spTgt>
                                        </p:tgtEl>
                                        <p:attrNameLst>
                                          <p:attrName>style.visibility</p:attrName>
                                        </p:attrNameLst>
                                      </p:cBhvr>
                                      <p:to>
                                        <p:strVal val="visible"/>
                                      </p:to>
                                    </p:set>
                                    <p:animEffect transition="in" filter="fade">
                                      <p:cBhvr>
                                        <p:cTn id="37" dur="500"/>
                                        <p:tgtEl>
                                          <p:spTgt spid="5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
                                            <p:txEl>
                                              <p:pRg st="5" end="5"/>
                                            </p:txEl>
                                          </p:spTgt>
                                        </p:tgtEl>
                                        <p:attrNameLst>
                                          <p:attrName>style.visibility</p:attrName>
                                        </p:attrNameLst>
                                      </p:cBhvr>
                                      <p:to>
                                        <p:strVal val="visible"/>
                                      </p:to>
                                    </p:set>
                                    <p:animEffect transition="in" filter="fade">
                                      <p:cBhvr>
                                        <p:cTn id="42" dur="500"/>
                                        <p:tgtEl>
                                          <p:spTgt spid="5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
                                            <p:txEl>
                                              <p:pRg st="6" end="6"/>
                                            </p:txEl>
                                          </p:spTgt>
                                        </p:tgtEl>
                                        <p:attrNameLst>
                                          <p:attrName>style.visibility</p:attrName>
                                        </p:attrNameLst>
                                      </p:cBhvr>
                                      <p:to>
                                        <p:strVal val="visible"/>
                                      </p:to>
                                    </p:set>
                                    <p:animEffect transition="in" filter="fade">
                                      <p:cBhvr>
                                        <p:cTn id="47" dur="500"/>
                                        <p:tgtEl>
                                          <p:spTgt spid="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t="30575" b="31337"/>
          <a:stretch>
            <a:fillRect/>
          </a:stretch>
        </p:blipFill>
        <p:spPr>
          <a:xfrm>
            <a:off x="3042453" y="59750"/>
            <a:ext cx="7268138" cy="2612057"/>
          </a:xfrm>
          <a:prstGeom prst="rect">
            <a:avLst/>
          </a:prstGeom>
        </p:spPr>
      </p:pic>
      <p:sp>
        <p:nvSpPr>
          <p:cNvPr id="6" name="TextBox 5"/>
          <p:cNvSpPr txBox="1"/>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err="1">
                <a:latin typeface="+mj-lt"/>
                <a:ea typeface="+mj-ea"/>
                <a:cs typeface="+mj-cs"/>
              </a:rPr>
              <a:t>Suy</a:t>
            </a:r>
            <a:r>
              <a:rPr lang="en-US" sz="6000" b="1" dirty="0">
                <a:latin typeface="+mj-lt"/>
                <a:ea typeface="+mj-ea"/>
                <a:cs typeface="+mj-cs"/>
              </a:rPr>
              <a:t> </a:t>
            </a:r>
            <a:r>
              <a:rPr lang="en-US" sz="6000" b="1" dirty="0" err="1">
                <a:latin typeface="+mj-lt"/>
                <a:ea typeface="+mj-ea"/>
                <a:cs typeface="+mj-cs"/>
              </a:rPr>
              <a:t>ngẫm</a:t>
            </a:r>
            <a:endParaRPr lang="en-US" sz="6000" b="1" dirty="0">
              <a:latin typeface="+mj-lt"/>
              <a:ea typeface="+mj-ea"/>
              <a:cs typeface="+mj-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210" r="50208" b="6458"/>
          <a:stretch>
            <a:fillRect/>
          </a:stretch>
        </p:blipFill>
        <p:spPr>
          <a:xfrm>
            <a:off x="225710" y="2992997"/>
            <a:ext cx="2941942" cy="1258491"/>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0208" b="76667"/>
          <a:stretch>
            <a:fillRect/>
          </a:stretch>
        </p:blipFill>
        <p:spPr>
          <a:xfrm>
            <a:off x="2895600" y="2956540"/>
            <a:ext cx="3327400" cy="1258544"/>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7345" r="50208" b="28211"/>
          <a:stretch>
            <a:fillRect/>
          </a:stretch>
        </p:blipFill>
        <p:spPr>
          <a:xfrm>
            <a:off x="5696950" y="3048614"/>
            <a:ext cx="3327400" cy="1294949"/>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891" r="51967" b="53776"/>
          <a:stretch>
            <a:fillRect/>
          </a:stretch>
        </p:blipFill>
        <p:spPr>
          <a:xfrm>
            <a:off x="8523750" y="2992943"/>
            <a:ext cx="3690182" cy="1258545"/>
          </a:xfrm>
          <a:prstGeom prst="rect">
            <a:avLst/>
          </a:prstGeom>
        </p:spPr>
      </p:pic>
      <p:cxnSp>
        <p:nvCxnSpPr>
          <p:cNvPr id="24" name="Straight Connector 23"/>
          <p:cNvCxnSpPr>
            <a:cxnSpLocks noGrp="1" noRot="1" noChangeAspect="1" noMove="1" noResize="1" noEditPoints="1" noAdjustHandles="1" noChangeArrowheads="1" noChangeShapeType="1"/>
          </p:cNvCxnSpPr>
          <p:nvPr/>
        </p:nvCxnSpPr>
        <p:spPr>
          <a:xfrm>
            <a:off x="1524000" y="5778706"/>
            <a:ext cx="9144000" cy="0"/>
          </a:xfrm>
          <a:prstGeom prst="line">
            <a:avLst/>
          </a:prstGeom>
          <a:ln w="19050">
            <a:solidFill>
              <a:srgbClr val="FF548A"/>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2947" y="3622215"/>
            <a:ext cx="2108853" cy="400110"/>
          </a:xfrm>
          <a:prstGeom prst="rect">
            <a:avLst/>
          </a:prstGeom>
          <a:noFill/>
        </p:spPr>
        <p:txBody>
          <a:bodyPr wrap="square" rtlCol="0">
            <a:spAutoFit/>
          </a:bodyPr>
          <a:lstStyle/>
          <a:p>
            <a:pPr algn="just"/>
            <a:r>
              <a:rPr lang="en-US" sz="2000" b="1">
                <a:solidFill>
                  <a:srgbClr val="002060"/>
                </a:solidFill>
                <a:latin typeface="#9Slide03 SFU Futura_12" panose="00000400000000000000" pitchFamily="2" charset="0"/>
              </a:rPr>
              <a:t>Điều em đã biết</a:t>
            </a:r>
            <a:endParaRPr lang="en-US" sz="2000" b="1">
              <a:solidFill>
                <a:srgbClr val="002060"/>
              </a:solidFill>
              <a:latin typeface="#9Slide03 SFU Futura_12" panose="00000400000000000000" pitchFamily="2" charset="0"/>
            </a:endParaRPr>
          </a:p>
        </p:txBody>
      </p:sp>
      <p:sp>
        <p:nvSpPr>
          <p:cNvPr id="16" name="TextBox 15"/>
          <p:cNvSpPr txBox="1"/>
          <p:nvPr/>
        </p:nvSpPr>
        <p:spPr>
          <a:xfrm>
            <a:off x="3376428" y="3663753"/>
            <a:ext cx="2542425" cy="400110"/>
          </a:xfrm>
          <a:prstGeom prst="rect">
            <a:avLst/>
          </a:prstGeom>
          <a:noFill/>
        </p:spPr>
        <p:txBody>
          <a:bodyPr wrap="square" rtlCol="0">
            <a:spAutoFit/>
          </a:bodyPr>
          <a:lstStyle/>
          <a:p>
            <a:pPr algn="just"/>
            <a:r>
              <a:rPr lang="en-US" sz="2000" b="1">
                <a:solidFill>
                  <a:srgbClr val="002060"/>
                </a:solidFill>
                <a:latin typeface="#9Slide03 SFU Futura_12" panose="00000400000000000000" pitchFamily="2" charset="0"/>
              </a:rPr>
              <a:t>Điều gì em chưa biết</a:t>
            </a:r>
            <a:endParaRPr lang="en-US" sz="2000" b="1">
              <a:solidFill>
                <a:srgbClr val="002060"/>
              </a:solidFill>
              <a:latin typeface="#9Slide03 SFU Futura_12" panose="00000400000000000000" pitchFamily="2" charset="0"/>
            </a:endParaRPr>
          </a:p>
        </p:txBody>
      </p:sp>
      <p:sp>
        <p:nvSpPr>
          <p:cNvPr id="20" name="TextBox 19"/>
          <p:cNvSpPr txBox="1"/>
          <p:nvPr/>
        </p:nvSpPr>
        <p:spPr>
          <a:xfrm>
            <a:off x="6544786" y="3585812"/>
            <a:ext cx="1978963" cy="400110"/>
          </a:xfrm>
          <a:prstGeom prst="rect">
            <a:avLst/>
          </a:prstGeom>
          <a:noFill/>
        </p:spPr>
        <p:txBody>
          <a:bodyPr wrap="square" rtlCol="0">
            <a:spAutoFit/>
          </a:bodyPr>
          <a:lstStyle/>
          <a:p>
            <a:pPr algn="just"/>
            <a:r>
              <a:rPr lang="en-US" sz="2000" b="1">
                <a:solidFill>
                  <a:srgbClr val="002060"/>
                </a:solidFill>
                <a:latin typeface="#9Slide03 SFU Futura_12" panose="00000400000000000000" pitchFamily="2" charset="0"/>
              </a:rPr>
              <a:t>Cách em học</a:t>
            </a:r>
            <a:endParaRPr lang="en-US" sz="2000" b="1">
              <a:solidFill>
                <a:srgbClr val="002060"/>
              </a:solidFill>
              <a:latin typeface="#9Slide03 SFU Futura_12" panose="00000400000000000000" pitchFamily="2" charset="0"/>
            </a:endParaRPr>
          </a:p>
        </p:txBody>
      </p:sp>
      <p:sp>
        <p:nvSpPr>
          <p:cNvPr id="21" name="TextBox 20"/>
          <p:cNvSpPr txBox="1"/>
          <p:nvPr/>
        </p:nvSpPr>
        <p:spPr>
          <a:xfrm>
            <a:off x="9134347" y="3585812"/>
            <a:ext cx="2956724" cy="400110"/>
          </a:xfrm>
          <a:prstGeom prst="rect">
            <a:avLst/>
          </a:prstGeom>
          <a:noFill/>
        </p:spPr>
        <p:txBody>
          <a:bodyPr wrap="square" rtlCol="0">
            <a:spAutoFit/>
          </a:bodyPr>
          <a:lstStyle/>
          <a:p>
            <a:pPr algn="just"/>
            <a:r>
              <a:rPr lang="en-US" sz="2000" b="1">
                <a:solidFill>
                  <a:srgbClr val="002060"/>
                </a:solidFill>
                <a:latin typeface="#9Slide03 SFU Futura_12" panose="00000400000000000000" pitchFamily="2" charset="0"/>
              </a:rPr>
              <a:t>Hành động em thực hiện</a:t>
            </a:r>
            <a:endParaRPr lang="en-US" sz="2000" b="1">
              <a:solidFill>
                <a:srgbClr val="002060"/>
              </a:solidFill>
              <a:latin typeface="#9Slide03 SFU Futura_12" panose="00000400000000000000" pitchFamily="2" charset="0"/>
            </a:endParaRPr>
          </a:p>
        </p:txBody>
      </p:sp>
      <p:sp>
        <p:nvSpPr>
          <p:cNvPr id="22" name="TextBox 21"/>
          <p:cNvSpPr txBox="1"/>
          <p:nvPr/>
        </p:nvSpPr>
        <p:spPr>
          <a:xfrm>
            <a:off x="4320240" y="776374"/>
            <a:ext cx="4586780"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solidFill>
                  <a:srgbClr val="002060"/>
                </a:solidFill>
                <a:latin typeface="+mj-lt"/>
                <a:ea typeface="+mj-ea"/>
                <a:cs typeface="+mj-cs"/>
              </a:rPr>
              <a:t>SAU GIỜ HỌC</a:t>
            </a:r>
            <a:endParaRPr lang="en-US" sz="6000" b="1">
              <a:solidFill>
                <a:srgbClr val="002060"/>
              </a:solidFill>
              <a:latin typeface="+mj-lt"/>
              <a:ea typeface="+mj-ea"/>
              <a:cs typeface="+mj-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483" y="4199303"/>
            <a:ext cx="2791480" cy="279148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19704"/>
            <a:ext cx="2348840" cy="234884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30000" r="33130"/>
          <a:stretch>
            <a:fillRect/>
          </a:stretch>
        </p:blipFill>
        <p:spPr>
          <a:xfrm>
            <a:off x="21931" y="4075106"/>
            <a:ext cx="2632136" cy="2755342"/>
          </a:xfrm>
          <a:prstGeom prst="rect">
            <a:avLst/>
          </a:prstGeom>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31551" t="-251" r="-1321" b="29632"/>
          <a:stretch>
            <a:fillRect/>
          </a:stretch>
        </p:blipFill>
        <p:spPr>
          <a:xfrm>
            <a:off x="9855483" y="5134"/>
            <a:ext cx="2336517" cy="2364953"/>
          </a:xfrm>
          <a:prstGeom prst="rect">
            <a:avLst/>
          </a:prstGeom>
        </p:spPr>
      </p:pic>
      <p:grpSp>
        <p:nvGrpSpPr>
          <p:cNvPr id="25" name="Group 24"/>
          <p:cNvGrpSpPr/>
          <p:nvPr/>
        </p:nvGrpSpPr>
        <p:grpSpPr>
          <a:xfrm>
            <a:off x="-1" y="0"/>
            <a:ext cx="12192001" cy="6858000"/>
            <a:chOff x="0" y="-14544"/>
            <a:chExt cx="12192001" cy="6858000"/>
          </a:xfrm>
          <a:noFill/>
        </p:grpSpPr>
        <p:sp>
          <p:nvSpPr>
            <p:cNvPr id="26" name="Rectangle 25"/>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grpSp>
        <p:nvGrpSpPr>
          <p:cNvPr id="4" name="Group 3"/>
          <p:cNvGrpSpPr/>
          <p:nvPr/>
        </p:nvGrpSpPr>
        <p:grpSpPr>
          <a:xfrm>
            <a:off x="-1" y="0"/>
            <a:ext cx="12192001" cy="6858000"/>
            <a:chOff x="0" y="-14544"/>
            <a:chExt cx="12192001" cy="6858000"/>
          </a:xfrm>
          <a:noFill/>
        </p:grpSpPr>
        <p:sp>
          <p:nvSpPr>
            <p:cNvPr id="5" name="Rectangle 4"/>
            <p:cNvSpPr/>
            <p:nvPr/>
          </p:nvSpPr>
          <p:spPr>
            <a:xfrm>
              <a:off x="1" y="-14544"/>
              <a:ext cx="12192000" cy="68580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4544"/>
              <a:ext cx="12192000" cy="6858000"/>
            </a:xfrm>
            <a:prstGeom prst="rect">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4544"/>
            <a:ext cx="12192001" cy="6858000"/>
            <a:chOff x="0" y="-14544"/>
            <a:chExt cx="12192001" cy="6858000"/>
          </a:xfrm>
        </p:grpSpPr>
        <p:sp>
          <p:nvSpPr>
            <p:cNvPr id="17" name="Rectangle 16"/>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637044" y="134287"/>
            <a:ext cx="4917913" cy="1200329"/>
          </a:xfrm>
          <a:prstGeom prst="rect">
            <a:avLst/>
          </a:prstGeom>
          <a:noFill/>
        </p:spPr>
        <p:txBody>
          <a:bodyPr wrap="square" rtlCol="0">
            <a:spAutoFit/>
          </a:bodyPr>
          <a:lstStyle/>
          <a:p>
            <a:pPr algn="ctr"/>
            <a:r>
              <a:rPr lang="en-US" sz="7200" b="1">
                <a:solidFill>
                  <a:schemeClr val="accent2">
                    <a:lumMod val="50000"/>
                  </a:schemeClr>
                </a:solidFill>
                <a:latin typeface="iCiel Soup of Justice" pitchFamily="2" charset="0"/>
              </a:rPr>
              <a:t>NỘI DUNG</a:t>
            </a:r>
            <a:endParaRPr lang="en-US" sz="7200" b="1">
              <a:solidFill>
                <a:schemeClr val="accent2">
                  <a:lumMod val="50000"/>
                </a:schemeClr>
              </a:solidFill>
              <a:latin typeface="iCiel Soup of Justice" pitchFamily="2" charset="0"/>
            </a:endParaRPr>
          </a:p>
        </p:txBody>
      </p:sp>
      <p:pic>
        <p:nvPicPr>
          <p:cNvPr id="19" name="Graphic 1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731642" y="1446986"/>
            <a:ext cx="6728716" cy="5528688"/>
          </a:xfrm>
          <a:prstGeom prst="rect">
            <a:avLst/>
          </a:prstGeom>
        </p:spPr>
      </p:pic>
      <p:sp>
        <p:nvSpPr>
          <p:cNvPr id="4" name="Text Box 69"/>
          <p:cNvSpPr txBox="1">
            <a:spLocks noChangeArrowheads="1"/>
          </p:cNvSpPr>
          <p:nvPr/>
        </p:nvSpPr>
        <p:spPr bwMode="gray">
          <a:xfrm>
            <a:off x="4267200" y="2209800"/>
            <a:ext cx="1905000"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SỬ DỤNG BẢN ĐỒ TRONG HỌC TẬP VÀ </a:t>
            </a:r>
            <a:endParaRPr lang="en-US" sz="2000" b="1">
              <a:solidFill>
                <a:schemeClr val="bg1"/>
              </a:solidFill>
              <a:latin typeface="#9Slide03 Bebas Neue Bold" panose="020B0606020202050201" pitchFamily="34" charset="0"/>
              <a:cs typeface="Arial" panose="020B0604020202020204"/>
              <a:sym typeface="Arial" panose="020B0604020202020204"/>
            </a:endParaRPr>
          </a:p>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sp>
        <p:nvSpPr>
          <p:cNvPr id="7" name="Text Box 69"/>
          <p:cNvSpPr txBox="1">
            <a:spLocks noChangeArrowheads="1"/>
          </p:cNvSpPr>
          <p:nvPr/>
        </p:nvSpPr>
        <p:spPr bwMode="gray">
          <a:xfrm>
            <a:off x="6803460" y="4750055"/>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2</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sp>
        <p:nvSpPr>
          <p:cNvPr id="8" name="Text Box 69"/>
          <p:cNvSpPr txBox="1">
            <a:spLocks noChangeArrowheads="1"/>
          </p:cNvSpPr>
          <p:nvPr/>
        </p:nvSpPr>
        <p:spPr bwMode="gray">
          <a:xfrm>
            <a:off x="7391400" y="4565389"/>
            <a:ext cx="1642241" cy="99241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2000" b="1">
                <a:solidFill>
                  <a:schemeClr val="bg1"/>
                </a:solidFill>
                <a:latin typeface="#9Slide03 Bebas Neue Bold" panose="020B0606020202050201" pitchFamily="34" charset="0"/>
                <a:cs typeface="Arial" panose="020B0604020202020204"/>
                <a:sym typeface="Arial" panose="020B0604020202020204"/>
              </a:rPr>
              <a:t>MỘT SỐ ỨNG DỤNG CỦA GPS VÀ BẢN ĐỒ SỐ TRONG ĐỜI SỐNG</a:t>
            </a:r>
            <a:endParaRPr lang="en-US" sz="2000" b="1">
              <a:solidFill>
                <a:schemeClr val="bg1"/>
              </a:solidFill>
              <a:latin typeface="#9Slide03 Bebas Neue Bold" panose="020B0606020202050201" pitchFamily="34" charset="0"/>
              <a:cs typeface="Arial" panose="020B0604020202020204"/>
              <a:sym typeface="Arial" panose="020B0604020202020204"/>
            </a:endParaRPr>
          </a:p>
        </p:txBody>
      </p:sp>
      <p:sp>
        <p:nvSpPr>
          <p:cNvPr id="24" name="Text Box 69"/>
          <p:cNvSpPr txBox="1">
            <a:spLocks noChangeArrowheads="1"/>
          </p:cNvSpPr>
          <p:nvPr/>
        </p:nvSpPr>
        <p:spPr bwMode="gray">
          <a:xfrm>
            <a:off x="3833322" y="2337575"/>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40" y="3455879"/>
            <a:ext cx="3792574" cy="3792574"/>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218" y="-172995"/>
            <a:ext cx="4114594" cy="4114594"/>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772" y="-578393"/>
            <a:ext cx="3505200" cy="3505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7" grpId="0"/>
      <p:bldP spid="8"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1">
            <a:extLst>
              <a:ext uri="{28A0092B-C50C-407E-A947-70E740481C1C}">
                <a14:useLocalDpi xmlns:a14="http://schemas.microsoft.com/office/drawing/2010/main" val="0"/>
              </a:ext>
            </a:extLst>
          </a:blip>
          <a:srcRect l="37869"/>
          <a:stretch>
            <a:fillRect/>
          </a:stretch>
        </p:blipFill>
        <p:spPr>
          <a:xfrm>
            <a:off x="9592289" y="0"/>
            <a:ext cx="2599711" cy="2353628"/>
          </a:xfrm>
          <a:prstGeom prst="rect">
            <a:avLst/>
          </a:prstGeom>
        </p:spPr>
      </p:pic>
      <p:pic>
        <p:nvPicPr>
          <p:cNvPr id="2" name="image78.jpeg"/>
          <p:cNvPicPr/>
          <p:nvPr/>
        </p:nvPicPr>
        <p:blipFill>
          <a:blip r:embed="rId2" cstate="print"/>
          <a:stretch>
            <a:fillRect/>
          </a:stretch>
        </p:blipFill>
        <p:spPr>
          <a:xfrm>
            <a:off x="7837087" y="1533174"/>
            <a:ext cx="4272404" cy="5324826"/>
          </a:xfrm>
          <a:prstGeom prst="rect">
            <a:avLst/>
          </a:prstGeom>
          <a:effectLst>
            <a:outerShdw blurRad="63500" sx="102000" sy="102000" algn="ctr" rotWithShape="0">
              <a:prstClr val="black">
                <a:alpha val="40000"/>
              </a:prstClr>
            </a:outerShdw>
          </a:effectLst>
        </p:spPr>
      </p:pic>
      <p:pic>
        <p:nvPicPr>
          <p:cNvPr id="3" name="Picture 2" descr="Bài 4: Phương hướng trên bản đồ. Kinh độ, vĩ độ và tọa độ địa lí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128" y="3708893"/>
            <a:ext cx="3531088" cy="28976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15" y="3429000"/>
            <a:ext cx="3592440" cy="3592440"/>
          </a:xfrm>
          <a:prstGeom prst="rect">
            <a:avLst/>
          </a:prstGeom>
        </p:spPr>
      </p:pic>
      <p:grpSp>
        <p:nvGrpSpPr>
          <p:cNvPr id="5" name="Group 4"/>
          <p:cNvGrpSpPr/>
          <p:nvPr/>
        </p:nvGrpSpPr>
        <p:grpSpPr>
          <a:xfrm>
            <a:off x="849713" y="1752600"/>
            <a:ext cx="5779687" cy="1752101"/>
            <a:chOff x="240113" y="1752600"/>
            <a:chExt cx="5779687" cy="1752101"/>
          </a:xfrm>
        </p:grpSpPr>
        <p:grpSp>
          <p:nvGrpSpPr>
            <p:cNvPr id="6" name="Group 5"/>
            <p:cNvGrpSpPr/>
            <p:nvPr/>
          </p:nvGrpSpPr>
          <p:grpSpPr>
            <a:xfrm>
              <a:off x="240113" y="2036979"/>
              <a:ext cx="5779687" cy="1467722"/>
              <a:chOff x="175736" y="1676673"/>
              <a:chExt cx="5779687" cy="1401972"/>
            </a:xfrm>
          </p:grpSpPr>
          <p:sp>
            <p:nvSpPr>
              <p:cNvPr id="8" name="TextBox 7"/>
              <p:cNvSpPr txBox="1"/>
              <p:nvPr/>
            </p:nvSpPr>
            <p:spPr>
              <a:xfrm>
                <a:off x="392825" y="2041062"/>
                <a:ext cx="5410200" cy="9113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0" i="0">
                    <a:solidFill>
                      <a:srgbClr val="002060"/>
                    </a:solidFill>
                    <a:effectLst/>
                    <a:latin typeface="#9Slide03 SFU Futura_12" panose="00000400000000000000" pitchFamily="2" charset="0"/>
                  </a:rPr>
                  <a:t>Kể tên các hướng thường thể hiện trên bản đồ trong vòng 30 giây</a:t>
                </a:r>
                <a:endParaRPr kumimoji="0" lang="en-US" sz="2800" b="0" i="0" u="none" strike="noStrike" kern="1200" cap="none" spc="0" normalizeH="0" baseline="0" noProof="0" dirty="0">
                  <a:ln>
                    <a:noFill/>
                  </a:ln>
                  <a:solidFill>
                    <a:srgbClr val="002060"/>
                  </a:solidFill>
                  <a:effectLst/>
                  <a:uLnTx/>
                  <a:uFillTx/>
                  <a:latin typeface="#9Slide03 SFU Futura_12" panose="00000400000000000000" pitchFamily="2" charset="0"/>
                  <a:cs typeface="Arial" panose="020B0604020202020204" pitchFamily="34" charset="0"/>
                </a:endParaRPr>
              </a:p>
            </p:txBody>
          </p:sp>
          <p:sp>
            <p:nvSpPr>
              <p:cNvPr id="9" name="Rectangle 8"/>
              <p:cNvSpPr/>
              <p:nvPr/>
            </p:nvSpPr>
            <p:spPr>
              <a:xfrm>
                <a:off x="175736" y="1676673"/>
                <a:ext cx="5779687" cy="14019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7" name="TextBox 6"/>
            <p:cNvSpPr txBox="1"/>
            <p:nvPr/>
          </p:nvSpPr>
          <p:spPr>
            <a:xfrm>
              <a:off x="2133600" y="1752600"/>
              <a:ext cx="1902528" cy="461665"/>
            </a:xfrm>
            <a:prstGeom prst="rect">
              <a:avLst/>
            </a:prstGeom>
            <a:solidFill>
              <a:srgbClr val="C0F889"/>
            </a:solidFill>
          </p:spPr>
          <p:txBody>
            <a:bodyPr wrap="square" rtlCol="0">
              <a:spAutoFit/>
            </a:bodyPr>
            <a:lstStyle/>
            <a:p>
              <a:pPr algn="ctr"/>
              <a:r>
                <a:rPr lang="en-US" sz="2400">
                  <a:solidFill>
                    <a:srgbClr val="DD4426"/>
                  </a:solidFill>
                  <a:latin typeface="#9Slide07 SFU Machine" panose="00000400000000000000" pitchFamily="2" charset="0"/>
                </a:rPr>
                <a:t>tôi tài giỏi</a:t>
              </a:r>
              <a:endParaRPr lang="en-US" sz="2400" dirty="0">
                <a:solidFill>
                  <a:srgbClr val="DD4426"/>
                </a:solidFill>
                <a:latin typeface="#9Slide07 SFU Machine" panose="00000400000000000000" pitchFamily="2" charset="0"/>
              </a:endParaRPr>
            </a:p>
          </p:txBody>
        </p:sp>
      </p:grpSp>
      <p:grpSp>
        <p:nvGrpSpPr>
          <p:cNvPr id="10" name="Group 9"/>
          <p:cNvGrpSpPr/>
          <p:nvPr/>
        </p:nvGrpSpPr>
        <p:grpSpPr>
          <a:xfrm>
            <a:off x="0" y="-14544"/>
            <a:ext cx="12192001" cy="6858000"/>
            <a:chOff x="0" y="-14544"/>
            <a:chExt cx="12192001" cy="6858000"/>
          </a:xfrm>
        </p:grpSpPr>
        <p:sp>
          <p:nvSpPr>
            <p:cNvPr id="11" name="Rectangle 10"/>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06068" y="0"/>
            <a:ext cx="2669603" cy="1848710"/>
            <a:chOff x="406068" y="0"/>
            <a:chExt cx="2669603" cy="1848710"/>
          </a:xfrm>
        </p:grpSpPr>
        <p:pic>
          <p:nvPicPr>
            <p:cNvPr id="14" name="Graphic 13"/>
            <p:cNvPicPr>
              <a:picLocks noChangeAspect="1"/>
            </p:cNvPicPr>
            <p:nvPr/>
          </p:nvPicPr>
          <p:blipFill rotWithShape="1">
            <a:blip r:embed="rId5">
              <a:extLst>
                <a:ext uri="{96DAC541-7B7A-43D3-8B79-37D633B846F1}">
                  <asvg:svgBlip xmlns:asvg="http://schemas.microsoft.com/office/drawing/2016/SVG/main" r:embed="rId6"/>
                </a:ext>
              </a:extLst>
            </a:blip>
            <a:srcRect r="41111" b="50368"/>
            <a:stretch>
              <a:fillRect/>
            </a:stretch>
          </p:blipFill>
          <p:spPr>
            <a:xfrm>
              <a:off x="406069" y="0"/>
              <a:ext cx="2669602" cy="1848710"/>
            </a:xfrm>
            <a:prstGeom prst="rect">
              <a:avLst/>
            </a:prstGeom>
          </p:spPr>
        </p:pic>
        <p:sp>
          <p:nvSpPr>
            <p:cNvPr id="17" name="Text Box 69"/>
            <p:cNvSpPr txBox="1">
              <a:spLocks noChangeArrowheads="1"/>
            </p:cNvSpPr>
            <p:nvPr/>
          </p:nvSpPr>
          <p:spPr bwMode="gray">
            <a:xfrm>
              <a:off x="838200" y="575149"/>
              <a:ext cx="1905000" cy="6230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b="1">
                  <a:solidFill>
                    <a:schemeClr val="bg1"/>
                  </a:solidFill>
                  <a:latin typeface="#9Slide03 Bebas Neue Bold" panose="020B0606020202050201" pitchFamily="34" charset="0"/>
                  <a:cs typeface="Arial" panose="020B0604020202020204"/>
                  <a:sym typeface="Arial" panose="020B0604020202020204"/>
                </a:rPr>
                <a:t>SỬ DỤNG BẢN ĐỒ TRONG HỌC TẬP VÀ ĐỜI SỐNG</a:t>
              </a:r>
              <a:endParaRPr lang="en-US" b="1">
                <a:solidFill>
                  <a:schemeClr val="bg1"/>
                </a:solidFill>
                <a:latin typeface="#9Slide03 Bebas Neue Bold" panose="020B0606020202050201" pitchFamily="34" charset="0"/>
                <a:cs typeface="Arial" panose="020B0604020202020204"/>
                <a:sym typeface="Arial" panose="020B0604020202020204"/>
              </a:endParaRPr>
            </a:p>
          </p:txBody>
        </p:sp>
        <p:sp>
          <p:nvSpPr>
            <p:cNvPr id="18" name="Text Box 69"/>
            <p:cNvSpPr txBox="1">
              <a:spLocks noChangeArrowheads="1"/>
            </p:cNvSpPr>
            <p:nvPr/>
          </p:nvSpPr>
          <p:spPr bwMode="gray">
            <a:xfrm>
              <a:off x="406068" y="439086"/>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11014" y="1905001"/>
            <a:ext cx="4989786" cy="1738056"/>
            <a:chOff x="175737" y="1402055"/>
            <a:chExt cx="4989786" cy="2320507"/>
          </a:xfrm>
        </p:grpSpPr>
        <p:sp>
          <p:nvSpPr>
            <p:cNvPr id="7" name="TextBox 6"/>
            <p:cNvSpPr txBox="1"/>
            <p:nvPr/>
          </p:nvSpPr>
          <p:spPr>
            <a:xfrm>
              <a:off x="175737" y="2018858"/>
              <a:ext cx="4989786" cy="1200329"/>
            </a:xfrm>
            <a:prstGeom prst="rect">
              <a:avLst/>
            </a:prstGeom>
            <a:noFill/>
          </p:spPr>
          <p:txBody>
            <a:bodyPr wrap="square" rtlCol="0">
              <a:spAutoFit/>
            </a:bodyPr>
            <a:lstStyle/>
            <a:p>
              <a:pPr algn="just">
                <a:spcBef>
                  <a:spcPct val="50000"/>
                </a:spcBef>
                <a:defRPr/>
              </a:pPr>
              <a:r>
                <a:rPr lang="en-US" sz="2400">
                  <a:solidFill>
                    <a:srgbClr val="002060"/>
                  </a:solidFill>
                  <a:latin typeface="#9Slide03 SFU Futura_12" panose="00000400000000000000" pitchFamily="2" charset="0"/>
                  <a:cs typeface="Arial" panose="020B0604020202020204" pitchFamily="34" charset="0"/>
                </a:rPr>
                <a:t>Hãy nêu cách tính khoảng cách từ Hà Nội đến Tp.Hồ Chí Minh theo đường chim bay?</a:t>
              </a:r>
              <a:endParaRPr lang="en-US" sz="2400" dirty="0">
                <a:solidFill>
                  <a:srgbClr val="002060"/>
                </a:solidFill>
                <a:latin typeface="#9Slide03 SFU Futura_12" panose="00000400000000000000" pitchFamily="2" charset="0"/>
                <a:cs typeface="Arial" panose="020B0604020202020204" pitchFamily="34" charset="0"/>
              </a:endParaRPr>
            </a:p>
          </p:txBody>
        </p:sp>
        <p:sp>
          <p:nvSpPr>
            <p:cNvPr id="8" name="Rectangle 7"/>
            <p:cNvSpPr/>
            <p:nvPr/>
          </p:nvSpPr>
          <p:spPr>
            <a:xfrm>
              <a:off x="175737" y="1676672"/>
              <a:ext cx="4948056" cy="2045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19366" y="1402055"/>
              <a:ext cx="1902528" cy="461665"/>
            </a:xfrm>
            <a:prstGeom prst="rect">
              <a:avLst/>
            </a:prstGeom>
            <a:solidFill>
              <a:srgbClr val="C0F889"/>
            </a:solidFill>
          </p:spPr>
          <p:txBody>
            <a:bodyPr wrap="square" rtlCol="0">
              <a:spAutoFit/>
            </a:bodyPr>
            <a:lstStyle/>
            <a:p>
              <a:pPr algn="ctr"/>
              <a:r>
                <a:rPr lang="en-US" sz="2400">
                  <a:solidFill>
                    <a:srgbClr val="DD4426"/>
                  </a:solidFill>
                  <a:latin typeface="#9Slide07 SFU Machine" panose="00000400000000000000" pitchFamily="2" charset="0"/>
                </a:rPr>
                <a:t>Nhà thám hiểm</a:t>
              </a:r>
              <a:endParaRPr lang="en-US" sz="2400" dirty="0">
                <a:solidFill>
                  <a:srgbClr val="DD4426"/>
                </a:solidFill>
                <a:latin typeface="#9Slide07 SFU Machine" panose="00000400000000000000" pitchFamily="2" charset="0"/>
              </a:endParaRPr>
            </a:p>
          </p:txBody>
        </p:sp>
      </p:grpSp>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3966758" y="3493856"/>
            <a:ext cx="2677694" cy="2677694"/>
          </a:xfrm>
          <a:prstGeom prst="rect">
            <a:avLst/>
          </a:prstGeom>
        </p:spPr>
      </p:pic>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363590"/>
            <a:ext cx="2788040" cy="2788040"/>
          </a:xfrm>
          <a:prstGeom prst="rect">
            <a:avLst/>
          </a:prstGeom>
        </p:spPr>
      </p:pic>
      <p:grpSp>
        <p:nvGrpSpPr>
          <p:cNvPr id="41" name="Group 40"/>
          <p:cNvGrpSpPr/>
          <p:nvPr/>
        </p:nvGrpSpPr>
        <p:grpSpPr>
          <a:xfrm>
            <a:off x="7759610" y="101403"/>
            <a:ext cx="4312408" cy="5880288"/>
            <a:chOff x="7275149" y="67616"/>
            <a:chExt cx="4867801" cy="6637607"/>
          </a:xfrm>
        </p:grpSpPr>
        <p:grpSp>
          <p:nvGrpSpPr>
            <p:cNvPr id="22" name="Group 21"/>
            <p:cNvGrpSpPr/>
            <p:nvPr/>
          </p:nvGrpSpPr>
          <p:grpSpPr>
            <a:xfrm>
              <a:off x="7275149" y="67616"/>
              <a:ext cx="4867801" cy="6637607"/>
              <a:chOff x="7275149" y="67616"/>
              <a:chExt cx="4867801" cy="6637607"/>
            </a:xfrm>
          </p:grpSpPr>
          <p:pic>
            <p:nvPicPr>
              <p:cNvPr id="16" name="Picture 15"/>
              <p:cNvPicPr>
                <a:picLocks noChangeAspect="1"/>
              </p:cNvPicPr>
              <p:nvPr/>
            </p:nvPicPr>
            <p:blipFill>
              <a:blip r:embed="rId3"/>
              <a:stretch>
                <a:fillRect/>
              </a:stretch>
            </p:blipFill>
            <p:spPr>
              <a:xfrm>
                <a:off x="7609058" y="67616"/>
                <a:ext cx="4533892" cy="6308024"/>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4"/>
              <a:stretch>
                <a:fillRect/>
              </a:stretch>
            </p:blipFill>
            <p:spPr>
              <a:xfrm>
                <a:off x="9315835" y="6400800"/>
                <a:ext cx="2815872" cy="210532"/>
              </a:xfrm>
              <a:prstGeom prst="rect">
                <a:avLst/>
              </a:prstGeom>
            </p:spPr>
          </p:pic>
          <p:sp>
            <p:nvSpPr>
              <p:cNvPr id="21" name="TextBox 20"/>
              <p:cNvSpPr txBox="1"/>
              <p:nvPr/>
            </p:nvSpPr>
            <p:spPr>
              <a:xfrm>
                <a:off x="7275149" y="6363976"/>
                <a:ext cx="2438400" cy="341247"/>
              </a:xfrm>
              <a:prstGeom prst="rect">
                <a:avLst/>
              </a:prstGeom>
              <a:noFill/>
            </p:spPr>
            <p:txBody>
              <a:bodyPr wrap="square">
                <a:spAutoFit/>
              </a:bodyPr>
              <a:lstStyle/>
              <a:p>
                <a:pPr marR="0" lvl="0" algn="ctr">
                  <a:lnSpc>
                    <a:spcPct val="107000"/>
                  </a:lnSpc>
                  <a:spcBef>
                    <a:spcPts val="0"/>
                  </a:spcBef>
                  <a:spcAft>
                    <a:spcPts val="800"/>
                  </a:spcAft>
                </a:pPr>
                <a:r>
                  <a:rPr lang="en-US" sz="1600" b="1">
                    <a:solidFill>
                      <a:srgbClr val="86908E"/>
                    </a:solidFill>
                    <a:effectLst/>
                    <a:latin typeface="#9Slide02 Noi dung rat dai" panose="02000000000000000000" pitchFamily="2" charset="0"/>
                    <a:ea typeface="#9Slide02 Noi dung rat dai" panose="02000000000000000000" pitchFamily="2" charset="0"/>
                    <a:cs typeface="Times New Roman" panose="02020603050405020304" pitchFamily="18" charset="0"/>
                  </a:rPr>
                  <a:t>Tỉ lệ 1 : 6000000</a:t>
                </a:r>
                <a:endParaRPr lang="en-US" sz="1600" b="1">
                  <a:solidFill>
                    <a:srgbClr val="86908E"/>
                  </a:solidFill>
                  <a:effectLst/>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cxnSp>
          <p:nvCxnSpPr>
            <p:cNvPr id="37" name="Straight Arrow Connector 36"/>
            <p:cNvCxnSpPr/>
            <p:nvPr/>
          </p:nvCxnSpPr>
          <p:spPr>
            <a:xfrm>
              <a:off x="9119437" y="1037896"/>
              <a:ext cx="363066" cy="44613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2" descr="Thước Kẻ 20cm SR02 Happy Day Có in Hằng Đẳng Thức Đáng Nhớ và Nhãn Ghi Tên  - Thước kẻ - Compa | Zalora.vn"/>
            <p:cNvPicPr>
              <a:picLocks noChangeAspect="1" noChangeArrowheads="1"/>
            </p:cNvPicPr>
            <p:nvPr/>
          </p:nvPicPr>
          <p:blipFill rotWithShape="1">
            <a:blip r:embed="rId5">
              <a:extLst>
                <a:ext uri="{28A0092B-C50C-407E-A947-70E740481C1C}">
                  <a14:useLocalDpi xmlns:a14="http://schemas.microsoft.com/office/drawing/2010/main" val="0"/>
                </a:ext>
              </a:extLst>
            </a:blip>
            <a:srcRect t="42818" b="41833"/>
            <a:stretch>
              <a:fillRect/>
            </a:stretch>
          </p:blipFill>
          <p:spPr bwMode="auto">
            <a:xfrm rot="5147151">
              <a:off x="6483366" y="2879473"/>
              <a:ext cx="4762500" cy="7310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p:cNvGrpSpPr/>
          <p:nvPr/>
        </p:nvGrpSpPr>
        <p:grpSpPr>
          <a:xfrm>
            <a:off x="1268589" y="6006034"/>
            <a:ext cx="9654822" cy="470966"/>
            <a:chOff x="640745" y="5981691"/>
            <a:chExt cx="7923593" cy="470966"/>
          </a:xfrm>
          <a:solidFill>
            <a:srgbClr val="C0F889"/>
          </a:solidFill>
        </p:grpSpPr>
        <p:sp>
          <p:nvSpPr>
            <p:cNvPr id="27" name="TextBox 26"/>
            <p:cNvSpPr txBox="1"/>
            <p:nvPr/>
          </p:nvSpPr>
          <p:spPr>
            <a:xfrm>
              <a:off x="3296307" y="5981692"/>
              <a:ext cx="487826" cy="461665"/>
            </a:xfrm>
            <a:prstGeom prst="rect">
              <a:avLst/>
            </a:prstGeom>
            <a:grpFill/>
          </p:spPr>
          <p:txBody>
            <a:bodyPr wrap="square" rtlCol="0">
              <a:spAutoFit/>
            </a:bodyPr>
            <a:lstStyle/>
            <a:p>
              <a:pPr algn="just">
                <a:spcBef>
                  <a:spcPct val="50000"/>
                </a:spcBef>
                <a:defRPr/>
              </a:pPr>
              <a:r>
                <a:rPr lang="en-US" sz="2400">
                  <a:solidFill>
                    <a:srgbClr val="DD4426"/>
                  </a:solidFill>
                  <a:latin typeface="#9Slide03 SFU Futura_12" panose="00000400000000000000" pitchFamily="2" charset="0"/>
                  <a:cs typeface="Arial" panose="020B0604020202020204" pitchFamily="34" charset="0"/>
                </a:rPr>
                <a:t>x</a:t>
              </a:r>
              <a:endParaRPr lang="en-US" sz="2400">
                <a:solidFill>
                  <a:srgbClr val="DD4426"/>
                </a:solidFill>
                <a:latin typeface="#9Slide03 SFU Futura_12" panose="00000400000000000000" pitchFamily="2" charset="0"/>
                <a:cs typeface="Arial" panose="020B0604020202020204" pitchFamily="34" charset="0"/>
              </a:endParaRPr>
            </a:p>
          </p:txBody>
        </p:sp>
        <p:sp>
          <p:nvSpPr>
            <p:cNvPr id="29" name="TextBox 28"/>
            <p:cNvSpPr txBox="1"/>
            <p:nvPr/>
          </p:nvSpPr>
          <p:spPr>
            <a:xfrm>
              <a:off x="5852281" y="5990992"/>
              <a:ext cx="2712057" cy="461665"/>
            </a:xfrm>
            <a:prstGeom prst="rect">
              <a:avLst/>
            </a:prstGeom>
            <a:grpFill/>
          </p:spPr>
          <p:txBody>
            <a:bodyPr wrap="square">
              <a:spAutoFit/>
            </a:bodyPr>
            <a:lstStyle/>
            <a:p>
              <a:r>
                <a:rPr lang="en-US" sz="2400">
                  <a:solidFill>
                    <a:srgbClr val="DD4426"/>
                  </a:solidFill>
                  <a:latin typeface="#9Slide03 SFU Futura_12" panose="00000400000000000000" pitchFamily="2" charset="0"/>
                  <a:cs typeface="Arial" panose="020B0604020202020204" pitchFamily="34" charset="0"/>
                </a:rPr>
                <a:t>Độ dài thực tế(km)</a:t>
              </a:r>
              <a:endParaRPr lang="en-US" sz="2400">
                <a:solidFill>
                  <a:srgbClr val="DD4426"/>
                </a:solidFill>
              </a:endParaRPr>
            </a:p>
          </p:txBody>
        </p:sp>
        <p:sp>
          <p:nvSpPr>
            <p:cNvPr id="31" name="TextBox 30"/>
            <p:cNvSpPr txBox="1"/>
            <p:nvPr/>
          </p:nvSpPr>
          <p:spPr>
            <a:xfrm>
              <a:off x="3684458" y="5981692"/>
              <a:ext cx="1894321" cy="461665"/>
            </a:xfrm>
            <a:prstGeom prst="rect">
              <a:avLst/>
            </a:prstGeom>
            <a:grpFill/>
          </p:spPr>
          <p:txBody>
            <a:bodyPr wrap="square">
              <a:spAutoFit/>
            </a:bodyPr>
            <a:lstStyle/>
            <a:p>
              <a:r>
                <a:rPr lang="en-US" sz="2400">
                  <a:solidFill>
                    <a:srgbClr val="DD4426"/>
                  </a:solidFill>
                  <a:latin typeface="#9Slide03 SFU Futura_12" panose="00000400000000000000" pitchFamily="2" charset="0"/>
                  <a:cs typeface="Arial" panose="020B0604020202020204" pitchFamily="34" charset="0"/>
                </a:rPr>
                <a:t>Tỉ lệ bản đồ(cm)</a:t>
              </a:r>
              <a:endParaRPr lang="en-US" sz="2400">
                <a:solidFill>
                  <a:srgbClr val="DD4426"/>
                </a:solidFill>
              </a:endParaRPr>
            </a:p>
          </p:txBody>
        </p:sp>
        <p:sp>
          <p:nvSpPr>
            <p:cNvPr id="33" name="TextBox 32"/>
            <p:cNvSpPr txBox="1"/>
            <p:nvPr/>
          </p:nvSpPr>
          <p:spPr>
            <a:xfrm>
              <a:off x="640745" y="5981693"/>
              <a:ext cx="2712056" cy="461665"/>
            </a:xfrm>
            <a:prstGeom prst="rect">
              <a:avLst/>
            </a:prstGeom>
            <a:grpFill/>
          </p:spPr>
          <p:txBody>
            <a:bodyPr wrap="square">
              <a:spAutoFit/>
            </a:bodyPr>
            <a:lstStyle/>
            <a:p>
              <a:r>
                <a:rPr lang="en-US" sz="2400">
                  <a:solidFill>
                    <a:srgbClr val="DD4426"/>
                  </a:solidFill>
                  <a:latin typeface="#9Slide03 SFU Futura_12" panose="00000400000000000000" pitchFamily="2" charset="0"/>
                  <a:cs typeface="Arial" panose="020B0604020202020204" pitchFamily="34" charset="0"/>
                </a:rPr>
                <a:t>Độ dài trên bản đồ(cm)</a:t>
              </a:r>
              <a:endParaRPr lang="en-US" sz="2400">
                <a:solidFill>
                  <a:srgbClr val="DD4426"/>
                </a:solidFill>
              </a:endParaRPr>
            </a:p>
          </p:txBody>
        </p:sp>
        <p:sp>
          <p:nvSpPr>
            <p:cNvPr id="40" name="TextBox 39"/>
            <p:cNvSpPr txBox="1"/>
            <p:nvPr/>
          </p:nvSpPr>
          <p:spPr>
            <a:xfrm>
              <a:off x="5439301" y="5981691"/>
              <a:ext cx="487826" cy="461665"/>
            </a:xfrm>
            <a:prstGeom prst="rect">
              <a:avLst/>
            </a:prstGeom>
            <a:grpFill/>
          </p:spPr>
          <p:txBody>
            <a:bodyPr wrap="square" rtlCol="0">
              <a:spAutoFit/>
            </a:bodyPr>
            <a:lstStyle/>
            <a:p>
              <a:pPr algn="just">
                <a:spcBef>
                  <a:spcPct val="50000"/>
                </a:spcBef>
                <a:defRPr/>
              </a:pPr>
              <a:r>
                <a:rPr lang="en-US" sz="2400">
                  <a:solidFill>
                    <a:srgbClr val="DD4426"/>
                  </a:solidFill>
                  <a:latin typeface="#9Slide03 SFU Futura_12" panose="00000400000000000000" pitchFamily="2" charset="0"/>
                  <a:cs typeface="Arial" panose="020B0604020202020204" pitchFamily="34" charset="0"/>
                </a:rPr>
                <a:t>=</a:t>
              </a:r>
              <a:endParaRPr lang="en-US" sz="2400">
                <a:solidFill>
                  <a:srgbClr val="DD4426"/>
                </a:solidFill>
                <a:latin typeface="#9Slide03 SFU Futura_12" panose="00000400000000000000" pitchFamily="2" charset="0"/>
                <a:cs typeface="Arial" panose="020B0604020202020204" pitchFamily="34" charset="0"/>
              </a:endParaRPr>
            </a:p>
          </p:txBody>
        </p:sp>
      </p:grpSp>
      <p:grpSp>
        <p:nvGrpSpPr>
          <p:cNvPr id="28" name="Group 27"/>
          <p:cNvGrpSpPr/>
          <p:nvPr/>
        </p:nvGrpSpPr>
        <p:grpSpPr>
          <a:xfrm>
            <a:off x="0" y="-14544"/>
            <a:ext cx="12192001" cy="6858000"/>
            <a:chOff x="0" y="-14544"/>
            <a:chExt cx="12192001" cy="6858000"/>
          </a:xfrm>
        </p:grpSpPr>
        <p:sp>
          <p:nvSpPr>
            <p:cNvPr id="30" name="Rectangle 29"/>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06068" y="0"/>
            <a:ext cx="2669603" cy="1848710"/>
            <a:chOff x="406068" y="0"/>
            <a:chExt cx="2669603" cy="1848710"/>
          </a:xfrm>
        </p:grpSpPr>
        <p:pic>
          <p:nvPicPr>
            <p:cNvPr id="35" name="Graphic 34"/>
            <p:cNvPicPr>
              <a:picLocks noChangeAspect="1"/>
            </p:cNvPicPr>
            <p:nvPr/>
          </p:nvPicPr>
          <p:blipFill rotWithShape="1">
            <a:blip r:embed="rId6">
              <a:extLst>
                <a:ext uri="{96DAC541-7B7A-43D3-8B79-37D633B846F1}">
                  <asvg:svgBlip xmlns:asvg="http://schemas.microsoft.com/office/drawing/2016/SVG/main" r:embed="rId7"/>
                </a:ext>
              </a:extLst>
            </a:blip>
            <a:srcRect r="41111" b="50368"/>
            <a:stretch>
              <a:fillRect/>
            </a:stretch>
          </p:blipFill>
          <p:spPr>
            <a:xfrm>
              <a:off x="406069" y="0"/>
              <a:ext cx="2669602" cy="1848710"/>
            </a:xfrm>
            <a:prstGeom prst="rect">
              <a:avLst/>
            </a:prstGeom>
          </p:spPr>
        </p:pic>
        <p:sp>
          <p:nvSpPr>
            <p:cNvPr id="36" name="Text Box 69"/>
            <p:cNvSpPr txBox="1">
              <a:spLocks noChangeArrowheads="1"/>
            </p:cNvSpPr>
            <p:nvPr/>
          </p:nvSpPr>
          <p:spPr bwMode="gray">
            <a:xfrm>
              <a:off x="838200" y="575149"/>
              <a:ext cx="1905000" cy="6230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b="1">
                  <a:solidFill>
                    <a:schemeClr val="bg1"/>
                  </a:solidFill>
                  <a:latin typeface="#9Slide03 Bebas Neue Bold" panose="020B0606020202050201" pitchFamily="34" charset="0"/>
                  <a:cs typeface="Arial" panose="020B0604020202020204"/>
                  <a:sym typeface="Arial" panose="020B0604020202020204"/>
                </a:rPr>
                <a:t>SỬ DỤNG BẢN ĐỒ TRONG HỌC TẬP VÀ ĐỜI SỐNG</a:t>
              </a:r>
              <a:endParaRPr lang="en-US" b="1">
                <a:solidFill>
                  <a:schemeClr val="bg1"/>
                </a:solidFill>
                <a:latin typeface="#9Slide03 Bebas Neue Bold" panose="020B0606020202050201" pitchFamily="34" charset="0"/>
                <a:cs typeface="Arial" panose="020B0604020202020204"/>
                <a:sym typeface="Arial" panose="020B0604020202020204"/>
              </a:endParaRPr>
            </a:p>
          </p:txBody>
        </p:sp>
        <p:sp>
          <p:nvSpPr>
            <p:cNvPr id="42" name="Text Box 69"/>
            <p:cNvSpPr txBox="1">
              <a:spLocks noChangeArrowheads="1"/>
            </p:cNvSpPr>
            <p:nvPr/>
          </p:nvSpPr>
          <p:spPr bwMode="gray">
            <a:xfrm>
              <a:off x="406068" y="439086"/>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781800" y="1970411"/>
            <a:ext cx="4989786" cy="1458589"/>
            <a:chOff x="175737" y="1402055"/>
            <a:chExt cx="4989786" cy="2320507"/>
          </a:xfrm>
        </p:grpSpPr>
        <p:sp>
          <p:nvSpPr>
            <p:cNvPr id="7" name="TextBox 6"/>
            <p:cNvSpPr txBox="1"/>
            <p:nvPr/>
          </p:nvSpPr>
          <p:spPr>
            <a:xfrm>
              <a:off x="175737" y="2018857"/>
              <a:ext cx="4989786" cy="1109478"/>
            </a:xfrm>
            <a:prstGeom prst="rect">
              <a:avLst/>
            </a:prstGeom>
            <a:noFill/>
          </p:spPr>
          <p:txBody>
            <a:bodyPr wrap="square" rtlCol="0">
              <a:spAutoFit/>
            </a:bodyPr>
            <a:lstStyle/>
            <a:p>
              <a:pPr algn="just">
                <a:spcBef>
                  <a:spcPct val="50000"/>
                </a:spcBef>
                <a:defRPr/>
              </a:pPr>
              <a:r>
                <a:rPr lang="nl-NL" sz="2400">
                  <a:solidFill>
                    <a:srgbClr val="0066FF"/>
                  </a:solidFill>
                  <a:latin typeface="#9Slide03 SFU Futura_12" panose="00000400000000000000" pitchFamily="2" charset="0"/>
                  <a:cs typeface="Arial" panose="020B0604020202020204" pitchFamily="34" charset="0"/>
                </a:rPr>
                <a:t>Xác định vị trí Việt Nam thuộc đới khí hậu nào?</a:t>
              </a:r>
              <a:endParaRPr lang="en-US" sz="2400" dirty="0">
                <a:solidFill>
                  <a:srgbClr val="002060"/>
                </a:solidFill>
                <a:latin typeface="#9Slide03 SFU Futura_12" panose="00000400000000000000" pitchFamily="2" charset="0"/>
                <a:cs typeface="Arial" panose="020B0604020202020204" pitchFamily="34" charset="0"/>
              </a:endParaRPr>
            </a:p>
          </p:txBody>
        </p:sp>
        <p:sp>
          <p:nvSpPr>
            <p:cNvPr id="8" name="Rectangle 7"/>
            <p:cNvSpPr/>
            <p:nvPr/>
          </p:nvSpPr>
          <p:spPr>
            <a:xfrm>
              <a:off x="175737" y="1676672"/>
              <a:ext cx="4948056" cy="2045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19366" y="1402055"/>
              <a:ext cx="1902528" cy="616376"/>
            </a:xfrm>
            <a:prstGeom prst="rect">
              <a:avLst/>
            </a:prstGeom>
            <a:solidFill>
              <a:srgbClr val="C0F889"/>
            </a:solidFill>
          </p:spPr>
          <p:txBody>
            <a:bodyPr wrap="square" rtlCol="0">
              <a:spAutoFit/>
            </a:bodyPr>
            <a:lstStyle/>
            <a:p>
              <a:pPr algn="ctr"/>
              <a:r>
                <a:rPr lang="en-US" sz="2400">
                  <a:solidFill>
                    <a:srgbClr val="DD4426"/>
                  </a:solidFill>
                  <a:latin typeface="#9Slide07 SFU Machine" panose="00000400000000000000" pitchFamily="2" charset="0"/>
                </a:rPr>
                <a:t>Nhà khí tượng</a:t>
              </a:r>
              <a:endParaRPr lang="en-US" sz="2400" dirty="0">
                <a:solidFill>
                  <a:srgbClr val="DD4426"/>
                </a:solidFill>
                <a:latin typeface="#9Slide07 SFU Machine" panose="00000400000000000000" pitchFamily="2" charset="0"/>
              </a:endParaRPr>
            </a:p>
          </p:txBody>
        </p:sp>
      </p:grpSp>
      <p:grpSp>
        <p:nvGrpSpPr>
          <p:cNvPr id="26" name="Group 25"/>
          <p:cNvGrpSpPr/>
          <p:nvPr/>
        </p:nvGrpSpPr>
        <p:grpSpPr>
          <a:xfrm>
            <a:off x="370669" y="2053218"/>
            <a:ext cx="6008206" cy="4405236"/>
            <a:chOff x="5410200" y="1600200"/>
            <a:chExt cx="6666186" cy="4495800"/>
          </a:xfrm>
        </p:grpSpPr>
        <p:pic>
          <p:nvPicPr>
            <p:cNvPr id="28" name="image4.png"/>
            <p:cNvPicPr/>
            <p:nvPr/>
          </p:nvPicPr>
          <p:blipFill>
            <a:blip r:embed="rId1"/>
            <a:srcRect/>
            <a:stretch>
              <a:fillRect/>
            </a:stretch>
          </p:blipFill>
          <p:spPr>
            <a:xfrm>
              <a:off x="5410200" y="1600200"/>
              <a:ext cx="6666186" cy="4495800"/>
            </a:xfrm>
            <a:prstGeom prst="rect">
              <a:avLst/>
            </a:prstGeom>
            <a:ln>
              <a:noFill/>
            </a:ln>
            <a:effectLst>
              <a:outerShdw blurRad="190500" algn="tl" rotWithShape="0">
                <a:srgbClr val="000000">
                  <a:alpha val="70000"/>
                </a:srgbClr>
              </a:outerShdw>
            </a:effectLst>
          </p:spPr>
        </p:pic>
        <p:sp>
          <p:nvSpPr>
            <p:cNvPr id="30" name="TextBox 29"/>
            <p:cNvSpPr txBox="1"/>
            <p:nvPr/>
          </p:nvSpPr>
          <p:spPr>
            <a:xfrm>
              <a:off x="7391400" y="5693262"/>
              <a:ext cx="2804348" cy="400110"/>
            </a:xfrm>
            <a:prstGeom prst="rect">
              <a:avLst/>
            </a:prstGeom>
            <a:noFill/>
          </p:spPr>
          <p:txBody>
            <a:bodyPr wrap="square">
              <a:spAutoFit/>
            </a:bodyPr>
            <a:lstStyle/>
            <a:p>
              <a:r>
                <a:rPr kumimoji="0" lang="nl-NL" sz="2000" b="1" i="1" u="none" strike="noStrike" kern="1200" cap="none" spc="0" normalizeH="0" baseline="0" noProof="0">
                  <a:ln>
                    <a:noFill/>
                  </a:ln>
                  <a:solidFill>
                    <a:srgbClr val="0066FF"/>
                  </a:solidFill>
                  <a:effectLst/>
                  <a:uLnTx/>
                  <a:uFillTx/>
                  <a:latin typeface="Arial" panose="020B0604020202020204" pitchFamily="34" charset="0"/>
                  <a:ea typeface="+mn-ea"/>
                  <a:cs typeface="Arial" panose="020B0604020202020204" pitchFamily="34" charset="0"/>
                </a:rPr>
                <a:t>CÁC ĐỚI KHÍ HẬU</a:t>
              </a:r>
              <a:endParaRPr lang="en-US" sz="1400" b="1"/>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031" y="3751746"/>
            <a:ext cx="4458858" cy="2508108"/>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37869"/>
          <a:stretch>
            <a:fillRect/>
          </a:stretch>
        </p:blipFill>
        <p:spPr>
          <a:xfrm>
            <a:off x="9592289" y="0"/>
            <a:ext cx="2599711" cy="2353628"/>
          </a:xfrm>
          <a:prstGeom prst="rect">
            <a:avLst/>
          </a:prstGeom>
        </p:spPr>
      </p:pic>
      <p:grpSp>
        <p:nvGrpSpPr>
          <p:cNvPr id="17" name="Group 16"/>
          <p:cNvGrpSpPr/>
          <p:nvPr/>
        </p:nvGrpSpPr>
        <p:grpSpPr>
          <a:xfrm>
            <a:off x="0" y="-14544"/>
            <a:ext cx="12192001" cy="6858000"/>
            <a:chOff x="0" y="-14544"/>
            <a:chExt cx="12192001" cy="6858000"/>
          </a:xfrm>
        </p:grpSpPr>
        <p:sp>
          <p:nvSpPr>
            <p:cNvPr id="18" name="Rectangle 17"/>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06068" y="0"/>
            <a:ext cx="2669603" cy="1848710"/>
            <a:chOff x="406068" y="0"/>
            <a:chExt cx="2669603" cy="1848710"/>
          </a:xfrm>
        </p:grpSpPr>
        <p:pic>
          <p:nvPicPr>
            <p:cNvPr id="21" name="Graphic 20"/>
            <p:cNvPicPr>
              <a:picLocks noChangeAspect="1"/>
            </p:cNvPicPr>
            <p:nvPr/>
          </p:nvPicPr>
          <p:blipFill rotWithShape="1">
            <a:blip r:embed="rId4">
              <a:extLst>
                <a:ext uri="{96DAC541-7B7A-43D3-8B79-37D633B846F1}">
                  <asvg:svgBlip xmlns:asvg="http://schemas.microsoft.com/office/drawing/2016/SVG/main" r:embed="rId5"/>
                </a:ext>
              </a:extLst>
            </a:blip>
            <a:srcRect r="41111" b="50368"/>
            <a:stretch>
              <a:fillRect/>
            </a:stretch>
          </p:blipFill>
          <p:spPr>
            <a:xfrm>
              <a:off x="406069" y="0"/>
              <a:ext cx="2669602" cy="1848710"/>
            </a:xfrm>
            <a:prstGeom prst="rect">
              <a:avLst/>
            </a:prstGeom>
          </p:spPr>
        </p:pic>
        <p:sp>
          <p:nvSpPr>
            <p:cNvPr id="22" name="Text Box 69"/>
            <p:cNvSpPr txBox="1">
              <a:spLocks noChangeArrowheads="1"/>
            </p:cNvSpPr>
            <p:nvPr/>
          </p:nvSpPr>
          <p:spPr bwMode="gray">
            <a:xfrm>
              <a:off x="838200" y="575149"/>
              <a:ext cx="1905000" cy="6230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b="1">
                  <a:solidFill>
                    <a:schemeClr val="bg1"/>
                  </a:solidFill>
                  <a:latin typeface="#9Slide03 Bebas Neue Bold" panose="020B0606020202050201" pitchFamily="34" charset="0"/>
                  <a:cs typeface="Arial" panose="020B0604020202020204"/>
                  <a:sym typeface="Arial" panose="020B0604020202020204"/>
                </a:rPr>
                <a:t>SỬ DỤNG BẢN ĐỒ TRONG HỌC TẬP VÀ ĐỜI SỐNG</a:t>
              </a:r>
              <a:endParaRPr lang="en-US" b="1">
                <a:solidFill>
                  <a:schemeClr val="bg1"/>
                </a:solidFill>
                <a:latin typeface="#9Slide03 Bebas Neue Bold" panose="020B0606020202050201" pitchFamily="34" charset="0"/>
                <a:cs typeface="Arial" panose="020B0604020202020204"/>
                <a:sym typeface="Arial" panose="020B0604020202020204"/>
              </a:endParaRPr>
            </a:p>
          </p:txBody>
        </p:sp>
        <p:sp>
          <p:nvSpPr>
            <p:cNvPr id="23" name="Text Box 69"/>
            <p:cNvSpPr txBox="1">
              <a:spLocks noChangeArrowheads="1"/>
            </p:cNvSpPr>
            <p:nvPr/>
          </p:nvSpPr>
          <p:spPr bwMode="gray">
            <a:xfrm>
              <a:off x="406068" y="439086"/>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25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1">
            <a:extLst>
              <a:ext uri="{28A0092B-C50C-407E-A947-70E740481C1C}">
                <a14:useLocalDpi xmlns:a14="http://schemas.microsoft.com/office/drawing/2010/main" val="0"/>
              </a:ext>
            </a:extLst>
          </a:blip>
          <a:srcRect l="37869"/>
          <a:stretch>
            <a:fillRect/>
          </a:stretch>
        </p:blipFill>
        <p:spPr>
          <a:xfrm>
            <a:off x="9592289" y="0"/>
            <a:ext cx="2599711" cy="2353628"/>
          </a:xfrm>
          <a:prstGeom prst="rect">
            <a:avLst/>
          </a:prstGeom>
        </p:spPr>
      </p:pic>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21112" t="5555" r="23333" b="15555"/>
          <a:stretch>
            <a:fillRect/>
          </a:stretch>
        </p:blipFill>
        <p:spPr>
          <a:xfrm>
            <a:off x="7526010" y="3381422"/>
            <a:ext cx="2608590" cy="37042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33" y="1507734"/>
            <a:ext cx="5486400" cy="5486400"/>
          </a:xfrm>
          <a:prstGeom prst="rect">
            <a:avLst/>
          </a:prstGeom>
        </p:spPr>
      </p:pic>
      <p:grpSp>
        <p:nvGrpSpPr>
          <p:cNvPr id="11" name="Group 10"/>
          <p:cNvGrpSpPr/>
          <p:nvPr/>
        </p:nvGrpSpPr>
        <p:grpSpPr>
          <a:xfrm>
            <a:off x="5638800" y="1922585"/>
            <a:ext cx="6140150" cy="1975695"/>
            <a:chOff x="5638799" y="1633349"/>
            <a:chExt cx="6140150" cy="1975695"/>
          </a:xfrm>
        </p:grpSpPr>
        <p:grpSp>
          <p:nvGrpSpPr>
            <p:cNvPr id="17" name="Group 16"/>
            <p:cNvGrpSpPr/>
            <p:nvPr/>
          </p:nvGrpSpPr>
          <p:grpSpPr>
            <a:xfrm>
              <a:off x="5638799" y="1842570"/>
              <a:ext cx="6140150" cy="1766474"/>
              <a:chOff x="175735" y="1676673"/>
              <a:chExt cx="5932088" cy="1687341"/>
            </a:xfrm>
          </p:grpSpPr>
          <p:sp>
            <p:nvSpPr>
              <p:cNvPr id="19" name="TextBox 18"/>
              <p:cNvSpPr txBox="1"/>
              <p:nvPr/>
            </p:nvSpPr>
            <p:spPr>
              <a:xfrm>
                <a:off x="392825" y="2041062"/>
                <a:ext cx="5714998" cy="13229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2800" b="0" i="0">
                    <a:effectLst/>
                    <a:latin typeface="#9Slide03 SFU Futura_12" panose="00000400000000000000" pitchFamily="2" charset="0"/>
                  </a:rPr>
                  <a:t>Em hãy liệt kê </a:t>
                </a:r>
                <a:r>
                  <a:rPr lang="en-US" sz="2800" b="0" i="0">
                    <a:effectLst/>
                    <a:latin typeface="#9Slide03 SFU Futura_12" panose="00000400000000000000" pitchFamily="2" charset="0"/>
                  </a:rPr>
                  <a:t>các bước </a:t>
                </a:r>
                <a:r>
                  <a:rPr lang="en-US" sz="2800">
                    <a:latin typeface="#9Slide03 SFU Futura_12" panose="00000400000000000000" pitchFamily="2" charset="0"/>
                  </a:rPr>
                  <a:t>để khai thác</a:t>
                </a:r>
                <a:r>
                  <a:rPr lang="en-US" sz="2800" b="0" i="0">
                    <a:effectLst/>
                    <a:latin typeface="#9Slide03 SFU Futura_12" panose="00000400000000000000" pitchFamily="2" charset="0"/>
                  </a:rPr>
                  <a:t> hiệu quả bản đồ trong học tập địa lí và đời sống.</a:t>
                </a:r>
                <a:endParaRPr lang="vi-VN" sz="2800" b="0" i="0">
                  <a:effectLst/>
                  <a:latin typeface="#9Slide03 SFU Futura_12" panose="00000400000000000000" pitchFamily="2" charset="0"/>
                </a:endParaRPr>
              </a:p>
            </p:txBody>
          </p:sp>
          <p:sp>
            <p:nvSpPr>
              <p:cNvPr id="20" name="Rectangle 19"/>
              <p:cNvSpPr/>
              <p:nvPr/>
            </p:nvSpPr>
            <p:spPr>
              <a:xfrm>
                <a:off x="175735" y="1676673"/>
                <a:ext cx="5932087" cy="16873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FU Futura_12" panose="00000400000000000000" pitchFamily="2" charset="0"/>
                </a:endParaRPr>
              </a:p>
            </p:txBody>
          </p:sp>
        </p:grpSp>
        <p:sp>
          <p:nvSpPr>
            <p:cNvPr id="23" name="TextBox 22"/>
            <p:cNvSpPr txBox="1"/>
            <p:nvPr/>
          </p:nvSpPr>
          <p:spPr>
            <a:xfrm>
              <a:off x="7848600" y="1633349"/>
              <a:ext cx="2208142" cy="461665"/>
            </a:xfrm>
            <a:prstGeom prst="rect">
              <a:avLst/>
            </a:prstGeom>
            <a:solidFill>
              <a:srgbClr val="C0F889"/>
            </a:solidFill>
          </p:spPr>
          <p:txBody>
            <a:bodyPr wrap="square" rtlCol="0">
              <a:spAutoFit/>
            </a:bodyPr>
            <a:lstStyle/>
            <a:p>
              <a:pPr algn="ctr"/>
              <a:r>
                <a:rPr lang="en-US" sz="2400">
                  <a:solidFill>
                    <a:srgbClr val="DD4426"/>
                  </a:solidFill>
                  <a:latin typeface="#9Slide07 SFU Machine" panose="00000400000000000000" pitchFamily="2" charset="0"/>
                </a:rPr>
                <a:t>Nhà thông thái</a:t>
              </a:r>
              <a:endParaRPr lang="en-US" sz="2400" dirty="0">
                <a:solidFill>
                  <a:srgbClr val="DD4426"/>
                </a:solidFill>
                <a:latin typeface="#9Slide07 SFU Machine" panose="00000400000000000000" pitchFamily="2" charset="0"/>
              </a:endParaRPr>
            </a:p>
          </p:txBody>
        </p:sp>
      </p:grpSp>
      <p:grpSp>
        <p:nvGrpSpPr>
          <p:cNvPr id="16" name="Group 15"/>
          <p:cNvGrpSpPr/>
          <p:nvPr/>
        </p:nvGrpSpPr>
        <p:grpSpPr>
          <a:xfrm>
            <a:off x="0" y="-14544"/>
            <a:ext cx="12192001" cy="6858000"/>
            <a:chOff x="0" y="-14544"/>
            <a:chExt cx="12192001" cy="6858000"/>
          </a:xfrm>
        </p:grpSpPr>
        <p:sp>
          <p:nvSpPr>
            <p:cNvPr id="18" name="Rectangle 17"/>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06068" y="0"/>
            <a:ext cx="2669603" cy="1848710"/>
            <a:chOff x="406068" y="0"/>
            <a:chExt cx="2669603" cy="1848710"/>
          </a:xfrm>
        </p:grpSpPr>
        <p:pic>
          <p:nvPicPr>
            <p:cNvPr id="27" name="Graphic 26"/>
            <p:cNvPicPr>
              <a:picLocks noChangeAspect="1"/>
            </p:cNvPicPr>
            <p:nvPr/>
          </p:nvPicPr>
          <p:blipFill rotWithShape="1">
            <a:blip r:embed="rId4">
              <a:extLst>
                <a:ext uri="{96DAC541-7B7A-43D3-8B79-37D633B846F1}">
                  <asvg:svgBlip xmlns:asvg="http://schemas.microsoft.com/office/drawing/2016/SVG/main" r:embed="rId5"/>
                </a:ext>
              </a:extLst>
            </a:blip>
            <a:srcRect r="41111" b="50368"/>
            <a:stretch>
              <a:fillRect/>
            </a:stretch>
          </p:blipFill>
          <p:spPr>
            <a:xfrm>
              <a:off x="406069" y="0"/>
              <a:ext cx="2669602" cy="1848710"/>
            </a:xfrm>
            <a:prstGeom prst="rect">
              <a:avLst/>
            </a:prstGeom>
          </p:spPr>
        </p:pic>
        <p:sp>
          <p:nvSpPr>
            <p:cNvPr id="28" name="Text Box 69"/>
            <p:cNvSpPr txBox="1">
              <a:spLocks noChangeArrowheads="1"/>
            </p:cNvSpPr>
            <p:nvPr/>
          </p:nvSpPr>
          <p:spPr bwMode="gray">
            <a:xfrm>
              <a:off x="838200" y="575149"/>
              <a:ext cx="1905000" cy="6230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b="1">
                  <a:solidFill>
                    <a:schemeClr val="bg1"/>
                  </a:solidFill>
                  <a:latin typeface="#9Slide03 Bebas Neue Bold" panose="020B0606020202050201" pitchFamily="34" charset="0"/>
                  <a:cs typeface="Arial" panose="020B0604020202020204"/>
                  <a:sym typeface="Arial" panose="020B0604020202020204"/>
                </a:rPr>
                <a:t>SỬ DỤNG BẢN ĐỒ TRONG HỌC TẬP VÀ ĐỜI SỐNG</a:t>
              </a:r>
              <a:endParaRPr lang="en-US" b="1">
                <a:solidFill>
                  <a:schemeClr val="bg1"/>
                </a:solidFill>
                <a:latin typeface="#9Slide03 Bebas Neue Bold" panose="020B0606020202050201" pitchFamily="34" charset="0"/>
                <a:cs typeface="Arial" panose="020B0604020202020204"/>
                <a:sym typeface="Arial" panose="020B0604020202020204"/>
              </a:endParaRPr>
            </a:p>
          </p:txBody>
        </p:sp>
        <p:sp>
          <p:nvSpPr>
            <p:cNvPr id="29" name="Text Box 69"/>
            <p:cNvSpPr txBox="1">
              <a:spLocks noChangeArrowheads="1"/>
            </p:cNvSpPr>
            <p:nvPr/>
          </p:nvSpPr>
          <p:spPr bwMode="gray">
            <a:xfrm>
              <a:off x="406068" y="439086"/>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l="4954"/>
          <a:stretch>
            <a:fillRect/>
          </a:stretch>
        </p:blipFill>
        <p:spPr>
          <a:xfrm>
            <a:off x="496546" y="205507"/>
            <a:ext cx="8495054" cy="6826689"/>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37869"/>
          <a:stretch>
            <a:fillRect/>
          </a:stretch>
        </p:blipFill>
        <p:spPr>
          <a:xfrm>
            <a:off x="9592289" y="0"/>
            <a:ext cx="2599711" cy="235362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018" y="886690"/>
            <a:ext cx="3244592" cy="324459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832" y="1246834"/>
            <a:ext cx="5425188" cy="5425188"/>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2487121" y="2198284"/>
            <a:ext cx="4279692" cy="584775"/>
          </a:xfrm>
          <a:prstGeom prst="rect">
            <a:avLst/>
          </a:prstGeom>
          <a:noFill/>
        </p:spPr>
        <p:txBody>
          <a:bodyPr wrap="square">
            <a:spAutoFit/>
          </a:bodyPr>
          <a:lstStyle/>
          <a:p>
            <a:pPr algn="ctr"/>
            <a:r>
              <a:rPr lang="en-US" sz="3200" dirty="0">
                <a:solidFill>
                  <a:srgbClr val="D4145A"/>
                </a:solidFill>
                <a:latin typeface="#9Slide07 SFU Machine" panose="00000400000000000000" pitchFamily="2" charset="0"/>
              </a:rPr>
              <a:t>LƯU Ý KHI </a:t>
            </a:r>
            <a:r>
              <a:rPr lang="en-US" sz="3200" dirty="0" err="1">
                <a:solidFill>
                  <a:srgbClr val="D4145A"/>
                </a:solidFill>
                <a:latin typeface="#9Slide07 SFU Machine" panose="00000400000000000000" pitchFamily="2" charset="0"/>
              </a:rPr>
              <a:t>sử</a:t>
            </a:r>
            <a:r>
              <a:rPr lang="en-US" sz="3200" dirty="0">
                <a:solidFill>
                  <a:srgbClr val="D4145A"/>
                </a:solidFill>
                <a:latin typeface="#9Slide07 SFU Machine" panose="00000400000000000000" pitchFamily="2" charset="0"/>
              </a:rPr>
              <a:t> </a:t>
            </a:r>
            <a:r>
              <a:rPr lang="en-US" sz="3200" dirty="0" err="1">
                <a:solidFill>
                  <a:srgbClr val="D4145A"/>
                </a:solidFill>
                <a:latin typeface="#9Slide07 SFU Machine" panose="00000400000000000000" pitchFamily="2" charset="0"/>
              </a:rPr>
              <a:t>dụng</a:t>
            </a:r>
            <a:r>
              <a:rPr lang="en-US" sz="3200" dirty="0">
                <a:solidFill>
                  <a:srgbClr val="D4145A"/>
                </a:solidFill>
                <a:latin typeface="#9Slide07 SFU Machine" panose="00000400000000000000" pitchFamily="2" charset="0"/>
              </a:rPr>
              <a:t> </a:t>
            </a:r>
            <a:r>
              <a:rPr lang="en-US" sz="3200" dirty="0" err="1">
                <a:solidFill>
                  <a:srgbClr val="D4145A"/>
                </a:solidFill>
                <a:latin typeface="#9Slide07 SFU Machine" panose="00000400000000000000" pitchFamily="2" charset="0"/>
              </a:rPr>
              <a:t>bản</a:t>
            </a:r>
            <a:r>
              <a:rPr lang="en-US" sz="3200" dirty="0">
                <a:solidFill>
                  <a:srgbClr val="D4145A"/>
                </a:solidFill>
                <a:latin typeface="#9Slide07 SFU Machine" panose="00000400000000000000" pitchFamily="2" charset="0"/>
              </a:rPr>
              <a:t> </a:t>
            </a:r>
            <a:r>
              <a:rPr lang="en-US" sz="3200" dirty="0" err="1">
                <a:solidFill>
                  <a:srgbClr val="D4145A"/>
                </a:solidFill>
                <a:latin typeface="#9Slide07 SFU Machine" panose="00000400000000000000" pitchFamily="2" charset="0"/>
              </a:rPr>
              <a:t>đồ</a:t>
            </a:r>
            <a:endParaRPr lang="en-US" sz="3200" dirty="0">
              <a:solidFill>
                <a:srgbClr val="D4145A"/>
              </a:solidFill>
              <a:latin typeface="#9Slide07 SFU Machine" panose="00000400000000000000" pitchFamily="2" charset="0"/>
            </a:endParaRPr>
          </a:p>
        </p:txBody>
      </p:sp>
      <p:sp>
        <p:nvSpPr>
          <p:cNvPr id="18" name="TextBox 17"/>
          <p:cNvSpPr txBox="1"/>
          <p:nvPr/>
        </p:nvSpPr>
        <p:spPr>
          <a:xfrm>
            <a:off x="2085644" y="2679412"/>
            <a:ext cx="5153356" cy="3170099"/>
          </a:xfrm>
          <a:prstGeom prst="rect">
            <a:avLst/>
          </a:prstGeom>
          <a:noFill/>
        </p:spPr>
        <p:txBody>
          <a:bodyPr wrap="square">
            <a:spAutoFit/>
          </a:bodyPr>
          <a:lstStyle/>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Xác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định</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nội</a:t>
            </a:r>
            <a:r>
              <a:rPr lang="en-US" sz="2000" dirty="0">
                <a:latin typeface="#9Slide03 SFU Futura_12" panose="00000400000000000000" pitchFamily="2" charset="0"/>
                <a:cs typeface="Arial" panose="020B0604020202020204"/>
                <a:sym typeface="Arial" panose="020B0604020202020204"/>
              </a:rPr>
              <a:t> dung, </a:t>
            </a:r>
            <a:r>
              <a:rPr lang="en-US" sz="2000" dirty="0" err="1">
                <a:latin typeface="#9Slide03 SFU Futura_12" panose="00000400000000000000" pitchFamily="2" charset="0"/>
                <a:cs typeface="Arial" panose="020B0604020202020204"/>
                <a:sym typeface="Arial" panose="020B0604020202020204"/>
              </a:rPr>
              <a:t>yêu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cầu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của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việc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đọc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cs typeface="Arial" panose="020B0604020202020204"/>
              <a:sym typeface="Arial" panose="020B0604020202020204"/>
            </a:endParaRPr>
          </a:p>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Lựa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chọn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phù</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hợp</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cs typeface="Arial" panose="020B0604020202020204"/>
              <a:sym typeface="Arial" panose="020B0604020202020204"/>
            </a:endParaRPr>
          </a:p>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Hiểu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các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yếu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tố</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cơ</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của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cs typeface="Arial" panose="020B0604020202020204"/>
              <a:sym typeface="Arial" panose="020B0604020202020204"/>
            </a:endParaRPr>
          </a:p>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Tìm</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hiểu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kĩ</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chú</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giải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cs typeface="Arial" panose="020B0604020202020204"/>
              <a:sym typeface="Arial" panose="020B0604020202020204"/>
            </a:endParaRPr>
          </a:p>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a:t>
            </a:r>
            <a:r>
              <a:rPr lang="en-US" sz="2000" dirty="0" err="1">
                <a:latin typeface="#9Slide03 SFU Futura_12" panose="00000400000000000000" pitchFamily="2" charset="0"/>
                <a:cs typeface="Arial" panose="020B0604020202020204"/>
                <a:sym typeface="Arial" panose="020B0604020202020204"/>
              </a:rPr>
              <a:t>Xác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định</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mối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quan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hệ</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giữa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các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đối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tượng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địa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lí</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trên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cs typeface="Arial" panose="020B0604020202020204"/>
              <a:sym typeface="Arial" panose="020B0604020202020204"/>
            </a:endParaRPr>
          </a:p>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-Khi </a:t>
            </a:r>
            <a:r>
              <a:rPr lang="en-US" sz="2000" dirty="0" err="1">
                <a:latin typeface="#9Slide03 SFU Futura_12" panose="00000400000000000000" pitchFamily="2" charset="0"/>
                <a:cs typeface="Arial" panose="020B0604020202020204"/>
                <a:sym typeface="Arial" panose="020B0604020202020204"/>
              </a:rPr>
              <a:t>đọc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để</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giải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thích</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một</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hiện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tượng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địa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lí</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cần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phải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đọc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các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có</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nội</a:t>
            </a:r>
            <a:r>
              <a:rPr lang="en-US" sz="2000" dirty="0">
                <a:latin typeface="#9Slide03 SFU Futura_12" panose="00000400000000000000" pitchFamily="2" charset="0"/>
                <a:cs typeface="Arial" panose="020B0604020202020204"/>
                <a:sym typeface="Arial" panose="020B0604020202020204"/>
              </a:rPr>
              <a:t> dung </a:t>
            </a:r>
            <a:r>
              <a:rPr lang="en-US" sz="2000" dirty="0" err="1">
                <a:latin typeface="#9Slide03 SFU Futura_12" panose="00000400000000000000" pitchFamily="2" charset="0"/>
                <a:cs typeface="Arial" panose="020B0604020202020204"/>
                <a:sym typeface="Arial" panose="020B0604020202020204"/>
              </a:rPr>
              <a:t>liên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quan</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endParaRPr>
          </a:p>
        </p:txBody>
      </p:sp>
      <p:grpSp>
        <p:nvGrpSpPr>
          <p:cNvPr id="17" name="Group 16"/>
          <p:cNvGrpSpPr/>
          <p:nvPr/>
        </p:nvGrpSpPr>
        <p:grpSpPr>
          <a:xfrm>
            <a:off x="0" y="-14544"/>
            <a:ext cx="12192001" cy="6858000"/>
            <a:chOff x="0" y="-14544"/>
            <a:chExt cx="12192001" cy="6858000"/>
          </a:xfrm>
        </p:grpSpPr>
        <p:sp>
          <p:nvSpPr>
            <p:cNvPr id="19" name="Rectangle 18"/>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06068" y="0"/>
            <a:ext cx="2669603" cy="1848710"/>
            <a:chOff x="406068" y="0"/>
            <a:chExt cx="2669603" cy="1848710"/>
          </a:xfrm>
        </p:grpSpPr>
        <p:pic>
          <p:nvPicPr>
            <p:cNvPr id="23" name="Graphic 22"/>
            <p:cNvPicPr>
              <a:picLocks noChangeAspect="1"/>
            </p:cNvPicPr>
            <p:nvPr/>
          </p:nvPicPr>
          <p:blipFill rotWithShape="1">
            <a:blip r:embed="rId5">
              <a:extLst>
                <a:ext uri="{96DAC541-7B7A-43D3-8B79-37D633B846F1}">
                  <asvg:svgBlip xmlns:asvg="http://schemas.microsoft.com/office/drawing/2016/SVG/main" r:embed="rId6"/>
                </a:ext>
              </a:extLst>
            </a:blip>
            <a:srcRect r="41111" b="50368"/>
            <a:stretch>
              <a:fillRect/>
            </a:stretch>
          </p:blipFill>
          <p:spPr>
            <a:xfrm>
              <a:off x="406069" y="0"/>
              <a:ext cx="2669602" cy="1848710"/>
            </a:xfrm>
            <a:prstGeom prst="rect">
              <a:avLst/>
            </a:prstGeom>
          </p:spPr>
        </p:pic>
        <p:sp>
          <p:nvSpPr>
            <p:cNvPr id="25" name="Text Box 69"/>
            <p:cNvSpPr txBox="1">
              <a:spLocks noChangeArrowheads="1"/>
            </p:cNvSpPr>
            <p:nvPr/>
          </p:nvSpPr>
          <p:spPr bwMode="gray">
            <a:xfrm>
              <a:off x="838200" y="575149"/>
              <a:ext cx="1905000" cy="6230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b="1">
                  <a:solidFill>
                    <a:schemeClr val="bg1"/>
                  </a:solidFill>
                  <a:latin typeface="#9Slide03 Bebas Neue Bold" panose="020B0606020202050201" pitchFamily="34" charset="0"/>
                  <a:cs typeface="Arial" panose="020B0604020202020204"/>
                  <a:sym typeface="Arial" panose="020B0604020202020204"/>
                </a:rPr>
                <a:t>SỬ DỤNG BẢN ĐỒ TRONG HỌC TẬP VÀ ĐỜI SỐNG</a:t>
              </a:r>
              <a:endParaRPr lang="en-US" b="1">
                <a:solidFill>
                  <a:schemeClr val="bg1"/>
                </a:solidFill>
                <a:latin typeface="#9Slide03 Bebas Neue Bold" panose="020B0606020202050201" pitchFamily="34" charset="0"/>
                <a:cs typeface="Arial" panose="020B0604020202020204"/>
                <a:sym typeface="Arial" panose="020B0604020202020204"/>
              </a:endParaRPr>
            </a:p>
          </p:txBody>
        </p:sp>
        <p:sp>
          <p:nvSpPr>
            <p:cNvPr id="26" name="Text Box 69"/>
            <p:cNvSpPr txBox="1">
              <a:spLocks noChangeArrowheads="1"/>
            </p:cNvSpPr>
            <p:nvPr/>
          </p:nvSpPr>
          <p:spPr bwMode="gray">
            <a:xfrm>
              <a:off x="406068" y="439086"/>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up)">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wipe(up)">
                                      <p:cBhvr>
                                        <p:cTn id="24" dur="500"/>
                                        <p:tgtEl>
                                          <p:spTgt spid="1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up)">
                                      <p:cBhvr>
                                        <p:cTn id="29" dur="50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up)">
                                      <p:cBhvr>
                                        <p:cTn id="34" dur="500"/>
                                        <p:tgtEl>
                                          <p:spTgt spid="1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wipe(up)">
                                      <p:cBhvr>
                                        <p:cTn id="39" dur="500"/>
                                        <p:tgtEl>
                                          <p:spTgt spid="1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xEl>
                                              <p:pRg st="5" end="5"/>
                                            </p:txEl>
                                          </p:spTgt>
                                        </p:tgtEl>
                                        <p:attrNameLst>
                                          <p:attrName>style.visibility</p:attrName>
                                        </p:attrNameLst>
                                      </p:cBhvr>
                                      <p:to>
                                        <p:strVal val="visible"/>
                                      </p:to>
                                    </p:set>
                                    <p:animEffect transition="in" filter="wipe(up)">
                                      <p:cBhvr>
                                        <p:cTn id="44"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8776" y="1676399"/>
            <a:ext cx="5069024" cy="5303119"/>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37869"/>
          <a:stretch>
            <a:fillRect/>
          </a:stretch>
        </p:blipFill>
        <p:spPr>
          <a:xfrm>
            <a:off x="9592289" y="0"/>
            <a:ext cx="2599711" cy="2353628"/>
          </a:xfrm>
          <a:prstGeom prst="rect">
            <a:avLst/>
          </a:prstGeom>
        </p:spPr>
      </p:pic>
      <p:sp>
        <p:nvSpPr>
          <p:cNvPr id="16" name="TextBox 15"/>
          <p:cNvSpPr txBox="1"/>
          <p:nvPr/>
        </p:nvSpPr>
        <p:spPr>
          <a:xfrm>
            <a:off x="583442" y="3106330"/>
            <a:ext cx="4279692" cy="584775"/>
          </a:xfrm>
          <a:prstGeom prst="rect">
            <a:avLst/>
          </a:prstGeom>
          <a:noFill/>
        </p:spPr>
        <p:txBody>
          <a:bodyPr wrap="square">
            <a:spAutoFit/>
          </a:bodyPr>
          <a:lstStyle/>
          <a:p>
            <a:pPr algn="ctr"/>
            <a:r>
              <a:rPr lang="en-US" sz="3200">
                <a:solidFill>
                  <a:srgbClr val="D4145A"/>
                </a:solidFill>
                <a:latin typeface="#9Slide07 SFU Machine" panose="00000400000000000000" pitchFamily="2" charset="0"/>
              </a:rPr>
              <a:t>EM CÓ BIẾT</a:t>
            </a:r>
            <a:endParaRPr lang="en-US" sz="3200">
              <a:solidFill>
                <a:srgbClr val="D4145A"/>
              </a:solidFill>
              <a:latin typeface="#9Slide07 SFU Machine" panose="00000400000000000000" pitchFamily="2" charset="0"/>
            </a:endParaRPr>
          </a:p>
        </p:txBody>
      </p:sp>
      <p:sp>
        <p:nvSpPr>
          <p:cNvPr id="18" name="TextBox 17"/>
          <p:cNvSpPr txBox="1"/>
          <p:nvPr/>
        </p:nvSpPr>
        <p:spPr>
          <a:xfrm>
            <a:off x="1104900" y="3677396"/>
            <a:ext cx="3276600" cy="2246769"/>
          </a:xfrm>
          <a:prstGeom prst="rect">
            <a:avLst/>
          </a:prstGeom>
          <a:noFill/>
        </p:spPr>
        <p:txBody>
          <a:bodyPr wrap="square">
            <a:spAutoFit/>
          </a:bodyPr>
          <a:lstStyle/>
          <a:p>
            <a:pPr marL="0" marR="0" lvl="0" indent="0" algn="just" rtl="0">
              <a:spcBef>
                <a:spcPts val="0"/>
              </a:spcBef>
              <a:spcAft>
                <a:spcPts val="0"/>
              </a:spcAft>
              <a:buNone/>
            </a:pPr>
            <a:r>
              <a:rPr lang="en-US" sz="2000" dirty="0">
                <a:latin typeface="#9Slide03 SFU Futura_12" panose="00000400000000000000" pitchFamily="2" charset="0"/>
                <a:cs typeface="Arial" panose="020B0604020202020204"/>
                <a:sym typeface="Arial" panose="020B0604020202020204"/>
              </a:rPr>
              <a:t>Khi </a:t>
            </a:r>
            <a:r>
              <a:rPr lang="en-US" sz="2000" dirty="0" err="1">
                <a:latin typeface="#9Slide03 SFU Futura_12" panose="00000400000000000000" pitchFamily="2" charset="0"/>
                <a:cs typeface="Arial" panose="020B0604020202020204"/>
                <a:sym typeface="Arial" panose="020B0604020202020204"/>
              </a:rPr>
              <a:t>tìm</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hiểu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một</a:t>
            </a:r>
            <a:r>
              <a:rPr lang="en-US" sz="2000" dirty="0">
                <a:latin typeface="#9Slide03 SFU Futura_12" panose="00000400000000000000" pitchFamily="2" charset="0"/>
                <a:cs typeface="Arial" panose="020B0604020202020204"/>
                <a:sym typeface="Arial" panose="020B0604020202020204"/>
              </a:rPr>
              <a:t> con </a:t>
            </a:r>
            <a:r>
              <a:rPr lang="en-US" sz="2000" dirty="0" err="1">
                <a:latin typeface="#9Slide03 SFU Futura_12" panose="00000400000000000000" pitchFamily="2" charset="0"/>
                <a:cs typeface="Arial" panose="020B0604020202020204"/>
                <a:sym typeface="Arial" panose="020B0604020202020204"/>
              </a:rPr>
              <a:t>sông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trên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bản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đồ</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địa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hình</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phải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thấy</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được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mối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liên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quan</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giữa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hướng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chảy</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độ</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dốc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đặc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điểm</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của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lòng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sông</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với</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địa</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hình</a:t>
            </a:r>
            <a:r>
              <a:rPr lang="en-US" sz="2000" dirty="0">
                <a:latin typeface="#9Slide03 SFU Futura_12" panose="00000400000000000000" pitchFamily="2" charset="0"/>
                <a:cs typeface="Arial" panose="020B0604020202020204"/>
                <a:sym typeface="Arial" panose="020B0604020202020204"/>
              </a:rPr>
              <a:t> ở </a:t>
            </a:r>
            <a:r>
              <a:rPr lang="en-US" sz="2000" dirty="0" err="1">
                <a:latin typeface="#9Slide03 SFU Futura_12" panose="00000400000000000000" pitchFamily="2" charset="0"/>
                <a:cs typeface="Arial" panose="020B0604020202020204"/>
                <a:sym typeface="Arial" panose="020B0604020202020204"/>
              </a:rPr>
              <a:t>khu</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vực</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đó</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như</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thế</a:t>
            </a:r>
            <a:r>
              <a:rPr lang="en-US" sz="2000" dirty="0">
                <a:latin typeface="#9Slide03 SFU Futura_12" panose="00000400000000000000" pitchFamily="2" charset="0"/>
                <a:cs typeface="Arial" panose="020B0604020202020204"/>
                <a:sym typeface="Arial" panose="020B0604020202020204"/>
              </a:rPr>
              <a:t> </a:t>
            </a:r>
            <a:r>
              <a:rPr lang="en-US" sz="2000" dirty="0" err="1">
                <a:latin typeface="#9Slide03 SFU Futura_12" panose="00000400000000000000" pitchFamily="2" charset="0"/>
                <a:cs typeface="Arial" panose="020B0604020202020204"/>
                <a:sym typeface="Arial" panose="020B0604020202020204"/>
              </a:rPr>
              <a:t>nào</a:t>
            </a:r>
            <a:r>
              <a:rPr lang="en-US" sz="2000" dirty="0">
                <a:latin typeface="#9Slide03 SFU Futura_12" panose="00000400000000000000" pitchFamily="2" charset="0"/>
                <a:cs typeface="Arial" panose="020B0604020202020204"/>
                <a:sym typeface="Arial" panose="020B0604020202020204"/>
              </a:rPr>
              <a:t>.</a:t>
            </a:r>
            <a:endParaRPr lang="en-US" sz="2000" dirty="0">
              <a:latin typeface="#9Slide03 SFU Futura_12" panose="00000400000000000000" pitchFamily="2" charset="0"/>
            </a:endParaRPr>
          </a:p>
        </p:txBody>
      </p:sp>
      <p:grpSp>
        <p:nvGrpSpPr>
          <p:cNvPr id="17" name="Group 16"/>
          <p:cNvGrpSpPr/>
          <p:nvPr/>
        </p:nvGrpSpPr>
        <p:grpSpPr>
          <a:xfrm>
            <a:off x="0" y="-14544"/>
            <a:ext cx="12192001" cy="6858000"/>
            <a:chOff x="0" y="-14544"/>
            <a:chExt cx="12192001" cy="6858000"/>
          </a:xfrm>
        </p:grpSpPr>
        <p:sp>
          <p:nvSpPr>
            <p:cNvPr id="19" name="Rectangle 18"/>
            <p:cNvSpPr/>
            <p:nvPr/>
          </p:nvSpPr>
          <p:spPr>
            <a:xfrm>
              <a:off x="1" y="-14544"/>
              <a:ext cx="12192000" cy="6858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4544"/>
              <a:ext cx="12192000"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406068" y="0"/>
            <a:ext cx="2669603" cy="1848710"/>
            <a:chOff x="406068" y="0"/>
            <a:chExt cx="2669603" cy="1848710"/>
          </a:xfrm>
        </p:grpSpPr>
        <p:pic>
          <p:nvPicPr>
            <p:cNvPr id="23" name="Graphic 22"/>
            <p:cNvPicPr>
              <a:picLocks noChangeAspect="1"/>
            </p:cNvPicPr>
            <p:nvPr/>
          </p:nvPicPr>
          <p:blipFill rotWithShape="1">
            <a:blip r:embed="rId3">
              <a:extLst>
                <a:ext uri="{96DAC541-7B7A-43D3-8B79-37D633B846F1}">
                  <asvg:svgBlip xmlns:asvg="http://schemas.microsoft.com/office/drawing/2016/SVG/main" r:embed="rId4"/>
                </a:ext>
              </a:extLst>
            </a:blip>
            <a:srcRect r="41111" b="50368"/>
            <a:stretch>
              <a:fillRect/>
            </a:stretch>
          </p:blipFill>
          <p:spPr>
            <a:xfrm>
              <a:off x="406069" y="0"/>
              <a:ext cx="2669602" cy="1848710"/>
            </a:xfrm>
            <a:prstGeom prst="rect">
              <a:avLst/>
            </a:prstGeom>
          </p:spPr>
        </p:pic>
        <p:sp>
          <p:nvSpPr>
            <p:cNvPr id="25" name="Text Box 69"/>
            <p:cNvSpPr txBox="1">
              <a:spLocks noChangeArrowheads="1"/>
            </p:cNvSpPr>
            <p:nvPr/>
          </p:nvSpPr>
          <p:spPr bwMode="gray">
            <a:xfrm>
              <a:off x="838200" y="575149"/>
              <a:ext cx="1905000" cy="62308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b="1">
                  <a:solidFill>
                    <a:schemeClr val="bg1"/>
                  </a:solidFill>
                  <a:latin typeface="#9Slide03 Bebas Neue Bold" panose="020B0606020202050201" pitchFamily="34" charset="0"/>
                  <a:cs typeface="Arial" panose="020B0604020202020204"/>
                  <a:sym typeface="Arial" panose="020B0604020202020204"/>
                </a:rPr>
                <a:t>SỬ DỤNG BẢN ĐỒ TRONG HỌC TẬP VÀ ĐỜI SỐNG</a:t>
              </a:r>
              <a:endParaRPr lang="en-US" b="1">
                <a:solidFill>
                  <a:schemeClr val="bg1"/>
                </a:solidFill>
                <a:latin typeface="#9Slide03 Bebas Neue Bold" panose="020B0606020202050201" pitchFamily="34" charset="0"/>
                <a:cs typeface="Arial" panose="020B0604020202020204"/>
                <a:sym typeface="Arial" panose="020B0604020202020204"/>
              </a:endParaRPr>
            </a:p>
          </p:txBody>
        </p:sp>
        <p:sp>
          <p:nvSpPr>
            <p:cNvPr id="26" name="Text Box 69"/>
            <p:cNvSpPr txBox="1">
              <a:spLocks noChangeArrowheads="1"/>
            </p:cNvSpPr>
            <p:nvPr/>
          </p:nvSpPr>
          <p:spPr bwMode="gray">
            <a:xfrm>
              <a:off x="406068" y="439086"/>
              <a:ext cx="685800" cy="80774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sz="4800" b="1">
                  <a:solidFill>
                    <a:schemeClr val="bg1"/>
                  </a:solidFill>
                  <a:latin typeface="#9Slide03 Bebas Neue Bold" panose="020B0606020202050201" pitchFamily="34" charset="0"/>
                  <a:cs typeface="Arial" panose="020B0604020202020204"/>
                  <a:sym typeface="Arial" panose="020B0604020202020204"/>
                </a:rPr>
                <a:t>1</a:t>
              </a:r>
              <a:endParaRPr lang="en-US" sz="4800" b="1">
                <a:solidFill>
                  <a:schemeClr val="bg1"/>
                </a:solidFill>
                <a:latin typeface="#9Slide03 Bebas Neue Bold" panose="020B0606020202050201" pitchFamily="34" charset="0"/>
                <a:cs typeface="Arial" panose="020B0604020202020204"/>
                <a:sym typeface="Arial" panose="020B0604020202020204"/>
              </a:endParaRPr>
            </a:p>
          </p:txBody>
        </p:sp>
      </p:grpSp>
      <p:grpSp>
        <p:nvGrpSpPr>
          <p:cNvPr id="24" name="Group 23"/>
          <p:cNvGrpSpPr/>
          <p:nvPr/>
        </p:nvGrpSpPr>
        <p:grpSpPr>
          <a:xfrm>
            <a:off x="5011706" y="152401"/>
            <a:ext cx="7028793" cy="6393048"/>
            <a:chOff x="5123793" y="1192713"/>
            <a:chExt cx="7028793" cy="5621093"/>
          </a:xfrm>
        </p:grpSpPr>
        <p:pic>
          <p:nvPicPr>
            <p:cNvPr id="27" name="Picture 2" descr="Image result for bản đồ tự nhiên châu 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793" y="1192713"/>
              <a:ext cx="7028793" cy="56210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001000" y="6400800"/>
              <a:ext cx="1952297" cy="400110"/>
            </a:xfrm>
            <a:prstGeom prst="rect">
              <a:avLst/>
            </a:prstGeom>
            <a:solidFill>
              <a:schemeClr val="accent5">
                <a:lumMod val="60000"/>
                <a:lumOff val="40000"/>
              </a:schemeClr>
            </a:solidFill>
          </p:spPr>
          <p:txBody>
            <a:bodyPr wrap="square">
              <a:spAutoFit/>
            </a:bodyPr>
            <a:lstStyle/>
            <a:p>
              <a:pPr algn="ctr"/>
              <a:r>
                <a:rPr kumimoji="0" lang="en-US" sz="2000" b="0" i="0" u="none" strike="noStrike" kern="1200" cap="none" spc="0" normalizeH="0" baseline="0" noProof="0">
                  <a:ln>
                    <a:noFill/>
                  </a:ln>
                  <a:solidFill>
                    <a:srgbClr val="002060"/>
                  </a:solidFill>
                  <a:effectLst/>
                  <a:uLnTx/>
                  <a:uFillTx/>
                  <a:latin typeface="Calibri" panose="020F0502020204030204"/>
                  <a:ea typeface="+mn-ea"/>
                  <a:cs typeface="+mn-cs"/>
                </a:rPr>
                <a:t>BẢN ĐỒ CHÂU Á</a:t>
              </a:r>
              <a:endParaRPr lang="en-US" sz="14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1+#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up)">
                                      <p:cBhvr>
                                        <p:cTn id="1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uild="p"/>
    </p:bldLst>
  </p:timing>
</p:sld>
</file>

<file path=ppt/tags/tag1.xml><?xml version="1.0" encoding="utf-8"?>
<p:tagLst xmlns:p="http://schemas.openxmlformats.org/presentationml/2006/main">
  <p:tag name="INKNOELEADERBOARD" val="-806058317"/>
</p:tagLst>
</file>

<file path=ppt/theme/theme1.xml><?xml version="1.0" encoding="utf-8"?>
<a:theme xmlns:a="http://schemas.openxmlformats.org/drawingml/2006/main" name="Orange Waves">
  <a:themeElements>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fontScheme name="Orang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Orang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rang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rang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rang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rang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rang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ang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rang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rang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rang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rang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rang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range Waves 13">
        <a:dk1>
          <a:srgbClr val="000000"/>
        </a:dk1>
        <a:lt1>
          <a:srgbClr val="FFFFFF"/>
        </a:lt1>
        <a:dk2>
          <a:srgbClr val="000000"/>
        </a:dk2>
        <a:lt2>
          <a:srgbClr val="969696"/>
        </a:lt2>
        <a:accent1>
          <a:srgbClr val="C73109"/>
        </a:accent1>
        <a:accent2>
          <a:srgbClr val="FF5050"/>
        </a:accent2>
        <a:accent3>
          <a:srgbClr val="FFFFFF"/>
        </a:accent3>
        <a:accent4>
          <a:srgbClr val="000000"/>
        </a:accent4>
        <a:accent5>
          <a:srgbClr val="E0ADAA"/>
        </a:accent5>
        <a:accent6>
          <a:srgbClr val="E74848"/>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5075</Words>
  <Application>WPS Presentation</Application>
  <PresentationFormat>Widescreen</PresentationFormat>
  <Paragraphs>224</Paragraphs>
  <Slides>23</Slides>
  <Notes>0</Notes>
  <HiddenSlides>0</HiddenSlides>
  <MMClips>2</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23</vt:i4>
      </vt:variant>
    </vt:vector>
  </HeadingPairs>
  <TitlesOfParts>
    <vt:vector size="47" baseType="lpstr">
      <vt:lpstr>Arial</vt:lpstr>
      <vt:lpstr>SimSun</vt:lpstr>
      <vt:lpstr>Wingdings</vt:lpstr>
      <vt:lpstr>#9Slide03 SFU Futura_12</vt:lpstr>
      <vt:lpstr>#9Slide07 SFU Machine</vt:lpstr>
      <vt:lpstr>#9Slide03 Bebas Neue Bold</vt:lpstr>
      <vt:lpstr>Arial</vt:lpstr>
      <vt:lpstr>Calibri</vt:lpstr>
      <vt:lpstr>#9Slide07 IcielBC Cubano Normal</vt:lpstr>
      <vt:lpstr>iCiel Soup of Justice</vt:lpstr>
      <vt:lpstr>Segoe Print</vt:lpstr>
      <vt:lpstr>#9Slide02 Noi dung rat dai</vt:lpstr>
      <vt:lpstr>Times New Roman</vt:lpstr>
      <vt:lpstr>Microsoft YaHei</vt:lpstr>
      <vt:lpstr>Arial Unicode MS</vt:lpstr>
      <vt:lpstr>Calibri Light</vt:lpstr>
      <vt:lpstr>#9Slide03 SFU Futura_09</vt:lpstr>
      <vt:lpstr>#9Slide05 Good Vibes Pro</vt:lpstr>
      <vt:lpstr>Yu Gothic UI</vt:lpstr>
      <vt:lpstr>Poppins</vt:lpstr>
      <vt:lpstr>#9Slide01 Tieu de ngan</vt:lpstr>
      <vt:lpstr>#9Slide03 Nokia</vt:lpstr>
      <vt:lpstr>Calibri</vt:lpstr>
      <vt:lpstr>Orange Waves</vt:lpstr>
      <vt:lpstr>TRƯỜNG THPT NGÔ LÊ TÂN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Ð? Th? M? Hi?p</dc:creator>
  <dc:description>9Slide.vn</dc:description>
  <dc:subject>9Slide.vn</dc:subject>
  <cp:category>9Slide.vn</cp:category>
  <cp:lastModifiedBy>PC</cp:lastModifiedBy>
  <cp:revision>85</cp:revision>
  <dcterms:created xsi:type="dcterms:W3CDTF">2022-07-21T02:14:00Z</dcterms:created>
  <dcterms:modified xsi:type="dcterms:W3CDTF">2025-01-24T14:41:17Z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D08E9DB780784080AF4DA1A99BE4FCA6_12</vt:lpwstr>
  </property>
  <property fmtid="{D5CDD505-2E9C-101B-9397-08002B2CF9AE}" pid="3" name="KSOProductBuildVer">
    <vt:lpwstr>2057-12.2.0.19821</vt:lpwstr>
  </property>
</Properties>
</file>