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1" r:id="rId2"/>
    <p:sldId id="259" r:id="rId3"/>
    <p:sldId id="260" r:id="rId4"/>
    <p:sldId id="396" r:id="rId5"/>
    <p:sldId id="398" r:id="rId6"/>
    <p:sldId id="11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6600"/>
    <a:srgbClr val="FF99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37" autoAdjust="0"/>
    <p:restoredTop sz="84387" autoAdjust="0"/>
  </p:normalViewPr>
  <p:slideViewPr>
    <p:cSldViewPr snapToGrid="0">
      <p:cViewPr varScale="1">
        <p:scale>
          <a:sx n="79" d="100"/>
          <a:sy n="79" d="100"/>
        </p:scale>
        <p:origin x="393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78422-58B9-41E5-AD8F-74662AC66339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9EC46-48FA-4E0B-A538-7DF39A661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48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9EC46-48FA-4E0B-A538-7DF39A661C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98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1/ Lắng nghe thông tin, quan sát video và cho biết: Tượng chúa Kito lớn nhất Thế giới được đặt ở quốc gia nào? Em biết gì về quốc gia đó?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9EC46-48FA-4E0B-A538-7DF39A661C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09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542B9-5ED5-6858-394D-A0572E2BF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679BCF-04D5-1A8D-633F-29ACB36F4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79E28-8F53-0A15-4CEC-B0AA67137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8E99F-9F0E-413C-96DC-965B40888A05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407A-F1D2-70EC-F24F-6A76FB81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14548-B44F-50CF-9E51-90683B8D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F9BB-123D-4F18-902D-B8F37772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63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9A23F-65BA-1B08-7289-44BF1063F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C4CC2-0870-ECD7-1DEF-B5893E5C7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8189A-09C7-FDC4-591A-94D6D03DA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8E99F-9F0E-413C-96DC-965B40888A05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96D1-8E83-AECD-E682-4E3B89933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BAC85-FE77-0224-6B5F-4BA5E09B6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F9BB-123D-4F18-902D-B8F37772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0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EFFCFD-F76D-3A64-4BEA-6ED403728C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2D7D6A-BBB5-DE83-DCEF-AE849B580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A25C2-BC3B-4136-C236-D2F45093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8E99F-9F0E-413C-96DC-965B40888A05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FC129-FBB5-8B28-8BFD-22B3E5CE8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3A45C-81BA-129B-5EED-7D9CFF95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F9BB-123D-4F18-902D-B8F37772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86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C2F70-3500-0AB7-E0FF-ED0BBC807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768F2-A272-3BD4-FB52-1203767D0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F8FCC-A010-7D02-5E6A-8D252A0BC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8E99F-9F0E-413C-96DC-965B40888A05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74371-2C31-A06D-DC27-42F207C29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BACA-DDFE-4D07-49D2-7ED341018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F9BB-123D-4F18-902D-B8F37772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24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E3E7C-2522-934E-F408-940B9D212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B7B7-CC6F-4A0E-EE85-A7B5722A4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C5C4E-5695-0E6A-A897-2E7AD6CDE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8E99F-9F0E-413C-96DC-965B40888A05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16F57-5E8B-3CEA-9D6C-A3A85C2D3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F839A-E02B-6F9E-3CF6-A30FBD2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F9BB-123D-4F18-902D-B8F37772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9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1936E-AFB0-FF5D-C752-1E8D9FA5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FC81-3113-D2E9-06A6-0114AA8C2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83BA3-B8BA-1FB3-08FD-B045545B7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E0426-8020-38F9-C925-D529DD087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8E99F-9F0E-413C-96DC-965B40888A05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530A0-06CE-020E-B128-A459865D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C4F0A-6171-BC38-462C-1D106D20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F9BB-123D-4F18-902D-B8F37772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19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1E089-3A6B-D721-59C9-B1E4B0534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5B80F-A373-FC18-AF0B-73BF44EF1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32AA8-7A85-8DBB-3429-E0B5EAC10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4BEBA9-E656-0E11-5AF4-53D5107A7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1770DC-0AF8-9881-232A-FC59D0618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30A489-D8BC-E45E-B6AA-543A79A8D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8E99F-9F0E-413C-96DC-965B40888A05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1A65DC-BCDC-0B03-6429-092AC43E9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504F9-F371-71D0-241C-337DF37C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F9BB-123D-4F18-902D-B8F37772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83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2B82A-EEFE-F5F5-F9E3-D51A4D89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B9471-BB7F-27C0-46CD-6E9CF9BC2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8E99F-9F0E-413C-96DC-965B40888A05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420A5-21C6-9964-1C8E-F4AE901F0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91F21-BBF8-F4C8-0E25-F5ADB4423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F9BB-123D-4F18-902D-B8F37772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1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EE27E4-2373-B2CD-DBEB-B33111A12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8E99F-9F0E-413C-96DC-965B40888A05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FDBEB-FCD7-57A8-8B63-163F27173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81324-34EE-C8F2-AB77-C520280B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F9BB-123D-4F18-902D-B8F37772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56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25F3-93F4-AAEE-C31E-8550DE02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C9B83-CFB6-7FCA-A932-CD83F15D6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146223-43DF-CABC-CE3C-6778BE226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E7974-4391-CCAE-7A24-C7E1E36D7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8E99F-9F0E-413C-96DC-965B40888A05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8F6BE-7F15-FEB9-B396-CEF5640E4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5C9A7-D0DB-6BEB-0664-DF94F108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F9BB-123D-4F18-902D-B8F37772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96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93C78-3766-EE9E-3429-B57D63004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63B69E-70D5-EA5B-1A33-9A67EE7430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F17A6-FC87-0FED-44E1-2DFBC0EF1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EC3A0-FDCA-AEFD-E0DF-2ADFEFAB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8E99F-9F0E-413C-96DC-965B40888A05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7209F-05EE-98D6-6DCD-6DDD51BA5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ECC02-7843-C288-3C34-6F78AF769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F9BB-123D-4F18-902D-B8F37772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1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0EFA6B-0963-AF2B-296B-E10EFCCDD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75278-1E91-8713-71A6-B22E28E41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64760-FB29-C897-06D9-AEA04E3E5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8E99F-9F0E-413C-96DC-965B40888A05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041BD-C074-1552-8D92-8918333EAB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F5BB5-0E58-0AFD-AF5A-FDE106FC4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3F9BB-123D-4F18-902D-B8F37772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7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1FFADB1-F401-4689-94D5-E14D0E5FD0CD}"/>
              </a:ext>
            </a:extLst>
          </p:cNvPr>
          <p:cNvSpPr txBox="1"/>
          <p:nvPr/>
        </p:nvSpPr>
        <p:spPr>
          <a:xfrm>
            <a:off x="5245426" y="1065791"/>
            <a:ext cx="6792334" cy="3827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992A01"/>
                </a:solidFill>
                <a:latin typeface="#9Slide07 SVNSalty Sans" panose="02000000000000000000" pitchFamily="2" charset="0"/>
                <a:ea typeface="+mj-ea"/>
                <a:cs typeface="+mj-cs"/>
              </a:rPr>
              <a:t>     </a:t>
            </a:r>
            <a:endParaRPr lang="en-US" altLang="zh-CN" sz="4400" dirty="0">
              <a:solidFill>
                <a:srgbClr val="CC3300"/>
              </a:solidFill>
              <a:latin typeface="#9Slide03 Aturdida" pitchFamily="2" charset="0"/>
              <a:ea typeface="方正书宋简体" panose="03000509000000000000" pitchFamily="65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0000"/>
                </a:solidFill>
                <a:latin typeface="#9Slide03 Aturdida" pitchFamily="2" charset="0"/>
              </a:rPr>
              <a:t>BÀI 8: THỰC HÀNH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0000"/>
                </a:solidFill>
                <a:latin typeface="#9Slide03 Aturdida" pitchFamily="2" charset="0"/>
              </a:rPr>
              <a:t>VIẾT BÁO CÁO VỀ TÌNH HÌNH PHÁT TRIỂN KINH TẾ - XÃ HỘI Ở CỘNG HÒA LIÊN BANG BRA-XIN (1 TIẾT)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BBA7AF-2665-6AC5-2D5F-F7A832B93A85}"/>
              </a:ext>
            </a:extLst>
          </p:cNvPr>
          <p:cNvGrpSpPr/>
          <p:nvPr/>
        </p:nvGrpSpPr>
        <p:grpSpPr>
          <a:xfrm>
            <a:off x="154241" y="1532081"/>
            <a:ext cx="4965080" cy="4685155"/>
            <a:chOff x="154240" y="490793"/>
            <a:chExt cx="7159359" cy="5726443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1EB97AB5-D981-4303-8D1D-EE8CC5637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240" y="826999"/>
              <a:ext cx="5416358" cy="4425976"/>
            </a:xfrm>
            <a:prstGeom prst="hexagon">
              <a:avLst>
                <a:gd name="adj" fmla="val 31377"/>
                <a:gd name="vf" fmla="val 115470"/>
              </a:avLst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77EC55A6-D775-42A4-9346-23793A856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441" r="2" b="6973"/>
            <a:stretch/>
          </p:blipFill>
          <p:spPr>
            <a:xfrm>
              <a:off x="4982712" y="490793"/>
              <a:ext cx="2330887" cy="2058407"/>
            </a:xfrm>
            <a:custGeom>
              <a:avLst/>
              <a:gdLst/>
              <a:ahLst/>
              <a:cxnLst/>
              <a:rect l="l" t="t" r="r" b="b"/>
              <a:pathLst>
                <a:path w="1949559" h="1707568">
                  <a:moveTo>
                    <a:pt x="556214" y="0"/>
                  </a:moveTo>
                  <a:cubicBezTo>
                    <a:pt x="1395218" y="0"/>
                    <a:pt x="1395218" y="0"/>
                    <a:pt x="1395218" y="0"/>
                  </a:cubicBezTo>
                  <a:cubicBezTo>
                    <a:pt x="1437667" y="0"/>
                    <a:pt x="1492603" y="29611"/>
                    <a:pt x="1515075" y="66625"/>
                  </a:cubicBezTo>
                  <a:cubicBezTo>
                    <a:pt x="1934577" y="784692"/>
                    <a:pt x="1934577" y="784692"/>
                    <a:pt x="1934577" y="784692"/>
                  </a:cubicBezTo>
                  <a:cubicBezTo>
                    <a:pt x="1954553" y="824174"/>
                    <a:pt x="1954553" y="883396"/>
                    <a:pt x="1934577" y="922877"/>
                  </a:cubicBezTo>
                  <a:cubicBezTo>
                    <a:pt x="1515075" y="1640944"/>
                    <a:pt x="1515075" y="1640944"/>
                    <a:pt x="1515075" y="1640944"/>
                  </a:cubicBezTo>
                  <a:cubicBezTo>
                    <a:pt x="1492603" y="1677958"/>
                    <a:pt x="1437667" y="1707568"/>
                    <a:pt x="1395218" y="1707568"/>
                  </a:cubicBezTo>
                  <a:lnTo>
                    <a:pt x="556214" y="1707568"/>
                  </a:lnTo>
                  <a:cubicBezTo>
                    <a:pt x="511268" y="1707568"/>
                    <a:pt x="456334" y="1677958"/>
                    <a:pt x="436357" y="1640944"/>
                  </a:cubicBezTo>
                  <a:cubicBezTo>
                    <a:pt x="16856" y="922877"/>
                    <a:pt x="16856" y="922877"/>
                    <a:pt x="16856" y="922877"/>
                  </a:cubicBezTo>
                  <a:cubicBezTo>
                    <a:pt x="-5618" y="883396"/>
                    <a:pt x="-5618" y="824174"/>
                    <a:pt x="16856" y="784692"/>
                  </a:cubicBezTo>
                  <a:cubicBezTo>
                    <a:pt x="436357" y="66625"/>
                    <a:pt x="436357" y="66625"/>
                    <a:pt x="436357" y="66625"/>
                  </a:cubicBezTo>
                  <a:cubicBezTo>
                    <a:pt x="456334" y="29611"/>
                    <a:pt x="511268" y="0"/>
                    <a:pt x="556214" y="0"/>
                  </a:cubicBezTo>
                  <a:close/>
                </a:path>
              </a:pathLst>
            </a:custGeom>
            <a:ln w="79375">
              <a:noFill/>
            </a:ln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F436D3DE-0FDF-4D64-BB70-60A7A6CB6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1325" r="6" b="12113"/>
            <a:stretch/>
          </p:blipFill>
          <p:spPr>
            <a:xfrm>
              <a:off x="3146086" y="4204120"/>
              <a:ext cx="2298408" cy="2013116"/>
            </a:xfrm>
            <a:custGeom>
              <a:avLst/>
              <a:gdLst/>
              <a:ahLst/>
              <a:cxnLst/>
              <a:rect l="l" t="t" r="r" b="b"/>
              <a:pathLst>
                <a:path w="2298408" h="2013116">
                  <a:moveTo>
                    <a:pt x="655742" y="0"/>
                  </a:moveTo>
                  <a:cubicBezTo>
                    <a:pt x="1644875" y="0"/>
                    <a:pt x="1644875" y="0"/>
                    <a:pt x="1644875" y="0"/>
                  </a:cubicBezTo>
                  <a:cubicBezTo>
                    <a:pt x="1694920" y="0"/>
                    <a:pt x="1759685" y="34910"/>
                    <a:pt x="1786179" y="78547"/>
                  </a:cubicBezTo>
                  <a:cubicBezTo>
                    <a:pt x="2280745" y="925103"/>
                    <a:pt x="2280745" y="925103"/>
                    <a:pt x="2280745" y="925103"/>
                  </a:cubicBezTo>
                  <a:cubicBezTo>
                    <a:pt x="2304296" y="971649"/>
                    <a:pt x="2304296" y="1041468"/>
                    <a:pt x="2280745" y="1088014"/>
                  </a:cubicBezTo>
                  <a:cubicBezTo>
                    <a:pt x="1786179" y="1934570"/>
                    <a:pt x="1786179" y="1934570"/>
                    <a:pt x="1786179" y="1934570"/>
                  </a:cubicBezTo>
                  <a:cubicBezTo>
                    <a:pt x="1759685" y="1978207"/>
                    <a:pt x="1694920" y="2013116"/>
                    <a:pt x="1644875" y="2013116"/>
                  </a:cubicBezTo>
                  <a:lnTo>
                    <a:pt x="655742" y="2013116"/>
                  </a:lnTo>
                  <a:cubicBezTo>
                    <a:pt x="602753" y="2013116"/>
                    <a:pt x="537989" y="1978207"/>
                    <a:pt x="514438" y="1934570"/>
                  </a:cubicBezTo>
                  <a:cubicBezTo>
                    <a:pt x="19872" y="1088014"/>
                    <a:pt x="19872" y="1088014"/>
                    <a:pt x="19872" y="1088014"/>
                  </a:cubicBezTo>
                  <a:cubicBezTo>
                    <a:pt x="-6623" y="1041468"/>
                    <a:pt x="-6623" y="971649"/>
                    <a:pt x="19872" y="925103"/>
                  </a:cubicBezTo>
                  <a:cubicBezTo>
                    <a:pt x="514438" y="78547"/>
                    <a:pt x="514438" y="78547"/>
                    <a:pt x="514438" y="78547"/>
                  </a:cubicBezTo>
                  <a:cubicBezTo>
                    <a:pt x="537989" y="34910"/>
                    <a:pt x="602753" y="0"/>
                    <a:pt x="655742" y="0"/>
                  </a:cubicBezTo>
                  <a:close/>
                </a:path>
              </a:pathLst>
            </a:custGeom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FB2BF624-7101-4B0D-BD9B-6856397C4801}"/>
              </a:ext>
            </a:extLst>
          </p:cNvPr>
          <p:cNvGrpSpPr/>
          <p:nvPr/>
        </p:nvGrpSpPr>
        <p:grpSpPr>
          <a:xfrm>
            <a:off x="0" y="-14068"/>
            <a:ext cx="12206068" cy="6858000"/>
            <a:chOff x="-14068" y="0"/>
            <a:chExt cx="12206068" cy="6858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E385D29A-07C7-40A6-B43C-102E699F3F23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25" name="Đường nối Thẳng 24">
                <a:extLst>
                  <a:ext uri="{FF2B5EF4-FFF2-40B4-BE49-F238E27FC236}">
                    <a16:creationId xmlns:a16="http://schemas.microsoft.com/office/drawing/2014/main" id="{2C68E5C4-738E-41F5-A05F-A42EE6596937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25">
                <a:extLst>
                  <a:ext uri="{FF2B5EF4-FFF2-40B4-BE49-F238E27FC236}">
                    <a16:creationId xmlns:a16="http://schemas.microsoft.com/office/drawing/2014/main" id="{E319A897-369B-489E-A121-A84488D7D2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26">
                <a:extLst>
                  <a:ext uri="{FF2B5EF4-FFF2-40B4-BE49-F238E27FC236}">
                    <a16:creationId xmlns:a16="http://schemas.microsoft.com/office/drawing/2014/main" id="{270675D7-20DE-4AD0-9016-2B8C1443DB4D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Đường nối Thẳng 23">
              <a:extLst>
                <a:ext uri="{FF2B5EF4-FFF2-40B4-BE49-F238E27FC236}">
                  <a16:creationId xmlns:a16="http://schemas.microsoft.com/office/drawing/2014/main" id="{717CF086-BD2B-47C4-9351-D622C6BA2D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7BF1A3-7091-0EDA-8000-044B78D2AA9D}"/>
              </a:ext>
            </a:extLst>
          </p:cNvPr>
          <p:cNvGrpSpPr/>
          <p:nvPr/>
        </p:nvGrpSpPr>
        <p:grpSpPr>
          <a:xfrm>
            <a:off x="2967903" y="216827"/>
            <a:ext cx="7070245" cy="670057"/>
            <a:chOff x="3047999" y="373873"/>
            <a:chExt cx="6096002" cy="67005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2132C0-AD71-FA64-8661-358DEEC6ABF6}"/>
                </a:ext>
              </a:extLst>
            </p:cNvPr>
            <p:cNvSpPr txBox="1"/>
            <p:nvPr/>
          </p:nvSpPr>
          <p:spPr>
            <a:xfrm>
              <a:off x="3253374" y="373873"/>
              <a:ext cx="579581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1"/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THPT NGÔ LÊ TÂN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矩形 52">
              <a:extLst>
                <a:ext uri="{FF2B5EF4-FFF2-40B4-BE49-F238E27FC236}">
                  <a16:creationId xmlns:a16="http://schemas.microsoft.com/office/drawing/2014/main" id="{41A45991-AD97-1FAC-DB11-D33B1CC287AC}"/>
                </a:ext>
              </a:extLst>
            </p:cNvPr>
            <p:cNvSpPr/>
            <p:nvPr/>
          </p:nvSpPr>
          <p:spPr>
            <a:xfrm flipV="1">
              <a:off x="3047999" y="998210"/>
              <a:ext cx="6096002" cy="4572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2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5FBEFE-7336-773D-8A94-DF260BF1F22B}"/>
              </a:ext>
            </a:extLst>
          </p:cNvPr>
          <p:cNvSpPr txBox="1"/>
          <p:nvPr/>
        </p:nvSpPr>
        <p:spPr>
          <a:xfrm>
            <a:off x="4762699" y="5837982"/>
            <a:ext cx="6351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5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PHAN THỊ LAM THUYÊN- </a:t>
            </a:r>
            <a:r>
              <a:rPr lang="en-US" altLang="zh-CN" sz="2400" b="1">
                <a:solidFill>
                  <a:srgbClr val="005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11</a:t>
            </a:r>
            <a:endParaRPr lang="zh-CN" altLang="en-US" sz="2400" b="1" dirty="0">
              <a:solidFill>
                <a:srgbClr val="0050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56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ƯỢNG CHÚA KITO Ở BRAZIL. khởi động">
            <a:hlinkClick r:id="" action="ppaction://media"/>
            <a:extLst>
              <a:ext uri="{FF2B5EF4-FFF2-40B4-BE49-F238E27FC236}">
                <a16:creationId xmlns:a16="http://schemas.microsoft.com/office/drawing/2014/main" id="{1E4770D2-4322-68B1-9FCF-EE8837FC2F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oán 1">
            <a:extLst>
              <a:ext uri="{FF2B5EF4-FFF2-40B4-BE49-F238E27FC236}">
                <a16:creationId xmlns:a16="http://schemas.microsoft.com/office/drawing/2014/main" id="{85C05588-28BD-5EB0-131D-2AAB03BEC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10" y="87646"/>
            <a:ext cx="912023" cy="78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1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>
            <a:extLst>
              <a:ext uri="{FF2B5EF4-FFF2-40B4-BE49-F238E27FC236}">
                <a16:creationId xmlns:a16="http://schemas.microsoft.com/office/drawing/2014/main" id="{C2E5E637-030C-8D14-2370-0703806B7C29}"/>
              </a:ext>
            </a:extLst>
          </p:cNvPr>
          <p:cNvGrpSpPr/>
          <p:nvPr/>
        </p:nvGrpSpPr>
        <p:grpSpPr>
          <a:xfrm>
            <a:off x="842420" y="2001499"/>
            <a:ext cx="3340787" cy="3334808"/>
            <a:chOff x="5487988" y="1541463"/>
            <a:chExt cx="2817813" cy="2762250"/>
          </a:xfrm>
        </p:grpSpPr>
        <p:sp>
          <p:nvSpPr>
            <p:cNvPr id="3" name="Freeform: Shape 33">
              <a:extLst>
                <a:ext uri="{FF2B5EF4-FFF2-40B4-BE49-F238E27FC236}">
                  <a16:creationId xmlns:a16="http://schemas.microsoft.com/office/drawing/2014/main" id="{8978B055-D5D7-BF2E-5CFF-FB1E714CC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88" y="1560513"/>
              <a:ext cx="2744788" cy="2743200"/>
            </a:xfrm>
            <a:custGeom>
              <a:avLst/>
              <a:gdLst/>
              <a:ahLst/>
              <a:cxnLst>
                <a:cxn ang="0">
                  <a:pos x="0" y="604"/>
                </a:cxn>
                <a:cxn ang="0">
                  <a:pos x="604" y="1208"/>
                </a:cxn>
                <a:cxn ang="0">
                  <a:pos x="1208" y="604"/>
                </a:cxn>
                <a:cxn ang="0">
                  <a:pos x="604" y="0"/>
                </a:cxn>
                <a:cxn ang="0">
                  <a:pos x="0" y="604"/>
                </a:cxn>
                <a:cxn ang="0">
                  <a:pos x="72" y="604"/>
                </a:cxn>
                <a:cxn ang="0">
                  <a:pos x="604" y="72"/>
                </a:cxn>
                <a:cxn ang="0">
                  <a:pos x="1137" y="604"/>
                </a:cxn>
                <a:cxn ang="0">
                  <a:pos x="604" y="1136"/>
                </a:cxn>
                <a:cxn ang="0">
                  <a:pos x="72" y="604"/>
                </a:cxn>
              </a:cxnLst>
              <a:rect l="0" t="0" r="r" b="b"/>
              <a:pathLst>
                <a:path w="1208" h="1208">
                  <a:moveTo>
                    <a:pt x="0" y="604"/>
                  </a:moveTo>
                  <a:cubicBezTo>
                    <a:pt x="0" y="937"/>
                    <a:pt x="271" y="1208"/>
                    <a:pt x="604" y="1208"/>
                  </a:cubicBezTo>
                  <a:cubicBezTo>
                    <a:pt x="937" y="1208"/>
                    <a:pt x="1208" y="937"/>
                    <a:pt x="1208" y="604"/>
                  </a:cubicBezTo>
                  <a:cubicBezTo>
                    <a:pt x="1208" y="271"/>
                    <a:pt x="937" y="0"/>
                    <a:pt x="604" y="0"/>
                  </a:cubicBezTo>
                  <a:cubicBezTo>
                    <a:pt x="271" y="0"/>
                    <a:pt x="0" y="271"/>
                    <a:pt x="0" y="604"/>
                  </a:cubicBezTo>
                  <a:close/>
                  <a:moveTo>
                    <a:pt x="72" y="604"/>
                  </a:moveTo>
                  <a:cubicBezTo>
                    <a:pt x="72" y="310"/>
                    <a:pt x="311" y="72"/>
                    <a:pt x="604" y="72"/>
                  </a:cubicBezTo>
                  <a:cubicBezTo>
                    <a:pt x="898" y="72"/>
                    <a:pt x="1137" y="310"/>
                    <a:pt x="1137" y="604"/>
                  </a:cubicBezTo>
                  <a:cubicBezTo>
                    <a:pt x="1137" y="897"/>
                    <a:pt x="898" y="1136"/>
                    <a:pt x="604" y="1136"/>
                  </a:cubicBezTo>
                  <a:cubicBezTo>
                    <a:pt x="311" y="1136"/>
                    <a:pt x="72" y="897"/>
                    <a:pt x="72" y="604"/>
                  </a:cubicBez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4" name="Oval 62">
              <a:extLst>
                <a:ext uri="{FF2B5EF4-FFF2-40B4-BE49-F238E27FC236}">
                  <a16:creationId xmlns:a16="http://schemas.microsoft.com/office/drawing/2014/main" id="{08A32881-0B6F-DF0B-7F49-2062E4466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1013" y="1541463"/>
              <a:ext cx="2741613" cy="2740025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5" name="Freeform: Shape 63">
              <a:extLst>
                <a:ext uri="{FF2B5EF4-FFF2-40B4-BE49-F238E27FC236}">
                  <a16:creationId xmlns:a16="http://schemas.microsoft.com/office/drawing/2014/main" id="{7F71787D-9994-4C36-D2FD-FB3859654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1013" y="1541463"/>
              <a:ext cx="2744788" cy="2743200"/>
            </a:xfrm>
            <a:custGeom>
              <a:avLst/>
              <a:gdLst/>
              <a:ahLst/>
              <a:cxnLst>
                <a:cxn ang="0">
                  <a:pos x="0" y="604"/>
                </a:cxn>
                <a:cxn ang="0">
                  <a:pos x="604" y="1208"/>
                </a:cxn>
                <a:cxn ang="0">
                  <a:pos x="1208" y="604"/>
                </a:cxn>
                <a:cxn ang="0">
                  <a:pos x="604" y="0"/>
                </a:cxn>
                <a:cxn ang="0">
                  <a:pos x="0" y="604"/>
                </a:cxn>
                <a:cxn ang="0">
                  <a:pos x="71" y="604"/>
                </a:cxn>
                <a:cxn ang="0">
                  <a:pos x="604" y="72"/>
                </a:cxn>
                <a:cxn ang="0">
                  <a:pos x="1136" y="604"/>
                </a:cxn>
                <a:cxn ang="0">
                  <a:pos x="604" y="1136"/>
                </a:cxn>
                <a:cxn ang="0">
                  <a:pos x="71" y="604"/>
                </a:cxn>
              </a:cxnLst>
              <a:rect l="0" t="0" r="r" b="b"/>
              <a:pathLst>
                <a:path w="1208" h="1208">
                  <a:moveTo>
                    <a:pt x="0" y="604"/>
                  </a:moveTo>
                  <a:cubicBezTo>
                    <a:pt x="0" y="937"/>
                    <a:pt x="271" y="1208"/>
                    <a:pt x="604" y="1208"/>
                  </a:cubicBezTo>
                  <a:cubicBezTo>
                    <a:pt x="937" y="1208"/>
                    <a:pt x="1208" y="937"/>
                    <a:pt x="1208" y="604"/>
                  </a:cubicBezTo>
                  <a:cubicBezTo>
                    <a:pt x="1208" y="271"/>
                    <a:pt x="937" y="0"/>
                    <a:pt x="604" y="0"/>
                  </a:cubicBezTo>
                  <a:cubicBezTo>
                    <a:pt x="271" y="0"/>
                    <a:pt x="0" y="271"/>
                    <a:pt x="0" y="604"/>
                  </a:cubicBezTo>
                  <a:close/>
                  <a:moveTo>
                    <a:pt x="71" y="604"/>
                  </a:moveTo>
                  <a:cubicBezTo>
                    <a:pt x="71" y="310"/>
                    <a:pt x="310" y="72"/>
                    <a:pt x="604" y="72"/>
                  </a:cubicBezTo>
                  <a:cubicBezTo>
                    <a:pt x="897" y="72"/>
                    <a:pt x="1136" y="310"/>
                    <a:pt x="1136" y="604"/>
                  </a:cubicBezTo>
                  <a:cubicBezTo>
                    <a:pt x="1136" y="897"/>
                    <a:pt x="897" y="1136"/>
                    <a:pt x="604" y="1136"/>
                  </a:cubicBezTo>
                  <a:cubicBezTo>
                    <a:pt x="310" y="1136"/>
                    <a:pt x="71" y="897"/>
                    <a:pt x="71" y="604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6" name="Freeform: Shape 64">
              <a:extLst>
                <a:ext uri="{FF2B5EF4-FFF2-40B4-BE49-F238E27FC236}">
                  <a16:creationId xmlns:a16="http://schemas.microsoft.com/office/drawing/2014/main" id="{28D3BB1D-30E8-EC1D-B4DE-E75520097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1919288"/>
              <a:ext cx="1987550" cy="1985962"/>
            </a:xfrm>
            <a:custGeom>
              <a:avLst/>
              <a:gdLst/>
              <a:ahLst/>
              <a:cxnLst>
                <a:cxn ang="0">
                  <a:pos x="0" y="437"/>
                </a:cxn>
                <a:cxn ang="0">
                  <a:pos x="438" y="874"/>
                </a:cxn>
                <a:cxn ang="0">
                  <a:pos x="875" y="437"/>
                </a:cxn>
                <a:cxn ang="0">
                  <a:pos x="438" y="0"/>
                </a:cxn>
                <a:cxn ang="0">
                  <a:pos x="0" y="437"/>
                </a:cxn>
                <a:cxn ang="0">
                  <a:pos x="72" y="437"/>
                </a:cxn>
                <a:cxn ang="0">
                  <a:pos x="438" y="71"/>
                </a:cxn>
                <a:cxn ang="0">
                  <a:pos x="803" y="437"/>
                </a:cxn>
                <a:cxn ang="0">
                  <a:pos x="438" y="802"/>
                </a:cxn>
                <a:cxn ang="0">
                  <a:pos x="72" y="437"/>
                </a:cxn>
              </a:cxnLst>
              <a:rect l="0" t="0" r="r" b="b"/>
              <a:pathLst>
                <a:path w="875" h="874">
                  <a:moveTo>
                    <a:pt x="0" y="437"/>
                  </a:moveTo>
                  <a:cubicBezTo>
                    <a:pt x="0" y="678"/>
                    <a:pt x="197" y="874"/>
                    <a:pt x="438" y="874"/>
                  </a:cubicBezTo>
                  <a:cubicBezTo>
                    <a:pt x="679" y="874"/>
                    <a:pt x="875" y="678"/>
                    <a:pt x="875" y="437"/>
                  </a:cubicBezTo>
                  <a:cubicBezTo>
                    <a:pt x="875" y="196"/>
                    <a:pt x="679" y="0"/>
                    <a:pt x="438" y="0"/>
                  </a:cubicBezTo>
                  <a:cubicBezTo>
                    <a:pt x="197" y="0"/>
                    <a:pt x="0" y="196"/>
                    <a:pt x="0" y="437"/>
                  </a:cubicBezTo>
                  <a:close/>
                  <a:moveTo>
                    <a:pt x="72" y="437"/>
                  </a:moveTo>
                  <a:cubicBezTo>
                    <a:pt x="72" y="235"/>
                    <a:pt x="236" y="71"/>
                    <a:pt x="438" y="71"/>
                  </a:cubicBezTo>
                  <a:cubicBezTo>
                    <a:pt x="639" y="71"/>
                    <a:pt x="803" y="235"/>
                    <a:pt x="803" y="437"/>
                  </a:cubicBezTo>
                  <a:cubicBezTo>
                    <a:pt x="803" y="638"/>
                    <a:pt x="639" y="802"/>
                    <a:pt x="438" y="802"/>
                  </a:cubicBezTo>
                  <a:cubicBezTo>
                    <a:pt x="236" y="802"/>
                    <a:pt x="72" y="638"/>
                    <a:pt x="72" y="437"/>
                  </a:cubicBezTo>
                  <a:close/>
                </a:path>
              </a:pathLst>
            </a:custGeom>
            <a:solidFill>
              <a:srgbClr val="A5A5A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7" name="Freeform: Shape 65">
              <a:extLst>
                <a:ext uri="{FF2B5EF4-FFF2-40B4-BE49-F238E27FC236}">
                  <a16:creationId xmlns:a16="http://schemas.microsoft.com/office/drawing/2014/main" id="{11D4EBEA-B6E6-2431-3C2F-1C17B549A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0" y="2297113"/>
              <a:ext cx="1228725" cy="1228725"/>
            </a:xfrm>
            <a:custGeom>
              <a:avLst/>
              <a:gdLst/>
              <a:ahLst/>
              <a:cxnLst>
                <a:cxn ang="0">
                  <a:pos x="0" y="271"/>
                </a:cxn>
                <a:cxn ang="0">
                  <a:pos x="271" y="541"/>
                </a:cxn>
                <a:cxn ang="0">
                  <a:pos x="541" y="271"/>
                </a:cxn>
                <a:cxn ang="0">
                  <a:pos x="271" y="0"/>
                </a:cxn>
                <a:cxn ang="0">
                  <a:pos x="0" y="271"/>
                </a:cxn>
                <a:cxn ang="0">
                  <a:pos x="72" y="271"/>
                </a:cxn>
                <a:cxn ang="0">
                  <a:pos x="271" y="72"/>
                </a:cxn>
                <a:cxn ang="0">
                  <a:pos x="469" y="271"/>
                </a:cxn>
                <a:cxn ang="0">
                  <a:pos x="271" y="470"/>
                </a:cxn>
                <a:cxn ang="0">
                  <a:pos x="72" y="271"/>
                </a:cxn>
              </a:cxnLst>
              <a:rect l="0" t="0" r="r" b="b"/>
              <a:pathLst>
                <a:path w="541" h="541">
                  <a:moveTo>
                    <a:pt x="0" y="271"/>
                  </a:moveTo>
                  <a:cubicBezTo>
                    <a:pt x="0" y="420"/>
                    <a:pt x="122" y="541"/>
                    <a:pt x="271" y="541"/>
                  </a:cubicBezTo>
                  <a:cubicBezTo>
                    <a:pt x="420" y="541"/>
                    <a:pt x="541" y="420"/>
                    <a:pt x="541" y="271"/>
                  </a:cubicBezTo>
                  <a:cubicBezTo>
                    <a:pt x="541" y="122"/>
                    <a:pt x="420" y="0"/>
                    <a:pt x="271" y="0"/>
                  </a:cubicBezTo>
                  <a:cubicBezTo>
                    <a:pt x="122" y="0"/>
                    <a:pt x="0" y="122"/>
                    <a:pt x="0" y="271"/>
                  </a:cubicBezTo>
                  <a:close/>
                  <a:moveTo>
                    <a:pt x="72" y="271"/>
                  </a:moveTo>
                  <a:cubicBezTo>
                    <a:pt x="72" y="161"/>
                    <a:pt x="161" y="72"/>
                    <a:pt x="271" y="72"/>
                  </a:cubicBezTo>
                  <a:cubicBezTo>
                    <a:pt x="380" y="72"/>
                    <a:pt x="469" y="161"/>
                    <a:pt x="469" y="271"/>
                  </a:cubicBezTo>
                  <a:cubicBezTo>
                    <a:pt x="469" y="380"/>
                    <a:pt x="380" y="470"/>
                    <a:pt x="271" y="470"/>
                  </a:cubicBezTo>
                  <a:cubicBezTo>
                    <a:pt x="161" y="470"/>
                    <a:pt x="72" y="380"/>
                    <a:pt x="72" y="271"/>
                  </a:cubicBezTo>
                  <a:close/>
                </a:path>
              </a:pathLst>
            </a:custGeom>
            <a:solidFill>
              <a:srgbClr val="ED7D3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8" name="Oval 66">
              <a:extLst>
                <a:ext uri="{FF2B5EF4-FFF2-40B4-BE49-F238E27FC236}">
                  <a16:creationId xmlns:a16="http://schemas.microsoft.com/office/drawing/2014/main" id="{856FED6E-45FC-365A-8EBE-762F7A2A7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7663" y="2676525"/>
              <a:ext cx="469900" cy="471487"/>
            </a:xfrm>
            <a:prstGeom prst="ellipse">
              <a:avLst/>
            </a:prstGeom>
            <a:solidFill>
              <a:srgbClr val="4472C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</p:grpSp>
      <p:grpSp>
        <p:nvGrpSpPr>
          <p:cNvPr id="9" name="Group 67">
            <a:extLst>
              <a:ext uri="{FF2B5EF4-FFF2-40B4-BE49-F238E27FC236}">
                <a16:creationId xmlns:a16="http://schemas.microsoft.com/office/drawing/2014/main" id="{F058E68A-3CCE-4A18-90DA-4F239F69AEA1}"/>
              </a:ext>
            </a:extLst>
          </p:cNvPr>
          <p:cNvGrpSpPr/>
          <p:nvPr/>
        </p:nvGrpSpPr>
        <p:grpSpPr>
          <a:xfrm>
            <a:off x="2519435" y="1555837"/>
            <a:ext cx="1235044" cy="2128847"/>
            <a:chOff x="6927850" y="1189038"/>
            <a:chExt cx="1011238" cy="1743074"/>
          </a:xfrm>
        </p:grpSpPr>
        <p:sp>
          <p:nvSpPr>
            <p:cNvPr id="10" name="Freeform: Shape 68">
              <a:extLst>
                <a:ext uri="{FF2B5EF4-FFF2-40B4-BE49-F238E27FC236}">
                  <a16:creationId xmlns:a16="http://schemas.microsoft.com/office/drawing/2014/main" id="{43633C6C-3784-3E2B-2035-1C5278D5E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3125" y="1189038"/>
              <a:ext cx="457200" cy="658812"/>
            </a:xfrm>
            <a:custGeom>
              <a:avLst/>
              <a:gdLst/>
              <a:ahLst/>
              <a:cxnLst>
                <a:cxn ang="0">
                  <a:pos x="152" y="118"/>
                </a:cxn>
                <a:cxn ang="0">
                  <a:pos x="83" y="290"/>
                </a:cxn>
                <a:cxn ang="0">
                  <a:pos x="152" y="118"/>
                </a:cxn>
              </a:cxnLst>
              <a:rect l="0" t="0" r="r" b="b"/>
              <a:pathLst>
                <a:path w="201" h="290">
                  <a:moveTo>
                    <a:pt x="152" y="118"/>
                  </a:moveTo>
                  <a:cubicBezTo>
                    <a:pt x="201" y="6"/>
                    <a:pt x="0" y="0"/>
                    <a:pt x="83" y="290"/>
                  </a:cubicBezTo>
                  <a:lnTo>
                    <a:pt x="152" y="118"/>
                  </a:lnTo>
                  <a:close/>
                </a:path>
              </a:pathLst>
            </a:custGeom>
            <a:solidFill>
              <a:srgbClr val="ED7D3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11" name="Freeform: Shape 69">
              <a:extLst>
                <a:ext uri="{FF2B5EF4-FFF2-40B4-BE49-F238E27FC236}">
                  <a16:creationId xmlns:a16="http://schemas.microsoft.com/office/drawing/2014/main" id="{51D4132B-5AAA-5024-3163-986584EAF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1279526"/>
              <a:ext cx="242888" cy="568325"/>
            </a:xfrm>
            <a:custGeom>
              <a:avLst/>
              <a:gdLst/>
              <a:ahLst/>
              <a:cxnLst>
                <a:cxn ang="0">
                  <a:pos x="96" y="78"/>
                </a:cxn>
                <a:cxn ang="0">
                  <a:pos x="97" y="74"/>
                </a:cxn>
                <a:cxn ang="0">
                  <a:pos x="100" y="63"/>
                </a:cxn>
                <a:cxn ang="0">
                  <a:pos x="101" y="45"/>
                </a:cxn>
                <a:cxn ang="0">
                  <a:pos x="95" y="25"/>
                </a:cxn>
                <a:cxn ang="0">
                  <a:pos x="76" y="12"/>
                </a:cxn>
                <a:cxn ang="0">
                  <a:pos x="51" y="19"/>
                </a:cxn>
                <a:cxn ang="0">
                  <a:pos x="19" y="71"/>
                </a:cxn>
                <a:cxn ang="0">
                  <a:pos x="14" y="104"/>
                </a:cxn>
                <a:cxn ang="0">
                  <a:pos x="13" y="136"/>
                </a:cxn>
                <a:cxn ang="0">
                  <a:pos x="15" y="166"/>
                </a:cxn>
                <a:cxn ang="0">
                  <a:pos x="18" y="194"/>
                </a:cxn>
                <a:cxn ang="0">
                  <a:pos x="21" y="217"/>
                </a:cxn>
                <a:cxn ang="0">
                  <a:pos x="25" y="234"/>
                </a:cxn>
                <a:cxn ang="0">
                  <a:pos x="27" y="250"/>
                </a:cxn>
                <a:cxn ang="0">
                  <a:pos x="22" y="235"/>
                </a:cxn>
                <a:cxn ang="0">
                  <a:pos x="17" y="218"/>
                </a:cxn>
                <a:cxn ang="0">
                  <a:pos x="10" y="195"/>
                </a:cxn>
                <a:cxn ang="0">
                  <a:pos x="5" y="168"/>
                </a:cxn>
                <a:cxn ang="0">
                  <a:pos x="1" y="137"/>
                </a:cxn>
                <a:cxn ang="0">
                  <a:pos x="1" y="103"/>
                </a:cxn>
                <a:cxn ang="0">
                  <a:pos x="6" y="68"/>
                </a:cxn>
                <a:cxn ang="0">
                  <a:pos x="20" y="35"/>
                </a:cxn>
                <a:cxn ang="0">
                  <a:pos x="44" y="9"/>
                </a:cxn>
                <a:cxn ang="0">
                  <a:pos x="78" y="2"/>
                </a:cxn>
                <a:cxn ang="0">
                  <a:pos x="102" y="21"/>
                </a:cxn>
                <a:cxn ang="0">
                  <a:pos x="106" y="45"/>
                </a:cxn>
                <a:cxn ang="0">
                  <a:pos x="103" y="64"/>
                </a:cxn>
                <a:cxn ang="0">
                  <a:pos x="98" y="74"/>
                </a:cxn>
                <a:cxn ang="0">
                  <a:pos x="96" y="78"/>
                </a:cxn>
              </a:cxnLst>
              <a:rect l="0" t="0" r="r" b="b"/>
              <a:pathLst>
                <a:path w="107" h="250">
                  <a:moveTo>
                    <a:pt x="96" y="78"/>
                  </a:moveTo>
                  <a:cubicBezTo>
                    <a:pt x="96" y="78"/>
                    <a:pt x="97" y="77"/>
                    <a:pt x="97" y="74"/>
                  </a:cubicBezTo>
                  <a:cubicBezTo>
                    <a:pt x="98" y="72"/>
                    <a:pt x="99" y="68"/>
                    <a:pt x="100" y="63"/>
                  </a:cubicBezTo>
                  <a:cubicBezTo>
                    <a:pt x="101" y="58"/>
                    <a:pt x="102" y="52"/>
                    <a:pt x="101" y="45"/>
                  </a:cubicBezTo>
                  <a:cubicBezTo>
                    <a:pt x="101" y="39"/>
                    <a:pt x="99" y="31"/>
                    <a:pt x="95" y="25"/>
                  </a:cubicBezTo>
                  <a:cubicBezTo>
                    <a:pt x="91" y="18"/>
                    <a:pt x="84" y="13"/>
                    <a:pt x="76" y="12"/>
                  </a:cubicBezTo>
                  <a:cubicBezTo>
                    <a:pt x="68" y="11"/>
                    <a:pt x="59" y="13"/>
                    <a:pt x="51" y="19"/>
                  </a:cubicBezTo>
                  <a:cubicBezTo>
                    <a:pt x="35" y="30"/>
                    <a:pt x="25" y="50"/>
                    <a:pt x="19" y="71"/>
                  </a:cubicBezTo>
                  <a:cubicBezTo>
                    <a:pt x="17" y="82"/>
                    <a:pt x="15" y="93"/>
                    <a:pt x="14" y="104"/>
                  </a:cubicBezTo>
                  <a:cubicBezTo>
                    <a:pt x="13" y="115"/>
                    <a:pt x="13" y="126"/>
                    <a:pt x="13" y="136"/>
                  </a:cubicBezTo>
                  <a:cubicBezTo>
                    <a:pt x="14" y="147"/>
                    <a:pt x="14" y="157"/>
                    <a:pt x="15" y="166"/>
                  </a:cubicBezTo>
                  <a:cubicBezTo>
                    <a:pt x="15" y="176"/>
                    <a:pt x="17" y="185"/>
                    <a:pt x="18" y="194"/>
                  </a:cubicBezTo>
                  <a:cubicBezTo>
                    <a:pt x="19" y="202"/>
                    <a:pt x="20" y="210"/>
                    <a:pt x="21" y="217"/>
                  </a:cubicBezTo>
                  <a:cubicBezTo>
                    <a:pt x="22" y="224"/>
                    <a:pt x="24" y="229"/>
                    <a:pt x="25" y="234"/>
                  </a:cubicBezTo>
                  <a:cubicBezTo>
                    <a:pt x="26" y="244"/>
                    <a:pt x="27" y="250"/>
                    <a:pt x="27" y="250"/>
                  </a:cubicBezTo>
                  <a:cubicBezTo>
                    <a:pt x="27" y="250"/>
                    <a:pt x="25" y="245"/>
                    <a:pt x="22" y="235"/>
                  </a:cubicBezTo>
                  <a:cubicBezTo>
                    <a:pt x="21" y="230"/>
                    <a:pt x="18" y="225"/>
                    <a:pt x="17" y="218"/>
                  </a:cubicBezTo>
                  <a:cubicBezTo>
                    <a:pt x="15" y="211"/>
                    <a:pt x="12" y="204"/>
                    <a:pt x="10" y="195"/>
                  </a:cubicBezTo>
                  <a:cubicBezTo>
                    <a:pt x="9" y="187"/>
                    <a:pt x="6" y="178"/>
                    <a:pt x="5" y="168"/>
                  </a:cubicBezTo>
                  <a:cubicBezTo>
                    <a:pt x="3" y="158"/>
                    <a:pt x="2" y="147"/>
                    <a:pt x="1" y="137"/>
                  </a:cubicBezTo>
                  <a:cubicBezTo>
                    <a:pt x="1" y="126"/>
                    <a:pt x="0" y="114"/>
                    <a:pt x="1" y="103"/>
                  </a:cubicBezTo>
                  <a:cubicBezTo>
                    <a:pt x="2" y="91"/>
                    <a:pt x="4" y="80"/>
                    <a:pt x="6" y="68"/>
                  </a:cubicBezTo>
                  <a:cubicBezTo>
                    <a:pt x="9" y="56"/>
                    <a:pt x="14" y="45"/>
                    <a:pt x="20" y="35"/>
                  </a:cubicBezTo>
                  <a:cubicBezTo>
                    <a:pt x="26" y="24"/>
                    <a:pt x="34" y="15"/>
                    <a:pt x="44" y="9"/>
                  </a:cubicBezTo>
                  <a:cubicBezTo>
                    <a:pt x="54" y="2"/>
                    <a:pt x="67" y="0"/>
                    <a:pt x="78" y="2"/>
                  </a:cubicBezTo>
                  <a:cubicBezTo>
                    <a:pt x="89" y="5"/>
                    <a:pt x="98" y="13"/>
                    <a:pt x="102" y="21"/>
                  </a:cubicBezTo>
                  <a:cubicBezTo>
                    <a:pt x="106" y="30"/>
                    <a:pt x="107" y="38"/>
                    <a:pt x="106" y="45"/>
                  </a:cubicBezTo>
                  <a:cubicBezTo>
                    <a:pt x="106" y="53"/>
                    <a:pt x="104" y="59"/>
                    <a:pt x="103" y="64"/>
                  </a:cubicBezTo>
                  <a:cubicBezTo>
                    <a:pt x="101" y="69"/>
                    <a:pt x="99" y="72"/>
                    <a:pt x="98" y="74"/>
                  </a:cubicBezTo>
                  <a:cubicBezTo>
                    <a:pt x="97" y="77"/>
                    <a:pt x="96" y="78"/>
                    <a:pt x="96" y="78"/>
                  </a:cubicBezTo>
                  <a:close/>
                </a:path>
              </a:pathLst>
            </a:custGeom>
            <a:solidFill>
              <a:srgbClr val="ED7D31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12" name="Freeform: Shape 70">
              <a:extLst>
                <a:ext uri="{FF2B5EF4-FFF2-40B4-BE49-F238E27FC236}">
                  <a16:creationId xmlns:a16="http://schemas.microsoft.com/office/drawing/2014/main" id="{33418218-F85C-F408-90EF-9F48722A9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258888"/>
              <a:ext cx="512763" cy="584200"/>
            </a:xfrm>
            <a:custGeom>
              <a:avLst/>
              <a:gdLst/>
              <a:ahLst/>
              <a:cxnLst>
                <a:cxn ang="0">
                  <a:pos x="69" y="87"/>
                </a:cxn>
                <a:cxn ang="0">
                  <a:pos x="0" y="249"/>
                </a:cxn>
                <a:cxn ang="0">
                  <a:pos x="69" y="87"/>
                </a:cxn>
              </a:cxnLst>
              <a:rect l="0" t="0" r="r" b="b"/>
              <a:pathLst>
                <a:path w="226" h="257">
                  <a:moveTo>
                    <a:pt x="69" y="87"/>
                  </a:moveTo>
                  <a:cubicBezTo>
                    <a:pt x="187" y="0"/>
                    <a:pt x="226" y="257"/>
                    <a:pt x="0" y="249"/>
                  </a:cubicBezTo>
                  <a:lnTo>
                    <a:pt x="69" y="87"/>
                  </a:lnTo>
                  <a:close/>
                </a:path>
              </a:pathLst>
            </a:custGeom>
            <a:solidFill>
              <a:srgbClr val="A5A5A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13" name="Freeform: Shape 71">
              <a:extLst>
                <a:ext uri="{FF2B5EF4-FFF2-40B4-BE49-F238E27FC236}">
                  <a16:creationId xmlns:a16="http://schemas.microsoft.com/office/drawing/2014/main" id="{D9DD51BB-BC49-3E6A-8174-770F3C6FD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406525"/>
              <a:ext cx="392113" cy="422275"/>
            </a:xfrm>
            <a:custGeom>
              <a:avLst/>
              <a:gdLst/>
              <a:ahLst/>
              <a:cxnLst>
                <a:cxn ang="0">
                  <a:pos x="69" y="22"/>
                </a:cxn>
                <a:cxn ang="0">
                  <a:pos x="72" y="19"/>
                </a:cxn>
                <a:cxn ang="0">
                  <a:pos x="81" y="12"/>
                </a:cxn>
                <a:cxn ang="0">
                  <a:pos x="89" y="8"/>
                </a:cxn>
                <a:cxn ang="0">
                  <a:pos x="98" y="4"/>
                </a:cxn>
                <a:cxn ang="0">
                  <a:pos x="109" y="1"/>
                </a:cxn>
                <a:cxn ang="0">
                  <a:pos x="122" y="1"/>
                </a:cxn>
                <a:cxn ang="0">
                  <a:pos x="149" y="14"/>
                </a:cxn>
                <a:cxn ang="0">
                  <a:pos x="166" y="42"/>
                </a:cxn>
                <a:cxn ang="0">
                  <a:pos x="160" y="112"/>
                </a:cxn>
                <a:cxn ang="0">
                  <a:pos x="141" y="142"/>
                </a:cxn>
                <a:cxn ang="0">
                  <a:pos x="114" y="164"/>
                </a:cxn>
                <a:cxn ang="0">
                  <a:pos x="85" y="177"/>
                </a:cxn>
                <a:cxn ang="0">
                  <a:pos x="57" y="184"/>
                </a:cxn>
                <a:cxn ang="0">
                  <a:pos x="34" y="186"/>
                </a:cxn>
                <a:cxn ang="0">
                  <a:pos x="16" y="186"/>
                </a:cxn>
                <a:cxn ang="0">
                  <a:pos x="0" y="184"/>
                </a:cxn>
                <a:cxn ang="0">
                  <a:pos x="15" y="183"/>
                </a:cxn>
                <a:cxn ang="0">
                  <a:pos x="33" y="181"/>
                </a:cxn>
                <a:cxn ang="0">
                  <a:pos x="56" y="176"/>
                </a:cxn>
                <a:cxn ang="0">
                  <a:pos x="81" y="168"/>
                </a:cxn>
                <a:cxn ang="0">
                  <a:pos x="107" y="154"/>
                </a:cxn>
                <a:cxn ang="0">
                  <a:pos x="148" y="106"/>
                </a:cxn>
                <a:cxn ang="0">
                  <a:pos x="155" y="45"/>
                </a:cxn>
                <a:cxn ang="0">
                  <a:pos x="142" y="21"/>
                </a:cxn>
                <a:cxn ang="0">
                  <a:pos x="121" y="9"/>
                </a:cxn>
                <a:cxn ang="0">
                  <a:pos x="99" y="9"/>
                </a:cxn>
                <a:cxn ang="0">
                  <a:pos x="90" y="12"/>
                </a:cxn>
                <a:cxn ang="0">
                  <a:pos x="83" y="15"/>
                </a:cxn>
                <a:cxn ang="0">
                  <a:pos x="72" y="20"/>
                </a:cxn>
                <a:cxn ang="0">
                  <a:pos x="69" y="22"/>
                </a:cxn>
              </a:cxnLst>
              <a:rect l="0" t="0" r="r" b="b"/>
              <a:pathLst>
                <a:path w="173" h="186">
                  <a:moveTo>
                    <a:pt x="69" y="22"/>
                  </a:moveTo>
                  <a:cubicBezTo>
                    <a:pt x="69" y="22"/>
                    <a:pt x="70" y="21"/>
                    <a:pt x="72" y="19"/>
                  </a:cubicBezTo>
                  <a:cubicBezTo>
                    <a:pt x="74" y="18"/>
                    <a:pt x="77" y="15"/>
                    <a:pt x="81" y="12"/>
                  </a:cubicBezTo>
                  <a:cubicBezTo>
                    <a:pt x="84" y="11"/>
                    <a:pt x="86" y="10"/>
                    <a:pt x="89" y="8"/>
                  </a:cubicBezTo>
                  <a:cubicBezTo>
                    <a:pt x="91" y="7"/>
                    <a:pt x="95" y="6"/>
                    <a:pt x="98" y="4"/>
                  </a:cubicBezTo>
                  <a:cubicBezTo>
                    <a:pt x="101" y="3"/>
                    <a:pt x="105" y="2"/>
                    <a:pt x="109" y="1"/>
                  </a:cubicBezTo>
                  <a:cubicBezTo>
                    <a:pt x="113" y="1"/>
                    <a:pt x="118" y="0"/>
                    <a:pt x="122" y="1"/>
                  </a:cubicBezTo>
                  <a:cubicBezTo>
                    <a:pt x="131" y="2"/>
                    <a:pt x="141" y="6"/>
                    <a:pt x="149" y="14"/>
                  </a:cubicBezTo>
                  <a:cubicBezTo>
                    <a:pt x="157" y="21"/>
                    <a:pt x="163" y="31"/>
                    <a:pt x="166" y="42"/>
                  </a:cubicBezTo>
                  <a:cubicBezTo>
                    <a:pt x="173" y="64"/>
                    <a:pt x="171" y="90"/>
                    <a:pt x="160" y="112"/>
                  </a:cubicBezTo>
                  <a:cubicBezTo>
                    <a:pt x="155" y="123"/>
                    <a:pt x="149" y="133"/>
                    <a:pt x="141" y="142"/>
                  </a:cubicBezTo>
                  <a:cubicBezTo>
                    <a:pt x="133" y="151"/>
                    <a:pt x="123" y="158"/>
                    <a:pt x="114" y="164"/>
                  </a:cubicBezTo>
                  <a:cubicBezTo>
                    <a:pt x="104" y="170"/>
                    <a:pt x="94" y="174"/>
                    <a:pt x="85" y="177"/>
                  </a:cubicBezTo>
                  <a:cubicBezTo>
                    <a:pt x="75" y="180"/>
                    <a:pt x="66" y="182"/>
                    <a:pt x="57" y="184"/>
                  </a:cubicBezTo>
                  <a:cubicBezTo>
                    <a:pt x="49" y="185"/>
                    <a:pt x="41" y="186"/>
                    <a:pt x="34" y="186"/>
                  </a:cubicBezTo>
                  <a:cubicBezTo>
                    <a:pt x="27" y="186"/>
                    <a:pt x="21" y="186"/>
                    <a:pt x="16" y="186"/>
                  </a:cubicBezTo>
                  <a:cubicBezTo>
                    <a:pt x="5" y="185"/>
                    <a:pt x="0" y="184"/>
                    <a:pt x="0" y="184"/>
                  </a:cubicBezTo>
                  <a:cubicBezTo>
                    <a:pt x="0" y="184"/>
                    <a:pt x="6" y="184"/>
                    <a:pt x="15" y="183"/>
                  </a:cubicBezTo>
                  <a:cubicBezTo>
                    <a:pt x="20" y="183"/>
                    <a:pt x="26" y="182"/>
                    <a:pt x="33" y="181"/>
                  </a:cubicBezTo>
                  <a:cubicBezTo>
                    <a:pt x="40" y="180"/>
                    <a:pt x="48" y="178"/>
                    <a:pt x="56" y="176"/>
                  </a:cubicBezTo>
                  <a:cubicBezTo>
                    <a:pt x="64" y="174"/>
                    <a:pt x="73" y="172"/>
                    <a:pt x="81" y="168"/>
                  </a:cubicBezTo>
                  <a:cubicBezTo>
                    <a:pt x="90" y="164"/>
                    <a:pt x="99" y="159"/>
                    <a:pt x="107" y="154"/>
                  </a:cubicBezTo>
                  <a:cubicBezTo>
                    <a:pt x="124" y="142"/>
                    <a:pt x="140" y="126"/>
                    <a:pt x="148" y="106"/>
                  </a:cubicBezTo>
                  <a:cubicBezTo>
                    <a:pt x="157" y="87"/>
                    <a:pt x="159" y="65"/>
                    <a:pt x="155" y="45"/>
                  </a:cubicBezTo>
                  <a:cubicBezTo>
                    <a:pt x="152" y="36"/>
                    <a:pt x="148" y="27"/>
                    <a:pt x="142" y="21"/>
                  </a:cubicBezTo>
                  <a:cubicBezTo>
                    <a:pt x="136" y="14"/>
                    <a:pt x="129" y="10"/>
                    <a:pt x="121" y="9"/>
                  </a:cubicBezTo>
                  <a:cubicBezTo>
                    <a:pt x="113" y="7"/>
                    <a:pt x="106" y="8"/>
                    <a:pt x="99" y="9"/>
                  </a:cubicBezTo>
                  <a:cubicBezTo>
                    <a:pt x="96" y="10"/>
                    <a:pt x="93" y="11"/>
                    <a:pt x="90" y="12"/>
                  </a:cubicBezTo>
                  <a:cubicBezTo>
                    <a:pt x="87" y="13"/>
                    <a:pt x="85" y="14"/>
                    <a:pt x="83" y="15"/>
                  </a:cubicBezTo>
                  <a:cubicBezTo>
                    <a:pt x="78" y="17"/>
                    <a:pt x="75" y="19"/>
                    <a:pt x="72" y="20"/>
                  </a:cubicBezTo>
                  <a:cubicBezTo>
                    <a:pt x="70" y="21"/>
                    <a:pt x="69" y="22"/>
                    <a:pt x="69" y="22"/>
                  </a:cubicBezTo>
                  <a:close/>
                </a:path>
              </a:pathLst>
            </a:custGeom>
            <a:solidFill>
              <a:srgbClr val="A5A5A5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14" name="Freeform: Shape 72">
              <a:extLst>
                <a:ext uri="{FF2B5EF4-FFF2-40B4-BE49-F238E27FC236}">
                  <a16:creationId xmlns:a16="http://schemas.microsoft.com/office/drawing/2014/main" id="{898F2468-270F-216C-6522-9830FD70A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850" y="2581275"/>
              <a:ext cx="180975" cy="350837"/>
            </a:xfrm>
            <a:custGeom>
              <a:avLst/>
              <a:gdLst/>
              <a:ahLst/>
              <a:cxnLst>
                <a:cxn ang="0">
                  <a:pos x="79" y="10"/>
                </a:cxn>
                <a:cxn ang="0">
                  <a:pos x="7" y="153"/>
                </a:cxn>
                <a:cxn ang="0">
                  <a:pos x="3" y="154"/>
                </a:cxn>
                <a:cxn ang="0">
                  <a:pos x="1" y="150"/>
                </a:cxn>
                <a:cxn ang="0">
                  <a:pos x="56" y="0"/>
                </a:cxn>
                <a:cxn ang="0">
                  <a:pos x="79" y="10"/>
                </a:cxn>
              </a:cxnLst>
              <a:rect l="0" t="0" r="r" b="b"/>
              <a:pathLst>
                <a:path w="79" h="155">
                  <a:moveTo>
                    <a:pt x="79" y="10"/>
                  </a:moveTo>
                  <a:cubicBezTo>
                    <a:pt x="7" y="153"/>
                    <a:pt x="7" y="153"/>
                    <a:pt x="7" y="153"/>
                  </a:cubicBezTo>
                  <a:cubicBezTo>
                    <a:pt x="6" y="154"/>
                    <a:pt x="4" y="155"/>
                    <a:pt x="3" y="154"/>
                  </a:cubicBezTo>
                  <a:cubicBezTo>
                    <a:pt x="1" y="154"/>
                    <a:pt x="0" y="152"/>
                    <a:pt x="1" y="150"/>
                  </a:cubicBezTo>
                  <a:cubicBezTo>
                    <a:pt x="56" y="0"/>
                    <a:pt x="56" y="0"/>
                    <a:pt x="56" y="0"/>
                  </a:cubicBezTo>
                  <a:lnTo>
                    <a:pt x="79" y="1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65000"/>
                  </a:sysClr>
                </a:gs>
                <a:gs pos="50000">
                  <a:sysClr val="window" lastClr="FFFFFF">
                    <a:lumMod val="75000"/>
                  </a:sysClr>
                </a:gs>
                <a:gs pos="85000">
                  <a:sysClr val="window" lastClr="FFFFFF">
                    <a:lumMod val="65000"/>
                  </a:sys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15" name="Freeform: Shape 73">
              <a:extLst>
                <a:ext uri="{FF2B5EF4-FFF2-40B4-BE49-F238E27FC236}">
                  <a16:creationId xmlns:a16="http://schemas.microsoft.com/office/drawing/2014/main" id="{A8B5A99A-9937-C44F-5086-61B5B7A36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9138" y="1225551"/>
              <a:ext cx="473075" cy="608012"/>
            </a:xfrm>
            <a:custGeom>
              <a:avLst/>
              <a:gdLst/>
              <a:ahLst/>
              <a:cxnLst>
                <a:cxn ang="0">
                  <a:pos x="208" y="96"/>
                </a:cxn>
                <a:cxn ang="0">
                  <a:pos x="137" y="268"/>
                </a:cxn>
                <a:cxn ang="0">
                  <a:pos x="208" y="96"/>
                </a:cxn>
              </a:cxnLst>
              <a:rect l="0" t="0" r="r" b="b"/>
              <a:pathLst>
                <a:path w="208" h="268">
                  <a:moveTo>
                    <a:pt x="208" y="96"/>
                  </a:moveTo>
                  <a:cubicBezTo>
                    <a:pt x="206" y="0"/>
                    <a:pt x="0" y="56"/>
                    <a:pt x="137" y="268"/>
                  </a:cubicBezTo>
                  <a:lnTo>
                    <a:pt x="208" y="96"/>
                  </a:lnTo>
                  <a:close/>
                </a:path>
              </a:pathLst>
            </a:custGeom>
            <a:solidFill>
              <a:srgbClr val="4472C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16" name="Freeform: Shape 74">
              <a:extLst>
                <a:ext uri="{FF2B5EF4-FFF2-40B4-BE49-F238E27FC236}">
                  <a16:creationId xmlns:a16="http://schemas.microsoft.com/office/drawing/2014/main" id="{DD4F7A93-0570-BBE1-293E-E233597FE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4688" y="2139950"/>
              <a:ext cx="311150" cy="517525"/>
            </a:xfrm>
            <a:custGeom>
              <a:avLst/>
              <a:gdLst/>
              <a:ahLst/>
              <a:cxnLst>
                <a:cxn ang="0">
                  <a:pos x="85" y="166"/>
                </a:cxn>
                <a:cxn ang="0">
                  <a:pos x="62" y="199"/>
                </a:cxn>
                <a:cxn ang="0">
                  <a:pos x="48" y="212"/>
                </a:cxn>
                <a:cxn ang="0">
                  <a:pos x="1" y="192"/>
                </a:cxn>
                <a:cxn ang="0">
                  <a:pos x="0" y="172"/>
                </a:cxn>
                <a:cxn ang="0">
                  <a:pos x="9" y="133"/>
                </a:cxn>
                <a:cxn ang="0">
                  <a:pos x="74" y="0"/>
                </a:cxn>
                <a:cxn ang="0">
                  <a:pos x="137" y="27"/>
                </a:cxn>
                <a:cxn ang="0">
                  <a:pos x="85" y="166"/>
                </a:cxn>
              </a:cxnLst>
              <a:rect l="0" t="0" r="r" b="b"/>
              <a:pathLst>
                <a:path w="137" h="228">
                  <a:moveTo>
                    <a:pt x="85" y="166"/>
                  </a:moveTo>
                  <a:cubicBezTo>
                    <a:pt x="80" y="179"/>
                    <a:pt x="72" y="190"/>
                    <a:pt x="62" y="199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30" y="228"/>
                    <a:pt x="1" y="215"/>
                    <a:pt x="1" y="192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159"/>
                    <a:pt x="3" y="145"/>
                    <a:pt x="9" y="13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37" y="27"/>
                    <a:pt x="137" y="27"/>
                    <a:pt x="137" y="27"/>
                  </a:cubicBezTo>
                  <a:lnTo>
                    <a:pt x="85" y="166"/>
                  </a:lnTo>
                  <a:close/>
                </a:path>
              </a:pathLst>
            </a:custGeom>
            <a:gradFill>
              <a:gsLst>
                <a:gs pos="0">
                  <a:sysClr val="window" lastClr="FFFFFF">
                    <a:lumMod val="50000"/>
                  </a:sysClr>
                </a:gs>
                <a:gs pos="50000">
                  <a:sysClr val="window" lastClr="FFFFFF">
                    <a:lumMod val="75000"/>
                  </a:sysClr>
                </a:gs>
                <a:gs pos="85000">
                  <a:sysClr val="window" lastClr="FFFFFF">
                    <a:lumMod val="50000"/>
                  </a:sysClr>
                </a:gs>
              </a:gsLst>
              <a:lin ang="12000000" scaled="0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17" name="Freeform: Shape 75">
              <a:extLst>
                <a:ext uri="{FF2B5EF4-FFF2-40B4-BE49-F238E27FC236}">
                  <a16:creationId xmlns:a16="http://schemas.microsoft.com/office/drawing/2014/main" id="{49586C87-BCB6-9BEC-11F1-A3BFBC641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638" y="1322388"/>
              <a:ext cx="282575" cy="511175"/>
            </a:xfrm>
            <a:custGeom>
              <a:avLst/>
              <a:gdLst/>
              <a:ahLst/>
              <a:cxnLst>
                <a:cxn ang="0">
                  <a:pos x="124" y="53"/>
                </a:cxn>
                <a:cxn ang="0">
                  <a:pos x="123" y="49"/>
                </a:cxn>
                <a:cxn ang="0">
                  <a:pos x="120" y="39"/>
                </a:cxn>
                <a:cxn ang="0">
                  <a:pos x="112" y="25"/>
                </a:cxn>
                <a:cxn ang="0">
                  <a:pos x="96" y="15"/>
                </a:cxn>
                <a:cxn ang="0">
                  <a:pos x="48" y="22"/>
                </a:cxn>
                <a:cxn ang="0">
                  <a:pos x="16" y="68"/>
                </a:cxn>
                <a:cxn ang="0">
                  <a:pos x="13" y="97"/>
                </a:cxn>
                <a:cxn ang="0">
                  <a:pos x="16" y="126"/>
                </a:cxn>
                <a:cxn ang="0">
                  <a:pos x="22" y="153"/>
                </a:cxn>
                <a:cxn ang="0">
                  <a:pos x="31" y="177"/>
                </a:cxn>
                <a:cxn ang="0">
                  <a:pos x="47" y="212"/>
                </a:cxn>
                <a:cxn ang="0">
                  <a:pos x="53" y="225"/>
                </a:cxn>
                <a:cxn ang="0">
                  <a:pos x="45" y="213"/>
                </a:cxn>
                <a:cxn ang="0">
                  <a:pos x="35" y="199"/>
                </a:cxn>
                <a:cxn ang="0">
                  <a:pos x="24" y="180"/>
                </a:cxn>
                <a:cxn ang="0">
                  <a:pos x="13" y="157"/>
                </a:cxn>
                <a:cxn ang="0">
                  <a:pos x="4" y="129"/>
                </a:cxn>
                <a:cxn ang="0">
                  <a:pos x="0" y="98"/>
                </a:cxn>
                <a:cxn ang="0">
                  <a:pos x="3" y="65"/>
                </a:cxn>
                <a:cxn ang="0">
                  <a:pos x="18" y="34"/>
                </a:cxn>
                <a:cxn ang="0">
                  <a:pos x="42" y="12"/>
                </a:cxn>
                <a:cxn ang="0">
                  <a:pos x="99" y="8"/>
                </a:cxn>
                <a:cxn ang="0">
                  <a:pos x="116" y="22"/>
                </a:cxn>
                <a:cxn ang="0">
                  <a:pos x="123" y="38"/>
                </a:cxn>
                <a:cxn ang="0">
                  <a:pos x="124" y="49"/>
                </a:cxn>
                <a:cxn ang="0">
                  <a:pos x="124" y="53"/>
                </a:cxn>
              </a:cxnLst>
              <a:rect l="0" t="0" r="r" b="b"/>
              <a:pathLst>
                <a:path w="124" h="225">
                  <a:moveTo>
                    <a:pt x="124" y="53"/>
                  </a:moveTo>
                  <a:cubicBezTo>
                    <a:pt x="124" y="53"/>
                    <a:pt x="123" y="52"/>
                    <a:pt x="123" y="49"/>
                  </a:cubicBezTo>
                  <a:cubicBezTo>
                    <a:pt x="123" y="47"/>
                    <a:pt x="122" y="43"/>
                    <a:pt x="120" y="39"/>
                  </a:cubicBezTo>
                  <a:cubicBezTo>
                    <a:pt x="119" y="35"/>
                    <a:pt x="116" y="30"/>
                    <a:pt x="112" y="25"/>
                  </a:cubicBezTo>
                  <a:cubicBezTo>
                    <a:pt x="108" y="21"/>
                    <a:pt x="102" y="17"/>
                    <a:pt x="96" y="15"/>
                  </a:cubicBezTo>
                  <a:cubicBezTo>
                    <a:pt x="82" y="10"/>
                    <a:pt x="63" y="13"/>
                    <a:pt x="48" y="22"/>
                  </a:cubicBezTo>
                  <a:cubicBezTo>
                    <a:pt x="33" y="32"/>
                    <a:pt x="21" y="49"/>
                    <a:pt x="16" y="68"/>
                  </a:cubicBezTo>
                  <a:cubicBezTo>
                    <a:pt x="14" y="77"/>
                    <a:pt x="13" y="88"/>
                    <a:pt x="13" y="97"/>
                  </a:cubicBezTo>
                  <a:cubicBezTo>
                    <a:pt x="13" y="107"/>
                    <a:pt x="14" y="117"/>
                    <a:pt x="16" y="126"/>
                  </a:cubicBezTo>
                  <a:cubicBezTo>
                    <a:pt x="17" y="136"/>
                    <a:pt x="20" y="145"/>
                    <a:pt x="22" y="153"/>
                  </a:cubicBezTo>
                  <a:cubicBezTo>
                    <a:pt x="25" y="162"/>
                    <a:pt x="28" y="170"/>
                    <a:pt x="31" y="177"/>
                  </a:cubicBezTo>
                  <a:cubicBezTo>
                    <a:pt x="37" y="192"/>
                    <a:pt x="42" y="204"/>
                    <a:pt x="47" y="212"/>
                  </a:cubicBezTo>
                  <a:cubicBezTo>
                    <a:pt x="51" y="220"/>
                    <a:pt x="53" y="225"/>
                    <a:pt x="53" y="225"/>
                  </a:cubicBezTo>
                  <a:cubicBezTo>
                    <a:pt x="53" y="225"/>
                    <a:pt x="50" y="221"/>
                    <a:pt x="45" y="213"/>
                  </a:cubicBezTo>
                  <a:cubicBezTo>
                    <a:pt x="42" y="209"/>
                    <a:pt x="39" y="205"/>
                    <a:pt x="35" y="199"/>
                  </a:cubicBezTo>
                  <a:cubicBezTo>
                    <a:pt x="32" y="194"/>
                    <a:pt x="28" y="188"/>
                    <a:pt x="24" y="180"/>
                  </a:cubicBezTo>
                  <a:cubicBezTo>
                    <a:pt x="20" y="173"/>
                    <a:pt x="17" y="165"/>
                    <a:pt x="13" y="157"/>
                  </a:cubicBezTo>
                  <a:cubicBezTo>
                    <a:pt x="10" y="148"/>
                    <a:pt x="6" y="139"/>
                    <a:pt x="4" y="129"/>
                  </a:cubicBezTo>
                  <a:cubicBezTo>
                    <a:pt x="2" y="119"/>
                    <a:pt x="0" y="108"/>
                    <a:pt x="0" y="98"/>
                  </a:cubicBezTo>
                  <a:cubicBezTo>
                    <a:pt x="0" y="87"/>
                    <a:pt x="0" y="75"/>
                    <a:pt x="3" y="65"/>
                  </a:cubicBezTo>
                  <a:cubicBezTo>
                    <a:pt x="6" y="54"/>
                    <a:pt x="11" y="43"/>
                    <a:pt x="18" y="34"/>
                  </a:cubicBezTo>
                  <a:cubicBezTo>
                    <a:pt x="24" y="25"/>
                    <a:pt x="33" y="18"/>
                    <a:pt x="42" y="12"/>
                  </a:cubicBezTo>
                  <a:cubicBezTo>
                    <a:pt x="61" y="1"/>
                    <a:pt x="83" y="0"/>
                    <a:pt x="99" y="8"/>
                  </a:cubicBezTo>
                  <a:cubicBezTo>
                    <a:pt x="106" y="11"/>
                    <a:pt x="112" y="17"/>
                    <a:pt x="116" y="22"/>
                  </a:cubicBezTo>
                  <a:cubicBezTo>
                    <a:pt x="120" y="28"/>
                    <a:pt x="122" y="34"/>
                    <a:pt x="123" y="38"/>
                  </a:cubicBezTo>
                  <a:cubicBezTo>
                    <a:pt x="124" y="43"/>
                    <a:pt x="124" y="47"/>
                    <a:pt x="124" y="49"/>
                  </a:cubicBezTo>
                  <a:cubicBezTo>
                    <a:pt x="124" y="52"/>
                    <a:pt x="124" y="53"/>
                    <a:pt x="124" y="53"/>
                  </a:cubicBezTo>
                  <a:close/>
                </a:path>
              </a:pathLst>
            </a:custGeom>
            <a:solidFill>
              <a:srgbClr val="4472C4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18" name="Freeform: Shape 76">
              <a:extLst>
                <a:ext uri="{FF2B5EF4-FFF2-40B4-BE49-F238E27FC236}">
                  <a16:creationId xmlns:a16="http://schemas.microsoft.com/office/drawing/2014/main" id="{3E3C418C-84D9-1894-7290-B4B559618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5025" y="1416050"/>
              <a:ext cx="430213" cy="819150"/>
            </a:xfrm>
            <a:custGeom>
              <a:avLst/>
              <a:gdLst/>
              <a:ahLst/>
              <a:cxnLst>
                <a:cxn ang="0">
                  <a:pos x="187" y="15"/>
                </a:cxn>
                <a:cxn ang="0">
                  <a:pos x="187" y="15"/>
                </a:cxn>
                <a:cxn ang="0">
                  <a:pos x="178" y="3"/>
                </a:cxn>
                <a:cxn ang="0">
                  <a:pos x="162" y="4"/>
                </a:cxn>
                <a:cxn ang="0">
                  <a:pos x="3" y="319"/>
                </a:cxn>
                <a:cxn ang="0">
                  <a:pos x="28" y="349"/>
                </a:cxn>
                <a:cxn ang="0">
                  <a:pos x="66" y="346"/>
                </a:cxn>
                <a:cxn ang="0">
                  <a:pos x="187" y="15"/>
                </a:cxn>
              </a:cxnLst>
              <a:rect l="0" t="0" r="r" b="b"/>
              <a:pathLst>
                <a:path w="189" h="361">
                  <a:moveTo>
                    <a:pt x="187" y="15"/>
                  </a:moveTo>
                  <a:cubicBezTo>
                    <a:pt x="187" y="15"/>
                    <a:pt x="187" y="15"/>
                    <a:pt x="187" y="15"/>
                  </a:cubicBezTo>
                  <a:cubicBezTo>
                    <a:pt x="189" y="11"/>
                    <a:pt x="184" y="6"/>
                    <a:pt x="178" y="3"/>
                  </a:cubicBezTo>
                  <a:cubicBezTo>
                    <a:pt x="171" y="0"/>
                    <a:pt x="164" y="0"/>
                    <a:pt x="162" y="4"/>
                  </a:cubicBezTo>
                  <a:cubicBezTo>
                    <a:pt x="3" y="319"/>
                    <a:pt x="3" y="319"/>
                    <a:pt x="3" y="319"/>
                  </a:cubicBezTo>
                  <a:cubicBezTo>
                    <a:pt x="3" y="319"/>
                    <a:pt x="0" y="337"/>
                    <a:pt x="28" y="349"/>
                  </a:cubicBezTo>
                  <a:cubicBezTo>
                    <a:pt x="55" y="361"/>
                    <a:pt x="66" y="346"/>
                    <a:pt x="66" y="346"/>
                  </a:cubicBezTo>
                  <a:lnTo>
                    <a:pt x="187" y="15"/>
                  </a:lnTo>
                  <a:close/>
                </a:path>
              </a:pathLst>
            </a:custGeom>
            <a:gradFill>
              <a:gsLst>
                <a:gs pos="0">
                  <a:sysClr val="windowText" lastClr="000000">
                    <a:lumMod val="65000"/>
                    <a:lumOff val="35000"/>
                  </a:sysClr>
                </a:gs>
                <a:gs pos="50000">
                  <a:sysClr val="window" lastClr="FFFFFF">
                    <a:lumMod val="75000"/>
                  </a:sysClr>
                </a:gs>
                <a:gs pos="85000">
                  <a:sysClr val="windowText" lastClr="000000">
                    <a:lumMod val="65000"/>
                    <a:lumOff val="35000"/>
                  </a:sysClr>
                </a:gs>
              </a:gsLst>
              <a:lin ang="12000000" scaled="0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19" name="Freeform: Shape 77">
              <a:extLst>
                <a:ext uri="{FF2B5EF4-FFF2-40B4-BE49-F238E27FC236}">
                  <a16:creationId xmlns:a16="http://schemas.microsoft.com/office/drawing/2014/main" id="{52334407-C742-327F-411E-7389FE62D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5213" y="1433513"/>
              <a:ext cx="396875" cy="457200"/>
            </a:xfrm>
            <a:custGeom>
              <a:avLst/>
              <a:gdLst/>
              <a:ahLst/>
              <a:cxnLst>
                <a:cxn ang="0">
                  <a:pos x="73" y="16"/>
                </a:cxn>
                <a:cxn ang="0">
                  <a:pos x="0" y="184"/>
                </a:cxn>
                <a:cxn ang="0">
                  <a:pos x="73" y="16"/>
                </a:cxn>
              </a:cxnLst>
              <a:rect l="0" t="0" r="r" b="b"/>
              <a:pathLst>
                <a:path w="175" h="201">
                  <a:moveTo>
                    <a:pt x="73" y="16"/>
                  </a:moveTo>
                  <a:cubicBezTo>
                    <a:pt x="175" y="0"/>
                    <a:pt x="115" y="201"/>
                    <a:pt x="0" y="184"/>
                  </a:cubicBezTo>
                  <a:lnTo>
                    <a:pt x="73" y="16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20" name="Freeform: Shape 78">
              <a:extLst>
                <a:ext uri="{FF2B5EF4-FFF2-40B4-BE49-F238E27FC236}">
                  <a16:creationId xmlns:a16="http://schemas.microsoft.com/office/drawing/2014/main" id="{E4AEED41-D324-9A05-FDBF-A2540AD1A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5213" y="1465263"/>
              <a:ext cx="296863" cy="393700"/>
            </a:xfrm>
            <a:custGeom>
              <a:avLst/>
              <a:gdLst/>
              <a:ahLst/>
              <a:cxnLst>
                <a:cxn ang="0">
                  <a:pos x="73" y="2"/>
                </a:cxn>
                <a:cxn ang="0">
                  <a:pos x="76" y="1"/>
                </a:cxn>
                <a:cxn ang="0">
                  <a:pos x="85" y="0"/>
                </a:cxn>
                <a:cxn ang="0">
                  <a:pos x="99" y="1"/>
                </a:cxn>
                <a:cxn ang="0">
                  <a:pos x="116" y="10"/>
                </a:cxn>
                <a:cxn ang="0">
                  <a:pos x="128" y="30"/>
                </a:cxn>
                <a:cxn ang="0">
                  <a:pos x="131" y="54"/>
                </a:cxn>
                <a:cxn ang="0">
                  <a:pos x="117" y="106"/>
                </a:cxn>
                <a:cxn ang="0">
                  <a:pos x="102" y="128"/>
                </a:cxn>
                <a:cxn ang="0">
                  <a:pos x="84" y="147"/>
                </a:cxn>
                <a:cxn ang="0">
                  <a:pos x="64" y="161"/>
                </a:cxn>
                <a:cxn ang="0">
                  <a:pos x="44" y="170"/>
                </a:cxn>
                <a:cxn ang="0">
                  <a:pos x="26" y="173"/>
                </a:cxn>
                <a:cxn ang="0">
                  <a:pos x="12" y="172"/>
                </a:cxn>
                <a:cxn ang="0">
                  <a:pos x="3" y="171"/>
                </a:cxn>
                <a:cxn ang="0">
                  <a:pos x="0" y="170"/>
                </a:cxn>
                <a:cxn ang="0">
                  <a:pos x="12" y="170"/>
                </a:cxn>
                <a:cxn ang="0">
                  <a:pos x="25" y="168"/>
                </a:cxn>
                <a:cxn ang="0">
                  <a:pos x="41" y="162"/>
                </a:cxn>
                <a:cxn ang="0">
                  <a:pos x="59" y="153"/>
                </a:cxn>
                <a:cxn ang="0">
                  <a:pos x="76" y="139"/>
                </a:cxn>
                <a:cxn ang="0">
                  <a:pos x="105" y="99"/>
                </a:cxn>
                <a:cxn ang="0">
                  <a:pos x="119" y="54"/>
                </a:cxn>
                <a:cxn ang="0">
                  <a:pos x="118" y="32"/>
                </a:cxn>
                <a:cxn ang="0">
                  <a:pos x="111" y="15"/>
                </a:cxn>
                <a:cxn ang="0">
                  <a:pos x="98" y="6"/>
                </a:cxn>
                <a:cxn ang="0">
                  <a:pos x="85" y="3"/>
                </a:cxn>
                <a:cxn ang="0">
                  <a:pos x="77" y="2"/>
                </a:cxn>
                <a:cxn ang="0">
                  <a:pos x="73" y="2"/>
                </a:cxn>
              </a:cxnLst>
              <a:rect l="0" t="0" r="r" b="b"/>
              <a:pathLst>
                <a:path w="131" h="173">
                  <a:moveTo>
                    <a:pt x="73" y="2"/>
                  </a:moveTo>
                  <a:cubicBezTo>
                    <a:pt x="73" y="2"/>
                    <a:pt x="74" y="2"/>
                    <a:pt x="76" y="1"/>
                  </a:cubicBezTo>
                  <a:cubicBezTo>
                    <a:pt x="78" y="1"/>
                    <a:pt x="81" y="0"/>
                    <a:pt x="85" y="0"/>
                  </a:cubicBezTo>
                  <a:cubicBezTo>
                    <a:pt x="89" y="0"/>
                    <a:pt x="94" y="0"/>
                    <a:pt x="99" y="1"/>
                  </a:cubicBezTo>
                  <a:cubicBezTo>
                    <a:pt x="105" y="2"/>
                    <a:pt x="111" y="5"/>
                    <a:pt x="116" y="10"/>
                  </a:cubicBezTo>
                  <a:cubicBezTo>
                    <a:pt x="122" y="15"/>
                    <a:pt x="126" y="22"/>
                    <a:pt x="128" y="30"/>
                  </a:cubicBezTo>
                  <a:cubicBezTo>
                    <a:pt x="130" y="37"/>
                    <a:pt x="131" y="46"/>
                    <a:pt x="131" y="54"/>
                  </a:cubicBezTo>
                  <a:cubicBezTo>
                    <a:pt x="130" y="72"/>
                    <a:pt x="125" y="89"/>
                    <a:pt x="117" y="106"/>
                  </a:cubicBezTo>
                  <a:cubicBezTo>
                    <a:pt x="112" y="114"/>
                    <a:pt x="108" y="121"/>
                    <a:pt x="102" y="128"/>
                  </a:cubicBezTo>
                  <a:cubicBezTo>
                    <a:pt x="97" y="136"/>
                    <a:pt x="91" y="142"/>
                    <a:pt x="84" y="147"/>
                  </a:cubicBezTo>
                  <a:cubicBezTo>
                    <a:pt x="78" y="153"/>
                    <a:pt x="71" y="158"/>
                    <a:pt x="64" y="161"/>
                  </a:cubicBezTo>
                  <a:cubicBezTo>
                    <a:pt x="57" y="165"/>
                    <a:pt x="50" y="168"/>
                    <a:pt x="44" y="170"/>
                  </a:cubicBezTo>
                  <a:cubicBezTo>
                    <a:pt x="37" y="171"/>
                    <a:pt x="31" y="172"/>
                    <a:pt x="26" y="173"/>
                  </a:cubicBezTo>
                  <a:cubicBezTo>
                    <a:pt x="20" y="173"/>
                    <a:pt x="16" y="172"/>
                    <a:pt x="12" y="172"/>
                  </a:cubicBezTo>
                  <a:cubicBezTo>
                    <a:pt x="8" y="172"/>
                    <a:pt x="5" y="171"/>
                    <a:pt x="3" y="171"/>
                  </a:cubicBezTo>
                  <a:cubicBezTo>
                    <a:pt x="1" y="170"/>
                    <a:pt x="0" y="170"/>
                    <a:pt x="0" y="170"/>
                  </a:cubicBezTo>
                  <a:cubicBezTo>
                    <a:pt x="0" y="170"/>
                    <a:pt x="4" y="170"/>
                    <a:pt x="12" y="170"/>
                  </a:cubicBezTo>
                  <a:cubicBezTo>
                    <a:pt x="16" y="169"/>
                    <a:pt x="20" y="169"/>
                    <a:pt x="25" y="168"/>
                  </a:cubicBezTo>
                  <a:cubicBezTo>
                    <a:pt x="30" y="167"/>
                    <a:pt x="36" y="165"/>
                    <a:pt x="41" y="162"/>
                  </a:cubicBezTo>
                  <a:cubicBezTo>
                    <a:pt x="47" y="160"/>
                    <a:pt x="53" y="157"/>
                    <a:pt x="59" y="153"/>
                  </a:cubicBezTo>
                  <a:cubicBezTo>
                    <a:pt x="65" y="149"/>
                    <a:pt x="71" y="144"/>
                    <a:pt x="76" y="139"/>
                  </a:cubicBezTo>
                  <a:cubicBezTo>
                    <a:pt x="87" y="128"/>
                    <a:pt x="97" y="114"/>
                    <a:pt x="105" y="99"/>
                  </a:cubicBezTo>
                  <a:cubicBezTo>
                    <a:pt x="112" y="85"/>
                    <a:pt x="117" y="69"/>
                    <a:pt x="119" y="54"/>
                  </a:cubicBezTo>
                  <a:cubicBezTo>
                    <a:pt x="119" y="46"/>
                    <a:pt x="120" y="39"/>
                    <a:pt x="118" y="32"/>
                  </a:cubicBezTo>
                  <a:cubicBezTo>
                    <a:pt x="117" y="25"/>
                    <a:pt x="114" y="20"/>
                    <a:pt x="111" y="15"/>
                  </a:cubicBezTo>
                  <a:cubicBezTo>
                    <a:pt x="107" y="11"/>
                    <a:pt x="102" y="8"/>
                    <a:pt x="98" y="6"/>
                  </a:cubicBezTo>
                  <a:cubicBezTo>
                    <a:pt x="93" y="4"/>
                    <a:pt x="89" y="3"/>
                    <a:pt x="85" y="3"/>
                  </a:cubicBezTo>
                  <a:cubicBezTo>
                    <a:pt x="82" y="2"/>
                    <a:pt x="79" y="2"/>
                    <a:pt x="77" y="2"/>
                  </a:cubicBezTo>
                  <a:cubicBezTo>
                    <a:pt x="74" y="2"/>
                    <a:pt x="73" y="2"/>
                    <a:pt x="73" y="2"/>
                  </a:cubicBez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  <p:sp>
          <p:nvSpPr>
            <p:cNvPr id="21" name="Freeform: Shape 79">
              <a:extLst>
                <a:ext uri="{FF2B5EF4-FFF2-40B4-BE49-F238E27FC236}">
                  <a16:creationId xmlns:a16="http://schemas.microsoft.com/office/drawing/2014/main" id="{9550FDA2-113D-7E27-CE0C-048BAAC64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2139950"/>
              <a:ext cx="144463" cy="825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2"/>
                </a:cxn>
                <a:cxn ang="0">
                  <a:pos x="8" y="16"/>
                </a:cxn>
                <a:cxn ang="0">
                  <a:pos x="13" y="21"/>
                </a:cxn>
                <a:cxn ang="0">
                  <a:pos x="19" y="25"/>
                </a:cxn>
                <a:cxn ang="0">
                  <a:pos x="25" y="28"/>
                </a:cxn>
                <a:cxn ang="0">
                  <a:pos x="32" y="31"/>
                </a:cxn>
                <a:cxn ang="0">
                  <a:pos x="39" y="33"/>
                </a:cxn>
                <a:cxn ang="0">
                  <a:pos x="46" y="33"/>
                </a:cxn>
                <a:cxn ang="0">
                  <a:pos x="52" y="32"/>
                </a:cxn>
                <a:cxn ang="0">
                  <a:pos x="63" y="27"/>
                </a:cxn>
                <a:cxn ang="0">
                  <a:pos x="61" y="30"/>
                </a:cxn>
                <a:cxn ang="0">
                  <a:pos x="53" y="34"/>
                </a:cxn>
                <a:cxn ang="0">
                  <a:pos x="46" y="36"/>
                </a:cxn>
                <a:cxn ang="0">
                  <a:pos x="39" y="35"/>
                </a:cxn>
                <a:cxn ang="0">
                  <a:pos x="31" y="34"/>
                </a:cxn>
                <a:cxn ang="0">
                  <a:pos x="24" y="31"/>
                </a:cxn>
                <a:cxn ang="0">
                  <a:pos x="17" y="28"/>
                </a:cxn>
                <a:cxn ang="0">
                  <a:pos x="11" y="23"/>
                </a:cxn>
                <a:cxn ang="0">
                  <a:pos x="6" y="18"/>
                </a:cxn>
                <a:cxn ang="0">
                  <a:pos x="2" y="13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63" h="36">
                  <a:moveTo>
                    <a:pt x="0" y="0"/>
                  </a:moveTo>
                  <a:cubicBezTo>
                    <a:pt x="0" y="0"/>
                    <a:pt x="0" y="5"/>
                    <a:pt x="4" y="12"/>
                  </a:cubicBezTo>
                  <a:cubicBezTo>
                    <a:pt x="5" y="13"/>
                    <a:pt x="6" y="15"/>
                    <a:pt x="8" y="16"/>
                  </a:cubicBezTo>
                  <a:cubicBezTo>
                    <a:pt x="9" y="18"/>
                    <a:pt x="11" y="20"/>
                    <a:pt x="13" y="21"/>
                  </a:cubicBezTo>
                  <a:cubicBezTo>
                    <a:pt x="14" y="22"/>
                    <a:pt x="16" y="24"/>
                    <a:pt x="19" y="25"/>
                  </a:cubicBezTo>
                  <a:cubicBezTo>
                    <a:pt x="21" y="26"/>
                    <a:pt x="23" y="27"/>
                    <a:pt x="25" y="28"/>
                  </a:cubicBezTo>
                  <a:cubicBezTo>
                    <a:pt x="28" y="29"/>
                    <a:pt x="30" y="30"/>
                    <a:pt x="32" y="31"/>
                  </a:cubicBezTo>
                  <a:cubicBezTo>
                    <a:pt x="35" y="32"/>
                    <a:pt x="37" y="32"/>
                    <a:pt x="39" y="33"/>
                  </a:cubicBezTo>
                  <a:cubicBezTo>
                    <a:pt x="42" y="33"/>
                    <a:pt x="44" y="33"/>
                    <a:pt x="46" y="33"/>
                  </a:cubicBezTo>
                  <a:cubicBezTo>
                    <a:pt x="48" y="33"/>
                    <a:pt x="50" y="33"/>
                    <a:pt x="52" y="32"/>
                  </a:cubicBezTo>
                  <a:cubicBezTo>
                    <a:pt x="60" y="31"/>
                    <a:pt x="63" y="27"/>
                    <a:pt x="63" y="27"/>
                  </a:cubicBezTo>
                  <a:cubicBezTo>
                    <a:pt x="63" y="27"/>
                    <a:pt x="63" y="28"/>
                    <a:pt x="61" y="30"/>
                  </a:cubicBezTo>
                  <a:cubicBezTo>
                    <a:pt x="59" y="31"/>
                    <a:pt x="56" y="33"/>
                    <a:pt x="53" y="34"/>
                  </a:cubicBezTo>
                  <a:cubicBezTo>
                    <a:pt x="51" y="35"/>
                    <a:pt x="49" y="36"/>
                    <a:pt x="46" y="36"/>
                  </a:cubicBezTo>
                  <a:cubicBezTo>
                    <a:pt x="44" y="36"/>
                    <a:pt x="41" y="36"/>
                    <a:pt x="39" y="35"/>
                  </a:cubicBezTo>
                  <a:cubicBezTo>
                    <a:pt x="36" y="35"/>
                    <a:pt x="34" y="35"/>
                    <a:pt x="31" y="34"/>
                  </a:cubicBezTo>
                  <a:cubicBezTo>
                    <a:pt x="29" y="33"/>
                    <a:pt x="26" y="32"/>
                    <a:pt x="24" y="31"/>
                  </a:cubicBezTo>
                  <a:cubicBezTo>
                    <a:pt x="22" y="30"/>
                    <a:pt x="19" y="29"/>
                    <a:pt x="17" y="28"/>
                  </a:cubicBezTo>
                  <a:cubicBezTo>
                    <a:pt x="15" y="27"/>
                    <a:pt x="13" y="25"/>
                    <a:pt x="11" y="23"/>
                  </a:cubicBezTo>
                  <a:cubicBezTo>
                    <a:pt x="9" y="22"/>
                    <a:pt x="7" y="20"/>
                    <a:pt x="6" y="18"/>
                  </a:cubicBezTo>
                  <a:cubicBezTo>
                    <a:pt x="4" y="16"/>
                    <a:pt x="3" y="14"/>
                    <a:pt x="2" y="13"/>
                  </a:cubicBezTo>
                  <a:cubicBezTo>
                    <a:pt x="0" y="9"/>
                    <a:pt x="0" y="6"/>
                    <a:pt x="0" y="3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5103817-D87C-8E34-44C4-E6B9BE7A0499}"/>
              </a:ext>
            </a:extLst>
          </p:cNvPr>
          <p:cNvSpPr txBox="1"/>
          <p:nvPr/>
        </p:nvSpPr>
        <p:spPr>
          <a:xfrm>
            <a:off x="222810" y="125331"/>
            <a:ext cx="117463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Futura_05" panose="00000800000000000000" pitchFamily="2" charset="0"/>
                <a:cs typeface="Arial" panose="020B0604020202020204" pitchFamily="34" charset="0"/>
              </a:rPr>
              <a:t>MỤC TIÊU</a:t>
            </a:r>
            <a:endParaRPr lang="vi-VN" sz="6000" b="1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SFU Futura_05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49088A-B329-EECE-8224-C3EE5824549C}"/>
              </a:ext>
            </a:extLst>
          </p:cNvPr>
          <p:cNvSpPr txBox="1"/>
          <p:nvPr/>
        </p:nvSpPr>
        <p:spPr>
          <a:xfrm>
            <a:off x="5636025" y="2171507"/>
            <a:ext cx="592944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6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đề cương bài báo cáo; Thu tập thông tin, xử lí tư liệu về tình hình kinh tế - xã hội của Cộng hòa Liên bang Bra – xin.</a:t>
            </a:r>
            <a:endParaRPr lang="en-US" sz="2600">
              <a:solidFill>
                <a:srgbClr val="0033CC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38FF0C-A977-35F4-557E-BF949496918C}"/>
              </a:ext>
            </a:extLst>
          </p:cNvPr>
          <p:cNvSpPr txBox="1"/>
          <p:nvPr/>
        </p:nvSpPr>
        <p:spPr>
          <a:xfrm>
            <a:off x="5636025" y="3728519"/>
            <a:ext cx="592944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6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báo cáo ngắn gọn tìm hiểu về tình hình kinh tế - xã hội của Cộng hòa Liên bang Bra – xin.</a:t>
            </a:r>
            <a:endParaRPr lang="en-US" sz="26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A60416B-D735-94FB-ED1A-C504ABAE9111}"/>
              </a:ext>
            </a:extLst>
          </p:cNvPr>
          <p:cNvSpPr/>
          <p:nvPr/>
        </p:nvSpPr>
        <p:spPr>
          <a:xfrm flipV="1">
            <a:off x="4864113" y="4486306"/>
            <a:ext cx="2362933" cy="723904"/>
          </a:xfrm>
          <a:custGeom>
            <a:avLst/>
            <a:gdLst>
              <a:gd name="connsiteX0" fmla="*/ 0 w 1935125"/>
              <a:gd name="connsiteY0" fmla="*/ 563525 h 563525"/>
              <a:gd name="connsiteX1" fmla="*/ 531628 w 1935125"/>
              <a:gd name="connsiteY1" fmla="*/ 0 h 563525"/>
              <a:gd name="connsiteX2" fmla="*/ 1935125 w 1935125"/>
              <a:gd name="connsiteY2" fmla="*/ 0 h 5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5125" h="563525">
                <a:moveTo>
                  <a:pt x="0" y="563525"/>
                </a:moveTo>
                <a:lnTo>
                  <a:pt x="531628" y="0"/>
                </a:lnTo>
                <a:lnTo>
                  <a:pt x="1935125" y="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11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7A1821E-8AD4-A8D9-67B0-A17BB965BD5D}"/>
              </a:ext>
            </a:extLst>
          </p:cNvPr>
          <p:cNvSpPr/>
          <p:nvPr/>
        </p:nvSpPr>
        <p:spPr>
          <a:xfrm>
            <a:off x="6392476" y="5152220"/>
            <a:ext cx="145848" cy="1319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8EABA9-A80F-D49C-0743-F46CD710328B}"/>
              </a:ext>
            </a:extLst>
          </p:cNvPr>
          <p:cNvCxnSpPr>
            <a:cxnSpLocks/>
          </p:cNvCxnSpPr>
          <p:nvPr/>
        </p:nvCxnSpPr>
        <p:spPr>
          <a:xfrm>
            <a:off x="1335984" y="1291318"/>
            <a:ext cx="9520031" cy="0"/>
          </a:xfrm>
          <a:prstGeom prst="line">
            <a:avLst/>
          </a:prstGeom>
          <a:ln w="38100">
            <a:solidFill>
              <a:srgbClr val="146AB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6ADE2A-1EF9-44DC-6DA5-07A0D3B89A7A}"/>
              </a:ext>
            </a:extLst>
          </p:cNvPr>
          <p:cNvGrpSpPr/>
          <p:nvPr/>
        </p:nvGrpSpPr>
        <p:grpSpPr>
          <a:xfrm>
            <a:off x="5085499" y="2030151"/>
            <a:ext cx="519903" cy="442694"/>
            <a:chOff x="4172879" y="1238145"/>
            <a:chExt cx="361021" cy="34461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9BE6EF6-5EDB-0218-0F22-BA65F4D1C161}"/>
                </a:ext>
              </a:extLst>
            </p:cNvPr>
            <p:cNvSpPr/>
            <p:nvPr/>
          </p:nvSpPr>
          <p:spPr>
            <a:xfrm>
              <a:off x="4172879" y="1238145"/>
              <a:ext cx="247769" cy="247769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A2A4A4A-14C2-6841-C950-9724496508C9}"/>
                </a:ext>
              </a:extLst>
            </p:cNvPr>
            <p:cNvSpPr/>
            <p:nvPr/>
          </p:nvSpPr>
          <p:spPr>
            <a:xfrm>
              <a:off x="4307396" y="1356258"/>
              <a:ext cx="226504" cy="226504"/>
            </a:xfrm>
            <a:prstGeom prst="rect">
              <a:avLst/>
            </a:prstGeom>
            <a:solidFill>
              <a:srgbClr val="146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DDD967-E29B-EEE4-C8A3-B3B0EE344C85}"/>
              </a:ext>
            </a:extLst>
          </p:cNvPr>
          <p:cNvGrpSpPr/>
          <p:nvPr/>
        </p:nvGrpSpPr>
        <p:grpSpPr>
          <a:xfrm>
            <a:off x="5080588" y="3642299"/>
            <a:ext cx="519903" cy="442694"/>
            <a:chOff x="4169056" y="2535519"/>
            <a:chExt cx="361021" cy="34461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C66737B-9A1B-9896-919D-E85BE2086925}"/>
                </a:ext>
              </a:extLst>
            </p:cNvPr>
            <p:cNvSpPr/>
            <p:nvPr/>
          </p:nvSpPr>
          <p:spPr>
            <a:xfrm>
              <a:off x="4169056" y="2535519"/>
              <a:ext cx="247769" cy="247769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24B791-22F2-1303-D2A9-0F14032B0010}"/>
                </a:ext>
              </a:extLst>
            </p:cNvPr>
            <p:cNvSpPr/>
            <p:nvPr/>
          </p:nvSpPr>
          <p:spPr>
            <a:xfrm>
              <a:off x="4303573" y="2653632"/>
              <a:ext cx="226504" cy="226504"/>
            </a:xfrm>
            <a:prstGeom prst="rect">
              <a:avLst/>
            </a:prstGeom>
            <a:solidFill>
              <a:srgbClr val="146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320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DE6025-37AE-403A-0246-172FBF2BD6FD}"/>
              </a:ext>
            </a:extLst>
          </p:cNvPr>
          <p:cNvSpPr/>
          <p:nvPr/>
        </p:nvSpPr>
        <p:spPr>
          <a:xfrm>
            <a:off x="238020" y="169333"/>
            <a:ext cx="11750779" cy="6380521"/>
          </a:xfrm>
          <a:prstGeom prst="roundRect">
            <a:avLst>
              <a:gd name="adj" fmla="val 4129"/>
            </a:avLst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>
                <a:lumMod val="20000"/>
                <a:lumOff val="80000"/>
              </a:schemeClr>
            </a:solidFill>
            <a:prstDash val="dash"/>
          </a:ln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B44CFB-DA6A-61FA-8F40-A3A8713177FD}"/>
              </a:ext>
            </a:extLst>
          </p:cNvPr>
          <p:cNvSpPr txBox="1"/>
          <p:nvPr/>
        </p:nvSpPr>
        <p:spPr>
          <a:xfrm>
            <a:off x="440267" y="1002951"/>
            <a:ext cx="11345332" cy="538788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20000"/>
                <a:lumOff val="8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6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Khái quát chung </a:t>
            </a:r>
            <a:r>
              <a:rPr lang="en-US" sz="2600" i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(Nêu được đặc điểm vị trí, quy mô dân số)</a:t>
            </a:r>
            <a:endParaRPr lang="en-US" sz="26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6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Tình hình phát triển kinh tế </a:t>
            </a:r>
            <a:r>
              <a:rPr lang="en-US" sz="2600" i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(Trình bày được sự thay đổi, nguyên nhân)</a:t>
            </a:r>
            <a:endParaRPr lang="en-US" sz="26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600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Về qui mô nền kinh tế (GDP):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600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Về thu nhập bình quân theo người (GDP/người):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600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Sự thay đổi tốc độ tăng trưởng GDP :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600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Cơ cấu sự thay đổi cơ cấu GDP phân theo khu vực kinh tế: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600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Giải thích nguyên nhân của sự biến động nền kinh tế Bra – xin giai đoạn từ sau 2010 đến nay: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6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Một số vấn đề xã hội </a:t>
            </a:r>
            <a:r>
              <a:rPr lang="en-US" sz="2600" i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(nêu được 1 vấn đề xã hội nổi bật: đặc điểm, nguyên nhân, hệ quả và đưa ra giải pháp khắc phục): </a:t>
            </a:r>
            <a:r>
              <a:rPr lang="en-US" sz="2600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 thị hóa;</a:t>
            </a:r>
            <a:r>
              <a:rPr lang="en-US" sz="26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Chênh lệch giầu nghèo</a:t>
            </a:r>
            <a:endParaRPr lang="en-US" sz="2600">
              <a:solidFill>
                <a:srgbClr val="0033CC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B9A122-57DC-DDE8-8ABD-C435635C6663}"/>
              </a:ext>
            </a:extLst>
          </p:cNvPr>
          <p:cNvSpPr txBox="1"/>
          <p:nvPr/>
        </p:nvSpPr>
        <p:spPr>
          <a:xfrm>
            <a:off x="3796953" y="277625"/>
            <a:ext cx="4631961" cy="56630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20000"/>
                <a:lumOff val="8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kern="100">
                <a:solidFill>
                  <a:srgbClr val="0033CC"/>
                </a:solidFill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 cương bài báo cáo:</a:t>
            </a:r>
          </a:p>
        </p:txBody>
      </p:sp>
    </p:spTree>
    <p:extLst>
      <p:ext uri="{BB962C8B-B14F-4D97-AF65-F5344CB8AC3E}">
        <p14:creationId xmlns:p14="http://schemas.microsoft.com/office/powerpoint/2010/main" val="2289660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DE6025-37AE-403A-0246-172FBF2BD6FD}"/>
              </a:ext>
            </a:extLst>
          </p:cNvPr>
          <p:cNvSpPr/>
          <p:nvPr/>
        </p:nvSpPr>
        <p:spPr>
          <a:xfrm>
            <a:off x="220608" y="157244"/>
            <a:ext cx="11750779" cy="6380521"/>
          </a:xfrm>
          <a:prstGeom prst="roundRect">
            <a:avLst>
              <a:gd name="adj" fmla="val 4129"/>
            </a:avLst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>
                <a:lumMod val="20000"/>
                <a:lumOff val="80000"/>
              </a:schemeClr>
            </a:solidFill>
            <a:prstDash val="dash"/>
          </a:ln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354B209-8FF4-42DB-B8E0-3EE4FF7A7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519229"/>
              </p:ext>
            </p:extLst>
          </p:nvPr>
        </p:nvGraphicFramePr>
        <p:xfrm>
          <a:off x="626533" y="1074273"/>
          <a:ext cx="10938934" cy="4908748"/>
        </p:xfrm>
        <a:graphic>
          <a:graphicData uri="http://schemas.openxmlformats.org/drawingml/2006/table">
            <a:tbl>
              <a:tblPr firstRow="1" firstCol="1" bandRow="1"/>
              <a:tblGrid>
                <a:gridCol w="1845734">
                  <a:extLst>
                    <a:ext uri="{9D8B030D-6E8A-4147-A177-3AD203B41FA5}">
                      <a16:colId xmlns:a16="http://schemas.microsoft.com/office/drawing/2014/main" val="792262591"/>
                    </a:ext>
                  </a:extLst>
                </a:gridCol>
                <a:gridCol w="2523066">
                  <a:extLst>
                    <a:ext uri="{9D8B030D-6E8A-4147-A177-3AD203B41FA5}">
                      <a16:colId xmlns:a16="http://schemas.microsoft.com/office/drawing/2014/main" val="1211308987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241657891"/>
                    </a:ext>
                  </a:extLst>
                </a:gridCol>
                <a:gridCol w="2099734">
                  <a:extLst>
                    <a:ext uri="{9D8B030D-6E8A-4147-A177-3AD203B41FA5}">
                      <a16:colId xmlns:a16="http://schemas.microsoft.com/office/drawing/2014/main" val="351956667"/>
                    </a:ext>
                  </a:extLst>
                </a:gridCol>
              </a:tblGrid>
              <a:tr h="563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4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kiến thức</a:t>
                      </a:r>
                      <a:endParaRPr lang="en-US" sz="2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thuyết trình</a:t>
                      </a:r>
                      <a:endParaRPr lang="en-US" sz="24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24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3050690"/>
                  </a:ext>
                </a:extLst>
              </a:tr>
              <a:tr h="15140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A</a:t>
                      </a:r>
                      <a:endParaRPr lang="en-US" sz="2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đầy đủ, đúng nội dung kiến thức</a:t>
                      </a:r>
                      <a:endParaRPr lang="en-US" sz="2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Rõ ràng, mạch lạc, tự tin.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Lời nói truyền cảm, hấp dẫn người nghe.</a:t>
                      </a:r>
                      <a:endParaRPr lang="en-US" sz="2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 thời gian</a:t>
                      </a:r>
                      <a:endParaRPr lang="en-US" sz="2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6078820"/>
                  </a:ext>
                </a:extLst>
              </a:tr>
              <a:tr h="12229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B</a:t>
                      </a:r>
                      <a:endParaRPr lang="en-US" sz="2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nội dung kiến thức nhưng chưa đầy đủ</a:t>
                      </a:r>
                      <a:endParaRPr lang="en-US" sz="2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Khá rõ ràng, mạch lạc, tự tin.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Cách nói chưa hấp dẫn</a:t>
                      </a:r>
                      <a:endParaRPr lang="en-US" sz="2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 từ 1-2 phút</a:t>
                      </a:r>
                      <a:endParaRPr lang="en-US" sz="2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4994425"/>
                  </a:ext>
                </a:extLst>
              </a:tr>
              <a:tr h="16078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C</a:t>
                      </a:r>
                      <a:endParaRPr lang="en-US" sz="2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nội dung kiến thức</a:t>
                      </a:r>
                      <a:endParaRPr lang="en-US" sz="2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Chưa rõ ràng, mạch lạc, tự tin.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Cách nói khó hiểu và không hấp dẫn người nghe.</a:t>
                      </a:r>
                      <a:endParaRPr lang="en-US" sz="2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 từ 2 phút trở lên</a:t>
                      </a:r>
                      <a:endParaRPr lang="en-US" sz="2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1924818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738F7D71-39D6-8529-7696-19A7C68B2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264" y="369537"/>
            <a:ext cx="9575466" cy="4924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CHUNG ĐÁNH GIÁ KẾT QUẢ CỦA CÁ NHÂN</a:t>
            </a:r>
            <a:endParaRPr kumimoji="0" lang="en-US" alt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#9Slide03 SFU Futura_12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93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 trị của lời cảm ơn trong cuộc sống bạn nên trân trọng -  GiaTriCuocSong.org">
            <a:extLst>
              <a:ext uri="{FF2B5EF4-FFF2-40B4-BE49-F238E27FC236}">
                <a16:creationId xmlns:a16="http://schemas.microsoft.com/office/drawing/2014/main" id="{80894E36-2C83-E218-4634-87F7BA12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40072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426</Words>
  <Application>Microsoft Office PowerPoint</Application>
  <PresentationFormat>Widescreen</PresentationFormat>
  <Paragraphs>40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微软雅黑</vt:lpstr>
      <vt:lpstr>#9Slide03 Aturdida</vt:lpstr>
      <vt:lpstr>#9Slide03 SFU Futura_05</vt:lpstr>
      <vt:lpstr>#9Slide03 SFU Futura_12</vt:lpstr>
      <vt:lpstr>#9Slide05 Brannboll Ny</vt:lpstr>
      <vt:lpstr>#9Slide07 SVNSalty Sans</vt:lpstr>
      <vt:lpstr>Arial</vt:lpstr>
      <vt:lpstr>Calibri</vt:lpstr>
      <vt:lpstr>Calibri Light</vt:lpstr>
      <vt:lpstr>Montserrat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84972004476</dc:creator>
  <cp:lastModifiedBy>Phước Tâm</cp:lastModifiedBy>
  <cp:revision>8</cp:revision>
  <dcterms:created xsi:type="dcterms:W3CDTF">2023-07-06T15:06:08Z</dcterms:created>
  <dcterms:modified xsi:type="dcterms:W3CDTF">2025-01-26T13:39:22Z</dcterms:modified>
</cp:coreProperties>
</file>