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0" r:id="rId2"/>
    <p:sldId id="259" r:id="rId3"/>
    <p:sldId id="256" r:id="rId4"/>
    <p:sldId id="257" r:id="rId5"/>
    <p:sldId id="290" r:id="rId6"/>
    <p:sldId id="266" r:id="rId7"/>
    <p:sldId id="270" r:id="rId8"/>
    <p:sldId id="291" r:id="rId9"/>
    <p:sldId id="292" r:id="rId10"/>
    <p:sldId id="271" r:id="rId11"/>
    <p:sldId id="274" r:id="rId12"/>
    <p:sldId id="276" r:id="rId13"/>
    <p:sldId id="282" r:id="rId14"/>
    <p:sldId id="263" r:id="rId15"/>
    <p:sldId id="279" r:id="rId16"/>
    <p:sldId id="269" r:id="rId17"/>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23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30/7/2022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29" Type="http://schemas.openxmlformats.org/officeDocument/2006/relationships/image" Target="../media/image3.png"/><Relationship Id="rId1" Type="http://schemas.openxmlformats.org/officeDocument/2006/relationships/slideLayout" Target="../slideLayouts/slideLayout7.xml"/><Relationship Id="rId28" Type="http://schemas.openxmlformats.org/officeDocument/2006/relationships/image" Target="../media/image2.png"/><Relationship Id="rId27" Type="http://schemas.openxmlformats.org/officeDocument/2006/relationships/image" Target="../media/image66.svg"/></Relationships>
</file>

<file path=ppt/slides/_rels/slide10.xml.rels><?xml version="1.0" encoding="UTF-8" standalone="yes"?>
<Relationships xmlns="http://schemas.openxmlformats.org/package/2006/relationships"><Relationship Id="rId42" Type="http://schemas.openxmlformats.org/officeDocument/2006/relationships/image" Target="../media/image25.png"/><Relationship Id="rId7" Type="http://schemas.openxmlformats.org/officeDocument/2006/relationships/image" Target="../media/image100.svg"/><Relationship Id="rId2" Type="http://schemas.openxmlformats.org/officeDocument/2006/relationships/image" Target="../media/image24.png"/><Relationship Id="rId41" Type="http://schemas.openxmlformats.org/officeDocument/2006/relationships/image" Target="../media/image88.svg"/><Relationship Id="rId1" Type="http://schemas.openxmlformats.org/officeDocument/2006/relationships/slideLayout" Target="../slideLayouts/slideLayout7.xml"/><Relationship Id="rId37" Type="http://schemas.openxmlformats.org/officeDocument/2006/relationships/image" Target="../media/image198.svg"/><Relationship Id="rId44" Type="http://schemas.openxmlformats.org/officeDocument/2006/relationships/image" Target="../media/image27.png"/><Relationship Id="rId43"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135.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3" Type="http://schemas.openxmlformats.org/officeDocument/2006/relationships/image" Target="../media/image144.svg"/><Relationship Id="rId2"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142.sv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03.svg"/><Relationship Id="rId7" Type="http://schemas.openxmlformats.org/officeDocument/2006/relationships/image" Target="../media/image102.svg"/><Relationship Id="rId3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 Id="rId32" Type="http://schemas.openxmlformats.org/officeDocument/2006/relationships/image" Target="../media/image33.png"/><Relationship Id="rId31" Type="http://schemas.openxmlformats.org/officeDocument/2006/relationships/image" Target="../media/image115.svg"/></Relationships>
</file>

<file path=ppt/slides/_rels/slide14.xml.rels><?xml version="1.0" encoding="UTF-8" standalone="yes"?>
<Relationships xmlns="http://schemas.openxmlformats.org/package/2006/relationships"><Relationship Id="rId39" Type="http://schemas.openxmlformats.org/officeDocument/2006/relationships/image" Target="../media/image380.svg"/><Relationship Id="rId3" Type="http://schemas.openxmlformats.org/officeDocument/2006/relationships/image" Target="../media/image440.svg"/><Relationship Id="rId42" Type="http://schemas.openxmlformats.org/officeDocument/2006/relationships/image" Target="../media/image37.png"/><Relationship Id="rId2" Type="http://schemas.openxmlformats.org/officeDocument/2006/relationships/image" Target="../media/image35.png"/><Relationship Id="rId41" Type="http://schemas.openxmlformats.org/officeDocument/2006/relationships/image" Target="../media/image36.png"/><Relationship Id="rId1" Type="http://schemas.openxmlformats.org/officeDocument/2006/relationships/slideLayout" Target="../slideLayouts/slideLayout7.xml"/><Relationship Id="rId40" Type="http://schemas.openxmlformats.org/officeDocument/2006/relationships/image" Target="../media/image13.png"/></Relationships>
</file>

<file path=ppt/slides/_rels/slide15.xml.rels><?xml version="1.0" encoding="UTF-8" standalone="yes"?>
<Relationships xmlns="http://schemas.openxmlformats.org/package/2006/relationships"><Relationship Id="rId39" Type="http://schemas.openxmlformats.org/officeDocument/2006/relationships/image" Target="../media/image800.svg"/><Relationship Id="rId3" Type="http://schemas.microsoft.com/office/2007/relationships/hdphoto" Target="../media/hdphoto1.wdp"/><Relationship Id="rId42" Type="http://schemas.openxmlformats.org/officeDocument/2006/relationships/image" Target="../media/image39.png"/><Relationship Id="rId2" Type="http://schemas.openxmlformats.org/officeDocument/2006/relationships/image" Target="../media/image38.png"/><Relationship Id="rId41" Type="http://schemas.openxmlformats.org/officeDocument/2006/relationships/image" Target="../media/image88.svg"/><Relationship Id="rId1" Type="http://schemas.openxmlformats.org/officeDocument/2006/relationships/slideLayout" Target="../slideLayouts/slideLayout7.xml"/><Relationship Id="rId36" Type="http://schemas.openxmlformats.org/officeDocument/2006/relationships/image" Target="../media/image24.png"/><Relationship Id="rId5" Type="http://schemas.openxmlformats.org/officeDocument/2006/relationships/image" Target="../media/image22.svg"/><Relationship Id="rId35" Type="http://schemas.openxmlformats.org/officeDocument/2006/relationships/image" Target="../media/image12.svg"/><Relationship Id="rId43"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29" Type="http://schemas.openxmlformats.org/officeDocument/2006/relationships/image" Target="../media/image3.png"/><Relationship Id="rId1" Type="http://schemas.openxmlformats.org/officeDocument/2006/relationships/slideLayout" Target="../slideLayouts/slideLayout7.xml"/><Relationship Id="rId28" Type="http://schemas.openxmlformats.org/officeDocument/2006/relationships/image" Target="../media/image2.png"/><Relationship Id="rId27" Type="http://schemas.openxmlformats.org/officeDocument/2006/relationships/image" Target="../media/image66.svg"/></Relationships>
</file>

<file path=ppt/slides/_rels/slide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0.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8.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4.svg"/><Relationship Id="rId21" Type="http://schemas.openxmlformats.org/officeDocument/2006/relationships/image" Target="../media/image2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17.png"/><Relationship Id="rId33" Type="http://schemas.openxmlformats.org/officeDocument/2006/relationships/image" Target="../media/image16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01.sv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99.sv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21.png"/><Relationship Id="rId10" Type="http://schemas.openxmlformats.org/officeDocument/2006/relationships/image" Target="../media/image20.png"/><Relationship Id="rId9"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17" Type="http://schemas.openxmlformats.org/officeDocument/2006/relationships/image" Target="../media/image580.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grpSp>
        <p:nvGrpSpPr>
          <p:cNvPr id="2" name="Group 2"/>
          <p:cNvGrpSpPr/>
          <p:nvPr/>
        </p:nvGrpSpPr>
        <p:grpSpPr>
          <a:xfrm>
            <a:off x="972930" y="1331211"/>
            <a:ext cx="16078200" cy="7871323"/>
            <a:chOff x="0" y="0"/>
            <a:chExt cx="4523947" cy="2632016"/>
          </a:xfrm>
        </p:grpSpPr>
        <p:sp>
          <p:nvSpPr>
            <p:cNvPr id="3" name="Freeform 3"/>
            <p:cNvSpPr/>
            <p:nvPr/>
          </p:nvSpPr>
          <p:spPr>
            <a:xfrm>
              <a:off x="0" y="-1270"/>
              <a:ext cx="4525217" cy="2630746"/>
            </a:xfrm>
            <a:custGeom>
              <a:avLst/>
              <a:gdLst/>
              <a:ahLst/>
              <a:cxnLst/>
              <a:rect l="l" t="t" r="r" b="b"/>
              <a:pathLst>
                <a:path w="4525217" h="2630746">
                  <a:moveTo>
                    <a:pt x="4513787" y="27940"/>
                  </a:moveTo>
                  <a:cubicBezTo>
                    <a:pt x="4504897" y="24130"/>
                    <a:pt x="4496007" y="21590"/>
                    <a:pt x="4487117" y="21590"/>
                  </a:cubicBezTo>
                  <a:cubicBezTo>
                    <a:pt x="4460447" y="20320"/>
                    <a:pt x="4393657" y="20320"/>
                    <a:pt x="4319339" y="17780"/>
                  </a:cubicBezTo>
                  <a:cubicBezTo>
                    <a:pt x="4149471" y="12700"/>
                    <a:pt x="3983142" y="6350"/>
                    <a:pt x="3813273" y="3810"/>
                  </a:cubicBezTo>
                  <a:cubicBezTo>
                    <a:pt x="3675256" y="1270"/>
                    <a:pt x="3540777" y="3810"/>
                    <a:pt x="3402759" y="2540"/>
                  </a:cubicBezTo>
                  <a:cubicBezTo>
                    <a:pt x="3342597" y="2540"/>
                    <a:pt x="3282435" y="0"/>
                    <a:pt x="3222273" y="2540"/>
                  </a:cubicBezTo>
                  <a:cubicBezTo>
                    <a:pt x="3077178" y="10160"/>
                    <a:pt x="2932082" y="11430"/>
                    <a:pt x="2783447" y="8890"/>
                  </a:cubicBezTo>
                  <a:cubicBezTo>
                    <a:pt x="2709130" y="7620"/>
                    <a:pt x="2634812" y="7620"/>
                    <a:pt x="2560495" y="7620"/>
                  </a:cubicBezTo>
                  <a:cubicBezTo>
                    <a:pt x="2426016" y="7620"/>
                    <a:pt x="2291537" y="7620"/>
                    <a:pt x="2157058" y="6350"/>
                  </a:cubicBezTo>
                  <a:cubicBezTo>
                    <a:pt x="2015501" y="5080"/>
                    <a:pt x="621165" y="2540"/>
                    <a:pt x="483147" y="1270"/>
                  </a:cubicBezTo>
                  <a:cubicBezTo>
                    <a:pt x="369902" y="0"/>
                    <a:pt x="260195" y="1270"/>
                    <a:pt x="146950" y="1270"/>
                  </a:cubicBezTo>
                  <a:cubicBezTo>
                    <a:pt x="69093" y="1270"/>
                    <a:pt x="33020" y="3810"/>
                    <a:pt x="5080" y="5080"/>
                  </a:cubicBezTo>
                  <a:cubicBezTo>
                    <a:pt x="3810" y="5080"/>
                    <a:pt x="2540" y="7620"/>
                    <a:pt x="0" y="8890"/>
                  </a:cubicBezTo>
                  <a:cubicBezTo>
                    <a:pt x="1270" y="21590"/>
                    <a:pt x="3810" y="34290"/>
                    <a:pt x="5080" y="46990"/>
                  </a:cubicBezTo>
                  <a:cubicBezTo>
                    <a:pt x="15240" y="148619"/>
                    <a:pt x="16510" y="263307"/>
                    <a:pt x="17780" y="375983"/>
                  </a:cubicBezTo>
                  <a:cubicBezTo>
                    <a:pt x="19050" y="490671"/>
                    <a:pt x="17780" y="605360"/>
                    <a:pt x="16510" y="722060"/>
                  </a:cubicBezTo>
                  <a:cubicBezTo>
                    <a:pt x="15240" y="840772"/>
                    <a:pt x="2540" y="2086246"/>
                    <a:pt x="2540" y="2204958"/>
                  </a:cubicBezTo>
                  <a:cubicBezTo>
                    <a:pt x="2540" y="2321659"/>
                    <a:pt x="1270" y="2438359"/>
                    <a:pt x="0" y="2555059"/>
                  </a:cubicBezTo>
                  <a:cubicBezTo>
                    <a:pt x="0" y="2576136"/>
                    <a:pt x="3810" y="2586296"/>
                    <a:pt x="15240" y="2591376"/>
                  </a:cubicBezTo>
                  <a:cubicBezTo>
                    <a:pt x="22860" y="2595186"/>
                    <a:pt x="31750" y="2597726"/>
                    <a:pt x="40640" y="2598996"/>
                  </a:cubicBezTo>
                  <a:cubicBezTo>
                    <a:pt x="143411" y="2604076"/>
                    <a:pt x="277890" y="2607886"/>
                    <a:pt x="412369" y="2612966"/>
                  </a:cubicBezTo>
                  <a:cubicBezTo>
                    <a:pt x="486686" y="2615506"/>
                    <a:pt x="561003" y="2620586"/>
                    <a:pt x="635321" y="2621856"/>
                  </a:cubicBezTo>
                  <a:cubicBezTo>
                    <a:pt x="759183" y="2624396"/>
                    <a:pt x="2139363" y="2625666"/>
                    <a:pt x="2263225" y="2626936"/>
                  </a:cubicBezTo>
                  <a:cubicBezTo>
                    <a:pt x="2280920" y="2626936"/>
                    <a:pt x="2298615" y="2626936"/>
                    <a:pt x="2316309" y="2626936"/>
                  </a:cubicBezTo>
                  <a:cubicBezTo>
                    <a:pt x="2401243" y="2626936"/>
                    <a:pt x="2489716" y="2625666"/>
                    <a:pt x="2574651" y="2625666"/>
                  </a:cubicBezTo>
                  <a:cubicBezTo>
                    <a:pt x="2673740" y="2625666"/>
                    <a:pt x="2769291" y="2626936"/>
                    <a:pt x="2868381" y="2626936"/>
                  </a:cubicBezTo>
                  <a:cubicBezTo>
                    <a:pt x="3013477" y="2626936"/>
                    <a:pt x="3162112" y="2626936"/>
                    <a:pt x="3307207" y="2626936"/>
                  </a:cubicBezTo>
                  <a:cubicBezTo>
                    <a:pt x="3441686" y="2626936"/>
                    <a:pt x="3576166" y="2628206"/>
                    <a:pt x="3710645" y="2629476"/>
                  </a:cubicBezTo>
                  <a:cubicBezTo>
                    <a:pt x="3770806" y="2629476"/>
                    <a:pt x="3834507" y="2630746"/>
                    <a:pt x="3894669" y="2630746"/>
                  </a:cubicBezTo>
                  <a:cubicBezTo>
                    <a:pt x="4089309" y="2629476"/>
                    <a:pt x="4280411" y="2623126"/>
                    <a:pt x="4464257" y="2623126"/>
                  </a:cubicBezTo>
                  <a:cubicBezTo>
                    <a:pt x="4468067" y="2623126"/>
                    <a:pt x="4473147" y="2620586"/>
                    <a:pt x="4476957" y="2618046"/>
                  </a:cubicBezTo>
                  <a:cubicBezTo>
                    <a:pt x="4482037" y="2614236"/>
                    <a:pt x="4484577" y="2607886"/>
                    <a:pt x="4487117" y="2605346"/>
                  </a:cubicBezTo>
                  <a:cubicBezTo>
                    <a:pt x="4488387" y="2540975"/>
                    <a:pt x="4489657" y="2456468"/>
                    <a:pt x="4490927" y="2371961"/>
                  </a:cubicBezTo>
                  <a:cubicBezTo>
                    <a:pt x="4492197" y="2241176"/>
                    <a:pt x="4502357" y="985642"/>
                    <a:pt x="4503627" y="854857"/>
                  </a:cubicBezTo>
                  <a:cubicBezTo>
                    <a:pt x="4503627" y="776386"/>
                    <a:pt x="4504897" y="697915"/>
                    <a:pt x="4506167" y="619444"/>
                  </a:cubicBezTo>
                  <a:cubicBezTo>
                    <a:pt x="4507437" y="534937"/>
                    <a:pt x="4508707" y="450430"/>
                    <a:pt x="4511247" y="365923"/>
                  </a:cubicBezTo>
                  <a:cubicBezTo>
                    <a:pt x="4512517" y="315621"/>
                    <a:pt x="4512517" y="263307"/>
                    <a:pt x="4517597" y="213005"/>
                  </a:cubicBezTo>
                  <a:cubicBezTo>
                    <a:pt x="4522677" y="152643"/>
                    <a:pt x="4525217" y="94293"/>
                    <a:pt x="4523947" y="44450"/>
                  </a:cubicBezTo>
                  <a:cubicBezTo>
                    <a:pt x="4523947" y="38100"/>
                    <a:pt x="4520137" y="30480"/>
                    <a:pt x="4513787" y="27940"/>
                  </a:cubicBezTo>
                  <a:close/>
                </a:path>
              </a:pathLst>
            </a:custGeom>
            <a:solidFill>
              <a:srgbClr val="6AACAF"/>
            </a:solidFill>
          </p:spPr>
        </p:sp>
      </p:grpSp>
      <p:pic>
        <p:nvPicPr>
          <p:cNvPr id="40" name="Picture 4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2451355">
            <a:off x="14626377" y="1405441"/>
            <a:ext cx="3341439" cy="874850"/>
          </a:xfrm>
          <a:prstGeom prst="rect">
            <a:avLst/>
          </a:prstGeom>
        </p:spPr>
      </p:pic>
      <p:pic>
        <p:nvPicPr>
          <p:cNvPr id="41" name="Picture 4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2451355">
            <a:off x="35357" y="8034840"/>
            <a:ext cx="3341439" cy="874850"/>
          </a:xfrm>
          <a:prstGeom prst="rect">
            <a:avLst/>
          </a:prstGeom>
        </p:spPr>
      </p:pic>
      <p:sp>
        <p:nvSpPr>
          <p:cNvPr id="153" name="TextBox 15">
            <a:extLst>
              <a:ext uri="{FF2B5EF4-FFF2-40B4-BE49-F238E27FC236}">
                <a16:creationId xmlns:a16="http://schemas.microsoft.com/office/drawing/2014/main" id="{DCAF2297-A388-73BD-8AA0-2D2FC6F2664C}"/>
              </a:ext>
            </a:extLst>
          </p:cNvPr>
          <p:cNvSpPr txBox="1"/>
          <p:nvPr/>
        </p:nvSpPr>
        <p:spPr>
          <a:xfrm>
            <a:off x="217012" y="3749727"/>
            <a:ext cx="17590036" cy="2844690"/>
          </a:xfrm>
          <a:prstGeom prst="rect">
            <a:avLst/>
          </a:prstGeom>
        </p:spPr>
        <p:txBody>
          <a:bodyPr wrap="square" lIns="0" tIns="0" rIns="0" bIns="0" rtlCol="0" anchor="t">
            <a:spAutoFit/>
          </a:bodyPr>
          <a:lstStyle/>
          <a:p>
            <a:pPr algn="ctr">
              <a:lnSpc>
                <a:spcPct val="130000"/>
              </a:lnSpc>
            </a:pPr>
            <a:r>
              <a:rPr lang="en-US" sz="7500" b="1" dirty="0" smtClean="0">
                <a:solidFill>
                  <a:srgbClr val="302C2C"/>
                </a:solidFill>
                <a:latin typeface="Arial" panose="020B0604020202020204" pitchFamily="34" charset="0"/>
                <a:cs typeface="Arial" panose="020B0604020202020204" pitchFamily="34" charset="0"/>
              </a:rPr>
              <a:t>NHIỆT LIỆT CHÀO </a:t>
            </a:r>
            <a:r>
              <a:rPr lang="en-US" sz="7500" b="1" dirty="0">
                <a:solidFill>
                  <a:srgbClr val="302C2C"/>
                </a:solidFill>
                <a:latin typeface="Arial" panose="020B0604020202020204" pitchFamily="34" charset="0"/>
                <a:cs typeface="Arial" panose="020B0604020202020204" pitchFamily="34" charset="0"/>
              </a:rPr>
              <a:t>MỪNG CÁC EM ĐẾN VỚI </a:t>
            </a:r>
            <a:r>
              <a:rPr lang="en-US" sz="7500" b="1" dirty="0" smtClean="0">
                <a:solidFill>
                  <a:srgbClr val="302C2C"/>
                </a:solidFill>
                <a:latin typeface="Arial" panose="020B0604020202020204" pitchFamily="34" charset="0"/>
                <a:cs typeface="Arial" panose="020B0604020202020204" pitchFamily="34" charset="0"/>
              </a:rPr>
              <a:t>BÀI </a:t>
            </a:r>
            <a:r>
              <a:rPr lang="en-US" sz="7500" b="1" dirty="0">
                <a:solidFill>
                  <a:srgbClr val="302C2C"/>
                </a:solidFill>
                <a:latin typeface="Arial" panose="020B0604020202020204" pitchFamily="34" charset="0"/>
                <a:cs typeface="Arial" panose="020B0604020202020204" pitchFamily="34" charset="0"/>
              </a:rPr>
              <a:t>HỌC </a:t>
            </a:r>
            <a:r>
              <a:rPr lang="en-US" sz="7500" b="1" dirty="0" smtClean="0">
                <a:solidFill>
                  <a:srgbClr val="302C2C"/>
                </a:solidFill>
                <a:latin typeface="Arial" panose="020B0604020202020204" pitchFamily="34" charset="0"/>
                <a:cs typeface="Arial" panose="020B0604020202020204" pitchFamily="34" charset="0"/>
              </a:rPr>
              <a:t>MÔN ĐỊA LÍ</a:t>
            </a:r>
            <a:endParaRPr lang="en-US" sz="7500" b="1" dirty="0">
              <a:solidFill>
                <a:srgbClr val="302C2C"/>
              </a:solidFill>
              <a:latin typeface="Arial" panose="020B0604020202020204" pitchFamily="34" charset="0"/>
              <a:cs typeface="Arial" panose="020B0604020202020204" pitchFamily="34" charset="0"/>
            </a:endParaRPr>
          </a:p>
        </p:txBody>
      </p:sp>
      <p:pic>
        <p:nvPicPr>
          <p:cNvPr id="154" name="Picture 4"/>
          <p:cNvPicPr>
            <a:picLocks noChangeAspect="1"/>
          </p:cNvPicPr>
          <p:nvPr/>
        </p:nvPicPr>
        <p:blipFill>
          <a:blip r:embed="rId28"/>
          <a:srcRect/>
          <a:stretch>
            <a:fillRect/>
          </a:stretch>
        </p:blipFill>
        <p:spPr>
          <a:xfrm>
            <a:off x="11313108" y="7374629"/>
            <a:ext cx="6136692" cy="2912371"/>
          </a:xfrm>
          <a:prstGeom prst="rect">
            <a:avLst/>
          </a:prstGeom>
        </p:spPr>
      </p:pic>
      <p:pic>
        <p:nvPicPr>
          <p:cNvPr id="155" name="Picture 2"/>
          <p:cNvPicPr>
            <a:picLocks noChangeAspect="1"/>
          </p:cNvPicPr>
          <p:nvPr/>
        </p:nvPicPr>
        <p:blipFill>
          <a:blip r:embed="rId29"/>
          <a:srcRect/>
          <a:stretch>
            <a:fillRect/>
          </a:stretch>
        </p:blipFill>
        <p:spPr>
          <a:xfrm>
            <a:off x="381000" y="343564"/>
            <a:ext cx="2240626" cy="3119201"/>
          </a:xfrm>
          <a:prstGeom prst="rect">
            <a:avLst/>
          </a:prstGeom>
        </p:spPr>
      </p:pic>
    </p:spTree>
    <p:extLst>
      <p:ext uri="{BB962C8B-B14F-4D97-AF65-F5344CB8AC3E}">
        <p14:creationId xmlns:p14="http://schemas.microsoft.com/office/powerpoint/2010/main" val="82522740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circle(in)">
                                      <p:cBhvr>
                                        <p:cTn id="7"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15" name="TextBox 18">
            <a:extLst>
              <a:ext uri="{FF2B5EF4-FFF2-40B4-BE49-F238E27FC236}">
                <a16:creationId xmlns:a16="http://schemas.microsoft.com/office/drawing/2014/main" id="{2F6D078F-FA04-C1CD-88EA-75263540A923}"/>
              </a:ext>
            </a:extLst>
          </p:cNvPr>
          <p:cNvSpPr txBox="1"/>
          <p:nvPr/>
        </p:nvSpPr>
        <p:spPr>
          <a:xfrm>
            <a:off x="0" y="687735"/>
            <a:ext cx="18288000" cy="959173"/>
          </a:xfrm>
          <a:prstGeom prst="rect">
            <a:avLst/>
          </a:prstGeom>
        </p:spPr>
        <p:txBody>
          <a:bodyPr wrap="square" lIns="0" tIns="0" rIns="0" bIns="0" rtlCol="0" anchor="t">
            <a:spAutoFit/>
          </a:bodyPr>
          <a:lstStyle/>
          <a:p>
            <a:pPr marL="0" lvl="0" indent="0" algn="ctr">
              <a:lnSpc>
                <a:spcPts val="8000"/>
              </a:lnSpc>
              <a:spcBef>
                <a:spcPct val="0"/>
              </a:spcBef>
            </a:pPr>
            <a:r>
              <a:rPr lang="en-US" sz="6500" b="1" dirty="0" smtClean="0">
                <a:solidFill>
                  <a:schemeClr val="accent6">
                    <a:lumMod val="50000"/>
                  </a:schemeClr>
                </a:solidFill>
                <a:latin typeface="Arial" panose="020B0604020202020204" pitchFamily="34" charset="0"/>
                <a:cs typeface="Arial" panose="020B0604020202020204" pitchFamily="34" charset="0"/>
              </a:rPr>
              <a:t>3. </a:t>
            </a:r>
            <a:r>
              <a:rPr lang="en-US" sz="6500" b="1" dirty="0" err="1" smtClean="0">
                <a:solidFill>
                  <a:schemeClr val="accent6">
                    <a:lumMod val="50000"/>
                  </a:schemeClr>
                </a:solidFill>
                <a:latin typeface="Arial" panose="020B0604020202020204" pitchFamily="34" charset="0"/>
                <a:cs typeface="Arial" panose="020B0604020202020204" pitchFamily="34" charset="0"/>
              </a:rPr>
              <a:t>Định</a:t>
            </a:r>
            <a:r>
              <a:rPr lang="en-US" sz="6500" b="1" dirty="0" smtClean="0">
                <a:solidFill>
                  <a:schemeClr val="accent6">
                    <a:lumMod val="50000"/>
                  </a:schemeClr>
                </a:solidFill>
                <a:latin typeface="Arial" panose="020B0604020202020204" pitchFamily="34" charset="0"/>
                <a:cs typeface="Arial" panose="020B0604020202020204" pitchFamily="34" charset="0"/>
              </a:rPr>
              <a:t> </a:t>
            </a:r>
            <a:r>
              <a:rPr lang="en-US" sz="6500" b="1" dirty="0" err="1" smtClean="0">
                <a:solidFill>
                  <a:schemeClr val="accent6">
                    <a:lumMod val="50000"/>
                  </a:schemeClr>
                </a:solidFill>
                <a:latin typeface="Arial" panose="020B0604020202020204" pitchFamily="34" charset="0"/>
                <a:cs typeface="Arial" panose="020B0604020202020204" pitchFamily="34" charset="0"/>
              </a:rPr>
              <a:t>hướng</a:t>
            </a:r>
            <a:r>
              <a:rPr lang="en-US" sz="6500" b="1" dirty="0" smtClean="0">
                <a:solidFill>
                  <a:schemeClr val="accent6">
                    <a:lumMod val="50000"/>
                  </a:schemeClr>
                </a:solidFill>
                <a:latin typeface="Arial" panose="020B0604020202020204" pitchFamily="34" charset="0"/>
                <a:cs typeface="Arial" panose="020B0604020202020204" pitchFamily="34" charset="0"/>
              </a:rPr>
              <a:t> </a:t>
            </a:r>
            <a:r>
              <a:rPr lang="en-US" sz="6500" b="1" dirty="0" err="1" smtClean="0">
                <a:solidFill>
                  <a:schemeClr val="accent6">
                    <a:lumMod val="50000"/>
                  </a:schemeClr>
                </a:solidFill>
                <a:latin typeface="Arial" panose="020B0604020202020204" pitchFamily="34" charset="0"/>
                <a:cs typeface="Arial" panose="020B0604020202020204" pitchFamily="34" charset="0"/>
              </a:rPr>
              <a:t>nghề</a:t>
            </a:r>
            <a:r>
              <a:rPr lang="en-US" sz="6500" b="1" dirty="0" smtClean="0">
                <a:solidFill>
                  <a:schemeClr val="accent6">
                    <a:lumMod val="50000"/>
                  </a:schemeClr>
                </a:solidFill>
                <a:latin typeface="Arial" panose="020B0604020202020204" pitchFamily="34" charset="0"/>
                <a:cs typeface="Arial" panose="020B0604020202020204" pitchFamily="34" charset="0"/>
              </a:rPr>
              <a:t> </a:t>
            </a:r>
            <a:r>
              <a:rPr lang="en-US" sz="6500" b="1" dirty="0" err="1" smtClean="0">
                <a:solidFill>
                  <a:schemeClr val="accent6">
                    <a:lumMod val="50000"/>
                  </a:schemeClr>
                </a:solidFill>
                <a:latin typeface="Arial" panose="020B0604020202020204" pitchFamily="34" charset="0"/>
                <a:cs typeface="Arial" panose="020B0604020202020204" pitchFamily="34" charset="0"/>
              </a:rPr>
              <a:t>nghiệp</a:t>
            </a:r>
            <a:endParaRPr lang="en-US" sz="6500" b="1" dirty="0">
              <a:solidFill>
                <a:schemeClr val="accent6">
                  <a:lumMod val="50000"/>
                </a:schemeClr>
              </a:solidFill>
              <a:latin typeface="Arial" panose="020B0604020202020204" pitchFamily="34" charset="0"/>
              <a:cs typeface="Arial" panose="020B0604020202020204" pitchFamily="34" charset="0"/>
            </a:endParaRPr>
          </a:p>
        </p:txBody>
      </p:sp>
      <p:pic>
        <p:nvPicPr>
          <p:cNvPr id="19"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219200" y="-1148021"/>
            <a:ext cx="3187921" cy="3395921"/>
          </a:xfrm>
          <a:prstGeom prst="rect">
            <a:avLst/>
          </a:prstGeom>
        </p:spPr>
      </p:pic>
      <p:sp>
        <p:nvSpPr>
          <p:cNvPr id="16" name="Oval 15"/>
          <p:cNvSpPr/>
          <p:nvPr/>
        </p:nvSpPr>
        <p:spPr>
          <a:xfrm>
            <a:off x="16745893" y="492179"/>
            <a:ext cx="629185" cy="539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7" name="Oval 16"/>
          <p:cNvSpPr/>
          <p:nvPr/>
        </p:nvSpPr>
        <p:spPr>
          <a:xfrm flipV="1">
            <a:off x="16885379" y="1533918"/>
            <a:ext cx="350212" cy="147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9"/>
          <p:cNvPicPr>
            <a:picLocks noChangeAspect="1"/>
          </p:cNvPicPr>
          <p:nvPr/>
        </p:nvPicPr>
        <p:blipFill>
          <a:blip r:embed="rId42">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16611600" y="386053"/>
            <a:ext cx="897769" cy="1373261"/>
          </a:xfrm>
          <a:prstGeom prst="rect">
            <a:avLst/>
          </a:prstGeom>
        </p:spPr>
      </p:pic>
      <p:grpSp>
        <p:nvGrpSpPr>
          <p:cNvPr id="10" name="Group 6"/>
          <p:cNvGrpSpPr/>
          <p:nvPr/>
        </p:nvGrpSpPr>
        <p:grpSpPr>
          <a:xfrm>
            <a:off x="327690" y="2453812"/>
            <a:ext cx="8446121" cy="4359048"/>
            <a:chOff x="0" y="0"/>
            <a:chExt cx="2783350" cy="2115085"/>
          </a:xfrm>
        </p:grpSpPr>
        <p:sp>
          <p:nvSpPr>
            <p:cNvPr id="12" name="Freeform 7"/>
            <p:cNvSpPr/>
            <p:nvPr/>
          </p:nvSpPr>
          <p:spPr>
            <a:xfrm>
              <a:off x="-1" y="0"/>
              <a:ext cx="2789621" cy="2119713"/>
            </a:xfrm>
            <a:custGeom>
              <a:avLst/>
              <a:gdLst/>
              <a:ahLst/>
              <a:cxnLst/>
              <a:rect l="l" t="t" r="r" b="b"/>
              <a:pathLst>
                <a:path w="2789621" h="2119713">
                  <a:moveTo>
                    <a:pt x="2751519" y="1514541"/>
                  </a:moveTo>
                  <a:cubicBezTo>
                    <a:pt x="2749093" y="1694565"/>
                    <a:pt x="2575977" y="1828218"/>
                    <a:pt x="2375102" y="1828218"/>
                  </a:cubicBezTo>
                  <a:cubicBezTo>
                    <a:pt x="2375102" y="1828218"/>
                    <a:pt x="2181122" y="1818249"/>
                    <a:pt x="1884714" y="1831693"/>
                  </a:cubicBezTo>
                  <a:cubicBezTo>
                    <a:pt x="1697539" y="1840183"/>
                    <a:pt x="1377928" y="1843310"/>
                    <a:pt x="908799" y="1844463"/>
                  </a:cubicBezTo>
                  <a:lnTo>
                    <a:pt x="940817" y="2097260"/>
                  </a:lnTo>
                  <a:cubicBezTo>
                    <a:pt x="942220" y="2110608"/>
                    <a:pt x="927684" y="2119713"/>
                    <a:pt x="916302" y="2112599"/>
                  </a:cubicBezTo>
                  <a:cubicBezTo>
                    <a:pt x="864324" y="2080114"/>
                    <a:pt x="793268" y="2038746"/>
                    <a:pt x="653873" y="1951299"/>
                  </a:cubicBezTo>
                  <a:cubicBezTo>
                    <a:pt x="595960" y="1914968"/>
                    <a:pt x="543807" y="1876085"/>
                    <a:pt x="504750" y="1845088"/>
                  </a:cubicBezTo>
                  <a:cubicBezTo>
                    <a:pt x="439719" y="1845136"/>
                    <a:pt x="401817" y="1845136"/>
                    <a:pt x="401817" y="1845136"/>
                  </a:cubicBezTo>
                  <a:cubicBezTo>
                    <a:pt x="200942" y="1845136"/>
                    <a:pt x="26610" y="1747868"/>
                    <a:pt x="25400" y="1587755"/>
                  </a:cubicBezTo>
                  <a:cubicBezTo>
                    <a:pt x="25400" y="1587755"/>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1377928" y="12700"/>
                    <a:pt x="2337002" y="0"/>
                    <a:pt x="2337002" y="0"/>
                  </a:cubicBezTo>
                  <a:cubicBezTo>
                    <a:pt x="2592289" y="0"/>
                    <a:pt x="2783350" y="101068"/>
                    <a:pt x="2776919" y="303615"/>
                  </a:cubicBezTo>
                  <a:cubicBezTo>
                    <a:pt x="2776919" y="303615"/>
                    <a:pt x="2775285" y="802156"/>
                    <a:pt x="2782453" y="914526"/>
                  </a:cubicBezTo>
                  <a:cubicBezTo>
                    <a:pt x="2789621" y="1181471"/>
                    <a:pt x="2751519" y="1514541"/>
                    <a:pt x="2751519" y="1514541"/>
                  </a:cubicBezTo>
                  <a:close/>
                </a:path>
              </a:pathLst>
            </a:custGeom>
            <a:solidFill>
              <a:srgbClr val="FDB92E"/>
            </a:solidFill>
          </p:spPr>
        </p:sp>
      </p:grpSp>
      <p:sp>
        <p:nvSpPr>
          <p:cNvPr id="4" name="Rectangle 3"/>
          <p:cNvSpPr/>
          <p:nvPr/>
        </p:nvSpPr>
        <p:spPr>
          <a:xfrm>
            <a:off x="600974" y="2944535"/>
            <a:ext cx="7918575" cy="2723823"/>
          </a:xfrm>
          <a:prstGeom prst="rect">
            <a:avLst/>
          </a:prstGeom>
        </p:spPr>
        <p:txBody>
          <a:bodyPr wrap="square">
            <a:spAutoFit/>
          </a:bodyPr>
          <a:lstStyle/>
          <a:p>
            <a:pPr algn="just">
              <a:lnSpc>
                <a:spcPct val="150000"/>
              </a:lnSpc>
            </a:pPr>
            <a:r>
              <a:rPr lang="vi-VN" sz="3800" dirty="0"/>
              <a:t>Hãy lựa chọn một nghề nghiệp theo định hướng của môn Địa lí mà em yêu thích và giải thích tại </a:t>
            </a:r>
            <a:r>
              <a:rPr lang="vi-VN" sz="3800" dirty="0" smtClean="0"/>
              <a:t>sao</a:t>
            </a:r>
            <a:r>
              <a:rPr lang="en-US" sz="3800"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pic>
        <p:nvPicPr>
          <p:cNvPr id="13" name="Picture 5"/>
          <p:cNvPicPr>
            <a:picLocks noChangeAspect="1"/>
          </p:cNvPicPr>
          <p:nvPr/>
        </p:nvPicPr>
        <p:blipFill>
          <a:blip r:embed="rId4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2400" y="7014434"/>
            <a:ext cx="8640437" cy="3272566"/>
          </a:xfrm>
          <a:prstGeom prst="rect">
            <a:avLst/>
          </a:prstGeom>
        </p:spPr>
      </p:pic>
      <p:pic>
        <p:nvPicPr>
          <p:cNvPr id="18" name="Picture 17"/>
          <p:cNvPicPr/>
          <p:nvPr/>
        </p:nvPicPr>
        <p:blipFill>
          <a:blip r:embed="rId44" cstate="print">
            <a:extLst>
              <a:ext uri="{28A0092B-C50C-407E-A947-70E740481C1C}">
                <a14:useLocalDpi xmlns:a14="http://schemas.microsoft.com/office/drawing/2010/main" val="0"/>
              </a:ext>
            </a:extLst>
          </a:blip>
          <a:stretch>
            <a:fillRect/>
          </a:stretch>
        </p:blipFill>
        <p:spPr>
          <a:xfrm>
            <a:off x="9066124" y="2867098"/>
            <a:ext cx="8840876" cy="6750790"/>
          </a:xfrm>
          <a:prstGeom prst="rect">
            <a:avLst/>
          </a:prstGeom>
        </p:spPr>
      </p:pic>
    </p:spTree>
    <p:extLst>
      <p:ext uri="{BB962C8B-B14F-4D97-AF65-F5344CB8AC3E}">
        <p14:creationId xmlns:p14="http://schemas.microsoft.com/office/powerpoint/2010/main" val="345987295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pic>
        <p:nvPicPr>
          <p:cNvPr id="16"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0526"/>
          <a:stretch/>
        </p:blipFill>
        <p:spPr>
          <a:xfrm rot="16200000">
            <a:off x="3719403" y="-1044923"/>
            <a:ext cx="7892352" cy="14173197"/>
          </a:xfrm>
          <a:prstGeom prst="rect">
            <a:avLst/>
          </a:prstGeom>
        </p:spPr>
      </p:pic>
      <p:pic>
        <p:nvPicPr>
          <p:cNvPr id="10"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158213" y="5372098"/>
            <a:ext cx="4033013" cy="4615752"/>
          </a:xfrm>
          <a:prstGeom prst="rect">
            <a:avLst/>
          </a:prstGeom>
        </p:spPr>
      </p:pic>
      <p:sp>
        <p:nvSpPr>
          <p:cNvPr id="7" name="TextBox 18">
            <a:extLst>
              <a:ext uri="{FF2B5EF4-FFF2-40B4-BE49-F238E27FC236}">
                <a16:creationId xmlns:a16="http://schemas.microsoft.com/office/drawing/2014/main" id="{2F6D078F-FA04-C1CD-88EA-75263540A923}"/>
              </a:ext>
            </a:extLst>
          </p:cNvPr>
          <p:cNvSpPr txBox="1"/>
          <p:nvPr/>
        </p:nvSpPr>
        <p:spPr>
          <a:xfrm>
            <a:off x="0" y="687735"/>
            <a:ext cx="18288000" cy="1025922"/>
          </a:xfrm>
          <a:prstGeom prst="rect">
            <a:avLst/>
          </a:prstGeom>
        </p:spPr>
        <p:txBody>
          <a:bodyPr wrap="square" lIns="0" tIns="0" rIns="0" bIns="0" rtlCol="0" anchor="t">
            <a:spAutoFit/>
          </a:bodyPr>
          <a:lstStyle/>
          <a:p>
            <a:pPr marL="0" lvl="0" indent="0" algn="ctr">
              <a:lnSpc>
                <a:spcPts val="8000"/>
              </a:lnSpc>
              <a:spcBef>
                <a:spcPct val="0"/>
              </a:spcBef>
            </a:pPr>
            <a:r>
              <a:rPr lang="en-US" sz="6200" b="1" dirty="0" smtClean="0">
                <a:solidFill>
                  <a:schemeClr val="accent6">
                    <a:lumMod val="50000"/>
                  </a:schemeClr>
                </a:solidFill>
                <a:latin typeface="Arial" panose="020B0604020202020204" pitchFamily="34" charset="0"/>
                <a:cs typeface="Arial" panose="020B0604020202020204" pitchFamily="34" charset="0"/>
              </a:rPr>
              <a:t>3. </a:t>
            </a:r>
            <a:r>
              <a:rPr lang="en-US" sz="6200" b="1" dirty="0" err="1" smtClean="0">
                <a:solidFill>
                  <a:schemeClr val="accent6">
                    <a:lumMod val="50000"/>
                  </a:schemeClr>
                </a:solidFill>
                <a:latin typeface="Arial" panose="020B0604020202020204" pitchFamily="34" charset="0"/>
                <a:cs typeface="Arial" panose="020B0604020202020204" pitchFamily="34" charset="0"/>
              </a:rPr>
              <a:t>Đ</a:t>
            </a:r>
            <a:r>
              <a:rPr lang="en-US" sz="6200" b="1" dirty="0" err="1" smtClean="0">
                <a:solidFill>
                  <a:schemeClr val="accent6">
                    <a:lumMod val="50000"/>
                  </a:schemeClr>
                </a:solidFill>
                <a:latin typeface="Arial" panose="020B0604020202020204" pitchFamily="34" charset="0"/>
                <a:cs typeface="Arial" panose="020B0604020202020204" pitchFamily="34" charset="0"/>
              </a:rPr>
              <a:t>ịnh</a:t>
            </a:r>
            <a:r>
              <a:rPr lang="en-US" sz="6200" b="1" dirty="0" smtClean="0">
                <a:solidFill>
                  <a:schemeClr val="accent6">
                    <a:lumMod val="50000"/>
                  </a:schemeClr>
                </a:solidFill>
                <a:latin typeface="Arial" panose="020B0604020202020204" pitchFamily="34" charset="0"/>
                <a:cs typeface="Arial" panose="020B0604020202020204" pitchFamily="34" charset="0"/>
              </a:rPr>
              <a:t> </a:t>
            </a:r>
            <a:r>
              <a:rPr lang="en-US" sz="6200" b="1" dirty="0" err="1" smtClean="0">
                <a:solidFill>
                  <a:schemeClr val="accent6">
                    <a:lumMod val="50000"/>
                  </a:schemeClr>
                </a:solidFill>
                <a:latin typeface="Arial" panose="020B0604020202020204" pitchFamily="34" charset="0"/>
                <a:cs typeface="Arial" panose="020B0604020202020204" pitchFamily="34" charset="0"/>
              </a:rPr>
              <a:t>hướng</a:t>
            </a:r>
            <a:r>
              <a:rPr lang="en-US" sz="6200" b="1" dirty="0" smtClean="0">
                <a:solidFill>
                  <a:schemeClr val="accent6">
                    <a:lumMod val="50000"/>
                  </a:schemeClr>
                </a:solidFill>
                <a:latin typeface="Arial" panose="020B0604020202020204" pitchFamily="34" charset="0"/>
                <a:cs typeface="Arial" panose="020B0604020202020204" pitchFamily="34" charset="0"/>
              </a:rPr>
              <a:t> </a:t>
            </a:r>
            <a:r>
              <a:rPr lang="en-US" sz="6200" b="1" dirty="0" err="1" smtClean="0">
                <a:solidFill>
                  <a:schemeClr val="accent6">
                    <a:lumMod val="50000"/>
                  </a:schemeClr>
                </a:solidFill>
                <a:latin typeface="Arial" panose="020B0604020202020204" pitchFamily="34" charset="0"/>
                <a:cs typeface="Arial" panose="020B0604020202020204" pitchFamily="34" charset="0"/>
              </a:rPr>
              <a:t>nghề</a:t>
            </a:r>
            <a:r>
              <a:rPr lang="en-US" sz="6200" b="1" dirty="0" smtClean="0">
                <a:solidFill>
                  <a:schemeClr val="accent6">
                    <a:lumMod val="50000"/>
                  </a:schemeClr>
                </a:solidFill>
                <a:latin typeface="Arial" panose="020B0604020202020204" pitchFamily="34" charset="0"/>
                <a:cs typeface="Arial" panose="020B0604020202020204" pitchFamily="34" charset="0"/>
              </a:rPr>
              <a:t> </a:t>
            </a:r>
            <a:r>
              <a:rPr lang="en-US" sz="6200" b="1" dirty="0" err="1" smtClean="0">
                <a:solidFill>
                  <a:schemeClr val="accent6">
                    <a:lumMod val="50000"/>
                  </a:schemeClr>
                </a:solidFill>
                <a:latin typeface="Arial" panose="020B0604020202020204" pitchFamily="34" charset="0"/>
                <a:cs typeface="Arial" panose="020B0604020202020204" pitchFamily="34" charset="0"/>
              </a:rPr>
              <a:t>nghiệp</a:t>
            </a:r>
            <a:endParaRPr lang="en-US" sz="6200" b="1" dirty="0">
              <a:solidFill>
                <a:schemeClr val="accent6">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912266" y="2486855"/>
            <a:ext cx="13506626" cy="7109639"/>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vi-VN" sz="3800" dirty="0"/>
              <a:t>Cung cấp kiến thức nền tảng cho người học về tình hình phát triển của các ngành kinh tế, từ đó giúp người học có những hiểu biết cơ bản về ngành nghề, một số điều kiện cần có để phát triển các ngành ở phạm vi từ lớn đến nhỏ (thế giới, quốc gia, phương). </a:t>
            </a:r>
            <a:endParaRPr lang="en-US" sz="3800" dirty="0"/>
          </a:p>
          <a:p>
            <a:pPr marL="571500" indent="-571500" algn="just">
              <a:lnSpc>
                <a:spcPct val="150000"/>
              </a:lnSpc>
              <a:buFont typeface="Wingdings" panose="05000000000000000000" pitchFamily="2" charset="2"/>
              <a:buChar char="v"/>
            </a:pPr>
            <a:r>
              <a:rPr lang="vi-VN" sz="3800" dirty="0" smtClean="0"/>
              <a:t>Từ </a:t>
            </a:r>
            <a:r>
              <a:rPr lang="vi-VN" sz="3800" dirty="0"/>
              <a:t>các đơn vị kiến thức, người học hình thành tư duy tổng hợp địa lí, có thể nhận xét, giải thích tình hình và dự báo xu hướng phát triển của các ngành kinh tế trong tương lai.</a:t>
            </a:r>
            <a:endParaRPr lang="en-US" sz="3800" dirty="0"/>
          </a:p>
        </p:txBody>
      </p:sp>
    </p:spTree>
    <p:extLst>
      <p:ext uri="{BB962C8B-B14F-4D97-AF65-F5344CB8AC3E}">
        <p14:creationId xmlns:p14="http://schemas.microsoft.com/office/powerpoint/2010/main" val="309455849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anim calcmode="lin" valueType="num">
                                      <p:cBhvr>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anim calcmode="lin" valueType="num">
                                      <p:cBhvr>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6D078F-FA04-C1CD-88EA-75263540A923}"/>
              </a:ext>
            </a:extLst>
          </p:cNvPr>
          <p:cNvSpPr txBox="1"/>
          <p:nvPr/>
        </p:nvSpPr>
        <p:spPr>
          <a:xfrm>
            <a:off x="-37622" y="480468"/>
            <a:ext cx="18288000" cy="959173"/>
          </a:xfrm>
          <a:prstGeom prst="rect">
            <a:avLst/>
          </a:prstGeom>
        </p:spPr>
        <p:txBody>
          <a:bodyPr wrap="square" lIns="0" tIns="0" rIns="0" bIns="0" rtlCol="0" anchor="t">
            <a:spAutoFit/>
          </a:bodyPr>
          <a:lstStyle/>
          <a:p>
            <a:pPr marL="0" lvl="0" indent="0" algn="ctr">
              <a:lnSpc>
                <a:spcPts val="8000"/>
              </a:lnSpc>
              <a:spcBef>
                <a:spcPct val="0"/>
              </a:spcBef>
            </a:pPr>
            <a:r>
              <a:rPr lang="en-US" sz="6200" b="1" i="1" dirty="0" err="1" smtClean="0">
                <a:latin typeface="Arial" panose="020B0604020202020204" pitchFamily="34" charset="0"/>
                <a:cs typeface="Arial" panose="020B0604020202020204" pitchFamily="34" charset="0"/>
              </a:rPr>
              <a:t>Mở</a:t>
            </a:r>
            <a:r>
              <a:rPr lang="en-US" sz="6200" b="1" i="1" dirty="0" smtClean="0">
                <a:latin typeface="Arial" panose="020B0604020202020204" pitchFamily="34" charset="0"/>
                <a:cs typeface="Arial" panose="020B0604020202020204" pitchFamily="34" charset="0"/>
              </a:rPr>
              <a:t> </a:t>
            </a:r>
            <a:r>
              <a:rPr lang="en-US" sz="6200" b="1" i="1" dirty="0" err="1" smtClean="0">
                <a:latin typeface="Arial" panose="020B0604020202020204" pitchFamily="34" charset="0"/>
                <a:cs typeface="Arial" panose="020B0604020202020204" pitchFamily="34" charset="0"/>
              </a:rPr>
              <a:t>rộng</a:t>
            </a:r>
            <a:r>
              <a:rPr lang="en-US" sz="6200" b="1" i="1" dirty="0" smtClean="0">
                <a:latin typeface="Arial" panose="020B0604020202020204" pitchFamily="34" charset="0"/>
                <a:cs typeface="Arial" panose="020B0604020202020204" pitchFamily="34" charset="0"/>
              </a:rPr>
              <a:t> </a:t>
            </a:r>
            <a:r>
              <a:rPr lang="en-US" sz="6200" b="1" i="1" dirty="0" err="1" smtClean="0">
                <a:latin typeface="Arial" panose="020B0604020202020204" pitchFamily="34" charset="0"/>
                <a:cs typeface="Arial" panose="020B0604020202020204" pitchFamily="34" charset="0"/>
              </a:rPr>
              <a:t>kiến</a:t>
            </a:r>
            <a:r>
              <a:rPr lang="en-US" sz="6200" b="1" i="1" dirty="0" smtClean="0">
                <a:latin typeface="Arial" panose="020B0604020202020204" pitchFamily="34" charset="0"/>
                <a:cs typeface="Arial" panose="020B0604020202020204" pitchFamily="34" charset="0"/>
              </a:rPr>
              <a:t> </a:t>
            </a:r>
            <a:r>
              <a:rPr lang="en-US" sz="6200" b="1" i="1" dirty="0" err="1" smtClean="0">
                <a:latin typeface="Arial" panose="020B0604020202020204" pitchFamily="34" charset="0"/>
                <a:cs typeface="Arial" panose="020B0604020202020204" pitchFamily="34" charset="0"/>
              </a:rPr>
              <a:t>thức</a:t>
            </a:r>
            <a:endParaRPr lang="en-US" sz="6200" b="1" i="1" dirty="0">
              <a:latin typeface="Arial" panose="020B0604020202020204" pitchFamily="34" charset="0"/>
              <a:cs typeface="Arial" panose="020B0604020202020204" pitchFamily="34" charset="0"/>
            </a:endParaRPr>
          </a:p>
        </p:txBody>
      </p:sp>
      <p:sp>
        <p:nvSpPr>
          <p:cNvPr id="5" name="Rectangle 4"/>
          <p:cNvSpPr/>
          <p:nvPr/>
        </p:nvSpPr>
        <p:spPr>
          <a:xfrm>
            <a:off x="762000" y="1886170"/>
            <a:ext cx="7802136" cy="707886"/>
          </a:xfrm>
          <a:prstGeom prst="rect">
            <a:avLst/>
          </a:prstGeom>
        </p:spPr>
        <p:txBody>
          <a:bodyPr wrap="none">
            <a:spAutoFit/>
          </a:bodyPr>
          <a:lstStyle/>
          <a:p>
            <a:pPr marL="571500" indent="-571500">
              <a:buFont typeface="Wingdings" panose="05000000000000000000" pitchFamily="2" charset="2"/>
              <a:buChar char="v"/>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ngành</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địa</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lí</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7" name="Rectangle 6"/>
          <p:cNvSpPr/>
          <p:nvPr/>
        </p:nvSpPr>
        <p:spPr>
          <a:xfrm>
            <a:off x="4724400" y="3048205"/>
            <a:ext cx="12981653" cy="1828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800" dirty="0" smtClean="0">
                <a:solidFill>
                  <a:schemeClr val="bg1"/>
                </a:solidFill>
                <a:latin typeface="Arial" panose="020B0604020202020204" pitchFamily="34" charset="0"/>
                <a:cs typeface="Arial" panose="020B0604020202020204" pitchFamily="34" charset="0"/>
              </a:rPr>
              <a:t>N</a:t>
            </a:r>
            <a:r>
              <a:rPr lang="vi-VN" sz="3800" dirty="0" smtClean="0">
                <a:solidFill>
                  <a:schemeClr val="bg1"/>
                </a:solidFill>
              </a:rPr>
              <a:t>ghiên </a:t>
            </a:r>
            <a:r>
              <a:rPr lang="vi-VN" sz="3800" dirty="0">
                <a:solidFill>
                  <a:schemeClr val="bg1"/>
                </a:solidFill>
              </a:rPr>
              <a:t>cứu khoa học</a:t>
            </a:r>
            <a:endParaRPr lang="en-US" sz="38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4724400" y="5153208"/>
            <a:ext cx="12981653" cy="18288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800" dirty="0" smtClean="0">
                <a:solidFill>
                  <a:schemeClr val="bg1"/>
                </a:solidFill>
                <a:latin typeface="Arial" panose="020B0604020202020204" pitchFamily="34" charset="0"/>
                <a:cs typeface="Arial" panose="020B0604020202020204" pitchFamily="34" charset="0"/>
              </a:rPr>
              <a:t>G</a:t>
            </a:r>
            <a:r>
              <a:rPr lang="vi-VN" sz="3800" dirty="0" smtClean="0">
                <a:solidFill>
                  <a:schemeClr val="bg1"/>
                </a:solidFill>
              </a:rPr>
              <a:t>iảng </a:t>
            </a:r>
            <a:r>
              <a:rPr lang="vi-VN" sz="3800" dirty="0">
                <a:solidFill>
                  <a:schemeClr val="bg1"/>
                </a:solidFill>
              </a:rPr>
              <a:t>dạy môn Địa lí ở bậc đại học, cao đẳng và trung </a:t>
            </a:r>
            <a:r>
              <a:rPr lang="vi-VN" sz="3800" dirty="0" smtClean="0">
                <a:solidFill>
                  <a:schemeClr val="bg1"/>
                </a:solidFill>
              </a:rPr>
              <a:t>học</a:t>
            </a:r>
            <a:r>
              <a:rPr lang="en-US" sz="3800" dirty="0" smtClean="0">
                <a:solidFill>
                  <a:schemeClr val="bg1"/>
                </a:solidFill>
              </a:rPr>
              <a:t>.</a:t>
            </a:r>
            <a:endParaRPr lang="en-US" sz="38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4724400" y="7258211"/>
            <a:ext cx="12981653" cy="25146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800" dirty="0">
                <a:solidFill>
                  <a:schemeClr val="bg1"/>
                </a:solidFill>
                <a:latin typeface="Arial" panose="020B0604020202020204" pitchFamily="34" charset="0"/>
                <a:cs typeface="Arial" panose="020B0604020202020204" pitchFamily="34" charset="0"/>
              </a:rPr>
              <a:t>Đ</a:t>
            </a:r>
            <a:r>
              <a:rPr lang="vi-VN" sz="3800" dirty="0" smtClean="0">
                <a:solidFill>
                  <a:schemeClr val="bg1"/>
                </a:solidFill>
              </a:rPr>
              <a:t>ảm </a:t>
            </a:r>
            <a:r>
              <a:rPr lang="vi-VN" sz="3800" dirty="0">
                <a:solidFill>
                  <a:schemeClr val="bg1"/>
                </a:solidFill>
              </a:rPr>
              <a:t>nhận công việc trong các lĩnh vực </a:t>
            </a:r>
            <a:r>
              <a:rPr lang="en-US" sz="3800" dirty="0" err="1" smtClean="0">
                <a:solidFill>
                  <a:schemeClr val="bg1"/>
                </a:solidFill>
                <a:latin typeface="Arial" panose="020B0604020202020204" pitchFamily="34" charset="0"/>
                <a:cs typeface="Arial" panose="020B0604020202020204" pitchFamily="34" charset="0"/>
              </a:rPr>
              <a:t>tổ</a:t>
            </a:r>
            <a:r>
              <a:rPr lang="vi-VN" sz="3800" dirty="0" smtClean="0">
                <a:solidFill>
                  <a:schemeClr val="bg1"/>
                </a:solidFill>
              </a:rPr>
              <a:t> </a:t>
            </a:r>
            <a:r>
              <a:rPr lang="vi-VN" sz="3800" dirty="0">
                <a:solidFill>
                  <a:schemeClr val="bg1"/>
                </a:solidFill>
              </a:rPr>
              <a:t>chức và quy hoạch lãnh </a:t>
            </a:r>
            <a:r>
              <a:rPr lang="vi-VN" sz="3800" dirty="0" smtClean="0">
                <a:solidFill>
                  <a:schemeClr val="bg1"/>
                </a:solidFill>
              </a:rPr>
              <a:t>th</a:t>
            </a:r>
            <a:r>
              <a:rPr lang="en-US" sz="3800" dirty="0" smtClean="0">
                <a:solidFill>
                  <a:schemeClr val="bg1"/>
                </a:solidFill>
                <a:latin typeface="Arial" panose="020B0604020202020204" pitchFamily="34" charset="0"/>
                <a:cs typeface="Arial" panose="020B0604020202020204" pitchFamily="34" charset="0"/>
              </a:rPr>
              <a:t>ổ</a:t>
            </a:r>
            <a:r>
              <a:rPr lang="vi-VN" sz="3800" dirty="0" smtClean="0">
                <a:solidFill>
                  <a:schemeClr val="bg1"/>
                </a:solidFill>
              </a:rPr>
              <a:t>, </a:t>
            </a:r>
            <a:r>
              <a:rPr lang="vi-VN" sz="3800" dirty="0">
                <a:solidFill>
                  <a:schemeClr val="bg1"/>
                </a:solidFill>
              </a:rPr>
              <a:t>quản lí tài nguyên, xây dựng và quản lí các dự án phát triển nông nghiệp, nông thôn, </a:t>
            </a:r>
            <a:r>
              <a:rPr lang="vi-VN" sz="3800" dirty="0" smtClean="0">
                <a:solidFill>
                  <a:schemeClr val="bg1"/>
                </a:solidFill>
              </a:rPr>
              <a:t>đ</a:t>
            </a:r>
            <a:r>
              <a:rPr lang="en-US" sz="3800" dirty="0">
                <a:solidFill>
                  <a:schemeClr val="bg1"/>
                </a:solidFill>
                <a:latin typeface="Arial" panose="020B0604020202020204" pitchFamily="34" charset="0"/>
                <a:cs typeface="Arial" panose="020B0604020202020204" pitchFamily="34" charset="0"/>
              </a:rPr>
              <a:t>ô</a:t>
            </a:r>
            <a:r>
              <a:rPr lang="vi-VN" sz="3800" dirty="0" smtClean="0">
                <a:solidFill>
                  <a:schemeClr val="bg1"/>
                </a:solidFill>
              </a:rPr>
              <a:t> </a:t>
            </a:r>
            <a:r>
              <a:rPr lang="vi-VN" sz="3800" dirty="0">
                <a:solidFill>
                  <a:schemeClr val="bg1"/>
                </a:solidFill>
              </a:rPr>
              <a:t>thị,...</a:t>
            </a:r>
            <a:endParaRPr lang="en-US" sz="3800" dirty="0">
              <a:solidFill>
                <a:schemeClr val="bg1"/>
              </a:solidFill>
            </a:endParaRPr>
          </a:p>
        </p:txBody>
      </p:sp>
      <p:pic>
        <p:nvPicPr>
          <p:cNvPr id="10"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901679">
            <a:off x="16247479" y="-376464"/>
            <a:ext cx="2348928" cy="2673034"/>
          </a:xfrm>
          <a:prstGeom prst="rect">
            <a:avLst/>
          </a:prstGeom>
        </p:spPr>
      </p:pic>
      <p:pic>
        <p:nvPicPr>
          <p:cNvPr id="11"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28600" y="4236083"/>
            <a:ext cx="4297885" cy="5536728"/>
          </a:xfrm>
          <a:prstGeom prst="rect">
            <a:avLst/>
          </a:prstGeom>
        </p:spPr>
      </p:pic>
    </p:spTree>
    <p:extLst>
      <p:ext uri="{BB962C8B-B14F-4D97-AF65-F5344CB8AC3E}">
        <p14:creationId xmlns:p14="http://schemas.microsoft.com/office/powerpoint/2010/main" val="154000248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animBg="1"/>
      <p:bldP spid="13"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pic>
        <p:nvPicPr>
          <p:cNvPr id="31"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flipH="1">
            <a:off x="4724400" y="1891893"/>
            <a:ext cx="11430000" cy="6934200"/>
          </a:xfrm>
          <a:prstGeom prst="rect">
            <a:avLst/>
          </a:prstGeom>
        </p:spPr>
      </p:pic>
      <p:pic>
        <p:nvPicPr>
          <p:cNvPr id="32" name="Picture 4"/>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71600" y="5600700"/>
            <a:ext cx="5943600" cy="4502277"/>
          </a:xfrm>
          <a:prstGeom prst="rect">
            <a:avLst/>
          </a:prstGeom>
        </p:spPr>
      </p:pic>
      <p:pic>
        <p:nvPicPr>
          <p:cNvPr id="35" name="Picture 4"/>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90820">
            <a:off x="-253300" y="13763"/>
            <a:ext cx="2070216" cy="2807983"/>
          </a:xfrm>
          <a:prstGeom prst="rect">
            <a:avLst/>
          </a:prstGeom>
        </p:spPr>
      </p:pic>
      <p:sp>
        <p:nvSpPr>
          <p:cNvPr id="2" name="Rectangle 1"/>
          <p:cNvSpPr/>
          <p:nvPr/>
        </p:nvSpPr>
        <p:spPr>
          <a:xfrm>
            <a:off x="5372100" y="3619500"/>
            <a:ext cx="10591800" cy="2862322"/>
          </a:xfrm>
          <a:prstGeom prst="rect">
            <a:avLst/>
          </a:prstGeom>
        </p:spPr>
        <p:txBody>
          <a:bodyPr wrap="square">
            <a:spAutoFit/>
          </a:bodyPr>
          <a:lstStyle/>
          <a:p>
            <a:pPr algn="just">
              <a:lnSpc>
                <a:spcPct val="150000"/>
              </a:lnSpc>
            </a:pPr>
            <a:r>
              <a:rPr lang="vi-VN" sz="4000" dirty="0">
                <a:solidFill>
                  <a:schemeClr val="bg1"/>
                </a:solidFill>
                <a:ea typeface="Times New Roman" panose="02020603050405020304" pitchFamily="18" charset="0"/>
              </a:rPr>
              <a:t>Em hãy vẽ sơ đồ trình bày khái quát đặc điểm cơ bản của môn Địa lí ở trường phổ thông và vai trò của môn Địa lí đối với đời sống.</a:t>
            </a:r>
            <a:endParaRPr lang="en-US" sz="4000" dirty="0">
              <a:solidFill>
                <a:schemeClr val="bg1"/>
              </a:solidFill>
            </a:endParaRPr>
          </a:p>
        </p:txBody>
      </p:sp>
      <p:sp>
        <p:nvSpPr>
          <p:cNvPr id="8" name="TextBox 7">
            <a:extLst>
              <a:ext uri="{FF2B5EF4-FFF2-40B4-BE49-F238E27FC236}">
                <a16:creationId xmlns:a16="http://schemas.microsoft.com/office/drawing/2014/main" id="{621820FB-550B-D8DA-F0AA-8114B93043C5}"/>
              </a:ext>
            </a:extLst>
          </p:cNvPr>
          <p:cNvSpPr txBox="1"/>
          <p:nvPr/>
        </p:nvSpPr>
        <p:spPr>
          <a:xfrm>
            <a:off x="-20320" y="373124"/>
            <a:ext cx="18288000" cy="1182311"/>
          </a:xfrm>
          <a:prstGeom prst="rect">
            <a:avLst/>
          </a:prstGeom>
          <a:noFill/>
        </p:spPr>
        <p:txBody>
          <a:bodyPr wrap="square">
            <a:spAutoFit/>
          </a:bodyPr>
          <a:lstStyle/>
          <a:p>
            <a:pPr algn="ctr">
              <a:lnSpc>
                <a:spcPct val="120000"/>
              </a:lnSpc>
              <a:spcBef>
                <a:spcPts val="300"/>
              </a:spcBef>
              <a:spcAft>
                <a:spcPts val="300"/>
              </a:spcAft>
            </a:pPr>
            <a:r>
              <a:rPr lang="fr-FR" sz="65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LUYỆN TẬP</a:t>
            </a:r>
            <a:endParaRPr lang="en-US" sz="65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505377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2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pic>
        <p:nvPicPr>
          <p:cNvPr id="14"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2312192" y="2324100"/>
            <a:ext cx="13622972" cy="7467600"/>
          </a:xfrm>
          <a:prstGeom prst="rect">
            <a:avLst/>
          </a:prstGeom>
        </p:spPr>
      </p:pic>
      <p:sp>
        <p:nvSpPr>
          <p:cNvPr id="12" name="TextBox 11">
            <a:extLst>
              <a:ext uri="{FF2B5EF4-FFF2-40B4-BE49-F238E27FC236}">
                <a16:creationId xmlns:a16="http://schemas.microsoft.com/office/drawing/2014/main" id="{621820FB-550B-D8DA-F0AA-8114B93043C5}"/>
              </a:ext>
            </a:extLst>
          </p:cNvPr>
          <p:cNvSpPr txBox="1"/>
          <p:nvPr/>
        </p:nvSpPr>
        <p:spPr>
          <a:xfrm>
            <a:off x="-20320" y="373124"/>
            <a:ext cx="18288000" cy="1182311"/>
          </a:xfrm>
          <a:prstGeom prst="rect">
            <a:avLst/>
          </a:prstGeom>
          <a:noFill/>
        </p:spPr>
        <p:txBody>
          <a:bodyPr wrap="square">
            <a:spAutoFit/>
          </a:bodyPr>
          <a:lstStyle/>
          <a:p>
            <a:pPr algn="ctr">
              <a:lnSpc>
                <a:spcPct val="120000"/>
              </a:lnSpc>
              <a:spcBef>
                <a:spcPts val="300"/>
              </a:spcBef>
              <a:spcAft>
                <a:spcPts val="300"/>
              </a:spcAft>
            </a:pPr>
            <a:r>
              <a:rPr lang="fr-FR" sz="6500" b="1" dirty="0" smtClean="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VẬN DỤNG</a:t>
            </a:r>
            <a:endParaRPr lang="en-US" sz="6500" b="1" dirty="0">
              <a:solidFill>
                <a:schemeClr val="accent5">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2"/>
          <p:cNvPicPr>
            <a:picLocks noChangeAspect="1"/>
          </p:cNvPicPr>
          <p:nvPr/>
        </p:nvPicPr>
        <p:blipFill>
          <a:blip r:embed="rId4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53718" y="0"/>
            <a:ext cx="3015801" cy="2156297"/>
          </a:xfrm>
          <a:prstGeom prst="rect">
            <a:avLst/>
          </a:prstGeom>
        </p:spPr>
      </p:pic>
      <p:sp>
        <p:nvSpPr>
          <p:cNvPr id="15" name="Rectangle 14"/>
          <p:cNvSpPr/>
          <p:nvPr/>
        </p:nvSpPr>
        <p:spPr>
          <a:xfrm>
            <a:off x="2906812" y="3320861"/>
            <a:ext cx="12362611" cy="1824923"/>
          </a:xfrm>
          <a:prstGeom prst="rect">
            <a:avLst/>
          </a:prstGeom>
        </p:spPr>
        <p:txBody>
          <a:bodyPr wrap="square">
            <a:spAutoFit/>
          </a:bodyPr>
          <a:lstStyle/>
          <a:p>
            <a:pPr algn="just">
              <a:lnSpc>
                <a:spcPct val="150000"/>
              </a:lnSpc>
            </a:pPr>
            <a:r>
              <a:rPr lang="fr-FR" sz="4000" dirty="0">
                <a:solidFill>
                  <a:schemeClr val="bg1"/>
                </a:solidFill>
                <a:latin typeface="Arial" panose="020B0604020202020204" pitchFamily="34" charset="0"/>
                <a:cs typeface="Arial" panose="020B0604020202020204" pitchFamily="34" charset="0"/>
              </a:rPr>
              <a:t>H</a:t>
            </a:r>
            <a:r>
              <a:rPr lang="vi-VN" sz="4000" dirty="0" smtClean="0">
                <a:solidFill>
                  <a:schemeClr val="bg1"/>
                </a:solidFill>
                <a:latin typeface="Arial" panose="020B0604020202020204" pitchFamily="34" charset="0"/>
                <a:cs typeface="Arial" panose="020B0604020202020204" pitchFamily="34" charset="0"/>
              </a:rPr>
              <a:t>ãy </a:t>
            </a:r>
            <a:r>
              <a:rPr lang="vi-VN" sz="4000" dirty="0">
                <a:solidFill>
                  <a:schemeClr val="bg1"/>
                </a:solidFill>
                <a:latin typeface="Arial" panose="020B0604020202020204" pitchFamily="34" charset="0"/>
                <a:cs typeface="Arial" panose="020B0604020202020204" pitchFamily="34" charset="0"/>
              </a:rPr>
              <a:t>kể tên một số nghề nghiệp mà em biết có liên quan đến kiến thức địa lí.</a:t>
            </a:r>
            <a:endParaRPr lang="en-US" sz="4000" dirty="0">
              <a:solidFill>
                <a:schemeClr val="bg1"/>
              </a:solidFill>
              <a:latin typeface="Arial" panose="020B0604020202020204" pitchFamily="34" charset="0"/>
              <a:cs typeface="Arial" panose="020B0604020202020204" pitchFamily="34" charset="0"/>
            </a:endParaRPr>
          </a:p>
        </p:txBody>
      </p:sp>
      <p:sp>
        <p:nvSpPr>
          <p:cNvPr id="2" name="Oval 1"/>
          <p:cNvSpPr/>
          <p:nvPr/>
        </p:nvSpPr>
        <p:spPr>
          <a:xfrm>
            <a:off x="13258800" y="5566276"/>
            <a:ext cx="533400" cy="5678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o.remove.bg/downloads/76a8a732-4dbb-49e5-96af-1cf4682cdeb9/image-removebg-preview.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773373" y="5448300"/>
            <a:ext cx="6496050" cy="3486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6802707" y="6162039"/>
            <a:ext cx="2609850" cy="260985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anim calcmode="lin" valueType="num">
                                      <p:cBhvr>
                                        <p:cTn id="18" dur="500" fill="hold"/>
                                        <p:tgtEl>
                                          <p:spTgt spid="3074"/>
                                        </p:tgtEl>
                                        <p:attrNameLst>
                                          <p:attrName>ppt_x</p:attrName>
                                        </p:attrNameLst>
                                      </p:cBhvr>
                                      <p:tavLst>
                                        <p:tav tm="0">
                                          <p:val>
                                            <p:strVal val="#ppt_x"/>
                                          </p:val>
                                        </p:tav>
                                        <p:tav tm="100000">
                                          <p:val>
                                            <p:strVal val="#ppt_x"/>
                                          </p:val>
                                        </p:tav>
                                      </p:tavLst>
                                    </p:anim>
                                    <p:anim calcmode="lin" valueType="num">
                                      <p:cBhvr>
                                        <p:cTn id="19" dur="500" fill="hold"/>
                                        <p:tgtEl>
                                          <p:spTgt spid="307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pic>
        <p:nvPicPr>
          <p:cNvPr id="14" name="Picture 23"/>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3733800" y="496594"/>
            <a:ext cx="10668000" cy="1640763"/>
          </a:xfrm>
          <a:prstGeom prst="rect">
            <a:avLst/>
          </a:prstGeom>
        </p:spPr>
      </p:pic>
      <p:sp>
        <p:nvSpPr>
          <p:cNvPr id="15" name="TextBox 18">
            <a:extLst>
              <a:ext uri="{FF2B5EF4-FFF2-40B4-BE49-F238E27FC236}">
                <a16:creationId xmlns:a16="http://schemas.microsoft.com/office/drawing/2014/main" id="{2F6D078F-FA04-C1CD-88EA-75263540A923}"/>
              </a:ext>
            </a:extLst>
          </p:cNvPr>
          <p:cNvSpPr txBox="1"/>
          <p:nvPr/>
        </p:nvSpPr>
        <p:spPr>
          <a:xfrm>
            <a:off x="0" y="837390"/>
            <a:ext cx="18288000" cy="959173"/>
          </a:xfrm>
          <a:prstGeom prst="rect">
            <a:avLst/>
          </a:prstGeom>
        </p:spPr>
        <p:txBody>
          <a:bodyPr wrap="square" lIns="0" tIns="0" rIns="0" bIns="0" rtlCol="0" anchor="t">
            <a:spAutoFit/>
          </a:bodyPr>
          <a:lstStyle/>
          <a:p>
            <a:pPr marL="0" lvl="0" indent="0" algn="ctr">
              <a:lnSpc>
                <a:spcPts val="8000"/>
              </a:lnSpc>
              <a:spcBef>
                <a:spcPct val="0"/>
              </a:spcBef>
            </a:pPr>
            <a:r>
              <a:rPr lang="en-US" sz="6500" b="1" dirty="0" smtClean="0">
                <a:solidFill>
                  <a:schemeClr val="bg1"/>
                </a:solidFill>
                <a:latin typeface="Arial" panose="020B0604020202020204" pitchFamily="34" charset="0"/>
                <a:cs typeface="Arial" panose="020B0604020202020204" pitchFamily="34" charset="0"/>
              </a:rPr>
              <a:t>HƯỚNG DẪN VỀ NHÀ</a:t>
            </a:r>
            <a:endParaRPr lang="en-US" sz="6500" b="1" dirty="0">
              <a:solidFill>
                <a:schemeClr val="bg1"/>
              </a:solidFill>
              <a:latin typeface="Arial" panose="020B0604020202020204" pitchFamily="34" charset="0"/>
              <a:cs typeface="Arial" panose="020B0604020202020204" pitchFamily="34" charset="0"/>
            </a:endParaRPr>
          </a:p>
        </p:txBody>
      </p:sp>
      <p:pic>
        <p:nvPicPr>
          <p:cNvPr id="19" name="Picture 21"/>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160987" y="-860571"/>
            <a:ext cx="3187921" cy="3395921"/>
          </a:xfrm>
          <a:prstGeom prst="rect">
            <a:avLst/>
          </a:prstGeom>
        </p:spPr>
      </p:pic>
      <p:pic>
        <p:nvPicPr>
          <p:cNvPr id="20" name="Picture 21"/>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6383000" y="8336835"/>
            <a:ext cx="3187921" cy="3395921"/>
          </a:xfrm>
          <a:prstGeom prst="rect">
            <a:avLst/>
          </a:prstGeom>
        </p:spPr>
      </p:pic>
      <p:pic>
        <p:nvPicPr>
          <p:cNvPr id="9" name="Picture 4"/>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9200" y="2465453"/>
            <a:ext cx="15849600" cy="7426368"/>
          </a:xfrm>
          <a:prstGeom prst="rect">
            <a:avLst/>
          </a:prstGeom>
        </p:spPr>
      </p:pic>
      <p:pic>
        <p:nvPicPr>
          <p:cNvPr id="16" name="Picture 20"/>
          <p:cNvPicPr>
            <a:picLocks noChangeAspect="1"/>
          </p:cNvPicPr>
          <p:nvPr/>
        </p:nvPicPr>
        <p:blipFill>
          <a:blip r:embed="rId43">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11635563" y="3887485"/>
            <a:ext cx="4980763" cy="4582302"/>
          </a:xfrm>
          <a:prstGeom prst="rect">
            <a:avLst/>
          </a:prstGeom>
        </p:spPr>
      </p:pic>
      <p:sp>
        <p:nvSpPr>
          <p:cNvPr id="2" name="Rectangle 1"/>
          <p:cNvSpPr/>
          <p:nvPr/>
        </p:nvSpPr>
        <p:spPr>
          <a:xfrm>
            <a:off x="2429621" y="4285810"/>
            <a:ext cx="9608628" cy="3785652"/>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vi-VN" sz="4000" dirty="0"/>
              <a:t>Ôn lại kiến thức đã </a:t>
            </a:r>
            <a:r>
              <a:rPr lang="vi-VN" sz="4000" dirty="0" smtClean="0"/>
              <a:t>học.</a:t>
            </a:r>
            <a:endParaRPr lang="en-US" sz="4000" dirty="0" smtClean="0"/>
          </a:p>
          <a:p>
            <a:pPr marL="571500" indent="-571500" algn="just">
              <a:lnSpc>
                <a:spcPct val="150000"/>
              </a:lnSpc>
              <a:buFont typeface="Wingdings" panose="05000000000000000000" pitchFamily="2" charset="2"/>
              <a:buChar char="q"/>
            </a:pPr>
            <a:r>
              <a:rPr lang="vi-VN" sz="4000" dirty="0" smtClean="0"/>
              <a:t>Làm bài tập Sách bài tập địa lí 10.</a:t>
            </a:r>
            <a:endParaRPr lang="en-US" sz="4000" dirty="0" smtClean="0"/>
          </a:p>
          <a:p>
            <a:pPr marL="571500" indent="-571500" algn="just">
              <a:lnSpc>
                <a:spcPct val="150000"/>
              </a:lnSpc>
              <a:buFont typeface="Wingdings" panose="05000000000000000000" pitchFamily="2" charset="2"/>
              <a:buChar char="q"/>
            </a:pPr>
            <a:r>
              <a:rPr lang="vi-VN" sz="4000" dirty="0" smtClean="0"/>
              <a:t>Đọc </a:t>
            </a:r>
            <a:r>
              <a:rPr lang="vi-VN" sz="4000" dirty="0"/>
              <a:t>và tìm hiểu trước </a:t>
            </a:r>
            <a:r>
              <a:rPr lang="vi-VN" sz="4000" i="1" dirty="0"/>
              <a:t>Bài 2: Sử dụng bản </a:t>
            </a:r>
            <a:r>
              <a:rPr lang="vi-VN" sz="4000" i="1" dirty="0" smtClean="0"/>
              <a:t>đồ</a:t>
            </a:r>
            <a:r>
              <a:rPr lang="en-US" sz="4000" i="1" dirty="0" smtClean="0"/>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38377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grpSp>
        <p:nvGrpSpPr>
          <p:cNvPr id="2" name="Group 2"/>
          <p:cNvGrpSpPr/>
          <p:nvPr/>
        </p:nvGrpSpPr>
        <p:grpSpPr>
          <a:xfrm>
            <a:off x="972930" y="1331211"/>
            <a:ext cx="16078200" cy="7871323"/>
            <a:chOff x="0" y="0"/>
            <a:chExt cx="4523947" cy="2632016"/>
          </a:xfrm>
        </p:grpSpPr>
        <p:sp>
          <p:nvSpPr>
            <p:cNvPr id="3" name="Freeform 3"/>
            <p:cNvSpPr/>
            <p:nvPr/>
          </p:nvSpPr>
          <p:spPr>
            <a:xfrm>
              <a:off x="0" y="-1270"/>
              <a:ext cx="4525217" cy="2630746"/>
            </a:xfrm>
            <a:custGeom>
              <a:avLst/>
              <a:gdLst/>
              <a:ahLst/>
              <a:cxnLst/>
              <a:rect l="l" t="t" r="r" b="b"/>
              <a:pathLst>
                <a:path w="4525217" h="2630746">
                  <a:moveTo>
                    <a:pt x="4513787" y="27940"/>
                  </a:moveTo>
                  <a:cubicBezTo>
                    <a:pt x="4504897" y="24130"/>
                    <a:pt x="4496007" y="21590"/>
                    <a:pt x="4487117" y="21590"/>
                  </a:cubicBezTo>
                  <a:cubicBezTo>
                    <a:pt x="4460447" y="20320"/>
                    <a:pt x="4393657" y="20320"/>
                    <a:pt x="4319339" y="17780"/>
                  </a:cubicBezTo>
                  <a:cubicBezTo>
                    <a:pt x="4149471" y="12700"/>
                    <a:pt x="3983142" y="6350"/>
                    <a:pt x="3813273" y="3810"/>
                  </a:cubicBezTo>
                  <a:cubicBezTo>
                    <a:pt x="3675256" y="1270"/>
                    <a:pt x="3540777" y="3810"/>
                    <a:pt x="3402759" y="2540"/>
                  </a:cubicBezTo>
                  <a:cubicBezTo>
                    <a:pt x="3342597" y="2540"/>
                    <a:pt x="3282435" y="0"/>
                    <a:pt x="3222273" y="2540"/>
                  </a:cubicBezTo>
                  <a:cubicBezTo>
                    <a:pt x="3077178" y="10160"/>
                    <a:pt x="2932082" y="11430"/>
                    <a:pt x="2783447" y="8890"/>
                  </a:cubicBezTo>
                  <a:cubicBezTo>
                    <a:pt x="2709130" y="7620"/>
                    <a:pt x="2634812" y="7620"/>
                    <a:pt x="2560495" y="7620"/>
                  </a:cubicBezTo>
                  <a:cubicBezTo>
                    <a:pt x="2426016" y="7620"/>
                    <a:pt x="2291537" y="7620"/>
                    <a:pt x="2157058" y="6350"/>
                  </a:cubicBezTo>
                  <a:cubicBezTo>
                    <a:pt x="2015501" y="5080"/>
                    <a:pt x="621165" y="2540"/>
                    <a:pt x="483147" y="1270"/>
                  </a:cubicBezTo>
                  <a:cubicBezTo>
                    <a:pt x="369902" y="0"/>
                    <a:pt x="260195" y="1270"/>
                    <a:pt x="146950" y="1270"/>
                  </a:cubicBezTo>
                  <a:cubicBezTo>
                    <a:pt x="69093" y="1270"/>
                    <a:pt x="33020" y="3810"/>
                    <a:pt x="5080" y="5080"/>
                  </a:cubicBezTo>
                  <a:cubicBezTo>
                    <a:pt x="3810" y="5080"/>
                    <a:pt x="2540" y="7620"/>
                    <a:pt x="0" y="8890"/>
                  </a:cubicBezTo>
                  <a:cubicBezTo>
                    <a:pt x="1270" y="21590"/>
                    <a:pt x="3810" y="34290"/>
                    <a:pt x="5080" y="46990"/>
                  </a:cubicBezTo>
                  <a:cubicBezTo>
                    <a:pt x="15240" y="148619"/>
                    <a:pt x="16510" y="263307"/>
                    <a:pt x="17780" y="375983"/>
                  </a:cubicBezTo>
                  <a:cubicBezTo>
                    <a:pt x="19050" y="490671"/>
                    <a:pt x="17780" y="605360"/>
                    <a:pt x="16510" y="722060"/>
                  </a:cubicBezTo>
                  <a:cubicBezTo>
                    <a:pt x="15240" y="840772"/>
                    <a:pt x="2540" y="2086246"/>
                    <a:pt x="2540" y="2204958"/>
                  </a:cubicBezTo>
                  <a:cubicBezTo>
                    <a:pt x="2540" y="2321659"/>
                    <a:pt x="1270" y="2438359"/>
                    <a:pt x="0" y="2555059"/>
                  </a:cubicBezTo>
                  <a:cubicBezTo>
                    <a:pt x="0" y="2576136"/>
                    <a:pt x="3810" y="2586296"/>
                    <a:pt x="15240" y="2591376"/>
                  </a:cubicBezTo>
                  <a:cubicBezTo>
                    <a:pt x="22860" y="2595186"/>
                    <a:pt x="31750" y="2597726"/>
                    <a:pt x="40640" y="2598996"/>
                  </a:cubicBezTo>
                  <a:cubicBezTo>
                    <a:pt x="143411" y="2604076"/>
                    <a:pt x="277890" y="2607886"/>
                    <a:pt x="412369" y="2612966"/>
                  </a:cubicBezTo>
                  <a:cubicBezTo>
                    <a:pt x="486686" y="2615506"/>
                    <a:pt x="561003" y="2620586"/>
                    <a:pt x="635321" y="2621856"/>
                  </a:cubicBezTo>
                  <a:cubicBezTo>
                    <a:pt x="759183" y="2624396"/>
                    <a:pt x="2139363" y="2625666"/>
                    <a:pt x="2263225" y="2626936"/>
                  </a:cubicBezTo>
                  <a:cubicBezTo>
                    <a:pt x="2280920" y="2626936"/>
                    <a:pt x="2298615" y="2626936"/>
                    <a:pt x="2316309" y="2626936"/>
                  </a:cubicBezTo>
                  <a:cubicBezTo>
                    <a:pt x="2401243" y="2626936"/>
                    <a:pt x="2489716" y="2625666"/>
                    <a:pt x="2574651" y="2625666"/>
                  </a:cubicBezTo>
                  <a:cubicBezTo>
                    <a:pt x="2673740" y="2625666"/>
                    <a:pt x="2769291" y="2626936"/>
                    <a:pt x="2868381" y="2626936"/>
                  </a:cubicBezTo>
                  <a:cubicBezTo>
                    <a:pt x="3013477" y="2626936"/>
                    <a:pt x="3162112" y="2626936"/>
                    <a:pt x="3307207" y="2626936"/>
                  </a:cubicBezTo>
                  <a:cubicBezTo>
                    <a:pt x="3441686" y="2626936"/>
                    <a:pt x="3576166" y="2628206"/>
                    <a:pt x="3710645" y="2629476"/>
                  </a:cubicBezTo>
                  <a:cubicBezTo>
                    <a:pt x="3770806" y="2629476"/>
                    <a:pt x="3834507" y="2630746"/>
                    <a:pt x="3894669" y="2630746"/>
                  </a:cubicBezTo>
                  <a:cubicBezTo>
                    <a:pt x="4089309" y="2629476"/>
                    <a:pt x="4280411" y="2623126"/>
                    <a:pt x="4464257" y="2623126"/>
                  </a:cubicBezTo>
                  <a:cubicBezTo>
                    <a:pt x="4468067" y="2623126"/>
                    <a:pt x="4473147" y="2620586"/>
                    <a:pt x="4476957" y="2618046"/>
                  </a:cubicBezTo>
                  <a:cubicBezTo>
                    <a:pt x="4482037" y="2614236"/>
                    <a:pt x="4484577" y="2607886"/>
                    <a:pt x="4487117" y="2605346"/>
                  </a:cubicBezTo>
                  <a:cubicBezTo>
                    <a:pt x="4488387" y="2540975"/>
                    <a:pt x="4489657" y="2456468"/>
                    <a:pt x="4490927" y="2371961"/>
                  </a:cubicBezTo>
                  <a:cubicBezTo>
                    <a:pt x="4492197" y="2241176"/>
                    <a:pt x="4502357" y="985642"/>
                    <a:pt x="4503627" y="854857"/>
                  </a:cubicBezTo>
                  <a:cubicBezTo>
                    <a:pt x="4503627" y="776386"/>
                    <a:pt x="4504897" y="697915"/>
                    <a:pt x="4506167" y="619444"/>
                  </a:cubicBezTo>
                  <a:cubicBezTo>
                    <a:pt x="4507437" y="534937"/>
                    <a:pt x="4508707" y="450430"/>
                    <a:pt x="4511247" y="365923"/>
                  </a:cubicBezTo>
                  <a:cubicBezTo>
                    <a:pt x="4512517" y="315621"/>
                    <a:pt x="4512517" y="263307"/>
                    <a:pt x="4517597" y="213005"/>
                  </a:cubicBezTo>
                  <a:cubicBezTo>
                    <a:pt x="4522677" y="152643"/>
                    <a:pt x="4525217" y="94293"/>
                    <a:pt x="4523947" y="44450"/>
                  </a:cubicBezTo>
                  <a:cubicBezTo>
                    <a:pt x="4523947" y="38100"/>
                    <a:pt x="4520137" y="30480"/>
                    <a:pt x="4513787" y="27940"/>
                  </a:cubicBezTo>
                  <a:close/>
                </a:path>
              </a:pathLst>
            </a:custGeom>
            <a:solidFill>
              <a:srgbClr val="6AACAF"/>
            </a:solidFill>
          </p:spPr>
        </p:sp>
      </p:grpSp>
      <p:pic>
        <p:nvPicPr>
          <p:cNvPr id="40" name="Picture 4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2451355">
            <a:off x="14626377" y="1405441"/>
            <a:ext cx="3341439" cy="874850"/>
          </a:xfrm>
          <a:prstGeom prst="rect">
            <a:avLst/>
          </a:prstGeom>
        </p:spPr>
      </p:pic>
      <p:pic>
        <p:nvPicPr>
          <p:cNvPr id="41" name="Picture 4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2451355">
            <a:off x="35357" y="8034840"/>
            <a:ext cx="3341439" cy="874850"/>
          </a:xfrm>
          <a:prstGeom prst="rect">
            <a:avLst/>
          </a:prstGeom>
        </p:spPr>
      </p:pic>
      <p:sp>
        <p:nvSpPr>
          <p:cNvPr id="153" name="TextBox 15">
            <a:extLst>
              <a:ext uri="{FF2B5EF4-FFF2-40B4-BE49-F238E27FC236}">
                <a16:creationId xmlns:a16="http://schemas.microsoft.com/office/drawing/2014/main" id="{DCAF2297-A388-73BD-8AA0-2D2FC6F2664C}"/>
              </a:ext>
            </a:extLst>
          </p:cNvPr>
          <p:cNvSpPr txBox="1"/>
          <p:nvPr/>
        </p:nvSpPr>
        <p:spPr>
          <a:xfrm>
            <a:off x="972930" y="3749727"/>
            <a:ext cx="16082714" cy="3200876"/>
          </a:xfrm>
          <a:prstGeom prst="rect">
            <a:avLst/>
          </a:prstGeom>
        </p:spPr>
        <p:txBody>
          <a:bodyPr wrap="square" lIns="0" tIns="0" rIns="0" bIns="0" rtlCol="0" anchor="t">
            <a:spAutoFit/>
          </a:bodyPr>
          <a:lstStyle/>
          <a:p>
            <a:pPr algn="ctr">
              <a:lnSpc>
                <a:spcPct val="130000"/>
              </a:lnSpc>
            </a:pPr>
            <a:r>
              <a:rPr lang="en-US" sz="8000" b="1" dirty="0" smtClean="0">
                <a:solidFill>
                  <a:srgbClr val="302C2C"/>
                </a:solidFill>
                <a:latin typeface="Arial" panose="020B0604020202020204" pitchFamily="34" charset="0"/>
                <a:cs typeface="Arial" panose="020B0604020202020204" pitchFamily="34" charset="0"/>
              </a:rPr>
              <a:t>BÀI HỌC KẾT THÚC, CẢM ƠN CÁC EM ĐÃ LẮNG NGHE</a:t>
            </a:r>
            <a:endParaRPr lang="en-US" sz="8000" b="1" dirty="0">
              <a:solidFill>
                <a:srgbClr val="302C2C"/>
              </a:solidFill>
              <a:latin typeface="Arial" panose="020B0604020202020204" pitchFamily="34" charset="0"/>
              <a:cs typeface="Arial" panose="020B0604020202020204" pitchFamily="34" charset="0"/>
            </a:endParaRPr>
          </a:p>
        </p:txBody>
      </p:sp>
      <p:pic>
        <p:nvPicPr>
          <p:cNvPr id="154" name="Picture 4"/>
          <p:cNvPicPr>
            <a:picLocks noChangeAspect="1"/>
          </p:cNvPicPr>
          <p:nvPr/>
        </p:nvPicPr>
        <p:blipFill>
          <a:blip r:embed="rId28"/>
          <a:srcRect/>
          <a:stretch>
            <a:fillRect/>
          </a:stretch>
        </p:blipFill>
        <p:spPr>
          <a:xfrm>
            <a:off x="11313108" y="7374629"/>
            <a:ext cx="6136692" cy="2912371"/>
          </a:xfrm>
          <a:prstGeom prst="rect">
            <a:avLst/>
          </a:prstGeom>
        </p:spPr>
      </p:pic>
      <p:pic>
        <p:nvPicPr>
          <p:cNvPr id="155" name="Picture 2"/>
          <p:cNvPicPr>
            <a:picLocks noChangeAspect="1"/>
          </p:cNvPicPr>
          <p:nvPr/>
        </p:nvPicPr>
        <p:blipFill>
          <a:blip r:embed="rId29"/>
          <a:srcRect/>
          <a:stretch>
            <a:fillRect/>
          </a:stretch>
        </p:blipFill>
        <p:spPr>
          <a:xfrm>
            <a:off x="381000" y="343564"/>
            <a:ext cx="2240626" cy="3119201"/>
          </a:xfrm>
          <a:prstGeom prst="rect">
            <a:avLst/>
          </a:prstGeom>
        </p:spPr>
      </p:pic>
    </p:spTree>
    <p:extLst>
      <p:ext uri="{BB962C8B-B14F-4D97-AF65-F5344CB8AC3E}">
        <p14:creationId xmlns:p14="http://schemas.microsoft.com/office/powerpoint/2010/main" val="259904234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circle(in)">
                                      <p:cBhvr>
                                        <p:cTn id="7"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48386"/>
            <a:ext cx="5181600" cy="4877511"/>
            <a:chOff x="0" y="0"/>
            <a:chExt cx="7242908" cy="7940216"/>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65829" y="1913220"/>
              <a:ext cx="6577079" cy="602699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3333786" cy="4080052"/>
            </a:xfrm>
            <a:prstGeom prst="rect">
              <a:avLst/>
            </a:prstGeom>
          </p:spPr>
        </p:pic>
      </p:grpSp>
      <p:sp>
        <p:nvSpPr>
          <p:cNvPr id="11" name="TextBox 10">
            <a:extLst>
              <a:ext uri="{FF2B5EF4-FFF2-40B4-BE49-F238E27FC236}">
                <a16:creationId xmlns:a16="http://schemas.microsoft.com/office/drawing/2014/main" id="{2F6D078F-FA04-C1CD-88EA-75263540A923}"/>
              </a:ext>
            </a:extLst>
          </p:cNvPr>
          <p:cNvSpPr txBox="1"/>
          <p:nvPr/>
        </p:nvSpPr>
        <p:spPr>
          <a:xfrm>
            <a:off x="-5080" y="580721"/>
            <a:ext cx="18288000" cy="1025922"/>
          </a:xfrm>
          <a:prstGeom prst="rect">
            <a:avLst/>
          </a:prstGeom>
        </p:spPr>
        <p:txBody>
          <a:bodyPr wrap="square" lIns="0" tIns="0" rIns="0" bIns="0" rtlCol="0" anchor="t">
            <a:spAutoFit/>
          </a:bodyPr>
          <a:lstStyle/>
          <a:p>
            <a:pPr marL="0" lvl="0" indent="0" algn="ctr">
              <a:lnSpc>
                <a:spcPts val="8000"/>
              </a:lnSpc>
              <a:spcBef>
                <a:spcPct val="0"/>
              </a:spcBef>
            </a:pPr>
            <a:r>
              <a:rPr lang="en-US" sz="6500" b="1" dirty="0">
                <a:solidFill>
                  <a:srgbClr val="925C39"/>
                </a:solidFill>
                <a:latin typeface="Arial" panose="020B0604020202020204" pitchFamily="34" charset="0"/>
                <a:cs typeface="Arial" panose="020B0604020202020204" pitchFamily="34" charset="0"/>
              </a:rPr>
              <a:t>KHỞI ĐỘNG</a:t>
            </a:r>
          </a:p>
        </p:txBody>
      </p:sp>
      <p:sp>
        <p:nvSpPr>
          <p:cNvPr id="3" name="Rectangle 2"/>
          <p:cNvSpPr/>
          <p:nvPr/>
        </p:nvSpPr>
        <p:spPr>
          <a:xfrm>
            <a:off x="4361180" y="1874621"/>
            <a:ext cx="12725400" cy="7948736"/>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40000"/>
              </a:lnSpc>
            </a:pPr>
            <a:r>
              <a:rPr lang="vi-VN" sz="3600" b="1" dirty="0">
                <a:solidFill>
                  <a:schemeClr val="tx1"/>
                </a:solidFill>
              </a:rPr>
              <a:t>1.</a:t>
            </a:r>
            <a:r>
              <a:rPr lang="vi-VN" sz="3600" dirty="0">
                <a:solidFill>
                  <a:schemeClr val="tx1"/>
                </a:solidFill>
              </a:rPr>
              <a:t> Em có thích môn Địa lí không? Học địa lí giúp em biết được những gì?</a:t>
            </a:r>
            <a:endParaRPr lang="en-US" sz="3600" dirty="0">
              <a:solidFill>
                <a:schemeClr val="tx1"/>
              </a:solidFill>
            </a:endParaRPr>
          </a:p>
          <a:p>
            <a:pPr algn="just">
              <a:lnSpc>
                <a:spcPct val="140000"/>
              </a:lnSpc>
            </a:pPr>
            <a:r>
              <a:rPr lang="vi-VN" sz="3600" b="1" dirty="0">
                <a:solidFill>
                  <a:schemeClr val="tx1"/>
                </a:solidFill>
              </a:rPr>
              <a:t>2.</a:t>
            </a:r>
            <a:r>
              <a:rPr lang="vi-VN" sz="3600" dirty="0">
                <a:solidFill>
                  <a:schemeClr val="tx1"/>
                </a:solidFill>
              </a:rPr>
              <a:t> </a:t>
            </a:r>
            <a:r>
              <a:rPr lang="fr-FR" sz="3600" dirty="0" err="1">
                <a:solidFill>
                  <a:schemeClr val="tx1"/>
                </a:solidFill>
                <a:latin typeface="Arial" panose="020B0604020202020204" pitchFamily="34" charset="0"/>
                <a:cs typeface="Arial" panose="020B0604020202020204" pitchFamily="34" charset="0"/>
              </a:rPr>
              <a:t>Nêu</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một</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đặc</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điểm</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làm</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cho</a:t>
            </a:r>
            <a:r>
              <a:rPr lang="fr-FR" sz="3600" dirty="0">
                <a:solidFill>
                  <a:schemeClr val="tx1"/>
                </a:solidFill>
                <a:latin typeface="Arial" panose="020B0604020202020204" pitchFamily="34" charset="0"/>
                <a:cs typeface="Arial" panose="020B0604020202020204" pitchFamily="34" charset="0"/>
              </a:rPr>
              <a:t> môn </a:t>
            </a:r>
            <a:r>
              <a:rPr lang="fr-FR" sz="3600" dirty="0" err="1">
                <a:solidFill>
                  <a:schemeClr val="tx1"/>
                </a:solidFill>
                <a:latin typeface="Arial" panose="020B0604020202020204" pitchFamily="34" charset="0"/>
                <a:cs typeface="Arial" panose="020B0604020202020204" pitchFamily="34" charset="0"/>
              </a:rPr>
              <a:t>Địa</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lí</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khác</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biệt</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so</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với</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các</a:t>
            </a:r>
            <a:r>
              <a:rPr lang="fr-FR" sz="3600" dirty="0">
                <a:solidFill>
                  <a:schemeClr val="tx1"/>
                </a:solidFill>
                <a:latin typeface="Arial" panose="020B0604020202020204" pitchFamily="34" charset="0"/>
                <a:cs typeface="Arial" panose="020B0604020202020204" pitchFamily="34" charset="0"/>
              </a:rPr>
              <a:t> môn </a:t>
            </a:r>
            <a:r>
              <a:rPr lang="fr-FR" sz="3600" dirty="0" err="1">
                <a:solidFill>
                  <a:schemeClr val="tx1"/>
                </a:solidFill>
                <a:latin typeface="Arial" panose="020B0604020202020204" pitchFamily="34" charset="0"/>
                <a:cs typeface="Arial" panose="020B0604020202020204" pitchFamily="34" charset="0"/>
              </a:rPr>
              <a:t>học</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khác</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trong</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nhà</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trường</a:t>
            </a:r>
            <a:r>
              <a:rPr lang="fr-FR" sz="3600" dirty="0">
                <a:solidFill>
                  <a:schemeClr val="tx1"/>
                </a:solidFill>
                <a:latin typeface="Arial" panose="020B0604020202020204" pitchFamily="34" charset="0"/>
                <a:cs typeface="Arial" panose="020B0604020202020204" pitchFamily="34" charset="0"/>
              </a:rPr>
              <a:t> Trung </a:t>
            </a:r>
            <a:r>
              <a:rPr lang="fr-FR" sz="3600" dirty="0" err="1">
                <a:solidFill>
                  <a:schemeClr val="tx1"/>
                </a:solidFill>
                <a:latin typeface="Arial" panose="020B0604020202020204" pitchFamily="34" charset="0"/>
                <a:cs typeface="Arial" panose="020B0604020202020204" pitchFamily="34" charset="0"/>
              </a:rPr>
              <a:t>học</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phổ</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thông</a:t>
            </a:r>
            <a:r>
              <a:rPr lang="fr-FR" sz="3600" dirty="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a:p>
            <a:pPr algn="just">
              <a:lnSpc>
                <a:spcPct val="140000"/>
              </a:lnSpc>
            </a:pPr>
            <a:r>
              <a:rPr lang="vi-VN" sz="3600" b="1" dirty="0">
                <a:solidFill>
                  <a:schemeClr val="tx1"/>
                </a:solidFill>
                <a:latin typeface="Arial" panose="020B0604020202020204" pitchFamily="34" charset="0"/>
                <a:cs typeface="Arial" panose="020B0604020202020204" pitchFamily="34" charset="0"/>
              </a:rPr>
              <a:t>3.</a:t>
            </a:r>
            <a:r>
              <a:rPr lang="fr-FR" sz="3600" dirty="0">
                <a:solidFill>
                  <a:schemeClr val="tx1"/>
                </a:solidFill>
                <a:latin typeface="Arial" panose="020B0604020202020204" pitchFamily="34" charset="0"/>
                <a:cs typeface="Arial" panose="020B0604020202020204" pitchFamily="34" charset="0"/>
              </a:rPr>
              <a:t> Cho </a:t>
            </a:r>
            <a:r>
              <a:rPr lang="fr-FR" sz="3600" dirty="0" err="1">
                <a:solidFill>
                  <a:schemeClr val="tx1"/>
                </a:solidFill>
                <a:latin typeface="Arial" panose="020B0604020202020204" pitchFamily="34" charset="0"/>
                <a:cs typeface="Arial" panose="020B0604020202020204" pitchFamily="34" charset="0"/>
              </a:rPr>
              <a:t>biết</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một</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vai</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trò</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của</a:t>
            </a:r>
            <a:r>
              <a:rPr lang="fr-FR" sz="3600" dirty="0">
                <a:solidFill>
                  <a:schemeClr val="tx1"/>
                </a:solidFill>
                <a:latin typeface="Arial" panose="020B0604020202020204" pitchFamily="34" charset="0"/>
                <a:cs typeface="Arial" panose="020B0604020202020204" pitchFamily="34" charset="0"/>
              </a:rPr>
              <a:t> môn </a:t>
            </a:r>
            <a:r>
              <a:rPr lang="fr-FR" sz="3600" dirty="0" err="1">
                <a:solidFill>
                  <a:schemeClr val="tx1"/>
                </a:solidFill>
                <a:latin typeface="Arial" panose="020B0604020202020204" pitchFamily="34" charset="0"/>
                <a:cs typeface="Arial" panose="020B0604020202020204" pitchFamily="34" charset="0"/>
              </a:rPr>
              <a:t>Địa</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lí</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trong</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đời</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sống</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Vì</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sao</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chúng</a:t>
            </a:r>
            <a:r>
              <a:rPr lang="fr-FR" sz="3600" dirty="0">
                <a:solidFill>
                  <a:schemeClr val="tx1"/>
                </a:solidFill>
                <a:latin typeface="Arial" panose="020B0604020202020204" pitchFamily="34" charset="0"/>
                <a:cs typeface="Arial" panose="020B0604020202020204" pitchFamily="34" charset="0"/>
              </a:rPr>
              <a:t> ta </a:t>
            </a:r>
            <a:r>
              <a:rPr lang="fr-FR" sz="3600" dirty="0" err="1">
                <a:solidFill>
                  <a:schemeClr val="tx1"/>
                </a:solidFill>
                <a:latin typeface="Arial" panose="020B0604020202020204" pitchFamily="34" charset="0"/>
                <a:cs typeface="Arial" panose="020B0604020202020204" pitchFamily="34" charset="0"/>
              </a:rPr>
              <a:t>phải</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học</a:t>
            </a:r>
            <a:r>
              <a:rPr lang="fr-FR" sz="3600" dirty="0">
                <a:solidFill>
                  <a:schemeClr val="tx1"/>
                </a:solidFill>
                <a:latin typeface="Arial" panose="020B0604020202020204" pitchFamily="34" charset="0"/>
                <a:cs typeface="Arial" panose="020B0604020202020204" pitchFamily="34" charset="0"/>
              </a:rPr>
              <a:t> môn </a:t>
            </a:r>
            <a:r>
              <a:rPr lang="fr-FR" sz="3600" dirty="0" err="1">
                <a:solidFill>
                  <a:schemeClr val="tx1"/>
                </a:solidFill>
                <a:latin typeface="Arial" panose="020B0604020202020204" pitchFamily="34" charset="0"/>
                <a:cs typeface="Arial" panose="020B0604020202020204" pitchFamily="34" charset="0"/>
              </a:rPr>
              <a:t>Địa</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lí</a:t>
            </a:r>
            <a:r>
              <a:rPr lang="fr-FR" sz="3600" dirty="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a:p>
            <a:pPr algn="just">
              <a:lnSpc>
                <a:spcPct val="140000"/>
              </a:lnSpc>
            </a:pPr>
            <a:r>
              <a:rPr lang="vi-VN" sz="3600" b="1" dirty="0">
                <a:solidFill>
                  <a:schemeClr val="tx1"/>
                </a:solidFill>
                <a:latin typeface="Arial" panose="020B0604020202020204" pitchFamily="34" charset="0"/>
                <a:cs typeface="Arial" panose="020B0604020202020204" pitchFamily="34" charset="0"/>
              </a:rPr>
              <a:t>4.</a:t>
            </a:r>
            <a:r>
              <a:rPr lang="vi-VN" sz="3600" dirty="0">
                <a:solidFill>
                  <a:schemeClr val="tx1"/>
                </a:solidFill>
                <a:latin typeface="Arial" panose="020B0604020202020204" pitchFamily="34" charset="0"/>
                <a:cs typeface="Arial" panose="020B0604020202020204" pitchFamily="34" charset="0"/>
              </a:rPr>
              <a:t> Sau này em có dự định học các ngành nghề liên quan đến kiến thức địa lí không?</a:t>
            </a:r>
            <a:endParaRPr lang="en-US" sz="3600" dirty="0">
              <a:solidFill>
                <a:schemeClr val="tx1"/>
              </a:solidFill>
              <a:latin typeface="Arial" panose="020B0604020202020204" pitchFamily="34" charset="0"/>
              <a:cs typeface="Arial" panose="020B0604020202020204" pitchFamily="34" charset="0"/>
            </a:endParaRPr>
          </a:p>
          <a:p>
            <a:pPr algn="just">
              <a:lnSpc>
                <a:spcPct val="140000"/>
              </a:lnSpc>
            </a:pPr>
            <a:r>
              <a:rPr lang="vi-VN" sz="3600" b="1" dirty="0">
                <a:solidFill>
                  <a:schemeClr val="tx1"/>
                </a:solidFill>
                <a:latin typeface="Arial" panose="020B0604020202020204" pitchFamily="34" charset="0"/>
                <a:cs typeface="Arial" panose="020B0604020202020204" pitchFamily="34" charset="0"/>
              </a:rPr>
              <a:t>5.</a:t>
            </a:r>
            <a:r>
              <a:rPr lang="vi-VN"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Kể</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tên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một</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nghề</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nghiệp</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cần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đến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kiến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thức</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của</a:t>
            </a:r>
            <a:r>
              <a:rPr lang="fr-FR" sz="3600" dirty="0">
                <a:solidFill>
                  <a:schemeClr val="tx1"/>
                </a:solidFill>
                <a:latin typeface="Arial" panose="020B0604020202020204" pitchFamily="34" charset="0"/>
                <a:cs typeface="Arial" panose="020B0604020202020204" pitchFamily="34" charset="0"/>
              </a:rPr>
              <a:t> môn </a:t>
            </a:r>
            <a:r>
              <a:rPr lang="fr-FR" sz="3600" dirty="0" err="1">
                <a:solidFill>
                  <a:schemeClr val="tx1"/>
                </a:solidFill>
                <a:latin typeface="Arial" panose="020B0604020202020204" pitchFamily="34" charset="0"/>
                <a:cs typeface="Arial" panose="020B0604020202020204" pitchFamily="34" charset="0"/>
              </a:rPr>
              <a:t>Địa</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lí</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trong</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xã</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hội</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hiện</a:t>
            </a:r>
            <a:r>
              <a:rPr lang="fr-FR" sz="3600" dirty="0">
                <a:solidFill>
                  <a:schemeClr val="tx1"/>
                </a:solidFill>
                <a:latin typeface="Arial" panose="020B0604020202020204" pitchFamily="34" charset="0"/>
                <a:cs typeface="Arial" panose="020B0604020202020204" pitchFamily="34" charset="0"/>
              </a:rPr>
              <a:t> </a:t>
            </a:r>
            <a:r>
              <a:rPr lang="fr-FR" sz="3600" dirty="0" err="1">
                <a:solidFill>
                  <a:schemeClr val="tx1"/>
                </a:solidFill>
                <a:latin typeface="Arial" panose="020B0604020202020204" pitchFamily="34" charset="0"/>
                <a:cs typeface="Arial" panose="020B0604020202020204" pitchFamily="34" charset="0"/>
              </a:rPr>
              <a:t>nay</a:t>
            </a:r>
            <a:r>
              <a:rPr lang="vi-VN" sz="3600" dirty="0">
                <a:solidFill>
                  <a:schemeClr val="tx1"/>
                </a:solidFill>
                <a:latin typeface="Arial" panose="020B0604020202020204" pitchFamily="34" charset="0"/>
                <a:cs typeface="Arial" panose="020B0604020202020204" pitchFamily="34" charset="0"/>
              </a:rPr>
              <a:t> mà em biết.</a:t>
            </a:r>
            <a:endParaRPr lang="en-US" sz="3600" dirty="0">
              <a:solidFill>
                <a:schemeClr val="tx1"/>
              </a:solidFill>
              <a:latin typeface="Arial" panose="020B0604020202020204" pitchFamily="34" charset="0"/>
              <a:cs typeface="Arial" panose="020B0604020202020204" pitchFamily="34" charset="0"/>
            </a:endParaRPr>
          </a:p>
        </p:txBody>
      </p:sp>
      <p:pic>
        <p:nvPicPr>
          <p:cNvPr id="1026" name="Picture 2" descr="https://o.remove.bg/downloads/6eb398ae-321f-47f2-bf13-816fc7e470bc/image-removebg-preview.png"/>
          <p:cNvPicPr>
            <a:picLocks noChangeAspect="1" noChangeArrowheads="1"/>
          </p:cNvPicPr>
          <p:nvPr/>
        </p:nvPicPr>
        <p:blipFill rotWithShape="1">
          <a:blip r:embed="rId6">
            <a:extLst>
              <a:ext uri="{28A0092B-C50C-407E-A947-70E740481C1C}">
                <a14:useLocalDpi xmlns:a14="http://schemas.microsoft.com/office/drawing/2010/main" val="0"/>
              </a:ext>
            </a:extLst>
          </a:blip>
          <a:srcRect l="62136" r="18856" b="70119"/>
          <a:stretch/>
        </p:blipFill>
        <p:spPr bwMode="auto">
          <a:xfrm>
            <a:off x="16291801" y="-335068"/>
            <a:ext cx="3601104" cy="36497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remove.bg/downloads/6eb398ae-321f-47f2-bf13-816fc7e470bc/image-removebg-preview.png"/>
          <p:cNvPicPr>
            <a:picLocks noChangeAspect="1" noChangeArrowheads="1"/>
          </p:cNvPicPr>
          <p:nvPr/>
        </p:nvPicPr>
        <p:blipFill rotWithShape="1">
          <a:blip r:embed="rId6">
            <a:extLst>
              <a:ext uri="{28A0092B-C50C-407E-A947-70E740481C1C}">
                <a14:useLocalDpi xmlns:a14="http://schemas.microsoft.com/office/drawing/2010/main" val="0"/>
              </a:ext>
            </a:extLst>
          </a:blip>
          <a:srcRect l="40010" t="34161" r="39969" b="39752"/>
          <a:stretch/>
        </p:blipFill>
        <p:spPr bwMode="auto">
          <a:xfrm flipH="1">
            <a:off x="15890240" y="8115300"/>
            <a:ext cx="2392680" cy="2009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8161442"/>
              <a:ext cx="8161442" cy="8161442"/>
            </a:xfrm>
            <a:prstGeom prst="rect">
              <a:avLst/>
            </a:prstGeom>
          </p:spPr>
        </p:pic>
      </p:grpSp>
      <p:grpSp>
        <p:nvGrpSpPr>
          <p:cNvPr id="9" name="Group 9"/>
          <p:cNvGrpSpPr/>
          <p:nvPr/>
        </p:nvGrpSpPr>
        <p:grpSpPr>
          <a:xfrm rot="-10800000">
            <a:off x="1181578" y="2233738"/>
            <a:ext cx="15849600" cy="4966604"/>
            <a:chOff x="0" y="0"/>
            <a:chExt cx="3838090" cy="1399537"/>
          </a:xfrm>
        </p:grpSpPr>
        <p:sp>
          <p:nvSpPr>
            <p:cNvPr id="10" name="Freeform 10"/>
            <p:cNvSpPr/>
            <p:nvPr/>
          </p:nvSpPr>
          <p:spPr>
            <a:xfrm>
              <a:off x="0" y="-1270"/>
              <a:ext cx="3839360" cy="1398267"/>
            </a:xfrm>
            <a:custGeom>
              <a:avLst/>
              <a:gdLst/>
              <a:ahLst/>
              <a:cxnLst/>
              <a:rect l="l" t="t" r="r" b="b"/>
              <a:pathLst>
                <a:path w="3839360" h="1398267">
                  <a:moveTo>
                    <a:pt x="3827930" y="27940"/>
                  </a:moveTo>
                  <a:cubicBezTo>
                    <a:pt x="3819040" y="24130"/>
                    <a:pt x="3810150" y="21590"/>
                    <a:pt x="3801260" y="21590"/>
                  </a:cubicBezTo>
                  <a:cubicBezTo>
                    <a:pt x="3774590" y="20320"/>
                    <a:pt x="3717863" y="20320"/>
                    <a:pt x="3655130" y="17780"/>
                  </a:cubicBezTo>
                  <a:cubicBezTo>
                    <a:pt x="3511742" y="12700"/>
                    <a:pt x="3371340" y="6350"/>
                    <a:pt x="3227952" y="3810"/>
                  </a:cubicBezTo>
                  <a:cubicBezTo>
                    <a:pt x="3111448" y="1270"/>
                    <a:pt x="2997932" y="3810"/>
                    <a:pt x="2881429" y="2540"/>
                  </a:cubicBezTo>
                  <a:cubicBezTo>
                    <a:pt x="2830645" y="2540"/>
                    <a:pt x="2779862" y="0"/>
                    <a:pt x="2729078" y="2540"/>
                  </a:cubicBezTo>
                  <a:cubicBezTo>
                    <a:pt x="2606600" y="10160"/>
                    <a:pt x="2484122" y="11430"/>
                    <a:pt x="2358657" y="8890"/>
                  </a:cubicBezTo>
                  <a:cubicBezTo>
                    <a:pt x="2295925" y="7620"/>
                    <a:pt x="2233192" y="7620"/>
                    <a:pt x="2170460" y="7620"/>
                  </a:cubicBezTo>
                  <a:cubicBezTo>
                    <a:pt x="2056943" y="7620"/>
                    <a:pt x="1943427" y="7620"/>
                    <a:pt x="1829911" y="6350"/>
                  </a:cubicBezTo>
                  <a:cubicBezTo>
                    <a:pt x="1710421" y="5080"/>
                    <a:pt x="533438" y="2540"/>
                    <a:pt x="416935" y="1270"/>
                  </a:cubicBezTo>
                  <a:cubicBezTo>
                    <a:pt x="321342" y="0"/>
                    <a:pt x="228737" y="1270"/>
                    <a:pt x="133144" y="1270"/>
                  </a:cubicBezTo>
                  <a:cubicBezTo>
                    <a:pt x="67425" y="1270"/>
                    <a:pt x="33020" y="3810"/>
                    <a:pt x="5080" y="5080"/>
                  </a:cubicBezTo>
                  <a:cubicBezTo>
                    <a:pt x="3810" y="5080"/>
                    <a:pt x="2540" y="7620"/>
                    <a:pt x="0" y="8890"/>
                  </a:cubicBezTo>
                  <a:cubicBezTo>
                    <a:pt x="1270" y="21590"/>
                    <a:pt x="3810" y="34290"/>
                    <a:pt x="5080" y="46990"/>
                  </a:cubicBezTo>
                  <a:cubicBezTo>
                    <a:pt x="15240" y="107863"/>
                    <a:pt x="16510" y="166045"/>
                    <a:pt x="17780" y="223207"/>
                  </a:cubicBezTo>
                  <a:cubicBezTo>
                    <a:pt x="19050" y="281390"/>
                    <a:pt x="17780" y="339573"/>
                    <a:pt x="16510" y="398777"/>
                  </a:cubicBezTo>
                  <a:cubicBezTo>
                    <a:pt x="15240" y="459001"/>
                    <a:pt x="2540" y="1090846"/>
                    <a:pt x="2540" y="1151070"/>
                  </a:cubicBezTo>
                  <a:cubicBezTo>
                    <a:pt x="2540" y="1210273"/>
                    <a:pt x="1270" y="1269477"/>
                    <a:pt x="0" y="1328681"/>
                  </a:cubicBezTo>
                  <a:cubicBezTo>
                    <a:pt x="0" y="1343657"/>
                    <a:pt x="3810" y="1353817"/>
                    <a:pt x="15240" y="1358897"/>
                  </a:cubicBezTo>
                  <a:cubicBezTo>
                    <a:pt x="22860" y="1362707"/>
                    <a:pt x="31750" y="1365247"/>
                    <a:pt x="40640" y="1366517"/>
                  </a:cubicBezTo>
                  <a:cubicBezTo>
                    <a:pt x="130157" y="1371597"/>
                    <a:pt x="243673" y="1375407"/>
                    <a:pt x="357189" y="1380487"/>
                  </a:cubicBezTo>
                  <a:cubicBezTo>
                    <a:pt x="419922" y="1383027"/>
                    <a:pt x="482654" y="1388107"/>
                    <a:pt x="545387" y="1389377"/>
                  </a:cubicBezTo>
                  <a:cubicBezTo>
                    <a:pt x="649941" y="1391917"/>
                    <a:pt x="1814975" y="1393187"/>
                    <a:pt x="1919529" y="1394457"/>
                  </a:cubicBezTo>
                  <a:cubicBezTo>
                    <a:pt x="1934465" y="1394457"/>
                    <a:pt x="1949402" y="1394457"/>
                    <a:pt x="1964338" y="1394457"/>
                  </a:cubicBezTo>
                  <a:cubicBezTo>
                    <a:pt x="2036033" y="1394457"/>
                    <a:pt x="2110714" y="1393187"/>
                    <a:pt x="2182408" y="1393187"/>
                  </a:cubicBezTo>
                  <a:cubicBezTo>
                    <a:pt x="2266052" y="1393187"/>
                    <a:pt x="2346708" y="1394457"/>
                    <a:pt x="2430351" y="1394457"/>
                  </a:cubicBezTo>
                  <a:cubicBezTo>
                    <a:pt x="2552829" y="1394457"/>
                    <a:pt x="2678295" y="1394457"/>
                    <a:pt x="2800772" y="1394457"/>
                  </a:cubicBezTo>
                  <a:cubicBezTo>
                    <a:pt x="2914289" y="1394457"/>
                    <a:pt x="3027805" y="1395727"/>
                    <a:pt x="3141321" y="1396997"/>
                  </a:cubicBezTo>
                  <a:cubicBezTo>
                    <a:pt x="3192104" y="1396997"/>
                    <a:pt x="3245875" y="1398267"/>
                    <a:pt x="3296658" y="1398267"/>
                  </a:cubicBezTo>
                  <a:cubicBezTo>
                    <a:pt x="3460958" y="1396997"/>
                    <a:pt x="3622270" y="1390647"/>
                    <a:pt x="3778400" y="1390647"/>
                  </a:cubicBezTo>
                  <a:cubicBezTo>
                    <a:pt x="3782210" y="1390647"/>
                    <a:pt x="3787290" y="1388107"/>
                    <a:pt x="3791100" y="1385567"/>
                  </a:cubicBezTo>
                  <a:cubicBezTo>
                    <a:pt x="3796180" y="1381757"/>
                    <a:pt x="3798720" y="1375407"/>
                    <a:pt x="3801260" y="1372867"/>
                  </a:cubicBezTo>
                  <a:cubicBezTo>
                    <a:pt x="3802530" y="1321535"/>
                    <a:pt x="3803800" y="1278664"/>
                    <a:pt x="3805070" y="1235792"/>
                  </a:cubicBezTo>
                  <a:cubicBezTo>
                    <a:pt x="3806340" y="1169443"/>
                    <a:pt x="3816500" y="532495"/>
                    <a:pt x="3817770" y="466146"/>
                  </a:cubicBezTo>
                  <a:cubicBezTo>
                    <a:pt x="3817770" y="426337"/>
                    <a:pt x="3819040" y="386528"/>
                    <a:pt x="3820310" y="346718"/>
                  </a:cubicBezTo>
                  <a:cubicBezTo>
                    <a:pt x="3821580" y="303847"/>
                    <a:pt x="3822850" y="260975"/>
                    <a:pt x="3825390" y="218104"/>
                  </a:cubicBezTo>
                  <a:cubicBezTo>
                    <a:pt x="3826660" y="192585"/>
                    <a:pt x="3826660" y="166045"/>
                    <a:pt x="3831740" y="140527"/>
                  </a:cubicBezTo>
                  <a:cubicBezTo>
                    <a:pt x="3836820" y="109904"/>
                    <a:pt x="3839360" y="80302"/>
                    <a:pt x="3838090" y="44450"/>
                  </a:cubicBezTo>
                  <a:cubicBezTo>
                    <a:pt x="3838090" y="38100"/>
                    <a:pt x="3834280" y="30480"/>
                    <a:pt x="3827930" y="27940"/>
                  </a:cubicBezTo>
                  <a:close/>
                </a:path>
              </a:pathLst>
            </a:custGeom>
            <a:solidFill>
              <a:srgbClr val="72BABD"/>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856913" y="6471803"/>
            <a:ext cx="3471322" cy="230228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620024" y="8176072"/>
            <a:ext cx="1710572" cy="1196032"/>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529543" y="8449232"/>
            <a:ext cx="2188806" cy="159022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386636">
            <a:off x="14534442" y="2262828"/>
            <a:ext cx="3334066" cy="872919"/>
          </a:xfrm>
          <a:prstGeom prst="rect">
            <a:avLst/>
          </a:prstGeom>
        </p:spPr>
      </p:pic>
      <p:sp>
        <p:nvSpPr>
          <p:cNvPr id="19" name="TextBox 18">
            <a:extLst>
              <a:ext uri="{FF2B5EF4-FFF2-40B4-BE49-F238E27FC236}">
                <a16:creationId xmlns:a16="http://schemas.microsoft.com/office/drawing/2014/main" id="{8101ADB2-CEA9-66DA-3D92-EEEA6C294A39}"/>
              </a:ext>
            </a:extLst>
          </p:cNvPr>
          <p:cNvSpPr txBox="1"/>
          <p:nvPr/>
        </p:nvSpPr>
        <p:spPr>
          <a:xfrm>
            <a:off x="2130365" y="2583349"/>
            <a:ext cx="13946780" cy="4293483"/>
          </a:xfrm>
          <a:prstGeom prst="rect">
            <a:avLst/>
          </a:prstGeom>
          <a:noFill/>
        </p:spPr>
        <p:txBody>
          <a:bodyPr wrap="square">
            <a:spAutoFit/>
          </a:bodyPr>
          <a:lstStyle/>
          <a:p>
            <a:pPr algn="ctr">
              <a:lnSpc>
                <a:spcPct val="130000"/>
              </a:lnSpc>
            </a:pPr>
            <a:r>
              <a:rPr lang="nl-NL" sz="7000" b="1" dirty="0">
                <a:solidFill>
                  <a:schemeClr val="bg1"/>
                </a:solidFill>
                <a:effectLst/>
                <a:latin typeface="Arial" panose="020B0604020202020204" pitchFamily="34" charset="0"/>
                <a:ea typeface="DengXian Light" panose="02010600030101010101" pitchFamily="2" charset="-122"/>
                <a:cs typeface="Arial" panose="020B0604020202020204" pitchFamily="34" charset="0"/>
              </a:rPr>
              <a:t>BÀI </a:t>
            </a:r>
            <a:r>
              <a:rPr lang="nl-NL" sz="7000" b="1" dirty="0" smtClean="0">
                <a:solidFill>
                  <a:schemeClr val="bg1"/>
                </a:solidFill>
                <a:effectLst/>
                <a:latin typeface="Arial" panose="020B0604020202020204" pitchFamily="34" charset="0"/>
                <a:ea typeface="DengXian Light" panose="02010600030101010101" pitchFamily="2" charset="-122"/>
                <a:cs typeface="Arial" panose="020B0604020202020204" pitchFamily="34" charset="0"/>
              </a:rPr>
              <a:t>1: </a:t>
            </a:r>
            <a:r>
              <a:rPr lang="en-US" sz="7000" b="1" dirty="0" smtClean="0">
                <a:solidFill>
                  <a:schemeClr val="bg1"/>
                </a:solidFill>
                <a:latin typeface="Arial" panose="020B0604020202020204" pitchFamily="34" charset="0"/>
                <a:cs typeface="Arial" panose="020B0604020202020204" pitchFamily="34" charset="0"/>
              </a:rPr>
              <a:t>MÔN ĐỊA LÍ VỚI </a:t>
            </a:r>
          </a:p>
          <a:p>
            <a:pPr algn="ctr">
              <a:lnSpc>
                <a:spcPct val="130000"/>
              </a:lnSpc>
            </a:pPr>
            <a:r>
              <a:rPr lang="en-US" sz="7000" b="1" dirty="0" smtClean="0">
                <a:solidFill>
                  <a:schemeClr val="bg1"/>
                </a:solidFill>
                <a:latin typeface="Arial" panose="020B0604020202020204" pitchFamily="34" charset="0"/>
                <a:cs typeface="Arial" panose="020B0604020202020204" pitchFamily="34" charset="0"/>
              </a:rPr>
              <a:t>ĐỊNH HƯỚNG NGHỀ NGHIỆP CHO HỌC SINH</a:t>
            </a:r>
            <a:endParaRPr lang="en-US" sz="7000" b="1" dirty="0">
              <a:solidFill>
                <a:schemeClr val="bg1"/>
              </a:solidFill>
              <a:latin typeface="Arial" panose="020B0604020202020204" pitchFamily="34" charset="0"/>
              <a:cs typeface="Arial" panose="020B0604020202020204" pitchFamily="34" charset="0"/>
            </a:endParaRPr>
          </a:p>
        </p:txBody>
      </p:sp>
      <p:pic>
        <p:nvPicPr>
          <p:cNvPr id="1026" name="Picture 2" descr="https://o.remove.bg/downloads/f6c9e977-ab3f-4814-83b1-313d521eea2f/image-removebg-preview.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5609" y="6047727"/>
            <a:ext cx="4585994" cy="42927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grpSp>
        <p:nvGrpSpPr>
          <p:cNvPr id="14" name="Group 8"/>
          <p:cNvGrpSpPr/>
          <p:nvPr/>
        </p:nvGrpSpPr>
        <p:grpSpPr>
          <a:xfrm rot="5400000">
            <a:off x="7687744" y="-4051459"/>
            <a:ext cx="2217613" cy="15240419"/>
            <a:chOff x="0" y="0"/>
            <a:chExt cx="2565552" cy="5476073"/>
          </a:xfrm>
          <a:solidFill>
            <a:schemeClr val="bg1"/>
          </a:solidFill>
        </p:grpSpPr>
        <p:sp>
          <p:nvSpPr>
            <p:cNvPr id="15" name="Freeform 9"/>
            <p:cNvSpPr/>
            <p:nvPr/>
          </p:nvSpPr>
          <p:spPr>
            <a:xfrm>
              <a:off x="0" y="0"/>
              <a:ext cx="2570532" cy="5479751"/>
            </a:xfrm>
            <a:custGeom>
              <a:avLst/>
              <a:gdLst/>
              <a:ahLst/>
              <a:cxnLst/>
              <a:rect l="l" t="t" r="r" b="b"/>
              <a:pathLst>
                <a:path w="2570532" h="5479751">
                  <a:moveTo>
                    <a:pt x="2564839" y="1112592"/>
                  </a:moveTo>
                  <a:cubicBezTo>
                    <a:pt x="2559147" y="1453591"/>
                    <a:pt x="2550356" y="5034563"/>
                    <a:pt x="2550356" y="5034563"/>
                  </a:cubicBezTo>
                  <a:cubicBezTo>
                    <a:pt x="2550356" y="5184157"/>
                    <a:pt x="2413790" y="5343258"/>
                    <a:pt x="2211012" y="5343258"/>
                  </a:cubicBezTo>
                  <a:cubicBezTo>
                    <a:pt x="2211012" y="5343258"/>
                    <a:pt x="1747503" y="5350699"/>
                    <a:pt x="1379264" y="5349948"/>
                  </a:cubicBezTo>
                  <a:cubicBezTo>
                    <a:pt x="1358627" y="5378554"/>
                    <a:pt x="1338570" y="5405420"/>
                    <a:pt x="1332046" y="5411151"/>
                  </a:cubicBezTo>
                  <a:cubicBezTo>
                    <a:pt x="1323228" y="5418895"/>
                    <a:pt x="1304780" y="5445056"/>
                    <a:pt x="1291002" y="5465413"/>
                  </a:cubicBezTo>
                  <a:cubicBezTo>
                    <a:pt x="1282101" y="5478566"/>
                    <a:pt x="1263230" y="5479751"/>
                    <a:pt x="1252736" y="5467828"/>
                  </a:cubicBezTo>
                  <a:cubicBezTo>
                    <a:pt x="1231200" y="5443364"/>
                    <a:pt x="1199001" y="5405329"/>
                    <a:pt x="1184913" y="5381311"/>
                  </a:cubicBezTo>
                  <a:cubicBezTo>
                    <a:pt x="1178494" y="5370369"/>
                    <a:pt x="1172538" y="5359169"/>
                    <a:pt x="1167084" y="5348275"/>
                  </a:cubicBezTo>
                  <a:cubicBezTo>
                    <a:pt x="1137061" y="5347800"/>
                    <a:pt x="1109055" y="5347214"/>
                    <a:pt x="1083678" y="5346500"/>
                  </a:cubicBezTo>
                  <a:cubicBezTo>
                    <a:pt x="769588" y="5337666"/>
                    <a:pt x="324392" y="5333800"/>
                    <a:pt x="324392" y="5333800"/>
                  </a:cubicBezTo>
                  <a:cubicBezTo>
                    <a:pt x="25400" y="5343258"/>
                    <a:pt x="49183" y="5233205"/>
                    <a:pt x="22788" y="5053480"/>
                  </a:cubicBezTo>
                  <a:cubicBezTo>
                    <a:pt x="22788" y="5053480"/>
                    <a:pt x="0" y="4886557"/>
                    <a:pt x="0" y="4637571"/>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grpFill/>
          </p:spPr>
        </p:sp>
      </p:grpSp>
      <p:sp>
        <p:nvSpPr>
          <p:cNvPr id="17" name="TextBox 18">
            <a:extLst>
              <a:ext uri="{FF2B5EF4-FFF2-40B4-BE49-F238E27FC236}">
                <a16:creationId xmlns:a16="http://schemas.microsoft.com/office/drawing/2014/main" id="{2F6D078F-FA04-C1CD-88EA-75263540A923}"/>
              </a:ext>
            </a:extLst>
          </p:cNvPr>
          <p:cNvSpPr txBox="1"/>
          <p:nvPr/>
        </p:nvSpPr>
        <p:spPr>
          <a:xfrm>
            <a:off x="0" y="837390"/>
            <a:ext cx="18288000" cy="959173"/>
          </a:xfrm>
          <a:prstGeom prst="rect">
            <a:avLst/>
          </a:prstGeom>
        </p:spPr>
        <p:txBody>
          <a:bodyPr wrap="square" lIns="0" tIns="0" rIns="0" bIns="0" rtlCol="0" anchor="t">
            <a:spAutoFit/>
          </a:bodyPr>
          <a:lstStyle/>
          <a:p>
            <a:pPr marL="0" lvl="0" indent="0" algn="ctr">
              <a:lnSpc>
                <a:spcPts val="8000"/>
              </a:lnSpc>
              <a:spcBef>
                <a:spcPct val="0"/>
              </a:spcBef>
            </a:pPr>
            <a:r>
              <a:rPr lang="en-US" sz="6500" b="1" dirty="0" smtClean="0">
                <a:solidFill>
                  <a:srgbClr val="925C39"/>
                </a:solidFill>
                <a:latin typeface="Arial" panose="020B0604020202020204" pitchFamily="34" charset="0"/>
                <a:cs typeface="Arial" panose="020B0604020202020204" pitchFamily="34" charset="0"/>
              </a:rPr>
              <a:t>NỘI DUNG BÀI HỌC</a:t>
            </a:r>
            <a:endParaRPr lang="en-US" sz="6500" b="1" dirty="0">
              <a:solidFill>
                <a:srgbClr val="925C39"/>
              </a:solidFill>
              <a:latin typeface="Arial" panose="020B0604020202020204" pitchFamily="34" charset="0"/>
              <a:cs typeface="Arial" panose="020B0604020202020204" pitchFamily="34" charset="0"/>
            </a:endParaRPr>
          </a:p>
        </p:txBody>
      </p:sp>
      <p:sp>
        <p:nvSpPr>
          <p:cNvPr id="21" name="TextBox 20"/>
          <p:cNvSpPr txBox="1"/>
          <p:nvPr/>
        </p:nvSpPr>
        <p:spPr>
          <a:xfrm>
            <a:off x="1678618" y="3124626"/>
            <a:ext cx="14780582" cy="892552"/>
          </a:xfrm>
          <a:prstGeom prst="rect">
            <a:avLst/>
          </a:prstGeom>
          <a:noFill/>
        </p:spPr>
        <p:txBody>
          <a:bodyPr wrap="square" rtlCol="0">
            <a:spAutoFit/>
          </a:bodyPr>
          <a:lstStyle/>
          <a:p>
            <a:pPr algn="just"/>
            <a:r>
              <a:rPr lang="en-US" sz="5200" b="1" dirty="0" smtClean="0">
                <a:solidFill>
                  <a:schemeClr val="accent5">
                    <a:lumMod val="50000"/>
                  </a:schemeClr>
                </a:solidFill>
                <a:latin typeface="Arial" panose="020B0604020202020204" pitchFamily="34" charset="0"/>
                <a:cs typeface="Arial" panose="020B0604020202020204" pitchFamily="34" charset="0"/>
              </a:rPr>
              <a:t>1. </a:t>
            </a:r>
            <a:r>
              <a:rPr lang="en-US" sz="5200" b="1" dirty="0" err="1" smtClean="0">
                <a:solidFill>
                  <a:schemeClr val="accent5">
                    <a:lumMod val="50000"/>
                  </a:schemeClr>
                </a:solidFill>
                <a:latin typeface="Arial" panose="020B0604020202020204" pitchFamily="34" charset="0"/>
                <a:cs typeface="Arial" panose="020B0604020202020204" pitchFamily="34" charset="0"/>
              </a:rPr>
              <a:t>Khái</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quát</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về</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môn</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địa</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lí</a:t>
            </a:r>
            <a:r>
              <a:rPr lang="en-US" sz="5200" b="1" dirty="0" smtClean="0">
                <a:solidFill>
                  <a:schemeClr val="accent5">
                    <a:lumMod val="50000"/>
                  </a:schemeClr>
                </a:solidFill>
                <a:latin typeface="Arial" panose="020B0604020202020204" pitchFamily="34" charset="0"/>
                <a:cs typeface="Arial" panose="020B0604020202020204" pitchFamily="34" charset="0"/>
              </a:rPr>
              <a:t> ở </a:t>
            </a:r>
            <a:r>
              <a:rPr lang="en-US" sz="5200" b="1" dirty="0" err="1" smtClean="0">
                <a:solidFill>
                  <a:schemeClr val="accent5">
                    <a:lumMod val="50000"/>
                  </a:schemeClr>
                </a:solidFill>
                <a:latin typeface="Arial" panose="020B0604020202020204" pitchFamily="34" charset="0"/>
                <a:cs typeface="Arial" panose="020B0604020202020204" pitchFamily="34" charset="0"/>
              </a:rPr>
              <a:t>trường</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phổ</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thông</a:t>
            </a:r>
            <a:endParaRPr lang="en-US" sz="5200" dirty="0">
              <a:solidFill>
                <a:schemeClr val="accent5">
                  <a:lumMod val="50000"/>
                </a:schemeClr>
              </a:solidFill>
              <a:latin typeface="Arial" panose="020B0604020202020204" pitchFamily="34" charset="0"/>
              <a:cs typeface="Arial" panose="020B0604020202020204" pitchFamily="34" charset="0"/>
            </a:endParaRPr>
          </a:p>
        </p:txBody>
      </p:sp>
      <p:pic>
        <p:nvPicPr>
          <p:cNvPr id="1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63825" y="-21771"/>
            <a:ext cx="2884206" cy="2062207"/>
          </a:xfrm>
          <a:prstGeom prst="rect">
            <a:avLst/>
          </a:prstGeom>
        </p:spPr>
      </p:pic>
      <p:pic>
        <p:nvPicPr>
          <p:cNvPr id="43"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6459200" y="8311672"/>
            <a:ext cx="3113055" cy="2976859"/>
          </a:xfrm>
          <a:prstGeom prst="rect">
            <a:avLst/>
          </a:prstGeom>
        </p:spPr>
      </p:pic>
      <p:grpSp>
        <p:nvGrpSpPr>
          <p:cNvPr id="23" name="Group 8"/>
          <p:cNvGrpSpPr/>
          <p:nvPr/>
        </p:nvGrpSpPr>
        <p:grpSpPr>
          <a:xfrm rot="5400000">
            <a:off x="7682469" y="932879"/>
            <a:ext cx="2217613" cy="15250654"/>
            <a:chOff x="0" y="0"/>
            <a:chExt cx="2565552" cy="5476073"/>
          </a:xfrm>
          <a:solidFill>
            <a:schemeClr val="bg1"/>
          </a:solidFill>
        </p:grpSpPr>
        <p:sp>
          <p:nvSpPr>
            <p:cNvPr id="24" name="Freeform 9"/>
            <p:cNvSpPr/>
            <p:nvPr/>
          </p:nvSpPr>
          <p:spPr>
            <a:xfrm>
              <a:off x="0" y="0"/>
              <a:ext cx="2570532" cy="5479751"/>
            </a:xfrm>
            <a:custGeom>
              <a:avLst/>
              <a:gdLst/>
              <a:ahLst/>
              <a:cxnLst/>
              <a:rect l="l" t="t" r="r" b="b"/>
              <a:pathLst>
                <a:path w="2570532" h="5479751">
                  <a:moveTo>
                    <a:pt x="2564839" y="1112592"/>
                  </a:moveTo>
                  <a:cubicBezTo>
                    <a:pt x="2559147" y="1453591"/>
                    <a:pt x="2550356" y="5034563"/>
                    <a:pt x="2550356" y="5034563"/>
                  </a:cubicBezTo>
                  <a:cubicBezTo>
                    <a:pt x="2550356" y="5184157"/>
                    <a:pt x="2413790" y="5343258"/>
                    <a:pt x="2211012" y="5343258"/>
                  </a:cubicBezTo>
                  <a:cubicBezTo>
                    <a:pt x="2211012" y="5343258"/>
                    <a:pt x="1747503" y="5350699"/>
                    <a:pt x="1379264" y="5349948"/>
                  </a:cubicBezTo>
                  <a:cubicBezTo>
                    <a:pt x="1358627" y="5378554"/>
                    <a:pt x="1338570" y="5405420"/>
                    <a:pt x="1332046" y="5411151"/>
                  </a:cubicBezTo>
                  <a:cubicBezTo>
                    <a:pt x="1323228" y="5418895"/>
                    <a:pt x="1304780" y="5445056"/>
                    <a:pt x="1291002" y="5465413"/>
                  </a:cubicBezTo>
                  <a:cubicBezTo>
                    <a:pt x="1282101" y="5478566"/>
                    <a:pt x="1263230" y="5479751"/>
                    <a:pt x="1252736" y="5467828"/>
                  </a:cubicBezTo>
                  <a:cubicBezTo>
                    <a:pt x="1231200" y="5443364"/>
                    <a:pt x="1199001" y="5405329"/>
                    <a:pt x="1184913" y="5381311"/>
                  </a:cubicBezTo>
                  <a:cubicBezTo>
                    <a:pt x="1178494" y="5370369"/>
                    <a:pt x="1172538" y="5359169"/>
                    <a:pt x="1167084" y="5348275"/>
                  </a:cubicBezTo>
                  <a:cubicBezTo>
                    <a:pt x="1137061" y="5347800"/>
                    <a:pt x="1109055" y="5347214"/>
                    <a:pt x="1083678" y="5346500"/>
                  </a:cubicBezTo>
                  <a:cubicBezTo>
                    <a:pt x="769588" y="5337666"/>
                    <a:pt x="324392" y="5333800"/>
                    <a:pt x="324392" y="5333800"/>
                  </a:cubicBezTo>
                  <a:cubicBezTo>
                    <a:pt x="25400" y="5343258"/>
                    <a:pt x="49183" y="5233205"/>
                    <a:pt x="22788" y="5053480"/>
                  </a:cubicBezTo>
                  <a:cubicBezTo>
                    <a:pt x="22788" y="5053480"/>
                    <a:pt x="0" y="4886557"/>
                    <a:pt x="0" y="4637571"/>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grpFill/>
          </p:spPr>
        </p:sp>
      </p:grpSp>
      <p:sp>
        <p:nvSpPr>
          <p:cNvPr id="28" name="TextBox 27"/>
          <p:cNvSpPr txBox="1"/>
          <p:nvPr/>
        </p:nvSpPr>
        <p:spPr>
          <a:xfrm>
            <a:off x="1678618" y="8109269"/>
            <a:ext cx="14780582" cy="892552"/>
          </a:xfrm>
          <a:prstGeom prst="rect">
            <a:avLst/>
          </a:prstGeom>
          <a:noFill/>
        </p:spPr>
        <p:txBody>
          <a:bodyPr wrap="square" rtlCol="0">
            <a:spAutoFit/>
          </a:bodyPr>
          <a:lstStyle/>
          <a:p>
            <a:pPr algn="just"/>
            <a:r>
              <a:rPr lang="en-US" sz="5200" b="1" dirty="0" smtClean="0">
                <a:solidFill>
                  <a:schemeClr val="accent5">
                    <a:lumMod val="50000"/>
                  </a:schemeClr>
                </a:solidFill>
                <a:latin typeface="Arial" panose="020B0604020202020204" pitchFamily="34" charset="0"/>
                <a:cs typeface="Arial" panose="020B0604020202020204" pitchFamily="34" charset="0"/>
              </a:rPr>
              <a:t>3. </a:t>
            </a:r>
            <a:r>
              <a:rPr lang="en-US" sz="5200" b="1" dirty="0" err="1" smtClean="0">
                <a:solidFill>
                  <a:schemeClr val="accent5">
                    <a:lumMod val="50000"/>
                  </a:schemeClr>
                </a:solidFill>
                <a:latin typeface="Arial" panose="020B0604020202020204" pitchFamily="34" charset="0"/>
                <a:cs typeface="Arial" panose="020B0604020202020204" pitchFamily="34" charset="0"/>
              </a:rPr>
              <a:t>Định</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hướng</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nghề</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nghiệp</a:t>
            </a:r>
            <a:endParaRPr lang="en-US" sz="5200" dirty="0">
              <a:solidFill>
                <a:schemeClr val="accent5">
                  <a:lumMod val="50000"/>
                </a:schemeClr>
              </a:solidFill>
              <a:latin typeface="Arial" panose="020B0604020202020204" pitchFamily="34" charset="0"/>
              <a:cs typeface="Arial" panose="020B0604020202020204" pitchFamily="34" charset="0"/>
            </a:endParaRPr>
          </a:p>
        </p:txBody>
      </p:sp>
      <p:grpSp>
        <p:nvGrpSpPr>
          <p:cNvPr id="29" name="Group 8"/>
          <p:cNvGrpSpPr/>
          <p:nvPr/>
        </p:nvGrpSpPr>
        <p:grpSpPr>
          <a:xfrm rot="5400000">
            <a:off x="7677355" y="-1556732"/>
            <a:ext cx="2217613" cy="15240419"/>
            <a:chOff x="0" y="0"/>
            <a:chExt cx="2565552" cy="5476073"/>
          </a:xfrm>
          <a:solidFill>
            <a:schemeClr val="bg1"/>
          </a:solidFill>
        </p:grpSpPr>
        <p:sp>
          <p:nvSpPr>
            <p:cNvPr id="30" name="Freeform 9"/>
            <p:cNvSpPr/>
            <p:nvPr/>
          </p:nvSpPr>
          <p:spPr>
            <a:xfrm>
              <a:off x="0" y="0"/>
              <a:ext cx="2570532" cy="5479751"/>
            </a:xfrm>
            <a:custGeom>
              <a:avLst/>
              <a:gdLst/>
              <a:ahLst/>
              <a:cxnLst/>
              <a:rect l="l" t="t" r="r" b="b"/>
              <a:pathLst>
                <a:path w="2570532" h="5479751">
                  <a:moveTo>
                    <a:pt x="2564839" y="1112592"/>
                  </a:moveTo>
                  <a:cubicBezTo>
                    <a:pt x="2559147" y="1453591"/>
                    <a:pt x="2550356" y="5034563"/>
                    <a:pt x="2550356" y="5034563"/>
                  </a:cubicBezTo>
                  <a:cubicBezTo>
                    <a:pt x="2550356" y="5184157"/>
                    <a:pt x="2413790" y="5343258"/>
                    <a:pt x="2211012" y="5343258"/>
                  </a:cubicBezTo>
                  <a:cubicBezTo>
                    <a:pt x="2211012" y="5343258"/>
                    <a:pt x="1747503" y="5350699"/>
                    <a:pt x="1379264" y="5349948"/>
                  </a:cubicBezTo>
                  <a:cubicBezTo>
                    <a:pt x="1358627" y="5378554"/>
                    <a:pt x="1338570" y="5405420"/>
                    <a:pt x="1332046" y="5411151"/>
                  </a:cubicBezTo>
                  <a:cubicBezTo>
                    <a:pt x="1323228" y="5418895"/>
                    <a:pt x="1304780" y="5445056"/>
                    <a:pt x="1291002" y="5465413"/>
                  </a:cubicBezTo>
                  <a:cubicBezTo>
                    <a:pt x="1282101" y="5478566"/>
                    <a:pt x="1263230" y="5479751"/>
                    <a:pt x="1252736" y="5467828"/>
                  </a:cubicBezTo>
                  <a:cubicBezTo>
                    <a:pt x="1231200" y="5443364"/>
                    <a:pt x="1199001" y="5405329"/>
                    <a:pt x="1184913" y="5381311"/>
                  </a:cubicBezTo>
                  <a:cubicBezTo>
                    <a:pt x="1178494" y="5370369"/>
                    <a:pt x="1172538" y="5359169"/>
                    <a:pt x="1167084" y="5348275"/>
                  </a:cubicBezTo>
                  <a:cubicBezTo>
                    <a:pt x="1137061" y="5347800"/>
                    <a:pt x="1109055" y="5347214"/>
                    <a:pt x="1083678" y="5346500"/>
                  </a:cubicBezTo>
                  <a:cubicBezTo>
                    <a:pt x="769588" y="5337666"/>
                    <a:pt x="324392" y="5333800"/>
                    <a:pt x="324392" y="5333800"/>
                  </a:cubicBezTo>
                  <a:cubicBezTo>
                    <a:pt x="25400" y="5343258"/>
                    <a:pt x="49183" y="5233205"/>
                    <a:pt x="22788" y="5053480"/>
                  </a:cubicBezTo>
                  <a:cubicBezTo>
                    <a:pt x="22788" y="5053480"/>
                    <a:pt x="0" y="4886557"/>
                    <a:pt x="0" y="4637571"/>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grpFill/>
          </p:spPr>
        </p:sp>
      </p:grpSp>
      <p:sp>
        <p:nvSpPr>
          <p:cNvPr id="31" name="TextBox 30"/>
          <p:cNvSpPr txBox="1"/>
          <p:nvPr/>
        </p:nvSpPr>
        <p:spPr>
          <a:xfrm>
            <a:off x="1678618" y="5528322"/>
            <a:ext cx="14780582" cy="892552"/>
          </a:xfrm>
          <a:prstGeom prst="rect">
            <a:avLst/>
          </a:prstGeom>
          <a:noFill/>
        </p:spPr>
        <p:txBody>
          <a:bodyPr wrap="square" rtlCol="0">
            <a:spAutoFit/>
          </a:bodyPr>
          <a:lstStyle/>
          <a:p>
            <a:pPr algn="just"/>
            <a:r>
              <a:rPr lang="en-US" sz="5200" b="1" dirty="0" smtClean="0">
                <a:solidFill>
                  <a:schemeClr val="accent5">
                    <a:lumMod val="50000"/>
                  </a:schemeClr>
                </a:solidFill>
                <a:latin typeface="Arial" panose="020B0604020202020204" pitchFamily="34" charset="0"/>
                <a:cs typeface="Arial" panose="020B0604020202020204" pitchFamily="34" charset="0"/>
              </a:rPr>
              <a:t>2. </a:t>
            </a:r>
            <a:r>
              <a:rPr lang="en-US" sz="5200" b="1" dirty="0" err="1" smtClean="0">
                <a:solidFill>
                  <a:schemeClr val="accent5">
                    <a:lumMod val="50000"/>
                  </a:schemeClr>
                </a:solidFill>
                <a:latin typeface="Arial" panose="020B0604020202020204" pitchFamily="34" charset="0"/>
                <a:cs typeface="Arial" panose="020B0604020202020204" pitchFamily="34" charset="0"/>
              </a:rPr>
              <a:t>Vai</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trò</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của</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môn</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địa</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lí</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đối</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với</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cuộc</a:t>
            </a:r>
            <a:r>
              <a:rPr lang="en-US" sz="5200" b="1" dirty="0" smtClean="0">
                <a:solidFill>
                  <a:schemeClr val="accent5">
                    <a:lumMod val="50000"/>
                  </a:schemeClr>
                </a:solidFill>
                <a:latin typeface="Arial" panose="020B0604020202020204" pitchFamily="34" charset="0"/>
                <a:cs typeface="Arial" panose="020B0604020202020204" pitchFamily="34" charset="0"/>
              </a:rPr>
              <a:t> </a:t>
            </a:r>
            <a:r>
              <a:rPr lang="en-US" sz="5200" b="1" dirty="0" err="1" smtClean="0">
                <a:solidFill>
                  <a:schemeClr val="accent5">
                    <a:lumMod val="50000"/>
                  </a:schemeClr>
                </a:solidFill>
                <a:latin typeface="Arial" panose="020B0604020202020204" pitchFamily="34" charset="0"/>
                <a:cs typeface="Arial" panose="020B0604020202020204" pitchFamily="34" charset="0"/>
              </a:rPr>
              <a:t>sống</a:t>
            </a:r>
            <a:endParaRPr lang="en-US" sz="5200" dirty="0">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8"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F6D078F-FA04-C1CD-88EA-75263540A923}"/>
              </a:ext>
            </a:extLst>
          </p:cNvPr>
          <p:cNvSpPr txBox="1"/>
          <p:nvPr/>
        </p:nvSpPr>
        <p:spPr>
          <a:xfrm>
            <a:off x="-5080" y="580721"/>
            <a:ext cx="18288000" cy="959173"/>
          </a:xfrm>
          <a:prstGeom prst="rect">
            <a:avLst/>
          </a:prstGeom>
        </p:spPr>
        <p:txBody>
          <a:bodyPr wrap="square" lIns="0" tIns="0" rIns="0" bIns="0" rtlCol="0" anchor="t">
            <a:spAutoFit/>
          </a:bodyPr>
          <a:lstStyle/>
          <a:p>
            <a:pPr marL="0" lvl="0" indent="0" algn="ctr">
              <a:lnSpc>
                <a:spcPts val="8000"/>
              </a:lnSpc>
              <a:spcBef>
                <a:spcPct val="0"/>
              </a:spcBef>
            </a:pPr>
            <a:r>
              <a:rPr lang="en-US" sz="6500" b="1" i="1" dirty="0" err="1" smtClean="0">
                <a:solidFill>
                  <a:srgbClr val="925C39"/>
                </a:solidFill>
                <a:latin typeface="Arial" panose="020B0604020202020204" pitchFamily="34" charset="0"/>
                <a:cs typeface="Arial" panose="020B0604020202020204" pitchFamily="34" charset="0"/>
              </a:rPr>
              <a:t>Trả</a:t>
            </a:r>
            <a:r>
              <a:rPr lang="en-US" sz="6500" b="1" i="1" dirty="0" smtClean="0">
                <a:solidFill>
                  <a:srgbClr val="925C39"/>
                </a:solidFill>
                <a:latin typeface="Arial" panose="020B0604020202020204" pitchFamily="34" charset="0"/>
                <a:cs typeface="Arial" panose="020B0604020202020204" pitchFamily="34" charset="0"/>
              </a:rPr>
              <a:t> </a:t>
            </a:r>
            <a:r>
              <a:rPr lang="en-US" sz="6500" b="1" i="1" dirty="0" err="1" smtClean="0">
                <a:solidFill>
                  <a:srgbClr val="925C39"/>
                </a:solidFill>
                <a:latin typeface="Arial" panose="020B0604020202020204" pitchFamily="34" charset="0"/>
                <a:cs typeface="Arial" panose="020B0604020202020204" pitchFamily="34" charset="0"/>
              </a:rPr>
              <a:t>lời</a:t>
            </a:r>
            <a:r>
              <a:rPr lang="en-US" sz="6500" b="1" i="1" dirty="0" smtClean="0">
                <a:solidFill>
                  <a:srgbClr val="925C39"/>
                </a:solidFill>
                <a:latin typeface="Arial" panose="020B0604020202020204" pitchFamily="34" charset="0"/>
                <a:cs typeface="Arial" panose="020B0604020202020204" pitchFamily="34" charset="0"/>
              </a:rPr>
              <a:t> </a:t>
            </a:r>
            <a:r>
              <a:rPr lang="en-US" sz="6500" b="1" i="1" dirty="0" err="1" smtClean="0">
                <a:solidFill>
                  <a:srgbClr val="925C39"/>
                </a:solidFill>
                <a:latin typeface="Arial" panose="020B0604020202020204" pitchFamily="34" charset="0"/>
                <a:cs typeface="Arial" panose="020B0604020202020204" pitchFamily="34" charset="0"/>
              </a:rPr>
              <a:t>câu</a:t>
            </a:r>
            <a:r>
              <a:rPr lang="en-US" sz="6500" b="1" i="1" dirty="0" smtClean="0">
                <a:solidFill>
                  <a:srgbClr val="925C39"/>
                </a:solidFill>
                <a:latin typeface="Arial" panose="020B0604020202020204" pitchFamily="34" charset="0"/>
                <a:cs typeface="Arial" panose="020B0604020202020204" pitchFamily="34" charset="0"/>
              </a:rPr>
              <a:t> </a:t>
            </a:r>
            <a:r>
              <a:rPr lang="en-US" sz="6500" b="1" i="1" dirty="0" err="1" smtClean="0">
                <a:solidFill>
                  <a:srgbClr val="925C39"/>
                </a:solidFill>
                <a:latin typeface="Arial" panose="020B0604020202020204" pitchFamily="34" charset="0"/>
                <a:cs typeface="Arial" panose="020B0604020202020204" pitchFamily="34" charset="0"/>
              </a:rPr>
              <a:t>hỏi</a:t>
            </a:r>
            <a:endParaRPr lang="en-US" sz="6500" b="1" i="1" dirty="0">
              <a:solidFill>
                <a:srgbClr val="925C39"/>
              </a:solidFill>
              <a:latin typeface="Arial" panose="020B0604020202020204" pitchFamily="34" charset="0"/>
              <a:cs typeface="Arial" panose="020B0604020202020204" pitchFamily="34" charset="0"/>
            </a:endParaRPr>
          </a:p>
        </p:txBody>
      </p:sp>
      <p:pic>
        <p:nvPicPr>
          <p:cNvPr id="1026" name="Picture 2" descr="https://o.remove.bg/downloads/6eb398ae-321f-47f2-bf13-816fc7e470bc/image-removebg-pre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l="62136" r="18856" b="70119"/>
          <a:stretch/>
        </p:blipFill>
        <p:spPr bwMode="auto">
          <a:xfrm>
            <a:off x="16291801" y="-335068"/>
            <a:ext cx="3601104" cy="3649768"/>
          </a:xfrm>
          <a:prstGeom prst="rect">
            <a:avLst/>
          </a:prstGeom>
          <a:noFill/>
          <a:extLst>
            <a:ext uri="{909E8E84-426E-40DD-AFC4-6F175D3DCCD1}">
              <a14:hiddenFill xmlns:a14="http://schemas.microsoft.com/office/drawing/2010/main">
                <a:solidFill>
                  <a:srgbClr val="FFFFFF"/>
                </a:solidFill>
              </a14:hiddenFill>
            </a:ext>
          </a:extLst>
        </p:spPr>
      </p:pic>
      <p:sp>
        <p:nvSpPr>
          <p:cNvPr id="3" name="Pentagon 2"/>
          <p:cNvSpPr/>
          <p:nvPr/>
        </p:nvSpPr>
        <p:spPr>
          <a:xfrm>
            <a:off x="4800600" y="2543994"/>
            <a:ext cx="12115800" cy="1788072"/>
          </a:xfrm>
          <a:prstGeom prst="homePlate">
            <a:avLst/>
          </a:prstGeom>
          <a:ln w="57150">
            <a:solidFill>
              <a:schemeClr val="accent5">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20000"/>
              </a:lnSpc>
            </a:pPr>
            <a:r>
              <a:rPr lang="vi-VN" sz="3800" dirty="0"/>
              <a:t>Ở những năm học trước, em đã được học những gì qua môn Địa lí?</a:t>
            </a:r>
            <a:endParaRPr lang="en-US" sz="3800" dirty="0">
              <a:latin typeface="Arial" panose="020B0604020202020204" pitchFamily="34" charset="0"/>
              <a:cs typeface="Arial" panose="020B0604020202020204" pitchFamily="34" charset="0"/>
            </a:endParaRPr>
          </a:p>
        </p:txBody>
      </p:sp>
      <p:sp>
        <p:nvSpPr>
          <p:cNvPr id="12" name="Pentagon 11"/>
          <p:cNvSpPr/>
          <p:nvPr/>
        </p:nvSpPr>
        <p:spPr>
          <a:xfrm>
            <a:off x="4800600" y="4968476"/>
            <a:ext cx="12115800" cy="1788072"/>
          </a:xfrm>
          <a:prstGeom prst="homePlate">
            <a:avLst/>
          </a:prstGeom>
          <a:ln w="57150">
            <a:solidFill>
              <a:schemeClr val="accent5">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20000"/>
              </a:lnSpc>
            </a:pPr>
            <a:r>
              <a:rPr lang="vi-VN" sz="3800" dirty="0"/>
              <a:t>Những kiến thức địa lí đã học mang lại cho em những hiểu biết gì?</a:t>
            </a:r>
            <a:endParaRPr lang="en-US" sz="3800" dirty="0"/>
          </a:p>
        </p:txBody>
      </p:sp>
      <p:sp>
        <p:nvSpPr>
          <p:cNvPr id="13" name="Pentagon 12"/>
          <p:cNvSpPr/>
          <p:nvPr/>
        </p:nvSpPr>
        <p:spPr>
          <a:xfrm>
            <a:off x="4800600" y="7392958"/>
            <a:ext cx="12115800" cy="1788072"/>
          </a:xfrm>
          <a:prstGeom prst="homePlate">
            <a:avLst/>
          </a:prstGeom>
          <a:ln w="57150">
            <a:solidFill>
              <a:schemeClr val="accent5">
                <a:lumMod val="50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20000"/>
              </a:lnSpc>
            </a:pPr>
            <a:r>
              <a:rPr lang="vi-VN" sz="3800" dirty="0"/>
              <a:t>Em đã được làm quen với các công cụ hỗ trợ nào khi học Địa lí?</a:t>
            </a:r>
            <a:endParaRPr lang="en-US" sz="3800" dirty="0">
              <a:latin typeface="Arial" panose="020B0604020202020204" pitchFamily="34" charset="0"/>
              <a:cs typeface="Arial" panose="020B0604020202020204" pitchFamily="34" charset="0"/>
            </a:endParaRPr>
          </a:p>
        </p:txBody>
      </p:sp>
      <p:pic>
        <p:nvPicPr>
          <p:cNvPr id="15"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2213046"/>
            <a:ext cx="2362200" cy="7298932"/>
          </a:xfrm>
          <a:prstGeom prst="rect">
            <a:avLst/>
          </a:prstGeom>
        </p:spPr>
      </p:pic>
    </p:spTree>
    <p:extLst>
      <p:ext uri="{BB962C8B-B14F-4D97-AF65-F5344CB8AC3E}">
        <p14:creationId xmlns:p14="http://schemas.microsoft.com/office/powerpoint/2010/main" val="1842719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8161442"/>
              <a:ext cx="8161442" cy="8161442"/>
            </a:xfrm>
            <a:prstGeom prst="rect">
              <a:avLst/>
            </a:prstGeom>
          </p:spPr>
        </p:pic>
      </p:grpSp>
      <p:grpSp>
        <p:nvGrpSpPr>
          <p:cNvPr id="9" name="Group 9"/>
          <p:cNvGrpSpPr/>
          <p:nvPr/>
        </p:nvGrpSpPr>
        <p:grpSpPr>
          <a:xfrm>
            <a:off x="914401" y="1855969"/>
            <a:ext cx="16459199" cy="8164331"/>
            <a:chOff x="0" y="0"/>
            <a:chExt cx="3577638" cy="1500618"/>
          </a:xfrm>
        </p:grpSpPr>
        <p:sp>
          <p:nvSpPr>
            <p:cNvPr id="10" name="Freeform 10"/>
            <p:cNvSpPr/>
            <p:nvPr/>
          </p:nvSpPr>
          <p:spPr>
            <a:xfrm>
              <a:off x="0" y="-1270"/>
              <a:ext cx="3578908" cy="1499348"/>
            </a:xfrm>
            <a:custGeom>
              <a:avLst/>
              <a:gdLst/>
              <a:ahLst/>
              <a:cxnLst/>
              <a:rect l="l" t="t" r="r" b="b"/>
              <a:pathLst>
                <a:path w="3578908" h="1499348">
                  <a:moveTo>
                    <a:pt x="3567478" y="27940"/>
                  </a:moveTo>
                  <a:cubicBezTo>
                    <a:pt x="3558588" y="24130"/>
                    <a:pt x="3549698" y="21590"/>
                    <a:pt x="3540808" y="21590"/>
                  </a:cubicBezTo>
                  <a:cubicBezTo>
                    <a:pt x="3514138" y="20320"/>
                    <a:pt x="3461233" y="20320"/>
                    <a:pt x="3402900" y="17780"/>
                  </a:cubicBezTo>
                  <a:cubicBezTo>
                    <a:pt x="3269566" y="12700"/>
                    <a:pt x="3139011" y="6350"/>
                    <a:pt x="3005678" y="3810"/>
                  </a:cubicBezTo>
                  <a:cubicBezTo>
                    <a:pt x="2897344" y="1270"/>
                    <a:pt x="2791789" y="3810"/>
                    <a:pt x="2683456" y="2540"/>
                  </a:cubicBezTo>
                  <a:cubicBezTo>
                    <a:pt x="2636233" y="2540"/>
                    <a:pt x="2589011" y="0"/>
                    <a:pt x="2541789" y="2540"/>
                  </a:cubicBezTo>
                  <a:cubicBezTo>
                    <a:pt x="2427900" y="10160"/>
                    <a:pt x="2314011" y="11430"/>
                    <a:pt x="2197345" y="8890"/>
                  </a:cubicBezTo>
                  <a:cubicBezTo>
                    <a:pt x="2139012" y="7620"/>
                    <a:pt x="2080678" y="7620"/>
                    <a:pt x="2022345" y="7620"/>
                  </a:cubicBezTo>
                  <a:cubicBezTo>
                    <a:pt x="1916790" y="7620"/>
                    <a:pt x="1811234" y="7620"/>
                    <a:pt x="1705679" y="6350"/>
                  </a:cubicBezTo>
                  <a:cubicBezTo>
                    <a:pt x="1594568" y="5080"/>
                    <a:pt x="500124" y="2540"/>
                    <a:pt x="391791" y="1270"/>
                  </a:cubicBezTo>
                  <a:cubicBezTo>
                    <a:pt x="302902" y="0"/>
                    <a:pt x="216791" y="1270"/>
                    <a:pt x="127902" y="1270"/>
                  </a:cubicBezTo>
                  <a:cubicBezTo>
                    <a:pt x="66791" y="1270"/>
                    <a:pt x="33020" y="3810"/>
                    <a:pt x="5080" y="5080"/>
                  </a:cubicBezTo>
                  <a:cubicBezTo>
                    <a:pt x="3810" y="5080"/>
                    <a:pt x="2540" y="7620"/>
                    <a:pt x="0" y="8890"/>
                  </a:cubicBezTo>
                  <a:cubicBezTo>
                    <a:pt x="1270" y="21590"/>
                    <a:pt x="3810" y="34290"/>
                    <a:pt x="5080" y="46990"/>
                  </a:cubicBezTo>
                  <a:cubicBezTo>
                    <a:pt x="15240" y="111205"/>
                    <a:pt x="16510" y="174022"/>
                    <a:pt x="17780" y="235737"/>
                  </a:cubicBezTo>
                  <a:cubicBezTo>
                    <a:pt x="19050" y="298554"/>
                    <a:pt x="17780" y="361371"/>
                    <a:pt x="16510" y="425291"/>
                  </a:cubicBezTo>
                  <a:cubicBezTo>
                    <a:pt x="15240" y="490312"/>
                    <a:pt x="2540" y="1172483"/>
                    <a:pt x="2540" y="1237504"/>
                  </a:cubicBezTo>
                  <a:cubicBezTo>
                    <a:pt x="2540" y="1301423"/>
                    <a:pt x="1270" y="1365343"/>
                    <a:pt x="0" y="1429262"/>
                  </a:cubicBezTo>
                  <a:cubicBezTo>
                    <a:pt x="0" y="1444738"/>
                    <a:pt x="3810" y="1454898"/>
                    <a:pt x="15240" y="1459978"/>
                  </a:cubicBezTo>
                  <a:cubicBezTo>
                    <a:pt x="22860" y="1463788"/>
                    <a:pt x="31750" y="1466328"/>
                    <a:pt x="40640" y="1467598"/>
                  </a:cubicBezTo>
                  <a:cubicBezTo>
                    <a:pt x="125124" y="1472678"/>
                    <a:pt x="230680" y="1476488"/>
                    <a:pt x="336235" y="1481568"/>
                  </a:cubicBezTo>
                  <a:cubicBezTo>
                    <a:pt x="394568" y="1484108"/>
                    <a:pt x="452902" y="1489188"/>
                    <a:pt x="511235" y="1490458"/>
                  </a:cubicBezTo>
                  <a:cubicBezTo>
                    <a:pt x="608457" y="1492998"/>
                    <a:pt x="1691790" y="1494268"/>
                    <a:pt x="1789012" y="1495538"/>
                  </a:cubicBezTo>
                  <a:cubicBezTo>
                    <a:pt x="1802901" y="1495538"/>
                    <a:pt x="1816789" y="1495538"/>
                    <a:pt x="1830678" y="1495538"/>
                  </a:cubicBezTo>
                  <a:cubicBezTo>
                    <a:pt x="1897345" y="1495538"/>
                    <a:pt x="1966789" y="1494268"/>
                    <a:pt x="2033456" y="1494268"/>
                  </a:cubicBezTo>
                  <a:cubicBezTo>
                    <a:pt x="2111234" y="1494268"/>
                    <a:pt x="2186234" y="1495538"/>
                    <a:pt x="2264011" y="1495538"/>
                  </a:cubicBezTo>
                  <a:cubicBezTo>
                    <a:pt x="2377900" y="1495538"/>
                    <a:pt x="2494567" y="1495538"/>
                    <a:pt x="2608456" y="1495538"/>
                  </a:cubicBezTo>
                  <a:cubicBezTo>
                    <a:pt x="2714011" y="1495538"/>
                    <a:pt x="2819567" y="1496808"/>
                    <a:pt x="2925122" y="1498078"/>
                  </a:cubicBezTo>
                  <a:cubicBezTo>
                    <a:pt x="2972344" y="1498078"/>
                    <a:pt x="3022344" y="1499348"/>
                    <a:pt x="3069566" y="1499348"/>
                  </a:cubicBezTo>
                  <a:cubicBezTo>
                    <a:pt x="3222344" y="1498078"/>
                    <a:pt x="3372344" y="1491728"/>
                    <a:pt x="3517948" y="1491728"/>
                  </a:cubicBezTo>
                  <a:cubicBezTo>
                    <a:pt x="3521758" y="1491728"/>
                    <a:pt x="3526838" y="1489188"/>
                    <a:pt x="3530648" y="1486648"/>
                  </a:cubicBezTo>
                  <a:cubicBezTo>
                    <a:pt x="3535728" y="1482838"/>
                    <a:pt x="3538268" y="1476488"/>
                    <a:pt x="3540808" y="1473948"/>
                  </a:cubicBezTo>
                  <a:cubicBezTo>
                    <a:pt x="3542078" y="1421547"/>
                    <a:pt x="3543348" y="1375261"/>
                    <a:pt x="3544618" y="1328975"/>
                  </a:cubicBezTo>
                  <a:cubicBezTo>
                    <a:pt x="3545888" y="1257341"/>
                    <a:pt x="3556048" y="569660"/>
                    <a:pt x="3557318" y="498026"/>
                  </a:cubicBezTo>
                  <a:cubicBezTo>
                    <a:pt x="3557318" y="455046"/>
                    <a:pt x="3558588" y="412066"/>
                    <a:pt x="3559858" y="369086"/>
                  </a:cubicBezTo>
                  <a:cubicBezTo>
                    <a:pt x="3561128" y="322800"/>
                    <a:pt x="3562398" y="276513"/>
                    <a:pt x="3564938" y="230227"/>
                  </a:cubicBezTo>
                  <a:cubicBezTo>
                    <a:pt x="3566208" y="202676"/>
                    <a:pt x="3566208" y="174022"/>
                    <a:pt x="3571288" y="146471"/>
                  </a:cubicBezTo>
                  <a:cubicBezTo>
                    <a:pt x="3576368" y="113409"/>
                    <a:pt x="3578908" y="81450"/>
                    <a:pt x="3577638" y="44450"/>
                  </a:cubicBezTo>
                  <a:cubicBezTo>
                    <a:pt x="3577638" y="38100"/>
                    <a:pt x="3573828" y="30480"/>
                    <a:pt x="3567478" y="27940"/>
                  </a:cubicBezTo>
                  <a:close/>
                </a:path>
              </a:pathLst>
            </a:custGeom>
            <a:solidFill>
              <a:srgbClr val="6AACAF"/>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63666">
            <a:off x="277150" y="1978850"/>
            <a:ext cx="2537553" cy="785555"/>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446558" y="1628537"/>
            <a:ext cx="1482998" cy="1943132"/>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786525">
            <a:off x="15187942" y="8996415"/>
            <a:ext cx="2537553" cy="785555"/>
          </a:xfrm>
          <a:prstGeom prst="rect">
            <a:avLst/>
          </a:prstGeom>
        </p:spPr>
      </p:pic>
      <p:sp>
        <p:nvSpPr>
          <p:cNvPr id="21" name="TextBox 20">
            <a:extLst>
              <a:ext uri="{FF2B5EF4-FFF2-40B4-BE49-F238E27FC236}">
                <a16:creationId xmlns:a16="http://schemas.microsoft.com/office/drawing/2014/main" id="{2F6D078F-FA04-C1CD-88EA-75263540A923}"/>
              </a:ext>
            </a:extLst>
          </p:cNvPr>
          <p:cNvSpPr txBox="1"/>
          <p:nvPr/>
        </p:nvSpPr>
        <p:spPr>
          <a:xfrm>
            <a:off x="-37622" y="497184"/>
            <a:ext cx="18288000" cy="960263"/>
          </a:xfrm>
          <a:prstGeom prst="rect">
            <a:avLst/>
          </a:prstGeom>
        </p:spPr>
        <p:txBody>
          <a:bodyPr wrap="square" lIns="0" tIns="0" rIns="0" bIns="0" rtlCol="0" anchor="t">
            <a:spAutoFit/>
          </a:bodyPr>
          <a:lstStyle/>
          <a:p>
            <a:pPr algn="ctr">
              <a:lnSpc>
                <a:spcPct val="120000"/>
              </a:lnSpc>
            </a:pPr>
            <a:r>
              <a:rPr lang="en-US" sz="5500" b="1" dirty="0">
                <a:latin typeface="Arial" panose="020B0604020202020204" pitchFamily="34" charset="0"/>
                <a:cs typeface="Arial" panose="020B0604020202020204" pitchFamily="34" charset="0"/>
              </a:rPr>
              <a:t>1. </a:t>
            </a:r>
            <a:r>
              <a:rPr lang="en-US" sz="5500" b="1" dirty="0" err="1" smtClean="0">
                <a:latin typeface="Arial" panose="020B0604020202020204" pitchFamily="34" charset="0"/>
                <a:cs typeface="Arial" panose="020B0604020202020204" pitchFamily="34" charset="0"/>
              </a:rPr>
              <a:t>Khái</a:t>
            </a:r>
            <a:r>
              <a:rPr lang="en-US" sz="5500" b="1" dirty="0" smtClean="0">
                <a:latin typeface="Arial" panose="020B0604020202020204" pitchFamily="34" charset="0"/>
                <a:cs typeface="Arial" panose="020B0604020202020204" pitchFamily="34" charset="0"/>
              </a:rPr>
              <a:t> </a:t>
            </a:r>
            <a:r>
              <a:rPr lang="en-US" sz="5500" b="1" dirty="0" err="1" smtClean="0">
                <a:latin typeface="Arial" panose="020B0604020202020204" pitchFamily="34" charset="0"/>
                <a:cs typeface="Arial" panose="020B0604020202020204" pitchFamily="34" charset="0"/>
              </a:rPr>
              <a:t>quát</a:t>
            </a:r>
            <a:r>
              <a:rPr lang="en-US" sz="5500" b="1" dirty="0" smtClean="0">
                <a:latin typeface="Arial" panose="020B0604020202020204" pitchFamily="34" charset="0"/>
                <a:cs typeface="Arial" panose="020B0604020202020204" pitchFamily="34" charset="0"/>
              </a:rPr>
              <a:t> </a:t>
            </a:r>
            <a:r>
              <a:rPr lang="en-US" sz="5500" b="1" dirty="0" err="1" smtClean="0">
                <a:latin typeface="Arial" panose="020B0604020202020204" pitchFamily="34" charset="0"/>
                <a:cs typeface="Arial" panose="020B0604020202020204" pitchFamily="34" charset="0"/>
              </a:rPr>
              <a:t>về</a:t>
            </a:r>
            <a:r>
              <a:rPr lang="vi-VN" sz="5500" b="1" dirty="0" smtClean="0">
                <a:latin typeface="Arial" panose="020B0604020202020204" pitchFamily="34" charset="0"/>
                <a:cs typeface="Arial" panose="020B0604020202020204" pitchFamily="34" charset="0"/>
              </a:rPr>
              <a:t> </a:t>
            </a:r>
            <a:r>
              <a:rPr lang="vi-VN" sz="5500" b="1" dirty="0"/>
              <a:t>môn Địa lí ở trường phổ thông</a:t>
            </a:r>
            <a:endParaRPr lang="en-US" sz="5500" dirty="0"/>
          </a:p>
        </p:txBody>
      </p:sp>
      <p:sp>
        <p:nvSpPr>
          <p:cNvPr id="12" name="Rectangle 11"/>
          <p:cNvSpPr/>
          <p:nvPr/>
        </p:nvSpPr>
        <p:spPr>
          <a:xfrm>
            <a:off x="1624922" y="2659598"/>
            <a:ext cx="14962912" cy="6555641"/>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vi-VN" sz="4000" dirty="0">
                <a:solidFill>
                  <a:schemeClr val="bg1"/>
                </a:solidFill>
              </a:rPr>
              <a:t>Môn Địa lí ở trường phổ thông bắt nguồn từ khoa học Địa lí. Địa lí học gồm địa lí tự nhiên và địa lí kinh </a:t>
            </a:r>
            <a:r>
              <a:rPr lang="vi-VN" sz="4000" dirty="0" smtClean="0">
                <a:solidFill>
                  <a:schemeClr val="bg1"/>
                </a:solidFill>
              </a:rPr>
              <a:t>tế</a:t>
            </a:r>
            <a:r>
              <a:rPr lang="en-US" sz="4000" dirty="0" smtClean="0">
                <a:solidFill>
                  <a:schemeClr val="bg1"/>
                </a:solidFill>
              </a:rPr>
              <a:t> -</a:t>
            </a:r>
            <a:r>
              <a:rPr lang="vi-VN" sz="4000" dirty="0" smtClean="0">
                <a:solidFill>
                  <a:schemeClr val="bg1"/>
                </a:solidFill>
              </a:rPr>
              <a:t> </a:t>
            </a:r>
            <a:r>
              <a:rPr lang="vi-VN" sz="4000" dirty="0">
                <a:solidFill>
                  <a:schemeClr val="bg1"/>
                </a:solidFill>
              </a:rPr>
              <a:t>xã hội. Hai bộ phận này gắn bó chặt chẽ, quan hệ mật thiết với nhau, phản ánh sinh động thực tế cuộc sống.</a:t>
            </a:r>
            <a:endParaRPr lang="en-US" sz="4000" dirty="0">
              <a:solidFill>
                <a:schemeClr val="bg1"/>
              </a:solidFill>
            </a:endParaRPr>
          </a:p>
          <a:p>
            <a:pPr marL="571500" indent="-571500" algn="just">
              <a:lnSpc>
                <a:spcPct val="150000"/>
              </a:lnSpc>
              <a:buFont typeface="Wingdings" panose="05000000000000000000" pitchFamily="2" charset="2"/>
              <a:buChar char="v"/>
            </a:pPr>
            <a:r>
              <a:rPr lang="vi-VN" sz="4000" dirty="0" smtClean="0">
                <a:solidFill>
                  <a:schemeClr val="bg1"/>
                </a:solidFill>
              </a:rPr>
              <a:t>Môn </a:t>
            </a:r>
            <a:r>
              <a:rPr lang="vi-VN" sz="4000" dirty="0">
                <a:solidFill>
                  <a:schemeClr val="bg1"/>
                </a:solidFill>
              </a:rPr>
              <a:t>Địa lí liên quan chặt chẽ với bản đồ, lược đồ, sơ đồ, bảng số liệu.... và với việc tìm hiểu thực tế địa phương bên ngoài trường học.</a:t>
            </a:r>
            <a:endParaRPr lang="en-US" sz="4000" dirty="0">
              <a:solidFill>
                <a:schemeClr val="bg1"/>
              </a:solidFill>
              <a:effectLst/>
              <a:ea typeface="Times New Roman" panose="02020603050405020304" pitchFamily="18" charset="0"/>
              <a:cs typeface="Arial" panose="020B0604020202020204" pitchFamily="34" charset="0"/>
            </a:endParaRPr>
          </a:p>
        </p:txBody>
      </p:sp>
      <p:pic>
        <p:nvPicPr>
          <p:cNvPr id="22"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2166919" y="8292306"/>
            <a:ext cx="2844481" cy="1994693"/>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39" dur="500"/>
                                        <p:tgtEl>
                                          <p:spTgt spid="1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4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F6D078F-FA04-C1CD-88EA-75263540A923}"/>
              </a:ext>
            </a:extLst>
          </p:cNvPr>
          <p:cNvSpPr txBox="1"/>
          <p:nvPr/>
        </p:nvSpPr>
        <p:spPr>
          <a:xfrm>
            <a:off x="-5080" y="580721"/>
            <a:ext cx="18288000" cy="1025922"/>
          </a:xfrm>
          <a:prstGeom prst="rect">
            <a:avLst/>
          </a:prstGeom>
        </p:spPr>
        <p:txBody>
          <a:bodyPr wrap="square" lIns="0" tIns="0" rIns="0" bIns="0" rtlCol="0" anchor="t">
            <a:spAutoFit/>
          </a:bodyPr>
          <a:lstStyle/>
          <a:p>
            <a:pPr marL="0" lvl="0" indent="0" algn="ctr">
              <a:lnSpc>
                <a:spcPts val="8000"/>
              </a:lnSpc>
              <a:spcBef>
                <a:spcPct val="0"/>
              </a:spcBef>
            </a:pPr>
            <a:r>
              <a:rPr lang="en-US" sz="6500" b="1" dirty="0" smtClean="0">
                <a:solidFill>
                  <a:srgbClr val="925C39"/>
                </a:solidFill>
                <a:latin typeface="Arial" panose="020B0604020202020204" pitchFamily="34" charset="0"/>
                <a:cs typeface="Arial" panose="020B0604020202020204" pitchFamily="34" charset="0"/>
              </a:rPr>
              <a:t>HOẠT ĐỘNG </a:t>
            </a:r>
            <a:r>
              <a:rPr lang="en-US" sz="6500" b="1" dirty="0" smtClean="0">
                <a:solidFill>
                  <a:srgbClr val="925C39"/>
                </a:solidFill>
                <a:latin typeface="Arial" panose="020B0604020202020204" pitchFamily="34" charset="0"/>
                <a:cs typeface="Arial" panose="020B0604020202020204" pitchFamily="34" charset="0"/>
              </a:rPr>
              <a:t>NHÓM</a:t>
            </a:r>
            <a:endParaRPr lang="en-US" sz="6500" b="1" dirty="0">
              <a:solidFill>
                <a:srgbClr val="925C39"/>
              </a:solidFill>
              <a:latin typeface="Arial" panose="020B0604020202020204" pitchFamily="34" charset="0"/>
              <a:cs typeface="Arial" panose="020B0604020202020204" pitchFamily="34" charset="0"/>
            </a:endParaRPr>
          </a:p>
        </p:txBody>
      </p:sp>
      <p:pic>
        <p:nvPicPr>
          <p:cNvPr id="2050" name="Picture 2" descr="https://o.remove.bg/downloads/6eb398ae-321f-47f2-bf13-816fc7e470bc/image-removebg-pre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l="40813" t="65299" r="40847" b="4961"/>
          <a:stretch/>
        </p:blipFill>
        <p:spPr bwMode="auto">
          <a:xfrm>
            <a:off x="16166046" y="8343900"/>
            <a:ext cx="2111794" cy="22077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85800" y="-96994"/>
            <a:ext cx="2830476" cy="1877257"/>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8564916">
            <a:off x="1826526" y="-21198"/>
            <a:ext cx="969120" cy="1635646"/>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600" y="4417583"/>
            <a:ext cx="6553200" cy="6134100"/>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4400" y="4417583"/>
            <a:ext cx="994847" cy="1244616"/>
          </a:xfrm>
          <a:prstGeom prst="rect">
            <a:avLst/>
          </a:prstGeom>
        </p:spPr>
      </p:pic>
      <p:sp>
        <p:nvSpPr>
          <p:cNvPr id="2" name="Rectangle 1"/>
          <p:cNvSpPr/>
          <p:nvPr/>
        </p:nvSpPr>
        <p:spPr>
          <a:xfrm>
            <a:off x="6400800" y="2185263"/>
            <a:ext cx="11201400" cy="5709255"/>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q"/>
            </a:pPr>
            <a:r>
              <a:rPr lang="vi-VN" sz="4000" dirty="0">
                <a:solidFill>
                  <a:srgbClr val="000000"/>
                </a:solidFill>
                <a:ea typeface="Times New Roman" panose="02020603050405020304" pitchFamily="18" charset="0"/>
              </a:rPr>
              <a:t>Em hãy liệt kê những lĩnh vực vận dụng kiến thức địa lí trong cuộc sống hàng </a:t>
            </a:r>
            <a:r>
              <a:rPr lang="vi-VN" sz="4000" dirty="0" smtClean="0">
                <a:solidFill>
                  <a:srgbClr val="000000"/>
                </a:solidFill>
                <a:ea typeface="Times New Roman" panose="02020603050405020304" pitchFamily="18" charset="0"/>
              </a:rPr>
              <a:t>ngà</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y </a:t>
            </a:r>
            <a:r>
              <a:rPr lang="vi-VN" sz="4000" dirty="0" smtClean="0">
                <a:solidFill>
                  <a:srgbClr val="000000"/>
                </a:solidFill>
                <a:ea typeface="Times New Roman" panose="02020603050405020304" pitchFamily="18" charset="0"/>
              </a:rPr>
              <a:t>(Nghiên </a:t>
            </a:r>
            <a:r>
              <a:rPr lang="vi-VN" sz="4000" dirty="0">
                <a:solidFill>
                  <a:srgbClr val="000000"/>
                </a:solidFill>
                <a:ea typeface="Times New Roman" panose="02020603050405020304" pitchFamily="18" charset="0"/>
              </a:rPr>
              <a:t>cứu thiên văn, dự báo thời tiết, khảo cổ học, vận tải, du lịch, nông nghiệp, môi trường</a:t>
            </a:r>
            <a:r>
              <a:rPr lang="vi-VN" sz="4000" dirty="0" smtClean="0">
                <a:solidFill>
                  <a:srgbClr val="000000"/>
                </a:solidFill>
                <a:ea typeface="Times New Roman" panose="02020603050405020304" pitchFamily="18" charset="0"/>
              </a:rPr>
              <a:t>,…)</a:t>
            </a:r>
            <a:r>
              <a:rPr lang="en-US" sz="4000" dirty="0" smtClean="0">
                <a:solidFill>
                  <a:srgbClr val="000000"/>
                </a:solidFill>
                <a:ea typeface="Times New Roman" panose="02020603050405020304" pitchFamily="18" charset="0"/>
              </a:rPr>
              <a:t>.</a:t>
            </a:r>
            <a:endParaRPr lang="en-US" sz="4000" dirty="0">
              <a:ea typeface="Times New Roman" panose="02020603050405020304" pitchFamily="18" charset="0"/>
            </a:endParaRPr>
          </a:p>
          <a:p>
            <a:pPr marL="571500" indent="-571500" algn="just">
              <a:lnSpc>
                <a:spcPct val="150000"/>
              </a:lnSpc>
              <a:spcBef>
                <a:spcPts val="300"/>
              </a:spcBef>
              <a:spcAft>
                <a:spcPts val="300"/>
              </a:spcAft>
              <a:buFont typeface="Wingdings" panose="05000000000000000000" pitchFamily="2" charset="2"/>
              <a:buChar char="q"/>
            </a:pPr>
            <a:r>
              <a:rPr lang="vi-VN" sz="4000" dirty="0" smtClean="0">
                <a:solidFill>
                  <a:srgbClr val="000000"/>
                </a:solidFill>
                <a:ea typeface="Times New Roman" panose="02020603050405020304" pitchFamily="18" charset="0"/>
              </a:rPr>
              <a:t>Hãy </a:t>
            </a:r>
            <a:r>
              <a:rPr lang="vi-VN" sz="4000" dirty="0">
                <a:solidFill>
                  <a:srgbClr val="000000"/>
                </a:solidFill>
                <a:ea typeface="Times New Roman" panose="02020603050405020304" pitchFamily="18" charset="0"/>
              </a:rPr>
              <a:t>kể ra ít nhất 2 ví dụ về ứng dụng của các kiến thức địa lí trong mỗi lĩnh vực.</a:t>
            </a:r>
            <a:endParaRPr lang="en-US" sz="4000" dirty="0">
              <a:ea typeface="Times New Roman" panose="02020603050405020304" pitchFamily="18" charset="0"/>
            </a:endParaRPr>
          </a:p>
        </p:txBody>
      </p:sp>
    </p:spTree>
    <p:extLst>
      <p:ext uri="{BB962C8B-B14F-4D97-AF65-F5344CB8AC3E}">
        <p14:creationId xmlns:p14="http://schemas.microsoft.com/office/powerpoint/2010/main" val="53126150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anim calcmode="lin" valueType="num">
                                      <p:cBhvr>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anim calcmode="lin" valueType="num">
                                      <p:cBhvr>
                                        <p:cTn id="2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8161442"/>
              <a:ext cx="8161442" cy="8161442"/>
            </a:xfrm>
            <a:prstGeom prst="rect">
              <a:avLst/>
            </a:prstGeom>
          </p:spPr>
        </p:pic>
      </p:grpSp>
      <p:sp>
        <p:nvSpPr>
          <p:cNvPr id="21" name="TextBox 20">
            <a:extLst>
              <a:ext uri="{FF2B5EF4-FFF2-40B4-BE49-F238E27FC236}">
                <a16:creationId xmlns:a16="http://schemas.microsoft.com/office/drawing/2014/main" id="{2F6D078F-FA04-C1CD-88EA-75263540A923}"/>
              </a:ext>
            </a:extLst>
          </p:cNvPr>
          <p:cNvSpPr txBox="1"/>
          <p:nvPr/>
        </p:nvSpPr>
        <p:spPr>
          <a:xfrm>
            <a:off x="-37622" y="497184"/>
            <a:ext cx="18288000" cy="960263"/>
          </a:xfrm>
          <a:prstGeom prst="rect">
            <a:avLst/>
          </a:prstGeom>
        </p:spPr>
        <p:txBody>
          <a:bodyPr wrap="square" lIns="0" tIns="0" rIns="0" bIns="0" rtlCol="0" anchor="t">
            <a:spAutoFit/>
          </a:bodyPr>
          <a:lstStyle/>
          <a:p>
            <a:pPr algn="ctr">
              <a:lnSpc>
                <a:spcPct val="120000"/>
              </a:lnSpc>
            </a:pPr>
            <a:r>
              <a:rPr lang="en-US" sz="5200" b="1" dirty="0" smtClean="0">
                <a:latin typeface="Arial" panose="020B0604020202020204" pitchFamily="34" charset="0"/>
                <a:cs typeface="Arial" panose="020B0604020202020204" pitchFamily="34" charset="0"/>
              </a:rPr>
              <a:t>2. </a:t>
            </a:r>
            <a:r>
              <a:rPr lang="en-US" sz="5200" b="1" dirty="0" err="1" smtClean="0">
                <a:latin typeface="Arial" panose="020B0604020202020204" pitchFamily="34" charset="0"/>
                <a:cs typeface="Arial" panose="020B0604020202020204" pitchFamily="34" charset="0"/>
              </a:rPr>
              <a:t>Vai</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trò</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của</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môn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địa</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lí</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đối</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với</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cuộc</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sống</a:t>
            </a:r>
            <a:endParaRPr lang="en-US" sz="5200" dirty="0">
              <a:latin typeface="Arial" panose="020B0604020202020204" pitchFamily="34" charset="0"/>
              <a:cs typeface="Arial" panose="020B0604020202020204" pitchFamily="34" charset="0"/>
            </a:endParaRPr>
          </a:p>
        </p:txBody>
      </p:sp>
      <p:sp>
        <p:nvSpPr>
          <p:cNvPr id="11" name="Rounded Rectangle 10"/>
          <p:cNvSpPr/>
          <p:nvPr/>
        </p:nvSpPr>
        <p:spPr>
          <a:xfrm>
            <a:off x="2057400" y="1688721"/>
            <a:ext cx="14973778" cy="1890393"/>
          </a:xfrm>
          <a:prstGeom prst="roundRect">
            <a:avLst/>
          </a:prstGeom>
          <a:solidFill>
            <a:schemeClr val="bg1"/>
          </a:solid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800" dirty="0">
                <a:solidFill>
                  <a:schemeClr val="tx1"/>
                </a:solidFill>
                <a:latin typeface="Arial" panose="020B0604020202020204" pitchFamily="34" charset="0"/>
                <a:cs typeface="Arial" panose="020B0604020202020204" pitchFamily="34" charset="0"/>
              </a:rPr>
              <a:t>C</a:t>
            </a:r>
            <a:r>
              <a:rPr lang="vi-VN" sz="3800" dirty="0" smtClean="0">
                <a:solidFill>
                  <a:schemeClr val="tx1"/>
                </a:solidFill>
              </a:rPr>
              <a:t>ung </a:t>
            </a:r>
            <a:r>
              <a:rPr lang="vi-VN" sz="3800" dirty="0">
                <a:solidFill>
                  <a:schemeClr val="tx1"/>
                </a:solidFill>
              </a:rPr>
              <a:t>cấp kiến thức cơ bản để các em hiểu được môi trường sống xung quanh và xa hơn là đến các vùng trên bề mặt Trái </a:t>
            </a:r>
            <a:r>
              <a:rPr lang="vi-VN" sz="3800" dirty="0" smtClean="0">
                <a:solidFill>
                  <a:schemeClr val="tx1"/>
                </a:solidFill>
              </a:rPr>
              <a:t>Đất</a:t>
            </a:r>
            <a:r>
              <a:rPr lang="en-US" sz="3800" dirty="0" smtClean="0">
                <a:solidFill>
                  <a:schemeClr val="tx1"/>
                </a:solidFill>
              </a:rPr>
              <a:t>.</a:t>
            </a:r>
            <a:endParaRPr lang="en-US" sz="38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2057400" y="3831946"/>
            <a:ext cx="14973778" cy="1890393"/>
          </a:xfrm>
          <a:prstGeom prst="roundRect">
            <a:avLst/>
          </a:prstGeom>
          <a:solidFill>
            <a:schemeClr val="bg1"/>
          </a:solid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4000" dirty="0" smtClean="0">
                <a:solidFill>
                  <a:schemeClr val="tx1"/>
                </a:solidFill>
                <a:latin typeface="Arial" panose="020B0604020202020204" pitchFamily="34" charset="0"/>
                <a:cs typeface="Arial" panose="020B0604020202020204" pitchFamily="34" charset="0"/>
              </a:rPr>
              <a:t>B</a:t>
            </a:r>
            <a:r>
              <a:rPr lang="vi-VN" sz="4000" dirty="0" smtClean="0">
                <a:solidFill>
                  <a:schemeClr val="tx1"/>
                </a:solidFill>
              </a:rPr>
              <a:t>iết </a:t>
            </a:r>
            <a:r>
              <a:rPr lang="vi-VN" sz="4000" dirty="0">
                <a:solidFill>
                  <a:schemeClr val="tx1"/>
                </a:solidFill>
              </a:rPr>
              <a:t>và giải thích được vì sao trên bề mặt Trái Đất, mỗi vùng miền đều có những phong cảnh, đặc điểm tự nhiên </a:t>
            </a:r>
            <a:r>
              <a:rPr lang="vi-VN" sz="4000" dirty="0" smtClean="0">
                <a:solidFill>
                  <a:schemeClr val="tx1"/>
                </a:solidFill>
              </a:rPr>
              <a:t>riêng</a:t>
            </a:r>
            <a:r>
              <a:rPr lang="en-US" sz="4000" dirty="0" smtClean="0">
                <a:solidFill>
                  <a:schemeClr val="tx1"/>
                </a:solidFill>
              </a:rPr>
              <a:t>.</a:t>
            </a:r>
            <a:endParaRPr lang="en-US" sz="4000"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2057400" y="5976134"/>
            <a:ext cx="14973778" cy="1890393"/>
          </a:xfrm>
          <a:prstGeom prst="roundRect">
            <a:avLst/>
          </a:prstGeom>
          <a:solidFill>
            <a:schemeClr val="bg1"/>
          </a:solid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4000" dirty="0">
                <a:solidFill>
                  <a:schemeClr val="tx1"/>
                </a:solidFill>
                <a:latin typeface="Arial" panose="020B0604020202020204" pitchFamily="34" charset="0"/>
                <a:cs typeface="Arial" panose="020B0604020202020204" pitchFamily="34" charset="0"/>
              </a:rPr>
              <a:t>H</a:t>
            </a:r>
            <a:r>
              <a:rPr lang="vi-VN" sz="4000" dirty="0" smtClean="0">
                <a:solidFill>
                  <a:schemeClr val="tx1"/>
                </a:solidFill>
              </a:rPr>
              <a:t>iểu </a:t>
            </a:r>
            <a:r>
              <a:rPr lang="vi-VN" sz="4000" dirty="0">
                <a:solidFill>
                  <a:schemeClr val="tx1"/>
                </a:solidFill>
              </a:rPr>
              <a:t>được cách thức sản xuất, thích nghi của con người với những thay đổi của tự </a:t>
            </a:r>
            <a:r>
              <a:rPr lang="vi-VN" sz="4000" dirty="0" smtClean="0">
                <a:solidFill>
                  <a:schemeClr val="tx1"/>
                </a:solidFill>
              </a:rPr>
              <a:t>nhiên</a:t>
            </a:r>
            <a:r>
              <a:rPr lang="en-US" sz="4000" dirty="0" smtClean="0">
                <a:solidFill>
                  <a:schemeClr val="tx1"/>
                </a:solidFill>
              </a:rPr>
              <a:t>.</a:t>
            </a:r>
            <a:endParaRPr lang="en-US" sz="4000" dirty="0">
              <a:solidFill>
                <a:schemeClr val="tx1"/>
              </a:solidFill>
              <a:latin typeface="Arial" panose="020B0604020202020204" pitchFamily="34" charset="0"/>
              <a:cs typeface="Arial" panose="020B0604020202020204" pitchFamily="34" charset="0"/>
            </a:endParaRPr>
          </a:p>
        </p:txBody>
      </p:sp>
      <p:sp>
        <p:nvSpPr>
          <p:cNvPr id="23" name="Oval 22"/>
          <p:cNvSpPr/>
          <p:nvPr/>
        </p:nvSpPr>
        <p:spPr>
          <a:xfrm>
            <a:off x="1243856" y="2225593"/>
            <a:ext cx="483775" cy="6142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https://o.remove.bg/downloads/6d649595-eae5-43be-b95b-8f8e838429bc/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0" y="2142196"/>
            <a:ext cx="2126500" cy="1228485"/>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p:cNvSpPr/>
          <p:nvPr/>
        </p:nvSpPr>
        <p:spPr>
          <a:xfrm>
            <a:off x="1243856" y="4123374"/>
            <a:ext cx="483775" cy="6142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https://o.remove.bg/downloads/6d649595-eae5-43be-b95b-8f8e838429bc/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0" y="4039977"/>
            <a:ext cx="2126500" cy="1228485"/>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1243856" y="6224440"/>
            <a:ext cx="483775" cy="6142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https://o.remove.bg/downloads/6d649595-eae5-43be-b95b-8f8e838429bc/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0" y="6141043"/>
            <a:ext cx="2126500" cy="1228485"/>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2057400" y="8115300"/>
            <a:ext cx="14973778" cy="1890393"/>
          </a:xfrm>
          <a:prstGeom prst="roundRect">
            <a:avLst/>
          </a:prstGeom>
          <a:solidFill>
            <a:schemeClr val="bg1"/>
          </a:solid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4000" dirty="0" err="1" smtClean="0">
                <a:solidFill>
                  <a:schemeClr val="tx1"/>
                </a:solidFill>
                <a:latin typeface="Arial" panose="020B0604020202020204" pitchFamily="34" charset="0"/>
                <a:cs typeface="Arial" panose="020B0604020202020204" pitchFamily="34" charset="0"/>
              </a:rPr>
              <a:t>Lí</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giải</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các</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hiện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tượng</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tự</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nhiên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trên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Trái</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Đất</a:t>
            </a:r>
            <a:r>
              <a:rPr lang="en-US" sz="4000" dirty="0" smtClean="0">
                <a:solidFill>
                  <a:schemeClr val="tx1"/>
                </a:solidFill>
              </a:rPr>
              <a:t>.</a:t>
            </a:r>
            <a:endParaRPr lang="en-US" sz="4000" dirty="0">
              <a:solidFill>
                <a:schemeClr val="tx1"/>
              </a:solidFill>
              <a:latin typeface="Arial" panose="020B0604020202020204" pitchFamily="34" charset="0"/>
              <a:cs typeface="Arial" panose="020B0604020202020204" pitchFamily="34" charset="0"/>
            </a:endParaRPr>
          </a:p>
        </p:txBody>
      </p:sp>
      <p:sp>
        <p:nvSpPr>
          <p:cNvPr id="29" name="Oval 28"/>
          <p:cNvSpPr/>
          <p:nvPr/>
        </p:nvSpPr>
        <p:spPr>
          <a:xfrm>
            <a:off x="1243856" y="8363606"/>
            <a:ext cx="483775" cy="6142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s://o.remove.bg/downloads/6d649595-eae5-43be-b95b-8f8e838429bc/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0" y="8280209"/>
            <a:ext cx="2126500" cy="122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05135"/>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animBg="1"/>
      <p:bldP spid="19" grpId="0" animBg="1"/>
      <p:bldP spid="20" grpId="0" animBg="1"/>
      <p:bldP spid="23" grpId="0" animBg="1"/>
      <p:bldP spid="25" grpId="0" animBg="1"/>
      <p:bldP spid="27" grpId="0" animBg="1"/>
      <p:bldP spid="22"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222558" y="8161442"/>
              <a:ext cx="8161442" cy="8161442"/>
            </a:xfrm>
            <a:prstGeom prst="rect">
              <a:avLst/>
            </a:prstGeom>
          </p:spPr>
        </p:pic>
      </p:grpSp>
      <p:sp>
        <p:nvSpPr>
          <p:cNvPr id="21" name="TextBox 20">
            <a:extLst>
              <a:ext uri="{FF2B5EF4-FFF2-40B4-BE49-F238E27FC236}">
                <a16:creationId xmlns:a16="http://schemas.microsoft.com/office/drawing/2014/main" id="{2F6D078F-FA04-C1CD-88EA-75263540A923}"/>
              </a:ext>
            </a:extLst>
          </p:cNvPr>
          <p:cNvSpPr txBox="1"/>
          <p:nvPr/>
        </p:nvSpPr>
        <p:spPr>
          <a:xfrm>
            <a:off x="-37622" y="497184"/>
            <a:ext cx="18288000" cy="891078"/>
          </a:xfrm>
          <a:prstGeom prst="rect">
            <a:avLst/>
          </a:prstGeom>
        </p:spPr>
        <p:txBody>
          <a:bodyPr wrap="square" lIns="0" tIns="0" rIns="0" bIns="0" rtlCol="0" anchor="t">
            <a:spAutoFit/>
          </a:bodyPr>
          <a:lstStyle/>
          <a:p>
            <a:pPr algn="ctr">
              <a:lnSpc>
                <a:spcPct val="120000"/>
              </a:lnSpc>
            </a:pPr>
            <a:r>
              <a:rPr lang="en-US" sz="5200" b="1" dirty="0" smtClean="0">
                <a:latin typeface="Arial" panose="020B0604020202020204" pitchFamily="34" charset="0"/>
                <a:cs typeface="Arial" panose="020B0604020202020204" pitchFamily="34" charset="0"/>
              </a:rPr>
              <a:t>2. </a:t>
            </a:r>
            <a:r>
              <a:rPr lang="en-US" sz="5200" b="1" dirty="0" err="1" smtClean="0">
                <a:latin typeface="Arial" panose="020B0604020202020204" pitchFamily="34" charset="0"/>
                <a:cs typeface="Arial" panose="020B0604020202020204" pitchFamily="34" charset="0"/>
              </a:rPr>
              <a:t>Vai</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trò</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của</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môn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địa</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lí</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đối</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vớ</a:t>
            </a:r>
            <a:r>
              <a:rPr lang="en-US" sz="5200" b="1" dirty="0" err="1" smtClean="0">
                <a:latin typeface="Arial" panose="020B0604020202020204" pitchFamily="34" charset="0"/>
                <a:cs typeface="Arial" panose="020B0604020202020204" pitchFamily="34" charset="0"/>
              </a:rPr>
              <a:t>i</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cuộc</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sống</a:t>
            </a:r>
            <a:endParaRPr lang="en-US" sz="5200" dirty="0"/>
          </a:p>
        </p:txBody>
      </p:sp>
      <p:grpSp>
        <p:nvGrpSpPr>
          <p:cNvPr id="24" name="Group 7"/>
          <p:cNvGrpSpPr/>
          <p:nvPr/>
        </p:nvGrpSpPr>
        <p:grpSpPr>
          <a:xfrm>
            <a:off x="4114800" y="1866900"/>
            <a:ext cx="12954000" cy="7869999"/>
            <a:chOff x="-56268" y="46201"/>
            <a:chExt cx="7999683" cy="4604939"/>
          </a:xfrm>
        </p:grpSpPr>
        <p:sp>
          <p:nvSpPr>
            <p:cNvPr id="25" name="Freeform 8"/>
            <p:cNvSpPr/>
            <p:nvPr/>
          </p:nvSpPr>
          <p:spPr>
            <a:xfrm>
              <a:off x="-56268" y="46201"/>
              <a:ext cx="7999683" cy="4604939"/>
            </a:xfrm>
            <a:custGeom>
              <a:avLst/>
              <a:gdLst/>
              <a:ahLst/>
              <a:cxnLst/>
              <a:rect l="l" t="t" r="r" b="b"/>
              <a:pathLst>
                <a:path w="7999683" h="4604939">
                  <a:moveTo>
                    <a:pt x="278431" y="16918"/>
                  </a:moveTo>
                  <a:cubicBezTo>
                    <a:pt x="278431" y="16918"/>
                    <a:pt x="604014" y="12258"/>
                    <a:pt x="1012525" y="12454"/>
                  </a:cubicBezTo>
                  <a:cubicBezTo>
                    <a:pt x="6349469" y="12671"/>
                    <a:pt x="7725615" y="0"/>
                    <a:pt x="7725615" y="0"/>
                  </a:cubicBezTo>
                  <a:cubicBezTo>
                    <a:pt x="7793078" y="0"/>
                    <a:pt x="7869015" y="0"/>
                    <a:pt x="7947788" y="85073"/>
                  </a:cubicBezTo>
                  <a:cubicBezTo>
                    <a:pt x="7990766" y="131488"/>
                    <a:pt x="7991834" y="240224"/>
                    <a:pt x="7992239" y="320281"/>
                  </a:cubicBezTo>
                  <a:cubicBezTo>
                    <a:pt x="7992239" y="320281"/>
                    <a:pt x="7990535" y="3187583"/>
                    <a:pt x="7990535" y="3842355"/>
                  </a:cubicBezTo>
                  <a:cubicBezTo>
                    <a:pt x="7990535" y="4056514"/>
                    <a:pt x="7999683" y="4355693"/>
                    <a:pt x="7999683" y="4355693"/>
                  </a:cubicBezTo>
                  <a:cubicBezTo>
                    <a:pt x="7999683" y="4484362"/>
                    <a:pt x="7995514" y="4604939"/>
                    <a:pt x="7742676" y="4596805"/>
                  </a:cubicBezTo>
                  <a:cubicBezTo>
                    <a:pt x="7742676" y="4596805"/>
                    <a:pt x="7366203" y="4576506"/>
                    <a:pt x="6540600" y="4584105"/>
                  </a:cubicBezTo>
                  <a:cubicBezTo>
                    <a:pt x="2034498" y="4592239"/>
                    <a:pt x="304023" y="4604939"/>
                    <a:pt x="304023" y="4604939"/>
                  </a:cubicBezTo>
                  <a:cubicBezTo>
                    <a:pt x="132548" y="4604939"/>
                    <a:pt x="4213" y="4503870"/>
                    <a:pt x="8532" y="4301323"/>
                  </a:cubicBezTo>
                  <a:cubicBezTo>
                    <a:pt x="8532" y="4301323"/>
                    <a:pt x="9630" y="3802782"/>
                    <a:pt x="4815" y="1316597"/>
                  </a:cubicBezTo>
                  <a:cubicBezTo>
                    <a:pt x="0" y="663668"/>
                    <a:pt x="25592" y="330596"/>
                    <a:pt x="25592" y="330596"/>
                  </a:cubicBezTo>
                  <a:cubicBezTo>
                    <a:pt x="27224" y="150571"/>
                    <a:pt x="143504" y="16918"/>
                    <a:pt x="278431" y="16918"/>
                  </a:cubicBezTo>
                  <a:close/>
                </a:path>
              </a:pathLst>
            </a:custGeom>
            <a:solidFill>
              <a:srgbClr val="FCF5F3"/>
            </a:solidFill>
          </p:spPr>
        </p:sp>
      </p:grpSp>
      <p:sp>
        <p:nvSpPr>
          <p:cNvPr id="9" name="Rectangle 8"/>
          <p:cNvSpPr/>
          <p:nvPr/>
        </p:nvSpPr>
        <p:spPr>
          <a:xfrm>
            <a:off x="4457700" y="2043177"/>
            <a:ext cx="12268200" cy="7517443"/>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4000" dirty="0">
                <a:solidFill>
                  <a:srgbClr val="000000"/>
                </a:solidFill>
                <a:ea typeface="Times New Roman" panose="02020603050405020304" pitchFamily="18" charset="0"/>
              </a:rPr>
              <a:t>Đối với xã hội hiện nay, môn Địa lí giúp chúng ta biết cách ứng xử và thích nghi được với những thay đổi đang diễn ra trong tự nhiên và xã hội.</a:t>
            </a:r>
            <a:endParaRPr lang="en-US" sz="4000" dirty="0">
              <a:ea typeface="Times New Roman" panose="02020603050405020304" pitchFamily="18" charset="0"/>
            </a:endParaRPr>
          </a:p>
          <a:p>
            <a:pPr marL="571500" indent="-571500" algn="just">
              <a:lnSpc>
                <a:spcPct val="150000"/>
              </a:lnSpc>
              <a:buFont typeface="Wingdings" panose="05000000000000000000" pitchFamily="2" charset="2"/>
              <a:buChar char="v"/>
            </a:pPr>
            <a:r>
              <a:rPr lang="vi-VN" sz="4000" dirty="0" smtClean="0">
                <a:solidFill>
                  <a:srgbClr val="000000"/>
                </a:solidFill>
                <a:ea typeface="Times New Roman" panose="02020603050405020304" pitchFamily="18" charset="0"/>
              </a:rPr>
              <a:t>Trên </a:t>
            </a:r>
            <a:r>
              <a:rPr lang="vi-VN" sz="4000" dirty="0">
                <a:solidFill>
                  <a:srgbClr val="000000"/>
                </a:solidFill>
                <a:ea typeface="Times New Roman" panose="02020603050405020304" pitchFamily="18" charset="0"/>
              </a:rPr>
              <a:t>thực tế, môn Địa lí góp phần hình thành phẩm chất và năng lực giúp các em vận dụng được những kiến thức địa lí đã học vào cuộc sống sinh động hằng ngày, mở ra những định hướng về nghề nghiệp trong tương lai.</a:t>
            </a:r>
            <a:endParaRPr lang="en-US" sz="4000" dirty="0"/>
          </a:p>
        </p:txBody>
      </p:sp>
      <p:pic>
        <p:nvPicPr>
          <p:cNvPr id="26"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94376" y="2233738"/>
            <a:ext cx="3342318" cy="7503161"/>
          </a:xfrm>
          <a:prstGeom prst="rect">
            <a:avLst/>
          </a:prstGeom>
        </p:spPr>
      </p:pic>
    </p:spTree>
    <p:extLst>
      <p:ext uri="{BB962C8B-B14F-4D97-AF65-F5344CB8AC3E}">
        <p14:creationId xmlns:p14="http://schemas.microsoft.com/office/powerpoint/2010/main" val="214843640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TotalTime>
  <Words>930</Words>
  <Application>Microsoft Office PowerPoint</Application>
  <PresentationFormat>Custom</PresentationFormat>
  <Paragraphs>51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Wingdings</vt:lpstr>
      <vt:lpstr>Calibri</vt:lpstr>
      <vt:lpstr>Times New Roman</vt:lpstr>
      <vt:lpstr>DengXian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Ngô Văn Minh</cp:lastModifiedBy>
  <cp:revision>153</cp:revision>
  <dcterms:created xsi:type="dcterms:W3CDTF">2006-08-16T00:00:00Z</dcterms:created>
  <dcterms:modified xsi:type="dcterms:W3CDTF">2022-07-30T05:01:31Z</dcterms:modified>
  <dc:identifier>DAFCwTW-n-I</dc:identifier>
</cp:coreProperties>
</file>