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9" r:id="rId4"/>
    <p:sldId id="258" r:id="rId5"/>
    <p:sldId id="260" r:id="rId6"/>
    <p:sldId id="262" r:id="rId7"/>
    <p:sldId id="261" r:id="rId8"/>
    <p:sldId id="263" r:id="rId9"/>
    <p:sldId id="264" r:id="rId10"/>
    <p:sldId id="267" r:id="rId11"/>
    <p:sldId id="273" r:id="rId12"/>
    <p:sldId id="265" r:id="rId13"/>
    <p:sldId id="278" r:id="rId14"/>
    <p:sldId id="312" r:id="rId15"/>
    <p:sldId id="271" r:id="rId16"/>
    <p:sldId id="272" r:id="rId17"/>
    <p:sldId id="274" r:id="rId18"/>
    <p:sldId id="275" r:id="rId19"/>
    <p:sldId id="313" r:id="rId20"/>
    <p:sldId id="270" r:id="rId21"/>
  </p:sldIdLst>
  <p:sldSz cx="18288000" cy="10287000"/>
  <p:notesSz cx="6858000" cy="9144000"/>
  <p:embeddedFontLst>
    <p:embeddedFont>
      <p:font typeface="Calibri" pitchFamily="34" charset="0"/>
      <p:regular r:id="rId23"/>
      <p:bold r:id="rId24"/>
      <p:italic r:id="rId25"/>
      <p:boldItalic r:id="rId26"/>
    </p:embeddedFont>
    <p:embeddedFont>
      <p:font typeface="Anton" charset="0"/>
      <p:regular r:id="rId27"/>
    </p:embeddedFont>
    <p:embeddedFont>
      <p:font typeface="Cambria Math" pitchFamily="18"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p:scale>
          <a:sx n="60" d="100"/>
          <a:sy n="60" d="100"/>
        </p:scale>
        <p:origin x="432"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t>‹#›</a:t>
            </a:fld>
            <a:endParaRPr lang="en-US"/>
          </a:p>
        </p:txBody>
      </p:sp>
    </p:spTree>
    <p:extLst>
      <p:ext uri="{BB962C8B-B14F-4D97-AF65-F5344CB8AC3E}">
        <p14:creationId xmlns:p14="http://schemas.microsoft.com/office/powerpoint/2010/main" val="20591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a:t>
            </a:fld>
            <a:endParaRPr lang="en-US"/>
          </a:p>
        </p:txBody>
      </p:sp>
    </p:spTree>
    <p:extLst>
      <p:ext uri="{BB962C8B-B14F-4D97-AF65-F5344CB8AC3E}">
        <p14:creationId xmlns:p14="http://schemas.microsoft.com/office/powerpoint/2010/main" val="360943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5</a:t>
            </a:fld>
            <a:endParaRPr lang="en-US"/>
          </a:p>
        </p:txBody>
      </p:sp>
    </p:spTree>
    <p:extLst>
      <p:ext uri="{BB962C8B-B14F-4D97-AF65-F5344CB8AC3E}">
        <p14:creationId xmlns:p14="http://schemas.microsoft.com/office/powerpoint/2010/main" val="13748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12</a:t>
            </a:fld>
            <a:endParaRPr lang="en-US"/>
          </a:p>
        </p:txBody>
      </p:sp>
    </p:spTree>
    <p:extLst>
      <p:ext uri="{BB962C8B-B14F-4D97-AF65-F5344CB8AC3E}">
        <p14:creationId xmlns:p14="http://schemas.microsoft.com/office/powerpoint/2010/main" val="261036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17</a:t>
            </a:fld>
            <a:endParaRPr lang="en-US"/>
          </a:p>
        </p:txBody>
      </p:sp>
    </p:spTree>
    <p:extLst>
      <p:ext uri="{BB962C8B-B14F-4D97-AF65-F5344CB8AC3E}">
        <p14:creationId xmlns:p14="http://schemas.microsoft.com/office/powerpoint/2010/main" val="342572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29" Type="http://schemas.openxmlformats.org/officeDocument/2006/relationships/image" Target="../media/image14.svg"/><Relationship Id="rId1" Type="http://schemas.openxmlformats.org/officeDocument/2006/relationships/slideLayout" Target="../slideLayouts/slideLayout7.xml"/><Relationship Id="rId32" Type="http://schemas.openxmlformats.org/officeDocument/2006/relationships/image" Target="../media/image39.png"/><Relationship Id="rId31" Type="http://schemas.microsoft.com/office/2007/relationships/hdphoto" Target="../media/hdphoto5.wdp"/><Relationship Id="rId4" Type="http://schemas.openxmlformats.org/officeDocument/2006/relationships/image" Target="../media/image23.png"/><Relationship Id="rId30"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29" Type="http://schemas.openxmlformats.org/officeDocument/2006/relationships/image" Target="../media/image142.svg"/><Relationship Id="rId1" Type="http://schemas.openxmlformats.org/officeDocument/2006/relationships/slideLayout" Target="../slideLayouts/slideLayout7.xml"/><Relationship Id="rId32" Type="http://schemas.openxmlformats.org/officeDocument/2006/relationships/image" Target="../media/image42.png"/><Relationship Id="rId31" Type="http://schemas.openxmlformats.org/officeDocument/2006/relationships/image" Target="../media/image41.png"/><Relationship Id="rId30" Type="http://schemas.openxmlformats.org/officeDocument/2006/relationships/image" Target="../media/image30.emf"/></Relationships>
</file>

<file path=ppt/slides/_rels/slide14.xml.rels><?xml version="1.0" encoding="UTF-8" standalone="yes"?>
<Relationships xmlns="http://schemas.openxmlformats.org/package/2006/relationships"><Relationship Id="rId33" Type="http://schemas.openxmlformats.org/officeDocument/2006/relationships/image" Target="../media/image45.png"/><Relationship Id="rId2" Type="http://schemas.openxmlformats.org/officeDocument/2006/relationships/image" Target="../media/image23.png"/><Relationship Id="rId29" Type="http://schemas.openxmlformats.org/officeDocument/2006/relationships/image" Target="../media/image142.svg"/><Relationship Id="rId1" Type="http://schemas.openxmlformats.org/officeDocument/2006/relationships/slideLayout" Target="../slideLayouts/slideLayout7.xml"/><Relationship Id="rId32" Type="http://schemas.openxmlformats.org/officeDocument/2006/relationships/image" Target="../media/image44.png"/><Relationship Id="rId31" Type="http://schemas.openxmlformats.org/officeDocument/2006/relationships/image" Target="../media/image43.png"/><Relationship Id="rId30"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media/image46.png"/><Relationship Id="rId5" Type="http://schemas.openxmlformats.org/officeDocument/2006/relationships/image" Target="../media/image22.png"/><Relationship Id="rId10" Type="http://schemas.openxmlformats.org/officeDocument/2006/relationships/image" Target="../media/image42.svg"/><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600.sv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420.svg"/><Relationship Id="rId3" Type="http://schemas.openxmlformats.org/officeDocument/2006/relationships/image" Target="../media/image36.png"/><Relationship Id="rId2" Type="http://schemas.openxmlformats.org/officeDocument/2006/relationships/notesSlide" Target="../notesSlides/notesSlide4.xml"/><Relationship Id="rId29" Type="http://schemas.openxmlformats.org/officeDocument/2006/relationships/image" Target="../media/image140.svg"/><Relationship Id="rId1" Type="http://schemas.openxmlformats.org/officeDocument/2006/relationships/slideLayout" Target="../slideLayouts/slideLayout7.xml"/><Relationship Id="rId31" Type="http://schemas.openxmlformats.org/officeDocument/2006/relationships/image" Target="../media/image52.png"/><Relationship Id="rId4" Type="http://schemas.microsoft.com/office/2007/relationships/hdphoto" Target="../media/hdphoto6.wdp"/><Relationship Id="rId9" Type="http://schemas.openxmlformats.org/officeDocument/2006/relationships/image" Target="../media/image38.png"/><Relationship Id="rId30" Type="http://schemas.openxmlformats.org/officeDocument/2006/relationships/image" Target="../media/image51.png"/></Relationships>
</file>

<file path=ppt/slides/_rels/slide18.xml.rels><?xml version="1.0" encoding="UTF-8" standalone="yes"?>
<Relationships xmlns="http://schemas.openxmlformats.org/package/2006/relationships"><Relationship Id="rId7" Type="http://schemas.openxmlformats.org/officeDocument/2006/relationships/image" Target="../media/image23.png"/><Relationship Id="rId2" Type="http://schemas.openxmlformats.org/officeDocument/2006/relationships/image" Target="../media/image32.png"/><Relationship Id="rId29" Type="http://schemas.openxmlformats.org/officeDocument/2006/relationships/image" Target="../media/image140.svg"/><Relationship Id="rId1" Type="http://schemas.openxmlformats.org/officeDocument/2006/relationships/slideLayout" Target="../slideLayouts/slideLayout7.xml"/><Relationship Id="rId6" Type="http://schemas.openxmlformats.org/officeDocument/2006/relationships/image" Target="../media/image600.svg"/><Relationship Id="rId32" Type="http://schemas.microsoft.com/office/2007/relationships/hdphoto" Target="../media/hdphoto7.wdp"/><Relationship Id="rId31" Type="http://schemas.openxmlformats.org/officeDocument/2006/relationships/image" Target="../media/image40.png"/><Relationship Id="rId30" Type="http://schemas.openxmlformats.org/officeDocument/2006/relationships/image" Target="../media/image53.png"/></Relationships>
</file>

<file path=ppt/slides/_rels/slide19.xml.rels><?xml version="1.0" encoding="UTF-8" standalone="yes"?>
<Relationships xmlns="http://schemas.openxmlformats.org/package/2006/relationships"><Relationship Id="rId33" Type="http://schemas.openxmlformats.org/officeDocument/2006/relationships/image" Target="../media/image57.png"/><Relationship Id="rId2" Type="http://schemas.openxmlformats.org/officeDocument/2006/relationships/image" Target="../media/image23.png"/><Relationship Id="rId29" Type="http://schemas.openxmlformats.org/officeDocument/2006/relationships/image" Target="../media/image142.svg"/><Relationship Id="rId1" Type="http://schemas.openxmlformats.org/officeDocument/2006/relationships/slideLayout" Target="../slideLayouts/slideLayout7.xml"/><Relationship Id="rId32" Type="http://schemas.openxmlformats.org/officeDocument/2006/relationships/image" Target="../media/image56.png"/><Relationship Id="rId31" Type="http://schemas.openxmlformats.org/officeDocument/2006/relationships/image" Target="../media/image55.png"/><Relationship Id="rId30"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29" Type="http://schemas.openxmlformats.org/officeDocument/2006/relationships/image" Target="../media/image14.svg"/><Relationship Id="rId1" Type="http://schemas.openxmlformats.org/officeDocument/2006/relationships/slideLayout" Target="../slideLayouts/slideLayout7.xml"/><Relationship Id="rId32" Type="http://schemas.openxmlformats.org/officeDocument/2006/relationships/image" Target="../media/image8.png"/><Relationship Id="rId31" Type="http://schemas.microsoft.com/office/2007/relationships/hdphoto" Target="../media/hdphoto1.wdp"/><Relationship Id="rId30" Type="http://schemas.openxmlformats.org/officeDocument/2006/relationships/image" Target="../media/image7.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8" Type="http://schemas.openxmlformats.org/officeDocument/2006/relationships/image" Target="../media/image62.svg"/><Relationship Id="rId7"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32.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7" Type="http://schemas.openxmlformats.org/officeDocument/2006/relationships/image" Target="../media/image11.png"/><Relationship Id="rId12" Type="http://schemas.openxmlformats.org/officeDocument/2006/relationships/image" Target="../media/image23.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29" Type="http://schemas.openxmlformats.org/officeDocument/2006/relationships/image" Target="../media/image14.sv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9.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0.png"/><Relationship Id="rId7"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42.svg"/><Relationship Id="rId4" Type="http://schemas.openxmlformats.org/officeDocument/2006/relationships/image" Target="../media/image28.sv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29" Type="http://schemas.openxmlformats.org/officeDocument/2006/relationships/image" Target="../media/image14.svg"/><Relationship Id="rId1" Type="http://schemas.openxmlformats.org/officeDocument/2006/relationships/slideLayout" Target="../slideLayouts/slideLayout7.xml"/><Relationship Id="rId31" Type="http://schemas.openxmlformats.org/officeDocument/2006/relationships/image" Target="../media/image24.png"/><Relationship Id="rId30" Type="http://schemas.openxmlformats.org/officeDocument/2006/relationships/image" Target="../media/image28.png"/></Relationships>
</file>

<file path=ppt/slides/_rels/slide9.xml.rels><?xml version="1.0" encoding="UTF-8" standalone="yes"?>
<Relationships xmlns="http://schemas.openxmlformats.org/package/2006/relationships"><Relationship Id="rId39" Type="http://schemas.openxmlformats.org/officeDocument/2006/relationships/image" Target="../media/image31.png"/><Relationship Id="rId42" Type="http://schemas.openxmlformats.org/officeDocument/2006/relationships/image" Target="../media/image33.png"/><Relationship Id="rId38" Type="http://schemas.openxmlformats.org/officeDocument/2006/relationships/image" Target="../media/image23.png"/><Relationship Id="rId2" Type="http://schemas.openxmlformats.org/officeDocument/2006/relationships/image" Target="../media/image26.png"/><Relationship Id="rId29" Type="http://schemas.openxmlformats.org/officeDocument/2006/relationships/image" Target="../media/image14.svg"/><Relationship Id="rId41" Type="http://schemas.microsoft.com/office/2007/relationships/hdphoto" Target="../media/hdphoto4.wdp"/><Relationship Id="rId1" Type="http://schemas.openxmlformats.org/officeDocument/2006/relationships/slideLayout" Target="../slideLayouts/slideLayout7.xml"/><Relationship Id="rId37" Type="http://schemas.openxmlformats.org/officeDocument/2006/relationships/image" Target="../media/image87.svg"/><Relationship Id="rId40" Type="http://schemas.openxmlformats.org/officeDocument/2006/relationships/image" Target="../media/image27.png"/><Relationship Id="rId44" Type="http://schemas.openxmlformats.org/officeDocument/2006/relationships/image" Target="../media/image35.png"/><Relationship Id="rId43"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499368" y="671659"/>
            <a:ext cx="2140185" cy="1956486"/>
          </a:xfrm>
          <a:prstGeom prst="rect">
            <a:avLst/>
          </a:prstGeom>
        </p:spPr>
      </p:pic>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481213" y="495898"/>
            <a:ext cx="2045020" cy="2022925"/>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40244" y="8030954"/>
            <a:ext cx="1802116" cy="169183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259610" y="7288282"/>
            <a:ext cx="2374612" cy="2080754"/>
          </a:xfrm>
          <a:prstGeom prst="rect">
            <a:avLst/>
          </a:prstGeom>
        </p:spPr>
      </p:pic>
      <p:sp>
        <p:nvSpPr>
          <p:cNvPr id="14" name="Rectangle 13"/>
          <p:cNvSpPr/>
          <p:nvPr/>
        </p:nvSpPr>
        <p:spPr>
          <a:xfrm>
            <a:off x="685800" y="2265564"/>
            <a:ext cx="16633465" cy="1407373"/>
          </a:xfrm>
          <a:prstGeom prst="rect">
            <a:avLst/>
          </a:prstGeom>
        </p:spPr>
        <p:txBody>
          <a:bodyPr wrap="square">
            <a:spAutoFit/>
          </a:bodyPr>
          <a:lstStyle/>
          <a:p>
            <a:pPr algn="ctr">
              <a:lnSpc>
                <a:spcPct val="150000"/>
              </a:lnSpc>
              <a:defRPr/>
            </a:pPr>
            <a:r>
              <a:rPr lang="en-US" sz="6500" b="1" kern="0" dirty="0" smtClean="0">
                <a:solidFill>
                  <a:schemeClr val="bg1"/>
                </a:solidFill>
                <a:latin typeface="Arial"/>
                <a:cs typeface="Arial"/>
                <a:sym typeface="Anton"/>
              </a:rPr>
              <a:t>TRƯỜNG THPT NGÔ LÊ TÂN</a:t>
            </a:r>
            <a:endParaRPr lang="en-US" sz="6500" kern="0" dirty="0">
              <a:solidFill>
                <a:schemeClr val="bg1"/>
              </a:solidFill>
              <a:latin typeface="Arial"/>
              <a:cs typeface="Arial"/>
              <a:sym typeface="Arial"/>
            </a:endParaRPr>
          </a:p>
        </p:txBody>
      </p:sp>
      <p:sp>
        <p:nvSpPr>
          <p:cNvPr id="7" name="TextBox 6"/>
          <p:cNvSpPr txBox="1"/>
          <p:nvPr/>
        </p:nvSpPr>
        <p:spPr>
          <a:xfrm>
            <a:off x="3576240" y="1514527"/>
            <a:ext cx="9677400" cy="830997"/>
          </a:xfrm>
          <a:prstGeom prst="rect">
            <a:avLst/>
          </a:prstGeom>
          <a:noFill/>
        </p:spPr>
        <p:txBody>
          <a:bodyPr wrap="square" rtlCol="0">
            <a:spAutoFit/>
          </a:bodyPr>
          <a:lstStyle/>
          <a:p>
            <a:r>
              <a:rPr lang="en-US" sz="4800" dirty="0" smtClean="0">
                <a:solidFill>
                  <a:srgbClr val="FF0000"/>
                </a:solidFill>
              </a:rPr>
              <a:t>TRƯỜNG THPT NGÔ LÊ TÂN </a:t>
            </a:r>
            <a:endParaRPr lang="en-US" sz="4800" dirty="0">
              <a:solidFill>
                <a:srgbClr val="FF0000"/>
              </a:solidFill>
            </a:endParaRPr>
          </a:p>
        </p:txBody>
      </p:sp>
      <p:sp>
        <p:nvSpPr>
          <p:cNvPr id="15" name="TextBox 14"/>
          <p:cNvSpPr txBox="1"/>
          <p:nvPr/>
        </p:nvSpPr>
        <p:spPr>
          <a:xfrm>
            <a:off x="4343400" y="2599918"/>
            <a:ext cx="2683165" cy="769441"/>
          </a:xfrm>
          <a:prstGeom prst="rect">
            <a:avLst/>
          </a:prstGeom>
          <a:noFill/>
        </p:spPr>
        <p:txBody>
          <a:bodyPr wrap="square" rtlCol="0">
            <a:spAutoFit/>
          </a:bodyPr>
          <a:lstStyle/>
          <a:p>
            <a:r>
              <a:rPr lang="en-US" sz="4400" dirty="0" smtClean="0">
                <a:solidFill>
                  <a:srgbClr val="FF0000"/>
                </a:solidFill>
              </a:rPr>
              <a:t>LỚP 10A2   </a:t>
            </a:r>
            <a:endParaRPr lang="en-US" sz="4400" dirty="0">
              <a:solidFill>
                <a:srgbClr val="FF0000"/>
              </a:solidFill>
            </a:endParaRPr>
          </a:p>
        </p:txBody>
      </p:sp>
      <p:sp>
        <p:nvSpPr>
          <p:cNvPr id="16" name="TextBox 15"/>
          <p:cNvSpPr txBox="1"/>
          <p:nvPr/>
        </p:nvSpPr>
        <p:spPr>
          <a:xfrm>
            <a:off x="3810000" y="3672937"/>
            <a:ext cx="8305800" cy="769441"/>
          </a:xfrm>
          <a:prstGeom prst="rect">
            <a:avLst/>
          </a:prstGeom>
          <a:noFill/>
        </p:spPr>
        <p:txBody>
          <a:bodyPr wrap="square" rtlCol="0">
            <a:spAutoFit/>
          </a:bodyPr>
          <a:lstStyle/>
          <a:p>
            <a:r>
              <a:rPr lang="en-US" sz="4400" dirty="0" smtClean="0">
                <a:solidFill>
                  <a:srgbClr val="7030A0"/>
                </a:solidFill>
              </a:rPr>
              <a:t>BÀI 22. BA  ĐƯỜNG CÔ NIC</a:t>
            </a:r>
            <a:endParaRPr lang="en-US" sz="4400" dirty="0">
              <a:solidFill>
                <a:srgbClr val="7030A0"/>
              </a:solidFill>
            </a:endParaRPr>
          </a:p>
        </p:txBody>
      </p:sp>
      <p:sp>
        <p:nvSpPr>
          <p:cNvPr id="17" name="TextBox 16"/>
          <p:cNvSpPr txBox="1"/>
          <p:nvPr/>
        </p:nvSpPr>
        <p:spPr>
          <a:xfrm>
            <a:off x="3810000" y="4642366"/>
            <a:ext cx="4953000" cy="769441"/>
          </a:xfrm>
          <a:prstGeom prst="rect">
            <a:avLst/>
          </a:prstGeom>
          <a:noFill/>
        </p:spPr>
        <p:txBody>
          <a:bodyPr wrap="square" rtlCol="0">
            <a:spAutoFit/>
          </a:bodyPr>
          <a:lstStyle/>
          <a:p>
            <a:r>
              <a:rPr lang="en-US" sz="4400" dirty="0" smtClean="0">
                <a:solidFill>
                  <a:srgbClr val="7030A0"/>
                </a:solidFill>
              </a:rPr>
              <a:t>TIẾT 1 </a:t>
            </a:r>
            <a:endParaRPr lang="en-US" sz="4400" dirty="0">
              <a:solidFill>
                <a:srgbClr val="7030A0"/>
              </a:solidFill>
            </a:endParaRPr>
          </a:p>
        </p:txBody>
      </p:sp>
      <p:sp>
        <p:nvSpPr>
          <p:cNvPr id="18" name="TextBox 17"/>
          <p:cNvSpPr txBox="1"/>
          <p:nvPr/>
        </p:nvSpPr>
        <p:spPr>
          <a:xfrm>
            <a:off x="3962400" y="5676900"/>
            <a:ext cx="5638800" cy="769441"/>
          </a:xfrm>
          <a:prstGeom prst="rect">
            <a:avLst/>
          </a:prstGeom>
          <a:noFill/>
        </p:spPr>
        <p:txBody>
          <a:bodyPr wrap="square" rtlCol="0">
            <a:spAutoFit/>
          </a:bodyPr>
          <a:lstStyle/>
          <a:p>
            <a:r>
              <a:rPr lang="en-US" sz="4400" dirty="0" smtClean="0">
                <a:solidFill>
                  <a:srgbClr val="00B0F0"/>
                </a:solidFill>
              </a:rPr>
              <a:t>GV: </a:t>
            </a:r>
            <a:r>
              <a:rPr lang="en-US" sz="4400" dirty="0" err="1" smtClean="0">
                <a:solidFill>
                  <a:srgbClr val="00B0F0"/>
                </a:solidFill>
              </a:rPr>
              <a:t>Nguyễn</a:t>
            </a:r>
            <a:r>
              <a:rPr lang="en-US" sz="4400" dirty="0" smtClean="0">
                <a:solidFill>
                  <a:srgbClr val="00B0F0"/>
                </a:solidFill>
              </a:rPr>
              <a:t> </a:t>
            </a:r>
            <a:r>
              <a:rPr lang="en-US" sz="4400" dirty="0" err="1" smtClean="0">
                <a:solidFill>
                  <a:srgbClr val="00B0F0"/>
                </a:solidFill>
              </a:rPr>
              <a:t>Văn</a:t>
            </a:r>
            <a:r>
              <a:rPr lang="en-US" sz="4400" dirty="0" smtClean="0">
                <a:solidFill>
                  <a:srgbClr val="00B0F0"/>
                </a:solidFill>
              </a:rPr>
              <a:t> </a:t>
            </a:r>
            <a:r>
              <a:rPr lang="en-US" sz="4400" dirty="0" err="1" smtClean="0">
                <a:solidFill>
                  <a:srgbClr val="00B0F0"/>
                </a:solidFill>
              </a:rPr>
              <a:t>Hảo</a:t>
            </a:r>
            <a:r>
              <a:rPr lang="en-US" sz="4400" dirty="0" smtClean="0">
                <a:solidFill>
                  <a:srgbClr val="00B0F0"/>
                </a:solidFill>
              </a:rPr>
              <a:t>   </a:t>
            </a:r>
            <a:endParaRPr lang="en-US" sz="4400" dirty="0">
              <a:solidFill>
                <a:srgbClr val="00B0F0"/>
              </a:solidFil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15" grpId="0"/>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5715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a:off x="15621000" y="8801100"/>
            <a:ext cx="1295400" cy="5001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grpSp>
        <p:nvGrpSpPr>
          <p:cNvPr id="17" name="Group 16"/>
          <p:cNvGrpSpPr/>
          <p:nvPr/>
        </p:nvGrpSpPr>
        <p:grpSpPr>
          <a:xfrm>
            <a:off x="6705600" y="519748"/>
            <a:ext cx="4648200" cy="1136203"/>
            <a:chOff x="7162800" y="539360"/>
            <a:chExt cx="4648200" cy="1136203"/>
          </a:xfrm>
        </p:grpSpPr>
        <p:grpSp>
          <p:nvGrpSpPr>
            <p:cNvPr id="6" name="Group 6"/>
            <p:cNvGrpSpPr/>
            <p:nvPr/>
          </p:nvGrpSpPr>
          <p:grpSpPr>
            <a:xfrm>
              <a:off x="7162800" y="539360"/>
              <a:ext cx="46482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6" name="Rectangle 15"/>
            <p:cNvSpPr/>
            <p:nvPr/>
          </p:nvSpPr>
          <p:spPr>
            <a:xfrm>
              <a:off x="7315200" y="539360"/>
              <a:ext cx="4316579" cy="1002710"/>
            </a:xfrm>
            <a:prstGeom prst="rect">
              <a:avLst/>
            </a:prstGeom>
          </p:spPr>
          <p:txBody>
            <a:bodyPr wrap="square">
              <a:spAutoFit/>
            </a:bodyPr>
            <a:lstStyle/>
            <a:p>
              <a:pPr lvl="0" algn="ctr">
                <a:lnSpc>
                  <a:spcPct val="150000"/>
                </a:lnSpc>
                <a:spcAft>
                  <a:spcPts val="800"/>
                </a:spcAft>
              </a:pPr>
              <a:r>
                <a:rPr lang="nl-NL" sz="4500" b="1" dirty="0" smtClean="0">
                  <a:latin typeface="Arial" panose="020B0604020202020204" pitchFamily="34" charset="0"/>
                  <a:ea typeface="Times New Roman" panose="02020603050405020304" pitchFamily="18" charset="0"/>
                  <a:cs typeface="Arial" panose="020B0604020202020204" pitchFamily="34" charset="0"/>
                </a:rPr>
                <a:t>LUYỆN TẬP 1 </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1143000" y="1732151"/>
            <a:ext cx="16078200" cy="4478149"/>
          </a:xfrm>
          <a:prstGeom prst="rect">
            <a:avLst/>
          </a:prstGeom>
        </p:spPr>
        <p:txBody>
          <a:bodyPr wrap="square">
            <a:spAutoFit/>
          </a:bodyPr>
          <a:lstStyle/>
          <a:p>
            <a:pPr marL="30480" marR="30480" algn="just">
              <a:lnSpc>
                <a:spcPct val="150000"/>
              </a:lnSpc>
            </a:pPr>
            <a:r>
              <a:rPr lang="en-US" sz="3800" dirty="0" err="1">
                <a:solidFill>
                  <a:schemeClr val="bg1"/>
                </a:solidFill>
                <a:latin typeface="Arial" panose="020B0604020202020204" pitchFamily="34" charset="0"/>
                <a:ea typeface="Times New Roman" panose="02020603050405020304" pitchFamily="18" charset="0"/>
              </a:rPr>
              <a:t>Trên</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bàn</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bida</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hình</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elip</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có</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một</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lỗ</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thu</a:t>
            </a:r>
            <a:r>
              <a:rPr lang="en-US" sz="3800" dirty="0">
                <a:solidFill>
                  <a:schemeClr val="bg1"/>
                </a:solidFill>
                <a:latin typeface="Arial" panose="020B0604020202020204" pitchFamily="34" charset="0"/>
                <a:ea typeface="Times New Roman" panose="02020603050405020304" pitchFamily="18" charset="0"/>
              </a:rPr>
              <a:t> bi </a:t>
            </a:r>
            <a:r>
              <a:rPr lang="en-US" sz="3800" dirty="0" err="1">
                <a:solidFill>
                  <a:schemeClr val="bg1"/>
                </a:solidFill>
                <a:latin typeface="Arial" panose="020B0604020202020204" pitchFamily="34" charset="0"/>
                <a:ea typeface="Times New Roman" panose="02020603050405020304" pitchFamily="18" charset="0"/>
              </a:rPr>
              <a:t>tại</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một</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tiêu</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điểm</a:t>
            </a:r>
            <a:r>
              <a:rPr lang="en-US" sz="3800" dirty="0">
                <a:solidFill>
                  <a:schemeClr val="bg1"/>
                </a:solidFill>
                <a:latin typeface="Arial" panose="020B0604020202020204" pitchFamily="34" charset="0"/>
                <a:ea typeface="Times New Roman" panose="02020603050405020304" pitchFamily="18" charset="0"/>
              </a:rPr>
              <a:t> (H.7.20). </a:t>
            </a:r>
            <a:r>
              <a:rPr lang="en-US" sz="3800" dirty="0" err="1">
                <a:solidFill>
                  <a:schemeClr val="bg1"/>
                </a:solidFill>
                <a:latin typeface="Arial" panose="020B0604020202020204" pitchFamily="34" charset="0"/>
                <a:ea typeface="Times New Roman" panose="02020603050405020304" pitchFamily="18" charset="0"/>
              </a:rPr>
              <a:t>Nếu</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gậy</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chơi</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tác</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động</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đủ</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mạnh</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vào</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một</a:t>
            </a:r>
            <a:r>
              <a:rPr lang="en-US" sz="3800" dirty="0">
                <a:solidFill>
                  <a:schemeClr val="bg1"/>
                </a:solidFill>
                <a:latin typeface="Arial" panose="020B0604020202020204" pitchFamily="34" charset="0"/>
                <a:ea typeface="Times New Roman" panose="02020603050405020304" pitchFamily="18" charset="0"/>
              </a:rPr>
              <a:t> bi </a:t>
            </a:r>
            <a:r>
              <a:rPr lang="en-US" sz="3800" dirty="0" err="1">
                <a:solidFill>
                  <a:schemeClr val="bg1"/>
                </a:solidFill>
                <a:latin typeface="Arial" panose="020B0604020202020204" pitchFamily="34" charset="0"/>
                <a:ea typeface="Times New Roman" panose="02020603050405020304" pitchFamily="18" charset="0"/>
              </a:rPr>
              <a:t>đặt</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tại</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tiêu</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điểm</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còn</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lại</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của</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bàn</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thì</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sau</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khi</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va</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vào</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thành</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bàn</a:t>
            </a:r>
            <a:r>
              <a:rPr lang="en-US" sz="3800" dirty="0">
                <a:solidFill>
                  <a:schemeClr val="bg1"/>
                </a:solidFill>
                <a:latin typeface="Arial" panose="020B0604020202020204" pitchFamily="34" charset="0"/>
                <a:ea typeface="Times New Roman" panose="02020603050405020304" pitchFamily="18" charset="0"/>
              </a:rPr>
              <a:t>, bi </a:t>
            </a:r>
            <a:r>
              <a:rPr lang="en-US" sz="3800" dirty="0" err="1">
                <a:solidFill>
                  <a:schemeClr val="bg1"/>
                </a:solidFill>
                <a:latin typeface="Arial" panose="020B0604020202020204" pitchFamily="34" charset="0"/>
                <a:ea typeface="Times New Roman" panose="02020603050405020304" pitchFamily="18" charset="0"/>
              </a:rPr>
              <a:t>sẽ</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bật</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lại</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và</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chạy</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về</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lỗ</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thu</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bỏ</a:t>
            </a:r>
            <a:r>
              <a:rPr lang="en-US" sz="3800" dirty="0">
                <a:solidFill>
                  <a:schemeClr val="bg1"/>
                </a:solidFill>
                <a:latin typeface="Arial" panose="020B0604020202020204" pitchFamily="34" charset="0"/>
                <a:ea typeface="Times New Roman" panose="02020603050405020304" pitchFamily="18" charset="0"/>
              </a:rPr>
              <a:t> qua </a:t>
            </a:r>
            <a:r>
              <a:rPr lang="en-US" sz="3800" dirty="0" err="1">
                <a:solidFill>
                  <a:schemeClr val="bg1"/>
                </a:solidFill>
                <a:latin typeface="Arial" panose="020B0604020202020204" pitchFamily="34" charset="0"/>
                <a:ea typeface="Times New Roman" panose="02020603050405020304" pitchFamily="18" charset="0"/>
              </a:rPr>
              <a:t>các</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tác</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động</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phụ</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Hỏi</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độ</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dài</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quãng</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đường</a:t>
            </a:r>
            <a:r>
              <a:rPr lang="en-US" sz="3800" dirty="0">
                <a:solidFill>
                  <a:schemeClr val="bg1"/>
                </a:solidFill>
                <a:latin typeface="Arial" panose="020B0604020202020204" pitchFamily="34" charset="0"/>
                <a:ea typeface="Times New Roman" panose="02020603050405020304" pitchFamily="18" charset="0"/>
              </a:rPr>
              <a:t> bi </a:t>
            </a:r>
            <a:r>
              <a:rPr lang="en-US" sz="3800" dirty="0" err="1">
                <a:solidFill>
                  <a:schemeClr val="bg1"/>
                </a:solidFill>
                <a:latin typeface="Arial" panose="020B0604020202020204" pitchFamily="34" charset="0"/>
                <a:ea typeface="Times New Roman" panose="02020603050405020304" pitchFamily="18" charset="0"/>
              </a:rPr>
              <a:t>lăn</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từ</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điểm</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xuất</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phát</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tới</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lỗ</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thu</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có</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phụ</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thuộc</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vào</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đường</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đi</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của</a:t>
            </a:r>
            <a:r>
              <a:rPr lang="en-US" sz="3800" dirty="0">
                <a:solidFill>
                  <a:schemeClr val="bg1"/>
                </a:solidFill>
                <a:latin typeface="Arial" panose="020B0604020202020204" pitchFamily="34" charset="0"/>
                <a:ea typeface="Times New Roman" panose="02020603050405020304" pitchFamily="18" charset="0"/>
              </a:rPr>
              <a:t> bi hay </a:t>
            </a:r>
            <a:r>
              <a:rPr lang="en-US" sz="3800" dirty="0" err="1">
                <a:solidFill>
                  <a:schemeClr val="bg1"/>
                </a:solidFill>
                <a:latin typeface="Arial" panose="020B0604020202020204" pitchFamily="34" charset="0"/>
                <a:ea typeface="Times New Roman" panose="02020603050405020304" pitchFamily="18" charset="0"/>
              </a:rPr>
              <a:t>không</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Vì</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sao</a:t>
            </a:r>
            <a:r>
              <a:rPr lang="en-US" sz="3800" dirty="0">
                <a:solidFill>
                  <a:schemeClr val="bg1"/>
                </a:solidFill>
                <a:latin typeface="Arial" panose="020B0604020202020204" pitchFamily="34" charset="0"/>
                <a:ea typeface="Times New Roman" panose="02020603050405020304" pitchFamily="18" charset="0"/>
              </a:rPr>
              <a:t>?</a:t>
            </a:r>
            <a:endParaRPr lang="en-US" sz="3800" dirty="0">
              <a:solidFill>
                <a:schemeClr val="bg1"/>
              </a:solidFill>
              <a:effectLst/>
              <a:latin typeface="Times New Roman" panose="02020603050405020304" pitchFamily="18" charset="0"/>
              <a:ea typeface="Times New Roman" panose="02020603050405020304" pitchFamily="18"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309" y="6362700"/>
            <a:ext cx="4321381" cy="29477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33400" y="609600"/>
            <a:ext cx="17145000" cy="91440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a:off x="16002000" y="8971701"/>
            <a:ext cx="914400" cy="3477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9" name="Oval Callout 18"/>
          <p:cNvSpPr/>
          <p:nvPr/>
        </p:nvSpPr>
        <p:spPr>
          <a:xfrm>
            <a:off x="8229600" y="963089"/>
            <a:ext cx="1752600" cy="752293"/>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mc:AlternateContent xmlns:mc="http://schemas.openxmlformats.org/markup-compatibility/2006" xmlns:a14="http://schemas.microsoft.com/office/drawing/2010/main">
        <mc:Choice Requires="a14">
          <p:sp>
            <p:nvSpPr>
              <p:cNvPr id="2" name="Rectangle 1"/>
              <p:cNvSpPr/>
              <p:nvPr/>
            </p:nvSpPr>
            <p:spPr>
              <a:xfrm>
                <a:off x="1219200" y="2034400"/>
                <a:ext cx="15773400" cy="4478149"/>
              </a:xfrm>
              <a:prstGeom prst="rect">
                <a:avLst/>
              </a:prstGeom>
            </p:spPr>
            <p:txBody>
              <a:bodyPr wrap="square">
                <a:spAutoFit/>
              </a:bodyPr>
              <a:lstStyle/>
              <a:p>
                <a:pPr algn="just">
                  <a:lnSpc>
                    <a:spcPct val="150000"/>
                  </a:lnSpc>
                  <a:spcAft>
                    <a:spcPts val="0"/>
                  </a:spcAft>
                </a:pPr>
                <a:r>
                  <a:rPr lang="nl-NL" sz="38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Ta có vị trí ban đầu của bi và vị trí của lỗ thu là 2 tiêu điểm của hình elip, gọi lần lượt là </a:t>
                </a:r>
                <a14:m>
                  <m:oMath xmlns:m="http://schemas.openxmlformats.org/officeDocument/2006/math">
                    <m:sSub>
                      <m:sSubPr>
                        <m:ctrlPr>
                          <a:rPr lang="en-US" sz="3800" i="1">
                            <a:solidFill>
                              <a:schemeClr val="bg1"/>
                            </a:solidFill>
                            <a:effectLst/>
                            <a:latin typeface="Cambria Math"/>
                            <a:ea typeface="Times New Roman" panose="02020603050405020304" pitchFamily="18" charset="0"/>
                            <a:cs typeface="Arial" panose="020B0604020202020204" pitchFamily="34" charset="0"/>
                          </a:rPr>
                        </m:ctrlPr>
                      </m:sSubPr>
                      <m:e>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800" i="1">
                            <a:solidFill>
                              <a:schemeClr val="bg1"/>
                            </a:solidFill>
                            <a:effectLst/>
                            <a:latin typeface="Cambria Math"/>
                            <a:ea typeface="Times New Roman" panose="02020603050405020304" pitchFamily="18" charset="0"/>
                            <a:cs typeface="Arial" panose="020B0604020202020204" pitchFamily="34" charset="0"/>
                          </a:rPr>
                        </m:ctrlPr>
                      </m:sSubPr>
                      <m:e>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nl-NL" sz="3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Bi </a:t>
                </a:r>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lăn từ </a:t>
                </a:r>
                <a14:m>
                  <m:oMath xmlns:m="http://schemas.openxmlformats.org/officeDocument/2006/math">
                    <m:sSub>
                      <m:sSubPr>
                        <m:ctrlPr>
                          <a:rPr lang="en-US" sz="3800" i="1">
                            <a:solidFill>
                              <a:schemeClr val="bg1"/>
                            </a:solidFill>
                            <a:effectLst/>
                            <a:latin typeface="Cambria Math"/>
                            <a:ea typeface="Times New Roman" panose="02020603050405020304" pitchFamily="18" charset="0"/>
                            <a:cs typeface="Arial" panose="020B0604020202020204" pitchFamily="34" charset="0"/>
                          </a:rPr>
                        </m:ctrlPr>
                      </m:sSubPr>
                      <m:e>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1</m:t>
                        </m:r>
                      </m:sub>
                    </m:sSub>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đến một vị trí M trên hình elip rồi đi đến </a:t>
                </a:r>
                <a14:m>
                  <m:oMath xmlns:m="http://schemas.openxmlformats.org/officeDocument/2006/math">
                    <m:sSub>
                      <m:sSubPr>
                        <m:ctrlPr>
                          <a:rPr lang="en-US" sz="3800" i="1">
                            <a:solidFill>
                              <a:schemeClr val="bg1"/>
                            </a:solidFill>
                            <a:effectLst/>
                            <a:latin typeface="Cambria Math"/>
                            <a:ea typeface="Times New Roman" panose="02020603050405020304" pitchFamily="18" charset="0"/>
                            <a:cs typeface="Arial" panose="020B0604020202020204" pitchFamily="34" charset="0"/>
                          </a:rPr>
                        </m:ctrlPr>
                      </m:sSubPr>
                      <m:e>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nl-NL" sz="3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Vậy </a:t>
                </a:r>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quãng đường bi đi được là: </a:t>
                </a:r>
                <a14:m>
                  <m:oMath xmlns:m="http://schemas.openxmlformats.org/officeDocument/2006/math">
                    <m:sSub>
                      <m:sSubPr>
                        <m:ctrlPr>
                          <a:rPr lang="en-US" sz="3800" i="1">
                            <a:solidFill>
                              <a:schemeClr val="bg1"/>
                            </a:solidFill>
                            <a:effectLst/>
                            <a:latin typeface="Cambria Math"/>
                            <a:ea typeface="Times New Roman" panose="02020603050405020304" pitchFamily="18" charset="0"/>
                            <a:cs typeface="Arial" panose="020B0604020202020204" pitchFamily="34" charset="0"/>
                          </a:rPr>
                        </m:ctrlPr>
                      </m:sSubPr>
                      <m:e>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𝑀𝐹</m:t>
                        </m:r>
                      </m:e>
                      <m: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𝑀</m:t>
                    </m:r>
                    <m:sSub>
                      <m:sSubPr>
                        <m:ctrlPr>
                          <a:rPr lang="en-US" sz="3800" i="1">
                            <a:solidFill>
                              <a:schemeClr val="bg1"/>
                            </a:solidFill>
                            <a:effectLst/>
                            <a:latin typeface="Cambria Math"/>
                            <a:ea typeface="Times New Roman" panose="02020603050405020304" pitchFamily="18" charset="0"/>
                            <a:cs typeface="Arial" panose="020B0604020202020204" pitchFamily="34" charset="0"/>
                          </a:rPr>
                        </m:ctrlPr>
                      </m:sSubPr>
                      <m:e>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b>
                    </m:sSub>
                  </m:oMath>
                </a14:m>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Theo tính chất hình elip thì </a:t>
                </a:r>
                <a14:m>
                  <m:oMath xmlns:m="http://schemas.openxmlformats.org/officeDocument/2006/math">
                    <m:sSub>
                      <m:sSubPr>
                        <m:ctrlPr>
                          <a:rPr lang="en-US" sz="3800" i="1">
                            <a:solidFill>
                              <a:schemeClr val="bg1"/>
                            </a:solidFill>
                            <a:effectLst/>
                            <a:latin typeface="Cambria Math"/>
                            <a:ea typeface="Times New Roman" panose="02020603050405020304" pitchFamily="18" charset="0"/>
                            <a:cs typeface="Arial" panose="020B0604020202020204" pitchFamily="34" charset="0"/>
                          </a:rPr>
                        </m:ctrlPr>
                      </m:sSubPr>
                      <m:e>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𝑀𝐹</m:t>
                        </m:r>
                      </m:e>
                      <m: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𝑀</m:t>
                    </m:r>
                    <m:sSub>
                      <m:sSubPr>
                        <m:ctrlPr>
                          <a:rPr lang="en-US" sz="3800" i="1">
                            <a:solidFill>
                              <a:schemeClr val="bg1"/>
                            </a:solidFill>
                            <a:effectLst/>
                            <a:latin typeface="Cambria Math"/>
                            <a:ea typeface="Times New Roman" panose="02020603050405020304" pitchFamily="18" charset="0"/>
                            <a:cs typeface="Arial" panose="020B0604020202020204" pitchFamily="34" charset="0"/>
                          </a:rPr>
                        </m:ctrlPr>
                      </m:sSubPr>
                      <m:e>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r>
                      <a:rPr lang="nl-NL"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𝑎</m:t>
                    </m:r>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không </a:t>
                </a:r>
                <a:r>
                  <a:rPr lang="nl-NL" sz="3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đổi</a:t>
                </a:r>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19200" y="2034400"/>
                <a:ext cx="15773400" cy="4478149"/>
              </a:xfrm>
              <a:prstGeom prst="rect">
                <a:avLst/>
              </a:prstGeom>
              <a:blipFill>
                <a:blip r:embed="rId2"/>
                <a:stretch>
                  <a:fillRect l="-1275" r="-1236" b="-2180"/>
                </a:stretch>
              </a:blipFill>
            </p:spPr>
            <p:txBody>
              <a:bodyPr/>
              <a:lstStyle/>
              <a:p>
                <a:r>
                  <a:rPr lang="en-US">
                    <a:noFill/>
                  </a:rPr>
                  <a:t> </a:t>
                </a:r>
              </a:p>
            </p:txBody>
          </p:sp>
        </mc:Fallback>
      </mc:AlternateContent>
      <p:sp>
        <p:nvSpPr>
          <p:cNvPr id="3" name="Rectangle 2"/>
          <p:cNvSpPr/>
          <p:nvPr/>
        </p:nvSpPr>
        <p:spPr>
          <a:xfrm>
            <a:off x="2590800" y="6573441"/>
            <a:ext cx="14249400" cy="1846659"/>
          </a:xfrm>
          <a:prstGeom prst="rect">
            <a:avLst/>
          </a:prstGeom>
        </p:spPr>
        <p:txBody>
          <a:bodyPr wrap="square">
            <a:spAutoFit/>
          </a:bodyPr>
          <a:lstStyle/>
          <a:p>
            <a:pPr lvl="0" algn="just">
              <a:lnSpc>
                <a:spcPct val="150000"/>
              </a:lnSpc>
            </a:pPr>
            <a:r>
              <a:rPr lang="nl-NL" sz="3800" dirty="0">
                <a:solidFill>
                  <a:prstClr val="white"/>
                </a:solidFill>
                <a:latin typeface="Arial" panose="020B0604020202020204" pitchFamily="34" charset="0"/>
                <a:ea typeface="Times New Roman" panose="02020603050405020304" pitchFamily="18" charset="0"/>
                <a:cs typeface="Arial" panose="020B0604020202020204" pitchFamily="34" charset="0"/>
              </a:rPr>
              <a:t>Suy ra độ dài quãng đường bi lăn từ điểm xuất phát tới lỗ thu không phụ thuộc vào đường đi của bi.</a:t>
            </a:r>
            <a:endParaRPr lang="en-US" sz="38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Right Arrow 5"/>
          <p:cNvSpPr/>
          <p:nvPr/>
        </p:nvSpPr>
        <p:spPr>
          <a:xfrm>
            <a:off x="1600200" y="6915047"/>
            <a:ext cx="609600" cy="429737"/>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7200" y="332729"/>
            <a:ext cx="1072338" cy="1000771"/>
          </a:xfrm>
          <a:prstGeom prst="rect">
            <a:avLst/>
          </a:prstGeom>
        </p:spPr>
      </p:pic>
      <p:sp>
        <p:nvSpPr>
          <p:cNvPr id="24" name="TextBox 23"/>
          <p:cNvSpPr txBox="1"/>
          <p:nvPr/>
        </p:nvSpPr>
        <p:spPr>
          <a:xfrm>
            <a:off x="1676400" y="583876"/>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vi-VN" sz="4000" b="1" dirty="0" smtClean="0">
                <a:solidFill>
                  <a:schemeClr val="tx2"/>
                </a:solidFill>
                <a:latin typeface="Arial" panose="020B0604020202020204" pitchFamily="34" charset="0"/>
                <a:cs typeface="Arial" panose="020B0604020202020204" pitchFamily="34" charset="0"/>
              </a:rPr>
              <a:t>2</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25" name="Rounded Rectangle 24"/>
          <p:cNvSpPr/>
          <p:nvPr/>
        </p:nvSpPr>
        <p:spPr>
          <a:xfrm>
            <a:off x="-685800" y="91821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7213943" y="3269649"/>
            <a:ext cx="1639790" cy="760266"/>
          </a:xfrm>
          <a:prstGeom prst="rect">
            <a:avLst/>
          </a:prstGeom>
        </p:spPr>
      </p:pic>
      <p:sp>
        <p:nvSpPr>
          <p:cNvPr id="2" name="Rectangle 1"/>
          <p:cNvSpPr/>
          <p:nvPr/>
        </p:nvSpPr>
        <p:spPr>
          <a:xfrm>
            <a:off x="990600" y="1391841"/>
            <a:ext cx="16230600" cy="1846659"/>
          </a:xfrm>
          <a:prstGeom prst="rect">
            <a:avLst/>
          </a:prstGeom>
        </p:spPr>
        <p:txBody>
          <a:bodyPr wrap="square">
            <a:spAutoFit/>
          </a:bodyPr>
          <a:lstStyle/>
          <a:p>
            <a:pPr marL="30480" marR="30480" algn="just">
              <a:lnSpc>
                <a:spcPct val="150000"/>
              </a:lnSpc>
            </a:pPr>
            <a:r>
              <a:rPr lang="en-US" sz="3800" dirty="0" err="1">
                <a:solidFill>
                  <a:srgbClr val="000000"/>
                </a:solidFill>
                <a:latin typeface="Arial" panose="020B0604020202020204" pitchFamily="34" charset="0"/>
                <a:ea typeface="Times New Roman" panose="02020603050405020304" pitchFamily="18" charset="0"/>
              </a:rPr>
              <a:t>Xét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một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elip</a:t>
            </a:r>
            <a:r>
              <a:rPr lang="en-US" sz="3800" dirty="0">
                <a:solidFill>
                  <a:srgbClr val="000000"/>
                </a:solidFill>
                <a:latin typeface="Arial" panose="020B0604020202020204" pitchFamily="34" charset="0"/>
                <a:ea typeface="Times New Roman" panose="02020603050405020304" pitchFamily="18" charset="0"/>
              </a:rPr>
              <a:t> (E) </a:t>
            </a:r>
            <a:r>
              <a:rPr lang="en-US" sz="3800" dirty="0" err="1">
                <a:solidFill>
                  <a:srgbClr val="000000"/>
                </a:solidFill>
                <a:latin typeface="Arial" panose="020B0604020202020204" pitchFamily="34" charset="0"/>
                <a:ea typeface="Times New Roman" panose="02020603050405020304" pitchFamily="18" charset="0"/>
              </a:rPr>
              <a:t>với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các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kí</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hiệu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như</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định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nghĩa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Chọn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hệ</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trục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tọa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độ</a:t>
            </a:r>
            <a:r>
              <a:rPr lang="en-US" sz="3800" dirty="0">
                <a:solidFill>
                  <a:srgbClr val="000000"/>
                </a:solidFill>
                <a:latin typeface="Arial" panose="020B0604020202020204" pitchFamily="34" charset="0"/>
                <a:ea typeface="Times New Roman" panose="02020603050405020304" pitchFamily="18" charset="0"/>
              </a:rPr>
              <a:t> Oxy </a:t>
            </a:r>
            <a:r>
              <a:rPr lang="en-US" sz="3800" dirty="0" err="1">
                <a:solidFill>
                  <a:srgbClr val="000000"/>
                </a:solidFill>
                <a:latin typeface="Arial" panose="020B0604020202020204" pitchFamily="34" charset="0"/>
                <a:ea typeface="Times New Roman" panose="02020603050405020304" pitchFamily="18" charset="0"/>
              </a:rPr>
              <a:t>có</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gốc</a:t>
            </a:r>
            <a:r>
              <a:rPr lang="en-US" sz="3800" dirty="0">
                <a:solidFill>
                  <a:srgbClr val="000000"/>
                </a:solidFill>
                <a:latin typeface="Arial" panose="020B0604020202020204" pitchFamily="34" charset="0"/>
                <a:ea typeface="Times New Roman" panose="02020603050405020304" pitchFamily="18" charset="0"/>
              </a:rPr>
              <a:t> O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trung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điểm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F</a:t>
            </a:r>
            <a:r>
              <a:rPr lang="en-US" sz="3800" baseline="-25000" dirty="0">
                <a:solidFill>
                  <a:srgbClr val="000000"/>
                </a:solidFill>
                <a:latin typeface="Arial" panose="020B0604020202020204" pitchFamily="34" charset="0"/>
                <a:ea typeface="Times New Roman" panose="02020603050405020304" pitchFamily="18" charset="0"/>
              </a:rPr>
              <a:t>1</a:t>
            </a:r>
            <a:r>
              <a:rPr lang="en-US" sz="3800" dirty="0">
                <a:solidFill>
                  <a:srgbClr val="000000"/>
                </a:solidFill>
                <a:latin typeface="Arial" panose="020B0604020202020204" pitchFamily="34" charset="0"/>
                <a:ea typeface="Times New Roman" panose="02020603050405020304" pitchFamily="18" charset="0"/>
              </a:rPr>
              <a:t>F</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tia</a:t>
            </a:r>
            <a:r>
              <a:rPr lang="en-US" sz="3800" dirty="0">
                <a:solidFill>
                  <a:srgbClr val="000000"/>
                </a:solidFill>
                <a:latin typeface="Arial" panose="020B0604020202020204" pitchFamily="34" charset="0"/>
                <a:ea typeface="Times New Roman" panose="02020603050405020304" pitchFamily="18" charset="0"/>
              </a:rPr>
              <a:t> Ox </a:t>
            </a:r>
            <a:r>
              <a:rPr lang="en-US" sz="3800" dirty="0" err="1">
                <a:solidFill>
                  <a:srgbClr val="000000"/>
                </a:solidFill>
                <a:latin typeface="Arial" panose="020B0604020202020204" pitchFamily="34" charset="0"/>
                <a:ea typeface="Times New Roman" panose="02020603050405020304" pitchFamily="18" charset="0"/>
              </a:rPr>
              <a:t>trùng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tia</a:t>
            </a:r>
            <a:r>
              <a:rPr lang="en-US" sz="3800" dirty="0">
                <a:solidFill>
                  <a:srgbClr val="000000"/>
                </a:solidFill>
                <a:latin typeface="Arial" panose="020B0604020202020204" pitchFamily="34" charset="0"/>
                <a:ea typeface="Times New Roman" panose="02020603050405020304" pitchFamily="18" charset="0"/>
              </a:rPr>
              <a:t> OF</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(H.7.21).</a:t>
            </a:r>
            <a:endParaRPr lang="en-US" sz="38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0">
            <a:extLst>
              <a:ext uri="{BEBA8EAE-BF5A-486C-A8C5-ECC9F3942E4B}">
                <a14:imgProps xmlns:a14="http://schemas.microsoft.com/office/drawing/2010/main">
                  <a14:imgLayer r:embed="rId31">
                    <a14:imgEffect>
                      <a14:saturation sat="400000"/>
                    </a14:imgEffect>
                  </a14:imgLayer>
                </a14:imgProps>
              </a:ext>
              <a:ext uri="{28A0092B-C50C-407E-A947-70E740481C1C}">
                <a14:useLocalDpi xmlns:a14="http://schemas.microsoft.com/office/drawing/2010/main" val="0"/>
              </a:ext>
            </a:extLst>
          </a:blip>
          <a:stretch>
            <a:fillRect/>
          </a:stretch>
        </p:blipFill>
        <p:spPr>
          <a:xfrm>
            <a:off x="762000" y="3649782"/>
            <a:ext cx="6265427" cy="451230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696200" y="5143500"/>
                <a:ext cx="9854101" cy="3786036"/>
              </a:xfrm>
              <a:prstGeom prst="rect">
                <a:avLst/>
              </a:prstGeom>
            </p:spPr>
            <p:txBody>
              <a:bodyPr wrap="square">
                <a:spAutoFit/>
              </a:bodyPr>
              <a:lstStyle/>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tọa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tiêu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F</a:t>
                </a:r>
                <a:r>
                  <a:rPr lang="en-US" sz="3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a:t>
                </a:r>
                <a:r>
                  <a:rPr lang="en-US" sz="3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pP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thích</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sao</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M(x; y)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thuộc</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elip</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chỉ</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ctr">
                  <a:lnSpc>
                    <a:spcPct val="150000"/>
                  </a:lnSpc>
                </a:pPr>
                <a14:m>
                  <m:oMath xmlns:m="http://schemas.openxmlformats.org/officeDocument/2006/math">
                    <m:rad>
                      <m:radPr>
                        <m:degHide m:val="on"/>
                        <m:ctrlPr>
                          <a:rPr lang="en-US" sz="3800" i="1">
                            <a:solidFill>
                              <a:srgbClr val="000000"/>
                            </a:solidFill>
                            <a:effectLst/>
                            <a:latin typeface="Cambria Math"/>
                            <a:ea typeface="Times New Roman" panose="02020603050405020304" pitchFamily="18" charset="0"/>
                            <a:cs typeface="Arial" panose="020B0604020202020204" pitchFamily="34" charset="0"/>
                          </a:rPr>
                        </m:ctrlPr>
                      </m:radPr>
                      <m:deg/>
                      <m:e>
                        <m:sSup>
                          <m:sSupPr>
                            <m:ctrlPr>
                              <a:rPr lang="en-US" sz="3800" i="1">
                                <a:solidFill>
                                  <a:srgbClr val="000000"/>
                                </a:solidFill>
                                <a:effectLst/>
                                <a:latin typeface="Cambria Math"/>
                                <a:ea typeface="Times New Roman" panose="02020603050405020304" pitchFamily="18" charset="0"/>
                                <a:cs typeface="Arial" panose="020B0604020202020204" pitchFamily="34" charset="0"/>
                              </a:rPr>
                            </m:ctrlPr>
                          </m:sSupPr>
                          <m:e>
                            <m:d>
                              <m:dPr>
                                <m:ctrlPr>
                                  <a:rPr lang="en-US" sz="3800" i="1">
                                    <a:solidFill>
                                      <a:srgbClr val="000000"/>
                                    </a:solidFill>
                                    <a:effectLst/>
                                    <a:latin typeface="Cambria Math"/>
                                    <a:ea typeface="Times New Roman" panose="02020603050405020304" pitchFamily="18" charset="0"/>
                                    <a:cs typeface="Arial" panose="020B0604020202020204" pitchFamily="34" charset="0"/>
                                  </a:rPr>
                                </m:ctrlPr>
                              </m:d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m:t>
                                </m:r>
                              </m:e>
                            </m:d>
                          </m:e>
                          <m: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3800" i="1">
                                <a:solidFill>
                                  <a:srgbClr val="000000"/>
                                </a:solidFill>
                                <a:effectLst/>
                                <a:latin typeface="Cambria Math"/>
                                <a:ea typeface="Times New Roman" panose="02020603050405020304" pitchFamily="18" charset="0"/>
                                <a:cs typeface="Arial" panose="020B0604020202020204" pitchFamily="34" charset="0"/>
                              </a:rPr>
                            </m:ctrlPr>
                          </m:s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e>
                    </m:rad>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3800" i="1">
                            <a:solidFill>
                              <a:srgbClr val="000000"/>
                            </a:solidFill>
                            <a:effectLst/>
                            <a:latin typeface="Cambria Math"/>
                            <a:ea typeface="Times New Roman" panose="02020603050405020304" pitchFamily="18" charset="0"/>
                            <a:cs typeface="Arial" panose="020B0604020202020204" pitchFamily="34" charset="0"/>
                          </a:rPr>
                        </m:ctrlPr>
                      </m:radPr>
                      <m:deg/>
                      <m:e>
                        <m:sSup>
                          <m:sSupPr>
                            <m:ctrlPr>
                              <a:rPr lang="en-US" sz="3800" i="1">
                                <a:solidFill>
                                  <a:srgbClr val="000000"/>
                                </a:solidFill>
                                <a:effectLst/>
                                <a:latin typeface="Cambria Math"/>
                                <a:ea typeface="Times New Roman" panose="02020603050405020304" pitchFamily="18" charset="0"/>
                                <a:cs typeface="Arial" panose="020B0604020202020204" pitchFamily="34" charset="0"/>
                              </a:rPr>
                            </m:ctrlPr>
                          </m:sSupPr>
                          <m:e>
                            <m:d>
                              <m:dPr>
                                <m:ctrlPr>
                                  <a:rPr lang="en-US" sz="3800" i="1">
                                    <a:solidFill>
                                      <a:srgbClr val="000000"/>
                                    </a:solidFill>
                                    <a:effectLst/>
                                    <a:latin typeface="Cambria Math"/>
                                    <a:ea typeface="Times New Roman" panose="02020603050405020304" pitchFamily="18" charset="0"/>
                                    <a:cs typeface="Arial" panose="020B0604020202020204" pitchFamily="34" charset="0"/>
                                  </a:rPr>
                                </m:ctrlPr>
                              </m:d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m:t>
                                </m:r>
                              </m:e>
                            </m:d>
                          </m:e>
                          <m: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3800" i="1">
                                <a:solidFill>
                                  <a:srgbClr val="000000"/>
                                </a:solidFill>
                                <a:effectLst/>
                                <a:latin typeface="Cambria Math"/>
                                <a:ea typeface="Times New Roman" panose="02020603050405020304" pitchFamily="18" charset="0"/>
                                <a:cs typeface="Arial" panose="020B0604020202020204" pitchFamily="34" charset="0"/>
                              </a:rPr>
                            </m:ctrlPr>
                          </m:s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e>
                    </m:rad>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oMath>
                </a14:m>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696200" y="5143500"/>
                <a:ext cx="9854101" cy="3786036"/>
              </a:xfrm>
              <a:prstGeom prst="rect">
                <a:avLst/>
              </a:prstGeom>
              <a:blipFill>
                <a:blip r:embed="rId32"/>
                <a:stretch>
                  <a:fillRect l="-1733" r="-1671" b="-144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strips(downLeft)">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20308412">
            <a:off x="82294" y="411416"/>
            <a:ext cx="1639790" cy="760266"/>
          </a:xfrm>
          <a:prstGeom prst="rect">
            <a:avLst/>
          </a:prstGeom>
        </p:spPr>
      </p:pic>
      <p:sp>
        <p:nvSpPr>
          <p:cNvPr id="12" name="Oval 11"/>
          <p:cNvSpPr/>
          <p:nvPr/>
        </p:nvSpPr>
        <p:spPr>
          <a:xfrm>
            <a:off x="17265406" y="9021091"/>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0"/>
          <a:stretch>
            <a:fillRect/>
          </a:stretch>
        </p:blipFill>
        <p:spPr>
          <a:xfrm>
            <a:off x="8621165" y="5013000"/>
            <a:ext cx="1045669" cy="261000"/>
          </a:xfrm>
          <a:prstGeom prst="rect">
            <a:avLst/>
          </a:prstGeom>
        </p:spPr>
      </p:pic>
      <p:sp>
        <p:nvSpPr>
          <p:cNvPr id="24" name="Oval 23"/>
          <p:cNvSpPr/>
          <p:nvPr/>
        </p:nvSpPr>
        <p:spPr>
          <a:xfrm>
            <a:off x="-1022594" y="892965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Callout 13"/>
          <p:cNvSpPr/>
          <p:nvPr/>
        </p:nvSpPr>
        <p:spPr>
          <a:xfrm>
            <a:off x="8229600" y="544511"/>
            <a:ext cx="1665834" cy="712789"/>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pic>
        <p:nvPicPr>
          <p:cNvPr id="3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6992600" y="685746"/>
            <a:ext cx="1639790" cy="76026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865902" y="1714500"/>
                <a:ext cx="12392897" cy="1949252"/>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Times New Roman" panose="02020603050405020304" pitchFamily="18" charset="0"/>
                    <a:cs typeface="Arial" panose="020B0604020202020204" pitchFamily="34" charset="0"/>
                  </a:rPr>
                  <a:t>a) Vì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r>
                      <a:rPr lang="nl-NL" sz="3800" i="1">
                        <a:effectLst/>
                        <a:latin typeface="Cambria Math" panose="02040503050406030204" pitchFamily="18" charset="0"/>
                        <a:ea typeface="Times New Roman" panose="02020603050405020304" pitchFamily="18" charset="0"/>
                        <a:cs typeface="Arial" panose="020B0604020202020204" pitchFamily="34" charset="0"/>
                      </a:rPr>
                      <m:t>𝑐</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mà O là trung điểm của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b>
                    </m:sSub>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nl-NL" sz="3800" dirty="0">
                    <a:effectLst/>
                    <a:latin typeface="Arial" panose="020B0604020202020204" pitchFamily="34" charset="0"/>
                    <a:ea typeface="Times New Roman" panose="02020603050405020304" pitchFamily="18" charset="0"/>
                    <a:cs typeface="Arial" panose="020B0604020202020204" pitchFamily="34" charset="0"/>
                  </a:rPr>
                  <a:t>Tọa độ của các điểm: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𝑐</m:t>
                    </m:r>
                    <m:r>
                      <a:rPr lang="nl-NL" sz="3800" i="1">
                        <a:effectLst/>
                        <a:latin typeface="Cambria Math" panose="02040503050406030204" pitchFamily="18" charset="0"/>
                        <a:ea typeface="Times New Roman" panose="02020603050405020304" pitchFamily="18" charset="0"/>
                        <a:cs typeface="Arial" panose="020B0604020202020204" pitchFamily="34" charset="0"/>
                      </a:rPr>
                      <m:t>;0)</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𝑐</m:t>
                    </m:r>
                    <m:r>
                      <a:rPr lang="nl-NL" sz="3800" i="1">
                        <a:effectLst/>
                        <a:latin typeface="Cambria Math" panose="02040503050406030204" pitchFamily="18" charset="0"/>
                        <a:ea typeface="Times New Roman" panose="02020603050405020304" pitchFamily="18" charset="0"/>
                        <a:cs typeface="Arial" panose="020B0604020202020204" pitchFamily="34" charset="0"/>
                      </a:rPr>
                      <m:t>;0)</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65902" y="1714500"/>
                <a:ext cx="12392897" cy="1949252"/>
              </a:xfrm>
              <a:prstGeom prst="rect">
                <a:avLst/>
              </a:prstGeom>
              <a:blipFill>
                <a:blip r:embed="rId31"/>
                <a:stretch>
                  <a:fillRect l="-1623"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02189" y="3984904"/>
                <a:ext cx="17955498" cy="5036187"/>
              </a:xfrm>
              <a:prstGeom prst="rect">
                <a:avLst/>
              </a:prstGeom>
            </p:spPr>
            <p:txBody>
              <a:bodyPr wrap="square">
                <a:spAutoFit/>
              </a:bodyPr>
              <a:lstStyle/>
              <a:p>
                <a:pPr algn="just">
                  <a:lnSpc>
                    <a:spcPct val="150000"/>
                  </a:lnSpc>
                </a:pPr>
                <a:r>
                  <a:rPr lang="en-US" sz="3800" dirty="0">
                    <a:latin typeface="Arial" panose="020B0604020202020204" pitchFamily="34" charset="0"/>
                    <a:ea typeface="Times New Roman" panose="02020603050405020304" pitchFamily="18" charset="0"/>
                    <a:cs typeface="Arial" panose="020B0604020202020204" pitchFamily="34" charset="0"/>
                  </a:rPr>
                  <a:t>b) </a:t>
                </a:r>
                <a:r>
                  <a:rPr lang="en-US" sz="3800" dirty="0" err="1">
                    <a:latin typeface="Arial" panose="020B0604020202020204" pitchFamily="34" charset="0"/>
                    <a:ea typeface="Times New Roman" panose="02020603050405020304" pitchFamily="18" charset="0"/>
                    <a:cs typeface="Arial" panose="020B0604020202020204" pitchFamily="34" charset="0"/>
                  </a:rPr>
                  <a:t>Giả</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sử</a:t>
                </a:r>
                <a:r>
                  <a:rPr lang="en-US" sz="3800" dirty="0">
                    <a:latin typeface="Arial" panose="020B0604020202020204" pitchFamily="34" charset="0"/>
                    <a:ea typeface="Times New Roman" panose="02020603050405020304" pitchFamily="18" charset="0"/>
                    <a:cs typeface="Arial" panose="020B0604020202020204" pitchFamily="34" charset="0"/>
                  </a:rPr>
                  <a:t> M </a:t>
                </a:r>
                <a:r>
                  <a:rPr lang="en-US" sz="3800" dirty="0" err="1">
                    <a:latin typeface="Arial" panose="020B0604020202020204" pitchFamily="34" charset="0"/>
                    <a:ea typeface="Times New Roman" panose="02020603050405020304" pitchFamily="18" charset="0"/>
                    <a:cs typeface="Arial" panose="020B0604020202020204" pitchFamily="34" charset="0"/>
                  </a:rPr>
                  <a:t>thuộc</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elip</a:t>
                </a:r>
                <a:r>
                  <a:rPr lang="en-US" sz="3800" dirty="0">
                    <a:latin typeface="Arial" panose="020B0604020202020204" pitchFamily="34" charset="0"/>
                    <a:ea typeface="Times New Roman" panose="02020603050405020304" pitchFamily="18" charset="0"/>
                    <a:cs typeface="Arial" panose="020B0604020202020204" pitchFamily="34" charset="0"/>
                  </a:rPr>
                  <a:t> (E) ta </a:t>
                </a:r>
                <a:r>
                  <a:rPr lang="en-US" sz="3800" dirty="0" err="1">
                    <a:latin typeface="Arial" panose="020B0604020202020204" pitchFamily="34" charset="0"/>
                    <a:ea typeface="Times New Roman" panose="02020603050405020304" pitchFamily="18" charset="0"/>
                    <a:cs typeface="Arial" panose="020B0604020202020204" pitchFamily="34" charset="0"/>
                  </a:rPr>
                  <a:t>chứng</a:t>
                </a:r>
                <a:r>
                  <a:rPr lang="en-US" sz="3800" dirty="0">
                    <a:latin typeface="Arial" panose="020B0604020202020204" pitchFamily="34" charset="0"/>
                    <a:ea typeface="Times New Roman" panose="02020603050405020304" pitchFamily="18" charset="0"/>
                    <a:cs typeface="Arial" panose="020B0604020202020204" pitchFamily="34" charset="0"/>
                  </a:rPr>
                  <a:t> minh</a:t>
                </a:r>
                <a:r>
                  <a:rPr lang="en-US" sz="3800" dirty="0" smtClean="0">
                    <a:latin typeface="Arial" panose="020B0604020202020204" pitchFamily="34" charset="0"/>
                    <a:ea typeface="Times New Roman" panose="02020603050405020304" pitchFamily="18" charset="0"/>
                    <a:cs typeface="Arial" panose="020B0604020202020204" pitchFamily="34" charset="0"/>
                  </a:rPr>
                  <a:t>:</a:t>
                </a:r>
              </a:p>
              <a:p>
                <a:pPr algn="ctr">
                  <a:lnSpc>
                    <a:spcPct val="150000"/>
                  </a:lnSpc>
                </a:pPr>
                <a:r>
                  <a:rPr lang="en-US" sz="38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ad>
                      <m:radPr>
                        <m:degHide m:val="on"/>
                        <m:ctrlPr>
                          <a:rPr lang="en-US" sz="3800" i="1">
                            <a:effectLst/>
                            <a:latin typeface="Cambria Math"/>
                            <a:ea typeface="Times New Roman" panose="02020603050405020304" pitchFamily="18" charset="0"/>
                            <a:cs typeface="Arial" panose="020B0604020202020204" pitchFamily="34" charset="0"/>
                          </a:rPr>
                        </m:ctrlPr>
                      </m:radPr>
                      <m:deg/>
                      <m:e>
                        <m:sSup>
                          <m:sSupPr>
                            <m:ctrlPr>
                              <a:rPr lang="en-US" sz="3800" i="1">
                                <a:effectLst/>
                                <a:latin typeface="Cambria Math"/>
                                <a:ea typeface="Times New Roman" panose="02020603050405020304" pitchFamily="18" charset="0"/>
                                <a:cs typeface="Arial" panose="020B0604020202020204" pitchFamily="34" charset="0"/>
                              </a:rPr>
                            </m:ctrlPr>
                          </m:sSupPr>
                          <m:e>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𝑥</m:t>
                            </m:r>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𝑐</m:t>
                            </m:r>
                            <m:r>
                              <a:rPr lang="nl-NL" sz="3800" i="1">
                                <a:effectLst/>
                                <a:latin typeface="Cambria Math" panose="02040503050406030204" pitchFamily="18" charset="0"/>
                                <a:ea typeface="Times New Roman" panose="02020603050405020304" pitchFamily="18" charset="0"/>
                                <a:cs typeface="Arial" panose="020B0604020202020204" pitchFamily="34" charset="0"/>
                              </a:rPr>
                              <m:t>)</m:t>
                            </m:r>
                          </m:e>
                          <m:sup>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nl-NL" sz="38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3800" i="1">
                                <a:effectLst/>
                                <a:latin typeface="Cambria Math"/>
                                <a:ea typeface="Times New Roman" panose="02020603050405020304" pitchFamily="18" charset="0"/>
                                <a:cs typeface="Arial" panose="020B0604020202020204" pitchFamily="34" charset="0"/>
                              </a:rPr>
                            </m:ctrlPr>
                          </m:sSupPr>
                          <m:e>
                            <m:r>
                              <a:rPr lang="nl-NL" sz="3800" i="1">
                                <a:effectLst/>
                                <a:latin typeface="Cambria Math" panose="02040503050406030204" pitchFamily="18" charset="0"/>
                                <a:ea typeface="Times New Roman" panose="02020603050405020304" pitchFamily="18" charset="0"/>
                                <a:cs typeface="Arial" panose="020B0604020202020204" pitchFamily="34" charset="0"/>
                              </a:rPr>
                              <m:t>𝑦</m:t>
                            </m:r>
                          </m:e>
                          <m:sup>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p>
                        </m:sSup>
                      </m:e>
                    </m:rad>
                    <m:r>
                      <a:rPr lang="nl-NL" sz="3800" i="1">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3800" i="1">
                            <a:effectLst/>
                            <a:latin typeface="Cambria Math"/>
                            <a:ea typeface="Times New Roman" panose="02020603050405020304" pitchFamily="18" charset="0"/>
                            <a:cs typeface="Arial" panose="020B0604020202020204" pitchFamily="34" charset="0"/>
                          </a:rPr>
                        </m:ctrlPr>
                      </m:radPr>
                      <m:deg/>
                      <m:e>
                        <m:sSup>
                          <m:sSupPr>
                            <m:ctrlPr>
                              <a:rPr lang="en-US" sz="3800" i="1">
                                <a:effectLst/>
                                <a:latin typeface="Cambria Math"/>
                                <a:ea typeface="Times New Roman" panose="02020603050405020304" pitchFamily="18" charset="0"/>
                                <a:cs typeface="Arial" panose="020B0604020202020204" pitchFamily="34" charset="0"/>
                              </a:rPr>
                            </m:ctrlPr>
                          </m:sSupPr>
                          <m:e>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𝑥</m:t>
                            </m:r>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𝑐</m:t>
                            </m:r>
                            <m:r>
                              <a:rPr lang="nl-NL" sz="3800" i="1">
                                <a:effectLst/>
                                <a:latin typeface="Cambria Math" panose="02040503050406030204" pitchFamily="18" charset="0"/>
                                <a:ea typeface="Times New Roman" panose="02020603050405020304" pitchFamily="18" charset="0"/>
                                <a:cs typeface="Arial" panose="020B0604020202020204" pitchFamily="34" charset="0"/>
                              </a:rPr>
                              <m:t>)</m:t>
                            </m:r>
                          </m:e>
                          <m:sup>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nl-NL" sz="38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3800" i="1">
                                <a:effectLst/>
                                <a:latin typeface="Cambria Math"/>
                                <a:ea typeface="Times New Roman" panose="02020603050405020304" pitchFamily="18" charset="0"/>
                                <a:cs typeface="Arial" panose="020B0604020202020204" pitchFamily="34" charset="0"/>
                              </a:rPr>
                            </m:ctrlPr>
                          </m:sSupPr>
                          <m:e>
                            <m:r>
                              <a:rPr lang="nl-NL" sz="3800" i="1">
                                <a:effectLst/>
                                <a:latin typeface="Cambria Math" panose="02040503050406030204" pitchFamily="18" charset="0"/>
                                <a:ea typeface="Times New Roman" panose="02020603050405020304" pitchFamily="18" charset="0"/>
                                <a:cs typeface="Arial" panose="020B0604020202020204" pitchFamily="34" charset="0"/>
                              </a:rPr>
                              <m:t>𝑦</m:t>
                            </m:r>
                          </m:e>
                          <m:sup>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p>
                        </m:sSup>
                      </m:e>
                    </m:rad>
                    <m:r>
                      <a:rPr lang="nl-NL" sz="3800" i="1">
                        <a:effectLst/>
                        <a:latin typeface="Cambria Math" panose="02040503050406030204" pitchFamily="18" charset="0"/>
                        <a:ea typeface="Times New Roman" panose="02020603050405020304" pitchFamily="18" charset="0"/>
                        <a:cs typeface="Arial" panose="020B0604020202020204" pitchFamily="34" charset="0"/>
                      </a:rPr>
                      <m:t>=2</m:t>
                    </m:r>
                    <m:r>
                      <a:rPr lang="nl-NL" sz="3800" i="1">
                        <a:effectLst/>
                        <a:latin typeface="Cambria Math" panose="02040503050406030204" pitchFamily="18" charset="0"/>
                        <a:ea typeface="Times New Roman" panose="02020603050405020304" pitchFamily="18" charset="0"/>
                        <a:cs typeface="Arial" panose="020B0604020202020204" pitchFamily="34" charset="0"/>
                      </a:rPr>
                      <m:t>𝑎</m:t>
                    </m:r>
                    <m:r>
                      <a:rPr lang="nl-NL" sz="3800" i="1">
                        <a:effectLst/>
                        <a:latin typeface="Cambria Math" panose="02040503050406030204" pitchFamily="18" charset="0"/>
                        <a:ea typeface="Times New Roman" panose="02020603050405020304" pitchFamily="18" charset="0"/>
                        <a:cs typeface="Arial" panose="020B0604020202020204" pitchFamily="34" charset="0"/>
                      </a:rPr>
                      <m:t>   (1)</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dirty="0" err="1">
                    <a:effectLst/>
                    <a:latin typeface="Arial" panose="020B0604020202020204" pitchFamily="34" charset="0"/>
                    <a:ea typeface="Times New Roman" panose="02020603050405020304" pitchFamily="18" charset="0"/>
                    <a:cs typeface="Arial" panose="020B0604020202020204" pitchFamily="34" charset="0"/>
                  </a:rPr>
                  <a:t>Thật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800" dirty="0">
                    <a:effectLst/>
                    <a:latin typeface="Arial" panose="020B0604020202020204" pitchFamily="34" charset="0"/>
                    <a:ea typeface="Times New Roman" panose="02020603050405020304" pitchFamily="18" charset="0"/>
                    <a:cs typeface="Arial" panose="020B0604020202020204" pitchFamily="34" charset="0"/>
                  </a:rPr>
                  <a:t>: M </a:t>
                </a:r>
                <a:r>
                  <a:rPr lang="en-US" sz="3800" dirty="0" err="1">
                    <a:effectLst/>
                    <a:latin typeface="Arial" panose="020B0604020202020204" pitchFamily="34" charset="0"/>
                    <a:ea typeface="Times New Roman" panose="02020603050405020304" pitchFamily="18" charset="0"/>
                    <a:cs typeface="Arial" panose="020B0604020202020204" pitchFamily="34" charset="0"/>
                  </a:rPr>
                  <a:t>thuộc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elip</a:t>
                </a:r>
                <a:r>
                  <a:rPr lang="en-US" sz="3800" dirty="0">
                    <a:effectLst/>
                    <a:latin typeface="Arial" panose="020B0604020202020204" pitchFamily="34" charset="0"/>
                    <a:ea typeface="Times New Roman" panose="02020603050405020304" pitchFamily="18" charset="0"/>
                    <a:cs typeface="Arial" panose="020B0604020202020204" pitchFamily="34" charset="0"/>
                  </a:rPr>
                  <a:t> (E) </a:t>
                </a:r>
                <a:r>
                  <a:rPr lang="en-US" sz="3800" dirty="0" err="1">
                    <a:effectLst/>
                    <a:latin typeface="Arial" panose="020B0604020202020204" pitchFamily="34" charset="0"/>
                    <a:ea typeface="Times New Roman" panose="02020603050405020304" pitchFamily="18" charset="0"/>
                    <a:cs typeface="Arial" panose="020B0604020202020204" pitchFamily="34" charset="0"/>
                  </a:rPr>
                  <a:t>nên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𝑀𝐹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𝑀</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r>
                      <a:rPr lang="nl-NL" sz="38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hay </a:t>
                </a:r>
                <a:endParaRPr lang="nl-NL" sz="3800" dirty="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ad>
                        <m:radPr>
                          <m:degHide m:val="on"/>
                          <m:ctrlPr>
                            <a:rPr lang="en-US" sz="3800" i="1">
                              <a:effectLst/>
                              <a:latin typeface="Cambria Math"/>
                              <a:ea typeface="Times New Roman" panose="02020603050405020304" pitchFamily="18" charset="0"/>
                              <a:cs typeface="Arial" panose="020B0604020202020204" pitchFamily="34" charset="0"/>
                            </a:rPr>
                          </m:ctrlPr>
                        </m:radPr>
                        <m:deg/>
                        <m:e>
                          <m:sSup>
                            <m:sSupPr>
                              <m:ctrlPr>
                                <a:rPr lang="en-US" sz="3800" i="1">
                                  <a:effectLst/>
                                  <a:latin typeface="Cambria Math"/>
                                  <a:ea typeface="Times New Roman" panose="02020603050405020304" pitchFamily="18" charset="0"/>
                                  <a:cs typeface="Arial" panose="020B0604020202020204" pitchFamily="34" charset="0"/>
                                </a:rPr>
                              </m:ctrlPr>
                            </m:sSupPr>
                            <m:e>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𝑥</m:t>
                              </m:r>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𝑐</m:t>
                              </m:r>
                              <m:r>
                                <a:rPr lang="nl-NL" sz="3800" i="1">
                                  <a:effectLst/>
                                  <a:latin typeface="Cambria Math" panose="02040503050406030204" pitchFamily="18" charset="0"/>
                                  <a:ea typeface="Times New Roman" panose="02020603050405020304" pitchFamily="18" charset="0"/>
                                  <a:cs typeface="Arial" panose="020B0604020202020204" pitchFamily="34" charset="0"/>
                                </a:rPr>
                                <m:t>)</m:t>
                              </m:r>
                            </m:e>
                            <m:sup>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nl-NL" sz="38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3800" i="1">
                                  <a:effectLst/>
                                  <a:latin typeface="Cambria Math"/>
                                  <a:ea typeface="Times New Roman" panose="02020603050405020304" pitchFamily="18" charset="0"/>
                                  <a:cs typeface="Arial" panose="020B0604020202020204" pitchFamily="34" charset="0"/>
                                </a:rPr>
                              </m:ctrlPr>
                            </m:sSupPr>
                            <m:e>
                              <m:r>
                                <a:rPr lang="nl-NL" sz="3800" i="1">
                                  <a:effectLst/>
                                  <a:latin typeface="Cambria Math" panose="02040503050406030204" pitchFamily="18" charset="0"/>
                                  <a:ea typeface="Times New Roman" panose="02020603050405020304" pitchFamily="18" charset="0"/>
                                  <a:cs typeface="Arial" panose="020B0604020202020204" pitchFamily="34" charset="0"/>
                                </a:rPr>
                                <m:t>𝑦</m:t>
                              </m:r>
                            </m:e>
                            <m:sup>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p>
                          </m:sSup>
                        </m:e>
                      </m:rad>
                      <m:r>
                        <a:rPr lang="nl-NL" sz="3800" i="1">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3800" i="1">
                              <a:effectLst/>
                              <a:latin typeface="Cambria Math"/>
                              <a:ea typeface="Times New Roman" panose="02020603050405020304" pitchFamily="18" charset="0"/>
                              <a:cs typeface="Arial" panose="020B0604020202020204" pitchFamily="34" charset="0"/>
                            </a:rPr>
                          </m:ctrlPr>
                        </m:radPr>
                        <m:deg/>
                        <m:e>
                          <m:sSup>
                            <m:sSupPr>
                              <m:ctrlPr>
                                <a:rPr lang="en-US" sz="3800" i="1">
                                  <a:effectLst/>
                                  <a:latin typeface="Cambria Math"/>
                                  <a:ea typeface="Times New Roman" panose="02020603050405020304" pitchFamily="18" charset="0"/>
                                  <a:cs typeface="Arial" panose="020B0604020202020204" pitchFamily="34" charset="0"/>
                                </a:rPr>
                              </m:ctrlPr>
                            </m:sSupPr>
                            <m:e>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𝑥</m:t>
                              </m:r>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𝑐</m:t>
                              </m:r>
                              <m:r>
                                <a:rPr lang="nl-NL" sz="3800" i="1">
                                  <a:effectLst/>
                                  <a:latin typeface="Cambria Math" panose="02040503050406030204" pitchFamily="18" charset="0"/>
                                  <a:ea typeface="Times New Roman" panose="02020603050405020304" pitchFamily="18" charset="0"/>
                                  <a:cs typeface="Arial" panose="020B0604020202020204" pitchFamily="34" charset="0"/>
                                </a:rPr>
                                <m:t>)</m:t>
                              </m:r>
                            </m:e>
                            <m:sup>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nl-NL" sz="38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3800" i="1">
                                  <a:effectLst/>
                                  <a:latin typeface="Cambria Math"/>
                                  <a:ea typeface="Times New Roman" panose="02020603050405020304" pitchFamily="18" charset="0"/>
                                  <a:cs typeface="Arial" panose="020B0604020202020204" pitchFamily="34" charset="0"/>
                                </a:rPr>
                              </m:ctrlPr>
                            </m:sSupPr>
                            <m:e>
                              <m:r>
                                <a:rPr lang="nl-NL" sz="3800" i="1">
                                  <a:effectLst/>
                                  <a:latin typeface="Cambria Math" panose="02040503050406030204" pitchFamily="18" charset="0"/>
                                  <a:ea typeface="Times New Roman" panose="02020603050405020304" pitchFamily="18" charset="0"/>
                                  <a:cs typeface="Arial" panose="020B0604020202020204" pitchFamily="34" charset="0"/>
                                </a:rPr>
                                <m:t>𝑦</m:t>
                              </m:r>
                            </m:e>
                            <m:sup>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p>
                          </m:sSup>
                        </m:e>
                      </m:rad>
                      <m:r>
                        <a:rPr lang="nl-NL" sz="3800" i="1">
                          <a:effectLst/>
                          <a:latin typeface="Cambria Math" panose="02040503050406030204" pitchFamily="18" charset="0"/>
                          <a:ea typeface="Times New Roman" panose="02020603050405020304" pitchFamily="18" charset="0"/>
                          <a:cs typeface="Arial" panose="020B0604020202020204" pitchFamily="34" charset="0"/>
                        </a:rPr>
                        <m:t>=2</m:t>
                      </m:r>
                      <m:r>
                        <a:rPr lang="nl-NL" sz="3800" i="1">
                          <a:effectLst/>
                          <a:latin typeface="Cambria Math" panose="02040503050406030204" pitchFamily="18" charset="0"/>
                          <a:ea typeface="Times New Roman" panose="02020603050405020304" pitchFamily="18" charset="0"/>
                          <a:cs typeface="Arial" panose="020B0604020202020204" pitchFamily="34" charset="0"/>
                        </a:rPr>
                        <m:t>𝑎</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Arial" panose="020B0604020202020204" pitchFamily="34" charset="0"/>
                  </a:rPr>
                  <a:t>Giả sử </a:t>
                </a:r>
                <a14:m>
                  <m:oMath xmlns:m="http://schemas.openxmlformats.org/officeDocument/2006/math">
                    <m:rad>
                      <m:radPr>
                        <m:degHide m:val="on"/>
                        <m:ctrlPr>
                          <a:rPr lang="en-US" sz="3800" i="1">
                            <a:effectLst/>
                            <a:latin typeface="Cambria Math"/>
                            <a:ea typeface="Times New Roman" panose="02020603050405020304" pitchFamily="18" charset="0"/>
                            <a:cs typeface="Arial" panose="020B0604020202020204" pitchFamily="34" charset="0"/>
                          </a:rPr>
                        </m:ctrlPr>
                      </m:radPr>
                      <m:deg/>
                      <m:e>
                        <m:sSup>
                          <m:sSupPr>
                            <m:ctrlPr>
                              <a:rPr lang="en-US" sz="3800" i="1">
                                <a:effectLst/>
                                <a:latin typeface="Cambria Math"/>
                                <a:ea typeface="Times New Roman" panose="02020603050405020304" pitchFamily="18" charset="0"/>
                                <a:cs typeface="Arial" panose="020B0604020202020204" pitchFamily="34" charset="0"/>
                              </a:rPr>
                            </m:ctrlPr>
                          </m:sSupPr>
                          <m:e>
                            <m:d>
                              <m:dPr>
                                <m:ctrlPr>
                                  <a:rPr lang="en-US" sz="3800" i="1">
                                    <a:effectLst/>
                                    <a:latin typeface="Cambria Math"/>
                                    <a:ea typeface="Times New Roman" panose="02020603050405020304" pitchFamily="18" charset="0"/>
                                    <a:cs typeface="Arial" panose="020B0604020202020204" pitchFamily="34" charset="0"/>
                                  </a:rPr>
                                </m:ctrlPr>
                              </m:dPr>
                              <m:e>
                                <m:r>
                                  <a:rPr lang="nl-NL" sz="3800" i="1">
                                    <a:effectLst/>
                                    <a:latin typeface="Cambria Math" panose="02040503050406030204" pitchFamily="18" charset="0"/>
                                    <a:ea typeface="Times New Roman" panose="02020603050405020304" pitchFamily="18" charset="0"/>
                                    <a:cs typeface="Arial" panose="020B0604020202020204" pitchFamily="34" charset="0"/>
                                  </a:rPr>
                                  <m:t>𝑥</m:t>
                                </m:r>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𝑐</m:t>
                                </m:r>
                              </m:e>
                            </m:d>
                          </m:e>
                          <m:sup>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nl-NL" sz="38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3800" i="1">
                                <a:effectLst/>
                                <a:latin typeface="Cambria Math"/>
                                <a:ea typeface="Times New Roman" panose="02020603050405020304" pitchFamily="18" charset="0"/>
                                <a:cs typeface="Arial" panose="020B0604020202020204" pitchFamily="34" charset="0"/>
                              </a:rPr>
                            </m:ctrlPr>
                          </m:sSupPr>
                          <m:e>
                            <m:r>
                              <a:rPr lang="nl-NL" sz="3800" i="1">
                                <a:effectLst/>
                                <a:latin typeface="Cambria Math" panose="02040503050406030204" pitchFamily="18" charset="0"/>
                                <a:ea typeface="Times New Roman" panose="02020603050405020304" pitchFamily="18" charset="0"/>
                                <a:cs typeface="Arial" panose="020B0604020202020204" pitchFamily="34" charset="0"/>
                              </a:rPr>
                              <m:t>𝑦</m:t>
                            </m:r>
                          </m:e>
                          <m:sup>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p>
                        </m:sSup>
                      </m:e>
                    </m:rad>
                    <m:r>
                      <a:rPr lang="nl-NL" sz="3800" i="1">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3800" i="1">
                            <a:effectLst/>
                            <a:latin typeface="Cambria Math"/>
                            <a:ea typeface="Times New Roman" panose="02020603050405020304" pitchFamily="18" charset="0"/>
                            <a:cs typeface="Arial" panose="020B0604020202020204" pitchFamily="34" charset="0"/>
                          </a:rPr>
                        </m:ctrlPr>
                      </m:radPr>
                      <m:deg/>
                      <m:e>
                        <m:sSup>
                          <m:sSupPr>
                            <m:ctrlPr>
                              <a:rPr lang="en-US" sz="3800" i="1">
                                <a:effectLst/>
                                <a:latin typeface="Cambria Math"/>
                                <a:ea typeface="Times New Roman" panose="02020603050405020304" pitchFamily="18" charset="0"/>
                                <a:cs typeface="Arial" panose="020B0604020202020204" pitchFamily="34" charset="0"/>
                              </a:rPr>
                            </m:ctrlPr>
                          </m:sSupPr>
                          <m:e>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𝑥</m:t>
                            </m:r>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𝑐</m:t>
                            </m:r>
                            <m:r>
                              <a:rPr lang="nl-NL" sz="3800" i="1">
                                <a:effectLst/>
                                <a:latin typeface="Cambria Math" panose="02040503050406030204" pitchFamily="18" charset="0"/>
                                <a:ea typeface="Times New Roman" panose="02020603050405020304" pitchFamily="18" charset="0"/>
                                <a:cs typeface="Arial" panose="020B0604020202020204" pitchFamily="34" charset="0"/>
                              </a:rPr>
                              <m:t>)</m:t>
                            </m:r>
                          </m:e>
                          <m:sup>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nl-NL" sz="38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3800" i="1">
                                <a:effectLst/>
                                <a:latin typeface="Cambria Math"/>
                                <a:ea typeface="Times New Roman" panose="02020603050405020304" pitchFamily="18" charset="0"/>
                                <a:cs typeface="Arial" panose="020B0604020202020204" pitchFamily="34" charset="0"/>
                              </a:rPr>
                            </m:ctrlPr>
                          </m:sSupPr>
                          <m:e>
                            <m:r>
                              <a:rPr lang="nl-NL" sz="3800" i="1">
                                <a:effectLst/>
                                <a:latin typeface="Cambria Math" panose="02040503050406030204" pitchFamily="18" charset="0"/>
                                <a:ea typeface="Times New Roman" panose="02020603050405020304" pitchFamily="18" charset="0"/>
                                <a:cs typeface="Arial" panose="020B0604020202020204" pitchFamily="34" charset="0"/>
                              </a:rPr>
                              <m:t>𝑦</m:t>
                            </m:r>
                          </m:e>
                          <m:sup>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p>
                        </m:sSup>
                      </m:e>
                    </m:rad>
                    <m:r>
                      <a:rPr lang="nl-NL" sz="3800" i="1">
                        <a:effectLst/>
                        <a:latin typeface="Cambria Math" panose="02040503050406030204" pitchFamily="18" charset="0"/>
                        <a:ea typeface="Times New Roman" panose="02020603050405020304" pitchFamily="18" charset="0"/>
                        <a:cs typeface="Arial" panose="020B0604020202020204" pitchFamily="34" charset="0"/>
                      </a:rPr>
                      <m:t>=2</m:t>
                    </m:r>
                    <m:r>
                      <a:rPr lang="nl-NL" sz="38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ta chứng minh M thuộc elip (E). </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02189" y="3984904"/>
                <a:ext cx="17955498" cy="5036187"/>
              </a:xfrm>
              <a:prstGeom prst="rect">
                <a:avLst/>
              </a:prstGeom>
              <a:blipFill>
                <a:blip r:embed="rId32"/>
                <a:stretch>
                  <a:fillRect l="-1121" b="-847"/>
                </a:stretch>
              </a:blipFill>
            </p:spPr>
            <p:txBody>
              <a:bodyPr/>
              <a:lstStyle/>
              <a:p>
                <a:r>
                  <a:rPr lang="en-US">
                    <a:noFill/>
                  </a:rPr>
                  <a:t> </a:t>
                </a:r>
              </a:p>
            </p:txBody>
          </p:sp>
        </mc:Fallback>
      </mc:AlternateContent>
    </p:spTree>
    <p:extLst>
      <p:ext uri="{BB962C8B-B14F-4D97-AF65-F5344CB8AC3E}">
        <p14:creationId xmlns:p14="http://schemas.microsoft.com/office/powerpoint/2010/main" val="1174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5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20308412">
            <a:off x="82294" y="411416"/>
            <a:ext cx="1639790" cy="760266"/>
          </a:xfrm>
          <a:prstGeom prst="rect">
            <a:avLst/>
          </a:prstGeom>
        </p:spPr>
      </p:pic>
      <p:sp>
        <p:nvSpPr>
          <p:cNvPr id="12" name="Oval 11"/>
          <p:cNvSpPr/>
          <p:nvPr/>
        </p:nvSpPr>
        <p:spPr>
          <a:xfrm>
            <a:off x="17354402" y="902109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30"/>
          <a:stretch>
            <a:fillRect/>
          </a:stretch>
        </p:blipFill>
        <p:spPr>
          <a:xfrm>
            <a:off x="8621165" y="5013000"/>
            <a:ext cx="1045669" cy="261000"/>
          </a:xfrm>
          <a:prstGeom prst="rect">
            <a:avLst/>
          </a:prstGeom>
        </p:spPr>
      </p:pic>
      <p:sp>
        <p:nvSpPr>
          <p:cNvPr id="24" name="Oval 23"/>
          <p:cNvSpPr/>
          <p:nvPr/>
        </p:nvSpPr>
        <p:spPr>
          <a:xfrm>
            <a:off x="-946206" y="9080584"/>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Callout 13"/>
          <p:cNvSpPr/>
          <p:nvPr/>
        </p:nvSpPr>
        <p:spPr>
          <a:xfrm>
            <a:off x="8316366" y="495300"/>
            <a:ext cx="1665834" cy="712789"/>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pic>
        <p:nvPicPr>
          <p:cNvPr id="3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7361659" y="651657"/>
            <a:ext cx="1639790" cy="76026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022594" y="1562100"/>
                <a:ext cx="17955498" cy="20345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Thật </a:t>
                </a:r>
                <a:r>
                  <a:rPr kumimoji="0" lang="nl-NL"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vậy:</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ad>
                      <m:radPr>
                        <m:degHide m:val="on"/>
                        <m:ctrlPr>
                          <a:rPr kumimoji="0" lang="en-US" sz="38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Arial" panose="020B0604020202020204" pitchFamily="34" charset="0"/>
                          </a:rPr>
                        </m:ctrlPr>
                      </m:radPr>
                      <m:deg/>
                      <m:e>
                        <m:sSup>
                          <m:sSupPr>
                            <m:ctrlPr>
                              <a:rPr kumimoji="0" lang="en-US" sz="38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Arial" panose="020B0604020202020204" pitchFamily="34" charset="0"/>
                              </a:rPr>
                            </m:ctrlPr>
                          </m:sSupPr>
                          <m:e>
                            <m:d>
                              <m:dPr>
                                <m:ctrlPr>
                                  <a:rPr kumimoji="0" lang="en-US" sz="38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Arial" panose="020B0604020202020204" pitchFamily="34" charset="0"/>
                                  </a:rPr>
                                </m:ctrlPr>
                              </m:dPr>
                              <m:e>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m:t>
                                </m:r>
                              </m:e>
                            </m:d>
                          </m:e>
                          <m:sup>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p>
                        </m:sSup>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p>
                          <m:sSupPr>
                            <m:ctrlPr>
                              <a:rPr kumimoji="0" lang="en-US" sz="38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Arial" panose="020B0604020202020204" pitchFamily="34" charset="0"/>
                              </a:rPr>
                            </m:ctrlPr>
                          </m:sSupPr>
                          <m:e>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𝑦</m:t>
                            </m:r>
                          </m:e>
                          <m:sup>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p>
                        </m:sSup>
                      </m:e>
                    </m:rad>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ad>
                      <m:radPr>
                        <m:degHide m:val="on"/>
                        <m:ctrlPr>
                          <a:rPr kumimoji="0" lang="en-US" sz="38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Arial" panose="020B0604020202020204" pitchFamily="34" charset="0"/>
                          </a:rPr>
                        </m:ctrlPr>
                      </m:radPr>
                      <m:deg/>
                      <m:e>
                        <m:sSup>
                          <m:sSupPr>
                            <m:ctrlPr>
                              <a:rPr kumimoji="0" lang="en-US" sz="38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Arial" panose="020B0604020202020204" pitchFamily="34" charset="0"/>
                              </a:rPr>
                            </m:ctrlPr>
                          </m:sSupPr>
                          <m:e>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𝑐</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e>
                          <m:sup>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p>
                        </m:sSup>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p>
                          <m:sSupPr>
                            <m:ctrlPr>
                              <a:rPr kumimoji="0" lang="en-US" sz="38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Arial" panose="020B0604020202020204" pitchFamily="34" charset="0"/>
                              </a:rPr>
                            </m:ctrlPr>
                          </m:sSupPr>
                          <m:e>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𝑦</m:t>
                            </m:r>
                          </m:e>
                          <m:sup>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p>
                        </m:sSup>
                      </m:e>
                    </m:rad>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𝑎</m:t>
                    </m:r>
                  </m:oMath>
                </a14:m>
                <a:r>
                  <a:rPr kumimoji="0" lang="nl-NL"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22594" y="1562100"/>
                <a:ext cx="17955498" cy="2034596"/>
              </a:xfrm>
              <a:prstGeom prst="rect">
                <a:avLst/>
              </a:prstGeom>
              <a:blipFill>
                <a:blip r:embed="rId31"/>
                <a:stretch>
                  <a:fillRect l="-1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044365" y="3830241"/>
                <a:ext cx="9144000" cy="1846659"/>
              </a:xfrm>
              <a:prstGeom prst="rect">
                <a:avLst/>
              </a:prstGeom>
            </p:spPr>
            <p:txBody>
              <a:bodyPr>
                <a:spAutoFit/>
              </a:bodyPr>
              <a:lstStyle/>
              <a:p>
                <a:pPr lvl="0">
                  <a:lnSpc>
                    <a:spcPct val="150000"/>
                  </a:lnSpc>
                  <a:defRPr/>
                </a:pPr>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nên </a:t>
                </a:r>
                <a14:m>
                  <m:oMath xmlns:m="http://schemas.openxmlformats.org/officeDocument/2006/math">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𝑀𝐹</m:t>
                        </m:r>
                      </m:e>
                      <m:sub>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b>
                    </m:sSub>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𝑀</m:t>
                    </m:r>
                    <m:sSub>
                      <m:sSubPr>
                        <m:ctrlPr>
                          <a:rPr lang="en-US" sz="3800" i="1">
                            <a:solidFill>
                              <a:prstClr val="black"/>
                            </a:solidFill>
                            <a:latin typeface="Cambria Math"/>
                            <a:ea typeface="Times New Roman" panose="02020603050405020304" pitchFamily="18" charset="0"/>
                            <a:cs typeface="Arial" panose="020B0604020202020204" pitchFamily="34" charset="0"/>
                          </a:rPr>
                        </m:ctrlPr>
                      </m:sSubPr>
                      <m:e>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𝐹</m:t>
                        </m:r>
                      </m:e>
                      <m:sub>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b>
                    </m:sSub>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oMath>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defRPr/>
                </a:pPr>
                <a:r>
                  <a:rPr lang="nl-NL" sz="38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M thuộc elip (E).</a:t>
                </a:r>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44365" y="3830241"/>
                <a:ext cx="9144000" cy="1846659"/>
              </a:xfrm>
              <a:prstGeom prst="rect">
                <a:avLst/>
              </a:prstGeom>
              <a:blipFill>
                <a:blip r:embed="rId32"/>
                <a:stretch>
                  <a:fillRect l="-2200" b="-6601"/>
                </a:stretch>
              </a:blipFill>
            </p:spPr>
            <p:txBody>
              <a:bodyPr/>
              <a:lstStyle/>
              <a:p>
                <a:r>
                  <a:rPr lang="en-US">
                    <a:noFill/>
                  </a:rPr>
                  <a:t> </a:t>
                </a:r>
              </a:p>
            </p:txBody>
          </p:sp>
        </mc:Fallback>
      </mc:AlternateContent>
      <p:sp>
        <p:nvSpPr>
          <p:cNvPr id="11" name="Rectangle 10"/>
          <p:cNvSpPr/>
          <p:nvPr/>
        </p:nvSpPr>
        <p:spPr>
          <a:xfrm>
            <a:off x="2156624" y="7107522"/>
            <a:ext cx="15392400" cy="901593"/>
          </a:xfrm>
          <a:prstGeom prst="rect">
            <a:avLst/>
          </a:prstGeom>
        </p:spPr>
        <p:txBody>
          <a:bodyPr wrap="square">
            <a:spAutoFit/>
          </a:bodyPr>
          <a:lstStyle/>
          <a:p>
            <a:pPr algn="just">
              <a:lnSpc>
                <a:spcPct val="150000"/>
              </a:lnSpc>
            </a:pPr>
            <a:r>
              <a:rPr lang="en-US" sz="4000" b="1" u="sng" dirty="0" err="1">
                <a:latin typeface="Arial" panose="020B0604020202020204" pitchFamily="34" charset="0"/>
                <a:ea typeface="Calibri" panose="020F0502020204030204" pitchFamily="34" charset="0"/>
                <a:cs typeface="Arial" panose="020B0604020202020204" pitchFamily="34" charset="0"/>
              </a:rPr>
              <a:t>Chú</a:t>
            </a:r>
            <a:r>
              <a:rPr lang="en-US" sz="4000" b="1" u="sng" dirty="0">
                <a:latin typeface="Arial" panose="020B0604020202020204" pitchFamily="34" charset="0"/>
                <a:ea typeface="Calibri" panose="020F0502020204030204" pitchFamily="34" charset="0"/>
                <a:cs typeface="Arial" panose="020B0604020202020204" pitchFamily="34" charset="0"/>
              </a:rPr>
              <a:t> ý:</a:t>
            </a:r>
            <a:r>
              <a:rPr lang="en-US" sz="4000" b="1" dirty="0">
                <a:latin typeface="Arial" panose="020B0604020202020204" pitchFamily="34" charset="0"/>
                <a:ea typeface="Calibri" panose="020F0502020204030204" pitchFamily="34" charset="0"/>
                <a:cs typeface="Arial" panose="020B0604020202020204" pitchFamily="34" charset="0"/>
              </a:rPr>
              <a:t> </a:t>
            </a:r>
          </a:p>
        </p:txBody>
      </p:sp>
      <p:sp>
        <p:nvSpPr>
          <p:cNvPr id="13" name="Isosceles Triangle 12"/>
          <p:cNvSpPr/>
          <p:nvPr/>
        </p:nvSpPr>
        <p:spPr>
          <a:xfrm>
            <a:off x="884046" y="7199777"/>
            <a:ext cx="914400" cy="7170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b="1" dirty="0" smtClean="0"/>
              <a:t>!</a:t>
            </a:r>
            <a:endParaRPr lang="en-US" sz="4500" b="1" dirty="0"/>
          </a:p>
        </p:txBody>
      </p:sp>
      <p:cxnSp>
        <p:nvCxnSpPr>
          <p:cNvPr id="15" name="Straight Connector 14"/>
          <p:cNvCxnSpPr/>
          <p:nvPr/>
        </p:nvCxnSpPr>
        <p:spPr>
          <a:xfrm>
            <a:off x="10886" y="6521907"/>
            <a:ext cx="18288000" cy="6939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2156624" y="7971015"/>
                <a:ext cx="14334758" cy="1346266"/>
              </a:xfrm>
              <a:prstGeom prst="rect">
                <a:avLst/>
              </a:prstGeom>
            </p:spPr>
            <p:txBody>
              <a:bodyPr wrap="none">
                <a:spAutoFit/>
              </a:bodyPr>
              <a:lstStyle/>
              <a:p>
                <a:pPr algn="just">
                  <a:lnSpc>
                    <a:spcPct val="150000"/>
                  </a:lnSpc>
                  <a:spcAft>
                    <a:spcPts val="800"/>
                  </a:spcAft>
                </a:pPr>
                <a:r>
                  <a:rPr lang="nl-NL" sz="3800" dirty="0">
                    <a:latin typeface="Arial" panose="020B0604020202020204" pitchFamily="34" charset="0"/>
                    <a:ea typeface="Times New Roman" panose="02020603050405020304" pitchFamily="18" charset="0"/>
                    <a:cs typeface="Arial" panose="020B0604020202020204" pitchFamily="34" charset="0"/>
                  </a:rPr>
                  <a:t>Người ta có thể biến đổi (1) về dạng </a:t>
                </a:r>
                <a14:m>
                  <m:oMath xmlns:m="http://schemas.openxmlformats.org/officeDocument/2006/math">
                    <m:f>
                      <m:fPr>
                        <m:ctrlPr>
                          <a:rPr lang="en-US" sz="3800" i="1">
                            <a:effectLst/>
                            <a:latin typeface="Cambria Math"/>
                            <a:ea typeface="Times New Roman" panose="02020603050405020304" pitchFamily="18" charset="0"/>
                            <a:cs typeface="Arial" panose="020B0604020202020204" pitchFamily="34" charset="0"/>
                          </a:rPr>
                        </m:ctrlPr>
                      </m:fPr>
                      <m:num>
                        <m:sSup>
                          <m:sSupPr>
                            <m:ctrlPr>
                              <a:rPr lang="en-US" sz="3800" i="1">
                                <a:effectLst/>
                                <a:latin typeface="Cambria Math"/>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𝑥</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num>
                      <m:den>
                        <m:sSup>
                          <m:sSupPr>
                            <m:ctrlPr>
                              <a:rPr lang="en-US" sz="3800" i="1">
                                <a:effectLst/>
                                <a:latin typeface="Cambria Math"/>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𝑎</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den>
                    </m:f>
                    <m:r>
                      <a:rPr lang="pt-BR" sz="38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800" i="1">
                            <a:effectLst/>
                            <a:latin typeface="Cambria Math"/>
                            <a:ea typeface="Times New Roman" panose="02020603050405020304" pitchFamily="18" charset="0"/>
                            <a:cs typeface="Arial" panose="020B0604020202020204" pitchFamily="34" charset="0"/>
                          </a:rPr>
                        </m:ctrlPr>
                      </m:fPr>
                      <m:num>
                        <m:sSup>
                          <m:sSupPr>
                            <m:ctrlPr>
                              <a:rPr lang="en-US" sz="3800" i="1">
                                <a:effectLst/>
                                <a:latin typeface="Cambria Math"/>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𝑦</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num>
                      <m:den>
                        <m:sSup>
                          <m:sSupPr>
                            <m:ctrlPr>
                              <a:rPr lang="en-US" sz="3800" i="1">
                                <a:effectLst/>
                                <a:latin typeface="Cambria Math"/>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𝑏</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den>
                    </m:f>
                    <m:r>
                      <a:rPr lang="pt-BR" sz="3800" i="1">
                        <a:effectLst/>
                        <a:latin typeface="Cambria Math" panose="02040503050406030204" pitchFamily="18" charset="0"/>
                        <a:ea typeface="Times New Roman" panose="02020603050405020304" pitchFamily="18" charset="0"/>
                        <a:cs typeface="Arial" panose="020B0604020202020204" pitchFamily="34" charset="0"/>
                      </a:rPr>
                      <m:t>=1</m:t>
                    </m:r>
                  </m:oMath>
                </a14:m>
                <a:r>
                  <a:rPr lang="pt-BR" sz="3800" dirty="0">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pt-BR" sz="3800" i="1">
                        <a:effectLst/>
                        <a:latin typeface="Cambria Math" panose="02040503050406030204" pitchFamily="18" charset="0"/>
                        <a:ea typeface="Times New Roman" panose="02020603050405020304" pitchFamily="18" charset="0"/>
                        <a:cs typeface="Arial" panose="020B0604020202020204" pitchFamily="34" charset="0"/>
                      </a:rPr>
                      <m:t>𝑏</m:t>
                    </m:r>
                    <m:r>
                      <a:rPr lang="pt-BR" sz="3800" i="1">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3800" i="1">
                            <a:effectLst/>
                            <a:latin typeface="Cambria Math"/>
                            <a:ea typeface="Times New Roman" panose="02020603050405020304" pitchFamily="18" charset="0"/>
                            <a:cs typeface="Arial" panose="020B0604020202020204" pitchFamily="34" charset="0"/>
                          </a:rPr>
                        </m:ctrlPr>
                      </m:radPr>
                      <m:deg/>
                      <m:e>
                        <m:sSup>
                          <m:sSupPr>
                            <m:ctrlPr>
                              <a:rPr lang="en-US" sz="3800" i="1">
                                <a:effectLst/>
                                <a:latin typeface="Cambria Math"/>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𝑎</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pt-BR" sz="38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3800" i="1">
                                <a:effectLst/>
                                <a:latin typeface="Cambria Math"/>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𝑐</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e>
                    </m:rad>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156624" y="7971015"/>
                <a:ext cx="14334758" cy="1346266"/>
              </a:xfrm>
              <a:prstGeom prst="rect">
                <a:avLst/>
              </a:prstGeom>
              <a:blipFill>
                <a:blip r:embed="rId33"/>
                <a:stretch>
                  <a:fillRect l="-1404" b="-7273"/>
                </a:stretch>
              </a:blipFill>
            </p:spPr>
            <p:txBody>
              <a:bodyPr/>
              <a:lstStyle/>
              <a:p>
                <a:r>
                  <a:rPr lang="en-US">
                    <a:noFill/>
                  </a:rPr>
                  <a:t> </a:t>
                </a:r>
              </a:p>
            </p:txBody>
          </p:sp>
        </mc:Fallback>
      </mc:AlternateContent>
    </p:spTree>
    <p:extLst>
      <p:ext uri="{BB962C8B-B14F-4D97-AF65-F5344CB8AC3E}">
        <p14:creationId xmlns:p14="http://schemas.microsoft.com/office/powerpoint/2010/main" val="135621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337407" flipV="1">
            <a:off x="15521980" y="-212942"/>
            <a:ext cx="3200373" cy="1316153"/>
          </a:xfrm>
          <a:prstGeom prst="rect">
            <a:avLst/>
          </a:prstGeom>
        </p:spPr>
      </p:pic>
      <p:grpSp>
        <p:nvGrpSpPr>
          <p:cNvPr id="5" name="Group 5"/>
          <p:cNvGrpSpPr/>
          <p:nvPr/>
        </p:nvGrpSpPr>
        <p:grpSpPr>
          <a:xfrm>
            <a:off x="677746" y="1714500"/>
            <a:ext cx="16924454" cy="7521344"/>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14477" y="510807"/>
            <a:ext cx="3695700" cy="784830"/>
          </a:xfrm>
          <a:prstGeom prst="rect">
            <a:avLst/>
          </a:prstGeom>
          <a:noFill/>
        </p:spPr>
        <p:txBody>
          <a:bodyPr wrap="square" rtlCol="0">
            <a:spAutoFit/>
          </a:bodyPr>
          <a:lstStyle/>
          <a:p>
            <a:pPr algn="ctr"/>
            <a:r>
              <a:rPr lang="en-US" sz="4500" b="1" dirty="0" smtClean="0">
                <a:solidFill>
                  <a:prstClr val="white"/>
                </a:solidFill>
                <a:latin typeface="Arial" panose="020B0604020202020204" pitchFamily="34" charset="0"/>
                <a:cs typeface="Arial" panose="020B0604020202020204" pitchFamily="34" charset="0"/>
              </a:rPr>
              <a:t>KẾT LUẬN</a:t>
            </a:r>
            <a:endParaRPr lang="en-US" sz="4500" b="1" dirty="0">
              <a:solidFill>
                <a:prstClr val="white"/>
              </a:solidFill>
              <a:latin typeface="Arial" panose="020B0604020202020204" pitchFamily="34" charset="0"/>
              <a:cs typeface="Arial" panose="020B0604020202020204" pitchFamily="34" charset="0"/>
            </a:endParaRPr>
          </a:p>
        </p:txBody>
      </p:sp>
      <p:pic>
        <p:nvPicPr>
          <p:cNvPr id="1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flipV="1">
            <a:off x="318950" y="9023389"/>
            <a:ext cx="1411373" cy="882109"/>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1024637" y="1943100"/>
                <a:ext cx="16391054" cy="6908173"/>
              </a:xfrm>
              <a:prstGeom prst="rect">
                <a:avLst/>
              </a:prstGeom>
            </p:spPr>
            <p:txBody>
              <a:bodyPr wrap="square">
                <a:spAutoFit/>
              </a:bodyPr>
              <a:lstStyle/>
              <a:p>
                <a:pPr algn="just">
                  <a:lnSpc>
                    <a:spcPct val="150000"/>
                  </a:lnSpc>
                </a:pPr>
                <a:r>
                  <a:rPr lang="nl-NL" sz="3800" dirty="0">
                    <a:latin typeface="Arial" panose="020B0604020202020204" pitchFamily="34" charset="0"/>
                    <a:ea typeface="Times New Roman" panose="02020603050405020304" pitchFamily="18" charset="0"/>
                    <a:cs typeface="Arial" panose="020B0604020202020204" pitchFamily="34" charset="0"/>
                  </a:rPr>
                  <a:t>Trong mặt phẳng toạ độ Oxy, elip có hai tiêu điểm thuộc trục hoành sao cho O là trung điểm của đoạn nối hai tiêu điểm đó thì có phương trình</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f>
                      <m:fPr>
                        <m:ctrlPr>
                          <a:rPr lang="en-US" sz="3800" i="1">
                            <a:effectLst/>
                            <a:latin typeface="Cambria Math"/>
                            <a:ea typeface="Times New Roman" panose="02020603050405020304" pitchFamily="18" charset="0"/>
                            <a:cs typeface="Arial" panose="020B0604020202020204" pitchFamily="34" charset="0"/>
                          </a:rPr>
                        </m:ctrlPr>
                      </m:fPr>
                      <m:num>
                        <m:sSup>
                          <m:sSupPr>
                            <m:ctrlPr>
                              <a:rPr lang="en-US" sz="3800" i="1">
                                <a:effectLst/>
                                <a:latin typeface="Cambria Math"/>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𝑥</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num>
                      <m:den>
                        <m:sSup>
                          <m:sSupPr>
                            <m:ctrlPr>
                              <a:rPr lang="en-US" sz="3800" i="1">
                                <a:effectLst/>
                                <a:latin typeface="Cambria Math"/>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𝑎</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den>
                    </m:f>
                    <m:r>
                      <a:rPr lang="pt-BR" sz="38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800" i="1">
                            <a:effectLst/>
                            <a:latin typeface="Cambria Math"/>
                            <a:ea typeface="Times New Roman" panose="02020603050405020304" pitchFamily="18" charset="0"/>
                            <a:cs typeface="Arial" panose="020B0604020202020204" pitchFamily="34" charset="0"/>
                          </a:rPr>
                        </m:ctrlPr>
                      </m:fPr>
                      <m:num>
                        <m:sSup>
                          <m:sSupPr>
                            <m:ctrlPr>
                              <a:rPr lang="en-US" sz="3800" i="1">
                                <a:effectLst/>
                                <a:latin typeface="Cambria Math"/>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𝑦</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num>
                      <m:den>
                        <m:sSup>
                          <m:sSupPr>
                            <m:ctrlPr>
                              <a:rPr lang="en-US" sz="3800" i="1">
                                <a:effectLst/>
                                <a:latin typeface="Cambria Math"/>
                                <a:ea typeface="Times New Roman" panose="02020603050405020304" pitchFamily="18" charset="0"/>
                                <a:cs typeface="Arial" panose="020B0604020202020204" pitchFamily="34" charset="0"/>
                              </a:rPr>
                            </m:ctrlPr>
                          </m:sSupPr>
                          <m:e>
                            <m:r>
                              <a:rPr lang="pt-BR" sz="3800" i="1">
                                <a:effectLst/>
                                <a:latin typeface="Cambria Math" panose="02040503050406030204" pitchFamily="18" charset="0"/>
                                <a:ea typeface="Times New Roman" panose="02020603050405020304" pitchFamily="18" charset="0"/>
                                <a:cs typeface="Arial" panose="020B0604020202020204" pitchFamily="34" charset="0"/>
                              </a:rPr>
                              <m:t>𝑏</m:t>
                            </m:r>
                          </m:e>
                          <m:sup>
                            <m:r>
                              <a:rPr lang="pt-BR" sz="3800" i="1">
                                <a:effectLst/>
                                <a:latin typeface="Cambria Math" panose="02040503050406030204" pitchFamily="18" charset="0"/>
                                <a:ea typeface="Times New Roman" panose="02020603050405020304" pitchFamily="18" charset="0"/>
                                <a:cs typeface="Arial" panose="020B0604020202020204" pitchFamily="34" charset="0"/>
                              </a:rPr>
                              <m:t>2</m:t>
                            </m:r>
                          </m:sup>
                        </m:sSup>
                      </m:den>
                    </m:f>
                    <m:r>
                      <a:rPr lang="pt-BR" sz="3800" i="1">
                        <a:effectLst/>
                        <a:latin typeface="Cambria Math" panose="02040503050406030204" pitchFamily="18" charset="0"/>
                        <a:ea typeface="Times New Roman" panose="02020603050405020304" pitchFamily="18" charset="0"/>
                        <a:cs typeface="Arial" panose="020B0604020202020204" pitchFamily="34" charset="0"/>
                      </a:rPr>
                      <m:t>=1</m:t>
                    </m:r>
                  </m:oMath>
                </a14:m>
                <a:r>
                  <a:rPr lang="pt-BR" sz="3800" dirty="0">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pt-BR" sz="3800" i="1">
                        <a:effectLst/>
                        <a:latin typeface="Cambria Math" panose="02040503050406030204" pitchFamily="18" charset="0"/>
                        <a:ea typeface="Times New Roman" panose="02020603050405020304" pitchFamily="18" charset="0"/>
                        <a:cs typeface="Arial" panose="020B0604020202020204" pitchFamily="34" charset="0"/>
                      </a:rPr>
                      <m:t>𝑎</m:t>
                    </m:r>
                    <m:r>
                      <a:rPr lang="pt-BR" sz="3800" i="1">
                        <a:effectLst/>
                        <a:latin typeface="Cambria Math" panose="02040503050406030204" pitchFamily="18" charset="0"/>
                        <a:ea typeface="Times New Roman" panose="02020603050405020304" pitchFamily="18" charset="0"/>
                        <a:cs typeface="Arial" panose="020B0604020202020204" pitchFamily="34" charset="0"/>
                      </a:rPr>
                      <m:t>&gt;</m:t>
                    </m:r>
                    <m:r>
                      <a:rPr lang="pt-BR" sz="3800" i="1">
                        <a:effectLst/>
                        <a:latin typeface="Cambria Math" panose="02040503050406030204" pitchFamily="18" charset="0"/>
                        <a:ea typeface="Times New Roman" panose="02020603050405020304" pitchFamily="18" charset="0"/>
                        <a:cs typeface="Arial" panose="020B0604020202020204" pitchFamily="34" charset="0"/>
                      </a:rPr>
                      <m:t>𝑏</m:t>
                    </m:r>
                    <m:r>
                      <a:rPr lang="pt-BR" sz="3800" i="1">
                        <a:effectLst/>
                        <a:latin typeface="Cambria Math" panose="02040503050406030204" pitchFamily="18" charset="0"/>
                        <a:ea typeface="Times New Roman" panose="02020603050405020304" pitchFamily="18" charset="0"/>
                        <a:cs typeface="Arial" panose="020B0604020202020204" pitchFamily="34" charset="0"/>
                      </a:rPr>
                      <m:t>&gt;0   (2)</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Arial" panose="020B0604020202020204" pitchFamily="34" charset="0"/>
                  </a:rPr>
                  <a:t>Ngược lại, mỗi phương trình có dạng (2)  đều là phương trình của elip có hai tiêu điểm </a:t>
                </a:r>
                <a14:m>
                  <m:oMath xmlns:m="http://schemas.openxmlformats.org/officeDocument/2006/math">
                    <m:sSub>
                      <m:sSubPr>
                        <m:ctrlPr>
                          <a:rPr lang="en-US" sz="3800" i="1">
                            <a:effectLst/>
                            <a:latin typeface="Cambria Math"/>
                            <a:ea typeface="Calibri" panose="020F0502020204030204" pitchFamily="34" charset="0"/>
                            <a:cs typeface="Arial" panose="020B0604020202020204" pitchFamily="34" charset="0"/>
                          </a:rPr>
                        </m:ctrlPr>
                      </m:sSubPr>
                      <m:e>
                        <m:r>
                          <a:rPr lang="nl-NL" sz="3800" i="1">
                            <a:effectLst/>
                            <a:latin typeface="Cambria Math" panose="02040503050406030204" pitchFamily="18" charset="0"/>
                            <a:ea typeface="Calibri" panose="020F0502020204030204" pitchFamily="34" charset="0"/>
                            <a:cs typeface="Arial" panose="020B0604020202020204" pitchFamily="34" charset="0"/>
                          </a:rPr>
                          <m:t>𝐹</m:t>
                        </m:r>
                      </m:e>
                      <m:sub>
                        <m:r>
                          <a:rPr lang="nl-NL" sz="3800" i="1">
                            <a:effectLst/>
                            <a:latin typeface="Cambria Math" panose="02040503050406030204" pitchFamily="18" charset="0"/>
                            <a:ea typeface="Calibri" panose="020F0502020204030204" pitchFamily="34" charset="0"/>
                            <a:cs typeface="Arial" panose="020B0604020202020204" pitchFamily="34" charset="0"/>
                          </a:rPr>
                          <m:t>1</m:t>
                        </m:r>
                      </m:sub>
                    </m:sSub>
                    <m:d>
                      <m:dPr>
                        <m:ctrlPr>
                          <a:rPr lang="en-US" sz="3800" i="1">
                            <a:effectLst/>
                            <a:latin typeface="Cambria Math"/>
                            <a:ea typeface="Calibri" panose="020F0502020204030204" pitchFamily="34" charset="0"/>
                            <a:cs typeface="Arial" panose="020B0604020202020204" pitchFamily="34" charset="0"/>
                          </a:rPr>
                        </m:ctrlPr>
                      </m:dPr>
                      <m:e>
                        <m:r>
                          <a:rPr lang="nl-NL" sz="38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effectLst/>
                                <a:latin typeface="Cambria Math"/>
                                <a:ea typeface="Calibri" panose="020F0502020204030204" pitchFamily="34" charset="0"/>
                                <a:cs typeface="Arial" panose="020B0604020202020204" pitchFamily="34" charset="0"/>
                              </a:rPr>
                            </m:ctrlPr>
                          </m:radPr>
                          <m:deg/>
                          <m:e>
                            <m:sSup>
                              <m:sSupPr>
                                <m:ctrlPr>
                                  <a:rPr lang="en-US" sz="3800" i="1">
                                    <a:effectLst/>
                                    <a:latin typeface="Cambria Math"/>
                                    <a:ea typeface="Calibri" panose="020F0502020204030204" pitchFamily="34" charset="0"/>
                                    <a:cs typeface="Arial" panose="020B0604020202020204" pitchFamily="34" charset="0"/>
                                  </a:rPr>
                                </m:ctrlPr>
                              </m:sSupPr>
                              <m:e>
                                <m:r>
                                  <a:rPr lang="nl-NL" sz="3800" i="1">
                                    <a:effectLst/>
                                    <a:latin typeface="Cambria Math" panose="02040503050406030204" pitchFamily="18" charset="0"/>
                                    <a:ea typeface="Calibri" panose="020F0502020204030204" pitchFamily="34" charset="0"/>
                                    <a:cs typeface="Arial" panose="020B0604020202020204" pitchFamily="34" charset="0"/>
                                  </a:rPr>
                                  <m:t>𝑎</m:t>
                                </m:r>
                              </m:e>
                              <m:sup>
                                <m:r>
                                  <a:rPr lang="nl-NL" sz="3800" i="1">
                                    <a:effectLst/>
                                    <a:latin typeface="Cambria Math" panose="02040503050406030204" pitchFamily="18" charset="0"/>
                                    <a:ea typeface="Calibri" panose="020F0502020204030204" pitchFamily="34" charset="0"/>
                                    <a:cs typeface="Arial" panose="020B0604020202020204" pitchFamily="34" charset="0"/>
                                  </a:rPr>
                                  <m:t>2</m:t>
                                </m:r>
                              </m:sup>
                            </m:sSup>
                            <m:r>
                              <a:rPr lang="nl-NL" sz="38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3800" i="1">
                                    <a:effectLst/>
                                    <a:latin typeface="Cambria Math"/>
                                    <a:ea typeface="Calibri" panose="020F0502020204030204" pitchFamily="34" charset="0"/>
                                    <a:cs typeface="Arial" panose="020B0604020202020204" pitchFamily="34" charset="0"/>
                                  </a:rPr>
                                </m:ctrlPr>
                              </m:sSupPr>
                              <m:e>
                                <m:r>
                                  <a:rPr lang="nl-NL" sz="3800" i="1">
                                    <a:effectLst/>
                                    <a:latin typeface="Cambria Math" panose="02040503050406030204" pitchFamily="18" charset="0"/>
                                    <a:ea typeface="Calibri" panose="020F0502020204030204" pitchFamily="34" charset="0"/>
                                    <a:cs typeface="Arial" panose="020B0604020202020204" pitchFamily="34" charset="0"/>
                                  </a:rPr>
                                  <m:t>𝑏</m:t>
                                </m:r>
                              </m:e>
                              <m:sup>
                                <m:r>
                                  <a:rPr lang="nl-NL" sz="3800" i="1">
                                    <a:effectLst/>
                                    <a:latin typeface="Cambria Math" panose="02040503050406030204" pitchFamily="18" charset="0"/>
                                    <a:ea typeface="Calibri" panose="020F0502020204030204" pitchFamily="34" charset="0"/>
                                    <a:cs typeface="Arial" panose="020B0604020202020204" pitchFamily="34" charset="0"/>
                                  </a:rPr>
                                  <m:t>2</m:t>
                                </m:r>
                              </m:sup>
                            </m:sSup>
                          </m:e>
                        </m:rad>
                        <m:r>
                          <a:rPr lang="nl-NL" sz="3800" i="1">
                            <a:effectLst/>
                            <a:latin typeface="Cambria Math" panose="02040503050406030204" pitchFamily="18" charset="0"/>
                            <a:ea typeface="Calibri" panose="020F0502020204030204" pitchFamily="34" charset="0"/>
                            <a:cs typeface="Arial" panose="020B0604020202020204" pitchFamily="34" charset="0"/>
                          </a:rPr>
                          <m:t>;0</m:t>
                        </m:r>
                      </m:e>
                    </m:d>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3800" i="1">
                            <a:effectLst/>
                            <a:latin typeface="Cambria Math"/>
                            <a:ea typeface="Calibri" panose="020F0502020204030204" pitchFamily="34" charset="0"/>
                            <a:cs typeface="Arial" panose="020B0604020202020204" pitchFamily="34" charset="0"/>
                          </a:rPr>
                        </m:ctrlPr>
                      </m:sSubPr>
                      <m:e>
                        <m:r>
                          <a:rPr lang="nl-NL" sz="3800" i="1">
                            <a:effectLst/>
                            <a:latin typeface="Cambria Math" panose="02040503050406030204" pitchFamily="18" charset="0"/>
                            <a:ea typeface="Calibri" panose="020F0502020204030204" pitchFamily="34" charset="0"/>
                            <a:cs typeface="Arial" panose="020B0604020202020204" pitchFamily="34" charset="0"/>
                          </a:rPr>
                          <m:t>𝐹</m:t>
                        </m:r>
                      </m:e>
                      <m:sub>
                        <m:r>
                          <a:rPr lang="nl-NL" sz="3800" i="1">
                            <a:effectLst/>
                            <a:latin typeface="Cambria Math" panose="02040503050406030204" pitchFamily="18" charset="0"/>
                            <a:ea typeface="Calibri" panose="020F0502020204030204" pitchFamily="34" charset="0"/>
                            <a:cs typeface="Arial" panose="020B0604020202020204" pitchFamily="34" charset="0"/>
                          </a:rPr>
                          <m:t>2</m:t>
                        </m:r>
                      </m:sub>
                    </m:sSub>
                    <m:d>
                      <m:dPr>
                        <m:ctrlPr>
                          <a:rPr lang="en-US" sz="3800" i="1">
                            <a:effectLst/>
                            <a:latin typeface="Cambria Math"/>
                            <a:ea typeface="Calibri" panose="020F0502020204030204" pitchFamily="34" charset="0"/>
                            <a:cs typeface="Arial" panose="020B0604020202020204" pitchFamily="34" charset="0"/>
                          </a:rPr>
                        </m:ctrlPr>
                      </m:dPr>
                      <m:e>
                        <m:rad>
                          <m:radPr>
                            <m:degHide m:val="on"/>
                            <m:ctrlPr>
                              <a:rPr lang="en-US" sz="3800" i="1">
                                <a:effectLst/>
                                <a:latin typeface="Cambria Math"/>
                                <a:ea typeface="Calibri" panose="020F0502020204030204" pitchFamily="34" charset="0"/>
                                <a:cs typeface="Arial" panose="020B0604020202020204" pitchFamily="34" charset="0"/>
                              </a:rPr>
                            </m:ctrlPr>
                          </m:radPr>
                          <m:deg/>
                          <m:e>
                            <m:sSup>
                              <m:sSupPr>
                                <m:ctrlPr>
                                  <a:rPr lang="en-US" sz="3800" i="1">
                                    <a:effectLst/>
                                    <a:latin typeface="Cambria Math"/>
                                    <a:ea typeface="Calibri" panose="020F0502020204030204" pitchFamily="34" charset="0"/>
                                    <a:cs typeface="Arial" panose="020B0604020202020204" pitchFamily="34" charset="0"/>
                                  </a:rPr>
                                </m:ctrlPr>
                              </m:sSupPr>
                              <m:e>
                                <m:r>
                                  <a:rPr lang="nl-NL" sz="3800" i="1">
                                    <a:effectLst/>
                                    <a:latin typeface="Cambria Math" panose="02040503050406030204" pitchFamily="18" charset="0"/>
                                    <a:ea typeface="Calibri" panose="020F0502020204030204" pitchFamily="34" charset="0"/>
                                    <a:cs typeface="Arial" panose="020B0604020202020204" pitchFamily="34" charset="0"/>
                                  </a:rPr>
                                  <m:t>𝑎</m:t>
                                </m:r>
                              </m:e>
                              <m:sup>
                                <m:r>
                                  <a:rPr lang="nl-NL" sz="3800" i="1">
                                    <a:effectLst/>
                                    <a:latin typeface="Cambria Math" panose="02040503050406030204" pitchFamily="18" charset="0"/>
                                    <a:ea typeface="Calibri" panose="020F0502020204030204" pitchFamily="34" charset="0"/>
                                    <a:cs typeface="Arial" panose="020B0604020202020204" pitchFamily="34" charset="0"/>
                                  </a:rPr>
                                  <m:t>2</m:t>
                                </m:r>
                              </m:sup>
                            </m:sSup>
                            <m:r>
                              <a:rPr lang="nl-NL" sz="38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3800" i="1">
                                    <a:effectLst/>
                                    <a:latin typeface="Cambria Math"/>
                                    <a:ea typeface="Calibri" panose="020F0502020204030204" pitchFamily="34" charset="0"/>
                                    <a:cs typeface="Arial" panose="020B0604020202020204" pitchFamily="34" charset="0"/>
                                  </a:rPr>
                                </m:ctrlPr>
                              </m:sSupPr>
                              <m:e>
                                <m:r>
                                  <a:rPr lang="nl-NL" sz="3800" i="1">
                                    <a:effectLst/>
                                    <a:latin typeface="Cambria Math" panose="02040503050406030204" pitchFamily="18" charset="0"/>
                                    <a:ea typeface="Calibri" panose="020F0502020204030204" pitchFamily="34" charset="0"/>
                                    <a:cs typeface="Arial" panose="020B0604020202020204" pitchFamily="34" charset="0"/>
                                  </a:rPr>
                                  <m:t>𝑏</m:t>
                                </m:r>
                              </m:e>
                              <m:sup>
                                <m:r>
                                  <a:rPr lang="nl-NL" sz="3800" i="1">
                                    <a:effectLst/>
                                    <a:latin typeface="Cambria Math" panose="02040503050406030204" pitchFamily="18" charset="0"/>
                                    <a:ea typeface="Calibri" panose="020F0502020204030204" pitchFamily="34" charset="0"/>
                                    <a:cs typeface="Arial" panose="020B0604020202020204" pitchFamily="34" charset="0"/>
                                  </a:rPr>
                                  <m:t>2</m:t>
                                </m:r>
                              </m:sup>
                            </m:sSup>
                          </m:e>
                        </m:rad>
                        <m:r>
                          <a:rPr lang="nl-NL" sz="3800" i="1">
                            <a:effectLst/>
                            <a:latin typeface="Cambria Math" panose="02040503050406030204" pitchFamily="18" charset="0"/>
                            <a:ea typeface="Calibri" panose="020F0502020204030204" pitchFamily="34" charset="0"/>
                            <a:cs typeface="Arial" panose="020B0604020202020204" pitchFamily="34" charset="0"/>
                          </a:rPr>
                          <m:t>;0</m:t>
                        </m:r>
                      </m:e>
                    </m:d>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tiêu cự </a:t>
                </a:r>
                <a14:m>
                  <m:oMath xmlns:m="http://schemas.openxmlformats.org/officeDocument/2006/math">
                    <m:r>
                      <a:rPr lang="nl-NL" sz="3800" i="1">
                        <a:effectLst/>
                        <a:latin typeface="Cambria Math" panose="02040503050406030204" pitchFamily="18" charset="0"/>
                        <a:ea typeface="Times New Roman" panose="02020603050405020304" pitchFamily="18" charset="0"/>
                        <a:cs typeface="Arial" panose="020B0604020202020204" pitchFamily="34" charset="0"/>
                      </a:rPr>
                      <m:t>2</m:t>
                    </m:r>
                    <m:r>
                      <a:rPr lang="nl-NL" sz="3800" i="1">
                        <a:effectLst/>
                        <a:latin typeface="Cambria Math" panose="02040503050406030204" pitchFamily="18" charset="0"/>
                        <a:ea typeface="Times New Roman" panose="02020603050405020304" pitchFamily="18" charset="0"/>
                        <a:cs typeface="Arial" panose="020B0604020202020204" pitchFamily="34" charset="0"/>
                      </a:rPr>
                      <m:t>𝑐</m:t>
                    </m:r>
                    <m:r>
                      <a:rPr lang="nl-NL" sz="3800" i="1">
                        <a:effectLst/>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3800" i="1">
                            <a:effectLst/>
                            <a:latin typeface="Cambria Math"/>
                            <a:ea typeface="Calibri" panose="020F0502020204030204" pitchFamily="34" charset="0"/>
                            <a:cs typeface="Arial" panose="020B0604020202020204" pitchFamily="34" charset="0"/>
                          </a:rPr>
                        </m:ctrlPr>
                      </m:radPr>
                      <m:deg/>
                      <m:e>
                        <m:sSup>
                          <m:sSupPr>
                            <m:ctrlPr>
                              <a:rPr lang="en-US" sz="3800" i="1">
                                <a:effectLst/>
                                <a:latin typeface="Cambria Math"/>
                                <a:ea typeface="Calibri" panose="020F0502020204030204" pitchFamily="34" charset="0"/>
                                <a:cs typeface="Arial" panose="020B0604020202020204" pitchFamily="34" charset="0"/>
                              </a:rPr>
                            </m:ctrlPr>
                          </m:sSupPr>
                          <m:e>
                            <m:r>
                              <a:rPr lang="nl-NL" sz="3800" i="1">
                                <a:effectLst/>
                                <a:latin typeface="Cambria Math" panose="02040503050406030204" pitchFamily="18" charset="0"/>
                                <a:ea typeface="Calibri" panose="020F0502020204030204" pitchFamily="34" charset="0"/>
                                <a:cs typeface="Arial" panose="020B0604020202020204" pitchFamily="34" charset="0"/>
                              </a:rPr>
                              <m:t>𝑎</m:t>
                            </m:r>
                          </m:e>
                          <m:sup>
                            <m:r>
                              <a:rPr lang="nl-NL" sz="3800" i="1">
                                <a:effectLst/>
                                <a:latin typeface="Cambria Math" panose="02040503050406030204" pitchFamily="18" charset="0"/>
                                <a:ea typeface="Calibri" panose="020F0502020204030204" pitchFamily="34" charset="0"/>
                                <a:cs typeface="Arial" panose="020B0604020202020204" pitchFamily="34" charset="0"/>
                              </a:rPr>
                              <m:t>2</m:t>
                            </m:r>
                          </m:sup>
                        </m:sSup>
                        <m:r>
                          <a:rPr lang="nl-NL" sz="38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3800" i="1">
                                <a:effectLst/>
                                <a:latin typeface="Cambria Math"/>
                                <a:ea typeface="Calibri" panose="020F0502020204030204" pitchFamily="34" charset="0"/>
                                <a:cs typeface="Arial" panose="020B0604020202020204" pitchFamily="34" charset="0"/>
                              </a:rPr>
                            </m:ctrlPr>
                          </m:sSupPr>
                          <m:e>
                            <m:r>
                              <a:rPr lang="nl-NL" sz="3800" i="1">
                                <a:effectLst/>
                                <a:latin typeface="Cambria Math" panose="02040503050406030204" pitchFamily="18" charset="0"/>
                                <a:ea typeface="Calibri" panose="020F0502020204030204" pitchFamily="34" charset="0"/>
                                <a:cs typeface="Arial" panose="020B0604020202020204" pitchFamily="34" charset="0"/>
                              </a:rPr>
                              <m:t>𝑏</m:t>
                            </m:r>
                          </m:e>
                          <m:sup>
                            <m:r>
                              <a:rPr lang="nl-NL" sz="3800" i="1">
                                <a:effectLst/>
                                <a:latin typeface="Cambria Math" panose="02040503050406030204" pitchFamily="18" charset="0"/>
                                <a:ea typeface="Calibri" panose="020F0502020204030204" pitchFamily="34" charset="0"/>
                                <a:cs typeface="Arial" panose="020B0604020202020204" pitchFamily="34" charset="0"/>
                              </a:rPr>
                              <m:t>2</m:t>
                            </m:r>
                          </m:sup>
                        </m:sSup>
                      </m:e>
                    </m:rad>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và tổng các khoảng cách từ mỗi điểm thuộc elip đó tới hai tiêu điểm bằng 2a.</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Arial" panose="020B0604020202020204" pitchFamily="34" charset="0"/>
                  </a:rPr>
                  <a:t>Phương trình (2) được gọi là </a:t>
                </a:r>
                <a:r>
                  <a:rPr lang="nl-NL" sz="3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phương trình chính tắc của elip</a:t>
                </a:r>
                <a:r>
                  <a:rPr lang="nl-NL" sz="3800" dirty="0">
                    <a:effectLst/>
                    <a:latin typeface="Arial" panose="020B0604020202020204" pitchFamily="34" charset="0"/>
                    <a:ea typeface="Times New Roman" panose="02020603050405020304" pitchFamily="18" charset="0"/>
                    <a:cs typeface="Arial" panose="020B0604020202020204" pitchFamily="34" charset="0"/>
                  </a:rPr>
                  <a:t> tương ứng.</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024637" y="1943100"/>
                <a:ext cx="16391054" cy="6908173"/>
              </a:xfrm>
              <a:prstGeom prst="rect">
                <a:avLst/>
              </a:prstGeom>
              <a:blipFill>
                <a:blip r:embed="rId11"/>
                <a:stretch>
                  <a:fillRect l="-1227" r="-1227" b="-1059"/>
                </a:stretch>
              </a:blipFill>
            </p:spPr>
            <p:txBody>
              <a:bodyPr/>
              <a:lstStyle/>
              <a:p>
                <a:r>
                  <a:rPr lang="en-US">
                    <a:noFill/>
                  </a:rPr>
                  <a:t> </a:t>
                </a:r>
              </a:p>
            </p:txBody>
          </p:sp>
        </mc:Fallback>
      </mc:AlternateContent>
    </p:spTree>
    <p:extLst>
      <p:ext uri="{BB962C8B-B14F-4D97-AF65-F5344CB8AC3E}">
        <p14:creationId xmlns:p14="http://schemas.microsoft.com/office/powerpoint/2010/main" val="17610974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anim calcmode="lin" valueType="num">
                                      <p:cBhvr>
                                        <p:cTn id="26"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08665" y="5715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vi-VN"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2</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tr50)</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7924800" y="4177526"/>
            <a:ext cx="1600200" cy="7373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mc:AlternateContent xmlns:mc="http://schemas.openxmlformats.org/markup-compatibility/2006" xmlns:a14="http://schemas.microsoft.com/office/drawing/2010/main">
        <mc:Choice Requires="a14">
          <p:sp>
            <p:nvSpPr>
              <p:cNvPr id="3" name="Rectangle 2"/>
              <p:cNvSpPr/>
              <p:nvPr/>
            </p:nvSpPr>
            <p:spPr>
              <a:xfrm>
                <a:off x="308665" y="1528114"/>
                <a:ext cx="17598335" cy="2229778"/>
              </a:xfrm>
              <a:prstGeom prst="rect">
                <a:avLst/>
              </a:prstGeom>
            </p:spPr>
            <p:txBody>
              <a:bodyPr wrap="square">
                <a:spAutoFit/>
              </a:bodyPr>
              <a:lstStyle/>
              <a:p>
                <a:pPr algn="just">
                  <a:lnSpc>
                    <a:spcPct val="150000"/>
                  </a:lnSpc>
                </a:pPr>
                <a:r>
                  <a:rPr lang="en-US" sz="3800" dirty="0">
                    <a:latin typeface="Arial" panose="020B0604020202020204" pitchFamily="34" charset="0"/>
                    <a:ea typeface="Calibri" panose="020F0502020204030204" pitchFamily="34" charset="0"/>
                    <a:cs typeface="Arial" panose="020B0604020202020204" pitchFamily="34" charset="0"/>
                  </a:rPr>
                  <a:t>Cho </a:t>
                </a:r>
                <a:r>
                  <a:rPr lang="en-US" sz="3800" dirty="0" err="1">
                    <a:latin typeface="Arial" panose="020B0604020202020204" pitchFamily="34" charset="0"/>
                    <a:ea typeface="Calibri" panose="020F0502020204030204" pitchFamily="34" charset="0"/>
                    <a:cs typeface="Arial" panose="020B0604020202020204" pitchFamily="34" charset="0"/>
                  </a:rPr>
                  <a:t>elip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có</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phương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trình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chính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tắc</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a:cs typeface="Arial" panose="020B0604020202020204" pitchFamily="34" charset="0"/>
                          </a:rPr>
                        </m:ctrlPr>
                      </m:fPr>
                      <m:num>
                        <m:sSup>
                          <m:sSupPr>
                            <m:ctrlPr>
                              <a:rPr lang="en-US" sz="3800" i="1">
                                <a:effectLst/>
                                <a:latin typeface="Cambria Math"/>
                                <a:cs typeface="Arial" panose="020B0604020202020204" pitchFamily="34" charset="0"/>
                              </a:rPr>
                            </m:ctrlPr>
                          </m:sSupPr>
                          <m:e>
                            <m:r>
                              <a:rPr lang="en-US" sz="3800" i="1">
                                <a:effectLst/>
                                <a:latin typeface="Cambria Math" panose="02040503050406030204" pitchFamily="18" charset="0"/>
                                <a:ea typeface="Calibri" panose="020F0502020204030204" pitchFamily="34" charset="0"/>
                                <a:cs typeface="Arial" panose="020B0604020202020204" pitchFamily="34" charset="0"/>
                              </a:rPr>
                              <m:t>𝑥</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num>
                      <m:den>
                        <m:r>
                          <a:rPr lang="en-US" sz="3800">
                            <a:effectLst/>
                            <a:latin typeface="Cambria Math" panose="02040503050406030204" pitchFamily="18" charset="0"/>
                            <a:ea typeface="Calibri" panose="020F0502020204030204" pitchFamily="34" charset="0"/>
                            <a:cs typeface="Arial" panose="020B0604020202020204" pitchFamily="34" charset="0"/>
                          </a:rPr>
                          <m:t>25</m:t>
                        </m:r>
                      </m:den>
                    </m:f>
                    <m:r>
                      <a:rPr lang="en-US"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a:cs typeface="Arial" panose="020B0604020202020204" pitchFamily="34" charset="0"/>
                          </a:rPr>
                        </m:ctrlPr>
                      </m:fPr>
                      <m:num>
                        <m:sSup>
                          <m:sSupPr>
                            <m:ctrlPr>
                              <a:rPr lang="en-US" sz="3800" i="1">
                                <a:effectLst/>
                                <a:latin typeface="Cambria Math"/>
                                <a:cs typeface="Arial" panose="020B0604020202020204" pitchFamily="34" charset="0"/>
                              </a:rPr>
                            </m:ctrlPr>
                          </m:sSupPr>
                          <m:e>
                            <m:r>
                              <a:rPr lang="en-US" sz="3800" i="1">
                                <a:effectLst/>
                                <a:latin typeface="Cambria Math" panose="02040503050406030204" pitchFamily="18" charset="0"/>
                                <a:ea typeface="Calibri" panose="020F0502020204030204" pitchFamily="34" charset="0"/>
                                <a:cs typeface="Arial" panose="020B0604020202020204" pitchFamily="34" charset="0"/>
                              </a:rPr>
                              <m:t>𝑦</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num>
                      <m:den>
                        <m:r>
                          <a:rPr lang="en-US" sz="3800">
                            <a:effectLst/>
                            <a:latin typeface="Cambria Math" panose="02040503050406030204" pitchFamily="18" charset="0"/>
                            <a:ea typeface="Calibri" panose="020F0502020204030204" pitchFamily="34" charset="0"/>
                            <a:cs typeface="Arial" panose="020B0604020202020204" pitchFamily="34" charset="0"/>
                          </a:rPr>
                          <m:t>16</m:t>
                        </m:r>
                      </m:den>
                    </m:f>
                    <m:r>
                      <a:rPr lang="en-US" sz="3800">
                        <a:effectLst/>
                        <a:latin typeface="Cambria Math" panose="02040503050406030204" pitchFamily="18" charset="0"/>
                        <a:ea typeface="Calibri" panose="020F0502020204030204" pitchFamily="34" charset="0"/>
                        <a:cs typeface="Arial" panose="020B0604020202020204" pitchFamily="34" charset="0"/>
                      </a:rPr>
                      <m:t>=1</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Tìm</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tiêu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điểm</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tiêu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cự</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elip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tổng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khoảng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từ</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mổi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điểm</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elip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tới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hai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tiêu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điểm</a:t>
                </a:r>
                <a:r>
                  <a:rPr lang="en-US" sz="3800" dirty="0" smtClean="0">
                    <a:effectLst/>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08665" y="1528114"/>
                <a:ext cx="17598335" cy="2229778"/>
              </a:xfrm>
              <a:prstGeom prst="rect">
                <a:avLst/>
              </a:prstGeom>
              <a:blipFill>
                <a:blip r:embed="rId2"/>
                <a:stretch>
                  <a:fillRect l="-1143" r="-1143" b="-101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33400" y="5237931"/>
                <a:ext cx="16992600" cy="3715569"/>
              </a:xfrm>
              <a:prstGeom prst="rect">
                <a:avLst/>
              </a:prstGeom>
            </p:spPr>
            <p:txBody>
              <a:bodyPr wrap="square">
                <a:spAutoFit/>
              </a:bodyPr>
              <a:lstStyle/>
              <a:p>
                <a:pPr>
                  <a:lnSpc>
                    <a:spcPct val="150000"/>
                  </a:lnSpc>
                </a:pPr>
                <a:r>
                  <a:rPr lang="en-US" sz="3800" dirty="0" smtClean="0">
                    <a:latin typeface="Arial" panose="020B0604020202020204" pitchFamily="34" charset="0"/>
                    <a:ea typeface="Calibri" panose="020F0502020204030204" pitchFamily="34" charset="0"/>
                    <a:cs typeface="Arial" panose="020B0604020202020204" pitchFamily="34" charset="0"/>
                  </a:rPr>
                  <a:t>Ta </a:t>
                </a:r>
                <a:r>
                  <a:rPr lang="en-US" sz="3800" dirty="0" err="1">
                    <a:latin typeface="Arial" panose="020B0604020202020204" pitchFamily="34" charset="0"/>
                    <a:ea typeface="Calibri" panose="020F0502020204030204" pitchFamily="34" charset="0"/>
                    <a:cs typeface="Arial" panose="020B0604020202020204" pitchFamily="34" charset="0"/>
                  </a:rPr>
                  <a:t>có</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3800" i="1">
                            <a:latin typeface="Cambria Math"/>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𝑎</m:t>
                        </m:r>
                      </m:e>
                      <m:sup>
                        <m:r>
                          <a:rPr lang="en-US" sz="3800">
                            <a:latin typeface="Cambria Math" panose="02040503050406030204" pitchFamily="18" charset="0"/>
                            <a:ea typeface="Calibri" panose="020F0502020204030204" pitchFamily="34" charset="0"/>
                            <a:cs typeface="Arial" panose="020B0604020202020204" pitchFamily="34" charset="0"/>
                          </a:rPr>
                          <m:t>2</m:t>
                        </m:r>
                      </m:sup>
                    </m:sSup>
                    <m:r>
                      <a:rPr lang="en-US" sz="3800">
                        <a:latin typeface="Cambria Math" panose="02040503050406030204" pitchFamily="18" charset="0"/>
                        <a:ea typeface="Calibri" panose="020F0502020204030204" pitchFamily="34" charset="0"/>
                        <a:cs typeface="Arial" panose="020B0604020202020204" pitchFamily="34" charset="0"/>
                      </a:rPr>
                      <m:t>=25,</m:t>
                    </m:r>
                    <m:sSup>
                      <m:sSupPr>
                        <m:ctrlPr>
                          <a:rPr lang="en-US" sz="3800" i="1">
                            <a:latin typeface="Cambria Math"/>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𝑏</m:t>
                        </m:r>
                      </m:e>
                      <m:sup>
                        <m:r>
                          <a:rPr lang="en-US" sz="3800">
                            <a:latin typeface="Cambria Math" panose="02040503050406030204" pitchFamily="18" charset="0"/>
                            <a:ea typeface="Calibri" panose="020F0502020204030204" pitchFamily="34" charset="0"/>
                            <a:cs typeface="Arial" panose="020B0604020202020204" pitchFamily="34" charset="0"/>
                          </a:rPr>
                          <m:t>2</m:t>
                        </m:r>
                      </m:sup>
                    </m:sSup>
                    <m:r>
                      <a:rPr lang="en-US" sz="3800">
                        <a:latin typeface="Cambria Math" panose="02040503050406030204" pitchFamily="18" charset="0"/>
                        <a:ea typeface="Calibri" panose="020F0502020204030204" pitchFamily="34" charset="0"/>
                        <a:cs typeface="Arial" panose="020B0604020202020204" pitchFamily="34" charset="0"/>
                      </a:rPr>
                      <m:t>=16</m:t>
                    </m:r>
                  </m:oMath>
                </a14:m>
                <a:r>
                  <a:rPr lang="en-US" sz="3800" dirty="0">
                    <a:latin typeface="Arial" panose="020B0604020202020204" pitchFamily="34" charset="0"/>
                    <a:ea typeface="Calibri" panose="020F0502020204030204" pitchFamily="34" charset="0"/>
                    <a:cs typeface="Arial" panose="020B0604020202020204" pitchFamily="34" charset="0"/>
                  </a:rPr>
                  <a:t>. </a:t>
                </a:r>
                <a:endParaRPr lang="en-US" sz="3800" dirty="0" smtClean="0">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 xmlns:m="http://schemas.openxmlformats.org/officeDocument/2006/math">
                    <m:r>
                      <a:rPr lang="en-US" sz="3800" i="1">
                        <a:latin typeface="Cambria Math" panose="02040503050406030204" pitchFamily="18" charset="0"/>
                        <a:ea typeface="Cambria Math" panose="02040503050406030204" pitchFamily="18" charset="0"/>
                        <a:cs typeface="Arial" panose="020B0604020202020204" pitchFamily="34" charset="0"/>
                      </a:rPr>
                      <m:t> </m:t>
                    </m:r>
                    <m:r>
                      <a:rPr lang="en-US" sz="3800" b="0" i="1" smtClean="0">
                        <a:latin typeface="Cambria Math" panose="02040503050406030204" pitchFamily="18" charset="0"/>
                        <a:ea typeface="Cambria Math" panose="02040503050406030204" pitchFamily="18" charset="0"/>
                        <a:cs typeface="Arial" panose="020B0604020202020204" pitchFamily="34" charset="0"/>
                      </a:rPr>
                      <m:t>      </m:t>
                    </m:r>
                    <m:r>
                      <a:rPr lang="en-US" sz="38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800" dirty="0" smtClean="0">
                    <a:latin typeface="Arial" panose="020B0604020202020204" pitchFamily="34" charset="0"/>
                    <a:ea typeface="Calibri" panose="020F0502020204030204" pitchFamily="34" charset="0"/>
                    <a:cs typeface="Arial" panose="020B0604020202020204" pitchFamily="34" charset="0"/>
                  </a:rPr>
                  <a:t>  Do </a:t>
                </a:r>
                <a:r>
                  <a:rPr lang="en-US" sz="3800" dirty="0" err="1">
                    <a:latin typeface="Arial" panose="020B0604020202020204" pitchFamily="34" charset="0"/>
                    <a:ea typeface="Calibri" panose="020F0502020204030204" pitchFamily="34" charset="0"/>
                    <a:cs typeface="Arial" panose="020B0604020202020204" pitchFamily="34" charset="0"/>
                  </a:rPr>
                  <a:t>đó</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latin typeface="Cambria Math" panose="02040503050406030204" pitchFamily="18" charset="0"/>
                        <a:ea typeface="Calibri" panose="020F0502020204030204" pitchFamily="34" charset="0"/>
                        <a:cs typeface="Arial" panose="020B0604020202020204" pitchFamily="34" charset="0"/>
                      </a:rPr>
                      <m:t>𝑐</m:t>
                    </m:r>
                    <m:r>
                      <a:rPr lang="en-US" sz="3800">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latin typeface="Cambria Math"/>
                            <a:ea typeface="Calibri" panose="020F0502020204030204" pitchFamily="34" charset="0"/>
                            <a:cs typeface="Arial" panose="020B0604020202020204" pitchFamily="34" charset="0"/>
                          </a:rPr>
                        </m:ctrlPr>
                      </m:radPr>
                      <m:deg/>
                      <m:e>
                        <m:sSup>
                          <m:sSupPr>
                            <m:ctrlPr>
                              <a:rPr lang="en-US" sz="3800" i="1">
                                <a:latin typeface="Cambria Math"/>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𝑎</m:t>
                            </m:r>
                          </m:e>
                          <m:sup>
                            <m:r>
                              <a:rPr lang="en-US" sz="3800">
                                <a:latin typeface="Cambria Math" panose="02040503050406030204" pitchFamily="18" charset="0"/>
                                <a:ea typeface="Calibri" panose="020F0502020204030204" pitchFamily="34" charset="0"/>
                                <a:cs typeface="Arial" panose="020B0604020202020204" pitchFamily="34" charset="0"/>
                              </a:rPr>
                              <m:t>2</m:t>
                            </m:r>
                          </m:sup>
                        </m:sSup>
                        <m:r>
                          <a:rPr lang="en-US" sz="3800" i="1">
                            <a:latin typeface="Cambria Math" panose="02040503050406030204" pitchFamily="18" charset="0"/>
                            <a:ea typeface="Calibri" panose="020F0502020204030204" pitchFamily="34" charset="0"/>
                            <a:cs typeface="Arial" panose="020B0604020202020204" pitchFamily="34" charset="0"/>
                          </a:rPr>
                          <m:t>−</m:t>
                        </m:r>
                        <m:sSup>
                          <m:sSupPr>
                            <m:ctrlPr>
                              <a:rPr lang="en-US" sz="3800" i="1">
                                <a:latin typeface="Cambria Math"/>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𝑏</m:t>
                            </m:r>
                          </m:e>
                          <m:sup>
                            <m:r>
                              <a:rPr lang="en-US" sz="3800">
                                <a:latin typeface="Cambria Math" panose="02040503050406030204" pitchFamily="18" charset="0"/>
                                <a:ea typeface="Calibri" panose="020F0502020204030204" pitchFamily="34" charset="0"/>
                                <a:cs typeface="Arial" panose="020B0604020202020204" pitchFamily="34" charset="0"/>
                              </a:rPr>
                              <m:t>2</m:t>
                            </m:r>
                          </m:sup>
                        </m:sSup>
                      </m:e>
                    </m:rad>
                    <m:r>
                      <a:rPr lang="en-US" sz="3800">
                        <a:latin typeface="Cambria Math" panose="02040503050406030204" pitchFamily="18" charset="0"/>
                        <a:ea typeface="Calibri" panose="020F0502020204030204" pitchFamily="34" charset="0"/>
                        <a:cs typeface="Arial" panose="020B0604020202020204" pitchFamily="34" charset="0"/>
                      </a:rPr>
                      <m:t>=3</m:t>
                    </m:r>
                  </m:oMath>
                </a14:m>
                <a:r>
                  <a:rPr lang="en-US" sz="3800" dirty="0">
                    <a:latin typeface="Arial" panose="020B0604020202020204" pitchFamily="34" charset="0"/>
                    <a:ea typeface="Calibri" panose="020F0502020204030204" pitchFamily="34" charset="0"/>
                    <a:cs typeface="Arial" panose="020B0604020202020204" pitchFamily="34" charset="0"/>
                  </a:rPr>
                  <a:t>. </a:t>
                </a:r>
                <a:endParaRPr lang="en-US" sz="3800" dirty="0" smtClean="0">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err="1" smtClean="0">
                    <a:latin typeface="Arial" panose="020B0604020202020204" pitchFamily="34" charset="0"/>
                    <a:ea typeface="Calibri" panose="020F0502020204030204" pitchFamily="34" charset="0"/>
                    <a:cs typeface="Arial" panose="020B0604020202020204" pitchFamily="34" charset="0"/>
                  </a:rPr>
                  <a:t>Vậy</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elip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có</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hai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tiêu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điểm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latin typeface="Cambria Math"/>
                            <a:ea typeface="Calibri" panose="020F0502020204030204" pitchFamily="34" charset="0"/>
                            <a:cs typeface="Arial" panose="020B0604020202020204" pitchFamily="34" charset="0"/>
                          </a:rPr>
                        </m:ctrlPr>
                      </m:sSubPr>
                      <m:e>
                        <m:r>
                          <a:rPr lang="en-US" sz="3800" i="1">
                            <a:latin typeface="Cambria Math" panose="02040503050406030204" pitchFamily="18" charset="0"/>
                            <a:ea typeface="Calibri" panose="020F0502020204030204" pitchFamily="34" charset="0"/>
                            <a:cs typeface="Arial" panose="020B0604020202020204" pitchFamily="34" charset="0"/>
                          </a:rPr>
                          <m:t>𝐹</m:t>
                        </m:r>
                      </m:e>
                      <m:sub>
                        <m:r>
                          <a:rPr lang="en-US" sz="3800">
                            <a:latin typeface="Cambria Math" panose="02040503050406030204" pitchFamily="18" charset="0"/>
                            <a:ea typeface="Calibri" panose="020F0502020204030204" pitchFamily="34" charset="0"/>
                            <a:cs typeface="Arial" panose="020B0604020202020204" pitchFamily="34" charset="0"/>
                          </a:rPr>
                          <m:t>1</m:t>
                        </m:r>
                      </m:sub>
                    </m:sSub>
                    <m:r>
                      <a:rPr lang="en-US" sz="3800">
                        <a:latin typeface="Cambria Math" panose="02040503050406030204" pitchFamily="18" charset="0"/>
                        <a:ea typeface="Calibri" panose="020F0502020204030204" pitchFamily="34" charset="0"/>
                        <a:cs typeface="Arial" panose="020B0604020202020204" pitchFamily="34" charset="0"/>
                      </a:rPr>
                      <m:t>(</m:t>
                    </m:r>
                    <m:r>
                      <a:rPr lang="en-US" sz="3800" i="1">
                        <a:latin typeface="Cambria Math" panose="02040503050406030204" pitchFamily="18" charset="0"/>
                        <a:ea typeface="Calibri" panose="020F0502020204030204" pitchFamily="34" charset="0"/>
                        <a:cs typeface="Arial" panose="020B0604020202020204" pitchFamily="34" charset="0"/>
                      </a:rPr>
                      <m:t>−</m:t>
                    </m:r>
                    <m:r>
                      <a:rPr lang="en-US" sz="3800">
                        <a:latin typeface="Cambria Math" panose="02040503050406030204" pitchFamily="18" charset="0"/>
                        <a:ea typeface="Calibri" panose="020F0502020204030204" pitchFamily="34" charset="0"/>
                        <a:cs typeface="Arial" panose="020B0604020202020204" pitchFamily="34" charset="0"/>
                      </a:rPr>
                      <m:t>3;0);</m:t>
                    </m:r>
                    <m:sSub>
                      <m:sSubPr>
                        <m:ctrlPr>
                          <a:rPr lang="en-US" sz="3800" i="1">
                            <a:latin typeface="Cambria Math"/>
                            <a:ea typeface="Calibri" panose="020F0502020204030204" pitchFamily="34" charset="0"/>
                            <a:cs typeface="Arial" panose="020B0604020202020204" pitchFamily="34" charset="0"/>
                          </a:rPr>
                        </m:ctrlPr>
                      </m:sSubPr>
                      <m:e>
                        <m:r>
                          <a:rPr lang="en-US" sz="3800" i="1">
                            <a:latin typeface="Cambria Math" panose="02040503050406030204" pitchFamily="18" charset="0"/>
                            <a:ea typeface="Calibri" panose="020F0502020204030204" pitchFamily="34" charset="0"/>
                            <a:cs typeface="Arial" panose="020B0604020202020204" pitchFamily="34" charset="0"/>
                          </a:rPr>
                          <m:t>𝐹</m:t>
                        </m:r>
                      </m:e>
                      <m:sub>
                        <m:r>
                          <a:rPr lang="en-US" sz="3800">
                            <a:latin typeface="Cambria Math" panose="02040503050406030204" pitchFamily="18" charset="0"/>
                            <a:ea typeface="Calibri" panose="020F0502020204030204" pitchFamily="34" charset="0"/>
                            <a:cs typeface="Arial" panose="020B0604020202020204" pitchFamily="34" charset="0"/>
                          </a:rPr>
                          <m:t>2</m:t>
                        </m:r>
                      </m:sub>
                    </m:sSub>
                    <m:r>
                      <a:rPr lang="en-US" sz="3800">
                        <a:latin typeface="Cambria Math" panose="02040503050406030204" pitchFamily="18" charset="0"/>
                        <a:ea typeface="Calibri" panose="020F0502020204030204" pitchFamily="34" charset="0"/>
                        <a:cs typeface="Arial" panose="020B0604020202020204" pitchFamily="34" charset="0"/>
                      </a:rPr>
                      <m:t>(3;0)</m:t>
                    </m:r>
                  </m:oMath>
                </a14:m>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tiêu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cự</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800" i="1">
                            <a:latin typeface="Cambria Math"/>
                            <a:ea typeface="Calibri" panose="020F0502020204030204" pitchFamily="34" charset="0"/>
                            <a:cs typeface="Arial" panose="020B0604020202020204" pitchFamily="34" charset="0"/>
                          </a:rPr>
                        </m:ctrlPr>
                      </m:sSubPr>
                      <m:e>
                        <m:r>
                          <a:rPr lang="en-US" sz="3800" i="1">
                            <a:latin typeface="Cambria Math" panose="02040503050406030204" pitchFamily="18" charset="0"/>
                            <a:ea typeface="Calibri" panose="020F0502020204030204" pitchFamily="34" charset="0"/>
                            <a:cs typeface="Arial" panose="020B0604020202020204" pitchFamily="34" charset="0"/>
                          </a:rPr>
                          <m:t>𝐹</m:t>
                        </m:r>
                      </m:e>
                      <m:sub>
                        <m:r>
                          <a:rPr lang="en-US" sz="3800">
                            <a:latin typeface="Cambria Math" panose="02040503050406030204" pitchFamily="18" charset="0"/>
                            <a:ea typeface="Calibri" panose="020F0502020204030204" pitchFamily="34" charset="0"/>
                            <a:cs typeface="Arial" panose="020B0604020202020204" pitchFamily="34" charset="0"/>
                          </a:rPr>
                          <m:t>1</m:t>
                        </m:r>
                      </m:sub>
                    </m:sSub>
                    <m:sSub>
                      <m:sSubPr>
                        <m:ctrlPr>
                          <a:rPr lang="en-US" sz="3800" i="1">
                            <a:latin typeface="Cambria Math"/>
                            <a:ea typeface="Calibri" panose="020F0502020204030204" pitchFamily="34" charset="0"/>
                            <a:cs typeface="Arial" panose="020B0604020202020204" pitchFamily="34" charset="0"/>
                          </a:rPr>
                        </m:ctrlPr>
                      </m:sSubPr>
                      <m:e>
                        <m:r>
                          <a:rPr lang="en-US" sz="3800" i="1">
                            <a:latin typeface="Cambria Math" panose="02040503050406030204" pitchFamily="18" charset="0"/>
                            <a:ea typeface="Calibri" panose="020F0502020204030204" pitchFamily="34" charset="0"/>
                            <a:cs typeface="Arial" panose="020B0604020202020204" pitchFamily="34" charset="0"/>
                          </a:rPr>
                          <m:t>𝐹</m:t>
                        </m:r>
                      </m:e>
                      <m:sub>
                        <m:r>
                          <a:rPr lang="en-US" sz="3800">
                            <a:latin typeface="Cambria Math" panose="02040503050406030204" pitchFamily="18" charset="0"/>
                            <a:ea typeface="Calibri" panose="020F0502020204030204" pitchFamily="34" charset="0"/>
                            <a:cs typeface="Arial" panose="020B0604020202020204" pitchFamily="34" charset="0"/>
                          </a:rPr>
                          <m:t>2</m:t>
                        </m:r>
                      </m:sub>
                    </m:sSub>
                    <m:r>
                      <a:rPr lang="en-US" sz="3800">
                        <a:latin typeface="Cambria Math" panose="02040503050406030204" pitchFamily="18" charset="0"/>
                        <a:ea typeface="Calibri" panose="020F0502020204030204" pitchFamily="34" charset="0"/>
                        <a:cs typeface="Arial" panose="020B0604020202020204" pitchFamily="34" charset="0"/>
                      </a:rPr>
                      <m:t>=2</m:t>
                    </m:r>
                    <m:r>
                      <a:rPr lang="en-US" sz="3800" i="1">
                        <a:latin typeface="Cambria Math" panose="02040503050406030204" pitchFamily="18" charset="0"/>
                        <a:ea typeface="Calibri" panose="020F0502020204030204" pitchFamily="34" charset="0"/>
                        <a:cs typeface="Arial" panose="020B0604020202020204" pitchFamily="34" charset="0"/>
                      </a:rPr>
                      <m:t>𝑐</m:t>
                    </m:r>
                    <m:r>
                      <a:rPr lang="en-US" sz="3800">
                        <a:latin typeface="Cambria Math" panose="02040503050406030204" pitchFamily="18" charset="0"/>
                        <a:ea typeface="Calibri" panose="020F0502020204030204" pitchFamily="34" charset="0"/>
                        <a:cs typeface="Arial" panose="020B0604020202020204" pitchFamily="34" charset="0"/>
                      </a:rPr>
                      <m:t>=6</m:t>
                    </m:r>
                  </m:oMath>
                </a14:m>
                <a:r>
                  <a:rPr lang="en-US" sz="3800" dirty="0">
                    <a:latin typeface="Arial" panose="020B0604020202020204" pitchFamily="34" charset="0"/>
                    <a:ea typeface="Calibri" panose="020F0502020204030204" pitchFamily="34" charset="0"/>
                    <a:cs typeface="Arial" panose="020B0604020202020204" pitchFamily="34" charset="0"/>
                  </a:rPr>
                  <a:t>. </a:t>
                </a:r>
                <a:endParaRPr lang="en-US" sz="3800" dirty="0" smtClean="0">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smtClean="0">
                    <a:latin typeface="Arial" panose="020B0604020202020204" pitchFamily="34" charset="0"/>
                    <a:ea typeface="Calibri" panose="020F0502020204030204" pitchFamily="34" charset="0"/>
                    <a:cs typeface="Arial" panose="020B0604020202020204" pitchFamily="34" charset="0"/>
                  </a:rPr>
                  <a:t>Ta </a:t>
                </a:r>
                <a:r>
                  <a:rPr lang="en-US" sz="3800" dirty="0" err="1">
                    <a:latin typeface="Arial" panose="020B0604020202020204" pitchFamily="34" charset="0"/>
                    <a:ea typeface="Calibri" panose="020F0502020204030204" pitchFamily="34" charset="0"/>
                    <a:cs typeface="Arial" panose="020B0604020202020204" pitchFamily="34" charset="0"/>
                  </a:rPr>
                  <a:t>có</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latin typeface="Cambria Math" panose="02040503050406030204" pitchFamily="18" charset="0"/>
                        <a:ea typeface="Calibri" panose="020F0502020204030204" pitchFamily="34" charset="0"/>
                        <a:cs typeface="Arial" panose="020B0604020202020204" pitchFamily="34" charset="0"/>
                      </a:rPr>
                      <m:t>𝑎</m:t>
                    </m:r>
                    <m:r>
                      <a:rPr lang="en-US" sz="3800">
                        <a:latin typeface="Cambria Math" panose="02040503050406030204" pitchFamily="18" charset="0"/>
                        <a:ea typeface="Calibri" panose="020F0502020204030204" pitchFamily="34" charset="0"/>
                        <a:cs typeface="Arial" panose="020B0604020202020204" pitchFamily="34" charset="0"/>
                      </a:rPr>
                      <m:t>=</m:t>
                    </m:r>
                  </m:oMath>
                </a14:m>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elip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tới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hai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tiêu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điểm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bằng</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latin typeface="Cambria Math" panose="02040503050406030204" pitchFamily="18" charset="0"/>
                        <a:ea typeface="Calibri" panose="020F0502020204030204" pitchFamily="34" charset="0"/>
                        <a:cs typeface="Arial" panose="020B0604020202020204" pitchFamily="34" charset="0"/>
                      </a:rPr>
                      <m:t>2</m:t>
                    </m:r>
                    <m:r>
                      <a:rPr lang="en-US" sz="3800" i="1">
                        <a:latin typeface="Cambria Math" panose="02040503050406030204" pitchFamily="18" charset="0"/>
                        <a:ea typeface="Calibri" panose="020F0502020204030204" pitchFamily="34" charset="0"/>
                        <a:cs typeface="Arial" panose="020B0604020202020204" pitchFamily="34" charset="0"/>
                      </a:rPr>
                      <m:t>𝑎</m:t>
                    </m:r>
                    <m:r>
                      <a:rPr lang="en-US" sz="3800">
                        <a:latin typeface="Cambria Math" panose="02040503050406030204" pitchFamily="18" charset="0"/>
                        <a:ea typeface="Calibri" panose="020F0502020204030204" pitchFamily="34" charset="0"/>
                        <a:cs typeface="Arial" panose="020B0604020202020204" pitchFamily="34" charset="0"/>
                      </a:rPr>
                      <m:t>=10</m:t>
                    </m:r>
                  </m:oMath>
                </a14:m>
                <a:r>
                  <a:rPr lang="en-US" sz="3800" dirty="0">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33400" y="5237931"/>
                <a:ext cx="16992600" cy="3715569"/>
              </a:xfrm>
              <a:prstGeom prst="rect">
                <a:avLst/>
              </a:prstGeom>
              <a:blipFill>
                <a:blip r:embed="rId3"/>
                <a:stretch>
                  <a:fillRect l="-1184" b="-2787"/>
                </a:stretch>
              </a:blipFill>
            </p:spPr>
            <p:txBody>
              <a:bodyPr/>
              <a:lstStyle/>
              <a:p>
                <a:r>
                  <a:rPr lang="en-US">
                    <a:noFill/>
                  </a:rPr>
                  <a:t> </a:t>
                </a:r>
              </a:p>
            </p:txBody>
          </p:sp>
        </mc:Fallback>
      </mc:AlternateContent>
      <p:pic>
        <p:nvPicPr>
          <p:cNvPr id="21" name="Picture 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flipV="1">
            <a:off x="16259614" y="8820435"/>
            <a:ext cx="1497496" cy="1168047"/>
          </a:xfrm>
          <a:prstGeom prst="rect">
            <a:avLst/>
          </a:prstGeom>
        </p:spPr>
      </p:pic>
      <p:grpSp>
        <p:nvGrpSpPr>
          <p:cNvPr id="25" name="Group 7"/>
          <p:cNvGrpSpPr/>
          <p:nvPr/>
        </p:nvGrpSpPr>
        <p:grpSpPr>
          <a:xfrm>
            <a:off x="16002000" y="693849"/>
            <a:ext cx="1755110" cy="533400"/>
            <a:chOff x="0" y="0"/>
            <a:chExt cx="2332414" cy="751129"/>
          </a:xfrm>
        </p:grpSpPr>
        <p:sp>
          <p:nvSpPr>
            <p:cNvPr id="26"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Tree>
    <p:extLst>
      <p:ext uri="{BB962C8B-B14F-4D97-AF65-F5344CB8AC3E}">
        <p14:creationId xmlns:p14="http://schemas.microsoft.com/office/powerpoint/2010/main" val="343412497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left)">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629400" y="571500"/>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b="1" dirty="0" smtClean="0">
                  <a:latin typeface="Arial" panose="020B0604020202020204" pitchFamily="34" charset="0"/>
                  <a:ea typeface="Times New Roman" panose="02020603050405020304" pitchFamily="18" charset="0"/>
                  <a:cs typeface="Arial" panose="020B0604020202020204" pitchFamily="34" charset="0"/>
                </a:rPr>
                <a:t>LUYỆN TẬP 2 </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sp>
        <p:nvSpPr>
          <p:cNvPr id="27" name="Oval Callout 26"/>
          <p:cNvSpPr/>
          <p:nvPr/>
        </p:nvSpPr>
        <p:spPr>
          <a:xfrm>
            <a:off x="8458200" y="4253726"/>
            <a:ext cx="1752600" cy="8135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439675" y="8564979"/>
            <a:ext cx="1412274" cy="1525625"/>
          </a:xfrm>
          <a:prstGeom prst="rect">
            <a:avLst/>
          </a:prstGeom>
        </p:spPr>
      </p:pic>
      <p:grpSp>
        <p:nvGrpSpPr>
          <p:cNvPr id="50" name="Group 11"/>
          <p:cNvGrpSpPr/>
          <p:nvPr/>
        </p:nvGrpSpPr>
        <p:grpSpPr>
          <a:xfrm>
            <a:off x="16804871" y="393315"/>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533400" y="8982519"/>
            <a:ext cx="1643529" cy="7620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68948" y="1770722"/>
                <a:ext cx="16687800" cy="2229778"/>
              </a:xfrm>
              <a:prstGeom prst="rect">
                <a:avLst/>
              </a:prstGeom>
            </p:spPr>
            <p:txBody>
              <a:bodyPr wrap="square">
                <a:spAutoFit/>
              </a:bodyPr>
              <a:lstStyle/>
              <a:p>
                <a:pPr algn="just">
                  <a:lnSpc>
                    <a:spcPct val="150000"/>
                  </a:lnSpc>
                </a:pP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Cho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elip</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phương</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chính</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tắc</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solidFill>
                              <a:srgbClr val="000000"/>
                            </a:solidFill>
                            <a:effectLst/>
                            <a:latin typeface="Cambria Math"/>
                            <a:ea typeface="Calibri" panose="020F0502020204030204" pitchFamily="34" charset="0"/>
                            <a:cs typeface="Arial" panose="020B0604020202020204" pitchFamily="34" charset="0"/>
                          </a:rPr>
                        </m:ctrlPr>
                      </m:fPr>
                      <m:num>
                        <m:sSup>
                          <m:sSupPr>
                            <m:ctrlPr>
                              <a:rPr lang="en-US" sz="3800" i="1">
                                <a:solidFill>
                                  <a:srgbClr val="000000"/>
                                </a:solidFill>
                                <a:effectLst/>
                                <a:latin typeface="Cambria Math"/>
                                <a:ea typeface="Calibri" panose="020F0502020204030204" pitchFamily="34" charset="0"/>
                                <a:cs typeface="Arial" panose="020B0604020202020204" pitchFamily="34" charset="0"/>
                              </a:rPr>
                            </m:ctrlPr>
                          </m:sSupPr>
                          <m:e>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num>
                      <m:den>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100</m:t>
                        </m:r>
                      </m:den>
                    </m:f>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srgbClr val="000000"/>
                            </a:solidFill>
                            <a:effectLst/>
                            <a:latin typeface="Cambria Math"/>
                            <a:ea typeface="Calibri" panose="020F0502020204030204" pitchFamily="34" charset="0"/>
                            <a:cs typeface="Arial" panose="020B0604020202020204" pitchFamily="34" charset="0"/>
                          </a:rPr>
                        </m:ctrlPr>
                      </m:fPr>
                      <m:num>
                        <m:sSup>
                          <m:sSupPr>
                            <m:ctrlPr>
                              <a:rPr lang="en-US" sz="3800" i="1">
                                <a:solidFill>
                                  <a:srgbClr val="000000"/>
                                </a:solidFill>
                                <a:effectLst/>
                                <a:latin typeface="Cambria Math"/>
                                <a:ea typeface="Calibri" panose="020F0502020204030204" pitchFamily="34" charset="0"/>
                                <a:cs typeface="Arial" panose="020B0604020202020204" pitchFamily="34" charset="0"/>
                              </a:rPr>
                            </m:ctrlPr>
                          </m:sSupPr>
                          <m:e>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sup>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num>
                      <m:den>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64</m:t>
                        </m:r>
                      </m:den>
                    </m:f>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oMath>
                </a14:m>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Tìm</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tiêu</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tiêu</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cự</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elip</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68948" y="1770722"/>
                <a:ext cx="16687800" cy="2229778"/>
              </a:xfrm>
              <a:prstGeom prst="rect">
                <a:avLst/>
              </a:prstGeom>
              <a:blipFill>
                <a:blip r:embed="rId30"/>
                <a:stretch>
                  <a:fillRect l="-1206" r="-1206" b="-10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8948" y="5753100"/>
                <a:ext cx="16857053" cy="2056525"/>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sSup>
                      <m:sSupPr>
                        <m:ctrlPr>
                          <a:rPr lang="en-US" sz="3800" i="1">
                            <a:effectLst/>
                            <a:latin typeface="Cambria Math"/>
                            <a:ea typeface="Calibri" panose="020F0502020204030204" pitchFamily="34" charset="0"/>
                            <a:cs typeface="Arial" panose="020B0604020202020204" pitchFamily="34" charset="0"/>
                          </a:rPr>
                        </m:ctrlPr>
                      </m:sSupPr>
                      <m:e>
                        <m:r>
                          <a:rPr lang="nl-NL" sz="3800" i="1">
                            <a:effectLst/>
                            <a:latin typeface="Cambria Math" panose="02040503050406030204" pitchFamily="18" charset="0"/>
                            <a:ea typeface="Calibri" panose="020F0502020204030204" pitchFamily="34" charset="0"/>
                            <a:cs typeface="Arial" panose="020B0604020202020204" pitchFamily="34" charset="0"/>
                          </a:rPr>
                          <m:t>𝑎</m:t>
                        </m:r>
                      </m:e>
                      <m:sup>
                        <m:r>
                          <a:rPr lang="nl-NL" sz="3800" i="1">
                            <a:effectLst/>
                            <a:latin typeface="Cambria Math" panose="02040503050406030204" pitchFamily="18" charset="0"/>
                            <a:ea typeface="Calibri" panose="020F0502020204030204" pitchFamily="34" charset="0"/>
                            <a:cs typeface="Arial" panose="020B0604020202020204" pitchFamily="34" charset="0"/>
                          </a:rPr>
                          <m:t>2</m:t>
                        </m:r>
                      </m:sup>
                    </m:sSup>
                    <m:r>
                      <a:rPr lang="nl-NL" sz="3800" i="1">
                        <a:effectLst/>
                        <a:latin typeface="Cambria Math" panose="02040503050406030204" pitchFamily="18" charset="0"/>
                        <a:ea typeface="Calibri" panose="020F0502020204030204" pitchFamily="34" charset="0"/>
                        <a:cs typeface="Arial" panose="020B0604020202020204" pitchFamily="34" charset="0"/>
                      </a:rPr>
                      <m:t>=100, </m:t>
                    </m:r>
                    <m:sSup>
                      <m:sSupPr>
                        <m:ctrlPr>
                          <a:rPr lang="en-US" sz="3800" i="1">
                            <a:effectLst/>
                            <a:latin typeface="Cambria Math"/>
                            <a:ea typeface="Calibri" panose="020F0502020204030204" pitchFamily="34" charset="0"/>
                            <a:cs typeface="Arial" panose="020B0604020202020204" pitchFamily="34" charset="0"/>
                          </a:rPr>
                        </m:ctrlPr>
                      </m:sSupPr>
                      <m:e>
                        <m:r>
                          <a:rPr lang="nl-NL" sz="3800" i="1">
                            <a:effectLst/>
                            <a:latin typeface="Cambria Math" panose="02040503050406030204" pitchFamily="18" charset="0"/>
                            <a:ea typeface="Calibri" panose="020F0502020204030204" pitchFamily="34" charset="0"/>
                            <a:cs typeface="Arial" panose="020B0604020202020204" pitchFamily="34" charset="0"/>
                          </a:rPr>
                          <m:t>𝑏</m:t>
                        </m:r>
                      </m:e>
                      <m:sup>
                        <m:r>
                          <a:rPr lang="nl-NL" sz="3800" i="1">
                            <a:effectLst/>
                            <a:latin typeface="Cambria Math" panose="02040503050406030204" pitchFamily="18" charset="0"/>
                            <a:ea typeface="Calibri" panose="020F0502020204030204" pitchFamily="34" charset="0"/>
                            <a:cs typeface="Arial" panose="020B0604020202020204" pitchFamily="34" charset="0"/>
                          </a:rPr>
                          <m:t>2</m:t>
                        </m:r>
                      </m:sup>
                    </m:sSup>
                    <m:r>
                      <a:rPr lang="nl-NL" sz="3800" i="1">
                        <a:effectLst/>
                        <a:latin typeface="Cambria Math" panose="02040503050406030204" pitchFamily="18" charset="0"/>
                        <a:ea typeface="Calibri" panose="020F0502020204030204" pitchFamily="34" charset="0"/>
                        <a:cs typeface="Arial" panose="020B0604020202020204" pitchFamily="34" charset="0"/>
                      </a:rPr>
                      <m:t>=64⇒</m:t>
                    </m:r>
                    <m:r>
                      <a:rPr lang="nl-NL" sz="3800" i="1">
                        <a:effectLst/>
                        <a:latin typeface="Cambria Math" panose="02040503050406030204" pitchFamily="18" charset="0"/>
                        <a:ea typeface="Calibri" panose="020F0502020204030204" pitchFamily="34" charset="0"/>
                        <a:cs typeface="Arial" panose="020B0604020202020204" pitchFamily="34" charset="0"/>
                      </a:rPr>
                      <m:t>𝑐</m:t>
                    </m:r>
                    <m:r>
                      <a:rPr lang="nl-NL" sz="3800"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effectLst/>
                            <a:latin typeface="Cambria Math"/>
                            <a:ea typeface="Calibri" panose="020F0502020204030204" pitchFamily="34" charset="0"/>
                            <a:cs typeface="Arial" panose="020B0604020202020204" pitchFamily="34" charset="0"/>
                          </a:rPr>
                        </m:ctrlPr>
                      </m:radPr>
                      <m:deg/>
                      <m:e>
                        <m:sSup>
                          <m:sSupPr>
                            <m:ctrlPr>
                              <a:rPr lang="en-US" sz="3800" i="1">
                                <a:effectLst/>
                                <a:latin typeface="Cambria Math"/>
                                <a:ea typeface="Calibri" panose="020F0502020204030204" pitchFamily="34" charset="0"/>
                                <a:cs typeface="Arial" panose="020B0604020202020204" pitchFamily="34" charset="0"/>
                              </a:rPr>
                            </m:ctrlPr>
                          </m:sSupPr>
                          <m:e>
                            <m:r>
                              <a:rPr lang="nl-NL" sz="3800" i="1">
                                <a:effectLst/>
                                <a:latin typeface="Cambria Math" panose="02040503050406030204" pitchFamily="18" charset="0"/>
                                <a:ea typeface="Calibri" panose="020F0502020204030204" pitchFamily="34" charset="0"/>
                                <a:cs typeface="Arial" panose="020B0604020202020204" pitchFamily="34" charset="0"/>
                              </a:rPr>
                              <m:t>𝑎</m:t>
                            </m:r>
                          </m:e>
                          <m:sup>
                            <m:r>
                              <a:rPr lang="nl-NL" sz="3800" i="1">
                                <a:effectLst/>
                                <a:latin typeface="Cambria Math" panose="02040503050406030204" pitchFamily="18" charset="0"/>
                                <a:ea typeface="Calibri" panose="020F0502020204030204" pitchFamily="34" charset="0"/>
                                <a:cs typeface="Arial" panose="020B0604020202020204" pitchFamily="34" charset="0"/>
                              </a:rPr>
                              <m:t>2</m:t>
                            </m:r>
                          </m:sup>
                        </m:sSup>
                        <m:r>
                          <a:rPr lang="nl-NL" sz="38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3800" i="1">
                                <a:effectLst/>
                                <a:latin typeface="Cambria Math"/>
                                <a:ea typeface="Calibri" panose="020F0502020204030204" pitchFamily="34" charset="0"/>
                                <a:cs typeface="Arial" panose="020B0604020202020204" pitchFamily="34" charset="0"/>
                              </a:rPr>
                            </m:ctrlPr>
                          </m:sSupPr>
                          <m:e>
                            <m:r>
                              <a:rPr lang="nl-NL" sz="3800" i="1">
                                <a:effectLst/>
                                <a:latin typeface="Cambria Math" panose="02040503050406030204" pitchFamily="18" charset="0"/>
                                <a:ea typeface="Calibri" panose="020F0502020204030204" pitchFamily="34" charset="0"/>
                                <a:cs typeface="Arial" panose="020B0604020202020204" pitchFamily="34" charset="0"/>
                              </a:rPr>
                              <m:t>𝑏</m:t>
                            </m:r>
                          </m:e>
                          <m:sup>
                            <m:r>
                              <a:rPr lang="nl-NL" sz="3800" i="1">
                                <a:effectLst/>
                                <a:latin typeface="Cambria Math" panose="02040503050406030204" pitchFamily="18" charset="0"/>
                                <a:ea typeface="Calibri" panose="020F0502020204030204" pitchFamily="34" charset="0"/>
                                <a:cs typeface="Arial" panose="020B0604020202020204" pitchFamily="34" charset="0"/>
                              </a:rPr>
                              <m:t>2</m:t>
                            </m:r>
                          </m:sup>
                        </m:sSup>
                      </m:e>
                    </m:rad>
                    <m:r>
                      <a:rPr lang="nl-NL" sz="3800" i="1">
                        <a:effectLst/>
                        <a:latin typeface="Cambria Math" panose="02040503050406030204" pitchFamily="18" charset="0"/>
                        <a:ea typeface="Calibri" panose="020F0502020204030204" pitchFamily="34" charset="0"/>
                        <a:cs typeface="Arial" panose="020B0604020202020204" pitchFamily="34" charset="0"/>
                      </a:rPr>
                      <m:t>=6</m:t>
                    </m:r>
                  </m:oMath>
                </a14:m>
                <a:r>
                  <a:rPr lang="nl-NL" sz="3800" dirty="0">
                    <a:effectLst/>
                    <a:latin typeface="Arial" panose="020B0604020202020204" pitchFamily="34" charset="0"/>
                    <a:ea typeface="Calibri" panose="020F0502020204030204" pitchFamily="34" charset="0"/>
                    <a:cs typeface="Arial" panose="020B0604020202020204" pitchFamily="34" charset="0"/>
                  </a:rPr>
                  <a:t>. </a:t>
                </a:r>
                <a:endParaRPr lang="nl-NL" sz="38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nl-NL" sz="3800" dirty="0" smtClean="0">
                    <a:effectLst/>
                    <a:latin typeface="Arial" panose="020B0604020202020204" pitchFamily="34" charset="0"/>
                    <a:ea typeface="Calibri" panose="020F0502020204030204" pitchFamily="34" charset="0"/>
                    <a:cs typeface="Arial" panose="020B0604020202020204" pitchFamily="34" charset="0"/>
                  </a:rPr>
                  <a:t>Vậy </a:t>
                </a:r>
                <a:r>
                  <a:rPr lang="nl-NL" sz="3800" dirty="0">
                    <a:effectLst/>
                    <a:latin typeface="Arial" panose="020B0604020202020204" pitchFamily="34" charset="0"/>
                    <a:ea typeface="Calibri" panose="020F0502020204030204" pitchFamily="34" charset="0"/>
                    <a:cs typeface="Arial" panose="020B0604020202020204" pitchFamily="34" charset="0"/>
                  </a:rPr>
                  <a:t>elip có hai tiêu điểm là </a:t>
                </a:r>
                <a14:m>
                  <m:oMath xmlns:m="http://schemas.openxmlformats.org/officeDocument/2006/math">
                    <m:sSub>
                      <m:sSubPr>
                        <m:ctrlPr>
                          <a:rPr lang="en-US" sz="3800" i="1">
                            <a:effectLst/>
                            <a:latin typeface="Cambria Math"/>
                            <a:ea typeface="Calibri" panose="020F0502020204030204" pitchFamily="34" charset="0"/>
                            <a:cs typeface="Arial" panose="020B0604020202020204" pitchFamily="34" charset="0"/>
                          </a:rPr>
                        </m:ctrlPr>
                      </m:sSubPr>
                      <m:e>
                        <m:r>
                          <a:rPr lang="nl-NL" sz="3800" i="1">
                            <a:effectLst/>
                            <a:latin typeface="Cambria Math" panose="02040503050406030204" pitchFamily="18" charset="0"/>
                            <a:ea typeface="Calibri" panose="020F0502020204030204" pitchFamily="34" charset="0"/>
                            <a:cs typeface="Arial" panose="020B0604020202020204" pitchFamily="34" charset="0"/>
                          </a:rPr>
                          <m:t>𝐹</m:t>
                        </m:r>
                      </m:e>
                      <m:sub>
                        <m:r>
                          <a:rPr lang="nl-NL" sz="3800" i="1">
                            <a:effectLst/>
                            <a:latin typeface="Cambria Math" panose="02040503050406030204" pitchFamily="18" charset="0"/>
                            <a:ea typeface="Calibri" panose="020F0502020204030204" pitchFamily="34" charset="0"/>
                            <a:cs typeface="Arial" panose="020B0604020202020204" pitchFamily="34" charset="0"/>
                          </a:rPr>
                          <m:t>1</m:t>
                        </m:r>
                      </m:sub>
                    </m:sSub>
                    <m:r>
                      <a:rPr lang="nl-NL" sz="3800" i="1">
                        <a:effectLst/>
                        <a:latin typeface="Cambria Math" panose="02040503050406030204" pitchFamily="18" charset="0"/>
                        <a:ea typeface="Calibri" panose="020F0502020204030204" pitchFamily="34" charset="0"/>
                        <a:cs typeface="Arial" panose="020B0604020202020204" pitchFamily="34" charset="0"/>
                      </a:rPr>
                      <m:t>(−6; 0)</m:t>
                    </m:r>
                  </m:oMath>
                </a14:m>
                <a:r>
                  <a:rPr lang="nl-NL" sz="3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sSub>
                      <m:sSubPr>
                        <m:ctrlPr>
                          <a:rPr lang="en-US" sz="3800" i="1">
                            <a:effectLst/>
                            <a:latin typeface="Cambria Math"/>
                            <a:ea typeface="Calibri" panose="020F0502020204030204" pitchFamily="34" charset="0"/>
                            <a:cs typeface="Arial" panose="020B0604020202020204" pitchFamily="34" charset="0"/>
                          </a:rPr>
                        </m:ctrlPr>
                      </m:sSubPr>
                      <m:e>
                        <m:r>
                          <a:rPr lang="nl-NL" sz="3800" i="1">
                            <a:effectLst/>
                            <a:latin typeface="Cambria Math" panose="02040503050406030204" pitchFamily="18" charset="0"/>
                            <a:ea typeface="Calibri" panose="020F0502020204030204" pitchFamily="34" charset="0"/>
                            <a:cs typeface="Arial" panose="020B0604020202020204" pitchFamily="34" charset="0"/>
                          </a:rPr>
                          <m:t>𝐹</m:t>
                        </m:r>
                      </m:e>
                      <m:sub>
                        <m:r>
                          <a:rPr lang="nl-NL" sz="3800" i="1">
                            <a:effectLst/>
                            <a:latin typeface="Cambria Math" panose="02040503050406030204" pitchFamily="18" charset="0"/>
                            <a:ea typeface="Calibri" panose="020F0502020204030204" pitchFamily="34" charset="0"/>
                            <a:cs typeface="Arial" panose="020B0604020202020204" pitchFamily="34" charset="0"/>
                          </a:rPr>
                          <m:t>2</m:t>
                        </m:r>
                      </m:sub>
                    </m:sSub>
                    <m:r>
                      <a:rPr lang="nl-NL" sz="3800" i="1">
                        <a:effectLst/>
                        <a:latin typeface="Cambria Math" panose="02040503050406030204" pitchFamily="18" charset="0"/>
                        <a:ea typeface="Calibri" panose="020F0502020204030204" pitchFamily="34" charset="0"/>
                        <a:cs typeface="Arial" panose="020B0604020202020204" pitchFamily="34" charset="0"/>
                      </a:rPr>
                      <m:t>(6; 0)</m:t>
                    </m:r>
                  </m:oMath>
                </a14:m>
                <a:r>
                  <a:rPr lang="nl-NL" sz="3800" dirty="0">
                    <a:effectLst/>
                    <a:latin typeface="Arial" panose="020B0604020202020204" pitchFamily="34" charset="0"/>
                    <a:ea typeface="Calibri" panose="020F0502020204030204" pitchFamily="34" charset="0"/>
                    <a:cs typeface="Arial" panose="020B0604020202020204" pitchFamily="34" charset="0"/>
                  </a:rPr>
                  <a:t> </a:t>
                </a:r>
                <a:r>
                  <a:rPr lang="nl-NL" sz="3800" dirty="0" smtClean="0">
                    <a:effectLst/>
                    <a:latin typeface="Arial" panose="020B0604020202020204" pitchFamily="34" charset="0"/>
                    <a:ea typeface="Calibri" panose="020F0502020204030204" pitchFamily="34" charset="0"/>
                    <a:cs typeface="Arial" panose="020B0604020202020204" pitchFamily="34" charset="0"/>
                  </a:rPr>
                  <a:t>và </a:t>
                </a:r>
                <a:r>
                  <a:rPr lang="nl-NL" sz="3800" dirty="0">
                    <a:effectLst/>
                    <a:latin typeface="Arial" panose="020B0604020202020204" pitchFamily="34" charset="0"/>
                    <a:ea typeface="Calibri" panose="020F0502020204030204" pitchFamily="34" charset="0"/>
                    <a:cs typeface="Arial" panose="020B0604020202020204" pitchFamily="34" charset="0"/>
                  </a:rPr>
                  <a:t>tiệu cự là </a:t>
                </a:r>
                <a14:m>
                  <m:oMath xmlns:m="http://schemas.openxmlformats.org/officeDocument/2006/math">
                    <m:sSub>
                      <m:sSubPr>
                        <m:ctrlPr>
                          <a:rPr lang="en-US" sz="3800" i="1">
                            <a:effectLst/>
                            <a:latin typeface="Cambria Math"/>
                            <a:ea typeface="Calibri" panose="020F0502020204030204" pitchFamily="34" charset="0"/>
                            <a:cs typeface="Arial" panose="020B0604020202020204" pitchFamily="34" charset="0"/>
                          </a:rPr>
                        </m:ctrlPr>
                      </m:sSubPr>
                      <m:e>
                        <m:r>
                          <a:rPr lang="nl-NL" sz="3800" i="1">
                            <a:effectLst/>
                            <a:latin typeface="Cambria Math" panose="02040503050406030204" pitchFamily="18" charset="0"/>
                            <a:ea typeface="Calibri" panose="020F0502020204030204" pitchFamily="34" charset="0"/>
                            <a:cs typeface="Arial" panose="020B0604020202020204" pitchFamily="34" charset="0"/>
                          </a:rPr>
                          <m:t>𝐹</m:t>
                        </m:r>
                      </m:e>
                      <m:sub>
                        <m:r>
                          <a:rPr lang="nl-NL" sz="3800" i="1">
                            <a:effectLst/>
                            <a:latin typeface="Cambria Math" panose="02040503050406030204" pitchFamily="18" charset="0"/>
                            <a:ea typeface="Calibri" panose="020F0502020204030204" pitchFamily="34" charset="0"/>
                            <a:cs typeface="Arial" panose="020B0604020202020204" pitchFamily="34" charset="0"/>
                          </a:rPr>
                          <m:t>1</m:t>
                        </m:r>
                      </m:sub>
                    </m:sSub>
                    <m:sSub>
                      <m:sSubPr>
                        <m:ctrlPr>
                          <a:rPr lang="en-US" sz="3800" i="1">
                            <a:effectLst/>
                            <a:latin typeface="Cambria Math"/>
                            <a:ea typeface="Calibri" panose="020F0502020204030204" pitchFamily="34" charset="0"/>
                            <a:cs typeface="Arial" panose="020B0604020202020204" pitchFamily="34" charset="0"/>
                          </a:rPr>
                        </m:ctrlPr>
                      </m:sSubPr>
                      <m:e>
                        <m:r>
                          <a:rPr lang="nl-NL" sz="3800" i="1">
                            <a:effectLst/>
                            <a:latin typeface="Cambria Math" panose="02040503050406030204" pitchFamily="18" charset="0"/>
                            <a:ea typeface="Calibri" panose="020F0502020204030204" pitchFamily="34" charset="0"/>
                            <a:cs typeface="Arial" panose="020B0604020202020204" pitchFamily="34" charset="0"/>
                          </a:rPr>
                          <m:t>𝐹</m:t>
                        </m:r>
                      </m:e>
                      <m:sub>
                        <m:r>
                          <a:rPr lang="nl-NL" sz="3800" i="1">
                            <a:effectLst/>
                            <a:latin typeface="Cambria Math" panose="02040503050406030204" pitchFamily="18" charset="0"/>
                            <a:ea typeface="Calibri" panose="020F0502020204030204" pitchFamily="34" charset="0"/>
                            <a:cs typeface="Arial" panose="020B0604020202020204" pitchFamily="34" charset="0"/>
                          </a:rPr>
                          <m:t>2</m:t>
                        </m:r>
                      </m:sub>
                    </m:sSub>
                    <m:r>
                      <a:rPr lang="nl-NL" sz="3800" i="1">
                        <a:effectLst/>
                        <a:latin typeface="Cambria Math" panose="02040503050406030204" pitchFamily="18" charset="0"/>
                        <a:ea typeface="Calibri" panose="020F0502020204030204" pitchFamily="34" charset="0"/>
                        <a:cs typeface="Arial" panose="020B0604020202020204" pitchFamily="34" charset="0"/>
                      </a:rPr>
                      <m:t>=2</m:t>
                    </m:r>
                    <m:r>
                      <a:rPr lang="nl-NL" sz="3800" i="1">
                        <a:effectLst/>
                        <a:latin typeface="Cambria Math" panose="02040503050406030204" pitchFamily="18" charset="0"/>
                        <a:ea typeface="Calibri" panose="020F0502020204030204" pitchFamily="34" charset="0"/>
                        <a:cs typeface="Arial" panose="020B0604020202020204" pitchFamily="34" charset="0"/>
                      </a:rPr>
                      <m:t>𝑐</m:t>
                    </m:r>
                    <m:r>
                      <a:rPr lang="nl-NL" sz="3800" i="1">
                        <a:effectLst/>
                        <a:latin typeface="Cambria Math" panose="02040503050406030204" pitchFamily="18" charset="0"/>
                        <a:ea typeface="Calibri" panose="020F0502020204030204" pitchFamily="34" charset="0"/>
                        <a:cs typeface="Arial" panose="020B0604020202020204" pitchFamily="34" charset="0"/>
                      </a:rPr>
                      <m:t>=12</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8948" y="5753100"/>
                <a:ext cx="16857053" cy="2056525"/>
              </a:xfrm>
              <a:prstGeom prst="rect">
                <a:avLst/>
              </a:prstGeom>
              <a:blipFill>
                <a:blip r:embed="rId31"/>
                <a:stretch>
                  <a:fillRect l="-1193" r="-1157" b="-5638"/>
                </a:stretch>
              </a:blipFill>
            </p:spPr>
            <p:txBody>
              <a:bodyPr/>
              <a:lstStyle/>
              <a:p>
                <a:r>
                  <a:rPr lang="en-US">
                    <a:noFill/>
                  </a:rPr>
                  <a:t> </a:t>
                </a:r>
              </a:p>
            </p:txBody>
          </p:sp>
        </mc:Fallback>
      </mc:AlternateContent>
    </p:spTree>
    <p:extLst>
      <p:ext uri="{BB962C8B-B14F-4D97-AF65-F5344CB8AC3E}">
        <p14:creationId xmlns:p14="http://schemas.microsoft.com/office/powerpoint/2010/main" val="252262433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05051" y="419100"/>
            <a:ext cx="4781349" cy="1207470"/>
            <a:chOff x="1162250" y="190500"/>
            <a:chExt cx="4781349" cy="1066800"/>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655489" y="190500"/>
              <a:ext cx="3743332" cy="1002710"/>
            </a:xfrm>
            <a:prstGeom prst="rect">
              <a:avLst/>
            </a:prstGeom>
          </p:spPr>
          <p:txBody>
            <a:bodyPr wrap="none">
              <a:spAutoFit/>
            </a:bodyPr>
            <a:lstStyle/>
            <a:p>
              <a:pPr algn="just">
                <a:lnSpc>
                  <a:spcPct val="150000"/>
                </a:lnSpc>
                <a:spcAft>
                  <a:spcPts val="800"/>
                </a:spcAft>
              </a:pPr>
              <a:r>
                <a:rPr lang="en-US" sz="45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VẬN DỤNG 1</a:t>
              </a:r>
              <a:endParaRPr lang="en-US" sz="45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flipV="1">
            <a:off x="16776210" y="9105900"/>
            <a:ext cx="1219200" cy="950976"/>
          </a:xfrm>
          <a:prstGeom prst="rect">
            <a:avLst/>
          </a:prstGeom>
        </p:spPr>
      </p:pic>
      <p:pic>
        <p:nvPicPr>
          <p:cNvPr id="26" name="Picture 10"/>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20308412">
            <a:off x="17468105" y="998231"/>
            <a:ext cx="1639790" cy="760266"/>
          </a:xfrm>
          <a:prstGeom prst="rect">
            <a:avLst/>
          </a:prstGeom>
        </p:spPr>
      </p:pic>
      <p:sp>
        <p:nvSpPr>
          <p:cNvPr id="12" name="Oval 11"/>
          <p:cNvSpPr/>
          <p:nvPr/>
        </p:nvSpPr>
        <p:spPr>
          <a:xfrm>
            <a:off x="-1022595" y="910590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766489" y="1790700"/>
                <a:ext cx="16619321" cy="3369192"/>
              </a:xfrm>
              <a:prstGeom prst="rect">
                <a:avLst/>
              </a:prstGeom>
            </p:spPr>
            <p:txBody>
              <a:bodyPr wrap="square">
                <a:spAutoFit/>
              </a:bodyPr>
              <a:lstStyle/>
              <a:p>
                <a:pPr algn="just">
                  <a:lnSpc>
                    <a:spcPct val="150000"/>
                  </a:lnSpc>
                  <a:spcAft>
                    <a:spcPts val="1200"/>
                  </a:spcAft>
                </a:pP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bản</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vẽ</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thiết</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kế</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vòm</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ô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thoáng</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7.22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nửa</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nằm</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phía</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trục</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hoành</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elip</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phương</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1200"/>
                  </a:spcAft>
                </a:pPr>
                <a14:m>
                  <m:oMath xmlns:m="http://schemas.openxmlformats.org/officeDocument/2006/math">
                    <m:f>
                      <m:fPr>
                        <m:ctrlPr>
                          <a:rPr lang="en-US" sz="3800" i="1">
                            <a:solidFill>
                              <a:srgbClr val="000000"/>
                            </a:solidFill>
                            <a:effectLst/>
                            <a:latin typeface="Cambria Math"/>
                            <a:ea typeface="Calibri" panose="020F0502020204030204" pitchFamily="34" charset="0"/>
                            <a:cs typeface="Arial" panose="020B0604020202020204" pitchFamily="34" charset="0"/>
                          </a:rPr>
                        </m:ctrlPr>
                      </m:fPr>
                      <m:num>
                        <m:sSup>
                          <m:sSupPr>
                            <m:ctrlPr>
                              <a:rPr lang="en-US" sz="3800" i="1">
                                <a:solidFill>
                                  <a:srgbClr val="000000"/>
                                </a:solidFill>
                                <a:effectLst/>
                                <a:latin typeface="Cambria Math"/>
                                <a:ea typeface="Calibri" panose="020F0502020204030204" pitchFamily="34" charset="0"/>
                                <a:cs typeface="Arial" panose="020B0604020202020204" pitchFamily="34" charset="0"/>
                              </a:rPr>
                            </m:ctrlPr>
                          </m:sSupPr>
                          <m:e>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num>
                      <m:den>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16</m:t>
                        </m:r>
                      </m:den>
                    </m:f>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srgbClr val="000000"/>
                            </a:solidFill>
                            <a:effectLst/>
                            <a:latin typeface="Cambria Math"/>
                            <a:ea typeface="Calibri" panose="020F0502020204030204" pitchFamily="34" charset="0"/>
                            <a:cs typeface="Arial" panose="020B0604020202020204" pitchFamily="34" charset="0"/>
                          </a:rPr>
                        </m:ctrlPr>
                      </m:fPr>
                      <m:num>
                        <m:sSup>
                          <m:sSupPr>
                            <m:ctrlPr>
                              <a:rPr lang="en-US" sz="3800" i="1">
                                <a:solidFill>
                                  <a:srgbClr val="000000"/>
                                </a:solidFill>
                                <a:effectLst/>
                                <a:latin typeface="Cambria Math"/>
                                <a:ea typeface="Calibri" panose="020F0502020204030204" pitchFamily="34" charset="0"/>
                                <a:cs typeface="Arial" panose="020B0604020202020204" pitchFamily="34" charset="0"/>
                              </a:rPr>
                            </m:ctrlPr>
                          </m:sSupPr>
                          <m:e>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sup>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num>
                      <m:den>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den>
                    </m:f>
                    <m: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oMath>
                </a14:m>
                <a:r>
                  <a:rPr lang="en-US" sz="3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66489" y="1790700"/>
                <a:ext cx="16619321" cy="3369192"/>
              </a:xfrm>
              <a:prstGeom prst="rect">
                <a:avLst/>
              </a:prstGeom>
              <a:blipFill>
                <a:blip r:embed="rId30"/>
                <a:stretch>
                  <a:fillRect l="-1211" r="-1211"/>
                </a:stretch>
              </a:blipFill>
            </p:spPr>
            <p:txBody>
              <a:bodyPr/>
              <a:lstStyle/>
              <a:p>
                <a:r>
                  <a:rPr lang="en-US">
                    <a:noFill/>
                  </a:rPr>
                  <a:t> </a:t>
                </a:r>
              </a:p>
            </p:txBody>
          </p:sp>
        </mc:Fallback>
      </mc:AlternateContent>
      <p:pic>
        <p:nvPicPr>
          <p:cNvPr id="4" name="Picture 3"/>
          <p:cNvPicPr>
            <a:picLocks noChangeAspect="1"/>
          </p:cNvPicPr>
          <p:nvPr/>
        </p:nvPicPr>
        <p:blipFill>
          <a:blip r:embed="rId31">
            <a:extLst>
              <a:ext uri="{BEBA8EAE-BF5A-486C-A8C5-ECC9F3942E4B}">
                <a14:imgProps xmlns:a14="http://schemas.microsoft.com/office/drawing/2010/main">
                  <a14:imgLayer r:embed="rId32">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196069" y="4755068"/>
            <a:ext cx="6608227" cy="4198432"/>
          </a:xfrm>
          <a:prstGeom prst="rect">
            <a:avLst/>
          </a:prstGeom>
        </p:spPr>
      </p:pic>
      <p:sp>
        <p:nvSpPr>
          <p:cNvPr id="5" name="Rectangle 4"/>
          <p:cNvSpPr/>
          <p:nvPr/>
        </p:nvSpPr>
        <p:spPr>
          <a:xfrm>
            <a:off x="766488" y="5165335"/>
            <a:ext cx="9901512" cy="3600986"/>
          </a:xfrm>
          <a:prstGeom prst="rect">
            <a:avLst/>
          </a:prstGeom>
        </p:spPr>
        <p:txBody>
          <a:bodyPr wrap="square">
            <a:spAutoFit/>
          </a:bodyPr>
          <a:lstStyle/>
          <a:p>
            <a:pPr marL="30480" marR="30480" lvl="0" algn="just">
              <a:lnSpc>
                <a:spcPct val="150000"/>
              </a:lnSpc>
              <a:spcAft>
                <a:spcPts val="1200"/>
              </a:spcAft>
            </a:pP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rằng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phẳng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tọa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vẽ</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30 cm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thực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tế</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chiều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h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ô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thoáng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chính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ô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thoáng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75 cm.</a:t>
            </a:r>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393472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20308412">
            <a:off x="82294" y="411416"/>
            <a:ext cx="1639790" cy="760266"/>
          </a:xfrm>
          <a:prstGeom prst="rect">
            <a:avLst/>
          </a:prstGeom>
        </p:spPr>
      </p:pic>
      <p:sp>
        <p:nvSpPr>
          <p:cNvPr id="12" name="Oval 11"/>
          <p:cNvSpPr/>
          <p:nvPr/>
        </p:nvSpPr>
        <p:spPr>
          <a:xfrm>
            <a:off x="17361659" y="9080583"/>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30"/>
          <a:stretch>
            <a:fillRect/>
          </a:stretch>
        </p:blipFill>
        <p:spPr>
          <a:xfrm>
            <a:off x="8621165" y="5013000"/>
            <a:ext cx="1045669" cy="261000"/>
          </a:xfrm>
          <a:prstGeom prst="rect">
            <a:avLst/>
          </a:prstGeom>
        </p:spPr>
      </p:pic>
      <p:sp>
        <p:nvSpPr>
          <p:cNvPr id="24" name="Oval 23"/>
          <p:cNvSpPr/>
          <p:nvPr/>
        </p:nvSpPr>
        <p:spPr>
          <a:xfrm>
            <a:off x="-946206" y="9080584"/>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Callout 13"/>
          <p:cNvSpPr/>
          <p:nvPr/>
        </p:nvSpPr>
        <p:spPr>
          <a:xfrm>
            <a:off x="7944122" y="675395"/>
            <a:ext cx="1665834" cy="712789"/>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pic>
        <p:nvPicPr>
          <p:cNvPr id="3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7361659" y="651657"/>
            <a:ext cx="1639790" cy="760266"/>
          </a:xfrm>
          <a:prstGeom prst="rect">
            <a:avLst/>
          </a:prstGeom>
        </p:spPr>
      </p:pic>
      <p:sp>
        <p:nvSpPr>
          <p:cNvPr id="2" name="Rectangle 1"/>
          <p:cNvSpPr/>
          <p:nvPr/>
        </p:nvSpPr>
        <p:spPr>
          <a:xfrm>
            <a:off x="1066800" y="1948134"/>
            <a:ext cx="15937161" cy="861133"/>
          </a:xfrm>
          <a:prstGeom prst="rect">
            <a:avLst/>
          </a:prstGeom>
        </p:spPr>
        <p:txBody>
          <a:bodyPr wrap="square">
            <a:spAutoFit/>
          </a:bodyPr>
          <a:lstStyle/>
          <a:p>
            <a:pPr algn="just">
              <a:lnSpc>
                <a:spcPct val="150000"/>
              </a:lnSpc>
            </a:pPr>
            <a:r>
              <a:rPr lang="nl-NL" sz="3800" dirty="0">
                <a:latin typeface="Arial" panose="020B0604020202020204" pitchFamily="34" charset="0"/>
                <a:ea typeface="Times New Roman" panose="02020603050405020304" pitchFamily="18" charset="0"/>
                <a:cs typeface="Arial" panose="020B0604020202020204" pitchFamily="34" charset="0"/>
              </a:rPr>
              <a:t>Ta có 75cm trên thực tế ứng với 2,5 đơn vị trên mặt phẳng tọa độ</a:t>
            </a:r>
            <a:r>
              <a:rPr lang="nl-NL" sz="3800" dirty="0" smtClean="0">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098981" y="3008887"/>
            <a:ext cx="15904979" cy="861133"/>
          </a:xfrm>
          <a:prstGeom prst="rect">
            <a:avLst/>
          </a:prstGeom>
        </p:spPr>
        <p:txBody>
          <a:bodyPr wrap="square">
            <a:spAutoFit/>
          </a:bodyPr>
          <a:lstStyle/>
          <a:p>
            <a:pPr lvl="0" algn="just">
              <a:lnSpc>
                <a:spcPct val="150000"/>
              </a:lnSpc>
            </a:pPr>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Gọi điểm M trên elip thỏa mãn có hoành độ là </a:t>
            </a:r>
            <a:r>
              <a:rPr lang="nl-NL" sz="38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2,5</a:t>
            </a:r>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143000" y="3925013"/>
                <a:ext cx="15268078" cy="2706831"/>
              </a:xfrm>
              <a:prstGeom prst="rect">
                <a:avLst/>
              </a:prstGeom>
            </p:spPr>
            <p:txBody>
              <a:bodyPr wrap="square">
                <a:spAutoFit/>
              </a:bodyPr>
              <a:lstStyle/>
              <a:p>
                <a:pPr lvl="0" algn="just">
                  <a:lnSpc>
                    <a:spcPct val="150000"/>
                  </a:lnSpc>
                </a:pPr>
                <a:r>
                  <a:rPr lang="nl-NL" sz="38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Mà </a:t>
                </a:r>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M thuộc (E) nên:</a:t>
                </a:r>
                <a:r>
                  <a:rPr lang="nl-NL" sz="38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800" i="1">
                            <a:solidFill>
                              <a:prstClr val="black"/>
                            </a:solidFill>
                            <a:latin typeface="Cambria Math"/>
                            <a:ea typeface="Times New Roman" panose="02020603050405020304" pitchFamily="18" charset="0"/>
                            <a:cs typeface="Arial" panose="020B0604020202020204" pitchFamily="34" charset="0"/>
                          </a:rPr>
                        </m:ctrlPr>
                      </m:fPr>
                      <m:num>
                        <m:sSup>
                          <m:sSupPr>
                            <m:ctrlPr>
                              <a:rPr lang="en-US" sz="3800" i="1">
                                <a:solidFill>
                                  <a:prstClr val="black"/>
                                </a:solidFill>
                                <a:latin typeface="Cambria Math"/>
                                <a:ea typeface="Times New Roman" panose="02020603050405020304" pitchFamily="18" charset="0"/>
                                <a:cs typeface="Arial" panose="020B0604020202020204" pitchFamily="34" charset="0"/>
                              </a:rPr>
                            </m:ctrlPr>
                          </m:sSupPr>
                          <m:e>
                            <m:r>
                              <a:rPr lang="pt-BR"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2,5</m:t>
                            </m:r>
                          </m:e>
                          <m:sup>
                            <m:r>
                              <a:rPr lang="pt-BR"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num>
                      <m:den>
                        <m:r>
                          <a:rPr lang="pt-BR"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16</m:t>
                        </m:r>
                      </m:den>
                    </m:f>
                    <m:r>
                      <a:rPr lang="pt-BR"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prstClr val="black"/>
                            </a:solidFill>
                            <a:latin typeface="Cambria Math"/>
                            <a:ea typeface="Times New Roman" panose="02020603050405020304" pitchFamily="18" charset="0"/>
                            <a:cs typeface="Arial" panose="020B0604020202020204" pitchFamily="34" charset="0"/>
                          </a:rPr>
                        </m:ctrlPr>
                      </m:fPr>
                      <m:num>
                        <m:sSup>
                          <m:sSupPr>
                            <m:ctrlPr>
                              <a:rPr lang="en-US" sz="3800" i="1">
                                <a:solidFill>
                                  <a:prstClr val="black"/>
                                </a:solidFill>
                                <a:latin typeface="Cambria Math"/>
                                <a:ea typeface="Times New Roman" panose="02020603050405020304" pitchFamily="18" charset="0"/>
                                <a:cs typeface="Arial" panose="020B0604020202020204" pitchFamily="34" charset="0"/>
                              </a:rPr>
                            </m:ctrlPr>
                          </m:sSupPr>
                          <m:e>
                            <m:r>
                              <a:rPr lang="pt-BR"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e>
                          <m:sup>
                            <m:r>
                              <a:rPr lang="pt-BR"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num>
                      <m:den>
                        <m:r>
                          <a:rPr lang="pt-BR"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den>
                    </m:f>
                    <m:r>
                      <a:rPr lang="pt-BR"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pPr>
                <a:r>
                  <a:rPr lang="pt-BR" sz="3800" dirty="0">
                    <a:solidFill>
                      <a:prstClr val="black"/>
                    </a:solidFill>
                    <a:ea typeface="Times New Roman" panose="02020603050405020304" pitchFamily="18" charset="0"/>
                    <a:cs typeface="Arial" panose="020B0604020202020204" pitchFamily="34" charset="0"/>
                  </a:rPr>
                  <a:t>                                    </a:t>
                </a:r>
                <a14:m>
                  <m:oMath xmlns:m="http://schemas.openxmlformats.org/officeDocument/2006/math">
                    <m:r>
                      <a:rPr lang="pt-BR"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3800" i="1">
                            <a:solidFill>
                              <a:prstClr val="black"/>
                            </a:solidFill>
                            <a:latin typeface="Cambria Math"/>
                            <a:ea typeface="Times New Roman" panose="02020603050405020304" pitchFamily="18" charset="0"/>
                            <a:cs typeface="Arial" panose="020B0604020202020204" pitchFamily="34" charset="0"/>
                          </a:rPr>
                        </m:ctrlPr>
                      </m:sSupPr>
                      <m:e>
                        <m:r>
                          <a:rPr lang="pt-BR"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e>
                      <m:sup>
                        <m:r>
                          <a:rPr lang="pt-BR"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pt-BR"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800" i="1">
                            <a:solidFill>
                              <a:prstClr val="black"/>
                            </a:solidFill>
                            <a:latin typeface="Cambria Math"/>
                            <a:ea typeface="Times New Roman" panose="02020603050405020304" pitchFamily="18" charset="0"/>
                            <a:cs typeface="Arial" panose="020B0604020202020204" pitchFamily="34" charset="0"/>
                          </a:rPr>
                        </m:ctrlPr>
                      </m:fPr>
                      <m:num>
                        <m:r>
                          <a:rPr lang="pt-BR"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39</m:t>
                        </m:r>
                      </m:num>
                      <m:den>
                        <m:r>
                          <a:rPr lang="pt-BR"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16</m:t>
                        </m:r>
                      </m:den>
                    </m:f>
                  </m:oMath>
                </a14:m>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≈1,56</m:t>
                    </m:r>
                  </m:oMath>
                </a14:m>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143000" y="3925013"/>
                <a:ext cx="15268078" cy="2706831"/>
              </a:xfrm>
              <a:prstGeom prst="rect">
                <a:avLst/>
              </a:prstGeom>
              <a:blipFill>
                <a:blip r:embed="rId31"/>
                <a:stretch>
                  <a:fillRect l="-13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2115800" y="2969219"/>
                <a:ext cx="4295278" cy="969496"/>
              </a:xfrm>
              <a:prstGeom prst="rect">
                <a:avLst/>
              </a:prstGeom>
            </p:spPr>
            <p:txBody>
              <a:bodyPr wrap="none">
                <a:spAutoFit/>
              </a:bodyPr>
              <a:lstStyle/>
              <a:p>
                <a:pPr lvl="0" algn="just">
                  <a:lnSpc>
                    <a:spcPct val="150000"/>
                  </a:lnSpc>
                </a:pPr>
                <a14:m>
                  <m:oMath xmlns:m="http://schemas.openxmlformats.org/officeDocument/2006/math">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tọa độ </a:t>
                </a:r>
                <a14:m>
                  <m:oMath xmlns:m="http://schemas.openxmlformats.org/officeDocument/2006/math">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𝑀</m:t>
                    </m:r>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(2,5; </m:t>
                    </m:r>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nl-NL"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2115800" y="2969219"/>
                <a:ext cx="4295278" cy="969496"/>
              </a:xfrm>
              <a:prstGeom prst="rect">
                <a:avLst/>
              </a:prstGeom>
              <a:blipFill>
                <a:blip r:embed="rId32"/>
                <a:stretch>
                  <a:fillRect b="-13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143000" y="6802041"/>
                <a:ext cx="9144000" cy="1846659"/>
              </a:xfrm>
              <a:prstGeom prst="rect">
                <a:avLst/>
              </a:prstGeom>
            </p:spPr>
            <p:txBody>
              <a:bodyPr>
                <a:spAutoFit/>
              </a:bodyPr>
              <a:lstStyle/>
              <a:p>
                <a:pPr lvl="0" algn="just">
                  <a:lnSpc>
                    <a:spcPct val="150000"/>
                  </a:lnSpc>
                </a:pPr>
                <a:r>
                  <a:rPr lang="nl-NL" sz="3800" dirty="0">
                    <a:solidFill>
                      <a:prstClr val="black"/>
                    </a:solidFill>
                    <a:latin typeface="Arial" panose="020B0604020202020204" pitchFamily="34" charset="0"/>
                    <a:ea typeface="Times New Roman" panose="02020603050405020304" pitchFamily="18" charset="0"/>
                    <a:cs typeface="Arial" panose="020B0604020202020204" pitchFamily="34" charset="0"/>
                  </a:rPr>
                  <a:t>Vậy chiều cao của ô thoáng là: </a:t>
                </a:r>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ctr">
                  <a:lnSpc>
                    <a:spcPct val="150000"/>
                  </a:lnSpc>
                </a:pPr>
                <a:r>
                  <a:rPr lang="nl-NL" sz="3800" dirty="0" smtClean="0">
                    <a:solidFill>
                      <a:prstClr val="black"/>
                    </a:solidFill>
                    <a:ea typeface="Calibri" panose="020F0502020204030204" pitchFamily="34" charset="0"/>
                    <a:cs typeface="Arial" panose="020B0604020202020204" pitchFamily="34" charset="0"/>
                  </a:rPr>
                  <a:t>      </a:t>
                </a:r>
                <a14:m>
                  <m:oMath xmlns:m="http://schemas.openxmlformats.org/officeDocument/2006/math">
                    <m:r>
                      <a:rPr lang="nl-NL" sz="3800" i="1">
                        <a:solidFill>
                          <a:prstClr val="black"/>
                        </a:solidFill>
                        <a:latin typeface="Cambria Math" panose="02040503050406030204" pitchFamily="18" charset="0"/>
                        <a:ea typeface="Calibri" panose="020F0502020204030204" pitchFamily="34" charset="0"/>
                        <a:cs typeface="Arial" panose="020B0604020202020204" pitchFamily="34" charset="0"/>
                      </a:rPr>
                      <m:t>h</m:t>
                    </m:r>
                    <m:r>
                      <a:rPr lang="nl-NL" sz="3800" i="1">
                        <a:solidFill>
                          <a:prstClr val="black"/>
                        </a:solidFill>
                        <a:latin typeface="Cambria Math" panose="02040503050406030204" pitchFamily="18" charset="0"/>
                        <a:ea typeface="Calibri" panose="020F0502020204030204" pitchFamily="34" charset="0"/>
                        <a:cs typeface="Arial" panose="020B0604020202020204" pitchFamily="34" charset="0"/>
                      </a:rPr>
                      <m:t> = 1,56.30=46,8 </m:t>
                    </m:r>
                    <m:r>
                      <a:rPr lang="nl-NL" sz="3800" i="1">
                        <a:solidFill>
                          <a:prstClr val="black"/>
                        </a:solidFill>
                        <a:latin typeface="Cambria Math" panose="02040503050406030204" pitchFamily="18" charset="0"/>
                        <a:ea typeface="Calibri" panose="020F0502020204030204" pitchFamily="34" charset="0"/>
                        <a:cs typeface="Arial" panose="020B0604020202020204" pitchFamily="34" charset="0"/>
                      </a:rPr>
                      <m:t>𝑐𝑚</m:t>
                    </m:r>
                  </m:oMath>
                </a14:m>
                <a:r>
                  <a:rPr lang="nl-NL" sz="38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143000" y="6802041"/>
                <a:ext cx="9144000" cy="1846659"/>
              </a:xfrm>
              <a:prstGeom prst="rect">
                <a:avLst/>
              </a:prstGeom>
              <a:blipFill>
                <a:blip r:embed="rId33"/>
                <a:stretch>
                  <a:fillRect l="-2200" b="-6271"/>
                </a:stretch>
              </a:blipFill>
            </p:spPr>
            <p:txBody>
              <a:bodyPr/>
              <a:lstStyle/>
              <a:p>
                <a:r>
                  <a:rPr lang="en-US">
                    <a:noFill/>
                  </a:rPr>
                  <a:t> </a:t>
                </a:r>
              </a:p>
            </p:txBody>
          </p:sp>
        </mc:Fallback>
      </mc:AlternateContent>
    </p:spTree>
    <p:extLst>
      <p:ext uri="{BB962C8B-B14F-4D97-AF65-F5344CB8AC3E}">
        <p14:creationId xmlns:p14="http://schemas.microsoft.com/office/powerpoint/2010/main" val="36719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arn(inVertical)">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animEffect transition="in" filter="fade">
                                      <p:cBhvr>
                                        <p:cTn id="4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7010399" y="597785"/>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685800" y="8896398"/>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2" name="Rectangle 11"/>
          <p:cNvSpPr/>
          <p:nvPr/>
        </p:nvSpPr>
        <p:spPr>
          <a:xfrm>
            <a:off x="2039702" y="1714500"/>
            <a:ext cx="7320196" cy="1015663"/>
          </a:xfrm>
          <a:prstGeom prst="rect">
            <a:avLst/>
          </a:prstGeom>
        </p:spPr>
        <p:txBody>
          <a:bodyPr wrap="square">
            <a:spAutoFit/>
          </a:bodyPr>
          <a:lstStyle/>
          <a:p>
            <a:pPr algn="just">
              <a:lnSpc>
                <a:spcPct val="150000"/>
              </a:lnSpc>
              <a:spcBef>
                <a:spcPts val="600"/>
              </a:spcBef>
              <a:spcAft>
                <a:spcPts val="800"/>
              </a:spcAft>
            </a:pPr>
            <a:r>
              <a:rPr lang="vi-VN" sz="4000" dirty="0">
                <a:ea typeface="Calibri" panose="020F0502020204030204" pitchFamily="34" charset="0"/>
                <a:cs typeface="Arial" panose="020B0604020202020204" pitchFamily="34" charset="0"/>
              </a:rPr>
              <a:t>Các đường sau là đường gì?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pic>
        <p:nvPicPr>
          <p:cNvPr id="18"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19743" y="636627"/>
            <a:ext cx="1439486" cy="667398"/>
          </a:xfrm>
          <a:prstGeom prst="rect">
            <a:avLst/>
          </a:prstGeom>
        </p:spPr>
      </p:pic>
      <p:pic>
        <p:nvPicPr>
          <p:cNvPr id="6" name="Picture 5"/>
          <p:cNvPicPr>
            <a:picLocks noChangeAspect="1"/>
          </p:cNvPicPr>
          <p:nvPr/>
        </p:nvPicPr>
        <p:blipFill>
          <a:blip r:embed="rId30">
            <a:extLst>
              <a:ext uri="{BEBA8EAE-BF5A-486C-A8C5-ECC9F3942E4B}">
                <a14:imgProps xmlns:a14="http://schemas.microsoft.com/office/drawing/2010/main">
                  <a14:imgLayer r:embed="rId31">
                    <a14:imgEffect>
                      <a14:saturation sat="400000"/>
                    </a14:imgEffect>
                  </a14:imgLayer>
                </a14:imgProps>
              </a:ext>
              <a:ext uri="{28A0092B-C50C-407E-A947-70E740481C1C}">
                <a14:useLocalDpi xmlns:a14="http://schemas.microsoft.com/office/drawing/2010/main" val="0"/>
              </a:ext>
            </a:extLst>
          </a:blip>
          <a:stretch>
            <a:fillRect/>
          </a:stretch>
        </p:blipFill>
        <p:spPr>
          <a:xfrm>
            <a:off x="2281004" y="3058322"/>
            <a:ext cx="13639800" cy="5127017"/>
          </a:xfrm>
          <a:prstGeom prst="rect">
            <a:avLst/>
          </a:prstGeom>
        </p:spPr>
      </p:pic>
      <p:pic>
        <p:nvPicPr>
          <p:cNvPr id="17" name="Picture 3"/>
          <p:cNvPicPr>
            <a:picLocks noChangeAspect="1"/>
          </p:cNvPicPr>
          <p:nvPr/>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5392400" y="8185339"/>
            <a:ext cx="2343901" cy="19337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a:sym typeface="Arial"/>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025464" y="1409700"/>
            <a:ext cx="14084672" cy="7467600"/>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700000">
            <a:off x="897801" y="674761"/>
            <a:ext cx="2159957" cy="155786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755181" flipH="1">
            <a:off x="15016614" y="506819"/>
            <a:ext cx="2373012" cy="207638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700000">
            <a:off x="15488654" y="7748695"/>
            <a:ext cx="1594181" cy="2087307"/>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700000">
            <a:off x="1201516" y="7457638"/>
            <a:ext cx="1617631" cy="205740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129326" y="1545012"/>
            <a:ext cx="1162904" cy="80240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flipV="1">
            <a:off x="14706314" y="7947080"/>
            <a:ext cx="1162904" cy="802404"/>
          </a:xfrm>
          <a:prstGeom prst="rect">
            <a:avLst/>
          </a:prstGeom>
        </p:spPr>
      </p:pic>
      <p:sp>
        <p:nvSpPr>
          <p:cNvPr id="12" name="Rectangle 11"/>
          <p:cNvSpPr/>
          <p:nvPr/>
        </p:nvSpPr>
        <p:spPr>
          <a:xfrm>
            <a:off x="2423022" y="1943100"/>
            <a:ext cx="13289555" cy="3093154"/>
          </a:xfrm>
          <a:prstGeom prst="rect">
            <a:avLst/>
          </a:prstGeom>
        </p:spPr>
        <p:txBody>
          <a:bodyPr wrap="square">
            <a:spAutoFit/>
          </a:bodyPr>
          <a:lstStyle/>
          <a:p>
            <a:pPr lvl="0" algn="ctr">
              <a:lnSpc>
                <a:spcPct val="150000"/>
              </a:lnSpc>
              <a:defRPr/>
            </a:pPr>
            <a:r>
              <a:rPr lang="vi-VN" sz="6500" b="1" kern="0" dirty="0">
                <a:solidFill>
                  <a:srgbClr val="FFC000"/>
                </a:solidFill>
              </a:rPr>
              <a:t>CHƯƠNG VII: PHƯƠNG PHÁP TOẠ ĐỘ TRONG MẶT PHẲNG </a:t>
            </a:r>
          </a:p>
        </p:txBody>
      </p:sp>
      <p:sp>
        <p:nvSpPr>
          <p:cNvPr id="13" name="Rectangle 12"/>
          <p:cNvSpPr/>
          <p:nvPr/>
        </p:nvSpPr>
        <p:spPr>
          <a:xfrm>
            <a:off x="3810000" y="5418772"/>
            <a:ext cx="10668000" cy="1477328"/>
          </a:xfrm>
          <a:prstGeom prst="rect">
            <a:avLst/>
          </a:prstGeom>
        </p:spPr>
        <p:txBody>
          <a:bodyPr wrap="square">
            <a:spAutoFit/>
          </a:bodyPr>
          <a:lstStyle/>
          <a:p>
            <a:pPr lvl="0" algn="ctr">
              <a:lnSpc>
                <a:spcPct val="150000"/>
              </a:lnSpc>
              <a:defRPr/>
            </a:pPr>
            <a:r>
              <a:rPr lang="en-US" sz="6000" b="1" kern="0" dirty="0">
                <a:solidFill>
                  <a:schemeClr val="bg1"/>
                </a:solidFill>
                <a:latin typeface="Arial" panose="020B0604020202020204" pitchFamily="34" charset="0"/>
                <a:ea typeface="Calibri" panose="020F0502020204030204" pitchFamily="34" charset="0"/>
                <a:cs typeface="Arial" panose="020B0604020202020204" pitchFamily="34" charset="0"/>
              </a:rPr>
              <a:t>BÀI 22: BA ĐƯỜNG CONIC</a:t>
            </a:r>
            <a:endParaRPr kumimoji="0" lang="en-US" sz="60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981200" y="2247900"/>
            <a:ext cx="14478000" cy="7004261"/>
            <a:chOff x="0" y="0"/>
            <a:chExt cx="1784462" cy="1718416"/>
          </a:xfrm>
        </p:grpSpPr>
        <p:sp>
          <p:nvSpPr>
            <p:cNvPr id="5" name="Freeform 5"/>
            <p:cNvSpPr/>
            <p:nvPr/>
          </p:nvSpPr>
          <p:spPr>
            <a:xfrm>
              <a:off x="0" y="0"/>
              <a:ext cx="1784462" cy="1718416"/>
            </a:xfrm>
            <a:custGeom>
              <a:avLst/>
              <a:gdLst/>
              <a:ahLst/>
              <a:cxnLst/>
              <a:rect l="l" t="t" r="r" b="b"/>
              <a:pathLst>
                <a:path w="1784462" h="1718416">
                  <a:moveTo>
                    <a:pt x="1660002" y="1718415"/>
                  </a:moveTo>
                  <a:lnTo>
                    <a:pt x="124460" y="1718415"/>
                  </a:lnTo>
                  <a:cubicBezTo>
                    <a:pt x="55880" y="1718415"/>
                    <a:pt x="0" y="1662536"/>
                    <a:pt x="0" y="1593956"/>
                  </a:cubicBezTo>
                  <a:lnTo>
                    <a:pt x="0" y="124460"/>
                  </a:lnTo>
                  <a:cubicBezTo>
                    <a:pt x="0" y="55880"/>
                    <a:pt x="55880" y="0"/>
                    <a:pt x="124460" y="0"/>
                  </a:cubicBezTo>
                  <a:lnTo>
                    <a:pt x="1660002" y="0"/>
                  </a:lnTo>
                  <a:cubicBezTo>
                    <a:pt x="1728582" y="0"/>
                    <a:pt x="1784462" y="55880"/>
                    <a:pt x="1784462" y="124460"/>
                  </a:cubicBezTo>
                  <a:lnTo>
                    <a:pt x="1784462" y="1593956"/>
                  </a:lnTo>
                  <a:cubicBezTo>
                    <a:pt x="1784462" y="1662536"/>
                    <a:pt x="1728582" y="1718416"/>
                    <a:pt x="1660002" y="1718416"/>
                  </a:cubicBezTo>
                  <a:close/>
                </a:path>
              </a:pathLst>
            </a:custGeom>
            <a:solidFill>
              <a:srgbClr val="497FB4"/>
            </a:solidFill>
          </p:spPr>
        </p:sp>
      </p:grpSp>
      <p:sp>
        <p:nvSpPr>
          <p:cNvPr id="8" name="TextBox 8"/>
          <p:cNvSpPr txBox="1"/>
          <p:nvPr/>
        </p:nvSpPr>
        <p:spPr>
          <a:xfrm>
            <a:off x="5869230" y="380545"/>
            <a:ext cx="8151570" cy="1333955"/>
          </a:xfrm>
          <a:prstGeom prst="rect">
            <a:avLst/>
          </a:prstGeom>
        </p:spPr>
        <p:txBody>
          <a:bodyPr lIns="0" tIns="0" rIns="0" bIns="0" rtlCol="0" anchor="t">
            <a:spAutoFit/>
          </a:bodyPr>
          <a:lstStyle/>
          <a:p>
            <a:pPr>
              <a:lnSpc>
                <a:spcPts val="12191"/>
              </a:lnSpc>
              <a:spcBef>
                <a:spcPct val="0"/>
              </a:spcBef>
            </a:pPr>
            <a:r>
              <a:rPr lang="en-US" sz="5500" b="1">
                <a:solidFill>
                  <a:srgbClr val="497FB4"/>
                </a:solidFill>
                <a:latin typeface="Arial" panose="020B0604020202020204" pitchFamily="34" charset="0"/>
                <a:cs typeface="Arial" panose="020B0604020202020204" pitchFamily="34" charset="0"/>
              </a:rPr>
              <a:t>NỘI DUNG BÀI HỌC</a:t>
            </a:r>
          </a:p>
        </p:txBody>
      </p:sp>
      <p:sp>
        <p:nvSpPr>
          <p:cNvPr id="19" name="Google Shape;646;p41"/>
          <p:cNvSpPr txBox="1">
            <a:spLocks/>
          </p:cNvSpPr>
          <p:nvPr/>
        </p:nvSpPr>
        <p:spPr>
          <a:xfrm flipH="1">
            <a:off x="2865120" y="3101340"/>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smtClean="0">
                <a:solidFill>
                  <a:schemeClr val="bg1"/>
                </a:solidFill>
                <a:latin typeface="Arial" panose="020B0604020202020204" pitchFamily="34" charset="0"/>
                <a:cs typeface="Arial" panose="020B0604020202020204" pitchFamily="34" charset="0"/>
              </a:rPr>
              <a:t>01</a:t>
            </a:r>
            <a:endParaRPr lang="en" sz="4200" b="1">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4212060" y="2993209"/>
            <a:ext cx="1380506" cy="738664"/>
          </a:xfrm>
          <a:prstGeom prst="rect">
            <a:avLst/>
          </a:prstGeom>
        </p:spPr>
        <p:txBody>
          <a:bodyPr wrap="none">
            <a:spAutoFit/>
          </a:bodyPr>
          <a:lstStyle/>
          <a:p>
            <a:r>
              <a:rPr lang="nl-NL" sz="4200" b="1" dirty="0" smtClean="0">
                <a:solidFill>
                  <a:schemeClr val="bg1"/>
                </a:solidFill>
                <a:latin typeface="Arial" panose="020B0604020202020204" pitchFamily="34" charset="0"/>
                <a:cs typeface="Arial" panose="020B0604020202020204" pitchFamily="34" charset="0"/>
              </a:rPr>
              <a:t>ELIP</a:t>
            </a:r>
            <a:endParaRPr lang="en-US" sz="4200" dirty="0">
              <a:solidFill>
                <a:schemeClr val="bg1"/>
              </a:solidFill>
              <a:latin typeface="Arial" panose="020B0604020202020204" pitchFamily="34" charset="0"/>
              <a:cs typeface="Arial" panose="020B0604020202020204" pitchFamily="34" charset="0"/>
            </a:endParaRPr>
          </a:p>
        </p:txBody>
      </p:sp>
      <p:sp>
        <p:nvSpPr>
          <p:cNvPr id="29" name="Google Shape;646;p41"/>
          <p:cNvSpPr txBox="1">
            <a:spLocks/>
          </p:cNvSpPr>
          <p:nvPr/>
        </p:nvSpPr>
        <p:spPr>
          <a:xfrm flipH="1">
            <a:off x="2895600" y="4305300"/>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smtClean="0">
                <a:solidFill>
                  <a:schemeClr val="bg1"/>
                </a:solidFill>
                <a:latin typeface="Arial" panose="020B0604020202020204" pitchFamily="34" charset="0"/>
                <a:cs typeface="Arial" panose="020B0604020202020204" pitchFamily="34" charset="0"/>
              </a:rPr>
              <a:t>02</a:t>
            </a:r>
            <a:endParaRPr lang="en" sz="4200" b="1">
              <a:solidFill>
                <a:schemeClr val="bg1"/>
              </a:solidFill>
              <a:latin typeface="Arial" panose="020B0604020202020204" pitchFamily="34" charset="0"/>
              <a:cs typeface="Arial" panose="020B0604020202020204" pitchFamily="34" charset="0"/>
            </a:endParaRPr>
          </a:p>
        </p:txBody>
      </p:sp>
      <p:sp>
        <p:nvSpPr>
          <p:cNvPr id="30" name="Rectangle 29"/>
          <p:cNvSpPr/>
          <p:nvPr/>
        </p:nvSpPr>
        <p:spPr>
          <a:xfrm>
            <a:off x="4242540" y="4212409"/>
            <a:ext cx="2787943" cy="738664"/>
          </a:xfrm>
          <a:prstGeom prst="rect">
            <a:avLst/>
          </a:prstGeom>
        </p:spPr>
        <p:txBody>
          <a:bodyPr wrap="none">
            <a:spAutoFit/>
          </a:bodyPr>
          <a:lstStyle/>
          <a:p>
            <a:r>
              <a:rPr lang="nl-NL" sz="4200" b="1" dirty="0" smtClean="0">
                <a:solidFill>
                  <a:schemeClr val="bg1"/>
                </a:solidFill>
                <a:latin typeface="Arial" panose="020B0604020202020204" pitchFamily="34" charset="0"/>
                <a:ea typeface="Calibri" panose="020F0502020204030204" pitchFamily="34" charset="0"/>
                <a:cs typeface="Arial" panose="020B0604020202020204" pitchFamily="34" charset="0"/>
              </a:rPr>
              <a:t>HYPEBOL</a:t>
            </a:r>
            <a:endParaRPr lang="en-US" sz="4200" dirty="0">
              <a:solidFill>
                <a:schemeClr val="bg1"/>
              </a:solidFill>
              <a:latin typeface="Arial" panose="020B0604020202020204" pitchFamily="34" charset="0"/>
              <a:cs typeface="Arial" panose="020B0604020202020204" pitchFamily="34" charset="0"/>
            </a:endParaRPr>
          </a:p>
        </p:txBody>
      </p:sp>
      <p:sp>
        <p:nvSpPr>
          <p:cNvPr id="31" name="Google Shape;646;p41"/>
          <p:cNvSpPr txBox="1">
            <a:spLocks/>
          </p:cNvSpPr>
          <p:nvPr/>
        </p:nvSpPr>
        <p:spPr>
          <a:xfrm flipH="1">
            <a:off x="2895600" y="5727496"/>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smtClean="0">
                <a:solidFill>
                  <a:schemeClr val="bg1"/>
                </a:solidFill>
                <a:latin typeface="Arial" panose="020B0604020202020204" pitchFamily="34" charset="0"/>
                <a:cs typeface="Arial" panose="020B0604020202020204" pitchFamily="34" charset="0"/>
              </a:rPr>
              <a:t>03</a:t>
            </a:r>
            <a:endParaRPr lang="en" sz="4200" b="1">
              <a:solidFill>
                <a:schemeClr val="bg1"/>
              </a:solidFill>
              <a:latin typeface="Arial" panose="020B0604020202020204" pitchFamily="34" charset="0"/>
              <a:cs typeface="Arial" panose="020B0604020202020204" pitchFamily="34" charset="0"/>
            </a:endParaRPr>
          </a:p>
        </p:txBody>
      </p:sp>
      <p:sp>
        <p:nvSpPr>
          <p:cNvPr id="32" name="Rectangle 31"/>
          <p:cNvSpPr/>
          <p:nvPr/>
        </p:nvSpPr>
        <p:spPr>
          <a:xfrm>
            <a:off x="4234542" y="5621624"/>
            <a:ext cx="2808910" cy="738664"/>
          </a:xfrm>
          <a:prstGeom prst="rect">
            <a:avLst/>
          </a:prstGeom>
        </p:spPr>
        <p:txBody>
          <a:bodyPr wrap="none">
            <a:spAutoFit/>
          </a:bodyPr>
          <a:lstStyle/>
          <a:p>
            <a:r>
              <a:rPr lang="nl-NL" sz="4200" b="1" dirty="0" smtClean="0">
                <a:solidFill>
                  <a:schemeClr val="bg1"/>
                </a:solidFill>
                <a:latin typeface="Arial" panose="020B0604020202020204" pitchFamily="34" charset="0"/>
                <a:ea typeface="Calibri" panose="020F0502020204030204" pitchFamily="34" charset="0"/>
                <a:cs typeface="Arial" panose="020B0604020202020204" pitchFamily="34" charset="0"/>
              </a:rPr>
              <a:t>PARABOL</a:t>
            </a:r>
            <a:endParaRPr lang="en-US" sz="4200" dirty="0">
              <a:solidFill>
                <a:schemeClr val="bg1"/>
              </a:solidFill>
              <a:latin typeface="Arial" panose="020B0604020202020204" pitchFamily="34" charset="0"/>
              <a:cs typeface="Arial" panose="020B0604020202020204" pitchFamily="34" charset="0"/>
            </a:endParaRPr>
          </a:p>
        </p:txBody>
      </p:sp>
      <p:sp>
        <p:nvSpPr>
          <p:cNvPr id="36" name="Google Shape;646;p41"/>
          <p:cNvSpPr txBox="1">
            <a:spLocks/>
          </p:cNvSpPr>
          <p:nvPr/>
        </p:nvSpPr>
        <p:spPr>
          <a:xfrm flipH="1">
            <a:off x="2895600" y="7004384"/>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smtClean="0">
                <a:solidFill>
                  <a:schemeClr val="bg1"/>
                </a:solidFill>
                <a:latin typeface="Arial" panose="020B0604020202020204" pitchFamily="34" charset="0"/>
                <a:cs typeface="Arial" panose="020B0604020202020204" pitchFamily="34" charset="0"/>
              </a:rPr>
              <a:t>04</a:t>
            </a:r>
            <a:endParaRPr lang="en" sz="4200" b="1">
              <a:solidFill>
                <a:schemeClr val="bg1"/>
              </a:solidFill>
              <a:latin typeface="Arial" panose="020B0604020202020204" pitchFamily="34" charset="0"/>
              <a:cs typeface="Arial" panose="020B0604020202020204" pitchFamily="34" charset="0"/>
            </a:endParaRPr>
          </a:p>
        </p:txBody>
      </p:sp>
      <p:sp>
        <p:nvSpPr>
          <p:cNvPr id="37" name="Rectangle 36"/>
          <p:cNvSpPr/>
          <p:nvPr/>
        </p:nvSpPr>
        <p:spPr>
          <a:xfrm>
            <a:off x="4241802" y="6673639"/>
            <a:ext cx="10609327" cy="2031325"/>
          </a:xfrm>
          <a:prstGeom prst="rect">
            <a:avLst/>
          </a:prstGeom>
        </p:spPr>
        <p:txBody>
          <a:bodyPr wrap="square">
            <a:spAutoFit/>
          </a:bodyPr>
          <a:lstStyle/>
          <a:p>
            <a:pPr>
              <a:lnSpc>
                <a:spcPct val="150000"/>
              </a:lnSpc>
            </a:pPr>
            <a:r>
              <a:rPr lang="nl-NL" sz="4200" b="1" dirty="0" smtClean="0">
                <a:solidFill>
                  <a:schemeClr val="bg1"/>
                </a:solidFill>
                <a:latin typeface="Arial" panose="020B0604020202020204" pitchFamily="34" charset="0"/>
                <a:cs typeface="Arial" panose="020B0604020202020204" pitchFamily="34" charset="0"/>
              </a:rPr>
              <a:t>MỘT SỐ ỨNG DỤNG CỦA BA ĐƯỜNG CONIC</a:t>
            </a:r>
            <a:endParaRPr lang="en-US" sz="4200" dirty="0">
              <a:solidFill>
                <a:schemeClr val="bg1"/>
              </a:solidFill>
              <a:latin typeface="Arial" panose="020B0604020202020204" pitchFamily="34" charset="0"/>
              <a:cs typeface="Arial" panose="020B0604020202020204" pitchFamily="34" charset="0"/>
            </a:endParaRPr>
          </a:p>
        </p:txBody>
      </p:sp>
      <p:pic>
        <p:nvPicPr>
          <p:cNvPr id="3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952727" y="7379278"/>
            <a:ext cx="3012945" cy="2417887"/>
          </a:xfrm>
          <a:prstGeom prst="rect">
            <a:avLst/>
          </a:prstGeom>
        </p:spPr>
      </p:pic>
      <p:pic>
        <p:nvPicPr>
          <p:cNvPr id="14" name="Picture 10"/>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865271" y="547847"/>
            <a:ext cx="2846471" cy="1319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500"/>
                                        <p:tgtEl>
                                          <p:spTgt spid="3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randombar(horizontal)">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9" grpId="0"/>
      <p:bldP spid="30" grpId="0"/>
      <p:bldP spid="31" grpId="0"/>
      <p:bldP spid="32"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82594" y="1638300"/>
            <a:ext cx="13443289" cy="5334000"/>
            <a:chOff x="2438399" y="1562100"/>
            <a:chExt cx="13443289" cy="5334000"/>
          </a:xfrm>
        </p:grpSpPr>
        <p:grpSp>
          <p:nvGrpSpPr>
            <p:cNvPr id="6" name="Group 6"/>
            <p:cNvGrpSpPr/>
            <p:nvPr/>
          </p:nvGrpSpPr>
          <p:grpSpPr>
            <a:xfrm>
              <a:off x="2438399" y="1562100"/>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417858" y="25671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sz="6500" b="1" smtClean="0">
                  <a:solidFill>
                    <a:schemeClr val="bg1"/>
                  </a:solidFill>
                  <a:latin typeface="Arial" panose="020B0604020202020204" pitchFamily="34" charset="0"/>
                  <a:cs typeface="Arial" panose="020B0604020202020204" pitchFamily="34" charset="0"/>
                </a:rPr>
                <a:t>01</a:t>
              </a:r>
              <a:endParaRPr lang="en" sz="6500" b="1">
                <a:solidFill>
                  <a:schemeClr val="bg1"/>
                </a:solidFill>
                <a:latin typeface="Arial" panose="020B0604020202020204" pitchFamily="34" charset="0"/>
                <a:cs typeface="Arial" panose="020B0604020202020204" pitchFamily="34" charset="0"/>
              </a:endParaRPr>
            </a:p>
          </p:txBody>
        </p:sp>
        <p:cxnSp>
          <p:nvCxnSpPr>
            <p:cNvPr id="13" name="Google Shape;765;p44"/>
            <p:cNvCxnSpPr/>
            <p:nvPr/>
          </p:nvCxnSpPr>
          <p:spPr>
            <a:xfrm>
              <a:off x="8089121" y="40005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8060093" y="4520996"/>
              <a:ext cx="2037737" cy="1092607"/>
            </a:xfrm>
            <a:prstGeom prst="rect">
              <a:avLst/>
            </a:prstGeom>
          </p:spPr>
          <p:txBody>
            <a:bodyPr wrap="none">
              <a:spAutoFit/>
            </a:bodyPr>
            <a:lstStyle/>
            <a:p>
              <a:r>
                <a:rPr lang="nl-NL" sz="6500" b="1" dirty="0" smtClean="0">
                  <a:solidFill>
                    <a:schemeClr val="bg1"/>
                  </a:solidFill>
                  <a:latin typeface="Arial" panose="020B0604020202020204" pitchFamily="34" charset="0"/>
                  <a:ea typeface="Calibri" panose="020F0502020204030204" pitchFamily="34" charset="0"/>
                  <a:cs typeface="Arial" panose="020B0604020202020204" pitchFamily="34" charset="0"/>
                </a:rPr>
                <a:t>ELIP</a:t>
              </a:r>
              <a:endParaRPr lang="en-US" sz="6500" dirty="0">
                <a:solidFill>
                  <a:schemeClr val="bg1"/>
                </a:solidFill>
                <a:latin typeface="Arial" panose="020B0604020202020204" pitchFamily="34" charset="0"/>
                <a:cs typeface="Arial" panose="020B0604020202020204" pitchFamily="34" charset="0"/>
              </a:endParaRP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910741" flipV="1">
            <a:off x="805671"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81399">
            <a:off x="14283742" y="6750742"/>
            <a:ext cx="3388469" cy="2443934"/>
          </a:xfrm>
          <a:prstGeom prst="rect">
            <a:avLst/>
          </a:prstGeo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5694690" y="363083"/>
            <a:ext cx="1907510" cy="615941"/>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8200" y="342900"/>
            <a:ext cx="1101010" cy="1027530"/>
          </a:xfrm>
          <a:prstGeom prst="rect">
            <a:avLst/>
          </a:prstGeom>
        </p:spPr>
      </p:pic>
      <p:sp>
        <p:nvSpPr>
          <p:cNvPr id="17" name="TextBox 16"/>
          <p:cNvSpPr txBox="1"/>
          <p:nvPr/>
        </p:nvSpPr>
        <p:spPr>
          <a:xfrm>
            <a:off x="1939210" y="571726"/>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1</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20" name="Rectangle 19"/>
          <p:cNvSpPr/>
          <p:nvPr/>
        </p:nvSpPr>
        <p:spPr>
          <a:xfrm>
            <a:off x="763515" y="1370933"/>
            <a:ext cx="16762485" cy="3600986"/>
          </a:xfrm>
          <a:prstGeom prst="rect">
            <a:avLst/>
          </a:prstGeom>
        </p:spPr>
        <p:txBody>
          <a:bodyPr wrap="square">
            <a:spAutoFit/>
          </a:bodyPr>
          <a:lstStyle/>
          <a:p>
            <a:pPr algn="just">
              <a:lnSpc>
                <a:spcPct val="150000"/>
              </a:lnSpc>
            </a:pPr>
            <a:r>
              <a:rPr lang="vi-VN" sz="3800" dirty="0">
                <a:solidFill>
                  <a:srgbClr val="000000"/>
                </a:solidFill>
              </a:rPr>
              <a:t>Đính hai đầu của một sợi dây không đàn hồi vào hai vị trí cố định F1, F2 trên một mặt bàn (độ dài sợi dây lớn hơn khoảng cách giữa hai điểm F1, F2 ). Kéo căng sợi dây tại một điểm M bởi một đầu bút dạ (hoặc phấn). Di chuyển đầu bút dạ để nó vẽ trên mặt bàn một đường khép kín (H.7.18).</a:t>
            </a:r>
            <a:endParaRPr lang="en-US" sz="3800" dirty="0" smtClean="0">
              <a:solidFill>
                <a:srgbClr val="000000"/>
              </a:solidFil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756258" y="4924205"/>
            <a:ext cx="5415942" cy="5019895"/>
          </a:xfrm>
          <a:prstGeom prst="rect">
            <a:avLst/>
          </a:prstGeom>
        </p:spPr>
      </p:pic>
      <p:sp>
        <p:nvSpPr>
          <p:cNvPr id="4" name="Rectangle 3"/>
          <p:cNvSpPr/>
          <p:nvPr/>
        </p:nvSpPr>
        <p:spPr>
          <a:xfrm>
            <a:off x="7086600" y="6703831"/>
            <a:ext cx="10668000" cy="2723823"/>
          </a:xfrm>
          <a:prstGeom prst="rect">
            <a:avLst/>
          </a:prstGeom>
        </p:spPr>
        <p:txBody>
          <a:bodyPr wrap="square">
            <a:spAutoFit/>
          </a:bodyPr>
          <a:lstStyle/>
          <a:p>
            <a:pPr algn="just">
              <a:lnSpc>
                <a:spcPct val="150000"/>
              </a:lnSpc>
              <a:spcAft>
                <a:spcPts val="0"/>
              </a:spcAft>
            </a:pPr>
            <a:r>
              <a:rPr lang="nl-NL" sz="3800" dirty="0">
                <a:latin typeface="Arial" panose="020B0604020202020204" pitchFamily="34" charset="0"/>
                <a:ea typeface="Times New Roman" panose="02020603050405020304" pitchFamily="18" charset="0"/>
                <a:cs typeface="Arial" panose="020B0604020202020204" pitchFamily="34" charset="0"/>
              </a:rPr>
              <a:t>a) Đường nhận được liên hệ với hình 7.17b.</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800" dirty="0">
                <a:latin typeface="Arial" panose="020B0604020202020204" pitchFamily="34" charset="0"/>
                <a:ea typeface="Times New Roman" panose="02020603050405020304" pitchFamily="18" charset="0"/>
                <a:cs typeface="Arial" panose="020B0604020202020204" pitchFamily="34" charset="0"/>
              </a:rPr>
              <a:t>b) Tổng các khoảng cách từ đầu bút tới các vị trí F</a:t>
            </a:r>
            <a:r>
              <a:rPr lang="nl-NL" sz="3800" baseline="-25000" dirty="0">
                <a:latin typeface="Arial" panose="020B0604020202020204" pitchFamily="34" charset="0"/>
                <a:ea typeface="Times New Roman" panose="02020603050405020304" pitchFamily="18" charset="0"/>
                <a:cs typeface="Arial" panose="020B0604020202020204" pitchFamily="34" charset="0"/>
              </a:rPr>
              <a:t>1</a:t>
            </a:r>
            <a:r>
              <a:rPr lang="nl-NL" sz="3800" dirty="0">
                <a:latin typeface="Arial" panose="020B0604020202020204" pitchFamily="34" charset="0"/>
                <a:ea typeface="Times New Roman" panose="02020603050405020304" pitchFamily="18" charset="0"/>
                <a:cs typeface="Arial" panose="020B0604020202020204" pitchFamily="34" charset="0"/>
              </a:rPr>
              <a:t>, F</a:t>
            </a:r>
            <a:r>
              <a:rPr lang="nl-NL" sz="3800" baseline="-25000" dirty="0">
                <a:latin typeface="Arial" panose="020B0604020202020204" pitchFamily="34" charset="0"/>
                <a:ea typeface="Times New Roman" panose="02020603050405020304" pitchFamily="18" charset="0"/>
                <a:cs typeface="Arial" panose="020B0604020202020204" pitchFamily="34" charset="0"/>
              </a:rPr>
              <a:t>2</a:t>
            </a:r>
            <a:r>
              <a:rPr lang="nl-NL" sz="3800" dirty="0">
                <a:latin typeface="Arial" panose="020B0604020202020204" pitchFamily="34" charset="0"/>
                <a:ea typeface="Times New Roman" panose="02020603050405020304" pitchFamily="18" charset="0"/>
                <a:cs typeface="Arial" panose="020B0604020202020204" pitchFamily="34" charset="0"/>
              </a:rPr>
              <a:t> không thay đổi vì nó luôn bằng độ dài dây.</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Oval Callout 17"/>
          <p:cNvSpPr/>
          <p:nvPr/>
        </p:nvSpPr>
        <p:spPr>
          <a:xfrm>
            <a:off x="11582400" y="5526229"/>
            <a:ext cx="1676400" cy="62329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schemeClr val="tx1"/>
                </a:solidFill>
              </a:rPr>
              <a:t>Giải</a:t>
            </a:r>
            <a:endParaRPr lang="en-US" sz="3800" b="1">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337407" flipV="1">
            <a:off x="14636387" y="235161"/>
            <a:ext cx="4479119" cy="1842037"/>
          </a:xfrm>
          <a:prstGeom prst="rect">
            <a:avLst/>
          </a:prstGeom>
        </p:spPr>
      </p:pic>
      <p:grpSp>
        <p:nvGrpSpPr>
          <p:cNvPr id="5" name="Group 5"/>
          <p:cNvGrpSpPr/>
          <p:nvPr/>
        </p:nvGrpSpPr>
        <p:grpSpPr>
          <a:xfrm>
            <a:off x="888628" y="3162300"/>
            <a:ext cx="16543454" cy="47244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162800" y="1708829"/>
            <a:ext cx="4038600" cy="784830"/>
          </a:xfrm>
          <a:prstGeom prst="rect">
            <a:avLst/>
          </a:prstGeom>
          <a:noFill/>
        </p:spPr>
        <p:txBody>
          <a:bodyPr wrap="square" rtlCol="0">
            <a:spAutoFit/>
          </a:bodyPr>
          <a:lstStyle/>
          <a:p>
            <a:pPr algn="ctr"/>
            <a:r>
              <a:rPr lang="en-US" sz="4500" b="1" dirty="0" smtClean="0">
                <a:solidFill>
                  <a:schemeClr val="bg1"/>
                </a:solidFill>
                <a:latin typeface="Arial" panose="020B0604020202020204" pitchFamily="34" charset="0"/>
                <a:cs typeface="Arial" panose="020B0604020202020204" pitchFamily="34" charset="0"/>
              </a:rPr>
              <a:t>ĐỊNH NGHĨA</a:t>
            </a:r>
            <a:endParaRPr lang="en-US" sz="45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676400" y="3714752"/>
                <a:ext cx="15011400" cy="3600986"/>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Times New Roman" panose="02020603050405020304" pitchFamily="18" charset="0"/>
                    <a:cs typeface="Arial" panose="020B0604020202020204" pitchFamily="34" charset="0"/>
                  </a:rPr>
                  <a:t>Cho hai điểm cố định và phân biệt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Đặt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r>
                      <a:rPr lang="nl-NL" sz="3800" i="1">
                        <a:effectLst/>
                        <a:latin typeface="Cambria Math" panose="02040503050406030204" pitchFamily="18" charset="0"/>
                        <a:ea typeface="Times New Roman" panose="02020603050405020304" pitchFamily="18" charset="0"/>
                        <a:cs typeface="Arial" panose="020B0604020202020204" pitchFamily="34" charset="0"/>
                      </a:rPr>
                      <m:t>𝑐</m:t>
                    </m:r>
                    <m:r>
                      <a:rPr lang="nl-NL" sz="38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Cho số thực a lớn hơn c. Tập hợp các điểm M sao cho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𝑀𝐹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𝑀</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r>
                      <a:rPr lang="nl-NL" sz="38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được gọi là </a:t>
                </a:r>
                <a:r>
                  <a:rPr lang="nl-NL" sz="3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đường elip </a:t>
                </a:r>
                <a:r>
                  <a:rPr lang="nl-NL" sz="3800" dirty="0">
                    <a:effectLst/>
                    <a:latin typeface="Arial" panose="020B0604020202020204" pitchFamily="34" charset="0"/>
                    <a:ea typeface="Times New Roman" panose="02020603050405020304" pitchFamily="18" charset="0"/>
                    <a:cs typeface="Arial" panose="020B0604020202020204" pitchFamily="34" charset="0"/>
                  </a:rPr>
                  <a:t>(hay elip). Hai điểm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được gọi là hai </a:t>
                </a:r>
                <a:r>
                  <a:rPr lang="nl-NL" sz="38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38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tiêu </a:t>
                </a:r>
                <a:r>
                  <a:rPr lang="nl-NL" sz="3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điểm </a:t>
                </a:r>
                <a:r>
                  <a:rPr lang="nl-NL" sz="3800" dirty="0">
                    <a:effectLst/>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r>
                      <a:rPr lang="nl-NL" sz="3800" i="1">
                        <a:effectLst/>
                        <a:latin typeface="Cambria Math" panose="02040503050406030204" pitchFamily="18" charset="0"/>
                        <a:ea typeface="Times New Roman" panose="02020603050405020304" pitchFamily="18" charset="0"/>
                        <a:cs typeface="Arial" panose="020B0604020202020204" pitchFamily="34" charset="0"/>
                      </a:rPr>
                      <m:t>𝑐</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được gọi là </a:t>
                </a:r>
                <a:r>
                  <a:rPr lang="nl-NL" sz="3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tiêu cự </a:t>
                </a:r>
                <a:r>
                  <a:rPr lang="nl-NL" sz="3800" dirty="0">
                    <a:effectLst/>
                    <a:latin typeface="Arial" panose="020B0604020202020204" pitchFamily="34" charset="0"/>
                    <a:ea typeface="Times New Roman" panose="02020603050405020304" pitchFamily="18" charset="0"/>
                    <a:cs typeface="Arial" panose="020B0604020202020204" pitchFamily="34" charset="0"/>
                  </a:rPr>
                  <a:t>của elip đó.</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676400" y="3714752"/>
                <a:ext cx="15011400" cy="3600986"/>
              </a:xfrm>
              <a:prstGeom prst="rect">
                <a:avLst/>
              </a:prstGeom>
              <a:blipFill>
                <a:blip r:embed="rId5"/>
                <a:stretch>
                  <a:fillRect l="-1340" r="-1299" b="-2876"/>
                </a:stretch>
              </a:blipFill>
            </p:spPr>
            <p:txBody>
              <a:bodyPr/>
              <a:lstStyle/>
              <a:p>
                <a:r>
                  <a:rPr lang="en-US">
                    <a:noFill/>
                  </a:rPr>
                  <a:t> </a:t>
                </a:r>
              </a:p>
            </p:txBody>
          </p:sp>
        </mc:Fallback>
      </mc:AlternateContent>
      <p:pic>
        <p:nvPicPr>
          <p:cNvPr id="8" name="Picture 5"/>
          <p:cNvPicPr>
            <a:picLocks noChangeAspect="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49508">
            <a:off x="15131315" y="8321816"/>
            <a:ext cx="2245014" cy="1619216"/>
          </a:xfrm>
          <a:prstGeom prst="rect">
            <a:avLst/>
          </a:prstGeom>
        </p:spPr>
      </p:pic>
      <p:pic>
        <p:nvPicPr>
          <p:cNvPr id="9"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flipV="1">
            <a:off x="304800" y="8552281"/>
            <a:ext cx="2255520" cy="14097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44375" y="1866900"/>
            <a:ext cx="12573000" cy="139535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781799" y="624870"/>
            <a:ext cx="6362700" cy="784830"/>
          </a:xfrm>
          <a:prstGeom prst="rect">
            <a:avLst/>
          </a:prstGeom>
          <a:noFill/>
        </p:spPr>
        <p:txBody>
          <a:bodyPr wrap="square" rtlCol="0">
            <a:spAutoFit/>
          </a:bodyPr>
          <a:lstStyle/>
          <a:p>
            <a:r>
              <a:rPr lang="vi-VN" sz="4500" b="1" dirty="0">
                <a:solidFill>
                  <a:schemeClr val="accent1"/>
                </a:solidFill>
                <a:cs typeface="Arial" panose="020B0604020202020204" pitchFamily="34" charset="0"/>
              </a:rPr>
              <a:t>Thách thức nhỏ: </a:t>
            </a:r>
            <a:endParaRPr lang="en-US" sz="4500" b="1" dirty="0">
              <a:solidFill>
                <a:schemeClr val="accent1"/>
              </a:solidFill>
              <a:latin typeface="Arial" panose="020B0604020202020204" pitchFamily="34" charset="0"/>
              <a:cs typeface="Arial" panose="020B0604020202020204" pitchFamily="34" charset="0"/>
            </a:endParaRPr>
          </a:p>
        </p:txBody>
      </p:sp>
      <p:grpSp>
        <p:nvGrpSpPr>
          <p:cNvPr id="15" name="Group 5"/>
          <p:cNvGrpSpPr/>
          <p:nvPr/>
        </p:nvGrpSpPr>
        <p:grpSpPr>
          <a:xfrm>
            <a:off x="6019800" y="876300"/>
            <a:ext cx="304799" cy="288404"/>
            <a:chOff x="0" y="0"/>
            <a:chExt cx="6350000" cy="6350000"/>
          </a:xfrm>
          <a:solidFill>
            <a:schemeClr val="accent1"/>
          </a:solidFill>
        </p:grpSpPr>
        <p:sp>
          <p:nvSpPr>
            <p:cNvPr id="1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12" name="Group 7"/>
          <p:cNvGrpSpPr/>
          <p:nvPr/>
        </p:nvGrpSpPr>
        <p:grpSpPr>
          <a:xfrm>
            <a:off x="16428720" y="400123"/>
            <a:ext cx="1371600" cy="449494"/>
            <a:chOff x="0" y="0"/>
            <a:chExt cx="2332414" cy="751129"/>
          </a:xfrm>
        </p:grpSpPr>
        <p:sp>
          <p:nvSpPr>
            <p:cNvPr id="13"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7"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228600" y="3925431"/>
            <a:ext cx="1639790" cy="760266"/>
          </a:xfrm>
          <a:prstGeom prst="rect">
            <a:avLst/>
          </a:prstGeom>
        </p:spPr>
      </p:pic>
      <p:sp>
        <p:nvSpPr>
          <p:cNvPr id="3" name="Rectangle 2"/>
          <p:cNvSpPr/>
          <p:nvPr/>
        </p:nvSpPr>
        <p:spPr>
          <a:xfrm>
            <a:off x="3810000" y="2500256"/>
            <a:ext cx="10841751" cy="390300"/>
          </a:xfrm>
          <a:prstGeom prst="rect">
            <a:avLst/>
          </a:prstGeom>
        </p:spPr>
        <p:txBody>
          <a:bodyPr wrap="none">
            <a:spAutoFit/>
          </a:bodyPr>
          <a:lstStyle/>
          <a:p>
            <a:pPr marR="30480" algn="just">
              <a:lnSpc>
                <a:spcPts val="1800"/>
              </a:lnSpc>
              <a:spcAft>
                <a:spcPts val="1200"/>
              </a:spcAft>
            </a:pP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Tại</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sao</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định</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nghĩa</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elip</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cần</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điều</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kiện</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 &gt; c?</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Oval Callout 22"/>
          <p:cNvSpPr/>
          <p:nvPr/>
        </p:nvSpPr>
        <p:spPr>
          <a:xfrm>
            <a:off x="8077200" y="3894588"/>
            <a:ext cx="1676400" cy="62329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schemeClr val="tx1"/>
                </a:solidFill>
              </a:rPr>
              <a:t>Giải</a:t>
            </a:r>
            <a:endParaRPr lang="en-US" sz="3800" b="1">
              <a:solidFill>
                <a:schemeClr val="tx1"/>
              </a:solidFill>
            </a:endParaRPr>
          </a:p>
        </p:txBody>
      </p:sp>
      <mc:AlternateContent xmlns:mc="http://schemas.openxmlformats.org/markup-compatibility/2006" xmlns:a14="http://schemas.microsoft.com/office/drawing/2010/main">
        <mc:Choice Requires="a14">
          <p:sp>
            <p:nvSpPr>
              <p:cNvPr id="4" name="Rectangle 3"/>
              <p:cNvSpPr/>
              <p:nvPr/>
            </p:nvSpPr>
            <p:spPr>
              <a:xfrm>
                <a:off x="2944375" y="5150212"/>
                <a:ext cx="12760224" cy="3600986"/>
              </a:xfrm>
              <a:prstGeom prst="rect">
                <a:avLst/>
              </a:prstGeom>
            </p:spPr>
            <p:txBody>
              <a:bodyPr wrap="none">
                <a:spAutoFit/>
              </a:bodyPr>
              <a:lstStyle/>
              <a:p>
                <a:pPr>
                  <a:lnSpc>
                    <a:spcPct val="150000"/>
                  </a:lnSpc>
                </a:pPr>
                <a:r>
                  <a:rPr lang="nl-NL" sz="3800" dirty="0">
                    <a:latin typeface="Arial" panose="020B0604020202020204" pitchFamily="34" charset="0"/>
                    <a:ea typeface="Calibri" panose="020F0502020204030204" pitchFamily="34" charset="0"/>
                    <a:cs typeface="Arial" panose="020B0604020202020204" pitchFamily="34" charset="0"/>
                  </a:rPr>
                  <a:t>Xét tam giác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𝑀𝐹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nl-NL" sz="3800" dirty="0">
                    <a:effectLst/>
                    <a:latin typeface="Arial" panose="020B0604020202020204" pitchFamily="34" charset="0"/>
                    <a:ea typeface="Calibri" panose="020F0502020204030204" pitchFamily="34" charset="0"/>
                    <a:cs typeface="Arial" panose="020B0604020202020204" pitchFamily="34" charset="0"/>
                  </a:rPr>
                  <a:t> có: </a:t>
                </a:r>
                <a:endParaRPr lang="nl-NL" sz="38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nl-NL" sz="3800" dirty="0">
                    <a:latin typeface="Arial" panose="020B0604020202020204" pitchFamily="34" charset="0"/>
                    <a:ea typeface="Times New Roman" panose="02020603050405020304" pitchFamily="18" charset="0"/>
                    <a:cs typeface="Arial" panose="020B0604020202020204" pitchFamily="34" charset="0"/>
                  </a:rPr>
                  <a:t> </a:t>
                </a:r>
                <a:r>
                  <a:rPr lang="nl-NL" sz="3800"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𝑀𝐹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1</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i="1">
                        <a:effectLst/>
                        <a:latin typeface="Cambria Math" panose="02040503050406030204" pitchFamily="18" charset="0"/>
                        <a:ea typeface="Times New Roman" panose="02020603050405020304" pitchFamily="18" charset="0"/>
                        <a:cs typeface="Arial" panose="020B0604020202020204" pitchFamily="34" charset="0"/>
                      </a:rPr>
                      <m:t>𝑀</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r>
                      <a:rPr lang="nl-NL" sz="3800" i="1">
                        <a:effectLst/>
                        <a:latin typeface="Cambria Math" panose="02040503050406030204" pitchFamily="18" charset="0"/>
                        <a:ea typeface="Times New Roman" panose="02020603050405020304" pitchFamily="18" charset="0"/>
                        <a:cs typeface="Arial" panose="020B0604020202020204" pitchFamily="34" charset="0"/>
                      </a:rPr>
                      <m:t>𝑎</m:t>
                    </m:r>
                    <m:r>
                      <a:rPr lang="nl-NL" sz="3800" i="1">
                        <a:effectLst/>
                        <a:latin typeface="Cambria Math" panose="02040503050406030204" pitchFamily="18" charset="0"/>
                        <a:ea typeface="Times New Roman" panose="02020603050405020304" pitchFamily="18" charset="0"/>
                        <a:cs typeface="Arial" panose="020B0604020202020204" pitchFamily="34" charset="0"/>
                      </a:rPr>
                      <m:t>&gt;</m:t>
                    </m:r>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n-US" sz="3800" i="1">
                            <a:effectLst/>
                            <a:latin typeface="Cambria Math"/>
                            <a:ea typeface="Times New Roman" panose="02020603050405020304" pitchFamily="18" charset="0"/>
                            <a:cs typeface="Arial" panose="020B0604020202020204" pitchFamily="34" charset="0"/>
                          </a:rPr>
                        </m:ctrlPr>
                      </m:sSubPr>
                      <m:e>
                        <m:r>
                          <a:rPr lang="nl-NL" sz="3800" i="1">
                            <a:effectLst/>
                            <a:latin typeface="Cambria Math" panose="02040503050406030204" pitchFamily="18" charset="0"/>
                            <a:ea typeface="Times New Roman" panose="02020603050405020304" pitchFamily="18" charset="0"/>
                            <a:cs typeface="Arial" panose="020B0604020202020204" pitchFamily="34" charset="0"/>
                          </a:rPr>
                          <m:t>𝐹</m:t>
                        </m:r>
                      </m:e>
                      <m: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sub>
                    </m:sSub>
                    <m:r>
                      <a:rPr lang="nl-NL" sz="3800" i="1">
                        <a:effectLst/>
                        <a:latin typeface="Cambria Math" panose="02040503050406030204" pitchFamily="18" charset="0"/>
                        <a:ea typeface="Times New Roman" panose="02020603050405020304" pitchFamily="18" charset="0"/>
                        <a:cs typeface="Arial" panose="020B0604020202020204" pitchFamily="34" charset="0"/>
                      </a:rPr>
                      <m:t>=2</m:t>
                    </m:r>
                    <m:r>
                      <a:rPr lang="nl-NL" sz="3800" i="1">
                        <a:effectLst/>
                        <a:latin typeface="Cambria Math" panose="02040503050406030204" pitchFamily="18" charset="0"/>
                        <a:ea typeface="Times New Roman" panose="02020603050405020304" pitchFamily="18" charset="0"/>
                        <a:cs typeface="Arial" panose="020B0604020202020204" pitchFamily="34" charset="0"/>
                      </a:rPr>
                      <m:t>𝑐</m:t>
                    </m:r>
                  </m:oMath>
                </a14:m>
                <a:endParaRPr lang="nl-NL" sz="38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nl-NL" sz="3800" dirty="0">
                    <a:latin typeface="Arial" panose="020B0604020202020204" pitchFamily="34" charset="0"/>
                    <a:ea typeface="Calibri" panose="020F0502020204030204" pitchFamily="34" charset="0"/>
                    <a:cs typeface="Arial" panose="020B0604020202020204" pitchFamily="34" charset="0"/>
                  </a:rPr>
                  <a:t> </a:t>
                </a:r>
                <a:r>
                  <a:rPr lang="nl-NL" sz="3800" dirty="0" smtClean="0">
                    <a:latin typeface="Arial" panose="020B0604020202020204" pitchFamily="34" charset="0"/>
                    <a:ea typeface="Calibri" panose="020F0502020204030204" pitchFamily="34" charset="0"/>
                    <a:cs typeface="Arial" panose="020B0604020202020204" pitchFamily="34" charset="0"/>
                  </a:rPr>
                  <a:t>                                                  </a:t>
                </a:r>
                <a:r>
                  <a:rPr lang="nl-NL" sz="3800" dirty="0" smtClean="0">
                    <a:effectLst/>
                    <a:latin typeface="Arial" panose="020B0604020202020204" pitchFamily="34" charset="0"/>
                    <a:ea typeface="Calibri" panose="020F0502020204030204" pitchFamily="34" charset="0"/>
                    <a:cs typeface="Arial" panose="020B0604020202020204" pitchFamily="34" charset="0"/>
                  </a:rPr>
                  <a:t> </a:t>
                </a:r>
                <a:r>
                  <a:rPr lang="nl-NL" sz="3800" dirty="0">
                    <a:effectLst/>
                    <a:latin typeface="Arial" panose="020B0604020202020204" pitchFamily="34" charset="0"/>
                    <a:ea typeface="Calibri" panose="020F0502020204030204" pitchFamily="34" charset="0"/>
                    <a:cs typeface="Arial" panose="020B0604020202020204" pitchFamily="34" charset="0"/>
                  </a:rPr>
                  <a:t>(bất đẳng thức tam giác). </a:t>
                </a:r>
                <a:endParaRPr lang="nl-NL" sz="38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nl-NL" sz="3800" dirty="0" smtClean="0">
                    <a:effectLst/>
                    <a:latin typeface="Arial" panose="020B0604020202020204" pitchFamily="34" charset="0"/>
                    <a:ea typeface="Calibri" panose="020F0502020204030204" pitchFamily="34" charset="0"/>
                    <a:cs typeface="Arial" panose="020B0604020202020204" pitchFamily="34" charset="0"/>
                  </a:rPr>
                  <a:t>Suy </a:t>
                </a:r>
                <a:r>
                  <a:rPr lang="nl-NL" sz="3800" dirty="0">
                    <a:effectLst/>
                    <a:latin typeface="Arial" panose="020B0604020202020204" pitchFamily="34" charset="0"/>
                    <a:ea typeface="Calibri" panose="020F0502020204030204" pitchFamily="34" charset="0"/>
                    <a:cs typeface="Arial" panose="020B0604020202020204" pitchFamily="34" charset="0"/>
                  </a:rPr>
                  <a:t>ra: </a:t>
                </a:r>
                <a14:m>
                  <m:oMath xmlns:m="http://schemas.openxmlformats.org/officeDocument/2006/math">
                    <m:r>
                      <a:rPr lang="nl-NL" sz="3800" i="1">
                        <a:effectLst/>
                        <a:latin typeface="Cambria Math" panose="02040503050406030204" pitchFamily="18" charset="0"/>
                        <a:ea typeface="Calibri" panose="020F0502020204030204" pitchFamily="34" charset="0"/>
                        <a:cs typeface="Arial" panose="020B0604020202020204" pitchFamily="34" charset="0"/>
                      </a:rPr>
                      <m:t>𝑎</m:t>
                    </m:r>
                    <m:r>
                      <a:rPr lang="nl-NL" sz="3800" i="1">
                        <a:effectLst/>
                        <a:latin typeface="Cambria Math" panose="02040503050406030204" pitchFamily="18" charset="0"/>
                        <a:ea typeface="Calibri" panose="020F0502020204030204" pitchFamily="34" charset="0"/>
                        <a:cs typeface="Arial" panose="020B0604020202020204" pitchFamily="34" charset="0"/>
                      </a:rPr>
                      <m:t>&gt;</m:t>
                    </m:r>
                    <m:r>
                      <a:rPr lang="nl-NL" sz="3800" i="1">
                        <a:effectLst/>
                        <a:latin typeface="Cambria Math" panose="02040503050406030204" pitchFamily="18" charset="0"/>
                        <a:ea typeface="Calibri" panose="020F0502020204030204" pitchFamily="34" charset="0"/>
                        <a:cs typeface="Arial" panose="020B0604020202020204" pitchFamily="34" charset="0"/>
                      </a:rPr>
                      <m:t>𝑐</m:t>
                    </m:r>
                  </m:oMath>
                </a14:m>
                <a:r>
                  <a:rPr lang="nl-NL" sz="3800" dirty="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944375" y="5150212"/>
                <a:ext cx="12760224" cy="3600986"/>
              </a:xfrm>
              <a:prstGeom prst="rect">
                <a:avLst/>
              </a:prstGeom>
              <a:blipFill>
                <a:blip r:embed="rId30"/>
                <a:stretch>
                  <a:fillRect l="-1577" r="-621" b="-2707"/>
                </a:stretch>
              </a:blipFill>
            </p:spPr>
            <p:txBody>
              <a:bodyPr/>
              <a:lstStyle/>
              <a:p>
                <a:r>
                  <a:rPr lang="en-US">
                    <a:noFill/>
                  </a:rPr>
                  <a:t> </a:t>
                </a:r>
              </a:p>
            </p:txBody>
          </p:sp>
        </mc:Fallback>
      </mc:AlternateContent>
      <p:sp>
        <p:nvSpPr>
          <p:cNvPr id="24" name="Rounded Rectangle 23"/>
          <p:cNvSpPr/>
          <p:nvPr/>
        </p:nvSpPr>
        <p:spPr>
          <a:xfrm>
            <a:off x="-560825" y="91059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p:cNvPicPr>
          <p:nvPr/>
        </p:nvPicPr>
        <p:blipFill rotWithShape="1">
          <a:blip r:embed="rId31"/>
          <a:srcRect t="31482"/>
          <a:stretch/>
        </p:blipFill>
        <p:spPr>
          <a:xfrm>
            <a:off x="16154400" y="6950705"/>
            <a:ext cx="1783080" cy="2515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wipe(left)">
                                      <p:cBhvr>
                                        <p:cTn id="4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3"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62000" y="202105"/>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1 (SGK </a:t>
              </a:r>
              <a:r>
                <a:rPr lang="nl-NL"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tr4</a:t>
              </a:r>
              <a:r>
                <a:rPr lang="vi-VN"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9</a:t>
              </a:r>
              <a:r>
                <a:rPr lang="nl-NL"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8153400" y="3516292"/>
            <a:ext cx="1676400" cy="62329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schemeClr val="tx1"/>
                </a:solidFill>
              </a:rPr>
              <a:t>Giải</a:t>
            </a:r>
            <a:endParaRPr lang="en-US" sz="3800" b="1" dirty="0">
              <a:solidFill>
                <a:schemeClr val="tx1"/>
              </a:solidFill>
            </a:endParaRPr>
          </a:p>
        </p:txBody>
      </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l="22194" b="33815"/>
          <a:stretch>
            <a:fillRect/>
          </a:stretch>
        </p:blipFill>
        <p:spPr>
          <a:xfrm flipH="1">
            <a:off x="16932612" y="9621297"/>
            <a:ext cx="1413718" cy="665703"/>
          </a:xfrm>
          <a:prstGeom prst="rect">
            <a:avLst/>
          </a:prstGeom>
        </p:spPr>
      </p:pic>
      <p:pic>
        <p:nvPicPr>
          <p:cNvPr id="19"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2070344">
            <a:off x="-504422" y="9756759"/>
            <a:ext cx="1639790" cy="76026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62000" y="1439938"/>
                <a:ext cx="12077700" cy="1846659"/>
              </a:xfrm>
              <a:prstGeom prst="rect">
                <a:avLst/>
              </a:prstGeom>
            </p:spPr>
            <p:txBody>
              <a:bodyPr wrap="square">
                <a:spAutoFit/>
              </a:bodyPr>
              <a:lstStyle/>
              <a:p>
                <a:pPr algn="just">
                  <a:lnSpc>
                    <a:spcPct val="150000"/>
                  </a:lnSpc>
                  <a:spcAft>
                    <a:spcPts val="800"/>
                  </a:spcAft>
                </a:pPr>
                <a:r>
                  <a:rPr lang="en-US" sz="3800" dirty="0">
                    <a:latin typeface="Arial" panose="020B0604020202020204" pitchFamily="34" charset="0"/>
                    <a:ea typeface="Calibri" panose="020F0502020204030204" pitchFamily="34" charset="0"/>
                    <a:cs typeface="Arial" panose="020B0604020202020204" pitchFamily="34" charset="0"/>
                  </a:rPr>
                  <a:t>Cho </a:t>
                </a:r>
                <a:r>
                  <a:rPr lang="en-US" sz="3800" dirty="0" err="1">
                    <a:latin typeface="Arial" panose="020B0604020202020204" pitchFamily="34" charset="0"/>
                    <a:ea typeface="Calibri" panose="020F0502020204030204" pitchFamily="34" charset="0"/>
                    <a:cs typeface="Arial" panose="020B0604020202020204" pitchFamily="34" charset="0"/>
                  </a:rPr>
                  <a:t>lục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đều</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𝐴𝐵𝐶𝐷𝐸𝐹</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Chứng</a:t>
                </a:r>
                <a:r>
                  <a:rPr lang="en-US" sz="3800" dirty="0">
                    <a:effectLst/>
                    <a:latin typeface="Arial" panose="020B0604020202020204" pitchFamily="34" charset="0"/>
                    <a:ea typeface="Calibri" panose="020F0502020204030204" pitchFamily="34" charset="0"/>
                    <a:cs typeface="Arial" panose="020B0604020202020204" pitchFamily="34" charset="0"/>
                  </a:rPr>
                  <a:t> minh </a:t>
                </a:r>
                <a:r>
                  <a:rPr lang="en-US" sz="3800" dirty="0" err="1">
                    <a:effectLst/>
                    <a:latin typeface="Arial" panose="020B0604020202020204" pitchFamily="34" charset="0"/>
                    <a:ea typeface="Calibri" panose="020F0502020204030204" pitchFamily="34" charset="0"/>
                    <a:cs typeface="Arial" panose="020B0604020202020204" pitchFamily="34" charset="0"/>
                  </a:rPr>
                  <a:t>rằng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bốn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điểm</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𝐵</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𝐶</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𝐸</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𝐹</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smtClean="0">
                    <a:effectLst/>
                    <a:latin typeface="Arial" panose="020B0604020202020204" pitchFamily="34" charset="0"/>
                    <a:ea typeface="Calibri" panose="020F0502020204030204" pitchFamily="34" charset="0"/>
                    <a:cs typeface="Arial" panose="020B0604020202020204" pitchFamily="34" charset="0"/>
                  </a:rPr>
                  <a:t>cùng </a:t>
                </a:r>
                <a:r>
                  <a:rPr lang="en-US" sz="3800" dirty="0" err="1">
                    <a:effectLst/>
                    <a:latin typeface="Arial" panose="020B0604020202020204" pitchFamily="34" charset="0"/>
                    <a:ea typeface="Calibri" panose="020F0502020204030204" pitchFamily="34" charset="0"/>
                    <a:cs typeface="Arial" panose="020B0604020202020204" pitchFamily="34" charset="0"/>
                  </a:rPr>
                  <a:t>thuộc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một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elip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hai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tiêu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điểm</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𝐷</m:t>
                    </m:r>
                  </m:oMath>
                </a14:m>
                <a:r>
                  <a:rPr lang="en-US" sz="38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762000" y="1439938"/>
                <a:ext cx="12077700" cy="1846659"/>
              </a:xfrm>
              <a:prstGeom prst="rect">
                <a:avLst/>
              </a:prstGeom>
              <a:blipFill>
                <a:blip r:embed="rId39"/>
                <a:stretch>
                  <a:fillRect l="-1666" r="-1666" b="-6601"/>
                </a:stretch>
              </a:blipFill>
            </p:spPr>
            <p:txBody>
              <a:bodyPr/>
              <a:lstStyle/>
              <a:p>
                <a:r>
                  <a:rPr lang="en-US">
                    <a:noFill/>
                  </a:rPr>
                  <a:t> </a:t>
                </a:r>
              </a:p>
            </p:txBody>
          </p:sp>
        </mc:Fallback>
      </mc:AlternateContent>
      <p:pic>
        <p:nvPicPr>
          <p:cNvPr id="3" name="Picture 2"/>
          <p:cNvPicPr>
            <a:picLocks noChangeAspect="1"/>
          </p:cNvPicPr>
          <p:nvPr/>
        </p:nvPicPr>
        <p:blipFill>
          <a:blip r:embed="rId40" cstate="print">
            <a:extLst>
              <a:ext uri="{BEBA8EAE-BF5A-486C-A8C5-ECC9F3942E4B}">
                <a14:imgProps xmlns:a14="http://schemas.microsoft.com/office/drawing/2010/main">
                  <a14:imgLayer r:embed="rId41">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716000" y="229668"/>
            <a:ext cx="3923471" cy="4267200"/>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85800" y="4435608"/>
                <a:ext cx="16526471" cy="3600986"/>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Arial" panose="020B0604020202020204" pitchFamily="34" charset="0"/>
                  </a:rPr>
                  <a:t>Lục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đều</a:t>
                </a:r>
                <a:r>
                  <a:rPr lang="en-US"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𝐴𝐵𝐶𝐷𝐸𝐹</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cạnh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bằng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nhau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góc</a:t>
                </a:r>
                <a:r>
                  <a:rPr lang="en-US" sz="3800" dirty="0">
                    <a:effectLst/>
                    <a:latin typeface="Arial" panose="020B0604020202020204" pitchFamily="34" charset="0"/>
                    <a:ea typeface="Calibri" panose="020F0502020204030204" pitchFamily="34" charset="0"/>
                    <a:cs typeface="Arial" panose="020B0604020202020204" pitchFamily="34" charset="0"/>
                  </a:rPr>
                  <a:t/>
                </a:r>
                <a:br>
                  <a:rPr lang="en-US" sz="3800" dirty="0">
                    <a:effectLst/>
                    <a:latin typeface="Arial" panose="020B0604020202020204" pitchFamily="34" charset="0"/>
                    <a:ea typeface="Calibri" panose="020F0502020204030204" pitchFamily="34" charset="0"/>
                    <a:cs typeface="Arial" panose="020B0604020202020204" pitchFamily="34" charset="0"/>
                  </a:rPr>
                </a:br>
                <a:r>
                  <a:rPr lang="en-US" sz="3800" dirty="0" err="1">
                    <a:effectLst/>
                    <a:latin typeface="Arial" panose="020B0604020202020204" pitchFamily="34" charset="0"/>
                    <a:ea typeface="Calibri" panose="020F0502020204030204" pitchFamily="34" charset="0"/>
                    <a:cs typeface="Arial" panose="020B0604020202020204" pitchFamily="34" charset="0"/>
                  </a:rPr>
                  <a:t>đều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đo</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3800" i="1">
                            <a:effectLst/>
                            <a:latin typeface="Cambria Math"/>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120</m:t>
                        </m:r>
                      </m:e>
                      <m:sup>
                        <m:r>
                          <a:rPr lang="en-US" sz="3800">
                            <a:effectLst/>
                            <a:latin typeface="Cambria Math" panose="02040503050406030204" pitchFamily="18" charset="0"/>
                            <a:ea typeface="Calibri" panose="020F0502020204030204" pitchFamily="34" charset="0"/>
                            <a:cs typeface="Arial" panose="020B0604020202020204" pitchFamily="34" charset="0"/>
                          </a:rPr>
                          <m:t>∘</m:t>
                        </m:r>
                      </m:sup>
                    </m:sSup>
                  </m:oMath>
                </a14:m>
                <a:r>
                  <a:rPr lang="en-US" sz="3800" dirty="0">
                    <a:effectLst/>
                    <a:latin typeface="Arial" panose="020B0604020202020204" pitchFamily="34" charset="0"/>
                    <a:ea typeface="Times New Roman" panose="02020603050405020304" pitchFamily="18" charset="0"/>
                    <a:cs typeface="Arial" panose="020B0604020202020204" pitchFamily="34" charset="0"/>
                  </a:rPr>
                  <a:t>(H.7.19)</a:t>
                </a:r>
                <a:r>
                  <a:rPr lang="en-US" sz="3800" dirty="0">
                    <a:effectLst/>
                    <a:latin typeface="Arial" panose="020B0604020202020204" pitchFamily="34" charset="0"/>
                    <a:ea typeface="Calibri" panose="020F0502020204030204" pitchFamily="34" charset="0"/>
                    <a:cs typeface="Arial" panose="020B0604020202020204" pitchFamily="34" charset="0"/>
                  </a:rPr>
                  <a:t>. </a:t>
                </a:r>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dirty="0" smtClean="0">
                    <a:effectLst/>
                    <a:latin typeface="Arial" panose="020B0604020202020204" pitchFamily="34" charset="0"/>
                    <a:ea typeface="Calibri" panose="020F0502020204030204" pitchFamily="34" charset="0"/>
                    <a:cs typeface="Arial" panose="020B0604020202020204" pitchFamily="34" charset="0"/>
                  </a:rPr>
                  <a:t>Do </a:t>
                </a:r>
                <a:r>
                  <a:rPr lang="en-US" sz="3800" dirty="0" err="1">
                    <a:effectLst/>
                    <a:latin typeface="Arial" panose="020B0604020202020204" pitchFamily="34" charset="0"/>
                    <a:ea typeface="Calibri" panose="020F0502020204030204" pitchFamily="34" charset="0"/>
                    <a:cs typeface="Arial" panose="020B0604020202020204" pitchFamily="34" charset="0"/>
                  </a:rPr>
                  <a:t>đó</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các</a:t>
                </a:r>
                <a:r>
                  <a:rPr lang="en-US" sz="3800" dirty="0">
                    <a:effectLst/>
                    <a:latin typeface="Arial" panose="020B0604020202020204" pitchFamily="34" charset="0"/>
                    <a:ea typeface="Calibri" panose="020F0502020204030204" pitchFamily="34" charset="0"/>
                    <a:cs typeface="Arial" panose="020B0604020202020204" pitchFamily="34" charset="0"/>
                  </a:rPr>
                  <a:t> tam </a:t>
                </a:r>
                <a:r>
                  <a:rPr lang="en-US" sz="3800" dirty="0" err="1">
                    <a:effectLst/>
                    <a:latin typeface="Arial" panose="020B0604020202020204" pitchFamily="34" charset="0"/>
                    <a:ea typeface="Calibri" panose="020F0502020204030204" pitchFamily="34" charset="0"/>
                    <a:cs typeface="Arial" panose="020B0604020202020204" pitchFamily="34" charset="0"/>
                  </a:rPr>
                  <a:t>giác</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𝐵𝐶𝐷</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𝐷𝐸𝐹</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𝐸𝐹𝐴</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bằng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nhau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c.g.c</a:t>
                </a:r>
                <a:r>
                  <a:rPr lang="en-US" sz="3800" dirty="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pPr>
                <a:r>
                  <a:rPr lang="en-US" sz="3800" dirty="0" err="1">
                    <a:effectLst/>
                    <a:latin typeface="Arial" panose="020B0604020202020204" pitchFamily="34" charset="0"/>
                    <a:ea typeface="Calibri" panose="020F0502020204030204" pitchFamily="34" charset="0"/>
                    <a:cs typeface="Arial" panose="020B0604020202020204" pitchFamily="34" charset="0"/>
                  </a:rPr>
                  <a:t>Suy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ra</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𝐴𝐶</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𝐵𝐷</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𝐷𝐹</m:t>
                    </m:r>
                    <m:r>
                      <a:rPr lang="en-US" sz="3800">
                        <a:effectLst/>
                        <a:latin typeface="Cambria Math" panose="02040503050406030204" pitchFamily="18" charset="0"/>
                        <a:ea typeface="Calibri" panose="020F0502020204030204" pitchFamily="34" charset="0"/>
                        <a:cs typeface="Arial" panose="020B0604020202020204" pitchFamily="34" charset="0"/>
                      </a:rPr>
                      <m:t>=</m:t>
                    </m:r>
                    <m:r>
                      <a:rPr lang="en-US" sz="3800" i="1">
                        <a:effectLst/>
                        <a:latin typeface="Cambria Math" panose="02040503050406030204" pitchFamily="18" charset="0"/>
                        <a:ea typeface="Calibri" panose="020F0502020204030204" pitchFamily="34" charset="0"/>
                        <a:cs typeface="Arial" panose="020B0604020202020204" pitchFamily="34" charset="0"/>
                      </a:rPr>
                      <m:t>𝐴𝐸</m:t>
                    </m:r>
                  </m:oMath>
                </a14:m>
                <a:r>
                  <a:rPr lang="en-US" sz="3800" dirty="0" smtClean="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85800" y="4435608"/>
                <a:ext cx="16526471" cy="3600986"/>
              </a:xfrm>
              <a:prstGeom prst="rect">
                <a:avLst/>
              </a:prstGeom>
              <a:blipFill>
                <a:blip r:embed="rId42"/>
                <a:stretch>
                  <a:fillRect l="-1217" b="-28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85799" y="8153655"/>
                <a:ext cx="16526471" cy="969496"/>
              </a:xfrm>
              <a:prstGeom prst="rect">
                <a:avLst/>
              </a:prstGeom>
            </p:spPr>
            <p:txBody>
              <a:bodyPr wrap="square">
                <a:spAutoFit/>
              </a:bodyPr>
              <a:lstStyle/>
              <a:p>
                <a:pPr lvl="0">
                  <a:lnSpc>
                    <a:spcPct val="150000"/>
                  </a:lnSpc>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Từ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𝐵𝐴</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𝐵𝐷</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𝐶𝐴</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𝐶𝐷</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𝐸𝐴</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𝐸𝐷</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𝐹𝐴</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𝐹𝐷</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&gt;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𝐴𝐷</m:t>
                    </m:r>
                  </m:oMath>
                </a14:m>
                <a:r>
                  <a:rPr lang="en-US" sz="38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85799" y="8153655"/>
                <a:ext cx="16526471" cy="969496"/>
              </a:xfrm>
              <a:prstGeom prst="rect">
                <a:avLst/>
              </a:prstGeom>
              <a:blipFill>
                <a:blip r:embed="rId43"/>
                <a:stretch>
                  <a:fillRect l="-1180"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62000" y="9143076"/>
                <a:ext cx="16170612" cy="969496"/>
              </a:xfrm>
              <a:prstGeom prst="rect">
                <a:avLst/>
              </a:prstGeom>
            </p:spPr>
            <p:txBody>
              <a:bodyPr wrap="square">
                <a:spAutoFit/>
              </a:bodyPr>
              <a:lstStyle/>
              <a:p>
                <a:pPr lvl="0">
                  <a:lnSpc>
                    <a:spcPct val="150000"/>
                  </a:lnSpc>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𝐵</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𝐶</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𝐸</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𝐹</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cùng</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thuộc</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elip</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tiêu</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điềm</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𝐴</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𝐷</m:t>
                    </m:r>
                  </m:oMath>
                </a14:m>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762000" y="9143076"/>
                <a:ext cx="16170612" cy="969496"/>
              </a:xfrm>
              <a:prstGeom prst="rect">
                <a:avLst/>
              </a:prstGeom>
              <a:blipFill>
                <a:blip r:embed="rId44"/>
                <a:stretch>
                  <a:fillRect l="-1244" b="-1320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anim calcmode="lin" valueType="num">
                                      <p:cBhvr>
                                        <p:cTn id="48" dur="500" fill="hold"/>
                                        <p:tgtEl>
                                          <p:spTgt spid="6"/>
                                        </p:tgtEl>
                                        <p:attrNameLst>
                                          <p:attrName>ppt_x</p:attrName>
                                        </p:attrNameLst>
                                      </p:cBhvr>
                                      <p:tavLst>
                                        <p:tav tm="0">
                                          <p:val>
                                            <p:strVal val="#ppt_x"/>
                                          </p:val>
                                        </p:tav>
                                        <p:tav tm="100000">
                                          <p:val>
                                            <p:strVal val="#ppt_x"/>
                                          </p:val>
                                        </p:tav>
                                      </p:tavLst>
                                    </p:anim>
                                    <p:anim calcmode="lin" valueType="num">
                                      <p:cBhvr>
                                        <p:cTn id="4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1408</Words>
  <Application>Microsoft Office PowerPoint</Application>
  <PresentationFormat>Custom</PresentationFormat>
  <Paragraphs>106</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Times New Roman</vt:lpstr>
      <vt:lpstr>Anton</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Mrt Hao</cp:lastModifiedBy>
  <cp:revision>2</cp:revision>
  <dcterms:created xsi:type="dcterms:W3CDTF">2006-08-16T00:00:00Z</dcterms:created>
  <dcterms:modified xsi:type="dcterms:W3CDTF">2025-01-25T09:48:47Z</dcterms:modified>
  <dc:identifier>DAFNsc4mcvs</dc:identifier>
</cp:coreProperties>
</file>