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7" r:id="rId4"/>
    <p:sldId id="262" r:id="rId5"/>
    <p:sldId id="274" r:id="rId6"/>
    <p:sldId id="275" r:id="rId7"/>
    <p:sldId id="290" r:id="rId8"/>
    <p:sldId id="264" r:id="rId9"/>
    <p:sldId id="284" r:id="rId10"/>
    <p:sldId id="289" r:id="rId11"/>
    <p:sldId id="301" r:id="rId12"/>
    <p:sldId id="278" r:id="rId13"/>
    <p:sldId id="291" r:id="rId14"/>
    <p:sldId id="263" r:id="rId15"/>
    <p:sldId id="292" r:id="rId16"/>
    <p:sldId id="302" r:id="rId17"/>
    <p:sldId id="303" r:id="rId18"/>
    <p:sldId id="294" r:id="rId19"/>
    <p:sldId id="295" r:id="rId20"/>
    <p:sldId id="296" r:id="rId21"/>
    <p:sldId id="293" r:id="rId22"/>
    <p:sldId id="304" r:id="rId23"/>
    <p:sldId id="297" r:id="rId24"/>
    <p:sldId id="298" r:id="rId25"/>
    <p:sldId id="305" r:id="rId26"/>
    <p:sldId id="306" r:id="rId27"/>
    <p:sldId id="265" r:id="rId28"/>
    <p:sldId id="266" r:id="rId29"/>
  </p:sldIdLst>
  <p:sldSz cx="18288000" cy="10287000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Cambria Math" pitchFamily="18" charset="0"/>
      <p:regular r:id="rId35"/>
    </p:embeddedFont>
    <p:embeddedFont>
      <p:font typeface="StoryBook Rough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F79"/>
    <a:srgbClr val="4CA289"/>
    <a:srgbClr val="4EB28C"/>
    <a:srgbClr val="87CB8F"/>
    <a:srgbClr val="5AB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42249-6B72-430D-BAED-377440711D6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9B7A-A0D2-48BE-AF02-9069F05AE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89B7A-A0D2-48BE-AF02-9069F05AEA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1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89B7A-A0D2-48BE-AF02-9069F05AEA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89B7A-A0D2-48BE-AF02-9069F05AEA7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89B7A-A0D2-48BE-AF02-9069F05AEA7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6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svg"/><Relationship Id="rId3" Type="http://schemas.openxmlformats.org/officeDocument/2006/relationships/image" Target="../media/image14.png"/><Relationship Id="rId21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42.svg"/><Relationship Id="rId1" Type="http://schemas.openxmlformats.org/officeDocument/2006/relationships/vmlDrawing" Target="../drawings/vmlDrawing1.vml"/><Relationship Id="rId24" Type="http://schemas.openxmlformats.org/officeDocument/2006/relationships/image" Target="../media/image97.png"/><Relationship Id="rId5" Type="http://schemas.openxmlformats.org/officeDocument/2006/relationships/image" Target="../media/image44.svg"/><Relationship Id="rId15" Type="http://schemas.openxmlformats.org/officeDocument/2006/relationships/image" Target="../media/image32.png"/><Relationship Id="rId23" Type="http://schemas.openxmlformats.org/officeDocument/2006/relationships/image" Target="../media/image96.png"/><Relationship Id="rId14" Type="http://schemas.openxmlformats.org/officeDocument/2006/relationships/image" Target="../media/image31.png"/><Relationship Id="rId22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.wdp"/><Relationship Id="rId18" Type="http://schemas.openxmlformats.org/officeDocument/2006/relationships/image" Target="../media/image44.svg"/><Relationship Id="rId3" Type="http://schemas.microsoft.com/office/2007/relationships/hdphoto" Target="../media/hdphoto5.wdp"/><Relationship Id="rId7" Type="http://schemas.openxmlformats.org/officeDocument/2006/relationships/image" Target="../media/image34.png"/><Relationship Id="rId12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microsoft.com/office/2007/relationships/hdphoto" Target="../media/hdphoto7.wdp"/><Relationship Id="rId24" Type="http://schemas.openxmlformats.org/officeDocument/2006/relationships/image" Target="../media/image38.png"/><Relationship Id="rId23" Type="http://schemas.openxmlformats.org/officeDocument/2006/relationships/image" Target="../media/image100.png"/><Relationship Id="rId10" Type="http://schemas.openxmlformats.org/officeDocument/2006/relationships/image" Target="../media/image36.png"/><Relationship Id="rId19" Type="http://schemas.openxmlformats.org/officeDocument/2006/relationships/image" Target="../media/image37.png"/><Relationship Id="rId9" Type="http://schemas.microsoft.com/office/2007/relationships/hdphoto" Target="../media/hdphoto6.wdp"/><Relationship Id="rId22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.wdp"/><Relationship Id="rId18" Type="http://schemas.openxmlformats.org/officeDocument/2006/relationships/image" Target="../media/image44.svg"/><Relationship Id="rId3" Type="http://schemas.microsoft.com/office/2007/relationships/hdphoto" Target="../media/hdphoto5.wdp"/><Relationship Id="rId7" Type="http://schemas.openxmlformats.org/officeDocument/2006/relationships/image" Target="../media/image34.png"/><Relationship Id="rId12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microsoft.com/office/2007/relationships/hdphoto" Target="../media/hdphoto7.wdp"/><Relationship Id="rId23" Type="http://schemas.openxmlformats.org/officeDocument/2006/relationships/image" Target="../media/image102.png"/><Relationship Id="rId10" Type="http://schemas.openxmlformats.org/officeDocument/2006/relationships/image" Target="../media/image36.png"/><Relationship Id="rId19" Type="http://schemas.openxmlformats.org/officeDocument/2006/relationships/image" Target="../media/image37.png"/><Relationship Id="rId9" Type="http://schemas.microsoft.com/office/2007/relationships/hdphoto" Target="../media/hdphoto6.wdp"/><Relationship Id="rId22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3.svg"/><Relationship Id="rId7" Type="http://schemas.openxmlformats.org/officeDocument/2006/relationships/image" Target="../media/image3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1.svg"/><Relationship Id="rId10" Type="http://schemas.openxmlformats.org/officeDocument/2006/relationships/image" Target="../media/image44.sv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microsoft.com/office/2007/relationships/hdphoto" Target="../media/hdphoto8.wdp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107.png"/><Relationship Id="rId4" Type="http://schemas.openxmlformats.org/officeDocument/2006/relationships/image" Target="../media/image42.svg"/><Relationship Id="rId9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4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6.svg"/><Relationship Id="rId10" Type="http://schemas.openxmlformats.org/officeDocument/2006/relationships/image" Target="../media/image117.png"/><Relationship Id="rId9" Type="http://schemas.openxmlformats.org/officeDocument/2006/relationships/image" Target="../media/image1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6.svg"/><Relationship Id="rId10" Type="http://schemas.openxmlformats.org/officeDocument/2006/relationships/image" Target="../media/image119.png"/><Relationship Id="rId9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svg"/><Relationship Id="rId15" Type="http://schemas.openxmlformats.org/officeDocument/2006/relationships/image" Target="../media/image3.png"/><Relationship Id="rId14" Type="http://schemas.openxmlformats.org/officeDocument/2006/relationships/image" Target="../media/image8.jp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121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29.png"/><Relationship Id="rId4" Type="http://schemas.openxmlformats.org/officeDocument/2006/relationships/image" Target="../media/image33.svg"/><Relationship Id="rId1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4.png"/><Relationship Id="rId26" Type="http://schemas.openxmlformats.org/officeDocument/2006/relationships/image" Target="../media/image46.svg"/><Relationship Id="rId3" Type="http://schemas.microsoft.com/office/2007/relationships/hdphoto" Target="../media/hdphoto1.wdp"/><Relationship Id="rId21" Type="http://schemas.openxmlformats.org/officeDocument/2006/relationships/image" Target="../media/image127.png"/><Relationship Id="rId7" Type="http://schemas.microsoft.com/office/2007/relationships/hdphoto" Target="../media/hdphoto9.wdp"/><Relationship Id="rId17" Type="http://schemas.openxmlformats.org/officeDocument/2006/relationships/image" Target="../media/image123.png"/><Relationship Id="rId25" Type="http://schemas.microsoft.com/office/2007/relationships/hdphoto" Target="../media/hdphoto10.wdp"/><Relationship Id="rId2" Type="http://schemas.openxmlformats.org/officeDocument/2006/relationships/image" Target="../media/image40.png"/><Relationship Id="rId16" Type="http://schemas.openxmlformats.org/officeDocument/2006/relationships/image" Target="../media/image42.sv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24" Type="http://schemas.openxmlformats.org/officeDocument/2006/relationships/image" Target="../media/image47.png"/><Relationship Id="rId5" Type="http://schemas.openxmlformats.org/officeDocument/2006/relationships/image" Target="../media/image44.svg"/><Relationship Id="rId23" Type="http://schemas.openxmlformats.org/officeDocument/2006/relationships/image" Target="../media/image129.png"/><Relationship Id="rId19" Type="http://schemas.openxmlformats.org/officeDocument/2006/relationships/image" Target="../media/image125.png"/><Relationship Id="rId22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8.wdp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10" Type="http://schemas.openxmlformats.org/officeDocument/2006/relationships/image" Target="../media/image133.png"/><Relationship Id="rId4" Type="http://schemas.openxmlformats.org/officeDocument/2006/relationships/image" Target="../media/image42.svg"/><Relationship Id="rId9" Type="http://schemas.openxmlformats.org/officeDocument/2006/relationships/image" Target="../media/image1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3.svg"/><Relationship Id="rId7" Type="http://schemas.openxmlformats.org/officeDocument/2006/relationships/image" Target="../media/image3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1.svg"/><Relationship Id="rId10" Type="http://schemas.openxmlformats.org/officeDocument/2006/relationships/image" Target="../media/image44.sv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8" Type="http://schemas.openxmlformats.org/officeDocument/2006/relationships/image" Target="../media/image44.svg"/><Relationship Id="rId26" Type="http://schemas.openxmlformats.org/officeDocument/2006/relationships/image" Target="../media/image38.svg"/><Relationship Id="rId3" Type="http://schemas.microsoft.com/office/2007/relationships/hdphoto" Target="../media/hdphoto5.wdp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29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microsoft.com/office/2007/relationships/hdphoto" Target="../media/hdphoto1.wdp"/><Relationship Id="rId23" Type="http://schemas.openxmlformats.org/officeDocument/2006/relationships/image" Target="../media/image14.png"/><Relationship Id="rId28" Type="http://schemas.openxmlformats.org/officeDocument/2006/relationships/image" Target="../media/image2.png"/><Relationship Id="rId10" Type="http://schemas.openxmlformats.org/officeDocument/2006/relationships/image" Target="../media/image18.png"/><Relationship Id="rId19" Type="http://schemas.openxmlformats.org/officeDocument/2006/relationships/image" Target="../media/image37.png"/><Relationship Id="rId9" Type="http://schemas.microsoft.com/office/2007/relationships/hdphoto" Target="../media/hdphoto6.wdp"/><Relationship Id="rId22" Type="http://schemas.openxmlformats.org/officeDocument/2006/relationships/image" Target="../media/image42.svg"/><Relationship Id="rId27" Type="http://schemas.openxmlformats.org/officeDocument/2006/relationships/image" Target="../media/image1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6.svg"/><Relationship Id="rId10" Type="http://schemas.openxmlformats.org/officeDocument/2006/relationships/image" Target="../media/image137.png"/><Relationship Id="rId9" Type="http://schemas.openxmlformats.org/officeDocument/2006/relationships/image" Target="../media/image1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6.svg"/><Relationship Id="rId9" Type="http://schemas.openxmlformats.org/officeDocument/2006/relationships/image" Target="../media/image1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48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23.svg"/><Relationship Id="rId5" Type="http://schemas.openxmlformats.org/officeDocument/2006/relationships/image" Target="../media/image46.svg"/><Relationship Id="rId10" Type="http://schemas.openxmlformats.org/officeDocument/2006/relationships/image" Target="../media/image12.png"/><Relationship Id="rId9" Type="http://schemas.openxmlformats.org/officeDocument/2006/relationships/image" Target="../media/image2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svg"/><Relationship Id="rId3" Type="http://schemas.openxmlformats.org/officeDocument/2006/relationships/image" Target="../media/image50.svg"/><Relationship Id="rId7" Type="http://schemas.openxmlformats.org/officeDocument/2006/relationships/image" Target="../media/image2.svg"/><Relationship Id="rId12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52.svg"/><Relationship Id="rId1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51.png"/><Relationship Id="rId9" Type="http://schemas.openxmlformats.org/officeDocument/2006/relationships/image" Target="../media/image4.sv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12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0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3.svg"/><Relationship Id="rId7" Type="http://schemas.openxmlformats.org/officeDocument/2006/relationships/image" Target="../media/image3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1.svg"/><Relationship Id="rId10" Type="http://schemas.openxmlformats.org/officeDocument/2006/relationships/image" Target="../media/image44.sv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microsoft.com/office/2007/relationships/hdphoto" Target="../media/hdphoto2.wdp"/><Relationship Id="rId12" Type="http://schemas.openxmlformats.org/officeDocument/2006/relationships/image" Target="../media/image80.png"/><Relationship Id="rId17" Type="http://schemas.openxmlformats.org/officeDocument/2006/relationships/image" Target="../media/image16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svg"/><Relationship Id="rId15" Type="http://schemas.openxmlformats.org/officeDocument/2006/relationships/image" Target="../media/image22.pn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36.sv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7" Type="http://schemas.openxmlformats.org/officeDocument/2006/relationships/image" Target="../media/image87.png"/><Relationship Id="rId2" Type="http://schemas.openxmlformats.org/officeDocument/2006/relationships/image" Target="../media/image23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4.svg"/><Relationship Id="rId15" Type="http://schemas.openxmlformats.org/officeDocument/2006/relationships/image" Target="../media/image85.png"/><Relationship Id="rId14" Type="http://schemas.openxmlformats.org/officeDocument/2006/relationships/image" Target="../media/image38.svg"/><Relationship Id="rId22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26" Type="http://schemas.openxmlformats.org/officeDocument/2006/relationships/image" Target="NULL"/><Relationship Id="rId3" Type="http://schemas.openxmlformats.org/officeDocument/2006/relationships/image" Target="../media/image33.svg"/><Relationship Id="rId7" Type="http://schemas.openxmlformats.org/officeDocument/2006/relationships/image" Target="../media/image38.svg"/><Relationship Id="rId33" Type="http://schemas.openxmlformats.org/officeDocument/2006/relationships/image" Target="../media/image92.png"/><Relationship Id="rId2" Type="http://schemas.openxmlformats.org/officeDocument/2006/relationships/image" Target="../media/image14.pn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png"/><Relationship Id="rId32" Type="http://schemas.openxmlformats.org/officeDocument/2006/relationships/image" Target="../media/image23.svg"/><Relationship Id="rId28" Type="http://schemas.openxmlformats.org/officeDocument/2006/relationships/image" Target="../media/image77.svg"/><Relationship Id="rId10" Type="http://schemas.openxmlformats.org/officeDocument/2006/relationships/image" Target="../media/image75.svg"/><Relationship Id="rId9" Type="http://schemas.openxmlformats.org/officeDocument/2006/relationships/image" Target="../media/image26.png"/><Relationship Id="rId27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29.png"/><Relationship Id="rId15" Type="http://schemas.openxmlformats.org/officeDocument/2006/relationships/image" Target="../media/image94.png"/><Relationship Id="rId4" Type="http://schemas.openxmlformats.org/officeDocument/2006/relationships/image" Target="../media/image33.svg"/><Relationship Id="rId14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53995">
            <a:off x="13291279" y="-157980"/>
            <a:ext cx="5995585" cy="2660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891265">
            <a:off x="14465191" y="6882388"/>
            <a:ext cx="5588219" cy="247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22520">
            <a:off x="1199534" y="6748697"/>
            <a:ext cx="1561043" cy="31799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891265">
            <a:off x="-1455351" y="-211186"/>
            <a:ext cx="5588219" cy="24797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7524" y="2799254"/>
            <a:ext cx="1805645" cy="12442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662805">
            <a:off x="16563673" y="8348240"/>
            <a:ext cx="1344943" cy="15127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656189" y="788994"/>
            <a:ext cx="506908" cy="7665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525000" y="9059180"/>
            <a:ext cx="317697" cy="480448"/>
          </a:xfrm>
          <a:prstGeom prst="rect">
            <a:avLst/>
          </a:prstGeom>
        </p:spPr>
      </p:pic>
      <p:sp>
        <p:nvSpPr>
          <p:cNvPr id="14" name="Google Shape;7484;p29"/>
          <p:cNvSpPr txBox="1">
            <a:spLocks/>
          </p:cNvSpPr>
          <p:nvPr/>
        </p:nvSpPr>
        <p:spPr>
          <a:xfrm>
            <a:off x="2514600" y="828831"/>
            <a:ext cx="143256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TRƯỜNG</a:t>
            </a:r>
            <a:r>
              <a:rPr kumimoji="0" lang="en-US" sz="5400" b="1" i="0" u="none" strike="noStrike" kern="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THPT NGÔ LÊ TÂN </a:t>
            </a:r>
            <a:endParaRPr lang="en-US" sz="5400" b="1" kern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LỚP</a:t>
            </a:r>
            <a:r>
              <a:rPr kumimoji="0" lang="en-US" sz="5400" b="1" i="0" u="none" strike="noStrike" kern="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10A2 </a:t>
            </a:r>
            <a:endParaRPr kumimoji="0" lang="vi-VN" sz="5400" b="1" i="0" u="none" strike="noStrike" kern="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771900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 21. ĐƯỜNG  TRÒN TRONG MẶT PHẲNG TỌA ĐỘ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4914900"/>
            <a:ext cx="473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Tiết</a:t>
            </a:r>
            <a:r>
              <a:rPr lang="en-US" sz="3600" dirty="0" smtClean="0"/>
              <a:t> 2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5981700"/>
            <a:ext cx="856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GV: </a:t>
            </a:r>
            <a:r>
              <a:rPr lang="en-US" sz="4000" dirty="0" err="1" smtClean="0">
                <a:solidFill>
                  <a:schemeClr val="bg1"/>
                </a:solidFill>
              </a:rPr>
              <a:t>Nguyễn</a:t>
            </a:r>
            <a:r>
              <a:rPr lang="en-US" sz="4000" dirty="0" smtClean="0">
                <a:solidFill>
                  <a:schemeClr val="bg1"/>
                </a:solidFill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</a:rPr>
              <a:t>Văn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Hảo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2"/>
          <p:cNvPicPr>
            <a:picLocks noChangeAspect="1"/>
          </p:cNvPicPr>
          <p:nvPr/>
        </p:nvPicPr>
        <p:blipFill>
          <a:blip r:embed="rId3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658600" y="-1134113"/>
            <a:ext cx="8659085" cy="28683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86600" y="446403"/>
            <a:ext cx="4741161" cy="10027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5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 4</a:t>
            </a:r>
            <a:endParaRPr lang="en-US" sz="4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0880" y="570357"/>
            <a:ext cx="1676400" cy="305943"/>
          </a:xfrm>
          <a:prstGeom prst="rect">
            <a:avLst/>
          </a:prstGeom>
        </p:spPr>
      </p:pic>
      <p:pic>
        <p:nvPicPr>
          <p:cNvPr id="19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8772096">
            <a:off x="16361382" y="9029527"/>
            <a:ext cx="1465694" cy="857404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800" y="1837687"/>
            <a:ext cx="176022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kumimoji="0" lang="en-US" altLang="en-US" sz="3800" b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altLang="en-US" sz="3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kumimoji="0" lang="en-US" altLang="en-US" sz="3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</a:t>
            </a:r>
            <a:r>
              <a:rPr lang="en-US" alt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alt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∆ </a:t>
            </a:r>
            <a:r>
              <a:rPr lang="en-US" alt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(C) </a:t>
            </a:r>
            <a:r>
              <a:rPr lang="en-US" alt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alt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N(1; 0). </a:t>
            </a:r>
            <a:endParaRPr lang="en-US" alt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757655"/>
              </p:ext>
            </p:extLst>
          </p:nvPr>
        </p:nvGraphicFramePr>
        <p:xfrm>
          <a:off x="-449233" y="4135338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21" imgW="114102" imgH="177492" progId="Equation.DSMT4">
                  <p:embed/>
                </p:oleObj>
              </mc:Choice>
              <mc:Fallback>
                <p:oleObj name="Equation" r:id="rId21" imgW="114102" imgH="17749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49233" y="4135338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90372" y="2027992"/>
                <a:ext cx="7927748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800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 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2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+ 4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 = 0</m:t>
                    </m:r>
                  </m:oMath>
                </a14:m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72" y="2027992"/>
                <a:ext cx="7927748" cy="677108"/>
              </a:xfrm>
              <a:prstGeom prst="rect">
                <a:avLst/>
              </a:prstGeom>
              <a:blipFill>
                <a:blip r:embed="rId23"/>
                <a:stretch>
                  <a:fillRect t="-15315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Callout 16"/>
          <p:cNvSpPr/>
          <p:nvPr/>
        </p:nvSpPr>
        <p:spPr>
          <a:xfrm>
            <a:off x="8305800" y="3881478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2900" y="5246138"/>
                <a:ext cx="17145000" cy="3707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−2.1+4.0+1=0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 −2)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vecto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pháp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𝐼𝑁</m:t>
                        </m:r>
                      </m:e>
                    </m:acc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=(0;2)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0.(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−1)+2(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−0)=0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246138"/>
                <a:ext cx="17145000" cy="3707362"/>
              </a:xfrm>
              <a:prstGeom prst="rect">
                <a:avLst/>
              </a:prstGeom>
              <a:blipFill>
                <a:blip r:embed="rId24"/>
                <a:stretch>
                  <a:fillRect l="-1173" r="-1138" b="-2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0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180666" y="-2933700"/>
            <a:ext cx="6544433" cy="6544433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7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57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131711" y="-2521847"/>
            <a:ext cx="6544433" cy="65444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1808223"/>
            <a:ext cx="16975410" cy="79072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5800" y="266700"/>
            <a:ext cx="5657578" cy="1123492"/>
          </a:xfrm>
          <a:prstGeom prst="rect">
            <a:avLst/>
          </a:prstGeom>
        </p:spPr>
      </p:pic>
      <p:pic>
        <p:nvPicPr>
          <p:cNvPr id="37" name="Picture 23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438F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V="1">
            <a:off x="15316200" y="610790"/>
            <a:ext cx="2011527" cy="367104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21052434">
            <a:off x="15916792" y="8675411"/>
            <a:ext cx="1358799" cy="7658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7454" y="238905"/>
            <a:ext cx="4741161" cy="10027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2</a:t>
            </a:r>
            <a:endParaRPr kumimoji="0" lang="en-US" sz="45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3801" y="2071944"/>
                <a:ext cx="15833891" cy="4369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phẳng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tọa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Oxy,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chuyển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25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M(3; 4)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văng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khỏi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quỹ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đạo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ngày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ngắn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bay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hướng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tiếp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ngắn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ngay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văng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chuyển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801" y="2071944"/>
                <a:ext cx="15833891" cy="4369786"/>
              </a:xfrm>
              <a:prstGeom prst="rect">
                <a:avLst/>
              </a:prstGeom>
              <a:blipFill>
                <a:blip r:embed="rId23"/>
                <a:stretch>
                  <a:fillRect l="-1271" r="-1271" b="-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3603">
            <a:off x="1411953" y="7655254"/>
            <a:ext cx="1460983" cy="14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180666" y="-2933700"/>
            <a:ext cx="6544433" cy="6544433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7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57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131711" y="-2521847"/>
            <a:ext cx="6544433" cy="65444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1808223"/>
            <a:ext cx="16975410" cy="79072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5800" y="266700"/>
            <a:ext cx="5657578" cy="1123492"/>
          </a:xfrm>
          <a:prstGeom prst="rect">
            <a:avLst/>
          </a:prstGeom>
        </p:spPr>
      </p:pic>
      <p:pic>
        <p:nvPicPr>
          <p:cNvPr id="37" name="Picture 23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438F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V="1">
            <a:off x="15316200" y="610790"/>
            <a:ext cx="2011527" cy="367104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21052434">
            <a:off x="15916792" y="8675411"/>
            <a:ext cx="1358799" cy="7658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7454" y="238905"/>
            <a:ext cx="4741161" cy="10027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2</a:t>
            </a:r>
            <a:endParaRPr lang="en-US" sz="4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472178" y="2247900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43000" y="3435079"/>
                <a:ext cx="15901050" cy="5877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tới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M(3;4),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bị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văng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khỏi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quỹ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đạo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ngay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bay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hướng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M. Do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vectơ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</m:t>
                        </m:r>
                      </m:e>
                    </m:acc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=(3;4)</m:t>
                    </m:r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làm vectơ pháp tuyến.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phương trình của d là: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3(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−3)+4(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−4)=0</m:t>
                      </m:r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⇔3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+4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−25=0</m:t>
                      </m:r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435079"/>
                <a:ext cx="15901050" cy="5877828"/>
              </a:xfrm>
              <a:prstGeom prst="rect">
                <a:avLst/>
              </a:prstGeom>
              <a:blipFill>
                <a:blip r:embed="rId23"/>
                <a:stretch>
                  <a:fillRect l="-1265" r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6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74849" y="419100"/>
            <a:ext cx="6544433" cy="654443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2047146" y="2019300"/>
            <a:ext cx="13878654" cy="4108076"/>
            <a:chOff x="0" y="0"/>
            <a:chExt cx="5678267" cy="1677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78267" cy="1677975"/>
            </a:xfrm>
            <a:custGeom>
              <a:avLst/>
              <a:gdLst/>
              <a:ahLst/>
              <a:cxnLst/>
              <a:rect l="l" t="t" r="r" b="b"/>
              <a:pathLst>
                <a:path w="5678267" h="1677975">
                  <a:moveTo>
                    <a:pt x="5553807" y="1677975"/>
                  </a:moveTo>
                  <a:lnTo>
                    <a:pt x="124460" y="1677975"/>
                  </a:lnTo>
                  <a:cubicBezTo>
                    <a:pt x="55880" y="1677975"/>
                    <a:pt x="0" y="1622095"/>
                    <a:pt x="0" y="1553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1553515"/>
                  </a:lnTo>
                  <a:cubicBezTo>
                    <a:pt x="5678267" y="1622095"/>
                    <a:pt x="5622387" y="1677975"/>
                    <a:pt x="5553807" y="16779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65114" y="1207906"/>
            <a:ext cx="2464832" cy="5744312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6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295400" y="8221808"/>
            <a:ext cx="12469085" cy="4130384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6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15200" y="8648700"/>
            <a:ext cx="12469085" cy="4130384"/>
          </a:xfrm>
          <a:prstGeom prst="rect">
            <a:avLst/>
          </a:prstGeom>
        </p:spPr>
      </p:pic>
      <p:grpSp>
        <p:nvGrpSpPr>
          <p:cNvPr id="10" name="Group 4"/>
          <p:cNvGrpSpPr/>
          <p:nvPr/>
        </p:nvGrpSpPr>
        <p:grpSpPr>
          <a:xfrm>
            <a:off x="1143000" y="1139838"/>
            <a:ext cx="2466580" cy="2297914"/>
            <a:chOff x="0" y="0"/>
            <a:chExt cx="6350000" cy="6350000"/>
          </a:xfrm>
          <a:solidFill>
            <a:srgbClr val="87CB8F"/>
          </a:solidFill>
        </p:grpSpPr>
        <p:sp>
          <p:nvSpPr>
            <p:cNvPr id="12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5" name="Picture 23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V="1">
            <a:off x="7454627" y="7168452"/>
            <a:ext cx="3063692" cy="5591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99946" y="316230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7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12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21902" y="-133755"/>
            <a:ext cx="1294578" cy="3398383"/>
            <a:chOff x="0" y="0"/>
            <a:chExt cx="2771140" cy="17082440"/>
          </a:xfrm>
          <a:solidFill>
            <a:srgbClr val="438F79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438F79"/>
              </a:solidFill>
            </a:ln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166121">
            <a:off x="15705213" y="694698"/>
            <a:ext cx="1833789" cy="103359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2586" y="9389544"/>
            <a:ext cx="2621128" cy="47835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5182" y="1211493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7.13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458200" y="3238500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62592" y="1211493"/>
                <a:ext cx="10700017" cy="1476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ts val="1800"/>
                  </a:lnSpc>
                  <a:spcAft>
                    <a:spcPts val="1200"/>
                  </a:spcAft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b="1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nl-NL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+ </m:t>
                              </m:r>
                              <m:r>
                                <a:rPr lang="nl-NL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nl-NL" sz="3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nl-NL" sz="3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sSup>
                        <m:sSupPr>
                          <m:ctrlPr>
                            <a:rPr lang="en-US" sz="3800" b="1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b="1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𝒚</m:t>
                              </m:r>
                              <m:r>
                                <a:rPr lang="nl-NL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– </m:t>
                              </m:r>
                              <m:r>
                                <a:rPr lang="nl-NL" sz="3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nl-NL" sz="3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nl-NL" sz="3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nl-NL" sz="3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𝟑𝟔</m:t>
                      </m:r>
                      <m:r>
                        <a:rPr lang="nl-NL" sz="3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592" y="1211493"/>
                <a:ext cx="10700017" cy="1476558"/>
              </a:xfrm>
              <a:prstGeom prst="rect">
                <a:avLst/>
              </a:prstGeom>
              <a:blipFill>
                <a:blip r:embed="rId8"/>
                <a:stretch>
                  <a:fillRect l="-1595" t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67000" y="4597009"/>
                <a:ext cx="929640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</m:d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: </m:t>
                        </m:r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=36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⇔</m:t>
                          </m:r>
                          <m:d>
                            <m:dPr>
                              <m:ctrlPr>
                                <a:rPr lang="en-US" sz="3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: </m:t>
                          </m:r>
                          <m:d>
                            <m:dPr>
                              <m:ctrlPr>
                                <a:rPr lang="en-US" sz="3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−(−3)</m:t>
                              </m:r>
                            </m:e>
                          </m:d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597009"/>
                <a:ext cx="9296400" cy="1846659"/>
              </a:xfrm>
              <a:prstGeom prst="rect">
                <a:avLst/>
              </a:prstGeom>
              <a:blipFill>
                <a:blip r:embed="rId9"/>
                <a:stretch>
                  <a:fillRect l="-2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67000" y="6667500"/>
                <a:ext cx="6644961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(−3;3)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667500"/>
                <a:ext cx="6644961" cy="969496"/>
              </a:xfrm>
              <a:prstGeom prst="rect">
                <a:avLst/>
              </a:prstGeom>
              <a:blipFill>
                <a:blip r:embed="rId10"/>
                <a:stretch>
                  <a:fillRect l="-3028" r="-201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https://lh5.googleusercontent.com/EMZvjyB9wI1H-jHErYGrBkMuirodWLzEP4c_9vIq0jZ97SL7q-K4tUMbZEF_Eir0ku054GcvghDvgJ1nLPNEZH2l5CFK-bl7KkmD3PfAjdxrU7Bl27cwvR7_EejfDY5ym6j8OEPRGO5UQ0bHaWdYxa6h1GQwJgRenUxPQweEaEuCf31rvmk0MUmrFYfB6pYCtMG28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00" y="6151659"/>
            <a:ext cx="2362200" cy="36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 animBg="1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97200" y="8909010"/>
            <a:ext cx="2109416" cy="384968"/>
          </a:xfrm>
          <a:prstGeom prst="rect">
            <a:avLst/>
          </a:prstGeom>
        </p:spPr>
      </p:pic>
      <p:grpSp>
        <p:nvGrpSpPr>
          <p:cNvPr id="16" name="Group 2"/>
          <p:cNvGrpSpPr/>
          <p:nvPr/>
        </p:nvGrpSpPr>
        <p:grpSpPr>
          <a:xfrm rot="-5400000">
            <a:off x="9202277" y="-197985"/>
            <a:ext cx="1486106" cy="20969969"/>
            <a:chOff x="0" y="0"/>
            <a:chExt cx="2771140" cy="17082440"/>
          </a:xfrm>
          <a:solidFill>
            <a:srgbClr val="438F79"/>
          </a:solidFill>
        </p:grpSpPr>
        <p:sp>
          <p:nvSpPr>
            <p:cNvPr id="17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438F79"/>
              </a:solidFill>
            </a:ln>
          </p:spPr>
        </p:sp>
      </p:grpSp>
      <p:grpSp>
        <p:nvGrpSpPr>
          <p:cNvPr id="20" name="Group 2"/>
          <p:cNvGrpSpPr/>
          <p:nvPr/>
        </p:nvGrpSpPr>
        <p:grpSpPr>
          <a:xfrm rot="-5400000">
            <a:off x="823302" y="-556603"/>
            <a:ext cx="1294578" cy="3398383"/>
            <a:chOff x="0" y="0"/>
            <a:chExt cx="2771140" cy="17082440"/>
          </a:xfrm>
          <a:solidFill>
            <a:srgbClr val="438F79"/>
          </a:solidFill>
        </p:grpSpPr>
        <p:sp>
          <p:nvSpPr>
            <p:cNvPr id="21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438F79"/>
              </a:solidFill>
            </a:ln>
          </p:spPr>
        </p:sp>
      </p:grpSp>
      <p:sp>
        <p:nvSpPr>
          <p:cNvPr id="22" name="TextBox 21"/>
          <p:cNvSpPr txBox="1"/>
          <p:nvPr/>
        </p:nvSpPr>
        <p:spPr>
          <a:xfrm>
            <a:off x="426582" y="847566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7.14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54200" y="283773"/>
                <a:ext cx="14616834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dưới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+ 4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2 = 0; 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2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4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 = 0; 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+ 6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 = 0. 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200" y="283773"/>
                <a:ext cx="14616834" cy="4478149"/>
              </a:xfrm>
              <a:prstGeom prst="rect">
                <a:avLst/>
              </a:prstGeom>
              <a:blipFill>
                <a:blip r:embed="rId6"/>
                <a:stretch>
                  <a:fillRect l="-1376" r="-1376" b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534400" y="5171974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1830" y="6421041"/>
                <a:ext cx="1630680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+ 4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−2=0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quát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30" y="6421041"/>
                <a:ext cx="16306800" cy="1846659"/>
              </a:xfrm>
              <a:prstGeom prst="rect">
                <a:avLst/>
              </a:prstGeom>
              <a:blipFill>
                <a:blip r:embed="rId7"/>
                <a:stretch>
                  <a:fillRect l="-1234" r="-1234" b="-6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6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2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48476" y="9132153"/>
            <a:ext cx="2109416" cy="384968"/>
          </a:xfrm>
          <a:prstGeom prst="rect">
            <a:avLst/>
          </a:prstGeom>
        </p:spPr>
      </p:pic>
      <p:grpSp>
        <p:nvGrpSpPr>
          <p:cNvPr id="16" name="Group 2"/>
          <p:cNvGrpSpPr/>
          <p:nvPr/>
        </p:nvGrpSpPr>
        <p:grpSpPr>
          <a:xfrm rot="-5400000">
            <a:off x="9202277" y="125968"/>
            <a:ext cx="1486106" cy="20969969"/>
            <a:chOff x="0" y="0"/>
            <a:chExt cx="2771140" cy="17082440"/>
          </a:xfrm>
          <a:solidFill>
            <a:srgbClr val="438F79"/>
          </a:solidFill>
        </p:grpSpPr>
        <p:sp>
          <p:nvSpPr>
            <p:cNvPr id="17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438F79"/>
              </a:solidFill>
            </a:ln>
          </p:spPr>
        </p:sp>
      </p:grpSp>
      <p:grpSp>
        <p:nvGrpSpPr>
          <p:cNvPr id="20" name="Group 2"/>
          <p:cNvGrpSpPr/>
          <p:nvPr/>
        </p:nvGrpSpPr>
        <p:grpSpPr>
          <a:xfrm rot="-5400000">
            <a:off x="823302" y="-556603"/>
            <a:ext cx="1294578" cy="3398383"/>
            <a:chOff x="0" y="0"/>
            <a:chExt cx="2771140" cy="17082440"/>
          </a:xfrm>
          <a:solidFill>
            <a:srgbClr val="438F79"/>
          </a:solidFill>
        </p:grpSpPr>
        <p:sp>
          <p:nvSpPr>
            <p:cNvPr id="21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438F79"/>
              </a:solidFill>
            </a:ln>
          </p:spPr>
        </p:sp>
      </p:grpSp>
      <p:sp>
        <p:nvSpPr>
          <p:cNvPr id="22" name="TextBox 21"/>
          <p:cNvSpPr txBox="1"/>
          <p:nvPr/>
        </p:nvSpPr>
        <p:spPr>
          <a:xfrm>
            <a:off x="426582" y="78864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7.14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54200" y="224852"/>
                <a:ext cx="14616834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dưới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+ 4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2 = 0; 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2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4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 = 0; 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+ 6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 = 0. 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200" y="224852"/>
                <a:ext cx="14616834" cy="4478149"/>
              </a:xfrm>
              <a:prstGeom prst="rect">
                <a:avLst/>
              </a:prstGeom>
              <a:blipFill>
                <a:blip r:embed="rId6"/>
                <a:stretch>
                  <a:fillRect l="-1376" r="-1376" b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345130" y="4812055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5431" y="5898699"/>
                <a:ext cx="17361434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+ 5=0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Ta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=1,  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=2,  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3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⇒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31" y="5898699"/>
                <a:ext cx="17361434" cy="3600986"/>
              </a:xfrm>
              <a:prstGeom prst="rect">
                <a:avLst/>
              </a:prstGeom>
              <a:blipFill>
                <a:blip r:embed="rId7"/>
                <a:stretch>
                  <a:fillRect l="-1159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1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48476" y="9132153"/>
            <a:ext cx="2109416" cy="384968"/>
          </a:xfrm>
          <a:prstGeom prst="rect">
            <a:avLst/>
          </a:prstGeom>
        </p:spPr>
      </p:pic>
      <p:grpSp>
        <p:nvGrpSpPr>
          <p:cNvPr id="16" name="Group 2"/>
          <p:cNvGrpSpPr/>
          <p:nvPr/>
        </p:nvGrpSpPr>
        <p:grpSpPr>
          <a:xfrm rot="-5400000">
            <a:off x="9202277" y="125968"/>
            <a:ext cx="1486106" cy="20969969"/>
            <a:chOff x="0" y="0"/>
            <a:chExt cx="2771140" cy="17082440"/>
          </a:xfrm>
          <a:solidFill>
            <a:srgbClr val="438F79"/>
          </a:solidFill>
        </p:grpSpPr>
        <p:sp>
          <p:nvSpPr>
            <p:cNvPr id="17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438F79"/>
              </a:solidFill>
            </a:ln>
          </p:spPr>
        </p:sp>
      </p:grpSp>
      <p:grpSp>
        <p:nvGrpSpPr>
          <p:cNvPr id="20" name="Group 2"/>
          <p:cNvGrpSpPr/>
          <p:nvPr/>
        </p:nvGrpSpPr>
        <p:grpSpPr>
          <a:xfrm rot="-5400000">
            <a:off x="823302" y="-556603"/>
            <a:ext cx="1294578" cy="3398383"/>
            <a:chOff x="0" y="0"/>
            <a:chExt cx="2771140" cy="17082440"/>
          </a:xfrm>
          <a:solidFill>
            <a:srgbClr val="438F79"/>
          </a:solidFill>
        </p:grpSpPr>
        <p:sp>
          <p:nvSpPr>
            <p:cNvPr id="21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438F79"/>
              </a:solidFill>
            </a:ln>
          </p:spPr>
        </p:sp>
      </p:grpSp>
      <p:sp>
        <p:nvSpPr>
          <p:cNvPr id="22" name="TextBox 21"/>
          <p:cNvSpPr txBox="1"/>
          <p:nvPr/>
        </p:nvSpPr>
        <p:spPr>
          <a:xfrm>
            <a:off x="426582" y="78864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7.14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54200" y="224852"/>
                <a:ext cx="14616834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dưới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+ 4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2 = 0; 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2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4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 = 0; 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+ 6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 = 0. 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200" y="224852"/>
                <a:ext cx="14616834" cy="4478149"/>
              </a:xfrm>
              <a:prstGeom prst="rect">
                <a:avLst/>
              </a:prstGeom>
              <a:blipFill>
                <a:blip r:embed="rId6"/>
                <a:stretch>
                  <a:fillRect l="-1376" r="-1376" b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345130" y="4888255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0600" y="5984251"/>
                <a:ext cx="15138876" cy="3708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=−3, 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=24&gt;0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⇒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(−3; 4)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24</m:t>
                        </m:r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984251"/>
                <a:ext cx="15138876" cy="3708259"/>
              </a:xfrm>
              <a:prstGeom prst="rect">
                <a:avLst/>
              </a:prstGeom>
              <a:blipFill>
                <a:blip r:embed="rId7"/>
                <a:stretch>
                  <a:fillRect l="-1329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67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86935">
            <a:off x="16930039" y="3221018"/>
            <a:ext cx="1928747" cy="19287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08659">
            <a:off x="17703516" y="135633"/>
            <a:ext cx="381794" cy="4178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08659">
            <a:off x="17471081" y="9301185"/>
            <a:ext cx="665059" cy="727835"/>
          </a:xfrm>
          <a:prstGeom prst="rect">
            <a:avLst/>
          </a:prstGeom>
        </p:spPr>
      </p:pic>
      <p:grpSp>
        <p:nvGrpSpPr>
          <p:cNvPr id="13" name="Group 2"/>
          <p:cNvGrpSpPr/>
          <p:nvPr/>
        </p:nvGrpSpPr>
        <p:grpSpPr>
          <a:xfrm rot="-5400000">
            <a:off x="730074" y="-802094"/>
            <a:ext cx="1294578" cy="3398383"/>
            <a:chOff x="0" y="0"/>
            <a:chExt cx="2771140" cy="17082440"/>
          </a:xfrm>
          <a:solidFill>
            <a:schemeClr val="bg1"/>
          </a:solidFill>
        </p:grpSpPr>
        <p:sp>
          <p:nvSpPr>
            <p:cNvPr id="15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p:sp>
        <p:nvSpPr>
          <p:cNvPr id="17" name="TextBox 16"/>
          <p:cNvSpPr txBox="1"/>
          <p:nvPr/>
        </p:nvSpPr>
        <p:spPr>
          <a:xfrm>
            <a:off x="333354" y="54315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7.15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01810" y="85224"/>
            <a:ext cx="144018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I(– 2; 5)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 = 7; 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I(1; – 2)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A(– 2; 2);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AB,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A(– 1; – 3), B(– 3; 5); 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I(1; 3)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+ 2y + 3 = 0.</a:t>
            </a:r>
            <a:endParaRPr lang="en-US" sz="3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8153400" y="4860830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27868" y="5887641"/>
                <a:ext cx="15898163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(−2;5)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3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=49</m:t>
                      </m:r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68" y="5887641"/>
                <a:ext cx="15898163" cy="1846659"/>
              </a:xfrm>
              <a:prstGeom prst="rect">
                <a:avLst/>
              </a:prstGeom>
              <a:blipFill>
                <a:blip r:embed="rId9"/>
                <a:stretch>
                  <a:fillRect l="-1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6329" y="7886700"/>
                <a:ext cx="15890034" cy="2031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1;−2</m:t>
                        </m:r>
                      </m:e>
                    </m:d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−2;2</m:t>
                        </m:r>
                      </m:e>
                    </m:d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𝐼𝐴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−2−1</m:t>
                                </m:r>
                              </m:e>
                            </m:d>
                          </m:e>
                          <m:sup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2+2</m:t>
                                </m:r>
                              </m:e>
                            </m:d>
                          </m:e>
                          <m:sup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=5=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=25</m:t>
                    </m:r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29" y="7886700"/>
                <a:ext cx="15890034" cy="2031710"/>
              </a:xfrm>
              <a:prstGeom prst="rect">
                <a:avLst/>
              </a:prstGeom>
              <a:blipFill>
                <a:blip r:embed="rId10"/>
                <a:stretch>
                  <a:fillRect l="-1266" b="-5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86935">
            <a:off x="16930039" y="3221018"/>
            <a:ext cx="1928747" cy="19287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08659">
            <a:off x="17703516" y="135633"/>
            <a:ext cx="381794" cy="4178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08659">
            <a:off x="17327552" y="9325780"/>
            <a:ext cx="665059" cy="727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-114300"/>
                <a:ext cx="16764000" cy="2111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-114300"/>
                <a:ext cx="16764000" cy="2111091"/>
              </a:xfrm>
              <a:prstGeom prst="rect">
                <a:avLst/>
              </a:prstGeom>
              <a:blipFill>
                <a:blip r:embed="rId9"/>
                <a:stretch>
                  <a:fillRect l="-1200" r="-1200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" y="411039"/>
                <a:ext cx="18554700" cy="9914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8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8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8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8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−1−3</m:t>
                                  </m:r>
                                </m:num>
                                <m:den>
                                  <m: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=−2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8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8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800" i="1">
                                          <a:solidFill>
                                            <a:prstClr val="white"/>
                                          </a:solidFill>
                                          <a:latin typeface="Cambria Math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8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−3+5</m:t>
                                  </m:r>
                                </m:num>
                                <m:den>
                                  <m: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(−2;1)</m:t>
                      </m:r>
                    </m:oMath>
                  </m:oMathPara>
                </a14:m>
                <a:endParaRPr lang="en-US" sz="380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(−3+1)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(5+3)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68</m:t>
                              </m:r>
                            </m:e>
                          </m:rad>
                        </m:num>
                        <m:den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US" sz="380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=17</m:t>
                    </m:r>
                  </m:oMath>
                </a14:m>
                <a:endParaRPr lang="en-US" sz="380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I(1;3)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xúc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∆: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+3=0</m:t>
                    </m:r>
                  </m:oMath>
                </a14:m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</m:t>
                        </m:r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,∆</m:t>
                        </m:r>
                      </m:e>
                    </m:d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1+2.3+3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=20</m:t>
                    </m:r>
                  </m:oMath>
                </a14:m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11039"/>
                <a:ext cx="18554700" cy="9914061"/>
              </a:xfrm>
              <a:prstGeom prst="rect">
                <a:avLst/>
              </a:prstGeom>
              <a:blipFill>
                <a:blip r:embed="rId10"/>
                <a:stretch>
                  <a:fillRect l="-1084" b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2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06989">
            <a:off x="543737" y="172543"/>
            <a:ext cx="1164836" cy="167602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849620" y="5964024"/>
            <a:ext cx="3059645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5F9A80"/>
                </a:solidFill>
                <a:latin typeface="StoryBook Rough"/>
              </a:rPr>
              <a:t>Topics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341942" y="5964024"/>
            <a:ext cx="3059645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5F9A80"/>
                </a:solidFill>
                <a:latin typeface="StoryBook Rough"/>
              </a:rPr>
              <a:t>Requirements</a:t>
            </a:r>
          </a:p>
        </p:txBody>
      </p:sp>
      <p:sp>
        <p:nvSpPr>
          <p:cNvPr id="12" name="Google Shape;7771;p33"/>
          <p:cNvSpPr txBox="1">
            <a:spLocks/>
          </p:cNvSpPr>
          <p:nvPr/>
        </p:nvSpPr>
        <p:spPr>
          <a:xfrm>
            <a:off x="3962400" y="8763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662805">
            <a:off x="16225917" y="8513840"/>
            <a:ext cx="1096703" cy="12335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26418" y="2053718"/>
            <a:ext cx="17209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Các hình ảnh dưới đây gợi cho em nhớ đến một hình nào đã được học?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21" y="3486428"/>
            <a:ext cx="7111659" cy="421958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781800" y="8863894"/>
            <a:ext cx="762000" cy="533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24800" y="8700028"/>
            <a:ext cx="3657600" cy="8611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TRÒN</a:t>
            </a:r>
            <a:endParaRPr lang="en-U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483631">
            <a:off x="5112804" y="6902787"/>
            <a:ext cx="1156870" cy="797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93560" y="-146964"/>
            <a:ext cx="11141563" cy="111415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51049" y="-190500"/>
            <a:ext cx="11141563" cy="1114156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85800" y="1471221"/>
            <a:ext cx="16916400" cy="8523731"/>
            <a:chOff x="0" y="0"/>
            <a:chExt cx="5678267" cy="24677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78267" cy="2467777"/>
            </a:xfrm>
            <a:custGeom>
              <a:avLst/>
              <a:gdLst/>
              <a:ahLst/>
              <a:cxnLst/>
              <a:rect l="l" t="t" r="r" b="b"/>
              <a:pathLst>
                <a:path w="5678267" h="2467777">
                  <a:moveTo>
                    <a:pt x="5553807" y="2467777"/>
                  </a:moveTo>
                  <a:lnTo>
                    <a:pt x="124460" y="2467777"/>
                  </a:lnTo>
                  <a:cubicBezTo>
                    <a:pt x="55880" y="2467777"/>
                    <a:pt x="0" y="2411897"/>
                    <a:pt x="0" y="23433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2343317"/>
                  </a:lnTo>
                  <a:cubicBezTo>
                    <a:pt x="5678267" y="2411897"/>
                    <a:pt x="5622387" y="2467777"/>
                    <a:pt x="5553807" y="24677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067308">
            <a:off x="16142586" y="542173"/>
            <a:ext cx="1713028" cy="965525"/>
          </a:xfrm>
          <a:prstGeom prst="rect">
            <a:avLst/>
          </a:prstGeom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70508" y="8562467"/>
            <a:ext cx="1085917" cy="1597921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407269" y="8213388"/>
            <a:ext cx="1636907" cy="1738029"/>
          </a:xfrm>
          <a:prstGeom prst="rect">
            <a:avLst/>
          </a:prstGeom>
        </p:spPr>
      </p:pic>
      <p:grpSp>
        <p:nvGrpSpPr>
          <p:cNvPr id="21" name="Group 2"/>
          <p:cNvGrpSpPr/>
          <p:nvPr/>
        </p:nvGrpSpPr>
        <p:grpSpPr>
          <a:xfrm rot="-5400000">
            <a:off x="825899" y="-967853"/>
            <a:ext cx="1081676" cy="3398383"/>
            <a:chOff x="0" y="0"/>
            <a:chExt cx="2771140" cy="17082440"/>
          </a:xfrm>
          <a:solidFill>
            <a:schemeClr val="bg1"/>
          </a:solidFill>
        </p:grpSpPr>
        <p:sp>
          <p:nvSpPr>
            <p:cNvPr id="22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p:sp>
        <p:nvSpPr>
          <p:cNvPr id="23" name="TextBox 22"/>
          <p:cNvSpPr txBox="1"/>
          <p:nvPr/>
        </p:nvSpPr>
        <p:spPr>
          <a:xfrm>
            <a:off x="343667" y="377396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7.15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9194" y="1571267"/>
            <a:ext cx="1632960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tọa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A(6; – 2), B(4; 2), C(5; –5).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ngoại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8229600" y="3543681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38479" y="4408526"/>
                <a:ext cx="17016121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ngoại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I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ngoại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B, C. Hay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𝐼𝐴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𝐼𝐵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𝐼𝐶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79" y="4408526"/>
                <a:ext cx="17016121" cy="2723823"/>
              </a:xfrm>
              <a:prstGeom prst="rect">
                <a:avLst/>
              </a:prstGeom>
              <a:blipFill>
                <a:blip r:embed="rId17"/>
                <a:stretch>
                  <a:fillRect l="-1182" r="-967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62743" y="6694526"/>
                <a:ext cx="9144000" cy="32789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𝐼𝐴</m:t>
                      </m:r>
                      <m:r>
                        <a:rPr lang="en-US" sz="3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−6)</m:t>
                              </m:r>
                            </m:e>
                            <m:sup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+2)</m:t>
                              </m:r>
                            </m:e>
                            <m:sup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𝐼𝐵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−4)</m:t>
                              </m:r>
                            </m:e>
                            <m:sup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𝐼𝐴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−5)</m:t>
                              </m:r>
                            </m:e>
                            <m:sup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+5)</m:t>
                              </m:r>
                            </m:e>
                            <m:sup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743" y="6694526"/>
                <a:ext cx="9144000" cy="32789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92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4098" y="8877300"/>
            <a:ext cx="2109416" cy="384968"/>
          </a:xfrm>
          <a:prstGeom prst="rect">
            <a:avLst/>
          </a:prstGeom>
        </p:spPr>
      </p:pic>
      <p:grpSp>
        <p:nvGrpSpPr>
          <p:cNvPr id="16" name="Group 2"/>
          <p:cNvGrpSpPr/>
          <p:nvPr/>
        </p:nvGrpSpPr>
        <p:grpSpPr>
          <a:xfrm rot="-5400000">
            <a:off x="9097120" y="-179803"/>
            <a:ext cx="1486106" cy="20969969"/>
            <a:chOff x="0" y="0"/>
            <a:chExt cx="2771140" cy="17082440"/>
          </a:xfrm>
          <a:solidFill>
            <a:srgbClr val="438F79"/>
          </a:solidFill>
        </p:grpSpPr>
        <p:sp>
          <p:nvSpPr>
            <p:cNvPr id="17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438F79"/>
              </a:solidFill>
            </a:ln>
          </p:spPr>
        </p:sp>
      </p:grpSp>
      <p:pic>
        <p:nvPicPr>
          <p:cNvPr id="31" name="Picture 2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438F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1067308">
            <a:off x="16142445" y="386184"/>
            <a:ext cx="1713028" cy="965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9211" y="259778"/>
                <a:ext cx="15952388" cy="861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𝐼𝐶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𝐼𝐴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𝐼𝐵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1" y="259778"/>
                <a:ext cx="15952388" cy="861133"/>
              </a:xfrm>
              <a:prstGeom prst="rect">
                <a:avLst/>
              </a:prstGeom>
              <a:blipFill>
                <a:blip r:embed="rId17"/>
                <a:stretch>
                  <a:fillRect l="-1261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98266" y="5045727"/>
                <a:ext cx="9144000" cy="9694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⇒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 −2)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66" y="5045727"/>
                <a:ext cx="9144000" cy="969496"/>
              </a:xfrm>
              <a:prstGeom prst="rect">
                <a:avLst/>
              </a:prstGeom>
              <a:blipFill>
                <a:blip r:embed="rId18"/>
                <a:stretch>
                  <a:fillRect l="-733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5400" y="1520424"/>
                <a:ext cx="8742521" cy="1611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−6)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−4)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−2)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−4)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−2)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−5)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+5)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520424"/>
                <a:ext cx="8742521" cy="16111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2753" y="3410740"/>
                <a:ext cx="10635027" cy="1396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−12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+36+4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+4=−8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+16−4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+4</m:t>
                              </m:r>
                            </m:e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−8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+16−4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+4=−10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+25+10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+25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53" y="3410740"/>
                <a:ext cx="10635027" cy="13967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843955" y="3410740"/>
                <a:ext cx="2726900" cy="1396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3955" y="3410740"/>
                <a:ext cx="2726900" cy="13967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95400" y="6085865"/>
                <a:ext cx="9144000" cy="11545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𝐼𝐴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(1−6)</m:t>
                              </m:r>
                            </m:e>
                            <m: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(−2+2)</m:t>
                              </m:r>
                            </m:e>
                            <m: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=5</m:t>
                          </m:r>
                        </m:e>
                      </m:rad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085865"/>
                <a:ext cx="9144000" cy="115454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0600" y="7514392"/>
                <a:ext cx="14678740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=25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7514392"/>
                <a:ext cx="14678740" cy="677108"/>
              </a:xfrm>
              <a:prstGeom prst="rect">
                <a:avLst/>
              </a:prstGeom>
              <a:blipFill>
                <a:blip r:embed="rId23"/>
                <a:stretch>
                  <a:fillRect l="-1371" t="-15315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5"/>
          <p:cNvPicPr>
            <a:picLocks noChangeAspect="1"/>
          </p:cNvPicPr>
          <p:nvPr/>
        </p:nvPicPr>
        <p:blipFill>
          <a:blip r:embed="rId24">
            <a:duotone>
              <a:prstClr val="black"/>
              <a:srgbClr val="438F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786935">
            <a:off x="16785787" y="8009477"/>
            <a:ext cx="1734676" cy="173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21902" y="-133755"/>
            <a:ext cx="1294578" cy="3398383"/>
            <a:chOff x="0" y="0"/>
            <a:chExt cx="2771140" cy="17082440"/>
          </a:xfrm>
          <a:solidFill>
            <a:srgbClr val="438F79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438F79"/>
              </a:solidFill>
            </a:ln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166121">
            <a:off x="16216036" y="169568"/>
            <a:ext cx="1833789" cy="103359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4CA28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2586" y="9389544"/>
            <a:ext cx="2621128" cy="47835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5182" y="1211493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7.17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511861" y="3301480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2" descr="https://lh5.googleusercontent.com/EMZvjyB9wI1H-jHErYGrBkMuirodWLzEP4c_9vIq0jZ97SL7q-K4tUMbZEF_Eir0ku054GcvghDvgJ1nLPNEZH2l5CFK-bl7KkmD3PfAjdxrU7Bl27cwvR7_EejfDY5ym6j8OEPRGO5UQ0bHaWdYxa6h1GQwJgRenUxPQweEaEuCf31rvmk0MUmrFYfB6pYCtMG28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0" y="7886700"/>
            <a:ext cx="1308296" cy="178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61463" y="696288"/>
                <a:ext cx="12496799" cy="1738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 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+ 2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4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+ 4  = 0.</m:t>
                    </m:r>
                  </m:oMath>
                </a14:m>
                <a:endParaRPr lang="en-US" sz="38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(C)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M(0; 2).  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463" y="696288"/>
                <a:ext cx="12496799" cy="1738296"/>
              </a:xfrm>
              <a:prstGeom prst="rect">
                <a:avLst/>
              </a:prstGeom>
              <a:blipFill>
                <a:blip r:embed="rId9"/>
                <a:stretch>
                  <a:fillRect l="-161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1392" y="4705109"/>
                <a:ext cx="17141138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+2.0−4.2+4=0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(−1; 2)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vecto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pháp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−0)+0.(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−2)=0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92" y="4705109"/>
                <a:ext cx="17141138" cy="3600986"/>
              </a:xfrm>
              <a:prstGeom prst="rect">
                <a:avLst/>
              </a:prstGeom>
              <a:blipFill>
                <a:blip r:embed="rId10"/>
                <a:stretch>
                  <a:fillRect l="-1174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6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74849" y="419100"/>
            <a:ext cx="6544433" cy="654443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2047146" y="2019300"/>
            <a:ext cx="13878654" cy="4108076"/>
            <a:chOff x="0" y="0"/>
            <a:chExt cx="5678267" cy="1677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78267" cy="1677975"/>
            </a:xfrm>
            <a:custGeom>
              <a:avLst/>
              <a:gdLst/>
              <a:ahLst/>
              <a:cxnLst/>
              <a:rect l="l" t="t" r="r" b="b"/>
              <a:pathLst>
                <a:path w="5678267" h="1677975">
                  <a:moveTo>
                    <a:pt x="5553807" y="1677975"/>
                  </a:moveTo>
                  <a:lnTo>
                    <a:pt x="124460" y="1677975"/>
                  </a:lnTo>
                  <a:cubicBezTo>
                    <a:pt x="55880" y="1677975"/>
                    <a:pt x="0" y="1622095"/>
                    <a:pt x="0" y="1553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1553515"/>
                  </a:lnTo>
                  <a:cubicBezTo>
                    <a:pt x="5678267" y="1622095"/>
                    <a:pt x="5622387" y="1677975"/>
                    <a:pt x="5553807" y="16779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65114" y="1207906"/>
            <a:ext cx="2464832" cy="5744312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6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295400" y="8221808"/>
            <a:ext cx="12469085" cy="4130384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6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15200" y="8648700"/>
            <a:ext cx="12469085" cy="4130384"/>
          </a:xfrm>
          <a:prstGeom prst="rect">
            <a:avLst/>
          </a:prstGeom>
        </p:spPr>
      </p:pic>
      <p:grpSp>
        <p:nvGrpSpPr>
          <p:cNvPr id="10" name="Group 4"/>
          <p:cNvGrpSpPr/>
          <p:nvPr/>
        </p:nvGrpSpPr>
        <p:grpSpPr>
          <a:xfrm>
            <a:off x="1143000" y="1139838"/>
            <a:ext cx="2466580" cy="2297914"/>
            <a:chOff x="0" y="0"/>
            <a:chExt cx="6350000" cy="6350000"/>
          </a:xfrm>
          <a:solidFill>
            <a:srgbClr val="87CB8F"/>
          </a:solidFill>
        </p:grpSpPr>
        <p:sp>
          <p:nvSpPr>
            <p:cNvPr id="12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5" name="Picture 23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V="1">
            <a:off x="7454627" y="7168452"/>
            <a:ext cx="3063692" cy="5591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30426" y="311658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7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84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180666" y="-2933700"/>
            <a:ext cx="6544433" cy="6544433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7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57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131711" y="-2521847"/>
            <a:ext cx="6544433" cy="65444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030" y="1914903"/>
            <a:ext cx="16975410" cy="9857997"/>
          </a:xfrm>
          <a:prstGeom prst="rect">
            <a:avLst/>
          </a:prstGeom>
        </p:spPr>
      </p:pic>
      <p:pic>
        <p:nvPicPr>
          <p:cNvPr id="37" name="Picture 23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438F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V="1">
            <a:off x="15316200" y="610790"/>
            <a:ext cx="2011527" cy="367104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21052434">
            <a:off x="663990" y="8988246"/>
            <a:ext cx="1358799" cy="765868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23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-2153544" y="9300418"/>
            <a:ext cx="12469085" cy="3142096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23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6830663" y="9715500"/>
            <a:ext cx="12469085" cy="3142096"/>
          </a:xfrm>
          <a:prstGeom prst="rect">
            <a:avLst/>
          </a:prstGeom>
        </p:spPr>
      </p:pic>
      <p:grpSp>
        <p:nvGrpSpPr>
          <p:cNvPr id="13" name="Group 2"/>
          <p:cNvGrpSpPr/>
          <p:nvPr/>
        </p:nvGrpSpPr>
        <p:grpSpPr>
          <a:xfrm rot="-5400000">
            <a:off x="823302" y="-785202"/>
            <a:ext cx="1294578" cy="3398383"/>
            <a:chOff x="0" y="0"/>
            <a:chExt cx="2771140" cy="17082440"/>
          </a:xfrm>
          <a:solidFill>
            <a:srgbClr val="438F79"/>
          </a:solidFill>
        </p:grpSpPr>
        <p:sp>
          <p:nvSpPr>
            <p:cNvPr id="15" name="Freeform 3"/>
            <p:cNvSpPr/>
            <p:nvPr/>
          </p:nvSpPr>
          <p:spPr>
            <a:xfrm>
              <a:off x="0" y="0"/>
              <a:ext cx="2771140" cy="17082440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438F79"/>
              </a:solidFill>
            </a:ln>
          </p:spPr>
        </p:sp>
      </p:grpSp>
      <p:sp>
        <p:nvSpPr>
          <p:cNvPr id="17" name="TextBox 16"/>
          <p:cNvSpPr txBox="1"/>
          <p:nvPr/>
        </p:nvSpPr>
        <p:spPr>
          <a:xfrm>
            <a:off x="426582" y="560046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7.18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49669" y="2180704"/>
                <a:ext cx="16590421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Chuyển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180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phút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phẳng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tọa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Theo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 (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 ≤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≤ 180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tọa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 + </m:t>
                        </m:r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𝑠𝑖𝑛𝑡</m:t>
                        </m:r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°; 4 + </m:t>
                        </m:r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𝑐𝑜𝑠𝑡</m:t>
                        </m:r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d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ban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thúc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quỹ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chuyển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69" y="2180704"/>
                <a:ext cx="16590421" cy="4478149"/>
              </a:xfrm>
              <a:prstGeom prst="rect">
                <a:avLst/>
              </a:prstGeom>
              <a:blipFill>
                <a:blip r:embed="rId27"/>
                <a:stretch>
                  <a:fillRect l="-1029" r="-992" b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918543">
            <a:off x="14676392" y="6363505"/>
            <a:ext cx="1561043" cy="31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86935">
            <a:off x="15771990" y="785879"/>
            <a:ext cx="1928747" cy="19287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08659">
            <a:off x="17703516" y="135633"/>
            <a:ext cx="381794" cy="4178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08659">
            <a:off x="17327552" y="9325780"/>
            <a:ext cx="665059" cy="72783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305800" y="344549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8554" y="1447067"/>
                <a:ext cx="16794692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fr-FR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ban </a:t>
                </a:r>
                <a:r>
                  <a:rPr lang="fr-FR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fr-FR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lang="fr-FR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fr-FR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fr-FR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fr-FR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fr-FR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tọa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 + </m:t>
                    </m:r>
                    <m:func>
                      <m:func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0°</m:t>
                        </m:r>
                      </m:e>
                    </m:func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4+</m:t>
                    </m:r>
                    <m:func>
                      <m:func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0°</m:t>
                        </m:r>
                      </m:e>
                    </m:func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)=(2;5)</m:t>
                    </m:r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thúc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</m:t>
                    </m:r>
                  </m:oMath>
                </a14:m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 </m:t>
                    </m:r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tọa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(2 + </m:t>
                    </m:r>
                    <m:func>
                      <m:func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</m:t>
                        </m:r>
                      </m:e>
                    </m:func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4+</m:t>
                    </m:r>
                    <m:func>
                      <m:func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</m:t>
                        </m:r>
                      </m:e>
                    </m:func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)=(2;3)</m:t>
                    </m:r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54" y="1447067"/>
                <a:ext cx="16794692" cy="3600986"/>
              </a:xfrm>
              <a:prstGeom prst="rect">
                <a:avLst/>
              </a:prstGeom>
              <a:blipFill>
                <a:blip r:embed="rId9"/>
                <a:stretch>
                  <a:fillRect l="-1198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2500" y="5361926"/>
                <a:ext cx="17907000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fr-FR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fr-FR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fr-FR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fr-FR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fr-FR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fr-FR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fr-FR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fr-FR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quỹ</a:t>
                </a:r>
                <a:r>
                  <a:rPr lang="fr-FR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đạo</a:t>
                </a:r>
                <a:r>
                  <a:rPr lang="fr-FR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chuyển</a:t>
                </a:r>
                <a:r>
                  <a:rPr lang="fr-FR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động</a:t>
                </a:r>
                <a:r>
                  <a:rPr lang="fr-FR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fr-FR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fr-FR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fr-FR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=2+</m:t>
                    </m:r>
                    <m:func>
                      <m:func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fr-FR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fr-FR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=4+</m:t>
                    </m:r>
                    <m:func>
                      <m:func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fr-FR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fr-FR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380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prstClr val="white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−2=</m:t>
                    </m:r>
                    <m:func>
                      <m:func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fr-FR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fr-FR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−4=</m:t>
                    </m:r>
                    <m:func>
                      <m:func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fr-FR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fr-FR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380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8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3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  <m:r>
                                  <a:rPr lang="en-US" sz="3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°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8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3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  <m:r>
                                  <a:rPr lang="en-US" sz="3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°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380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5361926"/>
                <a:ext cx="17907000" cy="4478149"/>
              </a:xfrm>
              <a:prstGeom prst="rect">
                <a:avLst/>
              </a:prstGeom>
              <a:blipFill>
                <a:blip r:embed="rId10"/>
                <a:stretch>
                  <a:fillRect l="-1123" b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86935">
            <a:off x="15722495" y="8158765"/>
            <a:ext cx="1928747" cy="19287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08659">
            <a:off x="17703516" y="135633"/>
            <a:ext cx="381794" cy="4178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08659">
            <a:off x="16762528" y="228287"/>
            <a:ext cx="665059" cy="72783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359246" y="732806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2019300"/>
                <a:ext cx="17709092" cy="623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chuyển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(2; 4)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0;180</m:t>
                        </m:r>
                      </m:e>
                    </m:d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2+</m:t>
                    </m:r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𝜖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4+</m:t>
                    </m:r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𝜖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3;5</m:t>
                        </m:r>
                      </m:e>
                    </m:d>
                  </m:oMath>
                </a14:m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quỹ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đạo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tập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M) là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nửa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nửa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phẳng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(3 ;0)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bờ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19300"/>
                <a:ext cx="17709092" cy="6232475"/>
              </a:xfrm>
              <a:prstGeom prst="rect">
                <a:avLst/>
              </a:prstGeom>
              <a:blipFill>
                <a:blip r:embed="rId9"/>
                <a:stretch>
                  <a:fillRect l="-1136" r="-1136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9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86935">
            <a:off x="15109792" y="771310"/>
            <a:ext cx="2242053" cy="22420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08659">
            <a:off x="16403992" y="8897118"/>
            <a:ext cx="870569" cy="9527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08659">
            <a:off x="17300594" y="9498067"/>
            <a:ext cx="552774" cy="604951"/>
          </a:xfrm>
          <a:prstGeom prst="rect">
            <a:avLst/>
          </a:prstGeom>
        </p:spPr>
      </p:pic>
      <p:sp>
        <p:nvSpPr>
          <p:cNvPr id="12" name="Google Shape;7771;p33"/>
          <p:cNvSpPr txBox="1">
            <a:spLocks/>
          </p:cNvSpPr>
          <p:nvPr/>
        </p:nvSpPr>
        <p:spPr>
          <a:xfrm>
            <a:off x="4038600" y="1418143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 smtClean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6000" b="1" ker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66800" y="3771900"/>
            <a:ext cx="5130550" cy="3657600"/>
            <a:chOff x="609600" y="3867574"/>
            <a:chExt cx="5562600" cy="3657600"/>
          </a:xfrm>
        </p:grpSpPr>
        <p:grpSp>
          <p:nvGrpSpPr>
            <p:cNvPr id="14" name="Group 4"/>
            <p:cNvGrpSpPr/>
            <p:nvPr/>
          </p:nvGrpSpPr>
          <p:grpSpPr>
            <a:xfrm>
              <a:off x="609600" y="3867574"/>
              <a:ext cx="5562600" cy="3657600"/>
              <a:chOff x="0" y="0"/>
              <a:chExt cx="1669403" cy="2066396"/>
            </a:xfrm>
          </p:grpSpPr>
          <p:sp>
            <p:nvSpPr>
              <p:cNvPr id="16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15" name="Rectangle 14"/>
            <p:cNvSpPr/>
            <p:nvPr/>
          </p:nvSpPr>
          <p:spPr>
            <a:xfrm>
              <a:off x="785317" y="4649932"/>
              <a:ext cx="5200127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64629" y="3774280"/>
            <a:ext cx="5130550" cy="3657600"/>
            <a:chOff x="6699571" y="3867574"/>
            <a:chExt cx="5562600" cy="3657600"/>
          </a:xfrm>
        </p:grpSpPr>
        <p:grpSp>
          <p:nvGrpSpPr>
            <p:cNvPr id="18" name="Group 4"/>
            <p:cNvGrpSpPr/>
            <p:nvPr/>
          </p:nvGrpSpPr>
          <p:grpSpPr>
            <a:xfrm>
              <a:off x="6699571" y="3867574"/>
              <a:ext cx="5562600" cy="3657600"/>
              <a:chOff x="0" y="0"/>
              <a:chExt cx="1669403" cy="2066396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19" name="Rectangle 18"/>
            <p:cNvSpPr/>
            <p:nvPr/>
          </p:nvSpPr>
          <p:spPr>
            <a:xfrm>
              <a:off x="7079701" y="4649933"/>
              <a:ext cx="4727388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62458" y="3774280"/>
            <a:ext cx="5130554" cy="3657600"/>
            <a:chOff x="12448416" y="3527258"/>
            <a:chExt cx="5839584" cy="3657600"/>
          </a:xfrm>
        </p:grpSpPr>
        <p:grpSp>
          <p:nvGrpSpPr>
            <p:cNvPr id="22" name="Group 4"/>
            <p:cNvGrpSpPr/>
            <p:nvPr/>
          </p:nvGrpSpPr>
          <p:grpSpPr>
            <a:xfrm>
              <a:off x="12448416" y="3527258"/>
              <a:ext cx="5839584" cy="3657600"/>
              <a:chOff x="0" y="0"/>
              <a:chExt cx="1669403" cy="2066396"/>
            </a:xfrm>
          </p:grpSpPr>
          <p:sp>
            <p:nvSpPr>
              <p:cNvPr id="24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23" name="Rectangle 22"/>
            <p:cNvSpPr/>
            <p:nvPr/>
          </p:nvSpPr>
          <p:spPr>
            <a:xfrm>
              <a:off x="12448416" y="3768629"/>
              <a:ext cx="5839579" cy="3016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''</a:t>
              </a:r>
              <a:r>
                <a:rPr lang="en-US" sz="40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22. Ba </a:t>
              </a:r>
              <a:r>
                <a:rPr lang="en-US" sz="40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đường</a:t>
              </a:r>
              <a:r>
                <a:rPr lang="en-US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conic"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5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16543">
            <a:off x="606142" y="8235148"/>
            <a:ext cx="2522151" cy="1286117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8587542">
            <a:off x="3813490" y="693167"/>
            <a:ext cx="1245923" cy="791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5711" y="2815544"/>
            <a:ext cx="20879423" cy="4655913"/>
            <a:chOff x="0" y="0"/>
            <a:chExt cx="7616870" cy="1698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16870" cy="1698490"/>
            </a:xfrm>
            <a:custGeom>
              <a:avLst/>
              <a:gdLst/>
              <a:ahLst/>
              <a:cxnLst/>
              <a:rect l="l" t="t" r="r" b="b"/>
              <a:pathLst>
                <a:path w="7616870" h="1698490">
                  <a:moveTo>
                    <a:pt x="7492410" y="1698490"/>
                  </a:moveTo>
                  <a:lnTo>
                    <a:pt x="124460" y="1698490"/>
                  </a:lnTo>
                  <a:cubicBezTo>
                    <a:pt x="55880" y="1698490"/>
                    <a:pt x="0" y="1642610"/>
                    <a:pt x="0" y="15740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492410" y="0"/>
                  </a:lnTo>
                  <a:cubicBezTo>
                    <a:pt x="7560990" y="0"/>
                    <a:pt x="7616870" y="55880"/>
                    <a:pt x="7616870" y="124460"/>
                  </a:cubicBezTo>
                  <a:lnTo>
                    <a:pt x="7616870" y="1574030"/>
                  </a:lnTo>
                  <a:cubicBezTo>
                    <a:pt x="7616870" y="1642610"/>
                    <a:pt x="7560990" y="1698490"/>
                    <a:pt x="7492410" y="16984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574598">
            <a:off x="14684534" y="4079903"/>
            <a:ext cx="612187" cy="6456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574598">
            <a:off x="16195855" y="1595266"/>
            <a:ext cx="612187" cy="6456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574598">
            <a:off x="399690" y="9219502"/>
            <a:ext cx="612187" cy="6456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574598">
            <a:off x="2102919" y="6368837"/>
            <a:ext cx="612187" cy="64564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853995">
            <a:off x="13291279" y="-157980"/>
            <a:ext cx="5995585" cy="266054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891265">
            <a:off x="14465191" y="6882388"/>
            <a:ext cx="5588219" cy="2479772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22520">
            <a:off x="1923479" y="6641820"/>
            <a:ext cx="1561043" cy="317990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891265">
            <a:off x="-323482" y="-267443"/>
            <a:ext cx="5588219" cy="2479772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7798" y="2176948"/>
            <a:ext cx="1805645" cy="1244253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143523" flipH="1">
            <a:off x="14684964" y="1447796"/>
            <a:ext cx="2181694" cy="1570819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662805">
            <a:off x="16563673" y="8348240"/>
            <a:ext cx="1344943" cy="1512717"/>
          </a:xfrm>
          <a:prstGeom prst="rect">
            <a:avLst/>
          </a:prstGeom>
        </p:spPr>
      </p:pic>
      <p:sp>
        <p:nvSpPr>
          <p:cNvPr id="17" name="Google Shape;7484;p29"/>
          <p:cNvSpPr txBox="1">
            <a:spLocks/>
          </p:cNvSpPr>
          <p:nvPr/>
        </p:nvSpPr>
        <p:spPr>
          <a:xfrm>
            <a:off x="3810000" y="3314700"/>
            <a:ext cx="10972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THAM GIA BÀI HỌC</a:t>
            </a:r>
            <a:r>
              <a:rPr kumimoji="0" lang="vi-VN" sz="7000" b="1" i="0" u="none" strike="noStrike" kern="0" cap="none" spc="0" normalizeH="0" baseline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>
              <a:ln w="0"/>
              <a:solidFill>
                <a:srgbClr val="04596F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365787" y="8384271"/>
            <a:ext cx="1835902" cy="14386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731372" flipH="1">
            <a:off x="15873531" y="3829239"/>
            <a:ext cx="2198653" cy="17259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16543">
            <a:off x="1032775" y="7693693"/>
            <a:ext cx="2522151" cy="12861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806296">
            <a:off x="932014" y="917333"/>
            <a:ext cx="1351605" cy="8582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741990" y="287449"/>
            <a:ext cx="2142963" cy="24010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64838" y="1141951"/>
            <a:ext cx="1346926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chemeClr val="bg1"/>
                </a:solidFill>
              </a:rPr>
              <a:t>CHƯƠNG VII: PHƯƠNG PHÁP TOẠ ĐỘ TRONG MẶT PHẲNG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8720" y="4763111"/>
            <a:ext cx="119415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21: ĐƯỜNG TRÒN TRONG MẶT PHẲNG TOẠ ĐỘ</a:t>
            </a:r>
            <a:endParaRPr kumimoji="0" lang="en-US" sz="65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60298" y="8559155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699631" y="-3468156"/>
            <a:ext cx="1586086" cy="9777282"/>
            <a:chOff x="0" y="0"/>
            <a:chExt cx="2771140" cy="170824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1140" cy="17082439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2040280" y="2955209"/>
            <a:ext cx="12469085" cy="41303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92200" y="6831023"/>
            <a:ext cx="4029885" cy="304256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607137" y="3151034"/>
            <a:ext cx="1412687" cy="1285465"/>
            <a:chOff x="3352800" y="3102142"/>
            <a:chExt cx="1412687" cy="1285465"/>
          </a:xfrm>
        </p:grpSpPr>
        <p:grpSp>
          <p:nvGrpSpPr>
            <p:cNvPr id="4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34358" y="3563850"/>
              <a:ext cx="1043391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rgbClr val="5F9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23" name="TextBox 8"/>
          <p:cNvSpPr txBox="1"/>
          <p:nvPr/>
        </p:nvSpPr>
        <p:spPr>
          <a:xfrm>
            <a:off x="902986" y="583749"/>
            <a:ext cx="8151570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91"/>
              </a:lnSpc>
              <a:spcBef>
                <a:spcPct val="0"/>
              </a:spcBef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68128" y="3174289"/>
            <a:ext cx="955399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Phương trình đường tròn</a:t>
            </a:r>
            <a:endParaRPr lang="en-US" sz="45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03985" y="5449665"/>
            <a:ext cx="1412687" cy="1285465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63850"/>
              <a:ext cx="1043391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smtClean="0">
                  <a:solidFill>
                    <a:srgbClr val="5F9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000" b="1">
                <a:solidFill>
                  <a:srgbClr val="5F9A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418734" y="5459066"/>
            <a:ext cx="1207817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Phương trình tiếp tuyến của đường </a:t>
            </a:r>
            <a:r>
              <a:rPr lang="vi-VN" sz="45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endParaRPr lang="en-US" sz="45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9964311">
            <a:off x="15248227" y="49916"/>
            <a:ext cx="2142963" cy="2401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74849" y="419100"/>
            <a:ext cx="6544433" cy="654443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61345" y="1873624"/>
            <a:ext cx="15565309" cy="4599679"/>
            <a:chOff x="0" y="0"/>
            <a:chExt cx="5678267" cy="1677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78267" cy="1677975"/>
            </a:xfrm>
            <a:custGeom>
              <a:avLst/>
              <a:gdLst/>
              <a:ahLst/>
              <a:cxnLst/>
              <a:rect l="l" t="t" r="r" b="b"/>
              <a:pathLst>
                <a:path w="5678267" h="1677975">
                  <a:moveTo>
                    <a:pt x="5553807" y="1677975"/>
                  </a:moveTo>
                  <a:lnTo>
                    <a:pt x="124460" y="1677975"/>
                  </a:lnTo>
                  <a:cubicBezTo>
                    <a:pt x="55880" y="1677975"/>
                    <a:pt x="0" y="1622095"/>
                    <a:pt x="0" y="1553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1553515"/>
                  </a:lnTo>
                  <a:cubicBezTo>
                    <a:pt x="5678267" y="1622095"/>
                    <a:pt x="5622387" y="1677975"/>
                    <a:pt x="5553807" y="16779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27894" y="1028700"/>
            <a:ext cx="2464832" cy="5744312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6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295400" y="8221808"/>
            <a:ext cx="12469085" cy="4130384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6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15200" y="8648700"/>
            <a:ext cx="12469085" cy="413038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38620" y="1573915"/>
            <a:ext cx="1918410" cy="1752699"/>
            <a:chOff x="3352800" y="3102142"/>
            <a:chExt cx="1412687" cy="1285465"/>
          </a:xfrm>
          <a:solidFill>
            <a:srgbClr val="87CB8F"/>
          </a:solidFill>
        </p:grpSpPr>
        <p:grpSp>
          <p:nvGrpSpPr>
            <p:cNvPr id="10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2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1" name="TextBox 15"/>
            <p:cNvSpPr txBox="1"/>
            <p:nvPr/>
          </p:nvSpPr>
          <p:spPr>
            <a:xfrm>
              <a:off x="3534358" y="3661082"/>
              <a:ext cx="1043391" cy="460253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7000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7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826759" y="2450224"/>
            <a:ext cx="106834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7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Phương trình tiếp tuyến của đường tròn</a:t>
            </a:r>
          </a:p>
        </p:txBody>
      </p:sp>
      <p:pic>
        <p:nvPicPr>
          <p:cNvPr id="15" name="Picture 23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V="1">
            <a:off x="8542839" y="7471209"/>
            <a:ext cx="1859128" cy="33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13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10867" y="-1533951"/>
            <a:ext cx="1290745" cy="5044441"/>
            <a:chOff x="0" y="0"/>
            <a:chExt cx="2771140" cy="170824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1140" cy="17082439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86" y="501088"/>
            <a:ext cx="1024965" cy="956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68827" y="68444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25800" y="-990609"/>
            <a:ext cx="2714023" cy="2700453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0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552792" y="9631954"/>
            <a:ext cx="8659085" cy="2902946"/>
          </a:xfrm>
          <a:prstGeom prst="rect">
            <a:avLst/>
          </a:prstGeom>
        </p:spPr>
      </p:pic>
      <p:pic>
        <p:nvPicPr>
          <p:cNvPr id="23" name="Picture 12"/>
          <p:cNvPicPr>
            <a:picLocks noChangeAspect="1"/>
          </p:cNvPicPr>
          <p:nvPr/>
        </p:nvPicPr>
        <p:blipFill>
          <a:blip r:embed="rId10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76800" y="9649266"/>
            <a:ext cx="9534701" cy="2868322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>
          <a:blip r:embed="rId10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53408" y="9631954"/>
            <a:ext cx="8659085" cy="2868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18686" y="1615840"/>
                <a:ext cx="16382999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 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– 1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– 2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=25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M(4; – 2).</a:t>
                </a: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M(4; – 2)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(C). </a:t>
                </a: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(C).</a:t>
                </a: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∆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vectơ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pháp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∆ (H.7.16).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∆.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86" y="1615840"/>
                <a:ext cx="16382999" cy="4478149"/>
              </a:xfrm>
              <a:prstGeom prst="rect">
                <a:avLst/>
              </a:prstGeom>
              <a:blipFill>
                <a:blip r:embed="rId12"/>
                <a:stretch>
                  <a:fillRect l="-1042" r="-1004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6020" y="6347851"/>
            <a:ext cx="3336394" cy="3681538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249400" y="6742936"/>
            <a:ext cx="2366247" cy="328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200" y="379115"/>
            <a:ext cx="1676400" cy="30594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05597" y="358517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p:pic>
        <p:nvPicPr>
          <p:cNvPr id="20" name="Picture 12"/>
          <p:cNvPicPr>
            <a:picLocks noChangeAspect="1"/>
          </p:cNvPicPr>
          <p:nvPr/>
        </p:nvPicPr>
        <p:blipFill>
          <a:blip r:embed="rId6">
            <a:alphaModFix amt="21999"/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3716000" y="9258300"/>
            <a:ext cx="5072695" cy="1437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4030" y="1155109"/>
                <a:ext cx="15976169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Thay tọa độ điểm M vào phương trình đường tròn ta có: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4−1</m:t>
                              </m:r>
                            </m:e>
                          </m:d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−2−2</m:t>
                              </m:r>
                            </m:e>
                          </m:d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=25</m:t>
                      </m:r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=25</m:t>
                      </m:r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				  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⇔25=25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30" y="1155109"/>
                <a:ext cx="15976169" cy="4478149"/>
              </a:xfrm>
              <a:prstGeom prst="rect">
                <a:avLst/>
              </a:prstGeom>
              <a:blipFill>
                <a:blip r:embed="rId15"/>
                <a:stretch>
                  <a:fillRect l="-1260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16430" y="5905500"/>
                <a:ext cx="14147370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: </m:t>
                        </m:r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=25</m:t>
                    </m:r>
                  </m:oMath>
                </a14:m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tâm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(1;2)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30" y="5905500"/>
                <a:ext cx="14147370" cy="677108"/>
              </a:xfrm>
              <a:prstGeom prst="rect">
                <a:avLst/>
              </a:prstGeom>
              <a:blipFill>
                <a:blip r:embed="rId16"/>
                <a:stretch>
                  <a:fillRect l="-1422" t="-15315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16430" y="6961502"/>
                <a:ext cx="16916400" cy="2830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𝐼𝑀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⊥∆⇒</m:t>
                    </m:r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𝐼𝑀</m:t>
                        </m:r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một vectơ pháp tuyến của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𝐼𝑀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=(3;−4)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 trình tổng quát của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r>
                  <a:rPr lang="en-US" sz="3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∆:3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d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							 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⇔∆:3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−20=0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30" y="6961502"/>
                <a:ext cx="16916400" cy="2830198"/>
              </a:xfrm>
              <a:prstGeom prst="rect">
                <a:avLst/>
              </a:prstGeom>
              <a:blipFill>
                <a:blip r:embed="rId17"/>
                <a:stretch>
                  <a:fillRect l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21052434">
            <a:off x="15538628" y="506364"/>
            <a:ext cx="2302001" cy="12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2"/>
          <p:cNvPicPr>
            <a:picLocks noChangeAspect="1"/>
          </p:cNvPicPr>
          <p:nvPr/>
        </p:nvPicPr>
        <p:blipFill>
          <a:blip r:embed="rId2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387073" y="8296401"/>
            <a:ext cx="12469085" cy="4130384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2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23527" y="8723293"/>
            <a:ext cx="12469085" cy="413038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36891" y="-293726"/>
            <a:ext cx="11141563" cy="111415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51049" y="-293726"/>
            <a:ext cx="11141563" cy="11141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925588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5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8338" y="2628900"/>
            <a:ext cx="17622461" cy="5893363"/>
            <a:chOff x="5599155" y="2247897"/>
            <a:chExt cx="11658600" cy="4757535"/>
          </a:xfrm>
        </p:grpSpPr>
        <p:grpSp>
          <p:nvGrpSpPr>
            <p:cNvPr id="9" name="Group 8"/>
            <p:cNvGrpSpPr/>
            <p:nvPr/>
          </p:nvGrpSpPr>
          <p:grpSpPr>
            <a:xfrm>
              <a:off x="5599155" y="2247897"/>
              <a:ext cx="11658600" cy="4311398"/>
              <a:chOff x="8458200" y="1405641"/>
              <a:chExt cx="7086600" cy="5306091"/>
            </a:xfrm>
          </p:grpSpPr>
          <p:pic>
            <p:nvPicPr>
              <p:cNvPr id="12" name="Picture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58200" y="1405641"/>
                <a:ext cx="7086600" cy="5306091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8709498" y="1657556"/>
                <a:ext cx="6599973" cy="4802259"/>
              </a:xfrm>
              <a:prstGeom prst="rect">
                <a:avLst/>
              </a:prstGeom>
              <a:solidFill>
                <a:srgbClr val="FFE89F"/>
              </a:solidFill>
              <a:ln>
                <a:solidFill>
                  <a:srgbClr val="FFE0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2748276">
              <a:off x="6104712" y="5828622"/>
              <a:ext cx="1017100" cy="1336519"/>
            </a:xfrm>
            <a:prstGeom prst="rect">
              <a:avLst/>
            </a:prstGeom>
          </p:spPr>
        </p:pic>
      </p:grpSp>
      <p:pic>
        <p:nvPicPr>
          <p:cNvPr id="14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H="1">
            <a:off x="13332630" y="5753100"/>
            <a:ext cx="3992384" cy="4678450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 rot="20339836">
            <a:off x="1238160" y="1185730"/>
            <a:ext cx="1351605" cy="858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19200" y="3188738"/>
                <a:ext cx="15385043" cy="3707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điểm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thuộc đường tròn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</m:d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: </m:t>
                        </m:r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(tâm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 (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a;b),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 R). Khi đó, tiếp tuyến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(C) tại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vectơ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𝑀𝐼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phương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3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188738"/>
                <a:ext cx="15385043" cy="3707362"/>
              </a:xfrm>
              <a:prstGeom prst="rect">
                <a:avLst/>
              </a:prstGeom>
              <a:blipFill>
                <a:blip r:embed="rId33"/>
                <a:stretch>
                  <a:fillRect l="-1307" r="-1307" b="-5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07475" y="-293726"/>
            <a:ext cx="11141563" cy="111415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51049" y="-293726"/>
            <a:ext cx="11141563" cy="1114156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85800" y="2019300"/>
            <a:ext cx="16916400" cy="7696200"/>
            <a:chOff x="0" y="0"/>
            <a:chExt cx="5678267" cy="24677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78267" cy="2467777"/>
            </a:xfrm>
            <a:custGeom>
              <a:avLst/>
              <a:gdLst/>
              <a:ahLst/>
              <a:cxnLst/>
              <a:rect l="l" t="t" r="r" b="b"/>
              <a:pathLst>
                <a:path w="5678267" h="2467777">
                  <a:moveTo>
                    <a:pt x="5553807" y="2467777"/>
                  </a:moveTo>
                  <a:lnTo>
                    <a:pt x="124460" y="2467777"/>
                  </a:lnTo>
                  <a:cubicBezTo>
                    <a:pt x="55880" y="2467777"/>
                    <a:pt x="0" y="2411897"/>
                    <a:pt x="0" y="23433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2343317"/>
                  </a:lnTo>
                  <a:cubicBezTo>
                    <a:pt x="5678267" y="2411897"/>
                    <a:pt x="5622387" y="2467777"/>
                    <a:pt x="5553807" y="24677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2"/>
          <p:cNvGrpSpPr/>
          <p:nvPr/>
        </p:nvGrpSpPr>
        <p:grpSpPr>
          <a:xfrm rot="-5400000">
            <a:off x="2233234" y="-2072069"/>
            <a:ext cx="1324734" cy="6096003"/>
            <a:chOff x="0" y="0"/>
            <a:chExt cx="2771140" cy="17082440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2771140" cy="17082439"/>
            </a:xfrm>
            <a:custGeom>
              <a:avLst/>
              <a:gdLst/>
              <a:ahLst/>
              <a:cxnLst/>
              <a:rect l="l" t="t" r="r" b="b"/>
              <a:pathLst>
                <a:path w="2771140" h="17082439">
                  <a:moveTo>
                    <a:pt x="0" y="0"/>
                  </a:moveTo>
                  <a:lnTo>
                    <a:pt x="0" y="16179470"/>
                  </a:lnTo>
                  <a:lnTo>
                    <a:pt x="1384300" y="17082439"/>
                  </a:lnTo>
                  <a:lnTo>
                    <a:pt x="2771140" y="1617947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Rectangle 9"/>
          <p:cNvSpPr/>
          <p:nvPr/>
        </p:nvSpPr>
        <p:spPr>
          <a:xfrm>
            <a:off x="304524" y="430207"/>
            <a:ext cx="5471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</a:t>
            </a:r>
            <a:r>
              <a:rPr lang="nl-NL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nl-NL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</a:t>
            </a:r>
            <a:r>
              <a:rPr lang="nl-NL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46</a:t>
            </a:r>
            <a:r>
              <a:rPr lang="nl-NL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067308">
            <a:off x="16129727" y="589117"/>
            <a:ext cx="1713028" cy="965525"/>
          </a:xfrm>
          <a:prstGeom prst="rect">
            <a:avLst/>
          </a:prstGeom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13495" y="8568160"/>
            <a:ext cx="1085917" cy="1597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02275" y="2140299"/>
                <a:ext cx="1648345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(0;1)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75" y="2140299"/>
                <a:ext cx="16483450" cy="2723823"/>
              </a:xfrm>
              <a:prstGeom prst="rect">
                <a:avLst/>
              </a:prstGeom>
              <a:blipFill>
                <a:blip r:embed="rId14"/>
                <a:stretch>
                  <a:fillRect l="-1220" r="-1220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8343900" y="4762500"/>
            <a:ext cx="1600200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90921" y="5882253"/>
                <a:ext cx="16818428" cy="345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(0+1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+(1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1;3)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(0;1)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pháp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𝑀𝐼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1;2)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3800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+2=0.</m:t>
                      </m:r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21" y="5882253"/>
                <a:ext cx="16818428" cy="3455882"/>
              </a:xfrm>
              <a:prstGeom prst="rect">
                <a:avLst/>
              </a:prstGeom>
              <a:blipFill>
                <a:blip r:embed="rId15"/>
                <a:stretch>
                  <a:fillRect l="-1197"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86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2189</Words>
  <Application>Microsoft Office PowerPoint</Application>
  <PresentationFormat>Custom</PresentationFormat>
  <Paragraphs>165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Times New Roman</vt:lpstr>
      <vt:lpstr>Cambria Math</vt:lpstr>
      <vt:lpstr>Kavoon</vt:lpstr>
      <vt:lpstr>StoryBook Rough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Mrt Hao</cp:lastModifiedBy>
  <cp:revision>1</cp:revision>
  <dcterms:created xsi:type="dcterms:W3CDTF">2006-08-16T00:00:00Z</dcterms:created>
  <dcterms:modified xsi:type="dcterms:W3CDTF">2025-01-25T09:35:34Z</dcterms:modified>
  <dc:identifier>DAFODxhJNsQ</dc:identifier>
</cp:coreProperties>
</file>