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57" r:id="rId4"/>
    <p:sldId id="269" r:id="rId5"/>
    <p:sldId id="259" r:id="rId6"/>
    <p:sldId id="306" r:id="rId7"/>
    <p:sldId id="279" r:id="rId8"/>
    <p:sldId id="260" r:id="rId9"/>
    <p:sldId id="307" r:id="rId10"/>
    <p:sldId id="283" r:id="rId11"/>
    <p:sldId id="308" r:id="rId12"/>
    <p:sldId id="309" r:id="rId13"/>
    <p:sldId id="274" r:id="rId14"/>
    <p:sldId id="272" r:id="rId15"/>
    <p:sldId id="288" r:id="rId16"/>
    <p:sldId id="292" r:id="rId17"/>
    <p:sldId id="271" r:id="rId18"/>
    <p:sldId id="270" r:id="rId19"/>
    <p:sldId id="275" r:id="rId20"/>
    <p:sldId id="276" r:id="rId21"/>
    <p:sldId id="320" r:id="rId22"/>
    <p:sldId id="321" r:id="rId23"/>
  </p:sldIdLst>
  <p:sldSz cx="18288000" cy="10287000"/>
  <p:notesSz cx="6858000" cy="9144000"/>
  <p:embeddedFontLs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Cambria Math" pitchFamily="18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484" autoAdjust="0"/>
  </p:normalViewPr>
  <p:slideViewPr>
    <p:cSldViewPr>
      <p:cViewPr>
        <p:scale>
          <a:sx n="50" d="100"/>
          <a:sy n="50" d="100"/>
        </p:scale>
        <p:origin x="-516" y="-3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AF3CC1-2E54-4419-A0AF-7548FC93FD0E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D3F96E-39F0-43BF-A70A-89E50A862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32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2" Type="http://schemas.openxmlformats.org/officeDocument/2006/relationships/image" Target="../media/image4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9" Type="http://schemas.microsoft.com/office/2007/relationships/hdphoto" Target="../media/hdphoto2.wdp"/><Relationship Id="rId3" Type="http://schemas.microsoft.com/office/2007/relationships/hdphoto" Target="../media/hdphoto5.wdp"/><Relationship Id="rId38" Type="http://schemas.openxmlformats.org/officeDocument/2006/relationships/image" Target="../media/image19.png"/><Relationship Id="rId2" Type="http://schemas.openxmlformats.org/officeDocument/2006/relationships/image" Target="../media/image25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37" Type="http://schemas.openxmlformats.org/officeDocument/2006/relationships/image" Target="NULL"/><Relationship Id="rId5" Type="http://schemas.microsoft.com/office/2007/relationships/hdphoto" Target="../media/hdphoto6.wdp"/><Relationship Id="rId19" Type="http://schemas.openxmlformats.org/officeDocument/2006/relationships/image" Target="../media/image180.sv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8.svg"/><Relationship Id="rId7" Type="http://schemas.openxmlformats.org/officeDocument/2006/relationships/image" Target="../media/image39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9.svg"/><Relationship Id="rId10" Type="http://schemas.openxmlformats.org/officeDocument/2006/relationships/image" Target="NULL"/><Relationship Id="rId4" Type="http://schemas.openxmlformats.org/officeDocument/2006/relationships/image" Target="../media/image15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9" Type="http://schemas.openxmlformats.org/officeDocument/2006/relationships/image" Target="../media/image31.png"/><Relationship Id="rId42" Type="http://schemas.microsoft.com/office/2007/relationships/hdphoto" Target="../media/hdphoto2.wdp"/><Relationship Id="rId38" Type="http://schemas.openxmlformats.org/officeDocument/2006/relationships/image" Target="../media/image30.png"/><Relationship Id="rId25" Type="http://schemas.openxmlformats.org/officeDocument/2006/relationships/image" Target="../media/image276.svg"/><Relationship Id="rId2" Type="http://schemas.openxmlformats.org/officeDocument/2006/relationships/image" Target="../media/image28.png"/><Relationship Id="rId41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37" Type="http://schemas.openxmlformats.org/officeDocument/2006/relationships/image" Target="NULL"/><Relationship Id="rId40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36.png"/><Relationship Id="rId3" Type="http://schemas.openxmlformats.org/officeDocument/2006/relationships/image" Target="../media/image8.svg"/><Relationship Id="rId12" Type="http://schemas.openxmlformats.org/officeDocument/2006/relationships/image" Target="../media/image6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5.png"/><Relationship Id="rId6" Type="http://schemas.openxmlformats.org/officeDocument/2006/relationships/image" Target="../media/image54.svg"/><Relationship Id="rId10" Type="http://schemas.openxmlformats.org/officeDocument/2006/relationships/image" Target="../media/image58.svg"/><Relationship Id="rId4" Type="http://schemas.openxmlformats.org/officeDocument/2006/relationships/image" Target="../media/image33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0.svg"/><Relationship Id="rId3" Type="http://schemas.openxmlformats.org/officeDocument/2006/relationships/image" Target="../media/image8.sv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32" Type="http://schemas.openxmlformats.org/officeDocument/2006/relationships/image" Target="../media/image24.png"/><Relationship Id="rId5" Type="http://schemas.openxmlformats.org/officeDocument/2006/relationships/image" Target="../media/image38.png"/><Relationship Id="rId10" Type="http://schemas.openxmlformats.org/officeDocument/2006/relationships/image" Target="../media/image5.png"/><Relationship Id="rId31" Type="http://schemas.openxmlformats.org/officeDocument/2006/relationships/image" Target="../media/image282.svg"/><Relationship Id="rId4" Type="http://schemas.openxmlformats.org/officeDocument/2006/relationships/image" Target="../media/image37.png"/><Relationship Id="rId9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20.svg"/><Relationship Id="rId3" Type="http://schemas.openxmlformats.org/officeDocument/2006/relationships/image" Target="../media/image8.svg"/><Relationship Id="rId7" Type="http://schemas.openxmlformats.org/officeDocument/2006/relationships/image" Target="../media/image41.png"/><Relationship Id="rId33" Type="http://schemas.openxmlformats.org/officeDocument/2006/relationships/image" Target="NUL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9" Type="http://schemas.openxmlformats.org/officeDocument/2006/relationships/image" Target="../media/image18.png"/><Relationship Id="rId3" Type="http://schemas.openxmlformats.org/officeDocument/2006/relationships/image" Target="../media/image8.svg"/><Relationship Id="rId7" Type="http://schemas.openxmlformats.org/officeDocument/2006/relationships/image" Target="../media/image47.png"/><Relationship Id="rId38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37" Type="http://schemas.openxmlformats.org/officeDocument/2006/relationships/image" Target="NULL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6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50.png"/><Relationship Id="rId4" Type="http://schemas.openxmlformats.org/officeDocument/2006/relationships/image" Target="../media/image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0.svg"/><Relationship Id="rId7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39.sv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8.svg"/><Relationship Id="rId7" Type="http://schemas.openxmlformats.org/officeDocument/2006/relationships/image" Target="../media/image2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8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7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2.png"/><Relationship Id="rId10" Type="http://schemas.openxmlformats.org/officeDocument/2006/relationships/image" Target="../media/image60.svg"/><Relationship Id="rId4" Type="http://schemas.openxmlformats.org/officeDocument/2006/relationships/image" Target="../media/image71.svg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75.svg"/><Relationship Id="rId7" Type="http://schemas.openxmlformats.org/officeDocument/2006/relationships/image" Target="../media/image2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20.svg"/><Relationship Id="rId4" Type="http://schemas.openxmlformats.org/officeDocument/2006/relationships/image" Target="../media/image10.png"/><Relationship Id="rId9" Type="http://schemas.openxmlformats.org/officeDocument/2006/relationships/image" Target="../media/image7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0.svg"/><Relationship Id="rId7" Type="http://schemas.openxmlformats.org/officeDocument/2006/relationships/image" Target="../media/image3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77.svg"/><Relationship Id="rId5" Type="http://schemas.openxmlformats.org/officeDocument/2006/relationships/image" Target="../media/image79.svg"/><Relationship Id="rId10" Type="http://schemas.openxmlformats.org/officeDocument/2006/relationships/image" Target="../media/image62.png"/><Relationship Id="rId4" Type="http://schemas.openxmlformats.org/officeDocument/2006/relationships/image" Target="../media/image63.png"/><Relationship Id="rId9" Type="http://schemas.openxmlformats.org/officeDocument/2006/relationships/image" Target="../media/image8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32.svg"/><Relationship Id="rId5" Type="http://schemas.openxmlformats.org/officeDocument/2006/relationships/image" Target="../media/image6.svg"/><Relationship Id="rId15" Type="http://schemas.openxmlformats.org/officeDocument/2006/relationships/image" Target="../media/image2.svg"/><Relationship Id="rId10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0.sv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svg"/><Relationship Id="rId7" Type="http://schemas.openxmlformats.org/officeDocument/2006/relationships/image" Target="../media/image3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9" Type="http://schemas.openxmlformats.org/officeDocument/2006/relationships/image" Target="../media/image7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2.wdp"/><Relationship Id="rId3" Type="http://schemas.openxmlformats.org/officeDocument/2006/relationships/image" Target="../media/image8.svg"/><Relationship Id="rId7" Type="http://schemas.microsoft.com/office/2007/relationships/hdphoto" Target="../media/hdphoto1.wdp"/><Relationship Id="rId12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60.svg"/><Relationship Id="rId5" Type="http://schemas.openxmlformats.org/officeDocument/2006/relationships/image" Target="../media/image49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39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9.sv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20.svg"/><Relationship Id="rId7" Type="http://schemas.openxmlformats.org/officeDocument/2006/relationships/image" Target="../media/image3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9.svg"/><Relationship Id="rId10" Type="http://schemas.openxmlformats.org/officeDocument/2006/relationships/image" Target="../media/image24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46890" y="1171473"/>
            <a:ext cx="17602199" cy="8321535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1242790" y="8893646"/>
            <a:ext cx="8580377" cy="466460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1F944A62-FF35-44D3-919C-18E7599EAEB0}"/>
              </a:ext>
            </a:extLst>
          </p:cNvPr>
          <p:cNvSpPr txBox="1"/>
          <p:nvPr/>
        </p:nvSpPr>
        <p:spPr>
          <a:xfrm>
            <a:off x="2209800" y="2204211"/>
            <a:ext cx="13039911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</a:t>
            </a:r>
            <a:r>
              <a:rPr lang="en-US" sz="5400" b="1" dirty="0" smtClean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ƯỜNG THPT NGÔ LÊ TÂN</a:t>
            </a:r>
            <a:endParaRPr lang="en-US" sz="5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="" xmlns:a16="http://schemas.microsoft.com/office/drawing/2014/main" id="{2F439E8E-597B-4B6E-B899-27BB81A28C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5621000" y="7412294"/>
            <a:ext cx="1503216" cy="1481352"/>
          </a:xfrm>
          <a:prstGeom prst="rect">
            <a:avLst/>
          </a:prstGeom>
        </p:spPr>
      </p:pic>
      <p:pic>
        <p:nvPicPr>
          <p:cNvPr id="25" name="Picture 9">
            <a:extLst>
              <a:ext uri="{FF2B5EF4-FFF2-40B4-BE49-F238E27FC236}">
                <a16:creationId xmlns="" xmlns:a16="http://schemas.microsoft.com/office/drawing/2014/main" id="{6A7CB8BA-A5C7-424B-ACA0-5098C1B3B15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7173450" y="6876896"/>
            <a:ext cx="875639" cy="20014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43600" y="3912371"/>
            <a:ext cx="655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LỚP 10A2 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7600" y="4793631"/>
            <a:ext cx="53007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BÀI 15. HÀM SỐ  .</a:t>
            </a:r>
          </a:p>
          <a:p>
            <a:r>
              <a:rPr lang="en-US" sz="3200" dirty="0" err="1" smtClean="0">
                <a:solidFill>
                  <a:srgbClr val="00B050"/>
                </a:solidFill>
              </a:rPr>
              <a:t>Tiết</a:t>
            </a:r>
            <a:r>
              <a:rPr lang="en-US" sz="3200" dirty="0" smtClean="0">
                <a:solidFill>
                  <a:srgbClr val="00B050"/>
                </a:solidFill>
              </a:rPr>
              <a:t> 1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57600" y="61341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GV </a:t>
            </a:r>
            <a:r>
              <a:rPr lang="en-US" sz="4800" dirty="0" err="1" smtClean="0"/>
              <a:t>dạy</a:t>
            </a:r>
            <a:r>
              <a:rPr lang="en-US" sz="4800" dirty="0" smtClean="0"/>
              <a:t>: </a:t>
            </a:r>
            <a:r>
              <a:rPr lang="en-US" sz="4800" dirty="0" err="1" smtClean="0"/>
              <a:t>Nguyễn</a:t>
            </a:r>
            <a:r>
              <a:rPr lang="en-US" sz="4800" dirty="0" smtClean="0"/>
              <a:t> </a:t>
            </a:r>
            <a:r>
              <a:rPr lang="en-US" sz="4800" dirty="0" err="1" smtClean="0"/>
              <a:t>Văn</a:t>
            </a:r>
            <a:r>
              <a:rPr lang="en-US" sz="4800" dirty="0" smtClean="0"/>
              <a:t> </a:t>
            </a:r>
            <a:r>
              <a:rPr lang="en-US" sz="4800" dirty="0" err="1" smtClean="0"/>
              <a:t>Hảo</a:t>
            </a:r>
            <a:r>
              <a:rPr lang="en-US" sz="4800" dirty="0" smtClean="0"/>
              <a:t> </a:t>
            </a:r>
            <a:endParaRPr lang="en-US" sz="4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6000" y="-800100"/>
            <a:ext cx="3352800" cy="114336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773920" y="2530614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</a:t>
            </a:r>
            <a:r>
              <a:rPr lang="nl-NL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nl-NL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43400" y="2345204"/>
            <a:ext cx="41148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800" dirty="0">
                <a:solidFill>
                  <a:srgbClr val="000000"/>
                </a:solidFill>
              </a:rPr>
              <a:t>Tính tiền điện.</a:t>
            </a:r>
            <a:endParaRPr lang="vi-VN" sz="3800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36964" y="266700"/>
            <a:ext cx="5016494" cy="9694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endParaRPr lang="en-US" sz="3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86200" y="1418549"/>
            <a:ext cx="116325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8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8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8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8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8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HĐ 3 </a:t>
            </a:r>
            <a:r>
              <a:rPr lang="en-US" sz="38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8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8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8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8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8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71608" y="3238500"/>
            <a:ext cx="1476582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Dựa vào Bảng 6.2 về giá bán lẻ điện sinh hoạt, hãy tính số tiền phải trả ứng với mỗi lượng điện tiêu thụ ở Bảng 6.3:</a:t>
            </a:r>
            <a:endParaRPr lang="en-US" sz="3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902" y="5295900"/>
            <a:ext cx="7436660" cy="449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7" y="5978455"/>
            <a:ext cx="6139957" cy="2773568"/>
          </a:xfrm>
          <a:prstGeom prst="rect">
            <a:avLst/>
          </a:prstGeom>
        </p:spPr>
      </p:pic>
      <p:pic>
        <p:nvPicPr>
          <p:cNvPr id="15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4361039">
            <a:off x="16597401" y="7770774"/>
            <a:ext cx="835000" cy="987634"/>
          </a:xfrm>
          <a:prstGeom prst="rect">
            <a:avLst/>
          </a:prstGeom>
        </p:spPr>
      </p:pic>
      <p:pic>
        <p:nvPicPr>
          <p:cNvPr id="16" name="Picture 18">
            <a:extLst>
              <a:ext uri="{FF2B5EF4-FFF2-40B4-BE49-F238E27FC236}">
                <a16:creationId xmlns="" xmlns:a16="http://schemas.microsoft.com/office/drawing/2014/main" id="{DD4F2F3D-F518-46CE-A579-47E14EF1E47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16611600" y="349799"/>
            <a:ext cx="1384624" cy="14616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8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05" y="2384000"/>
            <a:ext cx="956830" cy="89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5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1" grpId="0"/>
      <p:bldP spid="13" grpId="0" animBg="1"/>
      <p:bldP spid="1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2057400" y="9334500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4" name="Picture 15">
            <a:extLst>
              <a:ext uri="{FF2B5EF4-FFF2-40B4-BE49-F238E27FC236}">
                <a16:creationId xmlns="" xmlns:a16="http://schemas.microsoft.com/office/drawing/2014/main" id="{9BFD42BF-82DE-41BE-82E4-497F948A4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67784" y="8238546"/>
            <a:ext cx="3349351" cy="109272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349828" y="571500"/>
            <a:ext cx="1683043" cy="87398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=""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589175">
            <a:off x="-724914" y="-433146"/>
            <a:ext cx="1985395" cy="18811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17644684"/>
                  </p:ext>
                </p:extLst>
              </p:nvPr>
            </p:nvGraphicFramePr>
            <p:xfrm>
              <a:off x="973373" y="3339027"/>
              <a:ext cx="16435952" cy="430339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528903">
                      <a:extLst>
                        <a:ext uri="{9D8B030D-6E8A-4147-A177-3AD203B41FA5}">
                          <a16:colId xmlns="" xmlns:a16="http://schemas.microsoft.com/office/drawing/2014/main" val="2514239602"/>
                        </a:ext>
                      </a:extLst>
                    </a:gridCol>
                    <a:gridCol w="2239049">
                      <a:extLst>
                        <a:ext uri="{9D8B030D-6E8A-4147-A177-3AD203B41FA5}">
                          <a16:colId xmlns="" xmlns:a16="http://schemas.microsoft.com/office/drawing/2014/main" val="2009020297"/>
                        </a:ext>
                      </a:extLst>
                    </a:gridCol>
                    <a:gridCol w="4724400">
                      <a:extLst>
                        <a:ext uri="{9D8B030D-6E8A-4147-A177-3AD203B41FA5}">
                          <a16:colId xmlns="" xmlns:a16="http://schemas.microsoft.com/office/drawing/2014/main" val="2658696945"/>
                        </a:ext>
                      </a:extLst>
                    </a:gridCol>
                    <a:gridCol w="5943600">
                      <a:extLst>
                        <a:ext uri="{9D8B030D-6E8A-4147-A177-3AD203B41FA5}">
                          <a16:colId xmlns="" xmlns:a16="http://schemas.microsoft.com/office/drawing/2014/main" val="2717595667"/>
                        </a:ext>
                      </a:extLst>
                    </a:gridCol>
                  </a:tblGrid>
                  <a:tr h="123190">
                    <a:tc>
                      <a:txBody>
                        <a:bodyPr/>
                        <a:lstStyle/>
                        <a:p>
                          <a:pPr marL="76200" marR="76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3800" b="1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Lượng điện tiêu </a:t>
                          </a:r>
                          <a:r>
                            <a:rPr lang="nl-NL" sz="3800" b="1" dirty="0" smtClean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thụ (kWh)</a:t>
                          </a:r>
                          <a:endParaRPr lang="en-US" sz="3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6200" marR="76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38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50</a:t>
                          </a:r>
                          <a:endParaRPr lang="en-US" sz="3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76200" marR="76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38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100</a:t>
                          </a:r>
                          <a:endParaRPr lang="en-US" sz="3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76200" marR="76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38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200</a:t>
                          </a:r>
                          <a:endParaRPr lang="en-US" sz="3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586224474"/>
                      </a:ext>
                    </a:extLst>
                  </a:tr>
                  <a:tr h="160655">
                    <a:tc>
                      <a:txBody>
                        <a:bodyPr/>
                        <a:lstStyle/>
                        <a:p>
                          <a:pPr marL="76200" marR="76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3800" b="1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Số </a:t>
                          </a:r>
                          <a:r>
                            <a:rPr lang="nl-NL" sz="3800" b="1" dirty="0" smtClean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tiền</a:t>
                          </a:r>
                        </a:p>
                        <a:p>
                          <a:pPr marL="76200" marR="76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3800" b="1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(nghìn</a:t>
                          </a:r>
                          <a:r>
                            <a:rPr lang="nl-NL" sz="3800" b="1" baseline="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 đồng)</a:t>
                          </a:r>
                          <a:endParaRPr lang="en-US" sz="3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6200" marR="76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83 900</m:t>
                                </m:r>
                              </m:oMath>
                            </m:oMathPara>
                          </a14:m>
                          <a:endParaRPr lang="en-US" sz="38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76200" marR="76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1678.50 + 1734.50 = 170 600</m:t>
                                </m:r>
                              </m:oMath>
                            </m:oMathPara>
                          </a14:m>
                          <a:endParaRPr lang="en-US" sz="3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76200" marR="76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1678.50 + 1734.50 + 2014.100 = 372 000</m:t>
                                </m:r>
                              </m:oMath>
                            </m:oMathPara>
                          </a14:m>
                          <a:endParaRPr lang="en-US" sz="3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81687199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17644684"/>
                  </p:ext>
                </p:extLst>
              </p:nvPr>
            </p:nvGraphicFramePr>
            <p:xfrm>
              <a:off x="973373" y="3339027"/>
              <a:ext cx="16435952" cy="347472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528903">
                      <a:extLst>
                        <a:ext uri="{9D8B030D-6E8A-4147-A177-3AD203B41FA5}">
                          <a16:colId xmlns:a16="http://schemas.microsoft.com/office/drawing/2014/main" val="2514239602"/>
                        </a:ext>
                      </a:extLst>
                    </a:gridCol>
                    <a:gridCol w="2239049">
                      <a:extLst>
                        <a:ext uri="{9D8B030D-6E8A-4147-A177-3AD203B41FA5}">
                          <a16:colId xmlns:a16="http://schemas.microsoft.com/office/drawing/2014/main" val="2009020297"/>
                        </a:ext>
                      </a:extLst>
                    </a:gridCol>
                    <a:gridCol w="4724400">
                      <a:extLst>
                        <a:ext uri="{9D8B030D-6E8A-4147-A177-3AD203B41FA5}">
                          <a16:colId xmlns:a16="http://schemas.microsoft.com/office/drawing/2014/main" val="2658696945"/>
                        </a:ext>
                      </a:extLst>
                    </a:gridCol>
                    <a:gridCol w="5943600">
                      <a:extLst>
                        <a:ext uri="{9D8B030D-6E8A-4147-A177-3AD203B41FA5}">
                          <a16:colId xmlns:a16="http://schemas.microsoft.com/office/drawing/2014/main" val="2717595667"/>
                        </a:ext>
                      </a:extLst>
                    </a:gridCol>
                  </a:tblGrid>
                  <a:tr h="1737360">
                    <a:tc>
                      <a:txBody>
                        <a:bodyPr/>
                        <a:lstStyle/>
                        <a:p>
                          <a:pPr marL="76200" marR="76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3800" b="1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Lượng điện tiêu </a:t>
                          </a:r>
                          <a:r>
                            <a:rPr lang="nl-NL" sz="3800" b="1" dirty="0" smtClean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thụ (kWh)</a:t>
                          </a:r>
                          <a:endParaRPr lang="en-US" sz="3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6200" marR="76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38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50</a:t>
                          </a:r>
                          <a:endParaRPr lang="en-US" sz="3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76200" marR="76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38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100</a:t>
                          </a:r>
                          <a:endParaRPr lang="en-US" sz="3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76200" marR="76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38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200</a:t>
                          </a:r>
                          <a:endParaRPr lang="en-US" sz="3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86224474"/>
                      </a:ext>
                    </a:extLst>
                  </a:tr>
                  <a:tr h="1737360">
                    <a:tc>
                      <a:txBody>
                        <a:bodyPr/>
                        <a:lstStyle/>
                        <a:p>
                          <a:pPr marL="76200" marR="76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3800" b="1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Số </a:t>
                          </a:r>
                          <a:r>
                            <a:rPr lang="nl-NL" sz="3800" b="1" dirty="0" smtClean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tiền</a:t>
                          </a:r>
                        </a:p>
                        <a:p>
                          <a:pPr marL="76200" marR="76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3800" b="1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(nghìn</a:t>
                          </a:r>
                          <a:r>
                            <a:rPr lang="nl-NL" sz="3800" b="1" baseline="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 đồng)</a:t>
                          </a:r>
                          <a:endParaRPr lang="en-US" sz="3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58038" t="-100702" r="-477657" b="-105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22036" t="-100702" r="-125902" b="-105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76718" t="-100702" r="-205" b="-105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687199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059051" y="2019300"/>
            <a:ext cx="6332537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3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Lượng điện tiêu thụ:</a:t>
            </a:r>
            <a:endParaRPr kumimoji="0" lang="en-US" altLang="en-US" sz="3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3">
            <a:extLst>
              <a:ext uri="{FF2B5EF4-FFF2-40B4-BE49-F238E27FC236}">
                <a16:creationId xmlns="" xmlns:a16="http://schemas.microsoft.com/office/drawing/2014/main" id="{B2076968-4E2E-4BCE-89BA-BA2A7F74C2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154400" y="612799"/>
            <a:ext cx="1237700" cy="158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6000" y="-800100"/>
            <a:ext cx="3352800" cy="114336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782072" y="26713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nl-NL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67200" y="2516710"/>
            <a:ext cx="41148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Tính tiền điện.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15200" y="521305"/>
            <a:ext cx="5016494" cy="9694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 LUẬN NHÓM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64436" y="1673154"/>
            <a:ext cx="116325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3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nội</a:t>
            </a:r>
            <a:r>
              <a:rPr kumimoji="0" lang="en-US" sz="3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dung </a:t>
            </a:r>
            <a:r>
              <a:rPr kumimoji="0" lang="en-US" sz="3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HĐ 3 </a:t>
            </a:r>
            <a:r>
              <a:rPr kumimoji="0" lang="en-US" sz="3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3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3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800" b="0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18">
            <a:extLst>
              <a:ext uri="{FF2B5EF4-FFF2-40B4-BE49-F238E27FC236}">
                <a16:creationId xmlns="" xmlns:a16="http://schemas.microsoft.com/office/drawing/2014/main" id="{DD4F2F3D-F518-46CE-A579-47E14EF1E4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16535400" y="521305"/>
            <a:ext cx="1384624" cy="14616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934891" y="3562406"/>
                <a:ext cx="15599512" cy="2723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Gọi x là lượng điện tiêu thụ (đơn vị kWh) và y là số tiền phải trả tương ứng (đơn vị nghìn đồng). Hãy viết công thức mô tả sự phụ thuộc của y và x khi </a:t>
                </a:r>
                <a14:m>
                  <m:oMath xmlns:m="http://schemas.openxmlformats.org/officeDocument/2006/math">
                    <m:r>
                      <a:rPr lang="nl-NL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0≤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a:rPr lang="nl-NL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≤50</m:t>
                    </m:r>
                  </m:oMath>
                </a14:m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4891" y="3562406"/>
                <a:ext cx="15599512" cy="2723823"/>
              </a:xfrm>
              <a:prstGeom prst="rect">
                <a:avLst/>
              </a:prstGeom>
              <a:blipFill>
                <a:blip r:embed="rId38"/>
                <a:stretch>
                  <a:fillRect l="-1290" r="-1290" b="-4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Callout 16"/>
          <p:cNvSpPr/>
          <p:nvPr/>
        </p:nvSpPr>
        <p:spPr>
          <a:xfrm>
            <a:off x="9339188" y="6286229"/>
            <a:ext cx="1683043" cy="87398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34891" y="7578073"/>
            <a:ext cx="617477" cy="861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nl-NL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363472" y="8211605"/>
                <a:ext cx="7352528" cy="969496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lvl="0"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38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y = 1678.x (với </a:t>
                </a:r>
                <a14:m>
                  <m:oMath xmlns:m="http://schemas.openxmlformats.org/officeDocument/2006/math">
                    <m:r>
                      <a:rPr lang="nl-NL" sz="3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0≤</m:t>
                    </m:r>
                    <m:r>
                      <a:rPr lang="en-US" sz="3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3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≤50</m:t>
                    </m:r>
                  </m:oMath>
                </a14:m>
                <a:r>
                  <a:rPr lang="nl-NL" sz="38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38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3472" y="8211605"/>
                <a:ext cx="7352528" cy="969496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3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5087600" y="7296205"/>
            <a:ext cx="2215734" cy="280029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1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788" y="2536832"/>
            <a:ext cx="956830" cy="89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6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 animBg="1"/>
      <p:bldP spid="9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70" y="-1603871"/>
            <a:ext cx="18288000" cy="3394571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752600" y="9639300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0" name="Picture 21">
            <a:extLst>
              <a:ext uri="{FF2B5EF4-FFF2-40B4-BE49-F238E27FC236}">
                <a16:creationId xmlns="" xmlns:a16="http://schemas.microsoft.com/office/drawing/2014/main" id="{F0286D7C-AB1C-44C5-977E-33118FE6C7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679152" y="8258197"/>
            <a:ext cx="839755" cy="1435478"/>
          </a:xfrm>
          <a:prstGeom prst="rect">
            <a:avLst/>
          </a:prstGeom>
        </p:spPr>
      </p:pic>
      <p:pic>
        <p:nvPicPr>
          <p:cNvPr id="21" name="Picture 22">
            <a:extLst>
              <a:ext uri="{FF2B5EF4-FFF2-40B4-BE49-F238E27FC236}">
                <a16:creationId xmlns="" xmlns:a16="http://schemas.microsoft.com/office/drawing/2014/main" id="{FAD1FB8C-CEA8-4888-A107-9EB269B777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711901" y="8160179"/>
            <a:ext cx="860099" cy="1539328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="" xmlns:a16="http://schemas.microsoft.com/office/drawing/2014/main" id="{E3FD55B0-66AF-46DA-A5B3-DD23B2EE819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210884" y="1790700"/>
            <a:ext cx="1510416" cy="166813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556507" y="569553"/>
            <a:ext cx="403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425627" y="2123342"/>
            <a:ext cx="15392400" cy="5139628"/>
          </a:xfrm>
          <a:prstGeom prst="wedgeRoundRectCallou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06627" y="2394247"/>
            <a:ext cx="14534620" cy="447814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80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Nếu với mỗi giá trị của x thuộc tập hợp số D có một và chỉ một giá trị tương ứng của y thuộc tập số thực R thì ta có một hàm số.</a:t>
            </a:r>
          </a:p>
          <a:p>
            <a:pPr algn="just">
              <a:lnSpc>
                <a:spcPct val="150000"/>
              </a:lnSpc>
            </a:pPr>
            <a:r>
              <a:rPr lang="en-US" sz="3800" dirty="0" smtClean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vi-VN" sz="3800" dirty="0" smtClean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vi-VN" sz="380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gọi x là biến số và y là hàm số của x.</a:t>
            </a:r>
          </a:p>
          <a:p>
            <a:pPr algn="just">
              <a:lnSpc>
                <a:spcPct val="150000"/>
              </a:lnSpc>
            </a:pPr>
            <a:r>
              <a:rPr lang="en-US" sz="3800" dirty="0" smtClean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vi-VN" sz="3800" dirty="0" smtClean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Tập </a:t>
            </a:r>
            <a:r>
              <a:rPr lang="vi-VN" sz="380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hợp D gọi là tập xác định của hàm số.</a:t>
            </a:r>
          </a:p>
          <a:p>
            <a:pPr algn="just">
              <a:lnSpc>
                <a:spcPct val="150000"/>
              </a:lnSpc>
            </a:pPr>
            <a:r>
              <a:rPr lang="en-US" sz="3800" dirty="0" smtClean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vi-VN" sz="3800" dirty="0" smtClean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Tập </a:t>
            </a:r>
            <a:r>
              <a:rPr lang="vi-VN" sz="380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tất cả các giá trị y nhận được, gọi là tập giá tri của hàm số.</a:t>
            </a:r>
          </a:p>
        </p:txBody>
      </p:sp>
      <p:pic>
        <p:nvPicPr>
          <p:cNvPr id="17" name="Picture 19">
            <a:extLst>
              <a:ext uri="{FF2B5EF4-FFF2-40B4-BE49-F238E27FC236}">
                <a16:creationId xmlns="" xmlns:a16="http://schemas.microsoft.com/office/drawing/2014/main" id="{30F38795-F5F4-4C91-81D6-D45265DF37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011400" y="4758312"/>
            <a:ext cx="3097221" cy="485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7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15780" y="-800100"/>
            <a:ext cx="19431000" cy="21274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524000" y="9693813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6185613" y="97926"/>
            <a:ext cx="6228209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lang="en-US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nl-NL" sz="45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(SGK – </a:t>
            </a:r>
            <a:r>
              <a:rPr lang="nl-NL" sz="45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</a:t>
            </a:r>
            <a:r>
              <a:rPr lang="en-US" sz="45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lang="nl-NL" sz="45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45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219200" y="5219700"/>
                <a:ext cx="16246952" cy="17382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nồng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bụi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PM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2.5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8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3800" b="1" i="1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b="1" i="1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800" b="1" i="1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800" b="1" i="1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800" b="1" i="1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3800" b="1" i="1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38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800" b="1" i="1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5219700"/>
                <a:ext cx="16246952" cy="1738296"/>
              </a:xfrm>
              <a:prstGeom prst="rect">
                <a:avLst/>
              </a:prstGeom>
              <a:blipFill>
                <a:blip r:embed="rId4"/>
                <a:stretch>
                  <a:fillRect l="-123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295400" y="7200900"/>
                <a:ext cx="15773400" cy="19492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lvl="0" indent="-571500">
                  <a:lnSpc>
                    <a:spcPct val="150000"/>
                  </a:lnSpc>
                  <a:spcAft>
                    <a:spcPts val="800"/>
                  </a:spcAft>
                  <a:buFontTx/>
                  <a:buChar char="-"/>
                </a:pP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</m:t>
                    </m:r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0;4;8;12;16</m:t>
                        </m:r>
                      </m:e>
                    </m:d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3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lvl="0" indent="-571500">
                  <a:lnSpc>
                    <a:spcPct val="150000"/>
                  </a:lnSpc>
                  <a:spcAft>
                    <a:spcPts val="800"/>
                  </a:spcAft>
                  <a:buFontTx/>
                  <a:buChar char="-"/>
                </a:pP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{74,27;64,58;57,9;69,07;81,78}</m:t>
                    </m:r>
                  </m:oMath>
                </a14:m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7200900"/>
                <a:ext cx="15773400" cy="1949252"/>
              </a:xfrm>
              <a:prstGeom prst="rect">
                <a:avLst/>
              </a:prstGeom>
              <a:blipFill>
                <a:blip r:embed="rId5"/>
                <a:stretch>
                  <a:fillRect l="-1160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931993"/>
            <a:ext cx="11341093" cy="205910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19200" y="1790066"/>
            <a:ext cx="716734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8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8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8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8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6.1 </a:t>
            </a:r>
            <a:r>
              <a:rPr lang="en-US" sz="3800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HĐ1</a:t>
            </a:r>
            <a:endParaRPr lang="en-US" dirty="0"/>
          </a:p>
        </p:txBody>
      </p:sp>
      <p:pic>
        <p:nvPicPr>
          <p:cNvPr id="31" name="Picture 25">
            <a:extLst>
              <a:ext uri="{FF2B5EF4-FFF2-40B4-BE49-F238E27FC236}">
                <a16:creationId xmlns=""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630912" y="176221"/>
            <a:ext cx="1835240" cy="1720538"/>
          </a:xfrm>
          <a:prstGeom prst="rect">
            <a:avLst/>
          </a:prstGeom>
        </p:spPr>
      </p:pic>
      <p:pic>
        <p:nvPicPr>
          <p:cNvPr id="32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6506270" y="7962900"/>
            <a:ext cx="764307" cy="1746988"/>
          </a:xfrm>
          <a:prstGeom prst="rect">
            <a:avLst/>
          </a:prstGeom>
        </p:spPr>
      </p:pic>
      <p:pic>
        <p:nvPicPr>
          <p:cNvPr id="33" name="Picture 7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329864" y="329512"/>
            <a:ext cx="1701350" cy="173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7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600" y="-1227404"/>
            <a:ext cx="19431000" cy="21274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447800" y="10081378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6372793" y="-126410"/>
            <a:ext cx="6228209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lang="en-US" sz="45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nl-NL" sz="45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(SGK – </a:t>
            </a:r>
            <a:r>
              <a:rPr lang="nl-NL" sz="45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</a:t>
            </a:r>
            <a:r>
              <a:rPr lang="en-US" sz="45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lang="nl-NL" sz="45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45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58916" y="910316"/>
                <a:ext cx="17271884" cy="2723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Viết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hàm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số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mô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tả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sự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phụ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thuộc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của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quãng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đường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đi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được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vào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thời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gian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của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một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vật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chuyển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động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thẳng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đều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với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vận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tốc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m:rPr>
                        <m:nor/>
                      </m:rPr>
                      <a:rPr lang="en-US" sz="3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s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.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Tìm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tập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xác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định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hàm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số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đó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.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Tính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quãng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vật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đi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được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sau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5</m:t>
                    </m:r>
                    <m:r>
                      <m:rPr>
                        <m:nor/>
                      </m:rPr>
                      <a:rPr lang="en-US" sz="3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s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,10</m:t>
                    </m:r>
                    <m:r>
                      <m:rPr>
                        <m:nor/>
                      </m:rPr>
                      <a:rPr lang="en-US" sz="3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s</m:t>
                    </m:r>
                  </m:oMath>
                </a14:m>
                <a:r>
                  <a:rPr lang="en-US" sz="38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3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916" y="910316"/>
                <a:ext cx="17271884" cy="2723823"/>
              </a:xfrm>
              <a:prstGeom prst="rect">
                <a:avLst/>
              </a:prstGeom>
              <a:blipFill>
                <a:blip r:embed="rId4"/>
                <a:stretch>
                  <a:fillRect l="-1165" r="-1165" b="-4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Oval Callout 24"/>
          <p:cNvSpPr/>
          <p:nvPr/>
        </p:nvSpPr>
        <p:spPr>
          <a:xfrm>
            <a:off x="8426953" y="3723225"/>
            <a:ext cx="1683043" cy="87398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prstClr val="black"/>
                </a:solidFill>
              </a:rPr>
              <a:t>Giải</a:t>
            </a:r>
            <a:endParaRPr lang="en-US" sz="4000" b="1" dirty="0">
              <a:solidFill>
                <a:prstClr val="black"/>
              </a:solidFill>
            </a:endParaRPr>
          </a:p>
        </p:txBody>
      </p:sp>
      <p:pic>
        <p:nvPicPr>
          <p:cNvPr id="20" name="Picture 25">
            <a:extLst>
              <a:ext uri="{FF2B5EF4-FFF2-40B4-BE49-F238E27FC236}">
                <a16:creationId xmlns=""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606021" y="125355"/>
            <a:ext cx="932151" cy="8738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53750" y="4686300"/>
                <a:ext cx="17429450" cy="53553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vận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𝑣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</m:t>
                    </m:r>
                    <m:r>
                      <m:rPr>
                        <m:nor/>
                      </m:rPr>
                      <a:rPr lang="en-US" sz="3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s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quãng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𝑆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mét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phụ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giây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sz="38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>
                  <a:lnSpc>
                    <a:spcPct val="150000"/>
                  </a:lnSpc>
                  <a:buFontTx/>
                  <a:buChar char="-"/>
                </a:pPr>
                <a:r>
                  <a:rPr lang="en-US" sz="38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38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=[0;+∞)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>
                  <a:lnSpc>
                    <a:spcPct val="150000"/>
                  </a:lnSpc>
                  <a:buFontTx/>
                  <a:buChar char="-"/>
                </a:pPr>
                <a:r>
                  <a:rPr lang="en-US" sz="38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Quãng</a:t>
                </a:r>
                <a:r>
                  <a:rPr lang="en-US" sz="38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5 s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800" i="1">
                            <a:effectLst/>
                            <a:latin typeface="Cambria Math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𝑆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e>
                    </m:d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</m:t>
                    </m:r>
                    <m:r>
                      <a:rPr lang="en-US" sz="38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. 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5=10(</m:t>
                    </m:r>
                    <m:r>
                      <m:rPr>
                        <m:nor/>
                      </m:rPr>
                      <a:rPr lang="en-US" sz="3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>
                  <a:lnSpc>
                    <a:spcPct val="150000"/>
                  </a:lnSpc>
                  <a:buFontTx/>
                  <a:buChar char="-"/>
                </a:pP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Quãng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10 s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800" i="1">
                            <a:effectLst/>
                            <a:latin typeface="Cambria Math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𝑆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</m:d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</m:t>
                    </m:r>
                    <m:r>
                      <a:rPr lang="en-US" sz="38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. 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10=20(</m:t>
                    </m:r>
                    <m:r>
                      <m:rPr>
                        <m:nor/>
                      </m:rPr>
                      <a:rPr lang="en-US" sz="3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750" y="4686300"/>
                <a:ext cx="17429450" cy="5355312"/>
              </a:xfrm>
              <a:prstGeom prst="rect">
                <a:avLst/>
              </a:prstGeom>
              <a:blipFill>
                <a:blip r:embed="rId7"/>
                <a:stretch>
                  <a:fillRect l="-1154" r="-525" b="-1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269628" y="2776536"/>
            <a:ext cx="1427144" cy="1452564"/>
          </a:xfrm>
          <a:prstGeom prst="rect">
            <a:avLst/>
          </a:prstGeom>
        </p:spPr>
      </p:pic>
      <p:pic>
        <p:nvPicPr>
          <p:cNvPr id="27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 flipH="1">
            <a:off x="16687800" y="8647413"/>
            <a:ext cx="1600200" cy="136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5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5" grpId="0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2027155" y="9715500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6109416" y="62322"/>
            <a:ext cx="6228209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lang="en-US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nl-NL" sz="45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(SGK – </a:t>
            </a:r>
            <a:r>
              <a:rPr lang="nl-NL" sz="45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</a:t>
            </a:r>
            <a:r>
              <a:rPr lang="en-US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lang="nl-NL" sz="45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45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Callout 24"/>
          <p:cNvSpPr/>
          <p:nvPr/>
        </p:nvSpPr>
        <p:spPr>
          <a:xfrm>
            <a:off x="8381998" y="3736112"/>
            <a:ext cx="1683043" cy="87398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prstClr val="black"/>
                </a:solidFill>
              </a:rPr>
              <a:t>Giải</a:t>
            </a:r>
            <a:endParaRPr lang="en-US" sz="4000" b="1">
              <a:solidFill>
                <a:prstClr val="black"/>
              </a:solidFill>
            </a:endParaRPr>
          </a:p>
        </p:txBody>
      </p:sp>
      <p:grpSp>
        <p:nvGrpSpPr>
          <p:cNvPr id="27" name="Group 2"/>
          <p:cNvGrpSpPr/>
          <p:nvPr/>
        </p:nvGrpSpPr>
        <p:grpSpPr>
          <a:xfrm rot="16200000">
            <a:off x="-9021565" y="28986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8874258" y="4339675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159899" y="1309515"/>
                <a:ext cx="9144000" cy="213449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e>
                    </m:rad>
                  </m:oMath>
                </a14:m>
                <a:endPara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9899" y="1309515"/>
                <a:ext cx="9144000" cy="2134495"/>
              </a:xfrm>
              <a:prstGeom prst="rect">
                <a:avLst/>
              </a:prstGeom>
              <a:blipFill>
                <a:blip r:embed="rId4"/>
                <a:stretch>
                  <a:fillRect l="-2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1477108" y="2108452"/>
                <a:ext cx="2485039" cy="1335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den>
                    </m:f>
                  </m:oMath>
                </a14:m>
                <a:endParaRPr lang="en-US" sz="3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7108" y="2108452"/>
                <a:ext cx="2485039" cy="1335558"/>
              </a:xfrm>
              <a:prstGeom prst="rect">
                <a:avLst/>
              </a:prstGeom>
              <a:blipFill>
                <a:blip r:embed="rId5"/>
                <a:stretch>
                  <a:fillRect l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661659" y="4991100"/>
                <a:ext cx="13868400" cy="19293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800" i="1">
                            <a:effectLst/>
                            <a:latin typeface="Cambria Math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e>
                    </m:rad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nghĩa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4≥0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≥2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b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US" sz="38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38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8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=[2;+∞)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659" y="4991100"/>
                <a:ext cx="13868400" cy="1929311"/>
              </a:xfrm>
              <a:prstGeom prst="rect">
                <a:avLst/>
              </a:prstGeom>
              <a:blipFill>
                <a:blip r:embed="rId6"/>
                <a:stretch>
                  <a:fillRect l="-1451" b="-6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691364" y="7210441"/>
                <a:ext cx="14611129" cy="22127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effectLst/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nghĩa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1≠0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≠1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b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US" sz="38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38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8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ℝ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∖{1}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38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364" y="7210441"/>
                <a:ext cx="14611129" cy="2212722"/>
              </a:xfrm>
              <a:prstGeom prst="rect">
                <a:avLst/>
              </a:prstGeom>
              <a:blipFill>
                <a:blip r:embed="rId7"/>
                <a:stretch>
                  <a:fillRect l="-1377" b="-52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18">
            <a:extLst>
              <a:ext uri="{FF2B5EF4-FFF2-40B4-BE49-F238E27FC236}">
                <a16:creationId xmlns="" xmlns:a16="http://schemas.microsoft.com/office/drawing/2014/main" id="{DD4F2F3D-F518-46CE-A579-47E14EF1E4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15761439" y="79198"/>
            <a:ext cx="1765624" cy="1863902"/>
          </a:xfrm>
          <a:prstGeom prst="rect">
            <a:avLst/>
          </a:prstGeom>
        </p:spPr>
      </p:pic>
      <p:pic>
        <p:nvPicPr>
          <p:cNvPr id="31" name="Picture 5"/>
          <p:cNvPicPr>
            <a:picLocks noChangeAspect="1"/>
          </p:cNvPicPr>
          <p:nvPr/>
        </p:nvPicPr>
        <p:blipFill rotWithShape="1">
          <a:blip r:embed="rId38"/>
          <a:srcRect l="71258" t="36429"/>
          <a:stretch/>
        </p:blipFill>
        <p:spPr>
          <a:xfrm>
            <a:off x="15203477" y="7353300"/>
            <a:ext cx="1916591" cy="2421642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=""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16221" y="1309515"/>
            <a:ext cx="1252507" cy="138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5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 animBg="1"/>
      <p:bldP spid="3" grpId="0"/>
      <p:bldP spid="4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/>
          <p:cNvSpPr/>
          <p:nvPr/>
        </p:nvSpPr>
        <p:spPr>
          <a:xfrm>
            <a:off x="5410200" y="2201500"/>
            <a:ext cx="11277884" cy="4472083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-685800" y="-1921472"/>
            <a:ext cx="19463770" cy="3394571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3" name="图片 4">
            <a:extLst>
              <a:ext uri="{FF2B5EF4-FFF2-40B4-BE49-F238E27FC236}">
                <a16:creationId xmlns="" xmlns:a16="http://schemas.microsoft.com/office/drawing/2014/main" id="{841912D2-147C-47D8-8667-986F211060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06" y="4119632"/>
            <a:ext cx="4261294" cy="6157682"/>
          </a:xfrm>
          <a:prstGeom prst="rect">
            <a:avLst/>
          </a:prstGeom>
        </p:spPr>
      </p:pic>
      <p:grpSp>
        <p:nvGrpSpPr>
          <p:cNvPr id="17" name="Group 14">
            <a:extLst>
              <a:ext uri="{FF2B5EF4-FFF2-40B4-BE49-F238E27FC236}">
                <a16:creationId xmlns="" xmlns:a16="http://schemas.microsoft.com/office/drawing/2014/main" id="{9047BD11-2737-4EE0-9D98-1DD4EE35FD14}"/>
              </a:ext>
            </a:extLst>
          </p:cNvPr>
          <p:cNvGrpSpPr/>
          <p:nvPr/>
        </p:nvGrpSpPr>
        <p:grpSpPr>
          <a:xfrm>
            <a:off x="-1752600" y="9879591"/>
            <a:ext cx="21031665" cy="1344037"/>
            <a:chOff x="0" y="0"/>
            <a:chExt cx="28042220" cy="1792049"/>
          </a:xfrm>
        </p:grpSpPr>
        <p:pic>
          <p:nvPicPr>
            <p:cNvPr id="18" name="Picture 15">
              <a:extLst>
                <a:ext uri="{FF2B5EF4-FFF2-40B4-BE49-F238E27FC236}">
                  <a16:creationId xmlns="" xmlns:a16="http://schemas.microsoft.com/office/drawing/2014/main" id="{50C89458-7283-4530-A6B4-1F7B0E489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0" name="Picture 16">
              <a:extLst>
                <a:ext uri="{FF2B5EF4-FFF2-40B4-BE49-F238E27FC236}">
                  <a16:creationId xmlns="" xmlns:a16="http://schemas.microsoft.com/office/drawing/2014/main" id="{5621EA57-0023-47FF-B11D-6175B690B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D5CBA83-4E45-4084-9E5B-3CDA7531EA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087600" y="6932977"/>
            <a:ext cx="2840182" cy="2782523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="" xmlns:a16="http://schemas.microsoft.com/office/drawing/2014/main" id="{5DFEEC9C-A284-4348-93A3-7FD4B8EC2A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98498" y="2185356"/>
            <a:ext cx="1510416" cy="166813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909436" y="470949"/>
            <a:ext cx="22732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LƯU Ý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74908" y="2576963"/>
            <a:ext cx="1014818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hàm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 = f(x)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rõ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ước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hàm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x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f(x)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nghĩa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8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9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="" xmlns:a16="http://schemas.microsoft.com/office/drawing/2014/main" id="{1A22BE65-A2EE-4CDF-9CB6-FDD5A0CC33B0}"/>
              </a:ext>
            </a:extLst>
          </p:cNvPr>
          <p:cNvGrpSpPr/>
          <p:nvPr/>
        </p:nvGrpSpPr>
        <p:grpSpPr>
          <a:xfrm>
            <a:off x="-228600" y="-112706"/>
            <a:ext cx="18821401" cy="11809406"/>
            <a:chOff x="-5134" y="-38100"/>
            <a:chExt cx="4816592" cy="1318298"/>
          </a:xfrm>
        </p:grpSpPr>
        <p:sp>
          <p:nvSpPr>
            <p:cNvPr id="18" name="Freeform 7">
              <a:extLst>
                <a:ext uri="{FF2B5EF4-FFF2-40B4-BE49-F238E27FC236}">
                  <a16:creationId xmlns="" xmlns:a16="http://schemas.microsoft.com/office/drawing/2014/main" id="{D2A20305-49BF-4568-A286-4EF18440759A}"/>
                </a:ext>
              </a:extLst>
            </p:cNvPr>
            <p:cNvSpPr/>
            <p:nvPr/>
          </p:nvSpPr>
          <p:spPr>
            <a:xfrm>
              <a:off x="-5134" y="131848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>
                <a:alpha val="75000"/>
              </a:srgbClr>
            </a:solidFill>
          </p:spPr>
        </p:sp>
        <p:sp>
          <p:nvSpPr>
            <p:cNvPr id="20" name="TextBox 8">
              <a:extLst>
                <a:ext uri="{FF2B5EF4-FFF2-40B4-BE49-F238E27FC236}">
                  <a16:creationId xmlns="" xmlns:a16="http://schemas.microsoft.com/office/drawing/2014/main" id="{E193907B-5540-43C1-868B-88DC0F002BE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4" name="Picture 25">
            <a:extLst>
              <a:ext uri="{FF2B5EF4-FFF2-40B4-BE49-F238E27FC236}">
                <a16:creationId xmlns=""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153269" y="-38100"/>
            <a:ext cx="1835240" cy="1720538"/>
          </a:xfrm>
          <a:prstGeom prst="rect">
            <a:avLst/>
          </a:prstGeom>
        </p:spPr>
      </p:pic>
      <p:pic>
        <p:nvPicPr>
          <p:cNvPr id="35" name="Picture 7">
            <a:extLst>
              <a:ext uri="{FF2B5EF4-FFF2-40B4-BE49-F238E27FC236}">
                <a16:creationId xmlns=""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589175">
            <a:off x="16230819" y="8996039"/>
            <a:ext cx="1985395" cy="18811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79983" y="1504132"/>
            <a:ext cx="1640423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6.4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800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34200" y="395526"/>
            <a:ext cx="50164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LUYỆN TẬP 1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83" y="3771900"/>
            <a:ext cx="16404233" cy="17714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58212" y="5935722"/>
                <a:ext cx="16426004" cy="37035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Trở lại HDD2, ta có hàm số cho bằng biểu đồ. Hãy cho biết giá trị của hàm số tại x = 2018.</a:t>
                </a:r>
                <a:endPara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Cho hàm số </a:t>
                </a:r>
                <a14:m>
                  <m:oMath xmlns:m="http://schemas.openxmlformats.org/officeDocument/2006/math">
                    <m:r>
                      <a:rPr lang="nl-NL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nl-NL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=−2.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</m:d>
                    <m:r>
                      <a:rPr lang="nl-NL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tìm tập xác định, tập giá trị cả hàm số này.</a:t>
                </a:r>
                <a:endPara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212" y="5935722"/>
                <a:ext cx="16426004" cy="3703578"/>
              </a:xfrm>
              <a:prstGeom prst="rect">
                <a:avLst/>
              </a:prstGeom>
              <a:blipFill>
                <a:blip r:embed="rId8"/>
                <a:stretch>
                  <a:fillRect l="-1224" r="-1187" b="-2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529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6">
            <a:extLst>
              <a:ext uri="{FF2B5EF4-FFF2-40B4-BE49-F238E27FC236}">
                <a16:creationId xmlns="" xmlns:a16="http://schemas.microsoft.com/office/drawing/2014/main" id="{1A22BE65-A2EE-4CDF-9CB6-FDD5A0CC33B0}"/>
              </a:ext>
            </a:extLst>
          </p:cNvPr>
          <p:cNvGrpSpPr/>
          <p:nvPr/>
        </p:nvGrpSpPr>
        <p:grpSpPr>
          <a:xfrm>
            <a:off x="-533400" y="8191500"/>
            <a:ext cx="19629121" cy="12952406"/>
            <a:chOff x="-5134" y="-38100"/>
            <a:chExt cx="4816592" cy="1318298"/>
          </a:xfrm>
        </p:grpSpPr>
        <p:sp>
          <p:nvSpPr>
            <p:cNvPr id="13" name="Freeform 7">
              <a:extLst>
                <a:ext uri="{FF2B5EF4-FFF2-40B4-BE49-F238E27FC236}">
                  <a16:creationId xmlns="" xmlns:a16="http://schemas.microsoft.com/office/drawing/2014/main" id="{D2A20305-49BF-4568-A286-4EF18440759A}"/>
                </a:ext>
              </a:extLst>
            </p:cNvPr>
            <p:cNvSpPr/>
            <p:nvPr/>
          </p:nvSpPr>
          <p:spPr>
            <a:xfrm>
              <a:off x="-5134" y="131848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>
                <a:alpha val="75000"/>
              </a:srgbClr>
            </a:solidFill>
          </p:spPr>
        </p:sp>
        <p:sp>
          <p:nvSpPr>
            <p:cNvPr id="14" name="TextBox 8">
              <a:extLst>
                <a:ext uri="{FF2B5EF4-FFF2-40B4-BE49-F238E27FC236}">
                  <a16:creationId xmlns="" xmlns:a16="http://schemas.microsoft.com/office/drawing/2014/main" id="{E193907B-5540-43C1-868B-88DC0F002BE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52399" y="-13652"/>
            <a:ext cx="3927086" cy="1118551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="" xmlns:a16="http://schemas.microsoft.com/office/drawing/2014/main" id="{AD7FFB4A-C6C0-43D8-8A62-7A1903E11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4125369" y="8465047"/>
            <a:ext cx="5305631" cy="1813560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8229598" y="423561"/>
            <a:ext cx="1683043" cy="87398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prstClr val="black"/>
                </a:solidFill>
              </a:rPr>
              <a:t>Giải</a:t>
            </a:r>
            <a:endParaRPr lang="en-US" sz="4000" b="1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62000" y="1308739"/>
                <a:ext cx="16764000" cy="37035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nl-NL" sz="3800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Bảng </a:t>
                </a:r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6.4 có cho ta một hàm số vì mỗi giá trị của x cho ta tương ứng một và chỉ một giá trị của y.</a:t>
                </a:r>
                <a:endPara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Tập xác định: </a:t>
                </a:r>
                <a14:m>
                  <m:oMath xmlns:m="http://schemas.openxmlformats.org/officeDocument/2006/math">
                    <m:r>
                      <a:rPr lang="nl-NL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  <m:r>
                      <a:rPr lang="nl-NL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{2013;2014;2015;2016;2017;2018}</m:t>
                    </m:r>
                  </m:oMath>
                </a14:m>
                <a:endPara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Tập giá trị: </a:t>
                </a:r>
                <a14:m>
                  <m:oMath xmlns:m="http://schemas.openxmlformats.org/officeDocument/2006/math">
                    <m:r>
                      <a:rPr lang="nl-NL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{73,1; 73,2; 73,3; 73,4; 73,5}</m:t>
                    </m:r>
                  </m:oMath>
                </a14:m>
                <a:endPara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308739"/>
                <a:ext cx="16764000" cy="3703578"/>
              </a:xfrm>
              <a:prstGeom prst="rect">
                <a:avLst/>
              </a:prstGeom>
              <a:blipFill>
                <a:blip r:embed="rId5"/>
                <a:stretch>
                  <a:fillRect l="-1200" r="-1200" b="-2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45210" y="5196767"/>
                <a:ext cx="13224012" cy="8611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nl-NL" sz="3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Giá trị hàm số tại </a:t>
                </a:r>
                <a14:m>
                  <m:oMath xmlns:m="http://schemas.openxmlformats.org/officeDocument/2006/math">
                    <m:r>
                      <a:rPr lang="nl-NL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2018</m:t>
                    </m:r>
                  </m:oMath>
                </a14:m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nl-NL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nl-NL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242</m:t>
                    </m:r>
                  </m:oMath>
                </a14:m>
                <a:r>
                  <a:rPr lang="nl-NL" sz="3800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10" y="5196767"/>
                <a:ext cx="13224012" cy="861133"/>
              </a:xfrm>
              <a:prstGeom prst="rect">
                <a:avLst/>
              </a:prstGeom>
              <a:blipFill>
                <a:blip r:embed="rId6"/>
                <a:stretch>
                  <a:fillRect l="-1521" b="-27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745210" y="6286500"/>
                <a:ext cx="12659048" cy="36009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nl-NL" sz="38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nl-NL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nl-NL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(1) =</m:t>
                    </m:r>
                  </m:oMath>
                </a14:m>
                <a:r>
                  <a:rPr lang="nl-NL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−2.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  <m:sup>
                        <m:r>
                          <a:rPr lang="nl-NL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nl-NL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=−1</m:t>
                    </m:r>
                    <m:r>
                      <a:rPr lang="en-US" sz="3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nl-NL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nl-NL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(2) =</m:t>
                    </m:r>
                  </m:oMath>
                </a14:m>
                <a:r>
                  <a:rPr lang="nl-NL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−2.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  <m:sup>
                        <m:r>
                          <a:rPr lang="nl-NL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nl-NL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=−8</m:t>
                    </m:r>
                  </m:oMath>
                </a14:m>
                <a:endParaRPr lang="en-US" sz="38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nl-NL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Tập xác định: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  <m:r>
                      <a:rPr lang="nl-NL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ℝ</m:t>
                    </m:r>
                  </m:oMath>
                </a14:m>
                <a:endParaRPr lang="en-US" sz="38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≥0,∀</m:t>
                    </m:r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ℝ</m:t>
                    </m:r>
                  </m:oMath>
                </a14:m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nên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−2.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≤0,∀</m:t>
                    </m:r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ℝ</m:t>
                    </m:r>
                  </m:oMath>
                </a14:m>
                <a:r>
                  <a:rPr lang="en-US" sz="38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lvl="0" algn="just">
                  <a:lnSpc>
                    <a:spcPct val="150000"/>
                  </a:lnSpc>
                </a:pPr>
                <a:r>
                  <a:rPr lang="en-US" sz="38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Tập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(−∞;0]</m:t>
                    </m:r>
                  </m:oMath>
                </a14:m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10" y="6286500"/>
                <a:ext cx="12659048" cy="3600986"/>
              </a:xfrm>
              <a:prstGeom prst="rect">
                <a:avLst/>
              </a:prstGeom>
              <a:blipFill>
                <a:blip r:embed="rId7"/>
                <a:stretch>
                  <a:fillRect l="-1589" b="-2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921391" y="5563515"/>
            <a:ext cx="4312406" cy="392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0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1000" y="-2476500"/>
            <a:ext cx="19050000" cy="38800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752600" y="9867900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9349864-5408-4AC2-9B57-402B61D49B2C}"/>
              </a:ext>
            </a:extLst>
          </p:cNvPr>
          <p:cNvSpPr txBox="1"/>
          <p:nvPr/>
        </p:nvSpPr>
        <p:spPr>
          <a:xfrm>
            <a:off x="7151590" y="242381"/>
            <a:ext cx="542141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HỞI ĐỘNG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EA192CDB-7ABC-41B4-A423-77455C4254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173200" y="6651364"/>
            <a:ext cx="3052268" cy="2835536"/>
          </a:xfrm>
          <a:prstGeom prst="rect">
            <a:avLst/>
          </a:prstGeom>
        </p:spPr>
      </p:pic>
      <p:pic>
        <p:nvPicPr>
          <p:cNvPr id="24" name="Picture 25">
            <a:extLst>
              <a:ext uri="{FF2B5EF4-FFF2-40B4-BE49-F238E27FC236}">
                <a16:creationId xmlns=""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89826" y="88856"/>
            <a:ext cx="1338974" cy="12552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14400" y="1495191"/>
            <a:ext cx="16951724" cy="1738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vi-VN" sz="3800" dirty="0">
                <a:ea typeface="Times New Roman" panose="02020603050405020304" pitchFamily="18" charset="0"/>
                <a:cs typeface="Arial" panose="020B0604020202020204" pitchFamily="34" charset="0"/>
              </a:rPr>
              <a:t>Quan sát hóa đơn tiền điện ở hình bên. Hãy cho biết tổng lượng điện tiêu thụ trong tháng và số tiền phải trả (chưa tính thuế giá trị gia tăng). 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609693"/>
            <a:ext cx="7372493" cy="608334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610600" y="3848100"/>
            <a:ext cx="9144000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nl-NL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 cách nào mô tả sự phụ thuộc của số tiền phải trả vào tổng lượng điện </a:t>
            </a:r>
            <a:r>
              <a:rPr lang="nl-NL" sz="3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tiêu </a:t>
            </a:r>
            <a:r>
              <a:rPr lang="nl-NL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thụ hay không?</a:t>
            </a:r>
            <a:endParaRPr lang="en-US" sz="3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6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="" xmlns:a16="http://schemas.microsoft.com/office/drawing/2014/main" id="{9188FBF6-1509-4B7B-AB4E-CFADA9CDB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3053708" y="-2179372"/>
            <a:ext cx="12246121" cy="17138264"/>
          </a:xfrm>
          <a:prstGeom prst="rect">
            <a:avLst/>
          </a:prstGeom>
        </p:spPr>
      </p:pic>
      <p:grpSp>
        <p:nvGrpSpPr>
          <p:cNvPr id="24" name="Group 14">
            <a:extLst>
              <a:ext uri="{FF2B5EF4-FFF2-40B4-BE49-F238E27FC236}">
                <a16:creationId xmlns=""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752600" y="9438263"/>
            <a:ext cx="21031665" cy="1344037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=""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=""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31" name="Group 2"/>
          <p:cNvGrpSpPr/>
          <p:nvPr/>
        </p:nvGrpSpPr>
        <p:grpSpPr>
          <a:xfrm>
            <a:off x="-914400" y="0"/>
            <a:ext cx="19235170" cy="1891408"/>
            <a:chOff x="0" y="0"/>
            <a:chExt cx="4816593" cy="1021917"/>
          </a:xfrm>
        </p:grpSpPr>
        <p:sp>
          <p:nvSpPr>
            <p:cNvPr id="32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347968" y="800100"/>
            <a:ext cx="3657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8" descr="https://lh4.googleusercontent.com/J9JD14lY4PmzY0SrAxRm0UYt_FKFCPGjWhBQiw0LBZiAtPauF6YL-4L99D5Z2hG2qYlFMjfI8DZyUgGjw1opMDg0PyfD1nmLH3PAa4u8fG5nUhqFrafSolyoPdXdanaKOsBwA2VEzbVW7HRStEBXlvg75-1oVK76KjT1N6giI6p3AOd5QFy-G9Qzt9i9bxY2sd9WF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216776"/>
            <a:ext cx="5638800" cy="365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042BDE5-5778-423F-A123-8DC7C98D41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14070934" y="14548"/>
            <a:ext cx="3962400" cy="1128609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6646094" y="2359882"/>
            <a:ext cx="9660706" cy="5222018"/>
          </a:xfrm>
          <a:prstGeom prst="cloudCallout">
            <a:avLst>
              <a:gd name="adj1" fmla="val -48105"/>
              <a:gd name="adj2" fmla="val 4831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846224" y="3553920"/>
            <a:ext cx="7260446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8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hàm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=""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04800" y="1247116"/>
            <a:ext cx="1743339" cy="192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3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08247">
            <a:off x="15577496" y="7411398"/>
            <a:ext cx="3725541" cy="5187462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58663">
            <a:off x="-552295" y="8088904"/>
            <a:ext cx="4670853" cy="3464924"/>
          </a:xfrm>
          <a:prstGeom prst="rect">
            <a:avLst/>
          </a:prstGeom>
        </p:spPr>
      </p:pic>
      <p:pic>
        <p:nvPicPr>
          <p:cNvPr id="78" name="Picture 7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04270">
            <a:off x="-1174561" y="-822161"/>
            <a:ext cx="3314284" cy="4114800"/>
          </a:xfrm>
          <a:prstGeom prst="rect">
            <a:avLst/>
          </a:prstGeom>
        </p:spPr>
      </p:pic>
      <p:pic>
        <p:nvPicPr>
          <p:cNvPr id="79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927237">
            <a:off x="15217290" y="-2084202"/>
            <a:ext cx="4511215" cy="453595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886200" y="918377"/>
            <a:ext cx="10285208" cy="1600200"/>
            <a:chOff x="3995439" y="1562099"/>
            <a:chExt cx="10285208" cy="1600200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="" xmlns:a16="http://schemas.microsoft.com/office/drawing/2014/main" id="{B5D2AD20-CC37-4EA0-96B1-C2E7D7BEBD79}"/>
                </a:ext>
              </a:extLst>
            </p:cNvPr>
            <p:cNvSpPr/>
            <p:nvPr/>
          </p:nvSpPr>
          <p:spPr>
            <a:xfrm>
              <a:off x="3995439" y="1562099"/>
              <a:ext cx="10285208" cy="16002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="" xmlns:a16="http://schemas.microsoft.com/office/drawing/2014/main" id="{BBA879D1-2CAF-427A-810E-13C8AED4DBF1}"/>
                </a:ext>
              </a:extLst>
            </p:cNvPr>
            <p:cNvSpPr txBox="1"/>
            <p:nvPr/>
          </p:nvSpPr>
          <p:spPr>
            <a:xfrm>
              <a:off x="5334000" y="1917469"/>
              <a:ext cx="7828548" cy="938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HƯỚNG DẪN VỀ NHÀ</a:t>
              </a:r>
              <a:endPara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85800" y="3818092"/>
            <a:ext cx="5147034" cy="3371484"/>
            <a:chOff x="1805703" y="4381500"/>
            <a:chExt cx="6576297" cy="3371484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=""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1805703" y="4381500"/>
              <a:ext cx="6576297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="" xmlns:a16="http://schemas.microsoft.com/office/drawing/2014/main" id="{19176C4B-08BE-43A3-8FB5-87A00588A30E}"/>
                </a:ext>
              </a:extLst>
            </p:cNvPr>
            <p:cNvSpPr txBox="1"/>
            <p:nvPr/>
          </p:nvSpPr>
          <p:spPr>
            <a:xfrm>
              <a:off x="1903063" y="5111612"/>
              <a:ext cx="6248399" cy="17382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0170" algn="l"/>
                  <a:tab pos="180340" algn="l"/>
                  <a:tab pos="270510" algn="l"/>
                </a:tabLst>
                <a:defRPr/>
              </a:pPr>
              <a:r>
                <a:rPr kumimoji="0" lang="en-US" sz="3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Ghi</a:t>
              </a:r>
              <a:r>
                <a:rPr kumimoji="0" lang="en-US" sz="3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nhớ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endPara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18034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0170" algn="l"/>
                  <a:tab pos="180340" algn="l"/>
                  <a:tab pos="270510" algn="l"/>
                </a:tabLst>
                <a:defRPr/>
              </a:pPr>
              <a:r>
                <a:rPr kumimoji="0" lang="en-US" sz="3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kumimoji="0" lang="en-US" sz="3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thức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312496" y="3870494"/>
            <a:ext cx="5401645" cy="3371484"/>
            <a:chOff x="9730504" y="4343686"/>
            <a:chExt cx="6881097" cy="3371484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="" xmlns:a16="http://schemas.microsoft.com/office/drawing/2014/main" id="{72252536-78AA-4432-B87A-9CA23B402C4C}"/>
                </a:ext>
              </a:extLst>
            </p:cNvPr>
            <p:cNvSpPr/>
            <p:nvPr/>
          </p:nvSpPr>
          <p:spPr>
            <a:xfrm>
              <a:off x="10035303" y="4343686"/>
              <a:ext cx="6576297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="" xmlns:a16="http://schemas.microsoft.com/office/drawing/2014/main" id="{F596BA84-FAA0-4BDB-A63A-2109DCE3C7C7}"/>
                </a:ext>
              </a:extLst>
            </p:cNvPr>
            <p:cNvSpPr txBox="1"/>
            <p:nvPr/>
          </p:nvSpPr>
          <p:spPr>
            <a:xfrm>
              <a:off x="9730504" y="5013981"/>
              <a:ext cx="6881097" cy="17382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marR="0" lvl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>
                  <a:tab pos="90170" algn="l"/>
                  <a:tab pos="180340" algn="l"/>
                  <a:tab pos="270510" algn="l"/>
                </a:tabLst>
                <a:defRPr/>
              </a:pPr>
              <a:r>
                <a:rPr kumimoji="0" lang="en-US" sz="3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Hoàn</a:t>
              </a:r>
              <a:r>
                <a:rPr kumimoji="0" lang="en-US" sz="3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endPara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180340" marR="0" lvl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>
                  <a:tab pos="90170" algn="l"/>
                  <a:tab pos="180340" algn="l"/>
                  <a:tab pos="270510" algn="l"/>
                </a:tabLst>
                <a:defRPr/>
              </a:pPr>
              <a:r>
                <a:rPr kumimoji="0" lang="en-US" sz="3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3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tập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SBT.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1978898" y="3851767"/>
            <a:ext cx="5820559" cy="3371484"/>
            <a:chOff x="9419833" y="4343686"/>
            <a:chExt cx="7414747" cy="3371484"/>
          </a:xfrm>
        </p:grpSpPr>
        <p:sp>
          <p:nvSpPr>
            <p:cNvPr id="17" name="Rectangle: Rounded Corners 90">
              <a:extLst>
                <a:ext uri="{FF2B5EF4-FFF2-40B4-BE49-F238E27FC236}">
                  <a16:creationId xmlns="" xmlns:a16="http://schemas.microsoft.com/office/drawing/2014/main" id="{72252536-78AA-4432-B87A-9CA23B402C4C}"/>
                </a:ext>
              </a:extLst>
            </p:cNvPr>
            <p:cNvSpPr/>
            <p:nvPr/>
          </p:nvSpPr>
          <p:spPr>
            <a:xfrm>
              <a:off x="10035303" y="4343686"/>
              <a:ext cx="6576297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596BA84-FAA0-4BDB-A63A-2109DCE3C7C7}"/>
                </a:ext>
              </a:extLst>
            </p:cNvPr>
            <p:cNvSpPr txBox="1"/>
            <p:nvPr/>
          </p:nvSpPr>
          <p:spPr>
            <a:xfrm>
              <a:off x="9419833" y="5114288"/>
              <a:ext cx="7414747" cy="18466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marR="0" lvl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>
                  <a:tab pos="90170" algn="l"/>
                  <a:tab pos="180340" algn="l"/>
                  <a:tab pos="270510" algn="l"/>
                </a:tabLst>
                <a:defRPr/>
              </a:pPr>
              <a:r>
                <a:rPr kumimoji="0" lang="en-US" sz="3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Chuẩn</a:t>
              </a:r>
              <a:r>
                <a:rPr kumimoji="0" lang="en-US" sz="38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bị</a:t>
              </a:r>
              <a:r>
                <a:rPr kumimoji="0" lang="en-US" sz="38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38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mới</a:t>
              </a:r>
              <a:endParaRPr kumimoji="0" lang="en-US" sz="3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180340" marR="0" lvl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>
                  <a:tab pos="90170" algn="l"/>
                  <a:tab pos="180340" algn="l"/>
                  <a:tab pos="270510" algn="l"/>
                </a:tabLst>
                <a:defRPr/>
              </a:pPr>
              <a:r>
                <a:rPr kumimoji="0" lang="en-US" sz="38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“</a:t>
              </a:r>
              <a:r>
                <a:rPr kumimoji="0" lang="en-US" sz="3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38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16: </a:t>
              </a:r>
              <a:r>
                <a:rPr kumimoji="0" lang="en-US" sz="3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Hàm</a:t>
              </a:r>
              <a:r>
                <a:rPr kumimoji="0" lang="en-US" sz="38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38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bậc</a:t>
              </a:r>
              <a:r>
                <a:rPr kumimoji="0" lang="en-US" sz="38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2”</a:t>
              </a:r>
              <a:r>
                <a:rPr kumimoji="0" lang="en-US" sz="3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96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dir="in"/>
      </p:transition>
    </mc:Choice>
    <mc:Fallback xmlns="">
      <p:transition spd="med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74041" y="619908"/>
            <a:ext cx="14339918" cy="90471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847438" y="6701447"/>
            <a:ext cx="2575079" cy="35855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17548" y="7396772"/>
            <a:ext cx="3896141" cy="28902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437566" y="7452938"/>
            <a:ext cx="5431130" cy="28340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454561" y="-411591"/>
            <a:ext cx="3428602" cy="3447406"/>
          </a:xfrm>
          <a:prstGeom prst="rect">
            <a:avLst/>
          </a:prstGeom>
        </p:spPr>
      </p:pic>
      <p:sp>
        <p:nvSpPr>
          <p:cNvPr id="8" name="TextBox 18">
            <a:extLst>
              <a:ext uri="{FF2B5EF4-FFF2-40B4-BE49-F238E27FC236}">
                <a16:creationId xmlns="" xmlns:a16="http://schemas.microsoft.com/office/drawing/2014/main" id="{8F5E62F2-E99E-4F19-B9B0-2063558D038E}"/>
              </a:ext>
            </a:extLst>
          </p:cNvPr>
          <p:cNvSpPr txBox="1"/>
          <p:nvPr/>
        </p:nvSpPr>
        <p:spPr>
          <a:xfrm>
            <a:off x="422798" y="2857500"/>
            <a:ext cx="17331802" cy="3032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ƠN CÁC EM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 THEO DÕI BÀI HỌC</a:t>
            </a:r>
            <a:r>
              <a:rPr kumimoji="0" lang="vi-VN" sz="7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82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089473" y="1798597"/>
            <a:ext cx="14233764" cy="67314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139580" y="1046088"/>
            <a:ext cx="3423447" cy="344222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242790" y="8893646"/>
            <a:ext cx="8580377" cy="46646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930073" y="7134034"/>
            <a:ext cx="2372026" cy="175961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1359307" y="7787718"/>
            <a:ext cx="4776015" cy="6876461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="" xmlns:a16="http://schemas.microsoft.com/office/drawing/2014/main" id="{0783D361-05EA-4046-B4A7-3B2D0FA4C5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7002890" y="1046088"/>
            <a:ext cx="2598417" cy="322602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753739" y="2400300"/>
            <a:ext cx="12628122" cy="299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6700" b="1" kern="0" dirty="0">
                <a:solidFill>
                  <a:schemeClr val="bg1"/>
                </a:solidFill>
              </a:rPr>
              <a:t>CHƯƠNG </a:t>
            </a:r>
            <a:r>
              <a:rPr lang="vi-VN" sz="6700" b="1" kern="0" dirty="0" smtClean="0">
                <a:solidFill>
                  <a:schemeClr val="bg1"/>
                </a:solidFill>
              </a:rPr>
              <a:t>V</a:t>
            </a:r>
            <a:r>
              <a:rPr lang="en-US" sz="67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I:</a:t>
            </a:r>
            <a:r>
              <a:rPr lang="vi-VN" sz="6700" b="1" kern="0" dirty="0" smtClean="0">
                <a:solidFill>
                  <a:schemeClr val="bg1"/>
                </a:solidFill>
              </a:rPr>
              <a:t> </a:t>
            </a:r>
            <a:r>
              <a:rPr lang="en-US" sz="67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HÀM SỐ,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67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ĐỒ THỊ VÀ ỨNG DỤNG</a:t>
            </a:r>
            <a:endParaRPr lang="en-US" sz="67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86200" y="5692345"/>
            <a:ext cx="10668000" cy="1508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7000" b="1" kern="0" dirty="0">
                <a:solidFill>
                  <a:srgbClr val="FFFF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BÀI 15: HÀM SỐ</a:t>
            </a:r>
            <a:endParaRPr kumimoji="0" lang="en-US" sz="7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2394193"/>
            <a:ext cx="19463772" cy="38800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752600" y="9293556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6" name="Picture 9">
            <a:extLst>
              <a:ext uri="{FF2B5EF4-FFF2-40B4-BE49-F238E27FC236}">
                <a16:creationId xmlns="" xmlns:a16="http://schemas.microsoft.com/office/drawing/2014/main" id="{406F9B5C-BB82-43F0-BCAE-02449BDAE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86454" y="7256839"/>
            <a:ext cx="875639" cy="200146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680918" y="2475100"/>
            <a:ext cx="1412687" cy="1285465"/>
            <a:chOff x="3352800" y="3102142"/>
            <a:chExt cx="1412687" cy="1285465"/>
          </a:xfrm>
          <a:solidFill>
            <a:schemeClr val="accent3">
              <a:lumMod val="75000"/>
            </a:schemeClr>
          </a:solidFill>
        </p:grpSpPr>
        <p:grpSp>
          <p:nvGrpSpPr>
            <p:cNvPr id="21" name="Group 4"/>
            <p:cNvGrpSpPr/>
            <p:nvPr/>
          </p:nvGrpSpPr>
          <p:grpSpPr>
            <a:xfrm>
              <a:off x="3352800" y="3102142"/>
              <a:ext cx="1412687" cy="1285465"/>
              <a:chOff x="0" y="0"/>
              <a:chExt cx="6350000" cy="6350000"/>
            </a:xfrm>
            <a:grpFill/>
          </p:grpSpPr>
          <p:sp>
            <p:nvSpPr>
              <p:cNvPr id="24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22" name="TextBox 15"/>
            <p:cNvSpPr txBox="1"/>
            <p:nvPr/>
          </p:nvSpPr>
          <p:spPr>
            <a:xfrm>
              <a:off x="3534358" y="3563850"/>
              <a:ext cx="1043391" cy="564257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5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sp>
        <p:nvSpPr>
          <p:cNvPr id="25" name="TextBox 8"/>
          <p:cNvSpPr txBox="1"/>
          <p:nvPr/>
        </p:nvSpPr>
        <p:spPr>
          <a:xfrm>
            <a:off x="5791200" y="-190500"/>
            <a:ext cx="8151570" cy="133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191"/>
              </a:lnSpc>
              <a:spcBef>
                <a:spcPct val="0"/>
              </a:spcBef>
            </a:pPr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498819" y="2498764"/>
            <a:ext cx="9553994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4500" b="1" dirty="0">
                <a:ea typeface="Calibri" panose="020F0502020204030204" pitchFamily="34" charset="0"/>
                <a:cs typeface="Arial" panose="020B0604020202020204" pitchFamily="34" charset="0"/>
              </a:rPr>
              <a:t>Khái niệm hàm số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684070" y="4632588"/>
            <a:ext cx="1412687" cy="1285465"/>
            <a:chOff x="3352800" y="3102142"/>
            <a:chExt cx="1412687" cy="1285465"/>
          </a:xfrm>
          <a:solidFill>
            <a:schemeClr val="accent3">
              <a:lumMod val="75000"/>
            </a:schemeClr>
          </a:solidFill>
        </p:grpSpPr>
        <p:grpSp>
          <p:nvGrpSpPr>
            <p:cNvPr id="29" name="Group 4"/>
            <p:cNvGrpSpPr/>
            <p:nvPr/>
          </p:nvGrpSpPr>
          <p:grpSpPr>
            <a:xfrm>
              <a:off x="3352800" y="3102142"/>
              <a:ext cx="1412687" cy="1285465"/>
              <a:chOff x="0" y="0"/>
              <a:chExt cx="6350000" cy="6350000"/>
            </a:xfrm>
            <a:grpFill/>
          </p:grpSpPr>
          <p:sp>
            <p:nvSpPr>
              <p:cNvPr id="31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30" name="TextBox 15"/>
            <p:cNvSpPr txBox="1"/>
            <p:nvPr/>
          </p:nvSpPr>
          <p:spPr>
            <a:xfrm>
              <a:off x="3534358" y="3563850"/>
              <a:ext cx="1043391" cy="56425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50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en-US"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5498819" y="4656395"/>
            <a:ext cx="10173176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4500" b="1" dirty="0">
                <a:ea typeface="Calibri" panose="020F0502020204030204" pitchFamily="34" charset="0"/>
                <a:cs typeface="Arial" panose="020B0604020202020204" pitchFamily="34" charset="0"/>
              </a:rPr>
              <a:t>Đồ thị hàm số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3677827" y="6714326"/>
            <a:ext cx="1412687" cy="1285465"/>
            <a:chOff x="3352800" y="3102142"/>
            <a:chExt cx="1412687" cy="1285465"/>
          </a:xfrm>
          <a:solidFill>
            <a:schemeClr val="accent3">
              <a:lumMod val="75000"/>
            </a:schemeClr>
          </a:solidFill>
        </p:grpSpPr>
        <p:grpSp>
          <p:nvGrpSpPr>
            <p:cNvPr id="35" name="Group 4"/>
            <p:cNvGrpSpPr/>
            <p:nvPr/>
          </p:nvGrpSpPr>
          <p:grpSpPr>
            <a:xfrm>
              <a:off x="3352800" y="3102142"/>
              <a:ext cx="1412687" cy="1285465"/>
              <a:chOff x="0" y="0"/>
              <a:chExt cx="6350000" cy="6350000"/>
            </a:xfrm>
            <a:grpFill/>
          </p:grpSpPr>
          <p:sp>
            <p:nvSpPr>
              <p:cNvPr id="37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36" name="TextBox 15"/>
            <p:cNvSpPr txBox="1"/>
            <p:nvPr/>
          </p:nvSpPr>
          <p:spPr>
            <a:xfrm>
              <a:off x="3534358" y="3563850"/>
              <a:ext cx="1043391" cy="56425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50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  <a:endParaRPr lang="en-US"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5475572" y="6760820"/>
            <a:ext cx="11864062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4500" b="1" dirty="0">
                <a:ea typeface="Calibri" panose="020F0502020204030204" pitchFamily="34" charset="0"/>
                <a:cs typeface="Arial" panose="020B0604020202020204" pitchFamily="34" charset="0"/>
              </a:rPr>
              <a:t>Sự đồng biến, nghịch biến của hàm số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0" y="7809557"/>
            <a:ext cx="5210128" cy="148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9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32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=""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=""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208684" y="2576400"/>
            <a:ext cx="2060036" cy="1828800"/>
            <a:chOff x="3355952" y="3048581"/>
            <a:chExt cx="1406383" cy="1285465"/>
          </a:xfrm>
          <a:solidFill>
            <a:schemeClr val="accent3">
              <a:lumMod val="75000"/>
            </a:schemeClr>
          </a:solidFill>
        </p:grpSpPr>
        <p:grpSp>
          <p:nvGrpSpPr>
            <p:cNvPr id="16" name="Group 4"/>
            <p:cNvGrpSpPr/>
            <p:nvPr/>
          </p:nvGrpSpPr>
          <p:grpSpPr>
            <a:xfrm>
              <a:off x="3355952" y="3048581"/>
              <a:ext cx="1406383" cy="1285465"/>
              <a:chOff x="14168" y="-264583"/>
              <a:chExt cx="6321663" cy="6350000"/>
            </a:xfrm>
            <a:grpFill/>
          </p:grpSpPr>
          <p:sp>
            <p:nvSpPr>
              <p:cNvPr id="18" name="Freeform 5"/>
              <p:cNvSpPr/>
              <p:nvPr/>
            </p:nvSpPr>
            <p:spPr>
              <a:xfrm>
                <a:off x="14168" y="-264583"/>
                <a:ext cx="6321663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7" name="TextBox 15"/>
            <p:cNvSpPr txBox="1"/>
            <p:nvPr/>
          </p:nvSpPr>
          <p:spPr>
            <a:xfrm>
              <a:off x="3534358" y="3563850"/>
              <a:ext cx="1043391" cy="42059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5867400" y="3640287"/>
            <a:ext cx="6705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6000" b="1" dirty="0">
                <a:ea typeface="Calibri" panose="020F0502020204030204" pitchFamily="34" charset="0"/>
                <a:cs typeface="Arial" panose="020B0604020202020204" pitchFamily="34" charset="0"/>
              </a:rPr>
              <a:t>Khái niệm hàm số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752600" y="9904272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4" name="Picture 15">
            <a:extLst>
              <a:ext uri="{FF2B5EF4-FFF2-40B4-BE49-F238E27FC236}">
                <a16:creationId xmlns="" xmlns:a16="http://schemas.microsoft.com/office/drawing/2014/main" id="{9BFD42BF-82DE-41BE-82E4-497F948A4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649171" y="8208945"/>
            <a:ext cx="5331263" cy="173932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05738" y="369585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nl-NL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0228" y="1163241"/>
            <a:ext cx="169164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 6.1 cho biết nồng độ bụi PM 2.5 trong không khí theo thời gian trong ngày 25-3-2021 là một trạm quan trắc ở Thủ đô Hà Nội: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255" y="3084393"/>
            <a:ext cx="11341093" cy="2059107"/>
          </a:xfrm>
          <a:prstGeom prst="rect">
            <a:avLst/>
          </a:prstGeom>
        </p:spPr>
      </p:pic>
      <p:pic>
        <p:nvPicPr>
          <p:cNvPr id="11" name="Picture 25">
            <a:extLst>
              <a:ext uri="{FF2B5EF4-FFF2-40B4-BE49-F238E27FC236}">
                <a16:creationId xmlns=""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594515" y="227308"/>
            <a:ext cx="1224738" cy="1148192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28016" y="8342639"/>
            <a:ext cx="1252507" cy="13832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00181" y="5748084"/>
            <a:ext cx="5016494" cy="9694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endParaRPr lang="en-US" sz="3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26452" y="7048500"/>
            <a:ext cx="116325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8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8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8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8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8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HĐ 1 </a:t>
            </a:r>
            <a:r>
              <a:rPr lang="en-US" sz="38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8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8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8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8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8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228600" y="5372100"/>
            <a:ext cx="1905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28" y="277042"/>
            <a:ext cx="956830" cy="89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7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5" grpId="0"/>
      <p:bldP spid="4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2057400" y="9334500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4" name="Picture 15">
            <a:extLst>
              <a:ext uri="{FF2B5EF4-FFF2-40B4-BE49-F238E27FC236}">
                <a16:creationId xmlns="" xmlns:a16="http://schemas.microsoft.com/office/drawing/2014/main" id="{9BFD42BF-82DE-41BE-82E4-497F948A4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478000" y="8199465"/>
            <a:ext cx="3349351" cy="109272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128768" y="3543300"/>
            <a:ext cx="1683043" cy="87398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prstClr val="black"/>
                </a:solidFill>
              </a:rPr>
              <a:t>Giải</a:t>
            </a:r>
            <a:endParaRPr lang="en-US" sz="4000" b="1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534652"/>
            <a:ext cx="16208283" cy="875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Hãy cho biết nồng độ bụi PM 2.5 tại mỗi thời điểm 8 giờ, 12 giờ, 16 giờ.</a:t>
            </a:r>
            <a:endParaRPr lang="en-US" sz="3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400" y="1562100"/>
            <a:ext cx="1611178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Trong Bảng 6.1, mỗi thời điểm tương ứng với bao nhiêu giá trị của nồng độ bụi PM 2.5?</a:t>
            </a:r>
            <a:endParaRPr lang="en-US" sz="3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4621184"/>
            <a:ext cx="9144000" cy="39087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50000"/>
              </a:lnSpc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8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giờ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3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57,9.</a:t>
            </a:r>
          </a:p>
          <a:p>
            <a:pPr marL="571500" lvl="0" indent="-571500" algn="just">
              <a:lnSpc>
                <a:spcPct val="150000"/>
              </a:lnSpc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3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12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giờ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3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69,07.</a:t>
            </a:r>
          </a:p>
          <a:p>
            <a:pPr marL="571500" lvl="0" indent="-571500" algn="just">
              <a:lnSpc>
                <a:spcPct val="150000"/>
              </a:lnSpc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3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16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giờ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81,78.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677400" y="4679285"/>
            <a:ext cx="7764862" cy="2826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endParaRPr lang="en-US" sz="3800" dirty="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8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PM 2.5.</a:t>
            </a:r>
            <a:endParaRPr lang="en-US" sz="3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191350" y="4862901"/>
            <a:ext cx="0" cy="447159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7">
            <a:extLst>
              <a:ext uri="{FF2B5EF4-FFF2-40B4-BE49-F238E27FC236}">
                <a16:creationId xmlns=""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589175">
            <a:off x="16927923" y="3156055"/>
            <a:ext cx="1985395" cy="188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905000" y="1848798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HĐ 2: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17113" y="1686307"/>
            <a:ext cx="49530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800" dirty="0">
                <a:solidFill>
                  <a:srgbClr val="000000"/>
                </a:solidFill>
              </a:rPr>
              <a:t>Quan sát Hình 6.1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1454" y="282944"/>
            <a:ext cx="5016494" cy="9694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endParaRPr lang="en-US" sz="3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91200" y="485028"/>
            <a:ext cx="116325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8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8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8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8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8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HĐ 2 </a:t>
            </a:r>
            <a:r>
              <a:rPr lang="en-US" sz="38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8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8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8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8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8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585817" y="8939363"/>
            <a:ext cx="1304854" cy="10047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83" y="2996690"/>
            <a:ext cx="10404537" cy="504241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939696" y="2887607"/>
            <a:ext cx="6950975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Thời gian theo dõi mực nước biển ở Trường Sa được thể hiện trong hình từ năm nào đến năm nào?</a:t>
            </a:r>
            <a:endParaRPr lang="en-US" sz="3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0440" y="8249841"/>
            <a:ext cx="1558536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Trong khoảng thời gian đó, năm nào mực nước biển trung bình tại Trường Sa cao nhất, thấp nhất?</a:t>
            </a:r>
            <a:endParaRPr lang="en-US" sz="3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79" y="1741716"/>
            <a:ext cx="956830" cy="8929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/>
      <p:bldP spid="17" grpId="0" animBg="1"/>
      <p:bldP spid="2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5">
            <a:extLst>
              <a:ext uri="{FF2B5EF4-FFF2-40B4-BE49-F238E27FC236}">
                <a16:creationId xmlns="" xmlns:a16="http://schemas.microsoft.com/office/drawing/2014/main" id="{9BFD42BF-82DE-41BE-82E4-497F948A4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335000" y="7747429"/>
            <a:ext cx="5018635" cy="1637329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318093" y="5067300"/>
            <a:ext cx="1683043" cy="87398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=""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589175">
            <a:off x="-573756" y="59072"/>
            <a:ext cx="1985395" cy="1881162"/>
          </a:xfrm>
          <a:prstGeom prst="rect">
            <a:avLst/>
          </a:prstGeom>
        </p:spPr>
      </p:pic>
      <p:grpSp>
        <p:nvGrpSpPr>
          <p:cNvPr id="18" name="Group 6"/>
          <p:cNvGrpSpPr/>
          <p:nvPr/>
        </p:nvGrpSpPr>
        <p:grpSpPr>
          <a:xfrm>
            <a:off x="-1278611" y="8745827"/>
            <a:ext cx="20497800" cy="3290359"/>
            <a:chOff x="0" y="-38100"/>
            <a:chExt cx="4907243" cy="1425075"/>
          </a:xfrm>
        </p:grpSpPr>
        <p:sp>
          <p:nvSpPr>
            <p:cNvPr id="19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0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607" y="266617"/>
            <a:ext cx="8850013" cy="44414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" y="6296677"/>
            <a:ext cx="7051161" cy="8638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</a:rPr>
              <a:t>a)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</a:rPr>
              <a:t>năm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</a:rPr>
              <a:t> 2013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đến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</a:rPr>
              <a:t>năm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</a:rPr>
              <a:t> 2019.</a:t>
            </a:r>
            <a:endParaRPr lang="en-US" sz="3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7335441"/>
            <a:ext cx="145542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mực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cao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2013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2018 (242mm).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r>
              <a:rPr lang="en-US" sz="3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lang="en-US" sz="3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mực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thấp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2015 (237mm).</a:t>
            </a:r>
            <a:endParaRPr lang="en-US" sz="3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3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70066">
            <a:off x="16220517" y="2843574"/>
            <a:ext cx="2229213" cy="226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1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1644</TotalTime>
  <Words>1357</Words>
  <Application>Microsoft Office PowerPoint</Application>
  <PresentationFormat>Custom</PresentationFormat>
  <Paragraphs>117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Times New Roman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Mrt Hao</cp:lastModifiedBy>
  <cp:revision>2</cp:revision>
  <dcterms:created xsi:type="dcterms:W3CDTF">2006-08-16T00:00:00Z</dcterms:created>
  <dcterms:modified xsi:type="dcterms:W3CDTF">2025-01-25T08:14:20Z</dcterms:modified>
  <dc:identifier>DAFKHsiNSS8</dc:identifier>
</cp:coreProperties>
</file>