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8"/>
  </p:notesMasterIdLst>
  <p:sldIdLst>
    <p:sldId id="256" r:id="rId2"/>
    <p:sldId id="323" r:id="rId3"/>
    <p:sldId id="257" r:id="rId4"/>
    <p:sldId id="258" r:id="rId5"/>
    <p:sldId id="261" r:id="rId6"/>
    <p:sldId id="275" r:id="rId7"/>
    <p:sldId id="262" r:id="rId8"/>
    <p:sldId id="266" r:id="rId9"/>
    <p:sldId id="324" r:id="rId10"/>
    <p:sldId id="291" r:id="rId11"/>
    <p:sldId id="325" r:id="rId12"/>
    <p:sldId id="272" r:id="rId13"/>
    <p:sldId id="293" r:id="rId14"/>
    <p:sldId id="273" r:id="rId15"/>
    <p:sldId id="327" r:id="rId16"/>
    <p:sldId id="278" r:id="rId17"/>
    <p:sldId id="328" r:id="rId18"/>
    <p:sldId id="326" r:id="rId19"/>
    <p:sldId id="269" r:id="rId20"/>
    <p:sldId id="287" r:id="rId21"/>
    <p:sldId id="329" r:id="rId22"/>
    <p:sldId id="330" r:id="rId23"/>
    <p:sldId id="331" r:id="rId24"/>
    <p:sldId id="332" r:id="rId25"/>
    <p:sldId id="333" r:id="rId26"/>
    <p:sldId id="315" r:id="rId27"/>
  </p:sldIdLst>
  <p:sldSz cx="9144000" cy="5143500" type="screen16x9"/>
  <p:notesSz cx="6858000" cy="9144000"/>
  <p:embeddedFontLst>
    <p:embeddedFont>
      <p:font typeface="Roboto Slab SemiBold" charset="0"/>
      <p:regular r:id="rId29"/>
      <p:bold r:id="rId30"/>
    </p:embeddedFont>
    <p:embeddedFont>
      <p:font typeface="Bebas Neue" charset="0"/>
      <p:regular r:id="rId31"/>
    </p:embeddedFont>
    <p:embeddedFont>
      <p:font typeface="Cambria Math" pitchFamily="18" charset="0"/>
      <p:regular r:id="rId32"/>
    </p:embeddedFont>
    <p:embeddedFont>
      <p:font typeface="Crete Round" charset="0"/>
      <p:regular r:id="rId33"/>
      <p:italic r:id="rId34"/>
    </p:embeddedFont>
    <p:embeddedFont>
      <p:font typeface="Roboto Slab" charset="0"/>
      <p:regular r:id="rId35"/>
      <p:bold r:id="rId36"/>
    </p:embeddedFont>
    <p:embeddedFont>
      <p:font typeface="Calibri"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FDEF1"/>
    <a:srgbClr val="BED2EC"/>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74BF671-4834-40C6-80C3-13B5E463A841}">
  <a:tblStyle styleId="{874BF671-4834-40C6-80C3-13B5E463A8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075" autoAdjust="0"/>
  </p:normalViewPr>
  <p:slideViewPr>
    <p:cSldViewPr snapToGrid="0">
      <p:cViewPr>
        <p:scale>
          <a:sx n="99" d="100"/>
          <a:sy n="99" d="100"/>
        </p:scale>
        <p:origin x="-498" y="-3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572631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08dede5e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08dede5e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897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0ce52cee2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0ce52cee2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72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10ad6db7fc7_0_3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10ad6db7fc7_0_3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531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0ba9b38579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0ba9b38579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06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0ce52cee29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0ce52cee29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15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10ad6db7fc7_0_2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10ad6db7fc7_0_2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42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10ce52cee29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10ce52cee29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896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0ba9b38579_0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0ba9b38579_0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84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0ad6db7fc7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0ad6db7fc7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36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10ba9b38579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10ba9b38579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68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0ce52cee29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0ce52cee29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26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08dede5eb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08dede5eb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36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ce52cee2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ce52cee2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38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0ad6db7fc7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0ad6db7fc7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80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0ce52cee29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0ce52cee29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87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d4b72e37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0d4b72e37d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81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0ad6db7fc7_0_2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0ad6db7fc7_0_2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06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0ad6db7fc7_0_2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0ad6db7fc7_0_2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95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01435" y="1063150"/>
            <a:ext cx="3690900" cy="24681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58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501560" y="3589649"/>
            <a:ext cx="3690900" cy="4095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 name="Google Shape;12;p2"/>
          <p:cNvSpPr/>
          <p:nvPr/>
        </p:nvSpPr>
        <p:spPr>
          <a:xfrm rot="590594">
            <a:off x="7306712" y="3266934"/>
            <a:ext cx="3161519" cy="3369484"/>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2128" y="-1304664"/>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7525" y="2016700"/>
            <a:ext cx="1758312" cy="155369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5432407" y="-1300083"/>
            <a:ext cx="1456632" cy="1725903"/>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9133" y="1280622"/>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6941" y="4586405"/>
            <a:ext cx="2549830" cy="1944062"/>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17267" y="-602683"/>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518003" y="4369513"/>
            <a:ext cx="1000371" cy="1985283"/>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9352694">
            <a:off x="8770736" y="809473"/>
            <a:ext cx="1059678" cy="136441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46474">
            <a:off x="7930466" y="-992261"/>
            <a:ext cx="2214506" cy="18118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17415" y="4351335"/>
            <a:ext cx="1572202" cy="193720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27087" y="-943702"/>
            <a:ext cx="2549813" cy="377705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578358">
            <a:off x="8100434" y="4644097"/>
            <a:ext cx="795784" cy="108049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453457">
            <a:off x="7749177" y="-1174865"/>
            <a:ext cx="1572224" cy="19372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1626450" y="3553300"/>
            <a:ext cx="58911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5" name="Google Shape;125;p14"/>
          <p:cNvSpPr txBox="1">
            <a:spLocks noGrp="1"/>
          </p:cNvSpPr>
          <p:nvPr>
            <p:ph type="subTitle" idx="1"/>
          </p:nvPr>
        </p:nvSpPr>
        <p:spPr>
          <a:xfrm>
            <a:off x="1626450" y="1569975"/>
            <a:ext cx="5891100" cy="153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26" name="Google Shape;126;p14"/>
          <p:cNvSpPr/>
          <p:nvPr/>
        </p:nvSpPr>
        <p:spPr>
          <a:xfrm>
            <a:off x="1352872" y="-1515202"/>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758650" y="2495425"/>
            <a:ext cx="1478659" cy="13064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35804" y="1609332"/>
            <a:ext cx="524935" cy="71274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rot="1472601">
            <a:off x="8002559" y="-500336"/>
            <a:ext cx="1546715" cy="126548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rot="-5636126">
            <a:off x="6839244" y="4271998"/>
            <a:ext cx="1381271" cy="187537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rot="-9327472">
            <a:off x="7787680" y="-944843"/>
            <a:ext cx="1322004" cy="162891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rot="5276689">
            <a:off x="-544581" y="1354836"/>
            <a:ext cx="933808" cy="115059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2137475" y="4646749"/>
            <a:ext cx="2074626" cy="1581861"/>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3038767" y="4538250"/>
            <a:ext cx="1279253" cy="157624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3485399" y="-245901"/>
            <a:ext cx="650153" cy="53193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4350519" y="2092325"/>
            <a:ext cx="36579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720000" y="2361600"/>
            <a:ext cx="3142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808449" y="4571028"/>
            <a:ext cx="1326098" cy="117169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200950" y="-1414875"/>
            <a:ext cx="2208237" cy="2497438"/>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817363" y="-171432"/>
            <a:ext cx="2686852" cy="1202180"/>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rot="-5400000" flipH="1">
            <a:off x="6470026" y="4618142"/>
            <a:ext cx="1969936" cy="184175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rot="5890238">
            <a:off x="7982916" y="4187129"/>
            <a:ext cx="69846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5879636" y="-397734"/>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83928" y="3599110"/>
            <a:ext cx="721609"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rot="5276756">
            <a:off x="-645881" y="3325452"/>
            <a:ext cx="128366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rot="5400000" flipH="1">
            <a:off x="6266696" y="4761578"/>
            <a:ext cx="529711" cy="7192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rot="-9594276" flipH="1">
            <a:off x="5174717" y="-7660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rot="148401" flipH="1">
            <a:off x="5914067" y="4634097"/>
            <a:ext cx="1162884" cy="162379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009500" y="1761600"/>
            <a:ext cx="20160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5146488" y="1761610"/>
            <a:ext cx="2016000" cy="47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009500" y="2527400"/>
            <a:ext cx="2952000" cy="994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5146495" y="2527400"/>
            <a:ext cx="2952000" cy="994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7172827" y="-588443"/>
            <a:ext cx="1410354" cy="124614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rot="-4840669">
            <a:off x="1684362" y="3865859"/>
            <a:ext cx="1784560" cy="3301676"/>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rot="-5400000">
            <a:off x="4588543" y="4531014"/>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rot="-6692913">
            <a:off x="3306863" y="4059800"/>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952200" y="2880525"/>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17"/>
          <p:cNvSpPr txBox="1">
            <a:spLocks noGrp="1"/>
          </p:cNvSpPr>
          <p:nvPr>
            <p:ph type="subTitle" idx="1"/>
          </p:nvPr>
        </p:nvSpPr>
        <p:spPr>
          <a:xfrm>
            <a:off x="952200" y="3314682"/>
            <a:ext cx="1980000" cy="88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3636000" y="2880513"/>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17"/>
          <p:cNvSpPr txBox="1">
            <a:spLocks noGrp="1"/>
          </p:cNvSpPr>
          <p:nvPr>
            <p:ph type="subTitle" idx="3"/>
          </p:nvPr>
        </p:nvSpPr>
        <p:spPr>
          <a:xfrm>
            <a:off x="3636000" y="3314654"/>
            <a:ext cx="1980000" cy="88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6319800" y="2880513"/>
            <a:ext cx="198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17"/>
          <p:cNvSpPr txBox="1">
            <a:spLocks noGrp="1"/>
          </p:cNvSpPr>
          <p:nvPr>
            <p:ph type="subTitle" idx="5"/>
          </p:nvPr>
        </p:nvSpPr>
        <p:spPr>
          <a:xfrm>
            <a:off x="6319800" y="3314638"/>
            <a:ext cx="1980000" cy="882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952200" y="-1387425"/>
            <a:ext cx="2164686" cy="177108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rot="-5400000">
            <a:off x="471829" y="4456158"/>
            <a:ext cx="1530113" cy="135207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rot="-5779075">
            <a:off x="5742841" y="4586984"/>
            <a:ext cx="653061" cy="88670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958667" y="-349758"/>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rot="2347016">
            <a:off x="8398905" y="226110"/>
            <a:ext cx="1824882" cy="149312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rot="10019787">
            <a:off x="2483315" y="-1072571"/>
            <a:ext cx="1213498" cy="149522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rot="-6332028">
            <a:off x="8704350" y="1550438"/>
            <a:ext cx="632296" cy="81412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rot="-5801112">
            <a:off x="4710850" y="4150416"/>
            <a:ext cx="1882378" cy="2788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76"/>
        <p:cNvGrpSpPr/>
        <p:nvPr/>
      </p:nvGrpSpPr>
      <p:grpSpPr>
        <a:xfrm>
          <a:off x="0" y="0"/>
          <a:ext cx="0" cy="0"/>
          <a:chOff x="0" y="0"/>
          <a:chExt cx="0" cy="0"/>
        </a:xfrm>
      </p:grpSpPr>
      <p:sp>
        <p:nvSpPr>
          <p:cNvPr id="177" name="Google Shape;177;p18"/>
          <p:cNvSpPr/>
          <p:nvPr/>
        </p:nvSpPr>
        <p:spPr>
          <a:xfrm>
            <a:off x="-958667" y="-349758"/>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txBox="1">
            <a:spLocks noGrp="1"/>
          </p:cNvSpPr>
          <p:nvPr>
            <p:ph type="title"/>
          </p:nvPr>
        </p:nvSpPr>
        <p:spPr>
          <a:xfrm>
            <a:off x="803548" y="1165050"/>
            <a:ext cx="2700000" cy="527700"/>
          </a:xfrm>
          <a:prstGeom prst="rect">
            <a:avLst/>
          </a:prstGeom>
        </p:spPr>
        <p:txBody>
          <a:bodyPr spcFirstLastPara="1" wrap="square" lIns="91425" tIns="91425" rIns="91425" bIns="91425" anchor="ctr" anchorCtr="0">
            <a:noAutofit/>
          </a:bodyPr>
          <a:lstStyle>
            <a:lvl1pPr lvl="0" rtl="0">
              <a:spcBef>
                <a:spcPts val="40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9" name="Google Shape;179;p18"/>
          <p:cNvSpPr txBox="1">
            <a:spLocks noGrp="1"/>
          </p:cNvSpPr>
          <p:nvPr>
            <p:ph type="subTitle" idx="1"/>
          </p:nvPr>
        </p:nvSpPr>
        <p:spPr>
          <a:xfrm>
            <a:off x="803548" y="2189579"/>
            <a:ext cx="2808000" cy="57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5644643" y="1165050"/>
            <a:ext cx="2700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18"/>
          <p:cNvSpPr txBox="1">
            <a:spLocks noGrp="1"/>
          </p:cNvSpPr>
          <p:nvPr>
            <p:ph type="subTitle" idx="3"/>
          </p:nvPr>
        </p:nvSpPr>
        <p:spPr>
          <a:xfrm>
            <a:off x="5525093" y="2189575"/>
            <a:ext cx="2808000" cy="57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803548" y="2996225"/>
            <a:ext cx="270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18"/>
          <p:cNvSpPr txBox="1">
            <a:spLocks noGrp="1"/>
          </p:cNvSpPr>
          <p:nvPr>
            <p:ph type="subTitle" idx="5"/>
          </p:nvPr>
        </p:nvSpPr>
        <p:spPr>
          <a:xfrm>
            <a:off x="803548" y="4020850"/>
            <a:ext cx="2808000" cy="57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5644643" y="2996225"/>
            <a:ext cx="2700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 name="Google Shape;185;p18"/>
          <p:cNvSpPr txBox="1">
            <a:spLocks noGrp="1"/>
          </p:cNvSpPr>
          <p:nvPr>
            <p:ph type="subTitle" idx="7"/>
          </p:nvPr>
        </p:nvSpPr>
        <p:spPr>
          <a:xfrm>
            <a:off x="5525093" y="4020850"/>
            <a:ext cx="2808000" cy="57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803548" y="1736558"/>
            <a:ext cx="2138400" cy="368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6193193" y="1737150"/>
            <a:ext cx="2139900" cy="36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803548" y="3567738"/>
            <a:ext cx="2138400" cy="36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6194693" y="3567738"/>
            <a:ext cx="2138400" cy="36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1619186" y="-309196"/>
            <a:ext cx="556771" cy="755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rot="-10676674" flipH="1">
            <a:off x="1364618" y="-758208"/>
            <a:ext cx="990532" cy="122049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rot="-5636141">
            <a:off x="3126056" y="4277850"/>
            <a:ext cx="1297003" cy="17610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rot="-5400000">
            <a:off x="5130087" y="4612444"/>
            <a:ext cx="621680" cy="84410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rot="-6692855">
            <a:off x="3760290" y="4125266"/>
            <a:ext cx="1906981" cy="282482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694963" y="1609625"/>
            <a:ext cx="2448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19"/>
          <p:cNvSpPr txBox="1">
            <a:spLocks noGrp="1"/>
          </p:cNvSpPr>
          <p:nvPr>
            <p:ph type="subTitle" idx="1"/>
          </p:nvPr>
        </p:nvSpPr>
        <p:spPr>
          <a:xfrm>
            <a:off x="694963" y="22135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694963" y="3117113"/>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0" name="Google Shape;200;p19"/>
          <p:cNvSpPr txBox="1">
            <a:spLocks noGrp="1"/>
          </p:cNvSpPr>
          <p:nvPr>
            <p:ph type="subTitle" idx="3"/>
          </p:nvPr>
        </p:nvSpPr>
        <p:spPr>
          <a:xfrm>
            <a:off x="694963"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3348000" y="31171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 name="Google Shape;202;p19"/>
          <p:cNvSpPr txBox="1">
            <a:spLocks noGrp="1"/>
          </p:cNvSpPr>
          <p:nvPr>
            <p:ph type="subTitle" idx="5"/>
          </p:nvPr>
        </p:nvSpPr>
        <p:spPr>
          <a:xfrm>
            <a:off x="3348000"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6001038" y="16096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 name="Google Shape;204;p19"/>
          <p:cNvSpPr txBox="1">
            <a:spLocks noGrp="1"/>
          </p:cNvSpPr>
          <p:nvPr>
            <p:ph type="subTitle" idx="7"/>
          </p:nvPr>
        </p:nvSpPr>
        <p:spPr>
          <a:xfrm>
            <a:off x="6001038" y="2213513"/>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3348000" y="1609638"/>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 name="Google Shape;206;p19"/>
          <p:cNvSpPr txBox="1">
            <a:spLocks noGrp="1"/>
          </p:cNvSpPr>
          <p:nvPr>
            <p:ph type="subTitle" idx="9"/>
          </p:nvPr>
        </p:nvSpPr>
        <p:spPr>
          <a:xfrm>
            <a:off x="3348000" y="2213538"/>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6001038" y="3117125"/>
            <a:ext cx="244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 name="Google Shape;208;p19"/>
          <p:cNvSpPr txBox="1">
            <a:spLocks noGrp="1"/>
          </p:cNvSpPr>
          <p:nvPr>
            <p:ph type="subTitle" idx="14"/>
          </p:nvPr>
        </p:nvSpPr>
        <p:spPr>
          <a:xfrm>
            <a:off x="6001038" y="3721025"/>
            <a:ext cx="2448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720025"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722330" y="-407920"/>
            <a:ext cx="1603564" cy="141685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flipH="1">
            <a:off x="8661544" y="3893014"/>
            <a:ext cx="598216" cy="81224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rot="-5276738" flipH="1">
            <a:off x="8661450" y="3602985"/>
            <a:ext cx="1064156" cy="131120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rot="-5400000" flipH="1">
            <a:off x="1032994" y="-337224"/>
            <a:ext cx="598216" cy="81224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rot="2699788">
            <a:off x="8740114" y="2853225"/>
            <a:ext cx="716611" cy="92138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245566" y="1431775"/>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7" name="Google Shape;217;p20"/>
          <p:cNvSpPr txBox="1">
            <a:spLocks noGrp="1"/>
          </p:cNvSpPr>
          <p:nvPr>
            <p:ph type="subTitle" idx="1"/>
          </p:nvPr>
        </p:nvSpPr>
        <p:spPr>
          <a:xfrm>
            <a:off x="5628475" y="1528181"/>
            <a:ext cx="2088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245566" y="2556838"/>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19" name="Google Shape;219;p20"/>
          <p:cNvSpPr txBox="1">
            <a:spLocks noGrp="1"/>
          </p:cNvSpPr>
          <p:nvPr>
            <p:ph type="subTitle" idx="3"/>
          </p:nvPr>
        </p:nvSpPr>
        <p:spPr>
          <a:xfrm>
            <a:off x="5628477" y="2655337"/>
            <a:ext cx="2088000" cy="572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245566" y="3681900"/>
            <a:ext cx="2022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1" name="Google Shape;221;p20"/>
          <p:cNvSpPr txBox="1">
            <a:spLocks noGrp="1"/>
          </p:cNvSpPr>
          <p:nvPr>
            <p:ph type="subTitle" idx="5"/>
          </p:nvPr>
        </p:nvSpPr>
        <p:spPr>
          <a:xfrm>
            <a:off x="5628477" y="3782344"/>
            <a:ext cx="2088000" cy="572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459775" y="-776687"/>
            <a:ext cx="1592909" cy="21626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rot="9667460" flipH="1">
            <a:off x="7890469" y="4415401"/>
            <a:ext cx="1839499" cy="15050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rot="-217268" flipH="1">
            <a:off x="7049375" y="4528961"/>
            <a:ext cx="1572235" cy="19372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5400000">
            <a:off x="-616587" y="959936"/>
            <a:ext cx="1161607" cy="14312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93122" y="1330562"/>
            <a:ext cx="567442" cy="7704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 Section header 1">
  <p:cSld name="CUSTOM_12">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196250" y="2488150"/>
            <a:ext cx="5400000" cy="108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0" name="Google Shape;230;p21"/>
          <p:cNvSpPr txBox="1">
            <a:spLocks noGrp="1"/>
          </p:cNvSpPr>
          <p:nvPr>
            <p:ph type="title" idx="2" hasCustomPrompt="1"/>
          </p:nvPr>
        </p:nvSpPr>
        <p:spPr>
          <a:xfrm>
            <a:off x="1196250" y="1013874"/>
            <a:ext cx="18000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1"/>
          <p:cNvSpPr txBox="1">
            <a:spLocks noGrp="1"/>
          </p:cNvSpPr>
          <p:nvPr>
            <p:ph type="subTitle" idx="1"/>
          </p:nvPr>
        </p:nvSpPr>
        <p:spPr>
          <a:xfrm>
            <a:off x="1196250" y="3656950"/>
            <a:ext cx="5400000" cy="382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4425051" y="-1282683"/>
            <a:ext cx="2330900" cy="217923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rot="-5400000" flipH="1">
            <a:off x="6556657" y="-239380"/>
            <a:ext cx="626810" cy="85106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1"/>
          <p:cNvSpPr/>
          <p:nvPr/>
        </p:nvSpPr>
        <p:spPr>
          <a:xfrm rot="-10651533" flipH="1">
            <a:off x="6182088" y="-1153771"/>
            <a:ext cx="1375953" cy="1921404"/>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rot="-5400000">
            <a:off x="6962868" y="3849015"/>
            <a:ext cx="1995515" cy="176316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6115901" y="4517162"/>
            <a:ext cx="1514163" cy="133786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rot="-5776797">
            <a:off x="5601513" y="4630770"/>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rot="-30068">
            <a:off x="5335733" y="4620511"/>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644236" y="-702359"/>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rot="-9594276" flipH="1">
            <a:off x="262267" y="-10993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16">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6601583" y="4680862"/>
            <a:ext cx="2903576" cy="271464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5"/>
          <p:cNvSpPr/>
          <p:nvPr/>
        </p:nvSpPr>
        <p:spPr>
          <a:xfrm rot="-4716971">
            <a:off x="-787289" y="514"/>
            <a:ext cx="1566871" cy="128197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rot="5400000" flipH="1">
            <a:off x="6509809" y="4756052"/>
            <a:ext cx="572984" cy="77798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5"/>
          <p:cNvSpPr/>
          <p:nvPr/>
        </p:nvSpPr>
        <p:spPr>
          <a:xfrm rot="7288999" flipH="1">
            <a:off x="-926059" y="682701"/>
            <a:ext cx="1299747" cy="16013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5"/>
          <p:cNvSpPr/>
          <p:nvPr/>
        </p:nvSpPr>
        <p:spPr>
          <a:xfrm rot="-6299965">
            <a:off x="5405782" y="4284216"/>
            <a:ext cx="1580886" cy="23417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281588" y="2249313"/>
            <a:ext cx="4595100" cy="10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853288" y="730900"/>
            <a:ext cx="1451700" cy="10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282338" y="3418100"/>
            <a:ext cx="4593600" cy="382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00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402387" y="3789737"/>
            <a:ext cx="1784574" cy="3301703"/>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72604">
            <a:off x="7236858" y="-419074"/>
            <a:ext cx="2157518" cy="1765223"/>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9327432">
            <a:off x="6911392" y="-1058416"/>
            <a:ext cx="1844029" cy="227213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8100000">
            <a:off x="8219426" y="1095466"/>
            <a:ext cx="1103395" cy="142070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2861906" y="4540664"/>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6692913">
            <a:off x="1508113" y="3960000"/>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19">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334812" y="-326743"/>
            <a:ext cx="1378195" cy="121772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rot="5400000">
            <a:off x="1049635" y="-162552"/>
            <a:ext cx="515385" cy="6997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rot="4107173">
            <a:off x="1080966" y="-1405006"/>
            <a:ext cx="1580824" cy="2341688"/>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6651726" y="4659979"/>
            <a:ext cx="1997788" cy="152327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7598434" y="4659975"/>
            <a:ext cx="1118509" cy="13781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19_1">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435303" y="4297820"/>
            <a:ext cx="1603575" cy="141686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rot="-10251867" flipH="1">
            <a:off x="-208129" y="3353383"/>
            <a:ext cx="598199" cy="81221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rot="5163990">
            <a:off x="8391969" y="27813"/>
            <a:ext cx="1788928" cy="146365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rot="10443156">
            <a:off x="8622893" y="1418939"/>
            <a:ext cx="1133458" cy="100148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rot="10443177">
            <a:off x="8897778" y="2211076"/>
            <a:ext cx="390912" cy="53077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rot="9150381">
            <a:off x="8781397" y="2054673"/>
            <a:ext cx="1198973" cy="177604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720000" y="561096"/>
            <a:ext cx="44895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4" name="Google Shape;314;p31"/>
          <p:cNvSpPr txBox="1">
            <a:spLocks noGrp="1"/>
          </p:cNvSpPr>
          <p:nvPr>
            <p:ph type="subTitle" idx="1"/>
          </p:nvPr>
        </p:nvSpPr>
        <p:spPr>
          <a:xfrm>
            <a:off x="732025" y="1831175"/>
            <a:ext cx="4160700" cy="12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5" name="Google Shape;315;p31"/>
          <p:cNvSpPr/>
          <p:nvPr/>
        </p:nvSpPr>
        <p:spPr>
          <a:xfrm>
            <a:off x="-901692" y="-326283"/>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rot="5399745">
            <a:off x="643119" y="-454341"/>
            <a:ext cx="795775" cy="10804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rot="-10453457">
            <a:off x="367277" y="-1286165"/>
            <a:ext cx="1572224" cy="19372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txBox="1"/>
          <p:nvPr/>
        </p:nvSpPr>
        <p:spPr>
          <a:xfrm>
            <a:off x="720000" y="3730700"/>
            <a:ext cx="4394700" cy="536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pt-BR" sz="1000">
                <a:solidFill>
                  <a:schemeClr val="dk1"/>
                </a:solidFill>
                <a:latin typeface="Roboto Slab"/>
                <a:ea typeface="Roboto Slab"/>
                <a:cs typeface="Roboto Slab"/>
                <a:sym typeface="Roboto Slab"/>
              </a:rPr>
              <a:t>CRÉDITOS: este modelo de apresentação foi criado pelo </a:t>
            </a:r>
            <a:r>
              <a:rPr lang="pt-BR" sz="1000">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pt-BR" sz="1000">
                <a:solidFill>
                  <a:schemeClr val="dk1"/>
                </a:solidFill>
                <a:latin typeface="Roboto Slab"/>
                <a:ea typeface="Roboto Slab"/>
                <a:cs typeface="Roboto Slab"/>
                <a:sym typeface="Roboto Slab"/>
              </a:rPr>
              <a:t>, e inclui ícones da</a:t>
            </a:r>
            <a:r>
              <a:rPr lang="pt-BR" sz="1000">
                <a:solidFill>
                  <a:schemeClr val="accent2"/>
                </a:solidFill>
                <a:latin typeface="Roboto Slab SemiBold"/>
                <a:ea typeface="Roboto Slab SemiBold"/>
                <a:cs typeface="Roboto Slab SemiBold"/>
                <a:sym typeface="Roboto Slab SemiBold"/>
              </a:rPr>
              <a:t> </a:t>
            </a:r>
            <a:r>
              <a:rPr lang="pt-BR" sz="1000">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pt-BR" sz="1000">
                <a:solidFill>
                  <a:schemeClr val="accent2"/>
                </a:solidFill>
                <a:latin typeface="Roboto Slab SemiBold"/>
                <a:ea typeface="Roboto Slab SemiBold"/>
                <a:cs typeface="Roboto Slab SemiBold"/>
                <a:sym typeface="Roboto Slab SemiBold"/>
              </a:rPr>
              <a:t> </a:t>
            </a:r>
            <a:r>
              <a:rPr lang="pt-BR" sz="1000">
                <a:solidFill>
                  <a:schemeClr val="dk1"/>
                </a:solidFill>
                <a:latin typeface="Roboto Slab"/>
                <a:ea typeface="Roboto Slab"/>
                <a:cs typeface="Roboto Slab"/>
                <a:sym typeface="Roboto Slab"/>
              </a:rPr>
              <a:t>e infográficos e imagens da </a:t>
            </a:r>
            <a:r>
              <a:rPr lang="pt-BR" sz="1000">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8479711" y="3352712"/>
            <a:ext cx="931237" cy="1848083"/>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rot="-5636081">
            <a:off x="7144026" y="4033705"/>
            <a:ext cx="1592887" cy="216269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rot="346474">
            <a:off x="7239678" y="-701186"/>
            <a:ext cx="2214506" cy="18118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rot="10800000">
            <a:off x="8528018" y="212312"/>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rot="10800000">
            <a:off x="8011038" y="-2"/>
            <a:ext cx="2549813" cy="377705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24"/>
        <p:cNvGrpSpPr/>
        <p:nvPr/>
      </p:nvGrpSpPr>
      <p:grpSpPr>
        <a:xfrm>
          <a:off x="0" y="0"/>
          <a:ext cx="0" cy="0"/>
          <a:chOff x="0" y="0"/>
          <a:chExt cx="0" cy="0"/>
        </a:xfrm>
      </p:grpSpPr>
      <p:sp>
        <p:nvSpPr>
          <p:cNvPr id="325" name="Google Shape;325;p32"/>
          <p:cNvSpPr/>
          <p:nvPr/>
        </p:nvSpPr>
        <p:spPr>
          <a:xfrm rot="5400000">
            <a:off x="604569" y="-287805"/>
            <a:ext cx="1982909" cy="175203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rot="5400000">
            <a:off x="-731079" y="3085339"/>
            <a:ext cx="3161501" cy="3369463"/>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rot="5399722">
            <a:off x="7111830" y="-534440"/>
            <a:ext cx="1458134" cy="197981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rot="26" flipH="1">
            <a:off x="367231" y="354381"/>
            <a:ext cx="8274219" cy="438663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rot="9973307">
            <a:off x="7074989" y="3601511"/>
            <a:ext cx="2698045" cy="220746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rot="-5400000">
            <a:off x="7115223" y="4441078"/>
            <a:ext cx="683878" cy="9285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rot="-6692850">
            <a:off x="5544799" y="3767472"/>
            <a:ext cx="2097729" cy="3107383"/>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rot="-9352694">
            <a:off x="806961" y="3975548"/>
            <a:ext cx="1059678" cy="136441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rot="5023203">
            <a:off x="2456782" y="-130368"/>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rot="10769932">
            <a:off x="2190933" y="-706714"/>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rot="-3804836">
            <a:off x="6400290" y="62620"/>
            <a:ext cx="684650" cy="88153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36"/>
        <p:cNvGrpSpPr/>
        <p:nvPr/>
      </p:nvGrpSpPr>
      <p:grpSpPr>
        <a:xfrm>
          <a:off x="0" y="0"/>
          <a:ext cx="0" cy="0"/>
          <a:chOff x="0" y="0"/>
          <a:chExt cx="0" cy="0"/>
        </a:xfrm>
      </p:grpSpPr>
      <p:sp>
        <p:nvSpPr>
          <p:cNvPr id="337" name="Google Shape;337;p33"/>
          <p:cNvSpPr/>
          <p:nvPr/>
        </p:nvSpPr>
        <p:spPr>
          <a:xfrm rot="346516">
            <a:off x="7112718" y="-879303"/>
            <a:ext cx="2893764" cy="23675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rot="-5633934">
            <a:off x="29524" y="-489049"/>
            <a:ext cx="1681905" cy="2297137"/>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rot="129738">
            <a:off x="370017" y="367848"/>
            <a:ext cx="8274187" cy="440781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rot="5400000">
            <a:off x="6669468" y="-295538"/>
            <a:ext cx="883853" cy="120007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rot="10800000">
            <a:off x="745613" y="-344150"/>
            <a:ext cx="389850" cy="72127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rot="10800000">
            <a:off x="611375" y="-344150"/>
            <a:ext cx="658325" cy="1496775"/>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rot="-5400000">
            <a:off x="6565650" y="4104073"/>
            <a:ext cx="1709302" cy="151028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rot="-5776797">
            <a:off x="6015713" y="4592195"/>
            <a:ext cx="544889" cy="73983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rot="-30068">
            <a:off x="5749933" y="4581936"/>
            <a:ext cx="1076520" cy="132644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rot="9087795">
            <a:off x="865830" y="3759352"/>
            <a:ext cx="615713" cy="12219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720000" y="1169175"/>
            <a:ext cx="7704000" cy="454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Crete Round"/>
              <a:buAutoNum type="arabicPeriod"/>
              <a:defRPr sz="11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8556042" y="605519"/>
            <a:ext cx="1877671" cy="175549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5254447" flipH="1">
            <a:off x="7615730" y="-310208"/>
            <a:ext cx="626782" cy="8510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0505965" flipH="1">
            <a:off x="7241114" y="-1288513"/>
            <a:ext cx="1376011" cy="192135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8831399" y="1940520"/>
            <a:ext cx="709433" cy="686352"/>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5400000">
            <a:off x="1010484" y="4236596"/>
            <a:ext cx="1623621" cy="220458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512381">
            <a:off x="313474" y="4529823"/>
            <a:ext cx="733192" cy="912944"/>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5"/>
          <p:cNvSpPr/>
          <p:nvPr/>
        </p:nvSpPr>
        <p:spPr>
          <a:xfrm rot="129738">
            <a:off x="721931" y="1244945"/>
            <a:ext cx="7704027" cy="3349468"/>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subTitle" idx="1"/>
          </p:nvPr>
        </p:nvSpPr>
        <p:spPr>
          <a:xfrm>
            <a:off x="1217392" y="1569400"/>
            <a:ext cx="1008000" cy="614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4833201" y="1567900"/>
            <a:ext cx="1149600" cy="61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4600"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217392" y="2309974"/>
            <a:ext cx="2952000" cy="1799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4833188" y="2309075"/>
            <a:ext cx="2952000" cy="17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7170149" y="-1232210"/>
            <a:ext cx="2791506" cy="2975121"/>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5392794">
            <a:off x="6973883" y="-298209"/>
            <a:ext cx="646915" cy="87836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rot="10521380">
            <a:off x="6674792" y="-978011"/>
            <a:ext cx="1278109" cy="15748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4699260">
            <a:off x="353374" y="3872173"/>
            <a:ext cx="733256" cy="912958"/>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696238" y="-153801"/>
            <a:ext cx="1506595" cy="204553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5108359">
            <a:off x="-730057" y="1395157"/>
            <a:ext cx="1108907" cy="136623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339">
            <a:off x="-67486" y="1767103"/>
            <a:ext cx="480267" cy="65209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5665778">
            <a:off x="7662245" y="4433534"/>
            <a:ext cx="887743" cy="120535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243309">
            <a:off x="6594928" y="4644195"/>
            <a:ext cx="1339682" cy="165058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720000" y="540000"/>
            <a:ext cx="7704000" cy="5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720000" y="1716300"/>
            <a:ext cx="4614000" cy="2570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07372" y="-1593202"/>
            <a:ext cx="2512033" cy="20551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950592" y="-450283"/>
            <a:ext cx="2805320" cy="125518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115617" y="1559423"/>
            <a:ext cx="589550" cy="8004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292913">
            <a:off x="-1169162" y="-85988"/>
            <a:ext cx="1808318" cy="26786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388100" y="1186930"/>
            <a:ext cx="6367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2" name="Google Shape;72;p8"/>
          <p:cNvSpPr/>
          <p:nvPr/>
        </p:nvSpPr>
        <p:spPr>
          <a:xfrm flipH="1">
            <a:off x="7839895" y="419093"/>
            <a:ext cx="1923222" cy="16992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flipH="1">
            <a:off x="8710899" y="2018850"/>
            <a:ext cx="633825" cy="86051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3100277" flipH="1">
            <a:off x="-122214" y="3376204"/>
            <a:ext cx="840634" cy="166827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280238" flipH="1">
            <a:off x="1725033" y="-974831"/>
            <a:ext cx="1839506" cy="150503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5524765" flipH="1">
            <a:off x="348264" y="4038229"/>
            <a:ext cx="1502927" cy="204047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10519751" flipH="1">
            <a:off x="2498913" y="-1299488"/>
            <a:ext cx="1572279" cy="193729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5276853" flipH="1">
            <a:off x="8710854" y="1711547"/>
            <a:ext cx="1127483" cy="138923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5438852" y="4582086"/>
            <a:ext cx="2317048" cy="1766690"/>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5292092" y="4461560"/>
            <a:ext cx="1428737" cy="176042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2300848" y="1363500"/>
            <a:ext cx="45423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0" name="Google Shape;100;p11"/>
          <p:cNvSpPr txBox="1">
            <a:spLocks noGrp="1"/>
          </p:cNvSpPr>
          <p:nvPr>
            <p:ph type="subTitle" idx="1"/>
          </p:nvPr>
        </p:nvSpPr>
        <p:spPr>
          <a:xfrm>
            <a:off x="2300398" y="2914398"/>
            <a:ext cx="4543200" cy="39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1" name="Google Shape;101;p11"/>
          <p:cNvSpPr/>
          <p:nvPr/>
        </p:nvSpPr>
        <p:spPr>
          <a:xfrm rot="2453960" flipH="1">
            <a:off x="-255095" y="3466307"/>
            <a:ext cx="819138" cy="162561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5124473" flipH="1">
            <a:off x="337733" y="3993172"/>
            <a:ext cx="1502930" cy="204047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flipH="1">
            <a:off x="8518428" y="1784706"/>
            <a:ext cx="617377" cy="8382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5276614" flipH="1">
            <a:off x="8518333" y="1485418"/>
            <a:ext cx="1098250" cy="135321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710625" y="1717092"/>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 name="Google Shape;109;p13"/>
          <p:cNvSpPr txBox="1">
            <a:spLocks noGrp="1"/>
          </p:cNvSpPr>
          <p:nvPr>
            <p:ph type="title" idx="2" hasCustomPrompt="1"/>
          </p:nvPr>
        </p:nvSpPr>
        <p:spPr>
          <a:xfrm>
            <a:off x="710625" y="1195840"/>
            <a:ext cx="1008000" cy="47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subTitle" idx="1"/>
          </p:nvPr>
        </p:nvSpPr>
        <p:spPr>
          <a:xfrm>
            <a:off x="710625" y="224100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3937847" y="1717092"/>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2" name="Google Shape;112;p13"/>
          <p:cNvSpPr txBox="1">
            <a:spLocks noGrp="1"/>
          </p:cNvSpPr>
          <p:nvPr>
            <p:ph type="title" idx="4" hasCustomPrompt="1"/>
          </p:nvPr>
        </p:nvSpPr>
        <p:spPr>
          <a:xfrm>
            <a:off x="3937850" y="1195850"/>
            <a:ext cx="10755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subTitle" idx="5"/>
          </p:nvPr>
        </p:nvSpPr>
        <p:spPr>
          <a:xfrm>
            <a:off x="3937850" y="2241003"/>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3937847" y="3506679"/>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p13"/>
          <p:cNvSpPr txBox="1">
            <a:spLocks noGrp="1"/>
          </p:cNvSpPr>
          <p:nvPr>
            <p:ph type="title" idx="7" hasCustomPrompt="1"/>
          </p:nvPr>
        </p:nvSpPr>
        <p:spPr>
          <a:xfrm>
            <a:off x="3937850" y="2984925"/>
            <a:ext cx="10755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title" idx="8"/>
          </p:nvPr>
        </p:nvSpPr>
        <p:spPr>
          <a:xfrm>
            <a:off x="710625" y="3506679"/>
            <a:ext cx="2772000" cy="36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 name="Google Shape;117;p13"/>
          <p:cNvSpPr txBox="1">
            <a:spLocks noGrp="1"/>
          </p:cNvSpPr>
          <p:nvPr>
            <p:ph type="title" idx="9" hasCustomPrompt="1"/>
          </p:nvPr>
        </p:nvSpPr>
        <p:spPr>
          <a:xfrm>
            <a:off x="710625" y="2984925"/>
            <a:ext cx="1008000" cy="47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subTitle" idx="13"/>
          </p:nvPr>
        </p:nvSpPr>
        <p:spPr>
          <a:xfrm>
            <a:off x="710625" y="403054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7846076" y="-344773"/>
            <a:ext cx="1506422" cy="1457479"/>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rot="-8100000">
            <a:off x="7996178" y="-428601"/>
            <a:ext cx="1572201" cy="193720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txBox="1">
            <a:spLocks noGrp="1"/>
          </p:cNvSpPr>
          <p:nvPr>
            <p:ph type="subTitle" idx="15"/>
          </p:nvPr>
        </p:nvSpPr>
        <p:spPr>
          <a:xfrm>
            <a:off x="3937850" y="4030540"/>
            <a:ext cx="23400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a:t>
            </a:fld>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70" r:id="rId18"/>
    <p:sldLayoutId id="2147483671" r:id="rId19"/>
    <p:sldLayoutId id="2147483672" r:id="rId20"/>
    <p:sldLayoutId id="2147483673" r:id="rId21"/>
    <p:sldLayoutId id="2147483677" r:id="rId22"/>
    <p:sldLayoutId id="2147483678" r:id="rId23"/>
    <p:sldLayoutId id="2147483679"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1"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14.xml"/><Relationship Id="rId2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29" Type="http://schemas.openxmlformats.org/officeDocument/2006/relationships/image" Target="../media/image18.png"/><Relationship Id="rId1" Type="http://schemas.openxmlformats.org/officeDocument/2006/relationships/slideLayout" Target="../slideLayouts/slideLayout17.xml"/><Relationship Id="rId28" Type="http://schemas.openxmlformats.org/officeDocument/2006/relationships/image" Target="../media/image17.png"/><Relationship Id="rId27" Type="http://schemas.openxmlformats.org/officeDocument/2006/relationships/image" Target="../media/image26.svg"/><Relationship Id="rId30" Type="http://schemas.microsoft.com/office/2007/relationships/hdphoto" Target="../media/hdphoto1.wdp"/></Relationships>
</file>

<file path=ppt/slides/_rels/slide13.xml.rels><?xml version="1.0" encoding="UTF-8" standalone="yes"?>
<Relationships xmlns="http://schemas.openxmlformats.org/package/2006/relationships"><Relationship Id="rId26" Type="http://schemas.openxmlformats.org/officeDocument/2006/relationships/image" Target="../media/image18.png"/><Relationship Id="rId3" Type="http://schemas.openxmlformats.org/officeDocument/2006/relationships/image" Target="../media/image19.png"/><Relationship Id="rId25"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19.xml"/><Relationship Id="rId28" Type="http://schemas.openxmlformats.org/officeDocument/2006/relationships/image" Target="../media/image21.png"/><Relationship Id="rId4" Type="http://schemas.openxmlformats.org/officeDocument/2006/relationships/image" Target="../media/image20.png"/><Relationship Id="rId27"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17" Type="http://schemas.openxmlformats.org/officeDocument/2006/relationships/image" Target="../media/image16.sv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image" Target="../media/image2.png"/><Relationship Id="rId1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9.xml"/><Relationship Id="rId19"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6.sv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34"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 Id="rId35"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37"/>
          <p:cNvSpPr txBox="1">
            <a:spLocks noGrp="1"/>
          </p:cNvSpPr>
          <p:nvPr>
            <p:ph type="ctrTitle"/>
          </p:nvPr>
        </p:nvSpPr>
        <p:spPr>
          <a:xfrm>
            <a:off x="811256" y="415567"/>
            <a:ext cx="7660193" cy="107634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600" dirty="0" smtClean="0">
                <a:latin typeface="+mn-lt"/>
              </a:rPr>
              <a:t>TRƯỜNG THPT NGÔ LÊ TÂN </a:t>
            </a:r>
            <a:endParaRPr sz="3600" dirty="0">
              <a:latin typeface="+mn-lt"/>
            </a:endParaRPr>
          </a:p>
        </p:txBody>
      </p:sp>
      <p:sp>
        <p:nvSpPr>
          <p:cNvPr id="3" name="TextBox 2"/>
          <p:cNvSpPr txBox="1"/>
          <p:nvPr/>
        </p:nvSpPr>
        <p:spPr>
          <a:xfrm>
            <a:off x="2515970" y="1386037"/>
            <a:ext cx="2566170" cy="584775"/>
          </a:xfrm>
          <a:prstGeom prst="rect">
            <a:avLst/>
          </a:prstGeom>
          <a:noFill/>
        </p:spPr>
        <p:txBody>
          <a:bodyPr wrap="square" rtlCol="0">
            <a:spAutoFit/>
          </a:bodyPr>
          <a:lstStyle/>
          <a:p>
            <a:r>
              <a:rPr lang="en-US" sz="3200" b="1" dirty="0" smtClean="0"/>
              <a:t>LỚP 10A5</a:t>
            </a:r>
            <a:endParaRPr lang="en-US" sz="3200" b="1" dirty="0"/>
          </a:p>
        </p:txBody>
      </p:sp>
      <p:sp>
        <p:nvSpPr>
          <p:cNvPr id="4" name="TextBox 3"/>
          <p:cNvSpPr txBox="1"/>
          <p:nvPr/>
        </p:nvSpPr>
        <p:spPr>
          <a:xfrm>
            <a:off x="1672021" y="1973294"/>
            <a:ext cx="6355448" cy="584775"/>
          </a:xfrm>
          <a:prstGeom prst="rect">
            <a:avLst/>
          </a:prstGeom>
          <a:noFill/>
        </p:spPr>
        <p:txBody>
          <a:bodyPr wrap="square" rtlCol="0">
            <a:spAutoFit/>
          </a:bodyPr>
          <a:lstStyle/>
          <a:p>
            <a:r>
              <a:rPr lang="en-US" sz="3200" dirty="0" smtClean="0"/>
              <a:t>BÀI 12. SỐ GẦN ĐÚNG. SAI SỐ  </a:t>
            </a:r>
            <a:endParaRPr lang="en-US" sz="3200" dirty="0"/>
          </a:p>
        </p:txBody>
      </p:sp>
      <p:sp>
        <p:nvSpPr>
          <p:cNvPr id="5" name="TextBox 4"/>
          <p:cNvSpPr txBox="1"/>
          <p:nvPr/>
        </p:nvSpPr>
        <p:spPr>
          <a:xfrm>
            <a:off x="1852109" y="2690763"/>
            <a:ext cx="2805131" cy="584775"/>
          </a:xfrm>
          <a:prstGeom prst="rect">
            <a:avLst/>
          </a:prstGeom>
          <a:noFill/>
        </p:spPr>
        <p:txBody>
          <a:bodyPr wrap="square" rtlCol="0">
            <a:spAutoFit/>
          </a:bodyPr>
          <a:lstStyle/>
          <a:p>
            <a:r>
              <a:rPr lang="en-US" sz="3200" dirty="0" smtClean="0"/>
              <a:t>TIẾT 1</a:t>
            </a:r>
            <a:endParaRPr lang="en-US" sz="3200" dirty="0"/>
          </a:p>
        </p:txBody>
      </p:sp>
      <p:sp>
        <p:nvSpPr>
          <p:cNvPr id="7" name="TextBox 6"/>
          <p:cNvSpPr txBox="1"/>
          <p:nvPr/>
        </p:nvSpPr>
        <p:spPr>
          <a:xfrm>
            <a:off x="1672021" y="3474720"/>
            <a:ext cx="5970438"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GV: </a:t>
            </a:r>
            <a:r>
              <a:rPr lang="en-US" sz="3200" b="1" dirty="0" err="1" smtClean="0">
                <a:latin typeface="Times New Roman" pitchFamily="18" charset="0"/>
                <a:cs typeface="Times New Roman" pitchFamily="18" charset="0"/>
              </a:rPr>
              <a:t>Nguyễn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Hảo</a:t>
            </a:r>
            <a:endParaRPr lang="en-US" sz="32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barn(inVertical)">
                                      <p:cBhvr>
                                        <p:cTn id="7" dur="500"/>
                                        <p:tgtEl>
                                          <p:spTgt spid="3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p:bldP spid="3" grpId="0"/>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87" name="Rounded Rectangle 86"/>
          <p:cNvSpPr/>
          <p:nvPr/>
        </p:nvSpPr>
        <p:spPr>
          <a:xfrm>
            <a:off x="759550" y="659444"/>
            <a:ext cx="1813529" cy="563526"/>
          </a:xfrm>
          <a:prstGeom prst="roundRect">
            <a:avLst/>
          </a:prstGeom>
          <a:solidFill>
            <a:schemeClr val="accent4">
              <a:lumMod val="50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chemeClr val="accent6"/>
                </a:solidFill>
              </a:rPr>
              <a:t>Luyện</a:t>
            </a:r>
            <a:r>
              <a:rPr lang="en-US" sz="2000" b="1" dirty="0" smtClean="0">
                <a:solidFill>
                  <a:schemeClr val="accent6"/>
                </a:solidFill>
              </a:rPr>
              <a:t> </a:t>
            </a:r>
            <a:r>
              <a:rPr lang="en-US" sz="2000" b="1" dirty="0" err="1" smtClean="0">
                <a:solidFill>
                  <a:schemeClr val="accent6"/>
                </a:solidFill>
              </a:rPr>
              <a:t>tập</a:t>
            </a:r>
            <a:r>
              <a:rPr lang="en-US" sz="2000" b="1" dirty="0" smtClean="0">
                <a:solidFill>
                  <a:schemeClr val="accent6"/>
                </a:solidFill>
              </a:rPr>
              <a:t> 1:</a:t>
            </a:r>
            <a:endParaRPr lang="en-US" sz="2000" b="1" dirty="0">
              <a:solidFill>
                <a:schemeClr val="accent6"/>
              </a:solidFill>
            </a:endParaRPr>
          </a:p>
        </p:txBody>
      </p:sp>
      <p:sp>
        <p:nvSpPr>
          <p:cNvPr id="16" name="Rectangle 15"/>
          <p:cNvSpPr/>
          <p:nvPr/>
        </p:nvSpPr>
        <p:spPr>
          <a:xfrm>
            <a:off x="2764465" y="507803"/>
            <a:ext cx="5454502" cy="1015663"/>
          </a:xfrm>
          <a:prstGeom prst="rect">
            <a:avLst/>
          </a:prstGeom>
        </p:spPr>
        <p:txBody>
          <a:bodyPr wrap="square">
            <a:spAutoFit/>
          </a:bodyPr>
          <a:lstStyle/>
          <a:p>
            <a:pPr algn="just">
              <a:lnSpc>
                <a:spcPct val="150000"/>
              </a:lnSpc>
            </a:pPr>
            <a:r>
              <a:rPr lang="vi-VN" sz="2000" dirty="0"/>
              <a:t>Gọi P là chu vi của đường tròn bán </a:t>
            </a:r>
            <a:r>
              <a:rPr lang="vi-VN" sz="2000" dirty="0" smtClean="0"/>
              <a:t>k</a:t>
            </a:r>
            <a:r>
              <a:rPr lang="en-US" sz="2000" dirty="0"/>
              <a:t>í</a:t>
            </a:r>
            <a:r>
              <a:rPr lang="vi-VN" sz="2000" dirty="0" smtClean="0"/>
              <a:t>nh </a:t>
            </a:r>
            <a:r>
              <a:rPr lang="vi-VN" sz="2000" dirty="0"/>
              <a:t>1 cm. Hãy tìm một giá trị gần đúng của P.</a:t>
            </a:r>
            <a:endParaRPr lang="en-US" sz="2000" dirty="0"/>
          </a:p>
        </p:txBody>
      </p:sp>
      <p:sp>
        <p:nvSpPr>
          <p:cNvPr id="17" name="Rectangle 16"/>
          <p:cNvSpPr/>
          <p:nvPr/>
        </p:nvSpPr>
        <p:spPr>
          <a:xfrm>
            <a:off x="1414130" y="2496833"/>
            <a:ext cx="6517759"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smtClean="0"/>
              <a:t>Hãy </a:t>
            </a:r>
            <a:r>
              <a:rPr lang="vi-VN" sz="2000" dirty="0"/>
              <a:t>nêu công thức tính chu vi đường tròn.</a:t>
            </a:r>
          </a:p>
          <a:p>
            <a:pPr marL="342900" indent="-342900" algn="just">
              <a:lnSpc>
                <a:spcPct val="150000"/>
              </a:lnSpc>
              <a:buFont typeface="Wingdings" panose="05000000000000000000" pitchFamily="2" charset="2"/>
              <a:buChar char="§"/>
            </a:pPr>
            <a:r>
              <a:rPr lang="vi-VN" sz="2000" dirty="0" smtClean="0"/>
              <a:t>Số </a:t>
            </a:r>
            <a:r>
              <a:rPr lang="vi-VN" sz="2000" dirty="0"/>
              <a:t>gần đúng cho P phụ thuộc vào số gần đúng của số nào? </a:t>
            </a:r>
            <a:endParaRPr lang="en-US" sz="2000" dirty="0" smtClean="0"/>
          </a:p>
          <a:p>
            <a:pPr marL="342900" indent="-342900" algn="just">
              <a:lnSpc>
                <a:spcPct val="150000"/>
              </a:lnSpc>
              <a:buFont typeface="Wingdings" panose="05000000000000000000" pitchFamily="2" charset="2"/>
              <a:buChar char="§"/>
            </a:pPr>
            <a:r>
              <a:rPr lang="vi-VN" sz="2000" dirty="0" smtClean="0"/>
              <a:t>Hãy </a:t>
            </a:r>
            <a:r>
              <a:rPr lang="vi-VN" sz="2000" dirty="0"/>
              <a:t>chọn một giá trị gần đúng của </a:t>
            </a:r>
            <a:r>
              <a:rPr lang="el-GR" sz="2000" dirty="0"/>
              <a:t>π </a:t>
            </a:r>
            <a:r>
              <a:rPr lang="vi-VN" sz="2000" dirty="0"/>
              <a:t>để tính P.</a:t>
            </a:r>
          </a:p>
        </p:txBody>
      </p:sp>
      <p:grpSp>
        <p:nvGrpSpPr>
          <p:cNvPr id="19" name="Group 18"/>
          <p:cNvGrpSpPr/>
          <p:nvPr/>
        </p:nvGrpSpPr>
        <p:grpSpPr>
          <a:xfrm>
            <a:off x="1783272" y="1481170"/>
            <a:ext cx="1385230" cy="1015663"/>
            <a:chOff x="1666314" y="1460814"/>
            <a:chExt cx="1385230" cy="1015663"/>
          </a:xfrm>
        </p:grpSpPr>
        <p:pic>
          <p:nvPicPr>
            <p:cNvPr id="9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66314" y="1460814"/>
              <a:ext cx="1385230" cy="1015663"/>
            </a:xfrm>
            <a:prstGeom prst="rect">
              <a:avLst/>
            </a:prstGeom>
          </p:spPr>
        </p:pic>
        <p:sp>
          <p:nvSpPr>
            <p:cNvPr id="18" name="TextBox 17"/>
            <p:cNvSpPr txBox="1"/>
            <p:nvPr/>
          </p:nvSpPr>
          <p:spPr>
            <a:xfrm rot="21388329">
              <a:off x="1816668" y="1763240"/>
              <a:ext cx="1084521" cy="400110"/>
            </a:xfrm>
            <a:prstGeom prst="rect">
              <a:avLst/>
            </a:prstGeom>
            <a:noFill/>
          </p:spPr>
          <p:txBody>
            <a:bodyPr wrap="square" rtlCol="0">
              <a:spAutoFit/>
            </a:bodyPr>
            <a:lstStyle/>
            <a:p>
              <a:pPr algn="ctr"/>
              <a:r>
                <a:rPr lang="en-US" sz="2000" b="1" dirty="0" err="1" smtClean="0">
                  <a:solidFill>
                    <a:schemeClr val="tx1"/>
                  </a:solidFill>
                </a:rPr>
                <a:t>Gợi</a:t>
              </a:r>
              <a:r>
                <a:rPr lang="en-US" sz="2000" b="1" dirty="0" smtClean="0">
                  <a:solidFill>
                    <a:schemeClr val="tx1"/>
                  </a:solidFill>
                </a:rPr>
                <a:t> ý</a:t>
              </a:r>
              <a:endParaRPr lang="en-US" sz="2000" b="1" dirty="0">
                <a:solidFill>
                  <a:schemeClr val="tx1"/>
                </a:solidFill>
              </a:endParaRPr>
            </a:p>
          </p:txBody>
        </p:sp>
      </p:grpSp>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358780" y="1750607"/>
            <a:ext cx="1239921" cy="3295225"/>
          </a:xfrm>
          <a:prstGeom prst="rect">
            <a:avLst/>
          </a:prstGeom>
        </p:spPr>
      </p:pic>
      <p:sp>
        <p:nvSpPr>
          <p:cNvPr id="21" name="Rectangle 20"/>
          <p:cNvSpPr/>
          <p:nvPr/>
        </p:nvSpPr>
        <p:spPr>
          <a:xfrm>
            <a:off x="7051842" y="2496833"/>
            <a:ext cx="1362874" cy="496996"/>
          </a:xfrm>
          <a:prstGeom prst="rect">
            <a:avLst/>
          </a:prstGeom>
          <a:solidFill>
            <a:schemeClr val="tx1">
              <a:lumMod val="10000"/>
              <a:lumOff val="90000"/>
            </a:schemeClr>
          </a:solidFill>
        </p:spPr>
        <p:txBody>
          <a:bodyPr wrap="none">
            <a:spAutoFit/>
          </a:bodyPr>
          <a:lstStyle/>
          <a:p>
            <a:pPr>
              <a:lnSpc>
                <a:spcPct val="150000"/>
              </a:lnSpc>
              <a:spcBef>
                <a:spcPts val="600"/>
              </a:spcBef>
              <a:spcAft>
                <a:spcPts val="800"/>
              </a:spcAft>
            </a:pPr>
            <a:r>
              <a:rPr lang="nl-NL" sz="2000" dirty="0">
                <a:solidFill>
                  <a:srgbClr val="C00000"/>
                </a:solidFill>
                <a:latin typeface="+mn-lt"/>
                <a:ea typeface="Calibri" panose="020F0502020204030204" pitchFamily="34" charset="0"/>
                <a:cs typeface="Times New Roman" panose="02020603050405020304" pitchFamily="18" charset="0"/>
              </a:rPr>
              <a:t>P = 2.π.R.</a:t>
            </a:r>
            <a:endParaRPr lang="en-US" sz="2000" dirty="0">
              <a:solidFill>
                <a:srgbClr val="C00000"/>
              </a:solidFill>
              <a:effectLst/>
              <a:latin typeface="+mn-lt"/>
              <a:ea typeface="Calibri" panose="020F0502020204030204" pitchFamily="34" charset="0"/>
              <a:cs typeface="Times New Roman" panose="02020603050405020304" pitchFamily="18" charset="0"/>
            </a:endParaRPr>
          </a:p>
        </p:txBody>
      </p:sp>
      <p:sp>
        <p:nvSpPr>
          <p:cNvPr id="95" name="Rectangle 94"/>
          <p:cNvSpPr/>
          <p:nvPr/>
        </p:nvSpPr>
        <p:spPr>
          <a:xfrm>
            <a:off x="7051842" y="3466329"/>
            <a:ext cx="745717" cy="496996"/>
          </a:xfrm>
          <a:prstGeom prst="rect">
            <a:avLst/>
          </a:prstGeom>
          <a:solidFill>
            <a:schemeClr val="tx1">
              <a:lumMod val="10000"/>
              <a:lumOff val="90000"/>
            </a:schemeClr>
          </a:solidFill>
        </p:spPr>
        <p:txBody>
          <a:bodyPr wrap="none">
            <a:spAutoFit/>
          </a:bodyPr>
          <a:lstStyle/>
          <a:p>
            <a:pPr>
              <a:lnSpc>
                <a:spcPct val="150000"/>
              </a:lnSpc>
              <a:spcBef>
                <a:spcPts val="600"/>
              </a:spcBef>
              <a:spcAft>
                <a:spcPts val="800"/>
              </a:spcAft>
            </a:pPr>
            <a:r>
              <a:rPr lang="nl-NL" sz="2000" dirty="0" smtClean="0">
                <a:solidFill>
                  <a:srgbClr val="C00000"/>
                </a:solidFill>
                <a:latin typeface="+mn-lt"/>
                <a:ea typeface="Calibri" panose="020F0502020204030204" pitchFamily="34" charset="0"/>
                <a:cs typeface="Times New Roman" panose="02020603050405020304" pitchFamily="18" charset="0"/>
              </a:rPr>
              <a:t>Số π</a:t>
            </a:r>
            <a:endParaRPr lang="en-US" sz="2000" dirty="0">
              <a:solidFill>
                <a:srgbClr val="C00000"/>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barn(inVertical)">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wipe(left)">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additive="base">
                                        <p:cTn id="38" dur="500"/>
                                        <p:tgtEl>
                                          <p:spTgt spid="95"/>
                                        </p:tgtEl>
                                        <p:attrNameLst>
                                          <p:attrName>ppt_y</p:attrName>
                                        </p:attrNameLst>
                                      </p:cBhvr>
                                      <p:tavLst>
                                        <p:tav tm="0">
                                          <p:val>
                                            <p:strVal val="#ppt_y-#ppt_h*1.125000"/>
                                          </p:val>
                                        </p:tav>
                                        <p:tav tm="100000">
                                          <p:val>
                                            <p:strVal val="#ppt_y"/>
                                          </p:val>
                                        </p:tav>
                                      </p:tavLst>
                                    </p:anim>
                                    <p:animEffect transition="in" filter="wipe(down)">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xEl>
                                              <p:pRg st="2" end="2"/>
                                            </p:txEl>
                                          </p:spTgt>
                                        </p:tgtEl>
                                        <p:attrNameLst>
                                          <p:attrName>style.visibility</p:attrName>
                                        </p:attrNameLst>
                                      </p:cBhvr>
                                      <p:to>
                                        <p:strVal val="visible"/>
                                      </p:to>
                                    </p:set>
                                    <p:animEffect transition="in" filter="barn(inVertical)">
                                      <p:cBhvr>
                                        <p:cTn id="44"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p:bldP spid="21" grpId="0" animBg="1"/>
      <p:bldP spid="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87" name="Rounded Rectangle 86"/>
          <p:cNvSpPr/>
          <p:nvPr/>
        </p:nvSpPr>
        <p:spPr>
          <a:xfrm>
            <a:off x="759550" y="659444"/>
            <a:ext cx="1813529" cy="563526"/>
          </a:xfrm>
          <a:prstGeom prst="roundRect">
            <a:avLst/>
          </a:prstGeom>
          <a:solidFill>
            <a:schemeClr val="accent4">
              <a:lumMod val="50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chemeClr val="accent6"/>
                </a:solidFill>
              </a:rPr>
              <a:t>Luyện</a:t>
            </a:r>
            <a:r>
              <a:rPr lang="en-US" sz="2000" b="1" dirty="0" smtClean="0">
                <a:solidFill>
                  <a:schemeClr val="accent6"/>
                </a:solidFill>
              </a:rPr>
              <a:t> </a:t>
            </a:r>
            <a:r>
              <a:rPr lang="en-US" sz="2000" b="1" dirty="0" err="1" smtClean="0">
                <a:solidFill>
                  <a:schemeClr val="accent6"/>
                </a:solidFill>
              </a:rPr>
              <a:t>tập</a:t>
            </a:r>
            <a:r>
              <a:rPr lang="en-US" sz="2000" b="1" dirty="0" smtClean="0">
                <a:solidFill>
                  <a:schemeClr val="accent6"/>
                </a:solidFill>
              </a:rPr>
              <a:t> 1:</a:t>
            </a:r>
            <a:endParaRPr lang="en-US" sz="2000" b="1" dirty="0">
              <a:solidFill>
                <a:schemeClr val="accent6"/>
              </a:solidFill>
            </a:endParaRPr>
          </a:p>
        </p:txBody>
      </p:sp>
      <p:sp>
        <p:nvSpPr>
          <p:cNvPr id="16" name="Rectangle 15"/>
          <p:cNvSpPr/>
          <p:nvPr/>
        </p:nvSpPr>
        <p:spPr>
          <a:xfrm>
            <a:off x="2764465" y="507803"/>
            <a:ext cx="5454502" cy="1015663"/>
          </a:xfrm>
          <a:prstGeom prst="rect">
            <a:avLst/>
          </a:prstGeom>
        </p:spPr>
        <p:txBody>
          <a:bodyPr wrap="square">
            <a:spAutoFit/>
          </a:bodyPr>
          <a:lstStyle/>
          <a:p>
            <a:pPr algn="just">
              <a:lnSpc>
                <a:spcPct val="150000"/>
              </a:lnSpc>
            </a:pPr>
            <a:r>
              <a:rPr lang="vi-VN" sz="2000" dirty="0"/>
              <a:t>Gọi P là chu vi của đường tròn bán </a:t>
            </a:r>
            <a:r>
              <a:rPr lang="vi-VN" sz="2000" dirty="0" smtClean="0"/>
              <a:t>k</a:t>
            </a:r>
            <a:r>
              <a:rPr lang="en-US" sz="2000" dirty="0"/>
              <a:t>í</a:t>
            </a:r>
            <a:r>
              <a:rPr lang="vi-VN" sz="2000" dirty="0" smtClean="0"/>
              <a:t>nh </a:t>
            </a:r>
            <a:r>
              <a:rPr lang="vi-VN" sz="2000" dirty="0"/>
              <a:t>1 cm. Hãy tìm một giá trị gần đúng của P.</a:t>
            </a:r>
            <a:endParaRPr lang="en-US" sz="20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8780" y="1750607"/>
            <a:ext cx="1239921" cy="3295225"/>
          </a:xfrm>
          <a:prstGeom prst="rect">
            <a:avLst/>
          </a:prstGeom>
        </p:spPr>
      </p:pic>
      <p:sp>
        <p:nvSpPr>
          <p:cNvPr id="11" name="Oval Callout 10"/>
          <p:cNvSpPr/>
          <p:nvPr/>
        </p:nvSpPr>
        <p:spPr>
          <a:xfrm>
            <a:off x="1822806" y="1637036"/>
            <a:ext cx="941659" cy="706122"/>
          </a:xfrm>
          <a:prstGeom prst="wedgeEllipseCallout">
            <a:avLst>
              <a:gd name="adj1" fmla="val 33611"/>
              <a:gd name="adj2" fmla="val 572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
        <p:nvSpPr>
          <p:cNvPr id="2" name="Rectangle 1"/>
          <p:cNvSpPr/>
          <p:nvPr/>
        </p:nvSpPr>
        <p:spPr>
          <a:xfrm>
            <a:off x="3241431" y="1637036"/>
            <a:ext cx="4881843" cy="1938992"/>
          </a:xfrm>
          <a:prstGeom prst="rect">
            <a:avLst/>
          </a:prstGeom>
        </p:spPr>
        <p:txBody>
          <a:bodyPr wrap="square">
            <a:spAutoFit/>
          </a:bodyPr>
          <a:lstStyle/>
          <a:p>
            <a:pPr algn="just">
              <a:lnSpc>
                <a:spcPct val="150000"/>
              </a:lnSpc>
            </a:pPr>
            <a:r>
              <a:rPr lang="en-US" sz="2000" dirty="0" smtClean="0"/>
              <a:t>Ta </a:t>
            </a:r>
            <a:r>
              <a:rPr lang="en-US" sz="2000" dirty="0" err="1" smtClean="0"/>
              <a:t>có</a:t>
            </a:r>
            <a:r>
              <a:rPr lang="en-US" sz="2000" dirty="0" smtClean="0"/>
              <a:t>: P </a:t>
            </a:r>
            <a:r>
              <a:rPr lang="en-US" sz="2000" dirty="0"/>
              <a:t>= 2.</a:t>
            </a:r>
            <a:r>
              <a:rPr lang="el-GR" sz="2000" dirty="0"/>
              <a:t>π.</a:t>
            </a:r>
            <a:r>
              <a:rPr lang="en-US" sz="2000" dirty="0"/>
              <a:t>R.</a:t>
            </a:r>
          </a:p>
          <a:p>
            <a:pPr algn="just">
              <a:lnSpc>
                <a:spcPct val="150000"/>
              </a:lnSpc>
            </a:pPr>
            <a:r>
              <a:rPr lang="en-US" sz="2000" dirty="0" err="1"/>
              <a:t>Nếu</a:t>
            </a:r>
            <a:r>
              <a:rPr lang="en-US" sz="2000" dirty="0"/>
              <a:t> ta </a:t>
            </a:r>
            <a:r>
              <a:rPr lang="en-US" sz="2000" dirty="0" err="1"/>
              <a:t>lấy</a:t>
            </a:r>
            <a:r>
              <a:rPr lang="en-US" sz="2000" dirty="0"/>
              <a:t> 3,14 </a:t>
            </a:r>
            <a:r>
              <a:rPr lang="en-US" sz="2000" dirty="0" err="1"/>
              <a:t>là</a:t>
            </a:r>
            <a:r>
              <a:rPr lang="en-US" sz="2000" dirty="0"/>
              <a:t> </a:t>
            </a:r>
            <a:r>
              <a:rPr lang="en-US" sz="2000" dirty="0" err="1"/>
              <a:t>số</a:t>
            </a:r>
            <a:r>
              <a:rPr lang="en-US" sz="2000" dirty="0"/>
              <a:t> </a:t>
            </a:r>
            <a:r>
              <a:rPr lang="en-US" sz="2000" dirty="0" err="1"/>
              <a:t>gần</a:t>
            </a:r>
            <a:r>
              <a:rPr lang="en-US" sz="2000" dirty="0"/>
              <a:t> </a:t>
            </a:r>
            <a:r>
              <a:rPr lang="en-US" sz="2000" dirty="0" err="1"/>
              <a:t>đúng</a:t>
            </a:r>
            <a:r>
              <a:rPr lang="en-US" sz="2000" dirty="0"/>
              <a:t> </a:t>
            </a:r>
            <a:r>
              <a:rPr lang="en-US" sz="2000" dirty="0" err="1"/>
              <a:t>của</a:t>
            </a:r>
            <a:r>
              <a:rPr lang="en-US" sz="2000" dirty="0"/>
              <a:t> </a:t>
            </a:r>
            <a:r>
              <a:rPr lang="el-GR" sz="2000" dirty="0"/>
              <a:t>π </a:t>
            </a:r>
            <a:r>
              <a:rPr lang="en-US" sz="2000" dirty="0" err="1" smtClean="0"/>
              <a:t>thì</a:t>
            </a:r>
            <a:r>
              <a:rPr lang="en-US" sz="2000" dirty="0" smtClean="0"/>
              <a:t> P = 2. 3,14. 1 = 6,28. </a:t>
            </a:r>
          </a:p>
          <a:p>
            <a:pPr algn="just">
              <a:lnSpc>
                <a:spcPct val="150000"/>
              </a:lnSpc>
            </a:pPr>
            <a:r>
              <a:rPr lang="en-US" sz="2000" dirty="0" err="1" smtClean="0"/>
              <a:t>Vậy</a:t>
            </a:r>
            <a:r>
              <a:rPr lang="en-US" sz="2000" dirty="0" smtClean="0"/>
              <a:t> </a:t>
            </a:r>
            <a:r>
              <a:rPr lang="en-US" sz="2000" dirty="0" err="1" smtClean="0"/>
              <a:t>số</a:t>
            </a:r>
            <a:r>
              <a:rPr lang="en-US" sz="2000" dirty="0" smtClean="0"/>
              <a:t> </a:t>
            </a:r>
            <a:r>
              <a:rPr lang="en-US" sz="2000" dirty="0" err="1"/>
              <a:t>gần</a:t>
            </a:r>
            <a:r>
              <a:rPr lang="en-US" sz="2000" dirty="0"/>
              <a:t> </a:t>
            </a:r>
            <a:r>
              <a:rPr lang="en-US" sz="2000" dirty="0" err="1"/>
              <a:t>đúng</a:t>
            </a:r>
            <a:r>
              <a:rPr lang="en-US" sz="2000" dirty="0"/>
              <a:t> </a:t>
            </a:r>
            <a:r>
              <a:rPr lang="en-US" sz="2000" dirty="0" err="1" smtClean="0"/>
              <a:t>của</a:t>
            </a:r>
            <a:r>
              <a:rPr lang="en-US" sz="2000" dirty="0" smtClean="0"/>
              <a:t> </a:t>
            </a:r>
            <a:r>
              <a:rPr lang="en-US" sz="2000" dirty="0"/>
              <a:t>P </a:t>
            </a:r>
            <a:r>
              <a:rPr lang="en-US" sz="2000" dirty="0" err="1"/>
              <a:t>là</a:t>
            </a:r>
            <a:r>
              <a:rPr lang="en-US" sz="2000" dirty="0"/>
              <a:t>: 6,28.</a:t>
            </a:r>
          </a:p>
        </p:txBody>
      </p:sp>
      <mc:AlternateContent xmlns:mc="http://schemas.openxmlformats.org/markup-compatibility/2006" xmlns:a14="http://schemas.microsoft.com/office/drawing/2010/main">
        <mc:Choice Requires="a14">
          <p:sp>
            <p:nvSpPr>
              <p:cNvPr id="3" name="Rectangle 2"/>
              <p:cNvSpPr/>
              <p:nvPr/>
            </p:nvSpPr>
            <p:spPr>
              <a:xfrm>
                <a:off x="1368603" y="3576028"/>
                <a:ext cx="7116179" cy="1027012"/>
              </a:xfrm>
              <a:prstGeom prst="rect">
                <a:avLst/>
              </a:prstGeom>
            </p:spPr>
            <p:txBody>
              <a:bodyPr wrap="square">
                <a:spAutoFit/>
              </a:bodyPr>
              <a:lstStyle/>
              <a:p>
                <a:pPr algn="just">
                  <a:lnSpc>
                    <a:spcPct val="150000"/>
                  </a:lnSpc>
                  <a:spcBef>
                    <a:spcPts val="600"/>
                  </a:spcBef>
                  <a:spcAft>
                    <a:spcPts val="800"/>
                  </a:spcAft>
                </a:pPr>
                <a:r>
                  <a:rPr lang="nl-NL" sz="2000" b="1" u="sng" dirty="0" smtClean="0">
                    <a:solidFill>
                      <a:srgbClr val="FF0000"/>
                    </a:solidFill>
                    <a:latin typeface="+mn-lt"/>
                    <a:ea typeface="Times New Roman" panose="02020603050405020304" pitchFamily="18" charset="0"/>
                    <a:cs typeface="Times New Roman" panose="02020603050405020304" pitchFamily="18" charset="0"/>
                  </a:rPr>
                  <a:t>Chú ý:</a:t>
                </a:r>
                <a:r>
                  <a:rPr lang="nl-NL" sz="2000" b="1" dirty="0" smtClean="0">
                    <a:solidFill>
                      <a:srgbClr val="FF0000"/>
                    </a:solidFill>
                    <a:latin typeface="+mn-lt"/>
                    <a:ea typeface="Times New Roman" panose="02020603050405020304" pitchFamily="18" charset="0"/>
                    <a:cs typeface="Times New Roman" panose="02020603050405020304" pitchFamily="18" charset="0"/>
                  </a:rPr>
                  <a:t> </a:t>
                </a:r>
                <a:r>
                  <a:rPr lang="nl-NL" sz="2000" dirty="0" smtClean="0">
                    <a:solidFill>
                      <a:srgbClr val="0070C0"/>
                    </a:solidFill>
                    <a:latin typeface="+mn-lt"/>
                    <a:ea typeface="Times New Roman" panose="02020603050405020304" pitchFamily="18" charset="0"/>
                  </a:rPr>
                  <a:t>Ta </a:t>
                </a:r>
                <a:r>
                  <a:rPr lang="nl-NL" sz="2000" dirty="0">
                    <a:solidFill>
                      <a:srgbClr val="0070C0"/>
                    </a:solidFill>
                    <a:latin typeface="+mn-lt"/>
                    <a:ea typeface="Times New Roman" panose="02020603050405020304" pitchFamily="18" charset="0"/>
                  </a:rPr>
                  <a:t>có thể sử dụng máy tính cầm tay để tìm giá trị gần đúng của các biểu thức chứa các số vô tỉ như </a:t>
                </a:r>
                <a:r>
                  <a:rPr lang="nl-NL" sz="2000" dirty="0">
                    <a:solidFill>
                      <a:srgbClr val="0070C0"/>
                    </a:solidFill>
                    <a:latin typeface="+mn-lt"/>
                    <a:ea typeface="Calibri" panose="020F0502020204030204" pitchFamily="34" charset="0"/>
                  </a:rPr>
                  <a:t>π, </a:t>
                </a:r>
                <a14:m>
                  <m:oMath xmlns:m="http://schemas.openxmlformats.org/officeDocument/2006/math">
                    <m:rad>
                      <m:radPr>
                        <m:degHide m:val="on"/>
                        <m:ctrlPr>
                          <a:rPr lang="en-US" sz="2000" i="1">
                            <a:solidFill>
                              <a:srgbClr val="0070C0"/>
                            </a:solidFill>
                            <a:latin typeface="Cambria Math"/>
                            <a:cs typeface="Times New Roman" panose="02020603050405020304" pitchFamily="18" charset="0"/>
                          </a:rPr>
                        </m:ctrlPr>
                      </m:radPr>
                      <m:deg/>
                      <m:e>
                        <m:r>
                          <a:rPr lang="nl-NL"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𝒂</m:t>
                        </m:r>
                      </m:e>
                    </m:rad>
                  </m:oMath>
                </a14:m>
                <a:r>
                  <a:rPr lang="nl-NL" sz="2000" dirty="0">
                    <a:solidFill>
                      <a:srgbClr val="0070C0"/>
                    </a:solidFill>
                    <a:latin typeface="+mn-lt"/>
                    <a:ea typeface="Times New Roman" panose="02020603050405020304" pitchFamily="18" charset="0"/>
                  </a:rPr>
                  <a:t>, </a:t>
                </a:r>
                <a14:m>
                  <m:oMath xmlns:m="http://schemas.openxmlformats.org/officeDocument/2006/math">
                    <m:rad>
                      <m:radPr>
                        <m:ctrlPr>
                          <a:rPr lang="en-US" sz="2000" i="1">
                            <a:solidFill>
                              <a:srgbClr val="0070C0"/>
                            </a:solidFill>
                            <a:latin typeface="Cambria Math"/>
                            <a:ea typeface="Times New Roman" panose="02020603050405020304" pitchFamily="18" charset="0"/>
                            <a:cs typeface="Times New Roman" panose="02020603050405020304" pitchFamily="18" charset="0"/>
                          </a:rPr>
                        </m:ctrlPr>
                      </m:radPr>
                      <m:deg>
                        <m:r>
                          <a:rPr lang="nl-NL" sz="2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𝟑</m:t>
                        </m:r>
                      </m:deg>
                      <m:e>
                        <m:r>
                          <a:rPr lang="nl-NL" sz="2000" b="1"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𝒂</m:t>
                        </m:r>
                      </m:e>
                    </m:rad>
                  </m:oMath>
                </a14:m>
                <a:r>
                  <a:rPr lang="nl-NL" sz="2000" dirty="0">
                    <a:solidFill>
                      <a:srgbClr val="0070C0"/>
                    </a:solidFill>
                    <a:latin typeface="+mn-lt"/>
                    <a:ea typeface="Times New Roman" panose="02020603050405020304" pitchFamily="18" charset="0"/>
                  </a:rPr>
                  <a:t> ,... </a:t>
                </a:r>
                <a:endParaRPr lang="en-US" sz="2000" dirty="0">
                  <a:solidFill>
                    <a:srgbClr val="0070C0"/>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1368603" y="3576028"/>
                <a:ext cx="7116179" cy="1027012"/>
              </a:xfrm>
              <a:prstGeom prst="rect">
                <a:avLst/>
              </a:prstGeom>
              <a:blipFill rotWithShape="0">
                <a:blip r:embed="rId4"/>
                <a:stretch>
                  <a:fillRect l="-943" r="-857" b="-4762"/>
                </a:stretch>
              </a:blipFill>
            </p:spPr>
            <p:txBody>
              <a:bodyPr/>
              <a:lstStyle/>
              <a:p>
                <a:r>
                  <a:rPr lang="en-US">
                    <a:noFill/>
                  </a:rPr>
                  <a:t> </a:t>
                </a:r>
              </a:p>
            </p:txBody>
          </p:sp>
        </mc:Fallback>
      </mc:AlternateContent>
    </p:spTree>
    <p:extLst>
      <p:ext uri="{BB962C8B-B14F-4D97-AF65-F5344CB8AC3E}">
        <p14:creationId xmlns:p14="http://schemas.microsoft.com/office/powerpoint/2010/main" val="40320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ppt_w+.3"/>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grpSp>
        <p:nvGrpSpPr>
          <p:cNvPr id="8" name="Group 7"/>
          <p:cNvGrpSpPr/>
          <p:nvPr/>
        </p:nvGrpSpPr>
        <p:grpSpPr>
          <a:xfrm>
            <a:off x="7811606" y="95483"/>
            <a:ext cx="1013327" cy="891284"/>
            <a:chOff x="4066853" y="2126738"/>
            <a:chExt cx="1013327" cy="891284"/>
          </a:xfrm>
        </p:grpSpPr>
        <p:grpSp>
          <p:nvGrpSpPr>
            <p:cNvPr id="9" name="Google Shape;683;p56"/>
            <p:cNvGrpSpPr/>
            <p:nvPr/>
          </p:nvGrpSpPr>
          <p:grpSpPr>
            <a:xfrm>
              <a:off x="4152720" y="2126738"/>
              <a:ext cx="927460" cy="448814"/>
              <a:chOff x="4156010" y="2327488"/>
              <a:chExt cx="927460" cy="448814"/>
            </a:xfrm>
          </p:grpSpPr>
          <p:grpSp>
            <p:nvGrpSpPr>
              <p:cNvPr id="23" name="Google Shape;684;p56"/>
              <p:cNvGrpSpPr/>
              <p:nvPr/>
            </p:nvGrpSpPr>
            <p:grpSpPr>
              <a:xfrm>
                <a:off x="4156010" y="2627654"/>
                <a:ext cx="927460" cy="148648"/>
                <a:chOff x="1173250" y="3599475"/>
                <a:chExt cx="327875" cy="52550"/>
              </a:xfrm>
            </p:grpSpPr>
            <p:sp>
              <p:nvSpPr>
                <p:cNvPr id="30" name="Google Shape;685;p56"/>
                <p:cNvSpPr/>
                <p:nvPr/>
              </p:nvSpPr>
              <p:spPr>
                <a:xfrm>
                  <a:off x="1187350" y="3599475"/>
                  <a:ext cx="294550" cy="44825"/>
                </a:xfrm>
                <a:custGeom>
                  <a:avLst/>
                  <a:gdLst/>
                  <a:ahLst/>
                  <a:cxnLst/>
                  <a:rect l="l" t="t" r="r" b="b"/>
                  <a:pathLst>
                    <a:path w="11782" h="1793" extrusionOk="0">
                      <a:moveTo>
                        <a:pt x="3407" y="0"/>
                      </a:moveTo>
                      <a:cubicBezTo>
                        <a:pt x="2254" y="0"/>
                        <a:pt x="1613" y="1384"/>
                        <a:pt x="51" y="1384"/>
                      </a:cubicBezTo>
                      <a:lnTo>
                        <a:pt x="1" y="1691"/>
                      </a:lnTo>
                      <a:lnTo>
                        <a:pt x="5685" y="1793"/>
                      </a:lnTo>
                      <a:lnTo>
                        <a:pt x="11782" y="1588"/>
                      </a:lnTo>
                      <a:lnTo>
                        <a:pt x="11705" y="1230"/>
                      </a:lnTo>
                      <a:cubicBezTo>
                        <a:pt x="10680" y="1230"/>
                        <a:pt x="9119" y="155"/>
                        <a:pt x="7633" y="155"/>
                      </a:cubicBezTo>
                      <a:cubicBezTo>
                        <a:pt x="6147" y="155"/>
                        <a:pt x="5685" y="1256"/>
                        <a:pt x="5685" y="1256"/>
                      </a:cubicBezTo>
                      <a:cubicBezTo>
                        <a:pt x="5685" y="1256"/>
                        <a:pt x="4559" y="0"/>
                        <a:pt x="34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6;p56"/>
                <p:cNvSpPr/>
                <p:nvPr/>
              </p:nvSpPr>
              <p:spPr>
                <a:xfrm>
                  <a:off x="1173250" y="3639175"/>
                  <a:ext cx="327875" cy="12850"/>
                </a:xfrm>
                <a:custGeom>
                  <a:avLst/>
                  <a:gdLst/>
                  <a:ahLst/>
                  <a:cxnLst/>
                  <a:rect l="l" t="t" r="r" b="b"/>
                  <a:pathLst>
                    <a:path w="13115" h="514" extrusionOk="0">
                      <a:moveTo>
                        <a:pt x="12960" y="0"/>
                      </a:moveTo>
                      <a:lnTo>
                        <a:pt x="103" y="103"/>
                      </a:lnTo>
                      <a:lnTo>
                        <a:pt x="1" y="513"/>
                      </a:lnTo>
                      <a:lnTo>
                        <a:pt x="13114" y="513"/>
                      </a:lnTo>
                      <a:lnTo>
                        <a:pt x="129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687;p56"/>
              <p:cNvGrpSpPr/>
              <p:nvPr/>
            </p:nvGrpSpPr>
            <p:grpSpPr>
              <a:xfrm rot="394953">
                <a:off x="4412884" y="2336946"/>
                <a:ext cx="178038" cy="226677"/>
                <a:chOff x="1192475" y="2684000"/>
                <a:chExt cx="70450" cy="89700"/>
              </a:xfrm>
            </p:grpSpPr>
            <p:sp>
              <p:nvSpPr>
                <p:cNvPr id="28" name="Google Shape;688;p56"/>
                <p:cNvSpPr/>
                <p:nvPr/>
              </p:nvSpPr>
              <p:spPr>
                <a:xfrm>
                  <a:off x="1192475" y="2684000"/>
                  <a:ext cx="62125" cy="76875"/>
                </a:xfrm>
                <a:custGeom>
                  <a:avLst/>
                  <a:gdLst/>
                  <a:ahLst/>
                  <a:cxnLst/>
                  <a:rect l="l" t="t" r="r" b="b"/>
                  <a:pathLst>
                    <a:path w="2485" h="3075" extrusionOk="0">
                      <a:moveTo>
                        <a:pt x="1357" y="0"/>
                      </a:moveTo>
                      <a:lnTo>
                        <a:pt x="0" y="975"/>
                      </a:lnTo>
                      <a:lnTo>
                        <a:pt x="333" y="2178"/>
                      </a:lnTo>
                      <a:lnTo>
                        <a:pt x="897" y="2025"/>
                      </a:lnTo>
                      <a:lnTo>
                        <a:pt x="743" y="1256"/>
                      </a:lnTo>
                      <a:lnTo>
                        <a:pt x="1152" y="897"/>
                      </a:lnTo>
                      <a:lnTo>
                        <a:pt x="1716" y="1410"/>
                      </a:lnTo>
                      <a:lnTo>
                        <a:pt x="1640" y="2640"/>
                      </a:lnTo>
                      <a:lnTo>
                        <a:pt x="1870" y="3074"/>
                      </a:lnTo>
                      <a:lnTo>
                        <a:pt x="2485" y="2691"/>
                      </a:lnTo>
                      <a:lnTo>
                        <a:pt x="2202" y="2331"/>
                      </a:lnTo>
                      <a:lnTo>
                        <a:pt x="2458" y="1052"/>
                      </a:lnTo>
                      <a:lnTo>
                        <a:pt x="13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9;p56"/>
                <p:cNvSpPr/>
                <p:nvPr/>
              </p:nvSpPr>
              <p:spPr>
                <a:xfrm>
                  <a:off x="1242400" y="2755100"/>
                  <a:ext cx="20525" cy="18600"/>
                </a:xfrm>
                <a:custGeom>
                  <a:avLst/>
                  <a:gdLst/>
                  <a:ahLst/>
                  <a:cxnLst/>
                  <a:rect l="l" t="t" r="r" b="b"/>
                  <a:pathLst>
                    <a:path w="821" h="744" extrusionOk="0">
                      <a:moveTo>
                        <a:pt x="590" y="0"/>
                      </a:moveTo>
                      <a:lnTo>
                        <a:pt x="0" y="409"/>
                      </a:lnTo>
                      <a:lnTo>
                        <a:pt x="181" y="743"/>
                      </a:lnTo>
                      <a:lnTo>
                        <a:pt x="820" y="281"/>
                      </a:lnTo>
                      <a:lnTo>
                        <a:pt x="5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690;p56"/>
              <p:cNvGrpSpPr/>
              <p:nvPr/>
            </p:nvGrpSpPr>
            <p:grpSpPr>
              <a:xfrm rot="2700136">
                <a:off x="4641646" y="2391304"/>
                <a:ext cx="126208" cy="160681"/>
                <a:chOff x="1192475" y="2684000"/>
                <a:chExt cx="70450" cy="89700"/>
              </a:xfrm>
            </p:grpSpPr>
            <p:sp>
              <p:nvSpPr>
                <p:cNvPr id="26" name="Google Shape;691;p56"/>
                <p:cNvSpPr/>
                <p:nvPr/>
              </p:nvSpPr>
              <p:spPr>
                <a:xfrm>
                  <a:off x="1192475" y="2684000"/>
                  <a:ext cx="62125" cy="76875"/>
                </a:xfrm>
                <a:custGeom>
                  <a:avLst/>
                  <a:gdLst/>
                  <a:ahLst/>
                  <a:cxnLst/>
                  <a:rect l="l" t="t" r="r" b="b"/>
                  <a:pathLst>
                    <a:path w="2485" h="3075" extrusionOk="0">
                      <a:moveTo>
                        <a:pt x="1357" y="0"/>
                      </a:moveTo>
                      <a:lnTo>
                        <a:pt x="0" y="975"/>
                      </a:lnTo>
                      <a:lnTo>
                        <a:pt x="333" y="2178"/>
                      </a:lnTo>
                      <a:lnTo>
                        <a:pt x="897" y="2025"/>
                      </a:lnTo>
                      <a:lnTo>
                        <a:pt x="743" y="1256"/>
                      </a:lnTo>
                      <a:lnTo>
                        <a:pt x="1152" y="897"/>
                      </a:lnTo>
                      <a:lnTo>
                        <a:pt x="1716" y="1410"/>
                      </a:lnTo>
                      <a:lnTo>
                        <a:pt x="1640" y="2640"/>
                      </a:lnTo>
                      <a:lnTo>
                        <a:pt x="1870" y="3074"/>
                      </a:lnTo>
                      <a:lnTo>
                        <a:pt x="2485" y="2691"/>
                      </a:lnTo>
                      <a:lnTo>
                        <a:pt x="2202" y="2331"/>
                      </a:lnTo>
                      <a:lnTo>
                        <a:pt x="2458" y="1052"/>
                      </a:lnTo>
                      <a:lnTo>
                        <a:pt x="13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2;p56"/>
                <p:cNvSpPr/>
                <p:nvPr/>
              </p:nvSpPr>
              <p:spPr>
                <a:xfrm>
                  <a:off x="1242400" y="2755100"/>
                  <a:ext cx="20525" cy="18600"/>
                </a:xfrm>
                <a:custGeom>
                  <a:avLst/>
                  <a:gdLst/>
                  <a:ahLst/>
                  <a:cxnLst/>
                  <a:rect l="l" t="t" r="r" b="b"/>
                  <a:pathLst>
                    <a:path w="821" h="744" extrusionOk="0">
                      <a:moveTo>
                        <a:pt x="590" y="0"/>
                      </a:moveTo>
                      <a:lnTo>
                        <a:pt x="0" y="409"/>
                      </a:lnTo>
                      <a:lnTo>
                        <a:pt x="181" y="743"/>
                      </a:lnTo>
                      <a:lnTo>
                        <a:pt x="820" y="281"/>
                      </a:lnTo>
                      <a:lnTo>
                        <a:pt x="5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693;p56"/>
            <p:cNvGrpSpPr/>
            <p:nvPr/>
          </p:nvGrpSpPr>
          <p:grpSpPr>
            <a:xfrm>
              <a:off x="4066853" y="2575557"/>
              <a:ext cx="946788" cy="442465"/>
              <a:chOff x="9395188" y="2988476"/>
              <a:chExt cx="1505945" cy="703777"/>
            </a:xfrm>
          </p:grpSpPr>
          <p:sp>
            <p:nvSpPr>
              <p:cNvPr id="11" name="Google Shape;694;p56"/>
              <p:cNvSpPr/>
              <p:nvPr/>
            </p:nvSpPr>
            <p:spPr>
              <a:xfrm>
                <a:off x="9431934" y="2988476"/>
                <a:ext cx="1280996" cy="151619"/>
              </a:xfrm>
              <a:custGeom>
                <a:avLst/>
                <a:gdLst/>
                <a:ahLst/>
                <a:cxnLst/>
                <a:rect l="l" t="t" r="r" b="b"/>
                <a:pathLst>
                  <a:path w="8018" h="949" extrusionOk="0">
                    <a:moveTo>
                      <a:pt x="52" y="0"/>
                    </a:moveTo>
                    <a:lnTo>
                      <a:pt x="1" y="949"/>
                    </a:lnTo>
                    <a:lnTo>
                      <a:pt x="8018" y="949"/>
                    </a:lnTo>
                    <a:lnTo>
                      <a:pt x="80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5;p56"/>
              <p:cNvSpPr/>
              <p:nvPr/>
            </p:nvSpPr>
            <p:spPr>
              <a:xfrm>
                <a:off x="9607835" y="3045673"/>
                <a:ext cx="920885" cy="57516"/>
              </a:xfrm>
              <a:custGeom>
                <a:avLst/>
                <a:gdLst/>
                <a:ahLst/>
                <a:cxnLst/>
                <a:rect l="l" t="t" r="r" b="b"/>
                <a:pathLst>
                  <a:path w="5764" h="360" extrusionOk="0">
                    <a:moveTo>
                      <a:pt x="5764" y="0"/>
                    </a:moveTo>
                    <a:lnTo>
                      <a:pt x="52" y="26"/>
                    </a:lnTo>
                    <a:lnTo>
                      <a:pt x="1" y="283"/>
                    </a:lnTo>
                    <a:lnTo>
                      <a:pt x="5764" y="359"/>
                    </a:lnTo>
                    <a:lnTo>
                      <a:pt x="5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6;p56"/>
              <p:cNvSpPr/>
              <p:nvPr/>
            </p:nvSpPr>
            <p:spPr>
              <a:xfrm>
                <a:off x="9493284" y="3045673"/>
                <a:ext cx="86113" cy="45214"/>
              </a:xfrm>
              <a:custGeom>
                <a:avLst/>
                <a:gdLst/>
                <a:ahLst/>
                <a:cxnLst/>
                <a:rect l="l" t="t" r="r" b="b"/>
                <a:pathLst>
                  <a:path w="539" h="283" extrusionOk="0">
                    <a:moveTo>
                      <a:pt x="52" y="0"/>
                    </a:moveTo>
                    <a:lnTo>
                      <a:pt x="0" y="283"/>
                    </a:lnTo>
                    <a:lnTo>
                      <a:pt x="462" y="283"/>
                    </a:lnTo>
                    <a:lnTo>
                      <a:pt x="5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7;p56"/>
              <p:cNvSpPr/>
              <p:nvPr/>
            </p:nvSpPr>
            <p:spPr>
              <a:xfrm>
                <a:off x="10573775" y="3041519"/>
                <a:ext cx="81800" cy="57516"/>
              </a:xfrm>
              <a:custGeom>
                <a:avLst/>
                <a:gdLst/>
                <a:ahLst/>
                <a:cxnLst/>
                <a:rect l="l" t="t" r="r" b="b"/>
                <a:pathLst>
                  <a:path w="512" h="360" extrusionOk="0">
                    <a:moveTo>
                      <a:pt x="460" y="0"/>
                    </a:moveTo>
                    <a:lnTo>
                      <a:pt x="0" y="26"/>
                    </a:lnTo>
                    <a:lnTo>
                      <a:pt x="26" y="360"/>
                    </a:lnTo>
                    <a:lnTo>
                      <a:pt x="512" y="360"/>
                    </a:lnTo>
                    <a:lnTo>
                      <a:pt x="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8;p56"/>
              <p:cNvSpPr/>
              <p:nvPr/>
            </p:nvSpPr>
            <p:spPr>
              <a:xfrm>
                <a:off x="9464686" y="3139937"/>
                <a:ext cx="1358642" cy="270007"/>
              </a:xfrm>
              <a:custGeom>
                <a:avLst/>
                <a:gdLst/>
                <a:ahLst/>
                <a:cxnLst/>
                <a:rect l="l" t="t" r="r" b="b"/>
                <a:pathLst>
                  <a:path w="8504" h="1690" extrusionOk="0">
                    <a:moveTo>
                      <a:pt x="104" y="1"/>
                    </a:moveTo>
                    <a:lnTo>
                      <a:pt x="1" y="1690"/>
                    </a:lnTo>
                    <a:lnTo>
                      <a:pt x="1" y="1690"/>
                    </a:lnTo>
                    <a:lnTo>
                      <a:pt x="8503" y="1613"/>
                    </a:lnTo>
                    <a:lnTo>
                      <a:pt x="84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9;p56"/>
              <p:cNvSpPr/>
              <p:nvPr/>
            </p:nvSpPr>
            <p:spPr>
              <a:xfrm>
                <a:off x="10532715" y="3205122"/>
                <a:ext cx="180215" cy="98417"/>
              </a:xfrm>
              <a:custGeom>
                <a:avLst/>
                <a:gdLst/>
                <a:ahLst/>
                <a:cxnLst/>
                <a:rect l="l" t="t" r="r" b="b"/>
                <a:pathLst>
                  <a:path w="1128" h="616" extrusionOk="0">
                    <a:moveTo>
                      <a:pt x="513" y="1"/>
                    </a:moveTo>
                    <a:cubicBezTo>
                      <a:pt x="202" y="1"/>
                      <a:pt x="0" y="138"/>
                      <a:pt x="0" y="309"/>
                    </a:cubicBezTo>
                    <a:cubicBezTo>
                      <a:pt x="0" y="478"/>
                      <a:pt x="154" y="616"/>
                      <a:pt x="564" y="616"/>
                    </a:cubicBezTo>
                    <a:cubicBezTo>
                      <a:pt x="875" y="616"/>
                      <a:pt x="1128" y="437"/>
                      <a:pt x="1128" y="309"/>
                    </a:cubicBezTo>
                    <a:cubicBezTo>
                      <a:pt x="1128" y="138"/>
                      <a:pt x="824"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0;p56"/>
              <p:cNvSpPr/>
              <p:nvPr/>
            </p:nvSpPr>
            <p:spPr>
              <a:xfrm>
                <a:off x="9567095" y="3270787"/>
                <a:ext cx="900276" cy="49049"/>
              </a:xfrm>
              <a:custGeom>
                <a:avLst/>
                <a:gdLst/>
                <a:ahLst/>
                <a:cxnLst/>
                <a:rect l="l" t="t" r="r" b="b"/>
                <a:pathLst>
                  <a:path w="5635" h="307" extrusionOk="0">
                    <a:moveTo>
                      <a:pt x="5635" y="0"/>
                    </a:moveTo>
                    <a:lnTo>
                      <a:pt x="0" y="77"/>
                    </a:lnTo>
                    <a:lnTo>
                      <a:pt x="0" y="307"/>
                    </a:lnTo>
                    <a:lnTo>
                      <a:pt x="5635" y="179"/>
                    </a:lnTo>
                    <a:lnTo>
                      <a:pt x="56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1;p56"/>
              <p:cNvSpPr/>
              <p:nvPr/>
            </p:nvSpPr>
            <p:spPr>
              <a:xfrm>
                <a:off x="9567095" y="3188826"/>
                <a:ext cx="900276" cy="57516"/>
              </a:xfrm>
              <a:custGeom>
                <a:avLst/>
                <a:gdLst/>
                <a:ahLst/>
                <a:cxnLst/>
                <a:rect l="l" t="t" r="r" b="b"/>
                <a:pathLst>
                  <a:path w="5635" h="360" extrusionOk="0">
                    <a:moveTo>
                      <a:pt x="51" y="0"/>
                    </a:moveTo>
                    <a:lnTo>
                      <a:pt x="0" y="360"/>
                    </a:lnTo>
                    <a:lnTo>
                      <a:pt x="5635" y="283"/>
                    </a:lnTo>
                    <a:lnTo>
                      <a:pt x="56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2;p56"/>
              <p:cNvSpPr/>
              <p:nvPr/>
            </p:nvSpPr>
            <p:spPr>
              <a:xfrm>
                <a:off x="9395188" y="3348274"/>
                <a:ext cx="1505945" cy="343979"/>
              </a:xfrm>
              <a:custGeom>
                <a:avLst/>
                <a:gdLst/>
                <a:ahLst/>
                <a:cxnLst/>
                <a:rect l="l" t="t" r="r" b="b"/>
                <a:pathLst>
                  <a:path w="9426" h="2153" extrusionOk="0">
                    <a:moveTo>
                      <a:pt x="9298" y="1"/>
                    </a:moveTo>
                    <a:lnTo>
                      <a:pt x="153" y="258"/>
                    </a:lnTo>
                    <a:lnTo>
                      <a:pt x="1" y="2153"/>
                    </a:lnTo>
                    <a:lnTo>
                      <a:pt x="9425" y="2153"/>
                    </a:lnTo>
                    <a:lnTo>
                      <a:pt x="9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3;p56"/>
              <p:cNvSpPr/>
              <p:nvPr/>
            </p:nvSpPr>
            <p:spPr>
              <a:xfrm>
                <a:off x="9693949" y="3409785"/>
                <a:ext cx="883980" cy="241728"/>
              </a:xfrm>
              <a:custGeom>
                <a:avLst/>
                <a:gdLst/>
                <a:ahLst/>
                <a:cxnLst/>
                <a:rect l="l" t="t" r="r" b="b"/>
                <a:pathLst>
                  <a:path w="5533" h="1513" extrusionOk="0">
                    <a:moveTo>
                      <a:pt x="4688" y="1"/>
                    </a:moveTo>
                    <a:lnTo>
                      <a:pt x="896" y="103"/>
                    </a:lnTo>
                    <a:cubicBezTo>
                      <a:pt x="896" y="103"/>
                      <a:pt x="743" y="616"/>
                      <a:pt x="0" y="616"/>
                    </a:cubicBezTo>
                    <a:lnTo>
                      <a:pt x="0" y="999"/>
                    </a:lnTo>
                    <a:cubicBezTo>
                      <a:pt x="0" y="999"/>
                      <a:pt x="105" y="984"/>
                      <a:pt x="247" y="984"/>
                    </a:cubicBezTo>
                    <a:cubicBezTo>
                      <a:pt x="558" y="984"/>
                      <a:pt x="1050" y="1056"/>
                      <a:pt x="1050" y="1512"/>
                    </a:cubicBezTo>
                    <a:lnTo>
                      <a:pt x="4867" y="1410"/>
                    </a:lnTo>
                    <a:cubicBezTo>
                      <a:pt x="4867" y="1410"/>
                      <a:pt x="4867" y="974"/>
                      <a:pt x="5533" y="974"/>
                    </a:cubicBezTo>
                    <a:lnTo>
                      <a:pt x="5456" y="410"/>
                    </a:lnTo>
                    <a:cubicBezTo>
                      <a:pt x="5456" y="410"/>
                      <a:pt x="5392" y="418"/>
                      <a:pt x="5302" y="418"/>
                    </a:cubicBezTo>
                    <a:cubicBezTo>
                      <a:pt x="5077" y="418"/>
                      <a:pt x="4688" y="366"/>
                      <a:pt x="4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4;p56"/>
              <p:cNvSpPr/>
              <p:nvPr/>
            </p:nvSpPr>
            <p:spPr>
              <a:xfrm>
                <a:off x="9480982" y="3483438"/>
                <a:ext cx="168073" cy="102411"/>
              </a:xfrm>
              <a:custGeom>
                <a:avLst/>
                <a:gdLst/>
                <a:ahLst/>
                <a:cxnLst/>
                <a:rect l="l" t="t" r="r" b="b"/>
                <a:pathLst>
                  <a:path w="1052" h="641" extrusionOk="0">
                    <a:moveTo>
                      <a:pt x="437" y="0"/>
                    </a:moveTo>
                    <a:lnTo>
                      <a:pt x="1" y="359"/>
                    </a:lnTo>
                    <a:lnTo>
                      <a:pt x="539" y="641"/>
                    </a:lnTo>
                    <a:lnTo>
                      <a:pt x="1052" y="359"/>
                    </a:ln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5;p56"/>
              <p:cNvSpPr/>
              <p:nvPr/>
            </p:nvSpPr>
            <p:spPr>
              <a:xfrm>
                <a:off x="10622823" y="3462988"/>
                <a:ext cx="175901" cy="110559"/>
              </a:xfrm>
              <a:custGeom>
                <a:avLst/>
                <a:gdLst/>
                <a:ahLst/>
                <a:cxnLst/>
                <a:rect l="l" t="t" r="r" b="b"/>
                <a:pathLst>
                  <a:path w="1101" h="692" extrusionOk="0">
                    <a:moveTo>
                      <a:pt x="615" y="0"/>
                    </a:moveTo>
                    <a:lnTo>
                      <a:pt x="0" y="334"/>
                    </a:lnTo>
                    <a:lnTo>
                      <a:pt x="538" y="692"/>
                    </a:lnTo>
                    <a:lnTo>
                      <a:pt x="1101" y="360"/>
                    </a:lnTo>
                    <a:lnTo>
                      <a:pt x="6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 name="Google Shape;472;p42"/>
          <p:cNvSpPr/>
          <p:nvPr/>
        </p:nvSpPr>
        <p:spPr>
          <a:xfrm rot="10800000" flipH="1">
            <a:off x="348224" y="-1187530"/>
            <a:ext cx="1763993" cy="2219528"/>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5;p42"/>
          <p:cNvSpPr txBox="1">
            <a:spLocks noGrp="1"/>
          </p:cNvSpPr>
          <p:nvPr>
            <p:ph type="title" idx="2"/>
          </p:nvPr>
        </p:nvSpPr>
        <p:spPr>
          <a:xfrm>
            <a:off x="504370" y="61050"/>
            <a:ext cx="1451700" cy="103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600" dirty="0">
                <a:latin typeface="+mn-lt"/>
              </a:rPr>
              <a:t>2</a:t>
            </a:r>
            <a:r>
              <a:rPr lang="pt-BR" sz="3600" dirty="0" smtClean="0">
                <a:latin typeface="+mn-lt"/>
              </a:rPr>
              <a:t>.</a:t>
            </a:r>
            <a:endParaRPr sz="3600" dirty="0">
              <a:latin typeface="+mn-lt"/>
            </a:endParaRPr>
          </a:p>
        </p:txBody>
      </p:sp>
      <p:sp>
        <p:nvSpPr>
          <p:cNvPr id="4" name="Rectangle 3"/>
          <p:cNvSpPr/>
          <p:nvPr/>
        </p:nvSpPr>
        <p:spPr>
          <a:xfrm>
            <a:off x="4284921" y="0"/>
            <a:ext cx="3349256" cy="922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640;p53"/>
          <p:cNvSpPr/>
          <p:nvPr/>
        </p:nvSpPr>
        <p:spPr>
          <a:xfrm rot="83">
            <a:off x="2044163" y="401730"/>
            <a:ext cx="5580605" cy="584969"/>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 name="Google Shape;643;p53"/>
          <p:cNvSpPr txBox="1">
            <a:spLocks noGrp="1"/>
          </p:cNvSpPr>
          <p:nvPr>
            <p:ph type="subTitle" idx="1"/>
          </p:nvPr>
        </p:nvSpPr>
        <p:spPr>
          <a:xfrm>
            <a:off x="2132793" y="388077"/>
            <a:ext cx="5400000" cy="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smtClean="0">
                <a:latin typeface="+mn-lt"/>
              </a:rPr>
              <a:t>Sai</a:t>
            </a:r>
            <a:r>
              <a:rPr lang="en-US" sz="2400" b="1" dirty="0" smtClean="0">
                <a:latin typeface="+mn-lt"/>
              </a:rPr>
              <a:t> </a:t>
            </a:r>
            <a:r>
              <a:rPr lang="en-US" sz="2400" b="1" dirty="0" err="1" smtClean="0">
                <a:latin typeface="+mn-lt"/>
              </a:rPr>
              <a:t>số</a:t>
            </a:r>
            <a:r>
              <a:rPr lang="en-US" sz="2400" b="1" dirty="0" smtClean="0">
                <a:latin typeface="+mn-lt"/>
              </a:rPr>
              <a:t> </a:t>
            </a:r>
            <a:r>
              <a:rPr lang="en-US" sz="2400" b="1" dirty="0" err="1" smtClean="0">
                <a:latin typeface="+mn-lt"/>
              </a:rPr>
              <a:t>tuyệt</a:t>
            </a:r>
            <a:r>
              <a:rPr lang="en-US" sz="2400" b="1" dirty="0" smtClean="0">
                <a:latin typeface="+mn-lt"/>
              </a:rPr>
              <a:t> </a:t>
            </a:r>
            <a:r>
              <a:rPr lang="en-US" sz="2400" b="1" dirty="0" err="1" smtClean="0">
                <a:latin typeface="+mn-lt"/>
              </a:rPr>
              <a:t>đối</a:t>
            </a:r>
            <a:r>
              <a:rPr lang="en-US" sz="2400" b="1" dirty="0" smtClean="0">
                <a:latin typeface="+mn-lt"/>
              </a:rPr>
              <a:t> </a:t>
            </a:r>
            <a:r>
              <a:rPr lang="en-US" sz="2400" b="1" dirty="0" err="1" smtClean="0">
                <a:latin typeface="+mn-lt"/>
              </a:rPr>
              <a:t>và</a:t>
            </a:r>
            <a:r>
              <a:rPr lang="en-US" sz="2400" b="1" dirty="0" smtClean="0">
                <a:latin typeface="+mn-lt"/>
              </a:rPr>
              <a:t> </a:t>
            </a:r>
            <a:r>
              <a:rPr lang="en-US" sz="2400" b="1" dirty="0" err="1" smtClean="0">
                <a:latin typeface="+mn-lt"/>
              </a:rPr>
              <a:t>sai</a:t>
            </a:r>
            <a:r>
              <a:rPr lang="en-US" sz="2400" b="1" dirty="0" smtClean="0">
                <a:latin typeface="+mn-lt"/>
              </a:rPr>
              <a:t> </a:t>
            </a:r>
            <a:r>
              <a:rPr lang="en-US" sz="2400" b="1" dirty="0" err="1" smtClean="0">
                <a:latin typeface="+mn-lt"/>
              </a:rPr>
              <a:t>số</a:t>
            </a:r>
            <a:r>
              <a:rPr lang="en-US" sz="2400" b="1" dirty="0" smtClean="0">
                <a:latin typeface="+mn-lt"/>
              </a:rPr>
              <a:t> </a:t>
            </a:r>
            <a:r>
              <a:rPr lang="en-US" sz="2400" b="1" dirty="0" err="1" smtClean="0">
                <a:latin typeface="+mn-lt"/>
              </a:rPr>
              <a:t>tương</a:t>
            </a:r>
            <a:r>
              <a:rPr lang="en-US" sz="2400" b="1" dirty="0" smtClean="0">
                <a:latin typeface="+mn-lt"/>
              </a:rPr>
              <a:t> </a:t>
            </a:r>
            <a:r>
              <a:rPr lang="en-US" sz="2400" b="1" dirty="0" err="1" smtClean="0">
                <a:latin typeface="+mn-lt"/>
              </a:rPr>
              <a:t>đối</a:t>
            </a:r>
            <a:endParaRPr sz="2400" b="1" dirty="0">
              <a:latin typeface="+mn-lt"/>
            </a:endParaRPr>
          </a:p>
        </p:txBody>
      </p:sp>
      <p:sp>
        <p:nvSpPr>
          <p:cNvPr id="6" name="Rectangle 5"/>
          <p:cNvSpPr/>
          <p:nvPr/>
        </p:nvSpPr>
        <p:spPr>
          <a:xfrm>
            <a:off x="504370" y="1122358"/>
            <a:ext cx="2683748" cy="430887"/>
          </a:xfrm>
          <a:prstGeom prst="rect">
            <a:avLst/>
          </a:prstGeom>
        </p:spPr>
        <p:txBody>
          <a:bodyPr wrap="none">
            <a:spAutoFit/>
          </a:bodyPr>
          <a:lstStyle/>
          <a:p>
            <a:r>
              <a:rPr lang="fi-FI" sz="2200" b="1" dirty="0">
                <a:solidFill>
                  <a:srgbClr val="C00000"/>
                </a:solidFill>
              </a:rPr>
              <a:t>a) Sai số tuyệt đối </a:t>
            </a:r>
            <a:endParaRPr lang="en-US" sz="2200" b="1" dirty="0">
              <a:solidFill>
                <a:srgbClr val="C00000"/>
              </a:solidFill>
            </a:endParaRPr>
          </a:p>
        </p:txBody>
      </p:sp>
      <p:grpSp>
        <p:nvGrpSpPr>
          <p:cNvPr id="33" name="Group 32"/>
          <p:cNvGrpSpPr/>
          <p:nvPr/>
        </p:nvGrpSpPr>
        <p:grpSpPr>
          <a:xfrm>
            <a:off x="598722" y="1588938"/>
            <a:ext cx="5070591" cy="631498"/>
            <a:chOff x="598722" y="1588938"/>
            <a:chExt cx="5070591" cy="631498"/>
          </a:xfrm>
        </p:grpSpPr>
        <p:pic>
          <p:nvPicPr>
            <p:cNvPr id="41"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598722" y="1588938"/>
              <a:ext cx="631498" cy="631498"/>
            </a:xfrm>
            <a:prstGeom prst="rect">
              <a:avLst/>
            </a:prstGeom>
          </p:spPr>
        </p:pic>
        <p:sp>
          <p:nvSpPr>
            <p:cNvPr id="7" name="TextBox 6"/>
            <p:cNvSpPr txBox="1"/>
            <p:nvPr/>
          </p:nvSpPr>
          <p:spPr>
            <a:xfrm>
              <a:off x="1230220" y="1729966"/>
              <a:ext cx="4439093" cy="400110"/>
            </a:xfrm>
            <a:prstGeom prst="rect">
              <a:avLst/>
            </a:prstGeom>
            <a:noFill/>
          </p:spPr>
          <p:txBody>
            <a:bodyPr wrap="square" rtlCol="0">
              <a:spAutoFit/>
            </a:bodyPr>
            <a:lstStyle/>
            <a:p>
              <a:r>
                <a:rPr lang="en-US" sz="2000" i="1" dirty="0" err="1" smtClean="0">
                  <a:solidFill>
                    <a:srgbClr val="002060"/>
                  </a:solidFill>
                </a:rPr>
                <a:t>Thảo</a:t>
              </a:r>
              <a:r>
                <a:rPr lang="en-US" sz="2000" i="1" dirty="0" smtClean="0">
                  <a:solidFill>
                    <a:srgbClr val="002060"/>
                  </a:solidFill>
                </a:rPr>
                <a:t> </a:t>
              </a:r>
              <a:r>
                <a:rPr lang="en-US" sz="2000" i="1" dirty="0" err="1" smtClean="0">
                  <a:solidFill>
                    <a:srgbClr val="002060"/>
                  </a:solidFill>
                </a:rPr>
                <a:t>luận</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r>
                <a:rPr lang="en-US" sz="2000" i="1" dirty="0" smtClean="0">
                  <a:solidFill>
                    <a:srgbClr val="002060"/>
                  </a:solidFill>
                </a:rPr>
                <a:t>, </a:t>
              </a:r>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i="1" dirty="0" smtClean="0">
                  <a:solidFill>
                    <a:srgbClr val="002060"/>
                  </a:solidFill>
                </a:rPr>
                <a:t> </a:t>
              </a:r>
              <a:r>
                <a:rPr lang="en-US" sz="2000" b="1" i="1" dirty="0" smtClean="0">
                  <a:solidFill>
                    <a:srgbClr val="002060"/>
                  </a:solidFill>
                </a:rPr>
                <a:t>HĐ3</a:t>
              </a:r>
              <a:endParaRPr lang="en-US" sz="2000" b="1" i="1" dirty="0">
                <a:solidFill>
                  <a:srgbClr val="002060"/>
                </a:solidFill>
              </a:endParaRPr>
            </a:p>
          </p:txBody>
        </p:sp>
      </p:grpSp>
      <p:grpSp>
        <p:nvGrpSpPr>
          <p:cNvPr id="37" name="Group 36"/>
          <p:cNvGrpSpPr/>
          <p:nvPr/>
        </p:nvGrpSpPr>
        <p:grpSpPr>
          <a:xfrm>
            <a:off x="570325" y="2321513"/>
            <a:ext cx="5968699" cy="2660411"/>
            <a:chOff x="1648864" y="2296375"/>
            <a:chExt cx="5968699" cy="2660411"/>
          </a:xfrm>
        </p:grpSpPr>
        <p:sp>
          <p:nvSpPr>
            <p:cNvPr id="43" name="Rounded Rectangle 42"/>
            <p:cNvSpPr/>
            <p:nvPr/>
          </p:nvSpPr>
          <p:spPr>
            <a:xfrm>
              <a:off x="1648864" y="2296375"/>
              <a:ext cx="803435" cy="522072"/>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800" b="1" dirty="0" smtClean="0">
                  <a:solidFill>
                    <a:schemeClr val="accent6"/>
                  </a:solidFill>
                </a:rPr>
                <a:t>HĐ3</a:t>
              </a:r>
              <a:endParaRPr lang="en-US" sz="1800" b="1" dirty="0">
                <a:solidFill>
                  <a:schemeClr val="accent6"/>
                </a:solidFill>
              </a:endParaRPr>
            </a:p>
          </p:txBody>
        </p:sp>
        <mc:AlternateContent xmlns:mc="http://schemas.openxmlformats.org/markup-compatibility/2006" xmlns:a14="http://schemas.microsoft.com/office/drawing/2010/main">
          <mc:Choice Requires="a14">
            <p:sp>
              <p:nvSpPr>
                <p:cNvPr id="32" name="Rectangle 31"/>
                <p:cNvSpPr/>
                <p:nvPr/>
              </p:nvSpPr>
              <p:spPr>
                <a:xfrm>
                  <a:off x="1648865" y="2371463"/>
                  <a:ext cx="5968698" cy="2585323"/>
                </a:xfrm>
                <a:prstGeom prst="rect">
                  <a:avLst/>
                </a:prstGeom>
              </p:spPr>
              <p:txBody>
                <a:bodyPr wrap="square">
                  <a:spAutoFit/>
                </a:bodyPr>
                <a:lstStyle/>
                <a:p>
                  <a:pPr algn="just">
                    <a:lnSpc>
                      <a:spcPct val="150000"/>
                    </a:lnSpc>
                  </a:pPr>
                  <a:r>
                    <a:rPr lang="en-US" sz="1800" dirty="0" smtClean="0"/>
                    <a:t>             </a:t>
                  </a:r>
                  <a:r>
                    <a:rPr lang="vi-VN" sz="1800" dirty="0" smtClean="0"/>
                    <a:t>Trong H</a:t>
                  </a:r>
                  <a:r>
                    <a:rPr lang="en-US" sz="1800" dirty="0"/>
                    <a:t>Đ</a:t>
                  </a:r>
                  <a:r>
                    <a:rPr lang="vi-VN" sz="1800" dirty="0" smtClean="0"/>
                    <a:t>2</a:t>
                  </a:r>
                  <a:r>
                    <a:rPr lang="vi-VN" sz="1800" dirty="0"/>
                    <a:t>, Hòa dùng kính lúp để quan sát mực nước trên ống đo thứ hai được hình ảnh như Hình 5.2. Kí hiệu </a:t>
                  </a:r>
                  <a14:m>
                    <m:oMath xmlns:m="http://schemas.openxmlformats.org/officeDocument/2006/math">
                      <m:acc>
                        <m:accPr>
                          <m:chr m:val="̅"/>
                          <m:ctrlPr>
                            <a:rPr lang="vi-VN" sz="1800" i="1" smtClean="0">
                              <a:latin typeface="Cambria Math"/>
                            </a:rPr>
                          </m:ctrlPr>
                        </m:accPr>
                        <m:e>
                          <m:r>
                            <a:rPr lang="en-US" sz="1800" b="0" i="1" smtClean="0">
                              <a:latin typeface="Cambria Math" panose="02040503050406030204" pitchFamily="18" charset="0"/>
                            </a:rPr>
                            <m:t>𝑎</m:t>
                          </m:r>
                        </m:e>
                      </m:acc>
                    </m:oMath>
                  </a14:m>
                  <a:r>
                    <a:rPr lang="en-US" sz="1800" dirty="0" smtClean="0"/>
                    <a:t> </a:t>
                  </a:r>
                  <a:r>
                    <a:rPr lang="vi-VN" sz="1800" dirty="0" smtClean="0"/>
                    <a:t>(cm</a:t>
                  </a:r>
                  <a:r>
                    <a:rPr lang="en-US" sz="1800" baseline="30000" dirty="0" smtClean="0"/>
                    <a:t>3</a:t>
                  </a:r>
                  <a:r>
                    <a:rPr lang="vi-VN" sz="1800" dirty="0" smtClean="0"/>
                    <a:t>) </a:t>
                  </a:r>
                  <a:r>
                    <a:rPr lang="vi-VN" sz="1800" dirty="0"/>
                    <a:t>là số đo thể tích của nước</a:t>
                  </a:r>
                  <a:r>
                    <a:rPr lang="vi-VN" sz="1800" dirty="0" smtClean="0"/>
                    <a:t>.</a:t>
                  </a:r>
                </a:p>
                <a:p>
                  <a:pPr algn="just">
                    <a:lnSpc>
                      <a:spcPct val="150000"/>
                    </a:lnSpc>
                  </a:pPr>
                  <a:r>
                    <a:rPr lang="vi-VN" sz="1800" dirty="0" smtClean="0"/>
                    <a:t>Quan sát hình vẽ để so sánh |13</a:t>
                  </a:r>
                  <a:r>
                    <a:rPr lang="en-US" sz="1800" dirty="0" smtClean="0"/>
                    <a:t> </a:t>
                  </a:r>
                  <a:r>
                    <a:rPr lang="vi-VN" sz="1800" dirty="0" smtClean="0"/>
                    <a:t>−</a:t>
                  </a:r>
                  <a:r>
                    <a:rPr lang="en-US" sz="1800" dirty="0" smtClean="0"/>
                    <a:t> </a:t>
                  </a:r>
                  <a14:m>
                    <m:oMath xmlns:m="http://schemas.openxmlformats.org/officeDocument/2006/math">
                      <m:acc>
                        <m:accPr>
                          <m:chr m:val="̅"/>
                          <m:ctrlPr>
                            <a:rPr lang="vi-VN" sz="1800" i="1">
                              <a:latin typeface="Cambria Math"/>
                            </a:rPr>
                          </m:ctrlPr>
                        </m:accPr>
                        <m:e>
                          <m:r>
                            <a:rPr lang="en-US" sz="1800" i="1">
                              <a:latin typeface="Cambria Math" panose="02040503050406030204" pitchFamily="18" charset="0"/>
                            </a:rPr>
                            <m:t>𝑎</m:t>
                          </m:r>
                        </m:e>
                      </m:acc>
                    </m:oMath>
                  </a14:m>
                  <a:r>
                    <a:rPr lang="vi-VN" sz="1800" dirty="0" smtClean="0"/>
                    <a:t>| </a:t>
                  </a:r>
                  <a:r>
                    <a:rPr lang="vi-VN" sz="1800" dirty="0"/>
                    <a:t>và |</a:t>
                  </a:r>
                  <a:r>
                    <a:rPr lang="vi-VN" sz="1800" dirty="0" smtClean="0"/>
                    <a:t>13,1</a:t>
                  </a:r>
                  <a:r>
                    <a:rPr lang="en-US" sz="1800" dirty="0" smtClean="0"/>
                    <a:t> </a:t>
                  </a:r>
                  <a:r>
                    <a:rPr lang="vi-VN" sz="1800" dirty="0" smtClean="0"/>
                    <a:t>−</a:t>
                  </a:r>
                  <a:r>
                    <a:rPr lang="en-US" sz="1800" dirty="0" smtClean="0"/>
                    <a:t> </a:t>
                  </a:r>
                  <a14:m>
                    <m:oMath xmlns:m="http://schemas.openxmlformats.org/officeDocument/2006/math">
                      <m:acc>
                        <m:accPr>
                          <m:chr m:val="̅"/>
                          <m:ctrlPr>
                            <a:rPr lang="vi-VN" sz="1800" i="1">
                              <a:latin typeface="Cambria Math"/>
                            </a:rPr>
                          </m:ctrlPr>
                        </m:accPr>
                        <m:e>
                          <m:r>
                            <a:rPr lang="en-US" sz="1800" i="1">
                              <a:latin typeface="Cambria Math" panose="02040503050406030204" pitchFamily="18" charset="0"/>
                            </a:rPr>
                            <m:t>𝑎</m:t>
                          </m:r>
                        </m:e>
                      </m:acc>
                    </m:oMath>
                  </a14:m>
                  <a:r>
                    <a:rPr lang="vi-VN" sz="1800" dirty="0" smtClean="0"/>
                    <a:t>| </a:t>
                  </a:r>
                  <a:r>
                    <a:rPr lang="vi-VN" sz="1800" dirty="0"/>
                    <a:t>rồi cho biết trong hai số đo thể tích </a:t>
                  </a:r>
                  <a:r>
                    <a:rPr lang="vi-VN" sz="1800" dirty="0" smtClean="0"/>
                    <a:t>13</a:t>
                  </a:r>
                  <a:r>
                    <a:rPr lang="en-US" sz="1800" dirty="0" smtClean="0"/>
                    <a:t> </a:t>
                  </a:r>
                  <a:r>
                    <a:rPr lang="vi-VN" sz="1800" dirty="0" smtClean="0"/>
                    <a:t>(cm</a:t>
                  </a:r>
                  <a:r>
                    <a:rPr lang="en-US" sz="1800" baseline="30000" dirty="0"/>
                    <a:t>3</a:t>
                  </a:r>
                  <a:r>
                    <a:rPr lang="vi-VN" sz="1800" dirty="0" smtClean="0"/>
                    <a:t>) </a:t>
                  </a:r>
                  <a:r>
                    <a:rPr lang="vi-VN" sz="1800" dirty="0"/>
                    <a:t>và </a:t>
                  </a:r>
                  <a:r>
                    <a:rPr lang="vi-VN" sz="1800" dirty="0" smtClean="0"/>
                    <a:t>13,1</a:t>
                  </a:r>
                  <a:r>
                    <a:rPr lang="en-US" sz="1800" dirty="0" smtClean="0"/>
                    <a:t> </a:t>
                  </a:r>
                  <a:r>
                    <a:rPr lang="vi-VN" sz="1800" dirty="0" smtClean="0"/>
                    <a:t>(c</a:t>
                  </a:r>
                  <a:r>
                    <a:rPr lang="en-US" sz="1800" dirty="0" smtClean="0"/>
                    <a:t>m</a:t>
                  </a:r>
                  <a:r>
                    <a:rPr lang="en-US" sz="1800" baseline="30000" dirty="0" smtClean="0"/>
                    <a:t>3</a:t>
                  </a:r>
                  <a:r>
                    <a:rPr lang="vi-VN" sz="1800" dirty="0" smtClean="0"/>
                    <a:t>), </a:t>
                  </a:r>
                  <a:r>
                    <a:rPr lang="vi-VN" sz="1800" dirty="0"/>
                    <a:t>số đo nào gần với thể tích của cốc nước hơn.</a:t>
                  </a:r>
                  <a:endParaRPr lang="en-US" sz="1800" dirty="0"/>
                </a:p>
              </p:txBody>
            </p:sp>
          </mc:Choice>
          <mc:Fallback xmlns="">
            <p:sp>
              <p:nvSpPr>
                <p:cNvPr id="32" name="Rectangle 31"/>
                <p:cNvSpPr>
                  <a:spLocks noRot="1" noChangeAspect="1" noMove="1" noResize="1" noEditPoints="1" noAdjustHandles="1" noChangeArrowheads="1" noChangeShapeType="1" noTextEdit="1"/>
                </p:cNvSpPr>
                <p:nvPr/>
              </p:nvSpPr>
              <p:spPr>
                <a:xfrm>
                  <a:off x="1648865" y="2371463"/>
                  <a:ext cx="5968698" cy="2585323"/>
                </a:xfrm>
                <a:prstGeom prst="rect">
                  <a:avLst/>
                </a:prstGeom>
                <a:blipFill rotWithShape="0">
                  <a:blip r:embed="rId28"/>
                  <a:stretch>
                    <a:fillRect l="-919" r="-817" b="-943"/>
                  </a:stretch>
                </a:blipFill>
              </p:spPr>
              <p:txBody>
                <a:bodyPr/>
                <a:lstStyle/>
                <a:p>
                  <a:r>
                    <a:rPr lang="en-US">
                      <a:noFill/>
                    </a:rPr>
                    <a:t> </a:t>
                  </a:r>
                </a:p>
              </p:txBody>
            </p:sp>
          </mc:Fallback>
        </mc:AlternateContent>
      </p:grpSp>
      <p:sp>
        <p:nvSpPr>
          <p:cNvPr id="42" name="Rectangle 41"/>
          <p:cNvSpPr/>
          <p:nvPr/>
        </p:nvSpPr>
        <p:spPr>
          <a:xfrm>
            <a:off x="6900529" y="3593805"/>
            <a:ext cx="2090615" cy="206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29">
            <a:extLst>
              <a:ext uri="{BEBA8EAE-BF5A-486C-A8C5-ECC9F3942E4B}">
                <a14:imgProps xmlns:a14="http://schemas.microsoft.com/office/drawing/2010/main">
                  <a14:imgLayer r:embed="rId30">
                    <a14:imgEffect>
                      <a14:sharpenSoften amount="25000"/>
                    </a14:imgEffect>
                  </a14:imgLayer>
                </a14:imgProps>
              </a:ext>
              <a:ext uri="{28A0092B-C50C-407E-A947-70E740481C1C}">
                <a14:useLocalDpi xmlns:a14="http://schemas.microsoft.com/office/drawing/2010/main" val="0"/>
              </a:ext>
            </a:extLst>
          </a:blip>
          <a:stretch>
            <a:fillRect/>
          </a:stretch>
        </p:blipFill>
        <p:spPr>
          <a:xfrm>
            <a:off x="6628862" y="2594300"/>
            <a:ext cx="2359076" cy="17727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anim calcmode="lin" valueType="num">
                                      <p:cBhvr additive="base">
                                        <p:cTn id="1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anim calcmode="lin" valueType="num">
                                      <p:cBhvr>
                                        <p:cTn id="41" dur="500" fill="hold"/>
                                        <p:tgtEl>
                                          <p:spTgt spid="50"/>
                                        </p:tgtEl>
                                        <p:attrNameLst>
                                          <p:attrName>ppt_x</p:attrName>
                                        </p:attrNameLst>
                                      </p:cBhvr>
                                      <p:tavLst>
                                        <p:tav tm="0">
                                          <p:val>
                                            <p:strVal val="#ppt_x"/>
                                          </p:val>
                                        </p:tav>
                                        <p:tav tm="100000">
                                          <p:val>
                                            <p:strVal val="#ppt_x"/>
                                          </p:val>
                                        </p:tav>
                                      </p:tavLst>
                                    </p:anim>
                                    <p:anim calcmode="lin" valueType="num">
                                      <p:cBhvr>
                                        <p:cTn id="42"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8" grpId="0" animBg="1"/>
      <p:bldP spid="39"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2" name="Group 1"/>
          <p:cNvGrpSpPr/>
          <p:nvPr/>
        </p:nvGrpSpPr>
        <p:grpSpPr>
          <a:xfrm>
            <a:off x="992468" y="428719"/>
            <a:ext cx="7492312" cy="1563900"/>
            <a:chOff x="992468" y="428719"/>
            <a:chExt cx="7492312" cy="1563900"/>
          </a:xfrm>
        </p:grpSpPr>
        <p:sp>
          <p:nvSpPr>
            <p:cNvPr id="26" name="Google Shape;406;p39"/>
            <p:cNvSpPr/>
            <p:nvPr/>
          </p:nvSpPr>
          <p:spPr>
            <a:xfrm>
              <a:off x="1465561" y="515291"/>
              <a:ext cx="7019219" cy="1477328"/>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3" name="Rectangle 2"/>
                <p:cNvSpPr/>
                <p:nvPr/>
              </p:nvSpPr>
              <p:spPr>
                <a:xfrm>
                  <a:off x="2045900" y="515291"/>
                  <a:ext cx="6183700" cy="1477328"/>
                </a:xfrm>
                <a:prstGeom prst="rect">
                  <a:avLst/>
                </a:prstGeom>
              </p:spPr>
              <p:txBody>
                <a:bodyPr wrap="square">
                  <a:spAutoFit/>
                </a:bodyPr>
                <a:lstStyle/>
                <a:p>
                  <a:pPr algn="just">
                    <a:lnSpc>
                      <a:spcPct val="150000"/>
                    </a:lnSpc>
                    <a:spcBef>
                      <a:spcPts val="600"/>
                    </a:spcBef>
                    <a:spcAft>
                      <a:spcPts val="800"/>
                    </a:spcAft>
                  </a:pPr>
                  <a:r>
                    <a:rPr lang="nl-NL" sz="2000" i="1" dirty="0">
                      <a:latin typeface="+mn-lt"/>
                      <a:ea typeface="Calibri" panose="020F0502020204030204" pitchFamily="34" charset="0"/>
                      <a:cs typeface="Times New Roman" panose="02020603050405020304" pitchFamily="18" charset="0"/>
                    </a:rPr>
                    <a:t>Nếu cho </a:t>
                  </a:r>
                  <a14:m>
                    <m:oMath xmlns:m="http://schemas.openxmlformats.org/officeDocument/2006/math">
                      <m:bar>
                        <m:barPr>
                          <m:pos m:val="top"/>
                          <m:ctrlPr>
                            <a:rPr lang="en-US" sz="2000" i="1">
                              <a:latin typeface="Cambria Math"/>
                              <a:ea typeface="Calibri" panose="020F0502020204030204" pitchFamily="34" charset="0"/>
                              <a:cs typeface="Times New Roman" panose="02020603050405020304" pitchFamily="18" charset="0"/>
                            </a:rPr>
                          </m:ctrlPr>
                        </m:barPr>
                        <m:e>
                          <m:r>
                            <a:rPr lang="nl-NL" sz="2000" i="1">
                              <a:latin typeface="Cambria Math" panose="02040503050406030204" pitchFamily="18" charset="0"/>
                              <a:ea typeface="Calibri" panose="020F0502020204030204" pitchFamily="34" charset="0"/>
                              <a:cs typeface="Times New Roman" panose="02020603050405020304" pitchFamily="18" charset="0"/>
                            </a:rPr>
                            <m:t>𝑎</m:t>
                          </m:r>
                        </m:e>
                      </m:bar>
                    </m:oMath>
                  </a14:m>
                  <a:r>
                    <a:rPr lang="nl-NL" sz="2000" i="1" dirty="0">
                      <a:latin typeface="+mn-lt"/>
                      <a:ea typeface="Calibri" panose="020F0502020204030204" pitchFamily="34" charset="0"/>
                      <a:cs typeface="Times New Roman" panose="02020603050405020304" pitchFamily="18" charset="0"/>
                    </a:rPr>
                    <a:t> là số đúng và </a:t>
                  </a:r>
                  <a14:m>
                    <m:oMath xmlns:m="http://schemas.openxmlformats.org/officeDocument/2006/math">
                      <m:r>
                        <a:rPr lang="nl-NL" sz="2000" i="1">
                          <a:latin typeface="Cambria Math" panose="02040503050406030204" pitchFamily="18" charset="0"/>
                          <a:ea typeface="Calibri" panose="020F0502020204030204" pitchFamily="34" charset="0"/>
                          <a:cs typeface="Times New Roman" panose="02020603050405020304" pitchFamily="18" charset="0"/>
                        </a:rPr>
                        <m:t>𝑎</m:t>
                      </m:r>
                    </m:oMath>
                  </a14:m>
                  <a:r>
                    <a:rPr lang="nl-NL" sz="2000" i="1" dirty="0">
                      <a:latin typeface="+mn-lt"/>
                      <a:ea typeface="Calibri" panose="020F0502020204030204" pitchFamily="34" charset="0"/>
                      <a:cs typeface="Times New Roman" panose="02020603050405020304" pitchFamily="18" charset="0"/>
                    </a:rPr>
                    <a:t> là số gần đúng của </a:t>
                  </a:r>
                  <a14:m>
                    <m:oMath xmlns:m="http://schemas.openxmlformats.org/officeDocument/2006/math">
                      <m:bar>
                        <m:barPr>
                          <m:pos m:val="top"/>
                          <m:ctrlPr>
                            <a:rPr lang="en-US" sz="2000" i="1">
                              <a:latin typeface="Cambria Math"/>
                              <a:ea typeface="Calibri" panose="020F0502020204030204" pitchFamily="34" charset="0"/>
                              <a:cs typeface="Times New Roman" panose="02020603050405020304" pitchFamily="18" charset="0"/>
                            </a:rPr>
                          </m:ctrlPr>
                        </m:barPr>
                        <m:e>
                          <m:r>
                            <a:rPr lang="nl-NL" sz="2000" i="1">
                              <a:latin typeface="Cambria Math" panose="02040503050406030204" pitchFamily="18" charset="0"/>
                              <a:ea typeface="Calibri" panose="020F0502020204030204" pitchFamily="34" charset="0"/>
                              <a:cs typeface="Times New Roman" panose="02020603050405020304" pitchFamily="18" charset="0"/>
                            </a:rPr>
                            <m:t>𝑎</m:t>
                          </m:r>
                        </m:e>
                      </m:bar>
                    </m:oMath>
                  </a14:m>
                  <a:r>
                    <a:rPr lang="nl-NL" sz="2000" i="1" dirty="0">
                      <a:latin typeface="+mn-lt"/>
                      <a:ea typeface="Calibri" panose="020F0502020204030204" pitchFamily="34" charset="0"/>
                      <a:cs typeface="Times New Roman" panose="02020603050405020304" pitchFamily="18" charset="0"/>
                    </a:rPr>
                    <a:t> thì </a:t>
                  </a:r>
                  <a14:m>
                    <m:oMath xmlns:m="http://schemas.openxmlformats.org/officeDocument/2006/math">
                      <m:d>
                        <m:dPr>
                          <m:begChr m:val="|"/>
                          <m:endChr m:val="|"/>
                          <m:ctrlPr>
                            <a:rPr lang="en-US" sz="2000" i="1">
                              <a:latin typeface="Cambria Math"/>
                              <a:ea typeface="Calibri" panose="020F0502020204030204" pitchFamily="34" charset="0"/>
                              <a:cs typeface="Times New Roman" panose="02020603050405020304" pitchFamily="18" charset="0"/>
                            </a:rPr>
                          </m:ctrlPr>
                        </m:dPr>
                        <m:e>
                          <m:r>
                            <a:rPr lang="nl-NL" sz="2000" i="1">
                              <a:latin typeface="Cambria Math" panose="02040503050406030204" pitchFamily="18" charset="0"/>
                              <a:ea typeface="Calibri" panose="020F0502020204030204" pitchFamily="34" charset="0"/>
                              <a:cs typeface="Times New Roman" panose="02020603050405020304" pitchFamily="18" charset="0"/>
                            </a:rPr>
                            <m:t>𝑎</m:t>
                          </m:r>
                          <m:r>
                            <a:rPr lang="nl-NL" sz="2000" i="1">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en-US" sz="2000" i="1">
                                  <a:latin typeface="Cambria Math"/>
                                  <a:ea typeface="Calibri" panose="020F0502020204030204" pitchFamily="34" charset="0"/>
                                  <a:cs typeface="Times New Roman" panose="02020603050405020304" pitchFamily="18" charset="0"/>
                                </a:rPr>
                              </m:ctrlPr>
                            </m:barPr>
                            <m:e>
                              <m:r>
                                <a:rPr lang="nl-NL" sz="2000" i="1">
                                  <a:latin typeface="Cambria Math" panose="02040503050406030204" pitchFamily="18" charset="0"/>
                                  <a:ea typeface="Calibri" panose="020F0502020204030204" pitchFamily="34" charset="0"/>
                                  <a:cs typeface="Times New Roman" panose="02020603050405020304" pitchFamily="18" charset="0"/>
                                </a:rPr>
                                <m:t>𝑎</m:t>
                              </m:r>
                            </m:e>
                          </m:bar>
                        </m:e>
                      </m:d>
                    </m:oMath>
                  </a14:m>
                  <a:r>
                    <a:rPr lang="nl-NL" sz="2000" i="1" dirty="0">
                      <a:latin typeface="+mn-lt"/>
                      <a:ea typeface="Calibri" panose="020F0502020204030204" pitchFamily="34" charset="0"/>
                      <a:cs typeface="Times New Roman" panose="02020603050405020304" pitchFamily="18" charset="0"/>
                    </a:rPr>
                    <a:t> mà càng nhỏ thì số mức sai lệch giữa </a:t>
                  </a:r>
                  <a14:m>
                    <m:oMath xmlns:m="http://schemas.openxmlformats.org/officeDocument/2006/math">
                      <m:r>
                        <a:rPr lang="nl-NL" sz="2000" i="1">
                          <a:latin typeface="Cambria Math" panose="02040503050406030204" pitchFamily="18" charset="0"/>
                          <a:ea typeface="Calibri" panose="020F0502020204030204" pitchFamily="34" charset="0"/>
                          <a:cs typeface="Times New Roman" panose="02020603050405020304" pitchFamily="18" charset="0"/>
                        </a:rPr>
                        <m:t>𝑎</m:t>
                      </m:r>
                    </m:oMath>
                  </a14:m>
                  <a:r>
                    <a:rPr lang="nl-NL" sz="2000" i="1" dirty="0">
                      <a:latin typeface="+mn-lt"/>
                      <a:ea typeface="Times New Roman" panose="02020603050405020304" pitchFamily="18" charset="0"/>
                    </a:rPr>
                    <a:t> và </a:t>
                  </a:r>
                  <a14:m>
                    <m:oMath xmlns:m="http://schemas.openxmlformats.org/officeDocument/2006/math">
                      <m:bar>
                        <m:barPr>
                          <m:pos m:val="top"/>
                          <m:ctrlPr>
                            <a:rPr lang="en-US" sz="2000" i="1">
                              <a:latin typeface="Cambria Math"/>
                              <a:cs typeface="Times New Roman" panose="02020603050405020304" pitchFamily="18" charset="0"/>
                            </a:rPr>
                          </m:ctrlPr>
                        </m:barPr>
                        <m:e>
                          <m:r>
                            <a:rPr lang="nl-NL" sz="2000" i="1">
                              <a:latin typeface="Cambria Math" panose="02040503050406030204" pitchFamily="18" charset="0"/>
                              <a:ea typeface="Calibri" panose="020F0502020204030204" pitchFamily="34" charset="0"/>
                              <a:cs typeface="Times New Roman" panose="02020603050405020304" pitchFamily="18" charset="0"/>
                            </a:rPr>
                            <m:t>𝑎</m:t>
                          </m:r>
                        </m:e>
                      </m:bar>
                    </m:oMath>
                  </a14:m>
                  <a:r>
                    <a:rPr lang="nl-NL" sz="2000" i="1" dirty="0">
                      <a:latin typeface="+mn-lt"/>
                      <a:ea typeface="Times New Roman" panose="02020603050405020304" pitchFamily="18" charset="0"/>
                    </a:rPr>
                    <a:t> như thế nào?</a:t>
                  </a:r>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2045900" y="515291"/>
                  <a:ext cx="6183700" cy="1477328"/>
                </a:xfrm>
                <a:prstGeom prst="rect">
                  <a:avLst/>
                </a:prstGeom>
                <a:blipFill rotWithShape="0">
                  <a:blip r:embed="rId3"/>
                  <a:stretch>
                    <a:fillRect l="-1085" r="-986" b="-2893"/>
                  </a:stretch>
                </a:blipFill>
              </p:spPr>
              <p:txBody>
                <a:bodyPr/>
                <a:lstStyle/>
                <a:p>
                  <a:r>
                    <a:rPr lang="en-US">
                      <a:noFill/>
                    </a:rPr>
                    <a:t> </a:t>
                  </a:r>
                </a:p>
              </p:txBody>
            </p:sp>
          </mc:Fallback>
        </mc:AlternateContent>
        <p:pic>
          <p:nvPicPr>
            <p:cNvPr id="29"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92468" y="428719"/>
              <a:ext cx="946186" cy="1325654"/>
            </a:xfrm>
            <a:prstGeom prst="rect">
              <a:avLst/>
            </a:prstGeom>
          </p:spPr>
        </p:pic>
      </p:grpSp>
      <p:sp>
        <p:nvSpPr>
          <p:cNvPr id="4" name="Rectangle 3"/>
          <p:cNvSpPr/>
          <p:nvPr/>
        </p:nvSpPr>
        <p:spPr>
          <a:xfrm>
            <a:off x="4466523" y="1610441"/>
            <a:ext cx="2763898" cy="400110"/>
          </a:xfrm>
          <a:prstGeom prst="rect">
            <a:avLst/>
          </a:prstGeom>
        </p:spPr>
        <p:txBody>
          <a:bodyPr wrap="none">
            <a:spAutoFit/>
          </a:bodyPr>
          <a:lstStyle/>
          <a:p>
            <a:r>
              <a:rPr lang="en-US" sz="2000" dirty="0" err="1">
                <a:solidFill>
                  <a:srgbClr val="0070C0"/>
                </a:solidFill>
              </a:rPr>
              <a:t>Mức</a:t>
            </a:r>
            <a:r>
              <a:rPr lang="en-US" sz="2000" dirty="0">
                <a:solidFill>
                  <a:srgbClr val="0070C0"/>
                </a:solidFill>
              </a:rPr>
              <a:t> </a:t>
            </a:r>
            <a:r>
              <a:rPr lang="en-US" sz="2000" dirty="0" err="1">
                <a:solidFill>
                  <a:srgbClr val="0070C0"/>
                </a:solidFill>
              </a:rPr>
              <a:t>sai</a:t>
            </a:r>
            <a:r>
              <a:rPr lang="en-US" sz="2000" dirty="0">
                <a:solidFill>
                  <a:srgbClr val="0070C0"/>
                </a:solidFill>
              </a:rPr>
              <a:t> </a:t>
            </a:r>
            <a:r>
              <a:rPr lang="en-US" sz="2000" dirty="0" err="1">
                <a:solidFill>
                  <a:srgbClr val="0070C0"/>
                </a:solidFill>
              </a:rPr>
              <a:t>lệch</a:t>
            </a:r>
            <a:r>
              <a:rPr lang="en-US" sz="2000" dirty="0">
                <a:solidFill>
                  <a:srgbClr val="0070C0"/>
                </a:solidFill>
              </a:rPr>
              <a:t> </a:t>
            </a:r>
            <a:r>
              <a:rPr lang="en-US" sz="2000" dirty="0" err="1">
                <a:solidFill>
                  <a:srgbClr val="0070C0"/>
                </a:solidFill>
              </a:rPr>
              <a:t>càng</a:t>
            </a:r>
            <a:r>
              <a:rPr lang="en-US" sz="2000" dirty="0">
                <a:solidFill>
                  <a:srgbClr val="0070C0"/>
                </a:solidFill>
              </a:rPr>
              <a:t> </a:t>
            </a:r>
            <a:r>
              <a:rPr lang="en-US" sz="2000" dirty="0" err="1">
                <a:solidFill>
                  <a:srgbClr val="0070C0"/>
                </a:solidFill>
              </a:rPr>
              <a:t>nhỏ</a:t>
            </a:r>
            <a:endParaRPr lang="en-US" sz="2000" dirty="0">
              <a:solidFill>
                <a:srgbClr val="0070C0"/>
              </a:solidFill>
            </a:endParaRPr>
          </a:p>
        </p:txBody>
      </p:sp>
      <p:sp>
        <p:nvSpPr>
          <p:cNvPr id="31" name="Oval Callout 30"/>
          <p:cNvSpPr/>
          <p:nvPr/>
        </p:nvSpPr>
        <p:spPr>
          <a:xfrm>
            <a:off x="996995" y="2146981"/>
            <a:ext cx="941659" cy="706122"/>
          </a:xfrm>
          <a:prstGeom prst="wedgeEllipseCallout">
            <a:avLst>
              <a:gd name="adj1" fmla="val 33611"/>
              <a:gd name="adj2" fmla="val 572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pic>
        <p:nvPicPr>
          <p:cNvPr id="32" name="Picture 31"/>
          <p:cNvPicPr>
            <a:picLocks noChangeAspect="1"/>
          </p:cNvPicPr>
          <p:nvPr/>
        </p:nvPicPr>
        <p:blipFill>
          <a:blip r:embed="rId26">
            <a:extLst>
              <a:ext uri="{BEBA8EAE-BF5A-486C-A8C5-ECC9F3942E4B}">
                <a14:imgProps xmlns:a14="http://schemas.microsoft.com/office/drawing/2010/main">
                  <a14:imgLayer r:embed="rId27">
                    <a14:imgEffect>
                      <a14:sharpenSoften amount="25000"/>
                    </a14:imgEffect>
                  </a14:imgLayer>
                </a14:imgProps>
              </a:ext>
              <a:ext uri="{28A0092B-C50C-407E-A947-70E740481C1C}">
                <a14:useLocalDpi xmlns:a14="http://schemas.microsoft.com/office/drawing/2010/main" val="0"/>
              </a:ext>
            </a:extLst>
          </a:blip>
          <a:stretch>
            <a:fillRect/>
          </a:stretch>
        </p:blipFill>
        <p:spPr>
          <a:xfrm>
            <a:off x="6125704" y="2723743"/>
            <a:ext cx="2359076" cy="177275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992468" y="2853103"/>
                <a:ext cx="5037060" cy="1843518"/>
              </a:xfrm>
              <a:prstGeom prst="rect">
                <a:avLst/>
              </a:prstGeom>
            </p:spPr>
            <p:txBody>
              <a:bodyPr wrap="square">
                <a:spAutoFit/>
              </a:bodyPr>
              <a:lstStyle/>
              <a:p>
                <a:pPr algn="just">
                  <a:lnSpc>
                    <a:spcPct val="200000"/>
                  </a:lnSpc>
                </a:pPr>
                <a:r>
                  <a:rPr lang="vi-VN" sz="2000" dirty="0" smtClean="0"/>
                  <a:t>Dựa vào hình vẽ, ta có: |13</a:t>
                </a:r>
                <a:r>
                  <a:rPr lang="en-US" sz="2000" dirty="0" smtClean="0"/>
                  <a:t> </a:t>
                </a:r>
                <a:r>
                  <a:rPr lang="vi-VN" sz="2000" dirty="0" smtClean="0"/>
                  <a:t>- </a:t>
                </a:r>
                <a14:m>
                  <m:oMath xmlns:m="http://schemas.openxmlformats.org/officeDocument/2006/math">
                    <m:acc>
                      <m:accPr>
                        <m:chr m:val="̅"/>
                        <m:ctrlPr>
                          <a:rPr lang="vi-VN" sz="2000" i="1" smtClean="0">
                            <a:latin typeface="Cambria Math"/>
                          </a:rPr>
                        </m:ctrlPr>
                      </m:accPr>
                      <m:e>
                        <m:r>
                          <a:rPr lang="en-US" sz="2000" b="0" i="1" smtClean="0">
                            <a:latin typeface="Cambria Math" panose="02040503050406030204" pitchFamily="18" charset="0"/>
                          </a:rPr>
                          <m:t>𝑎</m:t>
                        </m:r>
                      </m:e>
                    </m:acc>
                  </m:oMath>
                </a14:m>
                <a:r>
                  <a:rPr lang="vi-VN" sz="2000" dirty="0" smtClean="0"/>
                  <a:t>| &gt;</a:t>
                </a:r>
                <a:r>
                  <a:rPr lang="en-US" sz="2000" dirty="0" smtClean="0"/>
                  <a:t> </a:t>
                </a:r>
                <a:r>
                  <a:rPr lang="vi-VN" sz="2000" dirty="0" smtClean="0"/>
                  <a:t>|13,1</a:t>
                </a:r>
                <a:r>
                  <a:rPr lang="en-US" sz="2000" dirty="0" smtClean="0"/>
                  <a:t> </a:t>
                </a:r>
                <a:r>
                  <a:rPr lang="vi-VN" sz="2000" dirty="0" smtClean="0"/>
                  <a:t>- </a:t>
                </a:r>
                <a14:m>
                  <m:oMath xmlns:m="http://schemas.openxmlformats.org/officeDocument/2006/math">
                    <m:acc>
                      <m:accPr>
                        <m:chr m:val="̅"/>
                        <m:ctrlPr>
                          <a:rPr lang="vi-VN" sz="2000" i="1" smtClean="0">
                            <a:latin typeface="Cambria Math"/>
                          </a:rPr>
                        </m:ctrlPr>
                      </m:accPr>
                      <m:e>
                        <m:r>
                          <a:rPr lang="en-US" sz="2000" b="0" i="1" smtClean="0">
                            <a:latin typeface="Cambria Math" panose="02040503050406030204" pitchFamily="18" charset="0"/>
                          </a:rPr>
                          <m:t>𝑎</m:t>
                        </m:r>
                      </m:e>
                    </m:acc>
                  </m:oMath>
                </a14:m>
                <a:r>
                  <a:rPr lang="vi-VN" sz="2000" dirty="0" smtClean="0"/>
                  <a:t>|</a:t>
                </a:r>
                <a:endParaRPr lang="vi-VN" sz="2000" dirty="0"/>
              </a:p>
              <a:p>
                <a:pPr algn="just">
                  <a:lnSpc>
                    <a:spcPct val="200000"/>
                  </a:lnSpc>
                </a:pPr>
                <a:r>
                  <a:rPr lang="vi-VN" sz="2000" dirty="0"/>
                  <a:t>Do đó số đo 13,1 gần với thể tích của cốc nước hơn. </a:t>
                </a:r>
              </a:p>
            </p:txBody>
          </p:sp>
        </mc:Choice>
        <mc:Fallback xmlns="">
          <p:sp>
            <p:nvSpPr>
              <p:cNvPr id="6" name="Rectangle 5"/>
              <p:cNvSpPr>
                <a:spLocks noRot="1" noChangeAspect="1" noMove="1" noResize="1" noEditPoints="1" noAdjustHandles="1" noChangeArrowheads="1" noChangeShapeType="1" noTextEdit="1"/>
              </p:cNvSpPr>
              <p:nvPr/>
            </p:nvSpPr>
            <p:spPr>
              <a:xfrm>
                <a:off x="992468" y="2853103"/>
                <a:ext cx="5037060" cy="1843518"/>
              </a:xfrm>
              <a:prstGeom prst="rect">
                <a:avLst/>
              </a:prstGeom>
              <a:blipFill rotWithShape="0">
                <a:blip r:embed="rId28"/>
                <a:stretch>
                  <a:fillRect l="-1332" r="-2179" b="-529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4"/>
          <p:cNvSpPr/>
          <p:nvPr/>
        </p:nvSpPr>
        <p:spPr>
          <a:xfrm rot="131870">
            <a:off x="1104884" y="1633562"/>
            <a:ext cx="6912967" cy="2396422"/>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4"/>
          <p:cNvSpPr/>
          <p:nvPr/>
        </p:nvSpPr>
        <p:spPr>
          <a:xfrm rot="-10799996">
            <a:off x="1632969" y="1329371"/>
            <a:ext cx="605666" cy="540195"/>
          </a:xfrm>
          <a:prstGeom prst="rect">
            <a:avLst/>
          </a:prstGeom>
        </p:spPr>
        <p:txBody>
          <a:bodyPr>
            <a:prstTxWarp prst="textPlain">
              <a:avLst/>
            </a:prstTxWarp>
          </a:bodyPr>
          <a:lstStyle/>
          <a:p>
            <a:pPr lvl="0" algn="ctr"/>
            <a:r>
              <a:rPr b="1" i="0" dirty="0">
                <a:ln>
                  <a:noFill/>
                </a:ln>
                <a:solidFill>
                  <a:schemeClr val="accent2"/>
                </a:solidFill>
                <a:latin typeface="Crete Round"/>
              </a:rPr>
              <a:t>"</a:t>
            </a:r>
          </a:p>
        </p:txBody>
      </p:sp>
      <p:sp>
        <p:nvSpPr>
          <p:cNvPr id="651" name="Google Shape;651;p54"/>
          <p:cNvSpPr txBox="1">
            <a:spLocks noGrp="1"/>
          </p:cNvSpPr>
          <p:nvPr>
            <p:ph type="title"/>
          </p:nvPr>
        </p:nvSpPr>
        <p:spPr>
          <a:xfrm>
            <a:off x="1520125" y="799626"/>
            <a:ext cx="58911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rgbClr val="C00000"/>
                </a:solidFill>
                <a:latin typeface="+mn-lt"/>
              </a:rPr>
              <a:t>KẾT LUẬN</a:t>
            </a:r>
            <a:endParaRPr sz="2800" dirty="0">
              <a:solidFill>
                <a:srgbClr val="C00000"/>
              </a:solidFill>
              <a:latin typeface="+mn-lt"/>
            </a:endParaRPr>
          </a:p>
        </p:txBody>
      </p:sp>
      <mc:AlternateContent xmlns:mc="http://schemas.openxmlformats.org/markup-compatibility/2006" xmlns:a14="http://schemas.microsoft.com/office/drawing/2010/main">
        <mc:Choice Requires="a14">
          <p:sp>
            <p:nvSpPr>
              <p:cNvPr id="652" name="Google Shape;652;p54"/>
              <p:cNvSpPr txBox="1">
                <a:spLocks noGrp="1"/>
              </p:cNvSpPr>
              <p:nvPr>
                <p:ph type="subTitle" idx="1"/>
              </p:nvPr>
            </p:nvSpPr>
            <p:spPr>
              <a:xfrm>
                <a:off x="1169415" y="2065573"/>
                <a:ext cx="6783903" cy="1532400"/>
              </a:xfrm>
              <a:prstGeom prst="rect">
                <a:avLst/>
              </a:prstGeom>
            </p:spPr>
            <p:txBody>
              <a:bodyPr spcFirstLastPara="1" wrap="square" lIns="91425" tIns="91425" rIns="91425" bIns="91425" anchor="ctr" anchorCtr="0">
                <a:noAutofit/>
              </a:bodyPr>
              <a:lstStyle/>
              <a:p>
                <a:pPr>
                  <a:lnSpc>
                    <a:spcPct val="150000"/>
                  </a:lnSpc>
                  <a:spcBef>
                    <a:spcPts val="600"/>
                  </a:spcBef>
                  <a:spcAft>
                    <a:spcPts val="800"/>
                  </a:spcAft>
                </a:pPr>
                <a:r>
                  <a:rPr lang="nl-NL" sz="2400" dirty="0">
                    <a:latin typeface="+mn-lt"/>
                    <a:ea typeface="Times New Roman" panose="02020603050405020304" pitchFamily="18" charset="0"/>
                    <a:cs typeface="Times New Roman" panose="02020603050405020304" pitchFamily="18" charset="0"/>
                  </a:rPr>
                  <a:t>Giá trị </a:t>
                </a:r>
                <a14:m>
                  <m:oMath xmlns:m="http://schemas.openxmlformats.org/officeDocument/2006/math">
                    <m:sSub>
                      <m:sSubPr>
                        <m:ctrlPr>
                          <a:rPr lang="en-US" sz="2400" i="1">
                            <a:effectLst/>
                            <a:latin typeface="Cambria Math"/>
                            <a:ea typeface="Times New Roman" panose="02020603050405020304" pitchFamily="18" charset="0"/>
                            <a:cs typeface="Times New Roman" panose="02020603050405020304" pitchFamily="18" charset="0"/>
                          </a:rPr>
                        </m:ctrlPr>
                      </m:sSubPr>
                      <m:e>
                        <m:r>
                          <a:rPr lang="nl-NL" sz="2400">
                            <a:effectLst/>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nl-NL" sz="2400">
                            <a:effectLst/>
                            <a:latin typeface="Cambria Math" panose="02040503050406030204" pitchFamily="18" charset="0"/>
                            <a:ea typeface="Times New Roman" panose="02020603050405020304" pitchFamily="18" charset="0"/>
                            <a:cs typeface="Times New Roman" panose="02020603050405020304" pitchFamily="18" charset="0"/>
                          </a:rPr>
                          <m:t>a</m:t>
                        </m:r>
                      </m:sub>
                    </m:sSub>
                  </m:oMath>
                </a14:m>
                <a:r>
                  <a:rPr lang="nl-NL" sz="2400" dirty="0">
                    <a:effectLst/>
                    <a:latin typeface="+mn-lt"/>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2400" i="1">
                            <a:effectLst/>
                            <a:latin typeface="Cambria Math"/>
                            <a:ea typeface="Times New Roman" panose="02020603050405020304" pitchFamily="18" charset="0"/>
                            <a:cs typeface="Times New Roman" panose="02020603050405020304" pitchFamily="18" charset="0"/>
                          </a:rPr>
                        </m:ctrlPr>
                      </m:dPr>
                      <m:e>
                        <m:r>
                          <m:rPr>
                            <m:sty m:val="p"/>
                          </m:rPr>
                          <a:rPr lang="nl-NL" sz="2400">
                            <a:effectLst/>
                            <a:latin typeface="Cambria Math" panose="02040503050406030204" pitchFamily="18" charset="0"/>
                            <a:ea typeface="Times New Roman" panose="02020603050405020304" pitchFamily="18" charset="0"/>
                            <a:cs typeface="Times New Roman" panose="02020603050405020304" pitchFamily="18" charset="0"/>
                          </a:rPr>
                          <m:t>a</m:t>
                        </m:r>
                        <m:r>
                          <a:rPr lang="nl-NL"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2400">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2400" i="1">
                                <a:effectLst/>
                                <a:latin typeface="Cambria Math"/>
                                <a:ea typeface="Calibri" panose="020F0502020204030204" pitchFamily="34" charset="0"/>
                                <a:cs typeface="Times New Roman" panose="02020603050405020304" pitchFamily="18" charset="0"/>
                              </a:rPr>
                            </m:ctrlPr>
                          </m:accPr>
                          <m:e>
                            <m:r>
                              <m:rPr>
                                <m:sty m:val="p"/>
                              </m:rPr>
                              <a:rPr lang="nl-NL" sz="2400">
                                <a:effectLst/>
                                <a:latin typeface="Cambria Math" panose="02040503050406030204" pitchFamily="18" charset="0"/>
                                <a:ea typeface="Calibri" panose="020F0502020204030204" pitchFamily="34" charset="0"/>
                                <a:cs typeface="Times New Roman" panose="02020603050405020304" pitchFamily="18" charset="0"/>
                              </a:rPr>
                              <m:t>a</m:t>
                            </m:r>
                          </m:e>
                        </m:acc>
                        <m:r>
                          <a:rPr lang="nl-NL" sz="2400">
                            <a:effectLst/>
                            <a:latin typeface="Cambria Math" panose="02040503050406030204" pitchFamily="18" charset="0"/>
                            <a:ea typeface="Times New Roman" panose="02020603050405020304" pitchFamily="18" charset="0"/>
                            <a:cs typeface="Times New Roman" panose="02020603050405020304" pitchFamily="18" charset="0"/>
                          </a:rPr>
                          <m:t> </m:t>
                        </m:r>
                      </m:e>
                    </m:d>
                  </m:oMath>
                </a14:m>
                <a:r>
                  <a:rPr lang="nl-NL" sz="2400" dirty="0">
                    <a:effectLst/>
                    <a:latin typeface="+mn-lt"/>
                    <a:ea typeface="Times New Roman" panose="02020603050405020304" pitchFamily="18" charset="0"/>
                    <a:cs typeface="Times New Roman" panose="02020603050405020304" pitchFamily="18" charset="0"/>
                  </a:rPr>
                  <a:t> phản ánh mức độ sai lệch giữa số đúng </a:t>
                </a:r>
                <a14:m>
                  <m:oMath xmlns:m="http://schemas.openxmlformats.org/officeDocument/2006/math">
                    <m:acc>
                      <m:accPr>
                        <m:chr m:val="̅"/>
                        <m:ctrlPr>
                          <a:rPr lang="en-US" sz="2400" i="1">
                            <a:effectLst/>
                            <a:latin typeface="Cambria Math"/>
                            <a:ea typeface="Calibri" panose="020F0502020204030204" pitchFamily="34" charset="0"/>
                            <a:cs typeface="Times New Roman" panose="02020603050405020304" pitchFamily="18" charset="0"/>
                          </a:rPr>
                        </m:ctrlPr>
                      </m:accPr>
                      <m:e>
                        <m:r>
                          <m:rPr>
                            <m:sty m:val="p"/>
                          </m:rPr>
                          <a:rPr lang="nl-NL" sz="2400">
                            <a:effectLst/>
                            <a:latin typeface="Cambria Math" panose="02040503050406030204" pitchFamily="18" charset="0"/>
                            <a:ea typeface="Calibri" panose="020F0502020204030204" pitchFamily="34" charset="0"/>
                            <a:cs typeface="Times New Roman" panose="02020603050405020304" pitchFamily="18" charset="0"/>
                          </a:rPr>
                          <m:t>a</m:t>
                        </m:r>
                      </m:e>
                    </m:acc>
                  </m:oMath>
                </a14:m>
                <a:r>
                  <a:rPr lang="nl-NL" sz="2400" dirty="0">
                    <a:effectLst/>
                    <a:latin typeface="+mn-lt"/>
                    <a:ea typeface="Times New Roman" panose="02020603050405020304" pitchFamily="18" charset="0"/>
                    <a:cs typeface="Times New Roman" panose="02020603050405020304" pitchFamily="18" charset="0"/>
                  </a:rPr>
                  <a:t> và số gần đúng a, được gọi là </a:t>
                </a:r>
                <a:r>
                  <a:rPr lang="nl-NL" sz="2400" i="1" dirty="0">
                    <a:effectLst/>
                    <a:latin typeface="+mn-lt"/>
                    <a:ea typeface="Times New Roman" panose="02020603050405020304" pitchFamily="18" charset="0"/>
                    <a:cs typeface="Times New Roman" panose="02020603050405020304" pitchFamily="18" charset="0"/>
                  </a:rPr>
                  <a:t>s</a:t>
                </a:r>
                <a:r>
                  <a:rPr lang="nl-NL" sz="2400" dirty="0">
                    <a:effectLst/>
                    <a:latin typeface="+mn-lt"/>
                    <a:ea typeface="Times New Roman" panose="02020603050405020304" pitchFamily="18" charset="0"/>
                    <a:cs typeface="Times New Roman" panose="02020603050405020304" pitchFamily="18" charset="0"/>
                  </a:rPr>
                  <a:t>ai số tuyệt đối của số gần đúng a. </a:t>
                </a:r>
                <a:endParaRPr lang="en-US" dirty="0">
                  <a:effectLst/>
                  <a:latin typeface="+mn-lt"/>
                  <a:ea typeface="Calibri" panose="020F0502020204030204" pitchFamily="34" charset="0"/>
                  <a:cs typeface="Times New Roman" panose="02020603050405020304" pitchFamily="18" charset="0"/>
                </a:endParaRPr>
              </a:p>
            </p:txBody>
          </p:sp>
        </mc:Choice>
        <mc:Fallback xmlns="">
          <p:sp>
            <p:nvSpPr>
              <p:cNvPr id="652" name="Google Shape;652;p54"/>
              <p:cNvSpPr txBox="1">
                <a:spLocks noGrp="1" noRot="1" noChangeAspect="1" noMove="1" noResize="1" noEditPoints="1" noAdjustHandles="1" noChangeArrowheads="1" noChangeShapeType="1" noTextEdit="1"/>
              </p:cNvSpPr>
              <p:nvPr>
                <p:ph type="subTitle" idx="1"/>
              </p:nvPr>
            </p:nvSpPr>
            <p:spPr>
              <a:xfrm>
                <a:off x="1169415" y="2065573"/>
                <a:ext cx="6783903" cy="1532400"/>
              </a:xfrm>
              <a:prstGeom prst="rect">
                <a:avLst/>
              </a:prstGeom>
              <a:blipFill rotWithShape="0">
                <a:blip r:embed="rId3"/>
                <a:stretch>
                  <a:fillRect t="-3187" r="-90" b="-10757"/>
                </a:stretch>
              </a:blipFill>
            </p:spPr>
            <p:txBody>
              <a:bodyPr/>
              <a:lstStyle/>
              <a:p>
                <a:r>
                  <a:rPr lang="en-US">
                    <a:noFill/>
                  </a:rPr>
                  <a:t> </a:t>
                </a:r>
              </a:p>
            </p:txBody>
          </p:sp>
        </mc:Fallback>
      </mc:AlternateContent>
      <p:sp>
        <p:nvSpPr>
          <p:cNvPr id="653" name="Google Shape;653;p54"/>
          <p:cNvSpPr/>
          <p:nvPr/>
        </p:nvSpPr>
        <p:spPr>
          <a:xfrm rot="4">
            <a:off x="6885854" y="3789900"/>
            <a:ext cx="605666" cy="540195"/>
          </a:xfrm>
          <a:prstGeom prst="rect">
            <a:avLst/>
          </a:prstGeom>
        </p:spPr>
        <p:txBody>
          <a:bodyPr>
            <a:prstTxWarp prst="textPlain">
              <a:avLst/>
            </a:prstTxWarp>
          </a:bodyPr>
          <a:lstStyle/>
          <a:p>
            <a:pPr lvl="0" algn="ctr"/>
            <a:r>
              <a:rPr b="1" i="0" dirty="0">
                <a:ln>
                  <a:noFill/>
                </a:ln>
                <a:solidFill>
                  <a:schemeClr val="accent2"/>
                </a:solidFill>
                <a:latin typeface="Crete Round"/>
              </a:rPr>
              <a:t>"</a:t>
            </a:r>
          </a:p>
        </p:txBody>
      </p:sp>
    </p:spTree>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51"/>
                                        </p:tgtEl>
                                        <p:attrNameLst>
                                          <p:attrName>style.visibility</p:attrName>
                                        </p:attrNameLst>
                                      </p:cBhvr>
                                      <p:to>
                                        <p:strVal val="visible"/>
                                      </p:to>
                                    </p:set>
                                    <p:anim calcmode="lin" valueType="num">
                                      <p:cBhvr>
                                        <p:cTn id="7" dur="500" fill="hold"/>
                                        <p:tgtEl>
                                          <p:spTgt spid="651"/>
                                        </p:tgtEl>
                                        <p:attrNameLst>
                                          <p:attrName>ppt_w</p:attrName>
                                        </p:attrNameLst>
                                      </p:cBhvr>
                                      <p:tavLst>
                                        <p:tav tm="0">
                                          <p:val>
                                            <p:fltVal val="0"/>
                                          </p:val>
                                        </p:tav>
                                        <p:tav tm="100000">
                                          <p:val>
                                            <p:strVal val="#ppt_w"/>
                                          </p:val>
                                        </p:tav>
                                      </p:tavLst>
                                    </p:anim>
                                    <p:anim calcmode="lin" valueType="num">
                                      <p:cBhvr>
                                        <p:cTn id="8" dur="500" fill="hold"/>
                                        <p:tgtEl>
                                          <p:spTgt spid="651"/>
                                        </p:tgtEl>
                                        <p:attrNameLst>
                                          <p:attrName>ppt_h</p:attrName>
                                        </p:attrNameLst>
                                      </p:cBhvr>
                                      <p:tavLst>
                                        <p:tav tm="0">
                                          <p:val>
                                            <p:fltVal val="0"/>
                                          </p:val>
                                        </p:tav>
                                        <p:tav tm="100000">
                                          <p:val>
                                            <p:strVal val="#ppt_h"/>
                                          </p:val>
                                        </p:tav>
                                      </p:tavLst>
                                    </p:anim>
                                    <p:animEffect transition="in" filter="fade">
                                      <p:cBhvr>
                                        <p:cTn id="9" dur="500"/>
                                        <p:tgtEl>
                                          <p:spTgt spid="65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50"/>
                                        </p:tgtEl>
                                        <p:attrNameLst>
                                          <p:attrName>style.visibility</p:attrName>
                                        </p:attrNameLst>
                                      </p:cBhvr>
                                      <p:to>
                                        <p:strVal val="visible"/>
                                      </p:to>
                                    </p:set>
                                    <p:animEffect transition="in" filter="fade">
                                      <p:cBhvr>
                                        <p:cTn id="14" dur="500"/>
                                        <p:tgtEl>
                                          <p:spTgt spid="65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52">
                                            <p:txEl>
                                              <p:pRg st="0" end="0"/>
                                            </p:txEl>
                                          </p:spTgt>
                                        </p:tgtEl>
                                        <p:attrNameLst>
                                          <p:attrName>style.visibility</p:attrName>
                                        </p:attrNameLst>
                                      </p:cBhvr>
                                      <p:to>
                                        <p:strVal val="visible"/>
                                      </p:to>
                                    </p:set>
                                    <p:animEffect transition="in" filter="fade">
                                      <p:cBhvr>
                                        <p:cTn id="17" dur="500"/>
                                        <p:tgtEl>
                                          <p:spTgt spid="65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49"/>
                                        </p:tgtEl>
                                        <p:attrNameLst>
                                          <p:attrName>style.visibility</p:attrName>
                                        </p:attrNameLst>
                                      </p:cBhvr>
                                      <p:to>
                                        <p:strVal val="visible"/>
                                      </p:to>
                                    </p:set>
                                    <p:animEffect transition="in" filter="fade">
                                      <p:cBhvr>
                                        <p:cTn id="20" dur="500"/>
                                        <p:tgtEl>
                                          <p:spTgt spid="6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3"/>
                                        </p:tgtEl>
                                        <p:attrNameLst>
                                          <p:attrName>style.visibility</p:attrName>
                                        </p:attrNameLst>
                                      </p:cBhvr>
                                      <p:to>
                                        <p:strVal val="visible"/>
                                      </p:to>
                                    </p:set>
                                    <p:animEffect transition="in" filter="fade">
                                      <p:cBhvr>
                                        <p:cTn id="23" dur="5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animBg="1"/>
      <p:bldP spid="650" grpId="0"/>
      <p:bldP spid="651" grpId="0"/>
      <p:bldP spid="652" grpId="0" build="p"/>
      <p:bldP spid="6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1520454" y="372195"/>
                <a:ext cx="6496494" cy="850939"/>
              </a:xfrm>
              <a:prstGeom prst="rect">
                <a:avLst/>
              </a:prstGeom>
            </p:spPr>
            <p:txBody>
              <a:bodyPr wrap="square">
                <a:spAutoFit/>
              </a:bodyPr>
              <a:lstStyle/>
              <a:p>
                <a:pPr algn="just">
                  <a:lnSpc>
                    <a:spcPct val="130000"/>
                  </a:lnSpc>
                  <a:spcBef>
                    <a:spcPts val="600"/>
                  </a:spcBef>
                  <a:spcAft>
                    <a:spcPts val="800"/>
                  </a:spcAft>
                </a:pPr>
                <a:r>
                  <a:rPr lang="nl-NL" sz="2000" i="1" dirty="0" smtClean="0">
                    <a:solidFill>
                      <a:srgbClr val="002060"/>
                    </a:solidFill>
                    <a:latin typeface="+mn-lt"/>
                    <a:ea typeface="Calibri" panose="020F0502020204030204" pitchFamily="34" charset="0"/>
                    <a:cs typeface="Times New Roman" panose="02020603050405020304" pitchFamily="18" charset="0"/>
                  </a:rPr>
                  <a:t>Ở </a:t>
                </a:r>
                <a:r>
                  <a:rPr lang="nl-NL" sz="2000" b="1" i="1" dirty="0">
                    <a:solidFill>
                      <a:srgbClr val="002060"/>
                    </a:solidFill>
                    <a:latin typeface="+mn-lt"/>
                    <a:ea typeface="Calibri" panose="020F0502020204030204" pitchFamily="34" charset="0"/>
                    <a:cs typeface="Times New Roman" panose="02020603050405020304" pitchFamily="18" charset="0"/>
                  </a:rPr>
                  <a:t>HĐ3</a:t>
                </a:r>
                <a:r>
                  <a:rPr lang="nl-NL" sz="2000" i="1" dirty="0">
                    <a:solidFill>
                      <a:srgbClr val="002060"/>
                    </a:solidFill>
                    <a:latin typeface="+mn-lt"/>
                    <a:ea typeface="Calibri" panose="020F0502020204030204" pitchFamily="34" charset="0"/>
                    <a:cs typeface="Times New Roman" panose="02020603050405020304" pitchFamily="18" charset="0"/>
                  </a:rPr>
                  <a:t>, nếu ta không biết chính xác </a:t>
                </a:r>
                <a14:m>
                  <m:oMath xmlns:m="http://schemas.openxmlformats.org/officeDocument/2006/math">
                    <m:bar>
                      <m:barPr>
                        <m:pos m:val="top"/>
                        <m:ctrlPr>
                          <a:rPr lang="en-US" sz="2000" i="1">
                            <a:solidFill>
                              <a:srgbClr val="002060"/>
                            </a:solidFill>
                            <a:latin typeface="Cambria Math"/>
                            <a:ea typeface="Calibri" panose="020F0502020204030204" pitchFamily="34" charset="0"/>
                            <a:cs typeface="Times New Roman" panose="02020603050405020304" pitchFamily="18" charset="0"/>
                          </a:rPr>
                        </m:ctrlPr>
                      </m:barPr>
                      <m:e>
                        <m:r>
                          <a:rPr lang="nl-NL" sz="2000" i="1">
                            <a:solidFill>
                              <a:srgbClr val="002060"/>
                            </a:solidFill>
                            <a:latin typeface="Cambria Math" panose="02040503050406030204" pitchFamily="18" charset="0"/>
                            <a:ea typeface="Calibri" panose="020F0502020204030204" pitchFamily="34" charset="0"/>
                            <a:cs typeface="Times New Roman" panose="02020603050405020304" pitchFamily="18" charset="0"/>
                          </a:rPr>
                          <m:t>𝑎</m:t>
                        </m:r>
                      </m:e>
                    </m:bar>
                  </m:oMath>
                </a14:m>
                <a:r>
                  <a:rPr lang="nl-NL" sz="2000" i="1" dirty="0">
                    <a:solidFill>
                      <a:srgbClr val="002060"/>
                    </a:solidFill>
                    <a:latin typeface="+mn-lt"/>
                    <a:ea typeface="Times New Roman" panose="02020603050405020304" pitchFamily="18" charset="0"/>
                    <a:cs typeface="Times New Roman" panose="02020603050405020304" pitchFamily="18" charset="0"/>
                  </a:rPr>
                  <a:t> thì ta </a:t>
                </a:r>
                <a:r>
                  <a:rPr lang="nl-NL" sz="2000" i="1" dirty="0" smtClean="0">
                    <a:solidFill>
                      <a:srgbClr val="002060"/>
                    </a:solidFill>
                    <a:latin typeface="+mn-lt"/>
                    <a:ea typeface="Times New Roman" panose="02020603050405020304" pitchFamily="18" charset="0"/>
                    <a:cs typeface="Times New Roman" panose="02020603050405020304" pitchFamily="18" charset="0"/>
                  </a:rPr>
                  <a:t>có </a:t>
                </a:r>
                <a:r>
                  <a:rPr lang="nl-NL" sz="2000" i="1" dirty="0">
                    <a:solidFill>
                      <a:srgbClr val="002060"/>
                    </a:solidFill>
                    <a:latin typeface="+mn-lt"/>
                    <a:ea typeface="Times New Roman" panose="02020603050405020304" pitchFamily="18" charset="0"/>
                    <a:cs typeface="Times New Roman" panose="02020603050405020304" pitchFamily="18" charset="0"/>
                  </a:rPr>
                  <a:t>xác định được </a:t>
                </a:r>
                <a14:m>
                  <m:oMath xmlns:m="http://schemas.openxmlformats.org/officeDocument/2006/math">
                    <m:sSub>
                      <m:sSubPr>
                        <m:ctrlPr>
                          <a:rPr lang="en-US" sz="2000" i="1">
                            <a:solidFill>
                              <a:srgbClr val="002060"/>
                            </a:solidFill>
                            <a:latin typeface="Cambria Math"/>
                            <a:ea typeface="Times New Roman" panose="02020603050405020304" pitchFamily="18" charset="0"/>
                            <a:cs typeface="Times New Roman" panose="02020603050405020304" pitchFamily="18" charset="0"/>
                          </a:rPr>
                        </m:ctrlPr>
                      </m:sSubPr>
                      <m:e>
                        <m:r>
                          <a:rPr lang="nl-NL" sz="2000"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m:t>
                        </m:r>
                      </m:e>
                      <m:sub>
                        <m:r>
                          <a:rPr lang="nl-NL" sz="2000"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𝑎</m:t>
                        </m:r>
                      </m:sub>
                    </m:sSub>
                  </m:oMath>
                </a14:m>
                <a:r>
                  <a:rPr lang="nl-NL" sz="2000" i="1" dirty="0">
                    <a:solidFill>
                      <a:srgbClr val="002060"/>
                    </a:solidFill>
                    <a:latin typeface="+mn-lt"/>
                    <a:ea typeface="Times New Roman" panose="02020603050405020304" pitchFamily="18" charset="0"/>
                    <a:cs typeface="Times New Roman" panose="02020603050405020304" pitchFamily="18" charset="0"/>
                  </a:rPr>
                  <a:t> không?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520454" y="372195"/>
                <a:ext cx="6496494" cy="850939"/>
              </a:xfrm>
              <a:prstGeom prst="rect">
                <a:avLst/>
              </a:prstGeom>
              <a:blipFill rotWithShape="0">
                <a:blip r:embed="rId2"/>
                <a:stretch>
                  <a:fillRect l="-938" r="-1032" b="-12143"/>
                </a:stretch>
              </a:blipFill>
            </p:spPr>
            <p:txBody>
              <a:bodyPr/>
              <a:lstStyle/>
              <a:p>
                <a:r>
                  <a:rPr lang="en-US">
                    <a:noFill/>
                  </a:rPr>
                  <a:t> </a:t>
                </a:r>
              </a:p>
            </p:txBody>
          </p:sp>
        </mc:Fallback>
      </mc:AlternateContent>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1" y="212706"/>
            <a:ext cx="774792" cy="774792"/>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943984" y="1298984"/>
                <a:ext cx="7349411" cy="3041858"/>
              </a:xfrm>
              <a:prstGeom prst="rect">
                <a:avLst/>
              </a:prstGeom>
            </p:spPr>
            <p:txBody>
              <a:bodyPr wrap="square">
                <a:spAutoFit/>
              </a:bodyPr>
              <a:lstStyle/>
              <a:p>
                <a:pPr algn="just">
                  <a:lnSpc>
                    <a:spcPct val="150000"/>
                  </a:lnSpc>
                  <a:spcAft>
                    <a:spcPts val="800"/>
                  </a:spcAft>
                </a:pPr>
                <a:r>
                  <a:rPr lang="nl-NL" sz="2000" b="1" u="sng" dirty="0">
                    <a:solidFill>
                      <a:srgbClr val="FF0000"/>
                    </a:solidFill>
                    <a:latin typeface="+mn-lt"/>
                    <a:ea typeface="Times New Roman" panose="02020603050405020304" pitchFamily="18" charset="0"/>
                    <a:cs typeface="Times New Roman" panose="02020603050405020304" pitchFamily="18" charset="0"/>
                  </a:rPr>
                  <a:t>Chú ý</a:t>
                </a:r>
                <a:r>
                  <a:rPr lang="nl-NL" sz="2000" b="1" dirty="0">
                    <a:solidFill>
                      <a:srgbClr val="FF0000"/>
                    </a:solidFill>
                    <a:latin typeface="+mn-lt"/>
                    <a:ea typeface="Times New Roman" panose="02020603050405020304" pitchFamily="18"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1800" dirty="0" smtClean="0">
                    <a:latin typeface="+mn-lt"/>
                    <a:ea typeface="Calibri" panose="020F0502020204030204" pitchFamily="34" charset="0"/>
                    <a:cs typeface="Times New Roman" panose="02020603050405020304" pitchFamily="18" charset="0"/>
                  </a:rPr>
                  <a:t>Trên </a:t>
                </a:r>
                <a:r>
                  <a:rPr lang="nl-NL" sz="1800" dirty="0">
                    <a:latin typeface="+mn-lt"/>
                    <a:ea typeface="Calibri" panose="020F0502020204030204" pitchFamily="34" charset="0"/>
                    <a:cs typeface="Times New Roman" panose="02020603050405020304" pitchFamily="18" charset="0"/>
                  </a:rPr>
                  <a:t>thực tế, nhiều khi ta không biết </a:t>
                </a:r>
                <a14:m>
                  <m:oMath xmlns:m="http://schemas.openxmlformats.org/officeDocument/2006/math">
                    <m:acc>
                      <m:accPr>
                        <m:chr m:val="̅"/>
                        <m:ctrlPr>
                          <a:rPr lang="en-US" sz="1800" i="1">
                            <a:latin typeface="Cambria Math"/>
                            <a:ea typeface="Calibri" panose="020F0502020204030204" pitchFamily="34" charset="0"/>
                            <a:cs typeface="Times New Roman" panose="02020603050405020304" pitchFamily="18" charset="0"/>
                          </a:rPr>
                        </m:ctrlPr>
                      </m:accPr>
                      <m:e>
                        <m:r>
                          <m:rPr>
                            <m:sty m:val="p"/>
                          </m:rPr>
                          <a:rPr lang="nl-NL" sz="1800">
                            <a:latin typeface="Cambria Math" panose="02040503050406030204" pitchFamily="18" charset="0"/>
                            <a:ea typeface="Calibri" panose="020F0502020204030204" pitchFamily="34" charset="0"/>
                            <a:cs typeface="Times New Roman" panose="02020603050405020304" pitchFamily="18" charset="0"/>
                          </a:rPr>
                          <m:t>a</m:t>
                        </m:r>
                      </m:e>
                    </m:acc>
                  </m:oMath>
                </a14:m>
                <a:r>
                  <a:rPr lang="nl-NL" sz="1800" dirty="0">
                    <a:latin typeface="+mn-lt"/>
                    <a:ea typeface="Times New Roman" panose="02020603050405020304" pitchFamily="18" charset="0"/>
                    <a:cs typeface="Times New Roman" panose="02020603050405020304" pitchFamily="18" charset="0"/>
                  </a:rPr>
                  <a:t> nên cũng không </a:t>
                </a:r>
                <a:r>
                  <a:rPr lang="nl-NL" sz="1800" dirty="0" smtClean="0">
                    <a:latin typeface="+mn-lt"/>
                    <a:ea typeface="Times New Roman" panose="02020603050405020304" pitchFamily="18" charset="0"/>
                    <a:cs typeface="Times New Roman" panose="02020603050405020304" pitchFamily="18" charset="0"/>
                  </a:rPr>
                  <a:t>biết</a:t>
                </a:r>
                <a:r>
                  <a:rPr lang="nl-NL" sz="1800" dirty="0" smtClean="0">
                    <a:latin typeface="+mn-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a:rPr lang="nl-NL" sz="1800">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a</m:t>
                        </m:r>
                      </m:sub>
                    </m:sSub>
                  </m:oMath>
                </a14:m>
                <a:r>
                  <a:rPr lang="nl-NL" sz="1800" dirty="0">
                    <a:latin typeface="+mn-lt"/>
                    <a:ea typeface="Times New Roman" panose="02020603050405020304" pitchFamily="18" charset="0"/>
                    <a:cs typeface="Times New Roman" panose="02020603050405020304" pitchFamily="18" charset="0"/>
                  </a:rPr>
                  <a:t>. </a:t>
                </a:r>
                <a:endParaRPr lang="nl-NL" sz="1800" dirty="0" smtClean="0">
                  <a:latin typeface="+mn-lt"/>
                  <a:ea typeface="Times New Roman" panose="02020603050405020304" pitchFamily="18" charset="0"/>
                  <a:cs typeface="Times New Roman" panose="02020603050405020304" pitchFamily="18" charset="0"/>
                </a:endParaRPr>
              </a:p>
              <a:p>
                <a:pPr algn="just">
                  <a:lnSpc>
                    <a:spcPct val="150000"/>
                  </a:lnSpc>
                  <a:spcAft>
                    <a:spcPts val="800"/>
                  </a:spcAft>
                </a:pPr>
                <a:r>
                  <a:rPr lang="nl-NL" sz="1800" dirty="0" smtClean="0">
                    <a:latin typeface="+mn-lt"/>
                    <a:ea typeface="Times New Roman" panose="02020603050405020304" pitchFamily="18" charset="0"/>
                    <a:cs typeface="Times New Roman" panose="02020603050405020304" pitchFamily="18" charset="0"/>
                  </a:rPr>
                  <a:t>Tuy </a:t>
                </a:r>
                <a:r>
                  <a:rPr lang="nl-NL" sz="1800" dirty="0">
                    <a:latin typeface="+mn-lt"/>
                    <a:ea typeface="Times New Roman" panose="02020603050405020304" pitchFamily="18" charset="0"/>
                    <a:cs typeface="Times New Roman" panose="02020603050405020304" pitchFamily="18" charset="0"/>
                  </a:rPr>
                  <a:t>nhiên, ta có thể đánh giá được </a:t>
                </a:r>
                <a14:m>
                  <m:oMath xmlns:m="http://schemas.openxmlformats.org/officeDocument/2006/math">
                    <m:sSub>
                      <m:sSubPr>
                        <m:ctrlPr>
                          <a:rPr lang="en-US" sz="1800" i="1">
                            <a:latin typeface="Cambria Math"/>
                            <a:ea typeface="Times New Roman" panose="02020603050405020304" pitchFamily="18" charset="0"/>
                            <a:cs typeface="Times New Roman" panose="02020603050405020304" pitchFamily="18" charset="0"/>
                          </a:rPr>
                        </m:ctrlPr>
                      </m:sSubPr>
                      <m:e>
                        <m:r>
                          <a:rPr lang="nl-NL" sz="1800">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nl-NL" sz="1800">
                            <a:latin typeface="Cambria Math" panose="02040503050406030204" pitchFamily="18" charset="0"/>
                            <a:ea typeface="Times New Roman" panose="02020603050405020304" pitchFamily="18" charset="0"/>
                            <a:cs typeface="Times New Roman" panose="02020603050405020304" pitchFamily="18" charset="0"/>
                          </a:rPr>
                          <m:t>a</m:t>
                        </m:r>
                      </m:sub>
                    </m:sSub>
                  </m:oMath>
                </a14:m>
                <a:r>
                  <a:rPr lang="nl-NL" sz="1800" dirty="0">
                    <a:latin typeface="+mn-lt"/>
                    <a:ea typeface="Times New Roman" panose="02020603050405020304" pitchFamily="18" charset="0"/>
                    <a:cs typeface="Times New Roman" panose="02020603050405020304" pitchFamily="18" charset="0"/>
                  </a:rPr>
                  <a:t> không vượt quá một số dương d nào đó. </a:t>
                </a:r>
                <a:endParaRPr lang="en-US" sz="18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1800" dirty="0">
                    <a:latin typeface="+mn-lt"/>
                    <a:ea typeface="Times New Roman" panose="02020603050405020304" pitchFamily="18" charset="0"/>
                    <a:cs typeface="Times New Roman" panose="02020603050405020304" pitchFamily="18" charset="0"/>
                  </a:rPr>
                  <a:t>Chẳng hạn, trong </a:t>
                </a:r>
                <a:r>
                  <a:rPr lang="nl-NL" sz="1800" b="1" dirty="0">
                    <a:latin typeface="+mn-lt"/>
                    <a:ea typeface="Times New Roman" panose="02020603050405020304" pitchFamily="18" charset="0"/>
                    <a:cs typeface="Times New Roman" panose="02020603050405020304" pitchFamily="18" charset="0"/>
                  </a:rPr>
                  <a:t>HĐ3</a:t>
                </a:r>
                <a:r>
                  <a:rPr lang="nl-NL" sz="1800" dirty="0">
                    <a:latin typeface="+mn-lt"/>
                    <a:ea typeface="Times New Roman" panose="02020603050405020304" pitchFamily="18" charset="0"/>
                    <a:cs typeface="Times New Roman" panose="02020603050405020304" pitchFamily="18" charset="0"/>
                  </a:rPr>
                  <a:t>, ta thấy </a:t>
                </a:r>
                <a14:m>
                  <m:oMath xmlns:m="http://schemas.openxmlformats.org/officeDocument/2006/math">
                    <m:d>
                      <m:dPr>
                        <m:begChr m:val="|"/>
                        <m:endChr m:val="|"/>
                        <m:ctrlPr>
                          <a:rPr lang="en-US" sz="1800" i="1">
                            <a:latin typeface="Cambria Math"/>
                            <a:ea typeface="Times New Roman" panose="02020603050405020304" pitchFamily="18" charset="0"/>
                            <a:cs typeface="Times New Roman" panose="02020603050405020304" pitchFamily="18" charset="0"/>
                          </a:rPr>
                        </m:ctrlPr>
                      </m:dPr>
                      <m:e>
                        <m:r>
                          <a:rPr lang="nl-NL" sz="1800">
                            <a:latin typeface="Cambria Math" panose="02040503050406030204" pitchFamily="18" charset="0"/>
                            <a:ea typeface="Times New Roman" panose="02020603050405020304" pitchFamily="18" charset="0"/>
                            <a:cs typeface="Times New Roman" panose="02020603050405020304" pitchFamily="18" charset="0"/>
                          </a:rPr>
                          <m:t>13</m:t>
                        </m:r>
                        <m:r>
                          <a:rPr lang="nl-NL" sz="1800" i="1">
                            <a:latin typeface="Cambria Math" panose="02040503050406030204" pitchFamily="18" charset="0"/>
                            <a:ea typeface="Times New Roman" panose="02020603050405020304" pitchFamily="18" charset="0"/>
                            <a:cs typeface="Times New Roman" panose="02020603050405020304" pitchFamily="18" charset="0"/>
                          </a:rPr>
                          <m:t>−</m:t>
                        </m:r>
                        <m:r>
                          <a:rPr lang="nl-NL" sz="1800">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1800" i="1">
                                <a:latin typeface="Cambria Math"/>
                                <a:ea typeface="Calibri" panose="020F0502020204030204" pitchFamily="34" charset="0"/>
                                <a:cs typeface="Times New Roman" panose="02020603050405020304" pitchFamily="18" charset="0"/>
                              </a:rPr>
                            </m:ctrlPr>
                          </m:accPr>
                          <m:e>
                            <m:r>
                              <m:rPr>
                                <m:sty m:val="p"/>
                              </m:rPr>
                              <a:rPr lang="nl-NL" sz="1800">
                                <a:latin typeface="Cambria Math" panose="02040503050406030204" pitchFamily="18" charset="0"/>
                                <a:ea typeface="Calibri" panose="020F0502020204030204" pitchFamily="34" charset="0"/>
                                <a:cs typeface="Times New Roman" panose="02020603050405020304" pitchFamily="18" charset="0"/>
                              </a:rPr>
                              <m:t>a</m:t>
                            </m:r>
                          </m:e>
                        </m:acc>
                        <m:r>
                          <a:rPr lang="nl-NL" sz="1800">
                            <a:latin typeface="Cambria Math" panose="02040503050406030204" pitchFamily="18" charset="0"/>
                            <a:ea typeface="Times New Roman" panose="02020603050405020304" pitchFamily="18" charset="0"/>
                            <a:cs typeface="Times New Roman" panose="02020603050405020304" pitchFamily="18" charset="0"/>
                          </a:rPr>
                          <m:t> </m:t>
                        </m:r>
                      </m:e>
                    </m:d>
                  </m:oMath>
                </a14:m>
                <a:r>
                  <a:rPr lang="nl-NL" sz="1800" dirty="0">
                    <a:latin typeface="+mn-lt"/>
                    <a:ea typeface="Times New Roman" panose="02020603050405020304" pitchFamily="18" charset="0"/>
                    <a:cs typeface="Times New Roman" panose="02020603050405020304" pitchFamily="18" charset="0"/>
                  </a:rPr>
                  <a:t> &lt; </a:t>
                </a:r>
                <a14:m>
                  <m:oMath xmlns:m="http://schemas.openxmlformats.org/officeDocument/2006/math">
                    <m:d>
                      <m:dPr>
                        <m:begChr m:val="|"/>
                        <m:endChr m:val="|"/>
                        <m:ctrlPr>
                          <a:rPr lang="en-US" sz="1800" i="1">
                            <a:latin typeface="Cambria Math"/>
                            <a:ea typeface="Times New Roman" panose="02020603050405020304" pitchFamily="18" charset="0"/>
                            <a:cs typeface="Times New Roman" panose="02020603050405020304" pitchFamily="18" charset="0"/>
                          </a:rPr>
                        </m:ctrlPr>
                      </m:dPr>
                      <m:e>
                        <m:r>
                          <a:rPr lang="nl-NL" sz="1800">
                            <a:latin typeface="Cambria Math" panose="02040503050406030204" pitchFamily="18" charset="0"/>
                            <a:ea typeface="Times New Roman" panose="02020603050405020304" pitchFamily="18" charset="0"/>
                            <a:cs typeface="Times New Roman" panose="02020603050405020304" pitchFamily="18" charset="0"/>
                          </a:rPr>
                          <m:t>13,1</m:t>
                        </m:r>
                        <m:r>
                          <a:rPr lang="nl-NL" sz="1800" i="1">
                            <a:latin typeface="Cambria Math" panose="02040503050406030204" pitchFamily="18" charset="0"/>
                            <a:ea typeface="Times New Roman" panose="02020603050405020304" pitchFamily="18" charset="0"/>
                            <a:cs typeface="Times New Roman" panose="02020603050405020304" pitchFamily="18" charset="0"/>
                          </a:rPr>
                          <m:t>−</m:t>
                        </m:r>
                        <m:r>
                          <a:rPr lang="nl-NL" sz="1800">
                            <a:latin typeface="Cambria Math" panose="02040503050406030204" pitchFamily="18" charset="0"/>
                            <a:ea typeface="Times New Roman" panose="02020603050405020304" pitchFamily="18" charset="0"/>
                            <a:cs typeface="Times New Roman" panose="02020603050405020304" pitchFamily="18" charset="0"/>
                          </a:rPr>
                          <m:t>13</m:t>
                        </m:r>
                      </m:e>
                    </m:d>
                  </m:oMath>
                </a14:m>
                <a:r>
                  <a:rPr lang="nl-NL" sz="1800" dirty="0">
                    <a:latin typeface="+mn-lt"/>
                    <a:ea typeface="Times New Roman" panose="02020603050405020304" pitchFamily="18" charset="0"/>
                    <a:cs typeface="Times New Roman" panose="02020603050405020304" pitchFamily="18" charset="0"/>
                  </a:rPr>
                  <a:t> = 0,1 (cm</a:t>
                </a:r>
                <a:r>
                  <a:rPr lang="nl-NL" sz="1800" baseline="30000" dirty="0">
                    <a:latin typeface="+mn-lt"/>
                    <a:ea typeface="Times New Roman" panose="02020603050405020304" pitchFamily="18" charset="0"/>
                    <a:cs typeface="Times New Roman" panose="02020603050405020304" pitchFamily="18" charset="0"/>
                  </a:rPr>
                  <a:t>3</a:t>
                </a:r>
                <a:r>
                  <a:rPr lang="nl-NL" sz="1800" dirty="0">
                    <a:latin typeface="+mn-lt"/>
                    <a:ea typeface="Times New Roman" panose="02020603050405020304" pitchFamily="18"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a:p>
                <a:pPr algn="just">
                  <a:lnSpc>
                    <a:spcPct val="150000"/>
                  </a:lnSpc>
                  <a:spcAft>
                    <a:spcPts val="800"/>
                  </a:spcAft>
                </a:pPr>
                <a:r>
                  <a:rPr lang="nl-NL" sz="1800" dirty="0">
                    <a:latin typeface="+mn-lt"/>
                    <a:ea typeface="Times New Roman" panose="02020603050405020304" pitchFamily="18" charset="0"/>
                    <a:cs typeface="Times New Roman" panose="02020603050405020304" pitchFamily="18" charset="0"/>
                  </a:rPr>
                  <a:t>Vậy với a = 13,1 (cm</a:t>
                </a:r>
                <a:r>
                  <a:rPr lang="nl-NL" sz="1800" baseline="30000" dirty="0">
                    <a:latin typeface="+mn-lt"/>
                    <a:ea typeface="Times New Roman" panose="02020603050405020304" pitchFamily="18" charset="0"/>
                    <a:cs typeface="Times New Roman" panose="02020603050405020304" pitchFamily="18" charset="0"/>
                  </a:rPr>
                  <a:t>3</a:t>
                </a:r>
                <a:r>
                  <a:rPr lang="nl-NL" sz="1800" dirty="0">
                    <a:latin typeface="+mn-lt"/>
                    <a:ea typeface="Times New Roman" panose="02020603050405020304" pitchFamily="18" charset="0"/>
                    <a:cs typeface="Times New Roman" panose="02020603050405020304" pitchFamily="18" charset="0"/>
                  </a:rPr>
                  <a:t>), sai số tuyệt đối của a không vượt quá 0,1 cm</a:t>
                </a:r>
                <a:r>
                  <a:rPr lang="nl-NL" sz="1800" baseline="30000" dirty="0">
                    <a:latin typeface="+mn-lt"/>
                    <a:ea typeface="Times New Roman" panose="02020603050405020304" pitchFamily="18" charset="0"/>
                    <a:cs typeface="Times New Roman" panose="02020603050405020304" pitchFamily="18" charset="0"/>
                  </a:rPr>
                  <a:t>3</a:t>
                </a:r>
                <a:r>
                  <a:rPr lang="nl-NL" sz="1800" dirty="0">
                    <a:latin typeface="+mn-lt"/>
                    <a:ea typeface="Times New Roman" panose="02020603050405020304" pitchFamily="18" charset="0"/>
                    <a:cs typeface="Times New Roman" panose="02020603050405020304" pitchFamily="18" charset="0"/>
                  </a:rPr>
                  <a:t>.</a:t>
                </a:r>
                <a:endParaRPr lang="en-US" sz="1800" dirty="0">
                  <a:effectLst/>
                  <a:latin typeface="+mn-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43984" y="1298984"/>
                <a:ext cx="7349411" cy="3041858"/>
              </a:xfrm>
              <a:prstGeom prst="rect">
                <a:avLst/>
              </a:prstGeom>
              <a:blipFill rotWithShape="0">
                <a:blip r:embed="rId4"/>
                <a:stretch>
                  <a:fillRect l="-913" r="-747" b="-601"/>
                </a:stretch>
              </a:blipFill>
            </p:spPr>
            <p:txBody>
              <a:bodyPr/>
              <a:lstStyle/>
              <a:p>
                <a:r>
                  <a:rPr lang="en-US">
                    <a:noFill/>
                  </a:rPr>
                  <a:t> </a:t>
                </a:r>
              </a:p>
            </p:txBody>
          </p:sp>
        </mc:Fallback>
      </mc:AlternateContent>
    </p:spTree>
    <p:extLst>
      <p:ext uri="{BB962C8B-B14F-4D97-AF65-F5344CB8AC3E}">
        <p14:creationId xmlns:p14="http://schemas.microsoft.com/office/powerpoint/2010/main" val="13542626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9"/>
          <p:cNvSpPr/>
          <p:nvPr/>
        </p:nvSpPr>
        <p:spPr>
          <a:xfrm rot="129740">
            <a:off x="922297" y="1086145"/>
            <a:ext cx="7062737" cy="307511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3" name="Rectangle 2"/>
              <p:cNvSpPr/>
              <p:nvPr/>
            </p:nvSpPr>
            <p:spPr>
              <a:xfrm>
                <a:off x="1290478" y="1469541"/>
                <a:ext cx="6326373" cy="2123658"/>
              </a:xfrm>
              <a:prstGeom prst="rect">
                <a:avLst/>
              </a:prstGeom>
            </p:spPr>
            <p:txBody>
              <a:bodyPr wrap="square">
                <a:spAutoFit/>
              </a:bodyPr>
              <a:lstStyle/>
              <a:p>
                <a:pPr algn="just">
                  <a:lnSpc>
                    <a:spcPct val="150000"/>
                  </a:lnSpc>
                  <a:spcBef>
                    <a:spcPts val="600"/>
                  </a:spcBef>
                  <a:spcAft>
                    <a:spcPts val="800"/>
                  </a:spcAft>
                </a:pPr>
                <a:r>
                  <a:rPr lang="nl-NL" sz="2200" dirty="0">
                    <a:latin typeface="+mn-lt"/>
                    <a:ea typeface="Times New Roman" panose="02020603050405020304" pitchFamily="18" charset="0"/>
                    <a:cs typeface="Times New Roman" panose="02020603050405020304" pitchFamily="18" charset="0"/>
                  </a:rPr>
                  <a:t>Nếu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nl-NL" sz="2200">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a</m:t>
                        </m:r>
                      </m:sub>
                    </m:sSub>
                    <m:r>
                      <a:rPr lang="nl-NL" sz="22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d</m:t>
                    </m:r>
                  </m:oMath>
                </a14:m>
                <a:r>
                  <a:rPr lang="nl-NL" sz="2200" dirty="0">
                    <a:latin typeface="+mn-lt"/>
                    <a:ea typeface="Times New Roman" panose="02020603050405020304" pitchFamily="18" charset="0"/>
                    <a:cs typeface="Times New Roman" panose="02020603050405020304" pitchFamily="18" charset="0"/>
                  </a:rPr>
                  <a:t> thì </a:t>
                </a:r>
                <a14:m>
                  <m:oMath xmlns:m="http://schemas.openxmlformats.org/officeDocument/2006/math">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a</m:t>
                    </m:r>
                    <m:r>
                      <a:rPr lang="nl-NL" sz="22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d</m:t>
                    </m:r>
                    <m:r>
                      <a:rPr lang="nl-NL" sz="2200">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200" i="1">
                            <a:latin typeface="Cambria Math"/>
                            <a:ea typeface="Calibri" panose="020F0502020204030204" pitchFamily="34" charset="0"/>
                            <a:cs typeface="Times New Roman" panose="02020603050405020304" pitchFamily="18" charset="0"/>
                          </a:rPr>
                        </m:ctrlPr>
                      </m:accPr>
                      <m:e>
                        <m:r>
                          <m:rPr>
                            <m:sty m:val="p"/>
                          </m:rPr>
                          <a:rPr lang="nl-NL" sz="2200">
                            <a:latin typeface="Cambria Math" panose="02040503050406030204" pitchFamily="18" charset="0"/>
                            <a:ea typeface="Calibri" panose="020F0502020204030204" pitchFamily="34" charset="0"/>
                            <a:cs typeface="Times New Roman" panose="02020603050405020304" pitchFamily="18" charset="0"/>
                          </a:rPr>
                          <m:t>a</m:t>
                        </m:r>
                      </m:e>
                    </m:acc>
                    <m:r>
                      <a:rPr lang="nl-NL" sz="22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a</m:t>
                    </m:r>
                    <m:r>
                      <a:rPr lang="nl-NL" sz="2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d</m:t>
                    </m:r>
                  </m:oMath>
                </a14:m>
                <a:r>
                  <a:rPr lang="nl-NL" sz="2200" dirty="0">
                    <a:latin typeface="+mn-lt"/>
                    <a:ea typeface="Times New Roman" panose="02020603050405020304" pitchFamily="18" charset="0"/>
                    <a:cs typeface="Times New Roman" panose="02020603050405020304" pitchFamily="18" charset="0"/>
                  </a:rPr>
                  <a:t>, khi đó ta viết </a:t>
                </a:r>
                <a14:m>
                  <m:oMath xmlns:m="http://schemas.openxmlformats.org/officeDocument/2006/math">
                    <m:acc>
                      <m:accPr>
                        <m:chr m:val="̅"/>
                        <m:ctrlPr>
                          <a:rPr lang="en-US" sz="2200" i="1">
                            <a:latin typeface="Cambria Math"/>
                            <a:ea typeface="Calibri" panose="020F0502020204030204" pitchFamily="34" charset="0"/>
                            <a:cs typeface="Times New Roman" panose="02020603050405020304" pitchFamily="18" charset="0"/>
                          </a:rPr>
                        </m:ctrlPr>
                      </m:accPr>
                      <m:e>
                        <m:r>
                          <m:rPr>
                            <m:sty m:val="p"/>
                          </m:rPr>
                          <a:rPr lang="nl-NL" sz="2200">
                            <a:latin typeface="Cambria Math" panose="02040503050406030204" pitchFamily="18" charset="0"/>
                            <a:ea typeface="Calibri" panose="020F0502020204030204" pitchFamily="34" charset="0"/>
                            <a:cs typeface="Times New Roman" panose="02020603050405020304" pitchFamily="18" charset="0"/>
                          </a:rPr>
                          <m:t>a</m:t>
                        </m:r>
                      </m:e>
                    </m:acc>
                    <m:r>
                      <a:rPr lang="nl-NL" sz="2200">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2200">
                        <a:latin typeface="Cambria Math" panose="02040503050406030204" pitchFamily="18" charset="0"/>
                        <a:ea typeface="Calibri" panose="020F0502020204030204" pitchFamily="34" charset="0"/>
                        <a:cs typeface="Times New Roman" panose="02020603050405020304" pitchFamily="18" charset="0"/>
                      </a:rPr>
                      <m:t>a</m:t>
                    </m:r>
                    <m:r>
                      <a:rPr lang="nl-NL" sz="2200">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2200">
                        <a:latin typeface="Cambria Math" panose="02040503050406030204" pitchFamily="18" charset="0"/>
                        <a:ea typeface="Calibri" panose="020F0502020204030204" pitchFamily="34" charset="0"/>
                        <a:cs typeface="Times New Roman" panose="02020603050405020304" pitchFamily="18" charset="0"/>
                      </a:rPr>
                      <m:t>d</m:t>
                    </m:r>
                  </m:oMath>
                </a14:m>
                <a:r>
                  <a:rPr lang="nl-NL" sz="2200" dirty="0">
                    <a:latin typeface="+mn-lt"/>
                    <a:ea typeface="Times New Roman" panose="02020603050405020304" pitchFamily="18" charset="0"/>
                    <a:cs typeface="Times New Roman" panose="02020603050405020304" pitchFamily="18" charset="0"/>
                  </a:rPr>
                  <a:t> và hiểu là số đúng </a:t>
                </a:r>
                <a14:m>
                  <m:oMath xmlns:m="http://schemas.openxmlformats.org/officeDocument/2006/math">
                    <m:acc>
                      <m:accPr>
                        <m:chr m:val="̅"/>
                        <m:ctrlPr>
                          <a:rPr lang="en-US" sz="2200" i="1">
                            <a:latin typeface="Cambria Math"/>
                            <a:ea typeface="Calibri" panose="020F0502020204030204" pitchFamily="34" charset="0"/>
                            <a:cs typeface="Times New Roman" panose="02020603050405020304" pitchFamily="18" charset="0"/>
                          </a:rPr>
                        </m:ctrlPr>
                      </m:accPr>
                      <m:e>
                        <m:r>
                          <m:rPr>
                            <m:sty m:val="p"/>
                          </m:rPr>
                          <a:rPr lang="nl-NL" sz="2200">
                            <a:latin typeface="Cambria Math" panose="02040503050406030204" pitchFamily="18" charset="0"/>
                            <a:ea typeface="Calibri" panose="020F0502020204030204" pitchFamily="34" charset="0"/>
                            <a:cs typeface="Times New Roman" panose="02020603050405020304" pitchFamily="18" charset="0"/>
                          </a:rPr>
                          <m:t>a</m:t>
                        </m:r>
                      </m:e>
                    </m:acc>
                  </m:oMath>
                </a14:m>
                <a:r>
                  <a:rPr lang="nl-NL" sz="2200" dirty="0">
                    <a:latin typeface="+mn-lt"/>
                    <a:ea typeface="Times New Roman" panose="02020603050405020304" pitchFamily="18" charset="0"/>
                    <a:cs typeface="Times New Roman" panose="02020603050405020304" pitchFamily="18" charset="0"/>
                  </a:rPr>
                  <a:t> nằm trong đoạn </a:t>
                </a:r>
                <a14:m>
                  <m:oMath xmlns:m="http://schemas.openxmlformats.org/officeDocument/2006/math">
                    <m:d>
                      <m:dPr>
                        <m:begChr m:val="["/>
                        <m:endChr m:val="]"/>
                        <m:ctrlPr>
                          <a:rPr lang="en-US" sz="2200" i="1">
                            <a:latin typeface="Cambria Math"/>
                            <a:ea typeface="Times New Roman" panose="02020603050405020304" pitchFamily="18" charset="0"/>
                            <a:cs typeface="Times New Roman" panose="02020603050405020304" pitchFamily="18" charset="0"/>
                          </a:rPr>
                        </m:ctrlPr>
                      </m:dPr>
                      <m:e>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a</m:t>
                        </m:r>
                        <m:r>
                          <a:rPr lang="nl-NL" sz="22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d</m:t>
                        </m:r>
                        <m:r>
                          <a:rPr lang="nl-NL" sz="2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a</m:t>
                        </m:r>
                        <m:r>
                          <a:rPr lang="nl-NL" sz="22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sz="2200">
                            <a:latin typeface="Cambria Math" panose="02040503050406030204" pitchFamily="18" charset="0"/>
                            <a:ea typeface="Times New Roman" panose="02020603050405020304" pitchFamily="18" charset="0"/>
                            <a:cs typeface="Times New Roman" panose="02020603050405020304" pitchFamily="18" charset="0"/>
                          </a:rPr>
                          <m:t>d</m:t>
                        </m:r>
                      </m:e>
                    </m:d>
                  </m:oMath>
                </a14:m>
                <a:r>
                  <a:rPr lang="nl-NL" sz="2200" dirty="0">
                    <a:latin typeface="+mn-lt"/>
                    <a:ea typeface="Times New Roman" panose="02020603050405020304" pitchFamily="18" charset="0"/>
                    <a:cs typeface="Times New Roman" panose="02020603050405020304" pitchFamily="18" charset="0"/>
                  </a:rPr>
                  <a:t>. Do </a:t>
                </a:r>
                <a:r>
                  <a:rPr lang="nl-NL" sz="2200" dirty="0" smtClean="0">
                    <a:solidFill>
                      <a:srgbClr val="0070C0"/>
                    </a:solidFill>
                    <a:latin typeface="+mn-lt"/>
                    <a:ea typeface="Times New Roman" panose="02020603050405020304" pitchFamily="18" charset="0"/>
                    <a:cs typeface="Times New Roman" panose="02020603050405020304" pitchFamily="18" charset="0"/>
                  </a:rPr>
                  <a:t>d càng nhỏ thì a càng gần </a:t>
                </a:r>
                <a14:m>
                  <m:oMath xmlns:m="http://schemas.openxmlformats.org/officeDocument/2006/math">
                    <m:acc>
                      <m:accPr>
                        <m:chr m:val="̅"/>
                        <m:ctrlPr>
                          <a:rPr lang="en-US" sz="2200" i="1">
                            <a:solidFill>
                              <a:srgbClr val="0070C0"/>
                            </a:solidFill>
                            <a:latin typeface="Cambria Math"/>
                            <a:ea typeface="Calibri" panose="020F0502020204030204" pitchFamily="34" charset="0"/>
                            <a:cs typeface="Times New Roman" panose="02020603050405020304" pitchFamily="18" charset="0"/>
                          </a:rPr>
                        </m:ctrlPr>
                      </m:accPr>
                      <m:e>
                        <m:r>
                          <m:rPr>
                            <m:sty m:val="p"/>
                          </m:rPr>
                          <a:rPr lang="nl-NL" sz="2200">
                            <a:solidFill>
                              <a:srgbClr val="0070C0"/>
                            </a:solidFill>
                            <a:latin typeface="Cambria Math" panose="02040503050406030204" pitchFamily="18" charset="0"/>
                            <a:ea typeface="Calibri" panose="020F0502020204030204" pitchFamily="34" charset="0"/>
                            <a:cs typeface="Times New Roman" panose="02020603050405020304" pitchFamily="18" charset="0"/>
                          </a:rPr>
                          <m:t>a</m:t>
                        </m:r>
                      </m:e>
                    </m:acc>
                  </m:oMath>
                </a14:m>
                <a:r>
                  <a:rPr lang="nl-NL" sz="2200" dirty="0">
                    <a:latin typeface="+mn-lt"/>
                    <a:ea typeface="Times New Roman" panose="02020603050405020304" pitchFamily="18" charset="0"/>
                    <a:cs typeface="Times New Roman" panose="02020603050405020304" pitchFamily="18" charset="0"/>
                  </a:rPr>
                  <a:t> nên d được gọi là </a:t>
                </a:r>
                <a:r>
                  <a:rPr lang="nl-NL" sz="2200" dirty="0">
                    <a:solidFill>
                      <a:srgbClr val="C00000"/>
                    </a:solidFill>
                    <a:latin typeface="+mn-lt"/>
                    <a:ea typeface="Times New Roman" panose="02020603050405020304" pitchFamily="18" charset="0"/>
                    <a:cs typeface="Times New Roman" panose="02020603050405020304" pitchFamily="18" charset="0"/>
                  </a:rPr>
                  <a:t>độ chính xác của số gần đúng</a:t>
                </a:r>
                <a:r>
                  <a:rPr lang="nl-NL" sz="2200" dirty="0">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0478" y="1469541"/>
                <a:ext cx="6326373" cy="2123658"/>
              </a:xfrm>
              <a:prstGeom prst="rect">
                <a:avLst/>
              </a:prstGeom>
              <a:blipFill rotWithShape="0">
                <a:blip r:embed="rId3"/>
                <a:stretch>
                  <a:fillRect l="-1254" r="-4725" b="-2299"/>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91" name="Rounded Rectangle 90"/>
          <p:cNvSpPr/>
          <p:nvPr/>
        </p:nvSpPr>
        <p:spPr>
          <a:xfrm>
            <a:off x="738286" y="521220"/>
            <a:ext cx="1196839" cy="563526"/>
          </a:xfrm>
          <a:prstGeom prst="roundRect">
            <a:avLst/>
          </a:prstGeom>
          <a:solidFill>
            <a:schemeClr val="tx1">
              <a:lumMod val="75000"/>
              <a:lumOff val="25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2:</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3" name="TextBox 2"/>
              <p:cNvSpPr txBox="1"/>
              <p:nvPr/>
            </p:nvSpPr>
            <p:spPr>
              <a:xfrm>
                <a:off x="2307264" y="997452"/>
                <a:ext cx="6018029" cy="3323987"/>
              </a:xfrm>
              <a:prstGeom prst="rect">
                <a:avLst/>
              </a:prstGeom>
              <a:noFill/>
            </p:spPr>
            <p:txBody>
              <a:bodyPr wrap="square" rtlCol="0">
                <a:spAutoFit/>
              </a:bodyPr>
              <a:lstStyle/>
              <a:p>
                <a:pPr algn="just">
                  <a:lnSpc>
                    <a:spcPct val="150000"/>
                  </a:lnSpc>
                </a:pPr>
                <a:r>
                  <a:rPr lang="en-US" sz="2000" dirty="0" err="1" smtClean="0"/>
                  <a:t>Một</a:t>
                </a:r>
                <a:r>
                  <a:rPr lang="en-US" sz="2000" dirty="0" smtClean="0"/>
                  <a:t> </a:t>
                </a:r>
                <a:r>
                  <a:rPr lang="en-US" sz="2000" dirty="0" err="1" smtClean="0"/>
                  <a:t>công</a:t>
                </a:r>
                <a:r>
                  <a:rPr lang="en-US" sz="2000" dirty="0" smtClean="0"/>
                  <a:t> </a:t>
                </a:r>
                <a:r>
                  <a:rPr lang="en-US" sz="2000" dirty="0" err="1" smtClean="0"/>
                  <a:t>ty</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dây</a:t>
                </a:r>
                <a:r>
                  <a:rPr lang="en-US" sz="2000" dirty="0" smtClean="0"/>
                  <a:t> </a:t>
                </a:r>
                <a:r>
                  <a:rPr lang="en-US" sz="2000" dirty="0" err="1" smtClean="0"/>
                  <a:t>chuyền</a:t>
                </a:r>
                <a:r>
                  <a:rPr lang="en-US" sz="2000" dirty="0" smtClean="0"/>
                  <a:t> A </a:t>
                </a:r>
                <a:r>
                  <a:rPr lang="en-US" sz="2000" dirty="0" err="1" smtClean="0"/>
                  <a:t>để</a:t>
                </a:r>
                <a:r>
                  <a:rPr lang="en-US" sz="2000" dirty="0" smtClean="0"/>
                  <a:t> </a:t>
                </a:r>
                <a:r>
                  <a:rPr lang="en-US" sz="2000" dirty="0" err="1" smtClean="0"/>
                  <a:t>đóng</a:t>
                </a:r>
                <a:r>
                  <a:rPr lang="en-US" sz="2000" dirty="0" smtClean="0"/>
                  <a:t> </a:t>
                </a:r>
                <a:r>
                  <a:rPr lang="en-US" sz="2000" dirty="0" err="1" smtClean="0"/>
                  <a:t>gạo</a:t>
                </a:r>
                <a:r>
                  <a:rPr lang="en-US" sz="2000" dirty="0" smtClean="0"/>
                  <a:t> </a:t>
                </a:r>
                <a:r>
                  <a:rPr lang="en-US" sz="2000" dirty="0" err="1" smtClean="0"/>
                  <a:t>vào</a:t>
                </a:r>
                <a:r>
                  <a:rPr lang="en-US" sz="2000" dirty="0" smtClean="0"/>
                  <a:t> </a:t>
                </a:r>
                <a:r>
                  <a:rPr lang="en-US" sz="2000" dirty="0" err="1" smtClean="0"/>
                  <a:t>bao</a:t>
                </a:r>
                <a:r>
                  <a:rPr lang="en-US" sz="2000" dirty="0" smtClean="0"/>
                  <a:t> </a:t>
                </a:r>
                <a:r>
                  <a:rPr lang="en-US" sz="2000" dirty="0" err="1" smtClean="0"/>
                  <a:t>với</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dirty="0" err="1" smtClean="0"/>
                  <a:t>mong</a:t>
                </a:r>
                <a:r>
                  <a:rPr lang="en-US" sz="2000" dirty="0" smtClean="0"/>
                  <a:t> </a:t>
                </a:r>
                <a:r>
                  <a:rPr lang="en-US" sz="2000" dirty="0" err="1" smtClean="0"/>
                  <a:t>muốn</a:t>
                </a:r>
                <a:r>
                  <a:rPr lang="en-US" sz="2000" dirty="0" smtClean="0"/>
                  <a:t> </a:t>
                </a:r>
                <a:r>
                  <a:rPr lang="en-US" sz="2000" dirty="0" err="1" smtClean="0"/>
                  <a:t>là</a:t>
                </a:r>
                <a:r>
                  <a:rPr lang="en-US" sz="2000" dirty="0" smtClean="0"/>
                  <a:t> 5 kg. </a:t>
                </a:r>
                <a:r>
                  <a:rPr lang="en-US" sz="2000" dirty="0" err="1" smtClean="0"/>
                  <a:t>Trên</a:t>
                </a:r>
                <a:r>
                  <a:rPr lang="en-US" sz="2000" dirty="0" smtClean="0"/>
                  <a:t> </a:t>
                </a:r>
                <a:r>
                  <a:rPr lang="en-US" sz="2000" dirty="0" err="1" smtClean="0"/>
                  <a:t>bao</a:t>
                </a:r>
                <a:r>
                  <a:rPr lang="en-US" sz="2000" dirty="0" smtClean="0"/>
                  <a:t> </a:t>
                </a:r>
                <a:r>
                  <a:rPr lang="en-US" sz="2000" dirty="0" err="1" smtClean="0"/>
                  <a:t>bì</a:t>
                </a:r>
                <a:r>
                  <a:rPr lang="en-US" sz="2000" dirty="0" smtClean="0"/>
                  <a:t> </a:t>
                </a:r>
                <a:r>
                  <a:rPr lang="en-US" sz="2000" dirty="0" err="1" smtClean="0"/>
                  <a:t>ghi</a:t>
                </a:r>
                <a:r>
                  <a:rPr lang="en-US" sz="2000" dirty="0" smtClean="0"/>
                  <a:t> </a:t>
                </a:r>
                <a:r>
                  <a:rPr lang="en-US" sz="2000" dirty="0" err="1" smtClean="0"/>
                  <a:t>thông</a:t>
                </a:r>
                <a:r>
                  <a:rPr lang="en-US" sz="2000" dirty="0" smtClean="0"/>
                  <a:t> tin </a:t>
                </a:r>
                <a:r>
                  <a:rPr lang="en-US" sz="2000" dirty="0" err="1" smtClean="0"/>
                  <a:t>khối</a:t>
                </a:r>
                <a:r>
                  <a:rPr lang="en-US" sz="2000" dirty="0" smtClean="0"/>
                  <a:t> </a:t>
                </a:r>
                <a:r>
                  <a:rPr lang="en-US" sz="2000" dirty="0" err="1" smtClean="0"/>
                  <a:t>lượng</a:t>
                </a:r>
                <a:r>
                  <a:rPr lang="en-US" sz="2000" dirty="0" smtClean="0"/>
                  <a:t> </a:t>
                </a:r>
                <a:r>
                  <a:rPr lang="en-US" sz="2000" dirty="0" err="1" smtClean="0"/>
                  <a:t>là</a:t>
                </a:r>
                <a:r>
                  <a:rPr lang="en-US" sz="2000" dirty="0" smtClean="0"/>
                  <a:t> 5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0,2kg. </a:t>
                </a:r>
                <a:r>
                  <a:rPr lang="en-US" sz="2000" dirty="0" err="1" smtClean="0"/>
                  <a:t>Gọi</a:t>
                </a:r>
                <a:r>
                  <a:rPr lang="en-US" sz="2000" dirty="0" smtClean="0"/>
                  <a:t> </a:t>
                </a:r>
                <a14:m>
                  <m:oMath xmlns:m="http://schemas.openxmlformats.org/officeDocument/2006/math">
                    <m:acc>
                      <m:accPr>
                        <m:chr m:val="̅"/>
                        <m:ctrlPr>
                          <a:rPr lang="en-US" sz="2000" i="1" smtClean="0">
                            <a:latin typeface="Cambria Math"/>
                          </a:rPr>
                        </m:ctrlPr>
                      </m:accPr>
                      <m:e>
                        <m:r>
                          <a:rPr lang="en-US" sz="2000" b="0" i="1" smtClean="0">
                            <a:latin typeface="Cambria Math" panose="02040503050406030204" pitchFamily="18" charset="0"/>
                          </a:rPr>
                          <m:t>𝑎</m:t>
                        </m:r>
                      </m:e>
                    </m:acc>
                  </m:oMath>
                </a14:m>
                <a:r>
                  <a:rPr lang="en-US" sz="2000" dirty="0" smtClean="0"/>
                  <a:t> </a:t>
                </a:r>
                <a:r>
                  <a:rPr lang="en-US" sz="2000" dirty="0" err="1" smtClean="0"/>
                  <a:t>là</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dirty="0" err="1" smtClean="0"/>
                  <a:t>thực</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bao</a:t>
                </a:r>
                <a:r>
                  <a:rPr lang="en-US" sz="2000" dirty="0" smtClean="0"/>
                  <a:t> </a:t>
                </a:r>
                <a:r>
                  <a:rPr lang="en-US" sz="2000" dirty="0" err="1" smtClean="0"/>
                  <a:t>gạo</a:t>
                </a:r>
                <a:r>
                  <a:rPr lang="en-US" sz="2000" dirty="0" smtClean="0"/>
                  <a:t> do </a:t>
                </a:r>
                <a:r>
                  <a:rPr lang="en-US" sz="2000" dirty="0" err="1" smtClean="0"/>
                  <a:t>dây</a:t>
                </a:r>
                <a:r>
                  <a:rPr lang="en-US" sz="2000" dirty="0" smtClean="0"/>
                  <a:t> </a:t>
                </a:r>
                <a:r>
                  <a:rPr lang="en-US" sz="2000" dirty="0" err="1" smtClean="0"/>
                  <a:t>chuyền</a:t>
                </a:r>
                <a:r>
                  <a:rPr lang="en-US" sz="2000" dirty="0" smtClean="0"/>
                  <a:t> A </a:t>
                </a:r>
                <a:r>
                  <a:rPr lang="en-US" sz="2000" dirty="0" err="1" smtClean="0"/>
                  <a:t>đóng</a:t>
                </a:r>
                <a:r>
                  <a:rPr lang="en-US" sz="2000" dirty="0" smtClean="0"/>
                  <a:t> </a:t>
                </a:r>
                <a:r>
                  <a:rPr lang="en-US" sz="2000" dirty="0" err="1" smtClean="0"/>
                  <a:t>gói</a:t>
                </a:r>
                <a:r>
                  <a:rPr lang="en-US" sz="2000" dirty="0" smtClean="0"/>
                  <a:t>.</a:t>
                </a:r>
              </a:p>
              <a:p>
                <a:pPr algn="just">
                  <a:lnSpc>
                    <a:spcPct val="150000"/>
                  </a:lnSpc>
                </a:pPr>
                <a:r>
                  <a:rPr lang="en-US" sz="2000" dirty="0" smtClean="0"/>
                  <a:t>a) </a:t>
                </a:r>
                <a:r>
                  <a:rPr lang="en-US" sz="2000" dirty="0" err="1" smtClean="0"/>
                  <a:t>Xác</a:t>
                </a:r>
                <a:r>
                  <a:rPr lang="en-US" sz="2000" dirty="0" smtClean="0"/>
                  <a:t> </a:t>
                </a:r>
                <a:r>
                  <a:rPr lang="en-US" sz="2000" dirty="0" err="1" smtClean="0"/>
                  <a:t>định</a:t>
                </a:r>
                <a:r>
                  <a:rPr lang="en-US" sz="2000" dirty="0" smtClean="0"/>
                  <a:t> </a:t>
                </a:r>
                <a:r>
                  <a:rPr lang="en-US" sz="2000" dirty="0" err="1" smtClean="0"/>
                  <a:t>số</a:t>
                </a:r>
                <a:r>
                  <a:rPr lang="en-US" sz="2000" dirty="0" smtClean="0"/>
                  <a:t> </a:t>
                </a:r>
                <a:r>
                  <a:rPr lang="en-US" sz="2000" dirty="0" err="1" smtClean="0"/>
                  <a:t>đúng</a:t>
                </a:r>
                <a:r>
                  <a:rPr lang="en-US" sz="2000" dirty="0" smtClean="0"/>
                  <a:t>, </a:t>
                </a:r>
                <a:r>
                  <a:rPr lang="en-US" sz="2000" dirty="0" err="1" smtClean="0"/>
                  <a:t>số</a:t>
                </a:r>
                <a:r>
                  <a:rPr lang="en-US" sz="2000" dirty="0" smtClean="0"/>
                  <a:t> </a:t>
                </a:r>
                <a:r>
                  <a:rPr lang="en-US" sz="2000" dirty="0" err="1" smtClean="0"/>
                  <a:t>gần</a:t>
                </a:r>
                <a:r>
                  <a:rPr lang="en-US" sz="2000" dirty="0" smtClean="0"/>
                  <a:t> </a:t>
                </a:r>
                <a:r>
                  <a:rPr lang="en-US" sz="2000" dirty="0" err="1" smtClean="0"/>
                  <a:t>đúng</a:t>
                </a:r>
                <a:r>
                  <a:rPr lang="en-US" sz="2000" dirty="0" smtClean="0"/>
                  <a:t> </a:t>
                </a:r>
                <a:r>
                  <a:rPr lang="en-US" sz="2000" dirty="0" err="1" smtClean="0"/>
                  <a:t>và</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a:t>
                </a:r>
              </a:p>
              <a:p>
                <a:pPr algn="just">
                  <a:lnSpc>
                    <a:spcPct val="150000"/>
                  </a:lnSpc>
                </a:pPr>
                <a:r>
                  <a:rPr lang="en-US" sz="2000" dirty="0" smtClean="0"/>
                  <a:t>b) </a:t>
                </a:r>
                <a:r>
                  <a:rPr lang="en-US" sz="2000" dirty="0" err="1" smtClean="0"/>
                  <a:t>Giá</a:t>
                </a:r>
                <a:r>
                  <a:rPr lang="en-US" sz="2000" dirty="0" smtClean="0"/>
                  <a:t> </a:t>
                </a:r>
                <a:r>
                  <a:rPr lang="en-US" sz="2000" dirty="0" err="1" smtClean="0"/>
                  <a:t>trị</a:t>
                </a:r>
                <a:r>
                  <a:rPr lang="en-US" sz="2000" dirty="0" smtClean="0"/>
                  <a:t> </a:t>
                </a:r>
                <a:r>
                  <a:rPr lang="en-US" sz="2000" dirty="0" err="1" smtClean="0"/>
                  <a:t>của</a:t>
                </a:r>
                <a:r>
                  <a:rPr lang="en-US" sz="2000" dirty="0" smtClean="0"/>
                  <a:t> </a:t>
                </a:r>
                <a14:m>
                  <m:oMath xmlns:m="http://schemas.openxmlformats.org/officeDocument/2006/math">
                    <m:acc>
                      <m:accPr>
                        <m:chr m:val="̅"/>
                        <m:ctrlPr>
                          <a:rPr lang="en-US" sz="2000" i="1">
                            <a:latin typeface="Cambria Math"/>
                          </a:rPr>
                        </m:ctrlPr>
                      </m:accPr>
                      <m:e>
                        <m:r>
                          <a:rPr lang="en-US" sz="2000" i="1">
                            <a:latin typeface="Cambria Math" panose="02040503050406030204" pitchFamily="18" charset="0"/>
                          </a:rPr>
                          <m:t>𝑎</m:t>
                        </m:r>
                      </m:e>
                    </m:acc>
                  </m:oMath>
                </a14:m>
                <a:r>
                  <a:rPr lang="en-US" sz="2000" dirty="0" smtClean="0"/>
                  <a:t> </a:t>
                </a:r>
                <a:r>
                  <a:rPr lang="en-US" sz="2000" dirty="0" err="1" smtClean="0"/>
                  <a:t>nằm</a:t>
                </a:r>
                <a:r>
                  <a:rPr lang="en-US" sz="2000" dirty="0" smtClean="0"/>
                  <a:t> </a:t>
                </a:r>
                <a:r>
                  <a:rPr lang="en-US" sz="2000" dirty="0" err="1" smtClean="0"/>
                  <a:t>trong</a:t>
                </a:r>
                <a:r>
                  <a:rPr lang="en-US" sz="2000" dirty="0" smtClean="0"/>
                  <a:t> </a:t>
                </a:r>
                <a:r>
                  <a:rPr lang="en-US" sz="2000" dirty="0" err="1" smtClean="0"/>
                  <a:t>đoạn</a:t>
                </a:r>
                <a:r>
                  <a:rPr lang="en-US" sz="2000" dirty="0" smtClean="0"/>
                  <a:t> </a:t>
                </a:r>
                <a:r>
                  <a:rPr lang="en-US" sz="2000" dirty="0" err="1" smtClean="0"/>
                  <a:t>nào</a:t>
                </a:r>
                <a:r>
                  <a:rPr lang="en-US" sz="2000" dirty="0" smtClean="0"/>
                  <a:t>?</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2307264" y="997452"/>
                <a:ext cx="6018029" cy="3323987"/>
              </a:xfrm>
              <a:prstGeom prst="rect">
                <a:avLst/>
              </a:prstGeom>
              <a:blipFill rotWithShape="0">
                <a:blip r:embed="rId3"/>
                <a:stretch>
                  <a:fillRect l="-1012" r="-4251" b="-73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36" y="1563724"/>
            <a:ext cx="1662592" cy="2285262"/>
          </a:xfrm>
          <a:prstGeom prst="rect">
            <a:avLst/>
          </a:prstGeom>
        </p:spPr>
      </p:pic>
    </p:spTree>
    <p:extLst>
      <p:ext uri="{BB962C8B-B14F-4D97-AF65-F5344CB8AC3E}">
        <p14:creationId xmlns:p14="http://schemas.microsoft.com/office/powerpoint/2010/main" val="4092346493"/>
      </p:ext>
    </p:extLst>
  </p:cSld>
  <p:clrMapOvr>
    <a:masterClrMapping/>
  </p:clrMapOvr>
  <mc:AlternateContent xmlns:mc="http://schemas.openxmlformats.org/markup-compatibility/2006" xmlns:p14="http://schemas.microsoft.com/office/powerpoint/2010/main">
    <mc:Choice Requires="p14">
      <p:transition spd="slow" p14:dur="8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81" name="Oval Callout 80"/>
          <p:cNvSpPr/>
          <p:nvPr/>
        </p:nvSpPr>
        <p:spPr>
          <a:xfrm>
            <a:off x="4091069" y="562730"/>
            <a:ext cx="941659" cy="706122"/>
          </a:xfrm>
          <a:prstGeom prst="wedgeEllipseCallout">
            <a:avLst>
              <a:gd name="adj1" fmla="val 33611"/>
              <a:gd name="adj2" fmla="val 572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174" y="1755824"/>
            <a:ext cx="1662592" cy="2285262"/>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03767" y="1467294"/>
                <a:ext cx="5656522" cy="2862322"/>
              </a:xfrm>
              <a:prstGeom prst="rect">
                <a:avLst/>
              </a:prstGeom>
              <a:noFill/>
            </p:spPr>
            <p:txBody>
              <a:bodyPr wrap="square" rtlCol="0">
                <a:spAutoFit/>
              </a:bodyPr>
              <a:lstStyle/>
              <a:p>
                <a:pPr algn="just">
                  <a:lnSpc>
                    <a:spcPct val="150000"/>
                  </a:lnSpc>
                </a:pPr>
                <a:r>
                  <a:rPr lang="en-US" sz="2000" dirty="0" smtClean="0"/>
                  <a:t>a) </a:t>
                </a:r>
                <a:r>
                  <a:rPr lang="en-US" sz="2000" dirty="0" err="1" smtClean="0"/>
                  <a:t>Khối</a:t>
                </a:r>
                <a:r>
                  <a:rPr lang="en-US" sz="2000" dirty="0" smtClean="0"/>
                  <a:t> </a:t>
                </a:r>
                <a:r>
                  <a:rPr lang="en-US" sz="2000" dirty="0" err="1" smtClean="0"/>
                  <a:t>lượng</a:t>
                </a:r>
                <a:r>
                  <a:rPr lang="en-US" sz="2000" dirty="0" smtClean="0"/>
                  <a:t> </a:t>
                </a:r>
                <a:r>
                  <a:rPr lang="en-US" sz="2000" dirty="0" err="1" smtClean="0"/>
                  <a:t>thực</a:t>
                </a:r>
                <a:r>
                  <a:rPr lang="en-US" sz="2000" dirty="0" smtClean="0"/>
                  <a:t> </a:t>
                </a:r>
                <a:r>
                  <a:rPr lang="en-US" sz="2000" dirty="0" err="1" smtClean="0"/>
                  <a:t>của</a:t>
                </a:r>
                <a:r>
                  <a:rPr lang="en-US" sz="2000" dirty="0" smtClean="0"/>
                  <a:t> </a:t>
                </a:r>
                <a:r>
                  <a:rPr lang="en-US" sz="2000" dirty="0" err="1" smtClean="0"/>
                  <a:t>bao</a:t>
                </a:r>
                <a:r>
                  <a:rPr lang="en-US" sz="2000" dirty="0" smtClean="0"/>
                  <a:t> </a:t>
                </a:r>
                <a:r>
                  <a:rPr lang="en-US" sz="2000" dirty="0" err="1" smtClean="0"/>
                  <a:t>gạo</a:t>
                </a:r>
                <a:r>
                  <a:rPr lang="en-US" sz="2000" dirty="0" smtClean="0"/>
                  <a:t> </a:t>
                </a:r>
                <a14:m>
                  <m:oMath xmlns:m="http://schemas.openxmlformats.org/officeDocument/2006/math">
                    <m:acc>
                      <m:accPr>
                        <m:chr m:val="̅"/>
                        <m:ctrlPr>
                          <a:rPr lang="en-US" sz="2000" i="1" smtClean="0">
                            <a:latin typeface="Cambria Math"/>
                          </a:rPr>
                        </m:ctrlPr>
                      </m:accPr>
                      <m:e>
                        <m:r>
                          <a:rPr lang="en-US" sz="2000" b="0" i="1" smtClean="0">
                            <a:latin typeface="Cambria Math" panose="02040503050406030204" pitchFamily="18" charset="0"/>
                          </a:rPr>
                          <m:t>𝑎</m:t>
                        </m:r>
                      </m:e>
                    </m:acc>
                  </m:oMath>
                </a14:m>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đúng</a:t>
                </a:r>
                <a:r>
                  <a:rPr lang="en-US" sz="2000" dirty="0" smtClean="0"/>
                  <a:t>. </a:t>
                </a:r>
                <a:r>
                  <a:rPr lang="en-US" sz="2000" dirty="0" err="1" smtClean="0"/>
                  <a:t>Tuy</a:t>
                </a:r>
                <a:r>
                  <a:rPr lang="en-US" sz="2000" dirty="0" smtClean="0"/>
                  <a:t> </a:t>
                </a:r>
                <a:r>
                  <a:rPr lang="en-US" sz="2000" dirty="0" err="1" smtClean="0"/>
                  <a:t>không</a:t>
                </a:r>
                <a:r>
                  <a:rPr lang="en-US" sz="2000" dirty="0" smtClean="0"/>
                  <a:t> </a:t>
                </a:r>
                <a:r>
                  <a:rPr lang="en-US" sz="2000" dirty="0" err="1" smtClean="0"/>
                  <a:t>biết</a:t>
                </a:r>
                <a:r>
                  <a:rPr lang="en-US" sz="2000" dirty="0" smtClean="0"/>
                  <a:t> </a:t>
                </a:r>
                <a14:m>
                  <m:oMath xmlns:m="http://schemas.openxmlformats.org/officeDocument/2006/math">
                    <m:acc>
                      <m:accPr>
                        <m:chr m:val="̅"/>
                        <m:ctrlPr>
                          <a:rPr lang="en-US" sz="2000" i="1">
                            <a:latin typeface="Cambria Math"/>
                          </a:rPr>
                        </m:ctrlPr>
                      </m:accPr>
                      <m:e>
                        <m:r>
                          <a:rPr lang="en-US" sz="2000" i="1">
                            <a:latin typeface="Cambria Math" panose="02040503050406030204" pitchFamily="18" charset="0"/>
                          </a:rPr>
                          <m:t>𝑎</m:t>
                        </m:r>
                      </m:e>
                    </m:acc>
                  </m:oMath>
                </a14:m>
                <a:r>
                  <a:rPr lang="en-US" sz="2000" dirty="0"/>
                  <a:t> </a:t>
                </a:r>
                <a:r>
                  <a:rPr lang="en-US" sz="2000" dirty="0" err="1" smtClean="0"/>
                  <a:t>nhưng</a:t>
                </a:r>
                <a:r>
                  <a:rPr lang="en-US" sz="2000" dirty="0" smtClean="0"/>
                  <a:t> ta </a:t>
                </a:r>
                <a:r>
                  <a:rPr lang="en-US" sz="2000" dirty="0" err="1" smtClean="0"/>
                  <a:t>xem</a:t>
                </a:r>
                <a:r>
                  <a:rPr lang="en-US" sz="2000" dirty="0" smtClean="0"/>
                  <a:t> </a:t>
                </a:r>
                <a:r>
                  <a:rPr lang="en-US" sz="2000" dirty="0" err="1" smtClean="0"/>
                  <a:t>khối</a:t>
                </a:r>
                <a:r>
                  <a:rPr lang="en-US" sz="2000" dirty="0" smtClean="0"/>
                  <a:t> </a:t>
                </a:r>
                <a:r>
                  <a:rPr lang="en-US" sz="2000" dirty="0" err="1" smtClean="0"/>
                  <a:t>lượng</a:t>
                </a:r>
                <a:r>
                  <a:rPr lang="en-US" sz="2000" dirty="0" smtClean="0"/>
                  <a:t> </a:t>
                </a:r>
                <a:r>
                  <a:rPr lang="en-US" sz="2000" dirty="0" err="1" smtClean="0"/>
                  <a:t>bao</a:t>
                </a:r>
                <a:r>
                  <a:rPr lang="en-US" sz="2000" dirty="0" smtClean="0"/>
                  <a:t> </a:t>
                </a:r>
                <a:r>
                  <a:rPr lang="en-US" sz="2000" dirty="0" err="1" smtClean="0"/>
                  <a:t>gạo</a:t>
                </a:r>
                <a:r>
                  <a:rPr lang="en-US" sz="2000" dirty="0" smtClean="0"/>
                  <a:t> </a:t>
                </a:r>
                <a:r>
                  <a:rPr lang="en-US" sz="2000" dirty="0" err="1" smtClean="0"/>
                  <a:t>là</a:t>
                </a:r>
                <a:r>
                  <a:rPr lang="en-US" sz="2000" dirty="0" smtClean="0"/>
                  <a:t> 5 kg </a:t>
                </a:r>
                <a:r>
                  <a:rPr lang="en-US" sz="2000" dirty="0" err="1" smtClean="0"/>
                  <a:t>nên</a:t>
                </a:r>
                <a:r>
                  <a:rPr lang="en-US" sz="2000" dirty="0" smtClean="0"/>
                  <a:t> 5 </a:t>
                </a:r>
                <a:r>
                  <a:rPr lang="en-US" sz="2000" dirty="0" err="1" smtClean="0"/>
                  <a:t>là</a:t>
                </a:r>
                <a:r>
                  <a:rPr lang="en-US" sz="2000" dirty="0" smtClean="0"/>
                  <a:t> </a:t>
                </a:r>
                <a:r>
                  <a:rPr lang="en-US" sz="2000" dirty="0" err="1" smtClean="0"/>
                  <a:t>số</a:t>
                </a:r>
                <a:r>
                  <a:rPr lang="en-US" sz="2000" dirty="0" smtClean="0"/>
                  <a:t> </a:t>
                </a:r>
                <a:r>
                  <a:rPr lang="en-US" sz="2000" dirty="0" err="1" smtClean="0"/>
                  <a:t>gần</a:t>
                </a:r>
                <a:r>
                  <a:rPr lang="en-US" sz="2000" dirty="0" smtClean="0"/>
                  <a:t> </a:t>
                </a:r>
                <a:r>
                  <a:rPr lang="en-US" sz="2000" dirty="0" err="1" smtClean="0"/>
                  <a:t>đúng</a:t>
                </a:r>
                <a:r>
                  <a:rPr lang="en-US" sz="2000" dirty="0" smtClean="0"/>
                  <a:t> </a:t>
                </a:r>
                <a:r>
                  <a:rPr lang="en-US" sz="2000" dirty="0" err="1" smtClean="0"/>
                  <a:t>cho</a:t>
                </a:r>
                <a:r>
                  <a:rPr lang="en-US" sz="2000" dirty="0" smtClean="0"/>
                  <a:t> </a:t>
                </a:r>
                <a14:m>
                  <m:oMath xmlns:m="http://schemas.openxmlformats.org/officeDocument/2006/math">
                    <m:acc>
                      <m:accPr>
                        <m:chr m:val="̅"/>
                        <m:ctrlPr>
                          <a:rPr lang="en-US" sz="2000" i="1">
                            <a:latin typeface="Cambria Math"/>
                          </a:rPr>
                        </m:ctrlPr>
                      </m:accPr>
                      <m:e>
                        <m:r>
                          <a:rPr lang="en-US" sz="2000" i="1">
                            <a:latin typeface="Cambria Math" panose="02040503050406030204" pitchFamily="18" charset="0"/>
                          </a:rPr>
                          <m:t>𝑎</m:t>
                        </m:r>
                      </m:e>
                    </m:acc>
                  </m:oMath>
                </a14:m>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d = 0,2 kg.</a:t>
                </a:r>
              </a:p>
              <a:p>
                <a:pPr algn="just">
                  <a:lnSpc>
                    <a:spcPct val="150000"/>
                  </a:lnSpc>
                </a:pPr>
                <a:r>
                  <a:rPr lang="en-US" sz="2000" dirty="0" smtClean="0"/>
                  <a:t>b) </a:t>
                </a:r>
                <a:r>
                  <a:rPr lang="en-US" sz="2000" dirty="0" err="1" smtClean="0"/>
                  <a:t>Giá</a:t>
                </a:r>
                <a:r>
                  <a:rPr lang="en-US" sz="2000" dirty="0" smtClean="0"/>
                  <a:t> </a:t>
                </a:r>
                <a:r>
                  <a:rPr lang="en-US" sz="2000" dirty="0" err="1" smtClean="0"/>
                  <a:t>trị</a:t>
                </a:r>
                <a:r>
                  <a:rPr lang="en-US" sz="2000" dirty="0" smtClean="0"/>
                  <a:t> </a:t>
                </a:r>
                <a:r>
                  <a:rPr lang="en-US" sz="2000" dirty="0" err="1" smtClean="0"/>
                  <a:t>của</a:t>
                </a:r>
                <a:r>
                  <a:rPr lang="en-US" sz="2000" dirty="0" smtClean="0"/>
                  <a:t> </a:t>
                </a:r>
                <a14:m>
                  <m:oMath xmlns:m="http://schemas.openxmlformats.org/officeDocument/2006/math">
                    <m:acc>
                      <m:accPr>
                        <m:chr m:val="̅"/>
                        <m:ctrlPr>
                          <a:rPr lang="en-US" sz="2000" i="1">
                            <a:latin typeface="Cambria Math"/>
                          </a:rPr>
                        </m:ctrlPr>
                      </m:accPr>
                      <m:e>
                        <m:r>
                          <a:rPr lang="en-US" sz="2000" i="1">
                            <a:latin typeface="Cambria Math" panose="02040503050406030204" pitchFamily="18" charset="0"/>
                          </a:rPr>
                          <m:t>𝑎</m:t>
                        </m:r>
                      </m:e>
                    </m:acc>
                  </m:oMath>
                </a14:m>
                <a:r>
                  <a:rPr lang="en-US" sz="2000" dirty="0"/>
                  <a:t> </a:t>
                </a:r>
                <a:r>
                  <a:rPr lang="en-US" sz="2000" dirty="0" err="1" smtClean="0"/>
                  <a:t>nằm</a:t>
                </a:r>
                <a:r>
                  <a:rPr lang="en-US" sz="2000" dirty="0" smtClean="0"/>
                  <a:t> </a:t>
                </a:r>
                <a:r>
                  <a:rPr lang="en-US" sz="2000" dirty="0" err="1" smtClean="0"/>
                  <a:t>trong</a:t>
                </a:r>
                <a:r>
                  <a:rPr lang="en-US" sz="2000" dirty="0" smtClean="0"/>
                  <a:t> </a:t>
                </a:r>
                <a:r>
                  <a:rPr lang="en-US" sz="2000" dirty="0" err="1" smtClean="0"/>
                  <a:t>đoạn</a:t>
                </a:r>
                <a:r>
                  <a:rPr lang="en-US" sz="2000" dirty="0" smtClean="0"/>
                  <a:t> [5 - 0,2; 5 + 0,2] hay [4,8; 5,2]</a:t>
                </a:r>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903767" y="1467294"/>
                <a:ext cx="5656522" cy="2862322"/>
              </a:xfrm>
              <a:prstGeom prst="rect">
                <a:avLst/>
              </a:prstGeom>
              <a:blipFill rotWithShape="0">
                <a:blip r:embed="rId4"/>
                <a:stretch>
                  <a:fillRect l="-1078" r="-1185" b="-1066"/>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0161" y="3614987"/>
            <a:ext cx="1826142" cy="182614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7816" y="-306227"/>
            <a:ext cx="1901899" cy="1901899"/>
          </a:xfrm>
          <a:prstGeom prst="rect">
            <a:avLst/>
          </a:prstGeom>
        </p:spPr>
      </p:pic>
    </p:spTree>
    <p:extLst>
      <p:ext uri="{BB962C8B-B14F-4D97-AF65-F5344CB8AC3E}">
        <p14:creationId xmlns:p14="http://schemas.microsoft.com/office/powerpoint/2010/main" val="2085626233"/>
      </p:ext>
    </p:extLst>
  </p:cSld>
  <p:clrMapOvr>
    <a:masterClrMapping/>
  </p:clrMapOvr>
  <mc:AlternateContent xmlns:mc="http://schemas.openxmlformats.org/markup-compatibility/2006" xmlns:p14="http://schemas.microsoft.com/office/powerpoint/2010/main">
    <mc:Choice Requires="p14">
      <p:transition spd="slow" p14:dur="8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ppt_y</p:attrName>
                                        </p:attrNameLst>
                                      </p:cBhvr>
                                      <p:tavLst>
                                        <p:tav tm="0">
                                          <p:val>
                                            <p:strVal val="#ppt_y+#ppt_h*1.125000"/>
                                          </p:val>
                                        </p:tav>
                                        <p:tav tm="100000">
                                          <p:val>
                                            <p:strVal val="#ppt_y"/>
                                          </p:val>
                                        </p:tav>
                                      </p:tavLst>
                                    </p:anim>
                                    <p:animEffect transition="in" filter="wipe(up)">
                                      <p:cBhvr>
                                        <p:cTn id="8" dur="500"/>
                                        <p:tgtEl>
                                          <p:spTgt spid="8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10" name="Group 9"/>
          <p:cNvGrpSpPr/>
          <p:nvPr/>
        </p:nvGrpSpPr>
        <p:grpSpPr>
          <a:xfrm>
            <a:off x="1073888" y="550233"/>
            <a:ext cx="6985591" cy="1555894"/>
            <a:chOff x="1212111" y="784150"/>
            <a:chExt cx="6985591" cy="1555894"/>
          </a:xfrm>
        </p:grpSpPr>
        <p:sp>
          <p:nvSpPr>
            <p:cNvPr id="83" name="Rounded Rectangle 82"/>
            <p:cNvSpPr/>
            <p:nvPr/>
          </p:nvSpPr>
          <p:spPr>
            <a:xfrm>
              <a:off x="1323076" y="784150"/>
              <a:ext cx="1813529" cy="563526"/>
            </a:xfrm>
            <a:prstGeom prst="roundRect">
              <a:avLst/>
            </a:prstGeom>
            <a:solidFill>
              <a:schemeClr val="tx1">
                <a:lumMod val="75000"/>
                <a:lumOff val="25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chemeClr val="accent6"/>
                  </a:solidFill>
                </a:rPr>
                <a:t>Luyện</a:t>
              </a:r>
              <a:r>
                <a:rPr lang="en-US" sz="2000" b="1" dirty="0" smtClean="0">
                  <a:solidFill>
                    <a:schemeClr val="accent6"/>
                  </a:solidFill>
                </a:rPr>
                <a:t> </a:t>
              </a:r>
              <a:r>
                <a:rPr lang="en-US" sz="2000" b="1" dirty="0" err="1" smtClean="0">
                  <a:solidFill>
                    <a:schemeClr val="accent6"/>
                  </a:solidFill>
                </a:rPr>
                <a:t>tập</a:t>
              </a:r>
              <a:r>
                <a:rPr lang="en-US" sz="2000" b="1" dirty="0" smtClean="0">
                  <a:solidFill>
                    <a:schemeClr val="accent6"/>
                  </a:solidFill>
                </a:rPr>
                <a:t> 2:</a:t>
              </a:r>
              <a:endParaRPr lang="en-US" sz="2000" b="1" dirty="0">
                <a:solidFill>
                  <a:schemeClr val="accent6"/>
                </a:solidFill>
              </a:endParaRPr>
            </a:p>
          </p:txBody>
        </p:sp>
        <p:sp>
          <p:nvSpPr>
            <p:cNvPr id="9" name="Rectangle 8"/>
            <p:cNvSpPr/>
            <p:nvPr/>
          </p:nvSpPr>
          <p:spPr>
            <a:xfrm>
              <a:off x="1212111" y="862716"/>
              <a:ext cx="6985591" cy="1477328"/>
            </a:xfrm>
            <a:prstGeom prst="rect">
              <a:avLst/>
            </a:prstGeom>
          </p:spPr>
          <p:txBody>
            <a:bodyPr wrap="square">
              <a:spAutoFit/>
            </a:bodyPr>
            <a:lstStyle/>
            <a:p>
              <a:pPr algn="just">
                <a:lnSpc>
                  <a:spcPct val="150000"/>
                </a:lnSpc>
              </a:pPr>
              <a:r>
                <a:rPr lang="en-US" sz="2000" dirty="0" smtClean="0"/>
                <a:t>                             </a:t>
              </a:r>
              <a:r>
                <a:rPr lang="vi-VN" sz="2000" dirty="0" smtClean="0"/>
                <a:t>Một </a:t>
              </a:r>
              <a:r>
                <a:rPr lang="vi-VN" sz="2000" dirty="0"/>
                <a:t>phép đo đường kính nhân tế bào cho kết quả là </a:t>
              </a:r>
              <a:r>
                <a:rPr lang="vi-VN" sz="2000" dirty="0" smtClean="0"/>
                <a:t>5</a:t>
              </a:r>
              <a:r>
                <a:rPr lang="en-US" sz="2000" dirty="0" smtClean="0"/>
                <a:t> </a:t>
              </a:r>
              <a:r>
                <a:rPr lang="vi-VN" sz="2000" dirty="0" smtClean="0"/>
                <a:t>±</a:t>
              </a:r>
              <a:r>
                <a:rPr lang="en-US" sz="2000" dirty="0" smtClean="0"/>
                <a:t> </a:t>
              </a:r>
              <a:r>
                <a:rPr lang="vi-VN" sz="2000" dirty="0" smtClean="0"/>
                <a:t>0,3</a:t>
              </a:r>
              <a:r>
                <a:rPr lang="el-GR" sz="2000" dirty="0"/>
                <a:t>μ</a:t>
              </a:r>
              <a:r>
                <a:rPr lang="vi-VN" sz="2000" dirty="0"/>
                <a:t>m. Đường kính thực của nhân tế bào thuộc đoạn nào?</a:t>
              </a:r>
              <a:endParaRPr lang="en-US" sz="2000" dirty="0"/>
            </a:p>
          </p:txBody>
        </p:sp>
      </p:grpSp>
      <p:grpSp>
        <p:nvGrpSpPr>
          <p:cNvPr id="2" name="Group 1"/>
          <p:cNvGrpSpPr/>
          <p:nvPr/>
        </p:nvGrpSpPr>
        <p:grpSpPr>
          <a:xfrm>
            <a:off x="913143" y="2106127"/>
            <a:ext cx="7530763" cy="958660"/>
            <a:chOff x="913143" y="2106127"/>
            <a:chExt cx="7530763" cy="958660"/>
          </a:xfrm>
        </p:grpSpPr>
        <p:sp>
          <p:nvSpPr>
            <p:cNvPr id="11" name="Rectangle 10"/>
            <p:cNvSpPr/>
            <p:nvPr/>
          </p:nvSpPr>
          <p:spPr>
            <a:xfrm>
              <a:off x="1197140" y="2106127"/>
              <a:ext cx="7246766" cy="958660"/>
            </a:xfrm>
            <a:prstGeom prst="rect">
              <a:avLst/>
            </a:prstGeom>
          </p:spPr>
          <p:txBody>
            <a:bodyPr wrap="square">
              <a:spAutoFit/>
            </a:bodyPr>
            <a:lstStyle/>
            <a:p>
              <a:pPr algn="just">
                <a:lnSpc>
                  <a:spcPct val="150000"/>
                </a:lnSpc>
              </a:pPr>
              <a:r>
                <a:rPr lang="en-US" sz="2000" b="1" u="sng" dirty="0" err="1" smtClean="0">
                  <a:solidFill>
                    <a:srgbClr val="C00000"/>
                  </a:solidFill>
                </a:rPr>
                <a:t>Gợi</a:t>
              </a:r>
              <a:r>
                <a:rPr lang="en-US" sz="2000" b="1" u="sng" dirty="0" smtClean="0">
                  <a:solidFill>
                    <a:srgbClr val="C00000"/>
                  </a:solidFill>
                </a:rPr>
                <a:t> ý</a:t>
              </a:r>
              <a:r>
                <a:rPr lang="en-US" sz="2000" b="1" dirty="0" smtClean="0">
                  <a:solidFill>
                    <a:srgbClr val="C00000"/>
                  </a:solidFill>
                </a:rPr>
                <a:t>: </a:t>
              </a:r>
              <a:r>
                <a:rPr lang="en-US" sz="2000" i="1" dirty="0" err="1" smtClean="0">
                  <a:solidFill>
                    <a:schemeClr val="accent2">
                      <a:lumMod val="50000"/>
                    </a:schemeClr>
                  </a:solidFill>
                </a:rPr>
                <a:t>Em</a:t>
              </a:r>
              <a:r>
                <a:rPr lang="en-US" sz="2000" i="1" dirty="0" smtClean="0">
                  <a:solidFill>
                    <a:schemeClr val="accent2">
                      <a:lumMod val="50000"/>
                    </a:schemeClr>
                  </a:solidFill>
                </a:rPr>
                <a:t> </a:t>
              </a:r>
              <a:r>
                <a:rPr lang="en-US" sz="2000" i="1" dirty="0" err="1" smtClean="0">
                  <a:solidFill>
                    <a:schemeClr val="accent2">
                      <a:lumMod val="50000"/>
                    </a:schemeClr>
                  </a:solidFill>
                </a:rPr>
                <a:t>hãy</a:t>
              </a:r>
              <a:r>
                <a:rPr lang="en-US" sz="2000" i="1" dirty="0" smtClean="0">
                  <a:solidFill>
                    <a:schemeClr val="accent2">
                      <a:lumMod val="50000"/>
                    </a:schemeClr>
                  </a:solidFill>
                </a:rPr>
                <a:t> x</a:t>
              </a:r>
              <a:r>
                <a:rPr lang="vi-VN" sz="2000" i="1" dirty="0" smtClean="0">
                  <a:solidFill>
                    <a:schemeClr val="accent2">
                      <a:lumMod val="50000"/>
                    </a:schemeClr>
                  </a:solidFill>
                </a:rPr>
                <a:t>ác </a:t>
              </a:r>
              <a:r>
                <a:rPr lang="vi-VN" sz="2000" i="1" dirty="0">
                  <a:solidFill>
                    <a:schemeClr val="accent2">
                      <a:lumMod val="50000"/>
                    </a:schemeClr>
                  </a:solidFill>
                </a:rPr>
                <a:t>định số đúng, số gần đúng, độ chính xác. Từ đó xác định đường kính thực thuộc đoạn nào?</a:t>
              </a:r>
              <a:endParaRPr lang="en-US" sz="2000" i="1" dirty="0">
                <a:solidFill>
                  <a:schemeClr val="accent2">
                    <a:lumMod val="50000"/>
                  </a:schemeClr>
                </a:solidFill>
              </a:endParaRPr>
            </a:p>
          </p:txBody>
        </p:sp>
        <p:pic>
          <p:nvPicPr>
            <p:cNvPr id="87"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0708000" flipH="1">
              <a:off x="913143" y="2123427"/>
              <a:ext cx="338416" cy="406394"/>
            </a:xfrm>
            <a:prstGeom prst="rect">
              <a:avLst/>
            </a:prstGeom>
          </p:spPr>
        </p:pic>
      </p:grpSp>
      <p:sp>
        <p:nvSpPr>
          <p:cNvPr id="12" name="Rectangle 11"/>
          <p:cNvSpPr/>
          <p:nvPr/>
        </p:nvSpPr>
        <p:spPr>
          <a:xfrm>
            <a:off x="2587685" y="3352131"/>
            <a:ext cx="5376100" cy="1015663"/>
          </a:xfrm>
          <a:prstGeom prst="rect">
            <a:avLst/>
          </a:prstGeom>
        </p:spPr>
        <p:txBody>
          <a:bodyPr wrap="square">
            <a:spAutoFit/>
          </a:bodyPr>
          <a:lstStyle/>
          <a:p>
            <a:pPr algn="just">
              <a:lnSpc>
                <a:spcPct val="150000"/>
              </a:lnSpc>
            </a:pPr>
            <a:r>
              <a:rPr lang="vi-VN" sz="2000" dirty="0"/>
              <a:t>Đường kính thực của nhân tế bào thuộc đoạn [</a:t>
            </a:r>
            <a:r>
              <a:rPr lang="vi-VN" sz="2000" dirty="0" smtClean="0"/>
              <a:t>5</a:t>
            </a:r>
            <a:r>
              <a:rPr lang="en-US" sz="2000" dirty="0" smtClean="0"/>
              <a:t> </a:t>
            </a:r>
            <a:r>
              <a:rPr lang="vi-VN" sz="2000" dirty="0" smtClean="0"/>
              <a:t>-</a:t>
            </a:r>
            <a:r>
              <a:rPr lang="en-US" sz="2000" dirty="0" smtClean="0"/>
              <a:t> </a:t>
            </a:r>
            <a:r>
              <a:rPr lang="vi-VN" sz="2000" dirty="0" smtClean="0"/>
              <a:t>0,3;</a:t>
            </a:r>
            <a:r>
              <a:rPr lang="en-US" sz="2000" dirty="0" smtClean="0"/>
              <a:t> </a:t>
            </a:r>
            <a:r>
              <a:rPr lang="vi-VN" sz="2000" dirty="0" smtClean="0"/>
              <a:t>5</a:t>
            </a:r>
            <a:r>
              <a:rPr lang="en-US" sz="2000" dirty="0" smtClean="0"/>
              <a:t> </a:t>
            </a:r>
            <a:r>
              <a:rPr lang="vi-VN" sz="2000" dirty="0" smtClean="0"/>
              <a:t>+</a:t>
            </a:r>
            <a:r>
              <a:rPr lang="en-US" sz="2000" dirty="0" smtClean="0"/>
              <a:t> </a:t>
            </a:r>
            <a:r>
              <a:rPr lang="vi-VN" sz="2000" dirty="0" smtClean="0"/>
              <a:t>0,3</a:t>
            </a:r>
            <a:r>
              <a:rPr lang="vi-VN" sz="2000" dirty="0"/>
              <a:t>] hay [4,7</a:t>
            </a:r>
            <a:r>
              <a:rPr lang="vi-VN" sz="2000" dirty="0" smtClean="0"/>
              <a:t>;</a:t>
            </a:r>
            <a:r>
              <a:rPr lang="en-US" sz="2000" dirty="0" smtClean="0"/>
              <a:t> </a:t>
            </a:r>
            <a:r>
              <a:rPr lang="vi-VN" sz="2000" dirty="0" smtClean="0"/>
              <a:t>5,3</a:t>
            </a:r>
            <a:r>
              <a:rPr lang="vi-VN" sz="2000" dirty="0"/>
              <a:t>].</a:t>
            </a:r>
            <a:endParaRPr lang="en-US" sz="2000" dirty="0"/>
          </a:p>
        </p:txBody>
      </p:sp>
      <p:sp>
        <p:nvSpPr>
          <p:cNvPr id="89" name="Oval Callout 88"/>
          <p:cNvSpPr/>
          <p:nvPr/>
        </p:nvSpPr>
        <p:spPr>
          <a:xfrm>
            <a:off x="1298030" y="3348373"/>
            <a:ext cx="941659" cy="706122"/>
          </a:xfrm>
          <a:prstGeom prst="wedgeEllipseCallout">
            <a:avLst>
              <a:gd name="adj1" fmla="val 33611"/>
              <a:gd name="adj2" fmla="val 572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down)">
                                      <p:cBhvr>
                                        <p:cTn id="19" dur="5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751135" y="-460525"/>
            <a:ext cx="1392865" cy="196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p:cNvSpPr>
            <a:spLocks noGrp="1"/>
          </p:cNvSpPr>
          <p:nvPr>
            <p:ph type="title" idx="14"/>
          </p:nvPr>
        </p:nvSpPr>
        <p:spPr>
          <a:xfrm>
            <a:off x="720000" y="412409"/>
            <a:ext cx="7704000" cy="572700"/>
          </a:xfrm>
        </p:spPr>
        <p:txBody>
          <a:bodyPr/>
          <a:lstStyle/>
          <a:p>
            <a:pPr algn="ctr"/>
            <a:r>
              <a:rPr lang="en-US" sz="3200" dirty="0" smtClean="0">
                <a:latin typeface="+mn-lt"/>
              </a:rPr>
              <a:t>KHỞI ĐỘNG</a:t>
            </a:r>
            <a:endParaRPr lang="en-US" sz="32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55480"/>
            <a:ext cx="4423144" cy="2488019"/>
          </a:xfrm>
          <a:prstGeom prst="rect">
            <a:avLst/>
          </a:prstGeom>
        </p:spPr>
      </p:pic>
      <p:sp>
        <p:nvSpPr>
          <p:cNvPr id="22" name="Rectangle 21"/>
          <p:cNvSpPr/>
          <p:nvPr/>
        </p:nvSpPr>
        <p:spPr>
          <a:xfrm>
            <a:off x="483779" y="959784"/>
            <a:ext cx="8176439" cy="1477328"/>
          </a:xfrm>
          <a:prstGeom prst="rect">
            <a:avLst/>
          </a:prstGeom>
        </p:spPr>
        <p:txBody>
          <a:bodyPr wrap="square">
            <a:spAutoFit/>
          </a:bodyPr>
          <a:lstStyle/>
          <a:p>
            <a:pPr algn="just">
              <a:lnSpc>
                <a:spcPct val="150000"/>
              </a:lnSpc>
            </a:pPr>
            <a:r>
              <a:rPr lang="vi-VN" sz="2000" dirty="0"/>
              <a:t>Đỉnh Everest được mệnh danh là “nóc nhà của thế giới”, bởi đây là đỉnh núi cao nhất trên Trái Đất so với mực nước biển. Có rất nhiều con số khác nhau đã từng được công bố về chiều cao của đỉnh Everest:</a:t>
            </a:r>
            <a:endParaRPr lang="en-US" sz="2000" dirty="0"/>
          </a:p>
        </p:txBody>
      </p:sp>
      <p:sp>
        <p:nvSpPr>
          <p:cNvPr id="23" name="TextBox 22"/>
          <p:cNvSpPr txBox="1"/>
          <p:nvPr/>
        </p:nvSpPr>
        <p:spPr>
          <a:xfrm rot="18948039">
            <a:off x="462027" y="3211806"/>
            <a:ext cx="1063256" cy="369332"/>
          </a:xfrm>
          <a:prstGeom prst="rect">
            <a:avLst/>
          </a:prstGeom>
          <a:noFill/>
        </p:spPr>
        <p:txBody>
          <a:bodyPr wrap="square" rtlCol="0">
            <a:spAutoFit/>
          </a:bodyPr>
          <a:lstStyle/>
          <a:p>
            <a:pPr algn="ctr"/>
            <a:r>
              <a:rPr lang="en-US" sz="1800" dirty="0" smtClean="0">
                <a:solidFill>
                  <a:srgbClr val="C00000"/>
                </a:solidFill>
              </a:rPr>
              <a:t>8 848 m</a:t>
            </a:r>
            <a:endParaRPr lang="en-US" sz="1800" dirty="0">
              <a:solidFill>
                <a:srgbClr val="C00000"/>
              </a:solidFill>
            </a:endParaRPr>
          </a:p>
        </p:txBody>
      </p:sp>
      <p:sp>
        <p:nvSpPr>
          <p:cNvPr id="24" name="TextBox 23"/>
          <p:cNvSpPr txBox="1"/>
          <p:nvPr/>
        </p:nvSpPr>
        <p:spPr>
          <a:xfrm rot="21204308">
            <a:off x="1009961" y="2470814"/>
            <a:ext cx="1481880" cy="369332"/>
          </a:xfrm>
          <a:prstGeom prst="rect">
            <a:avLst/>
          </a:prstGeom>
          <a:noFill/>
        </p:spPr>
        <p:txBody>
          <a:bodyPr wrap="square" rtlCol="0">
            <a:spAutoFit/>
          </a:bodyPr>
          <a:lstStyle/>
          <a:p>
            <a:pPr algn="ctr"/>
            <a:r>
              <a:rPr lang="en-US" sz="1800" dirty="0" smtClean="0">
                <a:solidFill>
                  <a:srgbClr val="C00000"/>
                </a:solidFill>
              </a:rPr>
              <a:t>8 848,13 m</a:t>
            </a:r>
            <a:endParaRPr lang="en-US" sz="1800" dirty="0">
              <a:solidFill>
                <a:srgbClr val="C00000"/>
              </a:solidFill>
            </a:endParaRPr>
          </a:p>
        </p:txBody>
      </p:sp>
      <p:sp>
        <p:nvSpPr>
          <p:cNvPr id="25" name="TextBox 24"/>
          <p:cNvSpPr txBox="1"/>
          <p:nvPr/>
        </p:nvSpPr>
        <p:spPr>
          <a:xfrm rot="1520919">
            <a:off x="2467735" y="2850472"/>
            <a:ext cx="1391811" cy="369332"/>
          </a:xfrm>
          <a:prstGeom prst="rect">
            <a:avLst/>
          </a:prstGeom>
          <a:noFill/>
        </p:spPr>
        <p:txBody>
          <a:bodyPr wrap="square" rtlCol="0">
            <a:spAutoFit/>
          </a:bodyPr>
          <a:lstStyle/>
          <a:p>
            <a:pPr algn="ctr"/>
            <a:r>
              <a:rPr lang="en-US" sz="1800" dirty="0" smtClean="0">
                <a:solidFill>
                  <a:srgbClr val="C00000"/>
                </a:solidFill>
              </a:rPr>
              <a:t>8 844,43 m</a:t>
            </a:r>
            <a:endParaRPr lang="en-US" sz="1800" dirty="0">
              <a:solidFill>
                <a:srgbClr val="C00000"/>
              </a:solidFill>
            </a:endParaRPr>
          </a:p>
        </p:txBody>
      </p:sp>
      <p:sp>
        <p:nvSpPr>
          <p:cNvPr id="26" name="TextBox 25"/>
          <p:cNvSpPr txBox="1"/>
          <p:nvPr/>
        </p:nvSpPr>
        <p:spPr>
          <a:xfrm rot="637520">
            <a:off x="3625026" y="3400458"/>
            <a:ext cx="1044699" cy="369332"/>
          </a:xfrm>
          <a:prstGeom prst="rect">
            <a:avLst/>
          </a:prstGeom>
          <a:noFill/>
        </p:spPr>
        <p:txBody>
          <a:bodyPr wrap="square" rtlCol="0">
            <a:spAutoFit/>
          </a:bodyPr>
          <a:lstStyle/>
          <a:p>
            <a:pPr algn="ctr"/>
            <a:r>
              <a:rPr lang="en-US" sz="1800" dirty="0" smtClean="0">
                <a:solidFill>
                  <a:srgbClr val="C00000"/>
                </a:solidFill>
              </a:rPr>
              <a:t>8 850 m</a:t>
            </a:r>
            <a:endParaRPr lang="en-US" sz="1800" dirty="0">
              <a:solidFill>
                <a:srgbClr val="C00000"/>
              </a:solidFill>
            </a:endParaRPr>
          </a:p>
        </p:txBody>
      </p:sp>
      <p:grpSp>
        <p:nvGrpSpPr>
          <p:cNvPr id="33" name="Group 32"/>
          <p:cNvGrpSpPr/>
          <p:nvPr/>
        </p:nvGrpSpPr>
        <p:grpSpPr>
          <a:xfrm>
            <a:off x="4823750" y="2391921"/>
            <a:ext cx="3937934" cy="2579900"/>
            <a:chOff x="4823750" y="2391921"/>
            <a:chExt cx="3937934" cy="2579900"/>
          </a:xfrm>
        </p:grpSpPr>
        <p:grpSp>
          <p:nvGrpSpPr>
            <p:cNvPr id="30" name="Group 29"/>
            <p:cNvGrpSpPr/>
            <p:nvPr/>
          </p:nvGrpSpPr>
          <p:grpSpPr>
            <a:xfrm>
              <a:off x="4823750" y="2481039"/>
              <a:ext cx="3746092" cy="2490782"/>
              <a:chOff x="4742094" y="2570316"/>
              <a:chExt cx="3746092" cy="2490782"/>
            </a:xfrm>
          </p:grpSpPr>
          <p:pic>
            <p:nvPicPr>
              <p:cNvPr id="2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742094" y="2570316"/>
                <a:ext cx="3746092" cy="2490782"/>
              </a:xfrm>
              <a:prstGeom prst="rect">
                <a:avLst/>
              </a:prstGeom>
            </p:spPr>
          </p:pic>
          <p:sp>
            <p:nvSpPr>
              <p:cNvPr id="29" name="Rectangle 28"/>
              <p:cNvSpPr/>
              <p:nvPr/>
            </p:nvSpPr>
            <p:spPr>
              <a:xfrm>
                <a:off x="5015859" y="2846460"/>
                <a:ext cx="3198562" cy="1420325"/>
              </a:xfrm>
              <a:prstGeom prst="rect">
                <a:avLst/>
              </a:prstGeom>
            </p:spPr>
            <p:txBody>
              <a:bodyPr wrap="square">
                <a:spAutoFit/>
              </a:bodyPr>
              <a:lstStyle/>
              <a:p>
                <a:pPr algn="ctr">
                  <a:lnSpc>
                    <a:spcPct val="150000"/>
                  </a:lnSpc>
                </a:pPr>
                <a:r>
                  <a:rPr lang="vi-VN" sz="2000" i="1" dirty="0">
                    <a:solidFill>
                      <a:schemeClr val="tx1">
                        <a:lumMod val="90000"/>
                        <a:lumOff val="10000"/>
                      </a:schemeClr>
                    </a:solidFill>
                  </a:rPr>
                  <a:t>Vì sao lại có nhiều kết quả khác nhau như vậy và đâu là con số chính xác?</a:t>
                </a:r>
                <a:endParaRPr lang="en-US" sz="2000" i="1" dirty="0">
                  <a:solidFill>
                    <a:schemeClr val="tx1">
                      <a:lumMod val="90000"/>
                      <a:lumOff val="10000"/>
                    </a:schemeClr>
                  </a:solidFill>
                </a:endParaRPr>
              </a:p>
            </p:txBody>
          </p:sp>
        </p:grpSp>
        <p:pic>
          <p:nvPicPr>
            <p:cNvPr id="31"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43565">
              <a:off x="8413075" y="2391921"/>
              <a:ext cx="348609" cy="537046"/>
            </a:xfrm>
            <a:prstGeom prst="rect">
              <a:avLst/>
            </a:prstGeom>
          </p:spPr>
        </p:pic>
        <p:pic>
          <p:nvPicPr>
            <p:cNvPr id="32"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0279885">
              <a:off x="5200986" y="4306142"/>
              <a:ext cx="348609" cy="537046"/>
            </a:xfrm>
            <a:prstGeom prst="rect">
              <a:avLst/>
            </a:prstGeom>
          </p:spPr>
        </p:pic>
      </p:grpSp>
    </p:spTree>
    <p:extLst>
      <p:ext uri="{BB962C8B-B14F-4D97-AF65-F5344CB8AC3E}">
        <p14:creationId xmlns:p14="http://schemas.microsoft.com/office/powerpoint/2010/main" val="1542137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vertical)">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8"/>
          <p:cNvSpPr/>
          <p:nvPr/>
        </p:nvSpPr>
        <p:spPr>
          <a:xfrm rot="129728">
            <a:off x="739110" y="943406"/>
            <a:ext cx="7658354" cy="32535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68"/>
          <p:cNvGrpSpPr/>
          <p:nvPr/>
        </p:nvGrpSpPr>
        <p:grpSpPr>
          <a:xfrm rot="-878347">
            <a:off x="371527" y="331735"/>
            <a:ext cx="960863" cy="1107991"/>
            <a:chOff x="6136200" y="2543150"/>
            <a:chExt cx="284325" cy="327875"/>
          </a:xfrm>
        </p:grpSpPr>
        <p:sp>
          <p:nvSpPr>
            <p:cNvPr id="884" name="Google Shape;884;p68"/>
            <p:cNvSpPr/>
            <p:nvPr/>
          </p:nvSpPr>
          <p:spPr>
            <a:xfrm>
              <a:off x="6164375" y="2547625"/>
              <a:ext cx="62125" cy="323400"/>
            </a:xfrm>
            <a:custGeom>
              <a:avLst/>
              <a:gdLst/>
              <a:ahLst/>
              <a:cxnLst/>
              <a:rect l="l" t="t" r="r" b="b"/>
              <a:pathLst>
                <a:path w="2485" h="12936" extrusionOk="0">
                  <a:moveTo>
                    <a:pt x="641" y="1"/>
                  </a:moveTo>
                  <a:lnTo>
                    <a:pt x="0" y="12935"/>
                  </a:lnTo>
                  <a:lnTo>
                    <a:pt x="1026" y="12935"/>
                  </a:lnTo>
                  <a:lnTo>
                    <a:pt x="2485" y="6302"/>
                  </a:lnTo>
                  <a:lnTo>
                    <a:pt x="15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8"/>
            <p:cNvSpPr/>
            <p:nvPr/>
          </p:nvSpPr>
          <p:spPr>
            <a:xfrm>
              <a:off x="6190000" y="2543150"/>
              <a:ext cx="230525" cy="327875"/>
            </a:xfrm>
            <a:custGeom>
              <a:avLst/>
              <a:gdLst/>
              <a:ahLst/>
              <a:cxnLst/>
              <a:rect l="l" t="t" r="r" b="b"/>
              <a:pathLst>
                <a:path w="9221" h="13115" extrusionOk="0">
                  <a:moveTo>
                    <a:pt x="8887" y="1"/>
                  </a:moveTo>
                  <a:lnTo>
                    <a:pt x="487" y="180"/>
                  </a:lnTo>
                  <a:lnTo>
                    <a:pt x="1" y="13114"/>
                  </a:lnTo>
                  <a:lnTo>
                    <a:pt x="9221" y="13114"/>
                  </a:lnTo>
                  <a:lnTo>
                    <a:pt x="88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8"/>
            <p:cNvSpPr/>
            <p:nvPr/>
          </p:nvSpPr>
          <p:spPr>
            <a:xfrm>
              <a:off x="6350050" y="2829975"/>
              <a:ext cx="55100" cy="25675"/>
            </a:xfrm>
            <a:custGeom>
              <a:avLst/>
              <a:gdLst/>
              <a:ahLst/>
              <a:cxnLst/>
              <a:rect l="l" t="t" r="r" b="b"/>
              <a:pathLst>
                <a:path w="2204" h="1027" extrusionOk="0">
                  <a:moveTo>
                    <a:pt x="2153" y="1"/>
                  </a:moveTo>
                  <a:lnTo>
                    <a:pt x="52" y="52"/>
                  </a:lnTo>
                  <a:lnTo>
                    <a:pt x="1" y="1026"/>
                  </a:lnTo>
                  <a:lnTo>
                    <a:pt x="1" y="1026"/>
                  </a:lnTo>
                  <a:lnTo>
                    <a:pt x="2204" y="974"/>
                  </a:lnTo>
                  <a:lnTo>
                    <a:pt x="21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8"/>
            <p:cNvSpPr/>
            <p:nvPr/>
          </p:nvSpPr>
          <p:spPr>
            <a:xfrm>
              <a:off x="6356475" y="2835775"/>
              <a:ext cx="6425" cy="15375"/>
            </a:xfrm>
            <a:custGeom>
              <a:avLst/>
              <a:gdLst/>
              <a:ahLst/>
              <a:cxnLst/>
              <a:rect l="l" t="t" r="r" b="b"/>
              <a:pathLst>
                <a:path w="257" h="615" extrusionOk="0">
                  <a:moveTo>
                    <a:pt x="52" y="0"/>
                  </a:moveTo>
                  <a:lnTo>
                    <a:pt x="1" y="614"/>
                  </a:lnTo>
                  <a:lnTo>
                    <a:pt x="256" y="614"/>
                  </a:lnTo>
                  <a:lnTo>
                    <a:pt x="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8"/>
            <p:cNvSpPr/>
            <p:nvPr/>
          </p:nvSpPr>
          <p:spPr>
            <a:xfrm>
              <a:off x="6364800" y="2835775"/>
              <a:ext cx="3850" cy="15375"/>
            </a:xfrm>
            <a:custGeom>
              <a:avLst/>
              <a:gdLst/>
              <a:ahLst/>
              <a:cxnLst/>
              <a:rect l="l" t="t" r="r" b="b"/>
              <a:pathLst>
                <a:path w="154" h="615" extrusionOk="0">
                  <a:moveTo>
                    <a:pt x="0" y="0"/>
                  </a:moveTo>
                  <a:lnTo>
                    <a:pt x="0" y="614"/>
                  </a:lnTo>
                  <a:lnTo>
                    <a:pt x="154" y="614"/>
                  </a:lnTo>
                  <a:lnTo>
                    <a:pt x="1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8"/>
            <p:cNvSpPr/>
            <p:nvPr/>
          </p:nvSpPr>
          <p:spPr>
            <a:xfrm>
              <a:off x="6371175" y="2835775"/>
              <a:ext cx="5825" cy="14725"/>
            </a:xfrm>
            <a:custGeom>
              <a:avLst/>
              <a:gdLst/>
              <a:ahLst/>
              <a:cxnLst/>
              <a:rect l="l" t="t" r="r" b="b"/>
              <a:pathLst>
                <a:path w="233" h="589" extrusionOk="0">
                  <a:moveTo>
                    <a:pt x="1" y="0"/>
                  </a:moveTo>
                  <a:lnTo>
                    <a:pt x="1" y="588"/>
                  </a:lnTo>
                  <a:lnTo>
                    <a:pt x="232" y="588"/>
                  </a:lnTo>
                  <a:lnTo>
                    <a:pt x="1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8"/>
            <p:cNvSpPr/>
            <p:nvPr/>
          </p:nvSpPr>
          <p:spPr>
            <a:xfrm>
              <a:off x="6377575" y="2835775"/>
              <a:ext cx="3225" cy="14725"/>
            </a:xfrm>
            <a:custGeom>
              <a:avLst/>
              <a:gdLst/>
              <a:ahLst/>
              <a:cxnLst/>
              <a:rect l="l" t="t" r="r" b="b"/>
              <a:pathLst>
                <a:path w="129" h="589" extrusionOk="0">
                  <a:moveTo>
                    <a:pt x="1" y="0"/>
                  </a:moveTo>
                  <a:lnTo>
                    <a:pt x="52" y="588"/>
                  </a:lnTo>
                  <a:lnTo>
                    <a:pt x="128" y="588"/>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8"/>
            <p:cNvSpPr/>
            <p:nvPr/>
          </p:nvSpPr>
          <p:spPr>
            <a:xfrm>
              <a:off x="6385275" y="2835775"/>
              <a:ext cx="2600" cy="14075"/>
            </a:xfrm>
            <a:custGeom>
              <a:avLst/>
              <a:gdLst/>
              <a:ahLst/>
              <a:cxnLst/>
              <a:rect l="l" t="t" r="r" b="b"/>
              <a:pathLst>
                <a:path w="104" h="563" extrusionOk="0">
                  <a:moveTo>
                    <a:pt x="1" y="0"/>
                  </a:moveTo>
                  <a:lnTo>
                    <a:pt x="26" y="563"/>
                  </a:lnTo>
                  <a:lnTo>
                    <a:pt x="103" y="56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8"/>
            <p:cNvSpPr/>
            <p:nvPr/>
          </p:nvSpPr>
          <p:spPr>
            <a:xfrm>
              <a:off x="6389125" y="2835775"/>
              <a:ext cx="6400" cy="14075"/>
            </a:xfrm>
            <a:custGeom>
              <a:avLst/>
              <a:gdLst/>
              <a:ahLst/>
              <a:cxnLst/>
              <a:rect l="l" t="t" r="r" b="b"/>
              <a:pathLst>
                <a:path w="256" h="563" extrusionOk="0">
                  <a:moveTo>
                    <a:pt x="0" y="0"/>
                  </a:moveTo>
                  <a:lnTo>
                    <a:pt x="0" y="563"/>
                  </a:lnTo>
                  <a:lnTo>
                    <a:pt x="256" y="563"/>
                  </a:lnTo>
                  <a:lnTo>
                    <a:pt x="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8"/>
            <p:cNvSpPr/>
            <p:nvPr/>
          </p:nvSpPr>
          <p:spPr>
            <a:xfrm>
              <a:off x="6136200" y="2807575"/>
              <a:ext cx="184450" cy="35900"/>
            </a:xfrm>
            <a:custGeom>
              <a:avLst/>
              <a:gdLst/>
              <a:ahLst/>
              <a:cxnLst/>
              <a:rect l="l" t="t" r="r" b="b"/>
              <a:pathLst>
                <a:path w="7378" h="1436" extrusionOk="0">
                  <a:moveTo>
                    <a:pt x="78" y="1"/>
                  </a:moveTo>
                  <a:lnTo>
                    <a:pt x="1" y="181"/>
                  </a:lnTo>
                  <a:lnTo>
                    <a:pt x="7120" y="1435"/>
                  </a:lnTo>
                  <a:lnTo>
                    <a:pt x="7352" y="1435"/>
                  </a:lnTo>
                  <a:lnTo>
                    <a:pt x="7377" y="999"/>
                  </a:lnTo>
                  <a:lnTo>
                    <a:pt x="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8"/>
            <p:cNvSpPr/>
            <p:nvPr/>
          </p:nvSpPr>
          <p:spPr>
            <a:xfrm>
              <a:off x="6146425" y="2587350"/>
              <a:ext cx="169100" cy="39725"/>
            </a:xfrm>
            <a:custGeom>
              <a:avLst/>
              <a:gdLst/>
              <a:ahLst/>
              <a:cxnLst/>
              <a:rect l="l" t="t" r="r" b="b"/>
              <a:pathLst>
                <a:path w="6764" h="1589" extrusionOk="0">
                  <a:moveTo>
                    <a:pt x="6430" y="0"/>
                  </a:moveTo>
                  <a:lnTo>
                    <a:pt x="1" y="1433"/>
                  </a:lnTo>
                  <a:lnTo>
                    <a:pt x="1" y="1588"/>
                  </a:lnTo>
                  <a:lnTo>
                    <a:pt x="6764" y="358"/>
                  </a:lnTo>
                  <a:lnTo>
                    <a:pt x="6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8"/>
            <p:cNvSpPr/>
            <p:nvPr/>
          </p:nvSpPr>
          <p:spPr>
            <a:xfrm>
              <a:off x="6312275" y="2616125"/>
              <a:ext cx="26300" cy="74325"/>
            </a:xfrm>
            <a:custGeom>
              <a:avLst/>
              <a:gdLst/>
              <a:ahLst/>
              <a:cxnLst/>
              <a:rect l="l" t="t" r="r" b="b"/>
              <a:pathLst>
                <a:path w="1052" h="2973" extrusionOk="0">
                  <a:moveTo>
                    <a:pt x="0" y="1"/>
                  </a:moveTo>
                  <a:lnTo>
                    <a:pt x="78" y="2973"/>
                  </a:lnTo>
                  <a:cubicBezTo>
                    <a:pt x="78" y="2973"/>
                    <a:pt x="1051" y="2536"/>
                    <a:pt x="1051" y="1742"/>
                  </a:cubicBezTo>
                  <a:cubicBezTo>
                    <a:pt x="1051" y="539"/>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8"/>
            <p:cNvSpPr/>
            <p:nvPr/>
          </p:nvSpPr>
          <p:spPr>
            <a:xfrm>
              <a:off x="6311625" y="2694900"/>
              <a:ext cx="9025" cy="43550"/>
            </a:xfrm>
            <a:custGeom>
              <a:avLst/>
              <a:gdLst/>
              <a:ahLst/>
              <a:cxnLst/>
              <a:rect l="l" t="t" r="r" b="b"/>
              <a:pathLst>
                <a:path w="361" h="1742" extrusionOk="0">
                  <a:moveTo>
                    <a:pt x="1" y="1"/>
                  </a:moveTo>
                  <a:lnTo>
                    <a:pt x="1" y="1742"/>
                  </a:lnTo>
                  <a:lnTo>
                    <a:pt x="360" y="1742"/>
                  </a:lnTo>
                  <a:lnTo>
                    <a:pt x="2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8"/>
            <p:cNvSpPr/>
            <p:nvPr/>
          </p:nvSpPr>
          <p:spPr>
            <a:xfrm>
              <a:off x="6315500" y="2740350"/>
              <a:ext cx="23075" cy="71750"/>
            </a:xfrm>
            <a:custGeom>
              <a:avLst/>
              <a:gdLst/>
              <a:ahLst/>
              <a:cxnLst/>
              <a:rect l="l" t="t" r="r" b="b"/>
              <a:pathLst>
                <a:path w="923" h="2870" extrusionOk="0">
                  <a:moveTo>
                    <a:pt x="1" y="1"/>
                  </a:moveTo>
                  <a:lnTo>
                    <a:pt x="1" y="2870"/>
                  </a:lnTo>
                  <a:cubicBezTo>
                    <a:pt x="1" y="2870"/>
                    <a:pt x="922" y="2280"/>
                    <a:pt x="922" y="1231"/>
                  </a:cubicBezTo>
                  <a:cubicBezTo>
                    <a:pt x="922" y="64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8"/>
            <p:cNvSpPr/>
            <p:nvPr/>
          </p:nvSpPr>
          <p:spPr>
            <a:xfrm>
              <a:off x="6309075" y="2593100"/>
              <a:ext cx="11575" cy="19225"/>
            </a:xfrm>
            <a:custGeom>
              <a:avLst/>
              <a:gdLst/>
              <a:ahLst/>
              <a:cxnLst/>
              <a:rect l="l" t="t" r="r" b="b"/>
              <a:pathLst>
                <a:path w="463" h="769" extrusionOk="0">
                  <a:moveTo>
                    <a:pt x="1" y="0"/>
                  </a:moveTo>
                  <a:lnTo>
                    <a:pt x="103" y="769"/>
                  </a:lnTo>
                  <a:lnTo>
                    <a:pt x="360" y="769"/>
                  </a:lnTo>
                  <a:lnTo>
                    <a:pt x="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8"/>
            <p:cNvSpPr/>
            <p:nvPr/>
          </p:nvSpPr>
          <p:spPr>
            <a:xfrm>
              <a:off x="6305250" y="2606550"/>
              <a:ext cx="20500" cy="94775"/>
            </a:xfrm>
            <a:custGeom>
              <a:avLst/>
              <a:gdLst/>
              <a:ahLst/>
              <a:cxnLst/>
              <a:rect l="l" t="t" r="r" b="b"/>
              <a:pathLst>
                <a:path w="820" h="3791" extrusionOk="0">
                  <a:moveTo>
                    <a:pt x="77" y="0"/>
                  </a:moveTo>
                  <a:lnTo>
                    <a:pt x="154" y="1870"/>
                  </a:lnTo>
                  <a:lnTo>
                    <a:pt x="0" y="3790"/>
                  </a:lnTo>
                  <a:lnTo>
                    <a:pt x="820" y="3509"/>
                  </a:lnTo>
                  <a:lnTo>
                    <a:pt x="717" y="128"/>
                  </a:lnTo>
                  <a:lnTo>
                    <a:pt x="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8"/>
            <p:cNvSpPr/>
            <p:nvPr/>
          </p:nvSpPr>
          <p:spPr>
            <a:xfrm>
              <a:off x="6311625" y="2816550"/>
              <a:ext cx="15400" cy="18600"/>
            </a:xfrm>
            <a:custGeom>
              <a:avLst/>
              <a:gdLst/>
              <a:ahLst/>
              <a:cxnLst/>
              <a:rect l="l" t="t" r="r" b="b"/>
              <a:pathLst>
                <a:path w="616" h="744" extrusionOk="0">
                  <a:moveTo>
                    <a:pt x="411" y="1"/>
                  </a:moveTo>
                  <a:lnTo>
                    <a:pt x="52" y="27"/>
                  </a:lnTo>
                  <a:lnTo>
                    <a:pt x="1" y="744"/>
                  </a:lnTo>
                  <a:lnTo>
                    <a:pt x="616" y="693"/>
                  </a:lnTo>
                  <a:lnTo>
                    <a:pt x="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8"/>
            <p:cNvSpPr/>
            <p:nvPr/>
          </p:nvSpPr>
          <p:spPr>
            <a:xfrm>
              <a:off x="6306525" y="2730125"/>
              <a:ext cx="21775" cy="94775"/>
            </a:xfrm>
            <a:custGeom>
              <a:avLst/>
              <a:gdLst/>
              <a:ahLst/>
              <a:cxnLst/>
              <a:rect l="l" t="t" r="r" b="b"/>
              <a:pathLst>
                <a:path w="871" h="3791" extrusionOk="0">
                  <a:moveTo>
                    <a:pt x="0" y="1"/>
                  </a:moveTo>
                  <a:lnTo>
                    <a:pt x="128" y="1844"/>
                  </a:lnTo>
                  <a:lnTo>
                    <a:pt x="0" y="3790"/>
                  </a:lnTo>
                  <a:lnTo>
                    <a:pt x="871" y="3509"/>
                  </a:lnTo>
                  <a:lnTo>
                    <a:pt x="718" y="128"/>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8"/>
            <p:cNvSpPr/>
            <p:nvPr/>
          </p:nvSpPr>
          <p:spPr>
            <a:xfrm>
              <a:off x="6185525" y="2667350"/>
              <a:ext cx="94125" cy="97350"/>
            </a:xfrm>
            <a:custGeom>
              <a:avLst/>
              <a:gdLst/>
              <a:ahLst/>
              <a:cxnLst/>
              <a:rect l="l" t="t" r="r" b="b"/>
              <a:pathLst>
                <a:path w="3765" h="3894" extrusionOk="0">
                  <a:moveTo>
                    <a:pt x="3354" y="0"/>
                  </a:moveTo>
                  <a:lnTo>
                    <a:pt x="205" y="104"/>
                  </a:lnTo>
                  <a:lnTo>
                    <a:pt x="1" y="3894"/>
                  </a:lnTo>
                  <a:lnTo>
                    <a:pt x="1" y="3894"/>
                  </a:lnTo>
                  <a:lnTo>
                    <a:pt x="3765" y="3766"/>
                  </a:lnTo>
                  <a:lnTo>
                    <a:pt x="3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8"/>
            <p:cNvSpPr/>
            <p:nvPr/>
          </p:nvSpPr>
          <p:spPr>
            <a:xfrm>
              <a:off x="6200225" y="2677600"/>
              <a:ext cx="64725" cy="10250"/>
            </a:xfrm>
            <a:custGeom>
              <a:avLst/>
              <a:gdLst/>
              <a:ahLst/>
              <a:cxnLst/>
              <a:rect l="l" t="t" r="r" b="b"/>
              <a:pathLst>
                <a:path w="2589" h="410" extrusionOk="0">
                  <a:moveTo>
                    <a:pt x="1896" y="1"/>
                  </a:moveTo>
                  <a:lnTo>
                    <a:pt x="1076" y="282"/>
                  </a:lnTo>
                  <a:lnTo>
                    <a:pt x="359" y="77"/>
                  </a:lnTo>
                  <a:lnTo>
                    <a:pt x="1" y="282"/>
                  </a:lnTo>
                  <a:lnTo>
                    <a:pt x="2" y="410"/>
                  </a:lnTo>
                  <a:lnTo>
                    <a:pt x="360" y="205"/>
                  </a:lnTo>
                  <a:lnTo>
                    <a:pt x="1129" y="410"/>
                  </a:lnTo>
                  <a:lnTo>
                    <a:pt x="1923" y="154"/>
                  </a:lnTo>
                  <a:lnTo>
                    <a:pt x="2487" y="282"/>
                  </a:lnTo>
                  <a:lnTo>
                    <a:pt x="2589" y="154"/>
                  </a:lnTo>
                  <a:lnTo>
                    <a:pt x="1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8"/>
            <p:cNvSpPr/>
            <p:nvPr/>
          </p:nvSpPr>
          <p:spPr>
            <a:xfrm>
              <a:off x="6199600" y="2691700"/>
              <a:ext cx="58925" cy="10250"/>
            </a:xfrm>
            <a:custGeom>
              <a:avLst/>
              <a:gdLst/>
              <a:ahLst/>
              <a:cxnLst/>
              <a:rect l="l" t="t" r="r" b="b"/>
              <a:pathLst>
                <a:path w="2357" h="410" extrusionOk="0">
                  <a:moveTo>
                    <a:pt x="1895" y="1"/>
                  </a:moveTo>
                  <a:lnTo>
                    <a:pt x="948" y="256"/>
                  </a:lnTo>
                  <a:lnTo>
                    <a:pt x="384" y="77"/>
                  </a:lnTo>
                  <a:lnTo>
                    <a:pt x="0" y="256"/>
                  </a:lnTo>
                  <a:lnTo>
                    <a:pt x="77" y="384"/>
                  </a:lnTo>
                  <a:lnTo>
                    <a:pt x="411" y="204"/>
                  </a:lnTo>
                  <a:lnTo>
                    <a:pt x="948" y="410"/>
                  </a:lnTo>
                  <a:lnTo>
                    <a:pt x="1922" y="127"/>
                  </a:lnTo>
                  <a:lnTo>
                    <a:pt x="2306" y="231"/>
                  </a:lnTo>
                  <a:lnTo>
                    <a:pt x="2357" y="103"/>
                  </a:lnTo>
                  <a:lnTo>
                    <a:pt x="1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8"/>
            <p:cNvSpPr/>
            <p:nvPr/>
          </p:nvSpPr>
          <p:spPr>
            <a:xfrm>
              <a:off x="6200225" y="2718575"/>
              <a:ext cx="62775" cy="12225"/>
            </a:xfrm>
            <a:custGeom>
              <a:avLst/>
              <a:gdLst/>
              <a:ahLst/>
              <a:cxnLst/>
              <a:rect l="l" t="t" r="r" b="b"/>
              <a:pathLst>
                <a:path w="2511" h="489" extrusionOk="0">
                  <a:moveTo>
                    <a:pt x="2460" y="1"/>
                  </a:moveTo>
                  <a:lnTo>
                    <a:pt x="1819" y="27"/>
                  </a:lnTo>
                  <a:lnTo>
                    <a:pt x="1153" y="308"/>
                  </a:lnTo>
                  <a:lnTo>
                    <a:pt x="437" y="129"/>
                  </a:lnTo>
                  <a:lnTo>
                    <a:pt x="1" y="360"/>
                  </a:lnTo>
                  <a:lnTo>
                    <a:pt x="103" y="488"/>
                  </a:lnTo>
                  <a:lnTo>
                    <a:pt x="462" y="257"/>
                  </a:lnTo>
                  <a:lnTo>
                    <a:pt x="1178" y="488"/>
                  </a:lnTo>
                  <a:lnTo>
                    <a:pt x="1870" y="129"/>
                  </a:lnTo>
                  <a:lnTo>
                    <a:pt x="2511" y="154"/>
                  </a:lnTo>
                  <a:lnTo>
                    <a:pt x="24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8"/>
            <p:cNvSpPr/>
            <p:nvPr/>
          </p:nvSpPr>
          <p:spPr>
            <a:xfrm>
              <a:off x="6238650" y="2735875"/>
              <a:ext cx="32025" cy="7700"/>
            </a:xfrm>
            <a:custGeom>
              <a:avLst/>
              <a:gdLst/>
              <a:ahLst/>
              <a:cxnLst/>
              <a:rect l="l" t="t" r="r" b="b"/>
              <a:pathLst>
                <a:path w="1281" h="308" extrusionOk="0">
                  <a:moveTo>
                    <a:pt x="435" y="1"/>
                  </a:moveTo>
                  <a:lnTo>
                    <a:pt x="1" y="256"/>
                  </a:lnTo>
                  <a:lnTo>
                    <a:pt x="103" y="308"/>
                  </a:lnTo>
                  <a:lnTo>
                    <a:pt x="461" y="103"/>
                  </a:lnTo>
                  <a:lnTo>
                    <a:pt x="846" y="231"/>
                  </a:lnTo>
                  <a:lnTo>
                    <a:pt x="1281" y="180"/>
                  </a:lnTo>
                  <a:lnTo>
                    <a:pt x="1255" y="52"/>
                  </a:lnTo>
                  <a:lnTo>
                    <a:pt x="846" y="129"/>
                  </a:lnTo>
                  <a:lnTo>
                    <a:pt x="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68"/>
          <p:cNvGrpSpPr/>
          <p:nvPr/>
        </p:nvGrpSpPr>
        <p:grpSpPr>
          <a:xfrm rot="-5055502">
            <a:off x="6434033" y="2866968"/>
            <a:ext cx="237933" cy="2836520"/>
            <a:chOff x="6429450" y="2617425"/>
            <a:chExt cx="14125" cy="215150"/>
          </a:xfrm>
        </p:grpSpPr>
        <p:sp>
          <p:nvSpPr>
            <p:cNvPr id="908" name="Google Shape;908;p68"/>
            <p:cNvSpPr/>
            <p:nvPr/>
          </p:nvSpPr>
          <p:spPr>
            <a:xfrm>
              <a:off x="6429450" y="2640450"/>
              <a:ext cx="14125" cy="192125"/>
            </a:xfrm>
            <a:custGeom>
              <a:avLst/>
              <a:gdLst/>
              <a:ahLst/>
              <a:cxnLst/>
              <a:rect l="l" t="t" r="r" b="b"/>
              <a:pathLst>
                <a:path w="565" h="7685" extrusionOk="0">
                  <a:moveTo>
                    <a:pt x="1" y="1"/>
                  </a:moveTo>
                  <a:lnTo>
                    <a:pt x="1" y="7684"/>
                  </a:lnTo>
                  <a:lnTo>
                    <a:pt x="565" y="7684"/>
                  </a:ln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8"/>
            <p:cNvSpPr/>
            <p:nvPr/>
          </p:nvSpPr>
          <p:spPr>
            <a:xfrm>
              <a:off x="6429450" y="2625750"/>
              <a:ext cx="12850" cy="16650"/>
            </a:xfrm>
            <a:custGeom>
              <a:avLst/>
              <a:gdLst/>
              <a:ahLst/>
              <a:cxnLst/>
              <a:rect l="l" t="t" r="r" b="b"/>
              <a:pathLst>
                <a:path w="514" h="666" extrusionOk="0">
                  <a:moveTo>
                    <a:pt x="411" y="1"/>
                  </a:moveTo>
                  <a:lnTo>
                    <a:pt x="154" y="52"/>
                  </a:lnTo>
                  <a:lnTo>
                    <a:pt x="1" y="589"/>
                  </a:lnTo>
                  <a:lnTo>
                    <a:pt x="52" y="666"/>
                  </a:lnTo>
                  <a:lnTo>
                    <a:pt x="141" y="666"/>
                  </a:lnTo>
                  <a:lnTo>
                    <a:pt x="180" y="589"/>
                  </a:lnTo>
                  <a:lnTo>
                    <a:pt x="308" y="589"/>
                  </a:lnTo>
                  <a:lnTo>
                    <a:pt x="333" y="666"/>
                  </a:lnTo>
                  <a:lnTo>
                    <a:pt x="411" y="666"/>
                  </a:lnTo>
                  <a:lnTo>
                    <a:pt x="514" y="589"/>
                  </a:lnTo>
                  <a:lnTo>
                    <a:pt x="4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8"/>
            <p:cNvSpPr/>
            <p:nvPr/>
          </p:nvSpPr>
          <p:spPr>
            <a:xfrm>
              <a:off x="6433300" y="2617425"/>
              <a:ext cx="6400" cy="10275"/>
            </a:xfrm>
            <a:custGeom>
              <a:avLst/>
              <a:gdLst/>
              <a:ahLst/>
              <a:cxnLst/>
              <a:rect l="l" t="t" r="r" b="b"/>
              <a:pathLst>
                <a:path w="256" h="411" extrusionOk="0">
                  <a:moveTo>
                    <a:pt x="78" y="0"/>
                  </a:moveTo>
                  <a:lnTo>
                    <a:pt x="0" y="385"/>
                  </a:lnTo>
                  <a:lnTo>
                    <a:pt x="128" y="411"/>
                  </a:lnTo>
                  <a:lnTo>
                    <a:pt x="256" y="334"/>
                  </a:lnTo>
                  <a:lnTo>
                    <a:pt x="1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8"/>
            <p:cNvSpPr/>
            <p:nvPr/>
          </p:nvSpPr>
          <p:spPr>
            <a:xfrm>
              <a:off x="6433925" y="2790325"/>
              <a:ext cx="5175" cy="30725"/>
            </a:xfrm>
            <a:custGeom>
              <a:avLst/>
              <a:gdLst/>
              <a:ahLst/>
              <a:cxnLst/>
              <a:rect l="l" t="t" r="r" b="b"/>
              <a:pathLst>
                <a:path w="207" h="1229" extrusionOk="0">
                  <a:moveTo>
                    <a:pt x="1" y="0"/>
                  </a:moveTo>
                  <a:lnTo>
                    <a:pt x="1" y="1229"/>
                  </a:lnTo>
                  <a:lnTo>
                    <a:pt x="207" y="1229"/>
                  </a:lnTo>
                  <a:lnTo>
                    <a:pt x="1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8"/>
            <p:cNvSpPr/>
            <p:nvPr/>
          </p:nvSpPr>
          <p:spPr>
            <a:xfrm>
              <a:off x="6433925" y="2779425"/>
              <a:ext cx="3875" cy="5125"/>
            </a:xfrm>
            <a:custGeom>
              <a:avLst/>
              <a:gdLst/>
              <a:ahLst/>
              <a:cxnLst/>
              <a:rect l="l" t="t" r="r" b="b"/>
              <a:pathLst>
                <a:path w="155" h="205" extrusionOk="0">
                  <a:moveTo>
                    <a:pt x="1" y="0"/>
                  </a:moveTo>
                  <a:lnTo>
                    <a:pt x="1" y="205"/>
                  </a:lnTo>
                  <a:lnTo>
                    <a:pt x="154" y="205"/>
                  </a:lnTo>
                  <a:lnTo>
                    <a:pt x="1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68"/>
          <p:cNvSpPr/>
          <p:nvPr/>
        </p:nvSpPr>
        <p:spPr>
          <a:xfrm flipH="1">
            <a:off x="7737520" y="-156132"/>
            <a:ext cx="1923222" cy="16992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3359508" y="605006"/>
            <a:ext cx="2119716" cy="662525"/>
            <a:chOff x="3359508" y="605006"/>
            <a:chExt cx="2119716" cy="662525"/>
          </a:xfrm>
        </p:grpSpPr>
        <p:sp>
          <p:nvSpPr>
            <p:cNvPr id="880" name="Google Shape;880;p68"/>
            <p:cNvSpPr/>
            <p:nvPr/>
          </p:nvSpPr>
          <p:spPr>
            <a:xfrm>
              <a:off x="3359508" y="605006"/>
              <a:ext cx="2119716" cy="66252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618085" y="693514"/>
              <a:ext cx="1581284" cy="461665"/>
            </a:xfrm>
            <a:prstGeom prst="rect">
              <a:avLst/>
            </a:prstGeom>
            <a:noFill/>
          </p:spPr>
          <p:txBody>
            <a:bodyPr wrap="square" rtlCol="0">
              <a:spAutoFit/>
            </a:bodyPr>
            <a:lstStyle/>
            <a:p>
              <a:pPr algn="ctr"/>
              <a:r>
                <a:rPr lang="en-US" sz="2400" b="1" dirty="0" err="1" smtClean="0"/>
                <a:t>Chú</a:t>
              </a:r>
              <a:r>
                <a:rPr lang="en-US" sz="2400" b="1" dirty="0" smtClean="0"/>
                <a:t> ý</a:t>
              </a:r>
              <a:endParaRPr lang="en-US" sz="2400" b="1" dirty="0"/>
            </a:p>
          </p:txBody>
        </p:sp>
      </p:grpSp>
      <p:sp>
        <p:nvSpPr>
          <p:cNvPr id="6" name="Rectangle 5"/>
          <p:cNvSpPr/>
          <p:nvPr/>
        </p:nvSpPr>
        <p:spPr>
          <a:xfrm>
            <a:off x="1156631" y="1434941"/>
            <a:ext cx="6753637" cy="2400657"/>
          </a:xfrm>
          <a:prstGeom prst="rect">
            <a:avLst/>
          </a:prstGeom>
        </p:spPr>
        <p:txBody>
          <a:bodyPr wrap="square">
            <a:spAutoFit/>
          </a:bodyPr>
          <a:lstStyle/>
          <a:p>
            <a:pPr algn="just">
              <a:lnSpc>
                <a:spcPct val="150000"/>
              </a:lnSpc>
            </a:pPr>
            <a:r>
              <a:rPr lang="vi-VN" sz="2000" dirty="0"/>
              <a:t>Trong các phép đo, độ chính xác d của số gần đúng bằng một nửa đơn vị của thước đo. Chẳng hạn, một thước đo có vạch chia vạch đến xentimét thì mọi giá trị đo nằm giữa 6,5 cm và 7,5 cm đều được coi là 7 cm. Vì vậy, thước đo có thang đo càng nhỏ thì cho giá trị đo càng chính xác.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82390" y="440206"/>
            <a:ext cx="3100529" cy="461665"/>
          </a:xfrm>
          <a:prstGeom prst="rect">
            <a:avLst/>
          </a:prstGeom>
        </p:spPr>
        <p:txBody>
          <a:bodyPr wrap="none">
            <a:spAutoFit/>
          </a:bodyPr>
          <a:lstStyle/>
          <a:p>
            <a:r>
              <a:rPr lang="vi-VN" sz="2400" b="1" dirty="0">
                <a:solidFill>
                  <a:srgbClr val="002060"/>
                </a:solidFill>
              </a:rPr>
              <a:t>b) Sai số tương đối </a:t>
            </a:r>
            <a:endParaRPr lang="en-US" sz="2400" b="1" dirty="0">
              <a:solidFill>
                <a:srgbClr val="002060"/>
              </a:solidFill>
            </a:endParaRPr>
          </a:p>
        </p:txBody>
      </p:sp>
      <p:grpSp>
        <p:nvGrpSpPr>
          <p:cNvPr id="18" name="Group 17"/>
          <p:cNvGrpSpPr/>
          <p:nvPr/>
        </p:nvGrpSpPr>
        <p:grpSpPr>
          <a:xfrm>
            <a:off x="797441" y="1073889"/>
            <a:ext cx="7751135" cy="2013420"/>
            <a:chOff x="797441" y="1105787"/>
            <a:chExt cx="7751135" cy="2013420"/>
          </a:xfrm>
        </p:grpSpPr>
        <p:sp>
          <p:nvSpPr>
            <p:cNvPr id="16" name="Rounded Rectangle 15"/>
            <p:cNvSpPr/>
            <p:nvPr/>
          </p:nvSpPr>
          <p:spPr>
            <a:xfrm>
              <a:off x="882390" y="1105787"/>
              <a:ext cx="867230" cy="563526"/>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solidFill>
                    <a:schemeClr val="accent6"/>
                  </a:solidFill>
                </a:rPr>
                <a:t>HĐ4</a:t>
              </a:r>
              <a:endParaRPr lang="en-US" sz="2000" b="1" dirty="0">
                <a:solidFill>
                  <a:schemeClr val="accent6"/>
                </a:solidFill>
              </a:endParaRPr>
            </a:p>
          </p:txBody>
        </p:sp>
        <p:sp>
          <p:nvSpPr>
            <p:cNvPr id="17" name="Rectangle 16"/>
            <p:cNvSpPr/>
            <p:nvPr/>
          </p:nvSpPr>
          <p:spPr>
            <a:xfrm>
              <a:off x="797441" y="1180215"/>
              <a:ext cx="7751135" cy="1938992"/>
            </a:xfrm>
            <a:prstGeom prst="rect">
              <a:avLst/>
            </a:prstGeom>
          </p:spPr>
          <p:txBody>
            <a:bodyPr wrap="square">
              <a:spAutoFit/>
            </a:bodyPr>
            <a:lstStyle/>
            <a:p>
              <a:pPr algn="just">
                <a:lnSpc>
                  <a:spcPct val="150000"/>
                </a:lnSpc>
              </a:pPr>
              <a:r>
                <a:rPr lang="en-US" sz="2000" dirty="0" smtClean="0"/>
                <a:t>               </a:t>
              </a:r>
              <a:r>
                <a:rPr lang="vi-VN" sz="2000" dirty="0" smtClean="0"/>
                <a:t>Công </a:t>
              </a:r>
              <a:r>
                <a:rPr lang="vi-VN" sz="2000" dirty="0"/>
                <a:t>ty (trong Ví dụ 2) cũng sử dụng dây chuyển B để đóng gạo với khối lượng chính xác là 20 kg. Trên bao bì ghi thông tin khối lượng là </a:t>
              </a:r>
              <a:r>
                <a:rPr lang="vi-VN" sz="2000" dirty="0" smtClean="0"/>
                <a:t>20</a:t>
              </a:r>
              <a:r>
                <a:rPr lang="en-US" sz="2000" dirty="0" smtClean="0"/>
                <a:t> </a:t>
              </a:r>
              <a:r>
                <a:rPr lang="vi-VN" sz="2000" dirty="0" smtClean="0"/>
                <a:t>±</a:t>
              </a:r>
              <a:r>
                <a:rPr lang="en-US" sz="2000" dirty="0" smtClean="0"/>
                <a:t> </a:t>
              </a:r>
              <a:r>
                <a:rPr lang="vi-VN" sz="2000" dirty="0" smtClean="0"/>
                <a:t>0,5kg.</a:t>
              </a:r>
              <a:endParaRPr lang="vi-VN" sz="2000" dirty="0"/>
            </a:p>
            <a:p>
              <a:pPr algn="just">
                <a:lnSpc>
                  <a:spcPct val="150000"/>
                </a:lnSpc>
              </a:pPr>
              <a:r>
                <a:rPr lang="vi-VN" sz="2000" dirty="0"/>
                <a:t>Khẳng định "Dây chuyền A tốt hơn dây chuyền B" là đúng hay sai?</a:t>
              </a:r>
              <a:endParaRPr lang="en-US" sz="2000" dirty="0"/>
            </a:p>
          </p:txBody>
        </p:sp>
      </p:grpSp>
      <p:sp>
        <p:nvSpPr>
          <p:cNvPr id="19" name="Rectangle 18"/>
          <p:cNvSpPr/>
          <p:nvPr/>
        </p:nvSpPr>
        <p:spPr>
          <a:xfrm>
            <a:off x="1749620" y="3248695"/>
            <a:ext cx="6330662" cy="1420325"/>
          </a:xfrm>
          <a:prstGeom prst="rect">
            <a:avLst/>
          </a:prstGeom>
        </p:spPr>
        <p:txBody>
          <a:bodyPr wrap="square">
            <a:spAutoFit/>
          </a:bodyPr>
          <a:lstStyle/>
          <a:p>
            <a:pPr algn="just">
              <a:lnSpc>
                <a:spcPct val="150000"/>
              </a:lnSpc>
            </a:pPr>
            <a:r>
              <a:rPr lang="en-US" sz="2000" dirty="0" smtClean="0">
                <a:solidFill>
                  <a:srgbClr val="C00000"/>
                </a:solidFill>
              </a:rPr>
              <a:t>S</a:t>
            </a:r>
            <a:r>
              <a:rPr lang="vi-VN" sz="2000" dirty="0" smtClean="0">
                <a:solidFill>
                  <a:srgbClr val="C00000"/>
                </a:solidFill>
              </a:rPr>
              <a:t>ai </a:t>
            </a:r>
            <a:r>
              <a:rPr lang="vi-VN" sz="2000" dirty="0">
                <a:solidFill>
                  <a:srgbClr val="C00000"/>
                </a:solidFill>
              </a:rPr>
              <a:t>vì khối lượng của bao gạo ở dây chuyền B nặng hơn nhiều khối lượng bao gạo ở dây chuyền B nên không thể dựa vào sai số tuyệt đối để so sánh. </a:t>
            </a:r>
            <a:endParaRPr lang="en-US" sz="2000" dirty="0">
              <a:solidFill>
                <a:srgbClr val="C0000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19" y="3087309"/>
            <a:ext cx="841321" cy="957155"/>
          </a:xfrm>
          <a:prstGeom prst="rect">
            <a:avLst/>
          </a:prstGeom>
        </p:spPr>
      </p:pic>
    </p:spTree>
    <p:extLst>
      <p:ext uri="{BB962C8B-B14F-4D97-AF65-F5344CB8AC3E}">
        <p14:creationId xmlns:p14="http://schemas.microsoft.com/office/powerpoint/2010/main" val="1807790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ounded Rectangle 2"/>
              <p:cNvSpPr/>
              <p:nvPr/>
            </p:nvSpPr>
            <p:spPr>
              <a:xfrm>
                <a:off x="712382" y="1291080"/>
                <a:ext cx="7464056" cy="1329070"/>
              </a:xfrm>
              <a:prstGeom prst="roundRect">
                <a:avLst/>
              </a:prstGeom>
              <a:solidFill>
                <a:srgbClr val="CFDEF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800"/>
                  </a:spcAft>
                </a:pPr>
                <a:r>
                  <a:rPr lang="nl-NL" sz="2200" dirty="0" smtClean="0">
                    <a:solidFill>
                      <a:srgbClr val="000000"/>
                    </a:solidFill>
                    <a:ea typeface="Times New Roman" panose="02020603050405020304" pitchFamily="18" charset="0"/>
                    <a:cs typeface="Times New Roman" panose="02020603050405020304" pitchFamily="18" charset="0"/>
                  </a:rPr>
                  <a:t>Sai số tương đối của số gần đúng a, kí hiệu là </a:t>
                </a:r>
                <a14:m>
                  <m:oMath xmlns:m="http://schemas.openxmlformats.org/officeDocument/2006/math">
                    <m:r>
                      <m:rPr>
                        <m:sty m:val="p"/>
                      </m:rPr>
                      <a:rPr lang="nl-NL" sz="22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δ</m:t>
                    </m:r>
                  </m:oMath>
                </a14:m>
                <a:r>
                  <a:rPr lang="nl-NL" sz="2200" baseline="-25000" dirty="0">
                    <a:solidFill>
                      <a:srgbClr val="000000"/>
                    </a:solidFill>
                    <a:ea typeface="Times New Roman" panose="02020603050405020304" pitchFamily="18" charset="0"/>
                    <a:cs typeface="Times New Roman" panose="02020603050405020304" pitchFamily="18" charset="0"/>
                  </a:rPr>
                  <a:t>a</a:t>
                </a:r>
                <a:r>
                  <a:rPr lang="nl-NL" sz="2200" dirty="0">
                    <a:solidFill>
                      <a:srgbClr val="000000"/>
                    </a:solidFill>
                    <a:ea typeface="Times New Roman" panose="02020603050405020304" pitchFamily="18" charset="0"/>
                    <a:cs typeface="Times New Roman" panose="02020603050405020304" pitchFamily="18" charset="0"/>
                  </a:rPr>
                  <a:t>, là tỉ số giữa sai số tuyệt đối và |a| tức là </a:t>
                </a:r>
                <a14:m>
                  <m:oMath xmlns:m="http://schemas.openxmlformats.org/officeDocument/2006/math">
                    <m:sSub>
                      <m:sSubPr>
                        <m:ctrlPr>
                          <a:rPr lang="en-US" sz="2200" i="1">
                            <a:solidFill>
                              <a:srgbClr val="000000"/>
                            </a:solidFill>
                            <a:latin typeface="Cambria Math"/>
                            <a:ea typeface="Times New Roman" panose="02020603050405020304" pitchFamily="18" charset="0"/>
                            <a:cs typeface="Times New Roman" panose="02020603050405020304" pitchFamily="18" charset="0"/>
                          </a:rPr>
                        </m:ctrlPr>
                      </m:sSubPr>
                      <m:e>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𝛿</m:t>
                        </m:r>
                      </m:e>
                      <m:sub>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sub>
                    </m:sSub>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solidFill>
                              <a:srgbClr val="000000"/>
                            </a:solidFill>
                            <a:latin typeface="Cambria Math"/>
                            <a:ea typeface="Times New Roman" panose="02020603050405020304" pitchFamily="18" charset="0"/>
                            <a:cs typeface="Times New Roman" panose="02020603050405020304" pitchFamily="18" charset="0"/>
                          </a:rPr>
                        </m:ctrlPr>
                      </m:fPr>
                      <m:num>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num>
                      <m:den>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𝑎</m:t>
                        </m:r>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en>
                    </m:f>
                    <m:r>
                      <a:rPr lang="nl-NL" sz="2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200" dirty="0">
                  <a:solidFill>
                    <a:srgbClr val="000000"/>
                  </a:solidFill>
                  <a:effectLst/>
                  <a:ea typeface="Calibri" panose="020F0502020204030204" pitchFamily="34" charset="0"/>
                  <a:cs typeface="Times New Roman" panose="02020603050405020304" pitchFamily="18" charset="0"/>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712382" y="1291080"/>
                <a:ext cx="7464056" cy="1329070"/>
              </a:xfrm>
              <a:prstGeom prst="roundRect">
                <a:avLst/>
              </a:prstGeom>
              <a:blipFill rotWithShape="0">
                <a:blip r:embed="rId2"/>
                <a:stretch>
                  <a:fillRect r="-163"/>
                </a:stretch>
              </a:blipFill>
              <a:ln>
                <a:solidFill>
                  <a:schemeClr val="tx1">
                    <a:lumMod val="90000"/>
                    <a:lumOff val="10000"/>
                  </a:schemeClr>
                </a:solidFill>
              </a:ln>
            </p:spPr>
            <p:txBody>
              <a:bodyPr/>
              <a:lstStyle/>
              <a:p>
                <a:r>
                  <a:rPr lang="en-US">
                    <a:noFill/>
                  </a:rPr>
                  <a:t> </a:t>
                </a:r>
              </a:p>
            </p:txBody>
          </p:sp>
        </mc:Fallback>
      </mc:AlternateContent>
      <p:sp>
        <p:nvSpPr>
          <p:cNvPr id="4" name="Google Shape;651;p54"/>
          <p:cNvSpPr txBox="1">
            <a:spLocks noGrp="1"/>
          </p:cNvSpPr>
          <p:nvPr>
            <p:ph type="title"/>
          </p:nvPr>
        </p:nvSpPr>
        <p:spPr>
          <a:xfrm>
            <a:off x="1595679" y="409252"/>
            <a:ext cx="58911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rgbClr val="C00000"/>
                </a:solidFill>
                <a:latin typeface="+mn-lt"/>
              </a:rPr>
              <a:t>KẾT LUẬN</a:t>
            </a:r>
            <a:endParaRPr sz="2800" dirty="0">
              <a:solidFill>
                <a:srgbClr val="C00000"/>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2382" y="2790103"/>
            <a:ext cx="1212112" cy="235339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371061" y="3214512"/>
                <a:ext cx="5199320" cy="1107996"/>
              </a:xfrm>
              <a:prstGeom prst="rect">
                <a:avLst/>
              </a:prstGeom>
            </p:spPr>
            <p:txBody>
              <a:bodyPr wrap="square">
                <a:spAutoFit/>
              </a:bodyPr>
              <a:lstStyle/>
              <a:p>
                <a:pPr algn="just">
                  <a:lnSpc>
                    <a:spcPct val="150000"/>
                  </a:lnSpc>
                  <a:spcBef>
                    <a:spcPts val="600"/>
                  </a:spcBef>
                  <a:spcAft>
                    <a:spcPts val="800"/>
                  </a:spcAft>
                </a:pPr>
                <a:r>
                  <a:rPr lang="nl-NL" sz="2200" i="1" dirty="0">
                    <a:latin typeface="+mn-lt"/>
                    <a:ea typeface="Times New Roman" panose="02020603050405020304" pitchFamily="18" charset="0"/>
                    <a:cs typeface="Times New Roman" panose="02020603050405020304" pitchFamily="18" charset="0"/>
                  </a:rPr>
                  <a:t>Nếu </a:t>
                </a:r>
                <a14:m>
                  <m:oMath xmlns:m="http://schemas.openxmlformats.org/officeDocument/2006/math">
                    <m:acc>
                      <m:accPr>
                        <m:chr m:val="̅"/>
                        <m:ctrlPr>
                          <a:rPr lang="en-US" sz="2200" i="1">
                            <a:latin typeface="Cambria Math"/>
                            <a:ea typeface="Calibri" panose="020F0502020204030204" pitchFamily="34" charset="0"/>
                            <a:cs typeface="Times New Roman" panose="02020603050405020304" pitchFamily="18" charset="0"/>
                          </a:rPr>
                        </m:ctrlPr>
                      </m:accPr>
                      <m:e>
                        <m:r>
                          <a:rPr lang="nl-NL" sz="2200" i="1">
                            <a:latin typeface="Cambria Math" panose="02040503050406030204" pitchFamily="18" charset="0"/>
                            <a:ea typeface="Calibri" panose="020F0502020204030204" pitchFamily="34" charset="0"/>
                            <a:cs typeface="Times New Roman" panose="02020603050405020304" pitchFamily="18" charset="0"/>
                          </a:rPr>
                          <m:t>𝑎</m:t>
                        </m:r>
                      </m:e>
                    </m:acc>
                    <m:r>
                      <a:rPr lang="nl-NL" sz="2200" i="1">
                        <a:latin typeface="Cambria Math" panose="02040503050406030204" pitchFamily="18" charset="0"/>
                        <a:ea typeface="Calibri" panose="020F0502020204030204" pitchFamily="34" charset="0"/>
                        <a:cs typeface="Times New Roman" panose="02020603050405020304" pitchFamily="18" charset="0"/>
                      </a:rPr>
                      <m:t>=</m:t>
                    </m:r>
                    <m:r>
                      <a:rPr lang="nl-NL" sz="2200" i="1">
                        <a:latin typeface="Cambria Math" panose="02040503050406030204" pitchFamily="18" charset="0"/>
                        <a:ea typeface="Calibri" panose="020F0502020204030204" pitchFamily="34" charset="0"/>
                        <a:cs typeface="Times New Roman" panose="02020603050405020304" pitchFamily="18" charset="0"/>
                      </a:rPr>
                      <m:t>𝑎</m:t>
                    </m:r>
                    <m:r>
                      <a:rPr lang="nl-NL" sz="2200" i="1">
                        <a:latin typeface="Cambria Math" panose="02040503050406030204" pitchFamily="18" charset="0"/>
                        <a:ea typeface="Calibri" panose="020F0502020204030204" pitchFamily="34" charset="0"/>
                        <a:cs typeface="Times New Roman" panose="02020603050405020304" pitchFamily="18" charset="0"/>
                      </a:rPr>
                      <m:t>±</m:t>
                    </m:r>
                    <m:r>
                      <a:rPr lang="nl-NL" sz="2200" i="1">
                        <a:latin typeface="Cambria Math" panose="02040503050406030204" pitchFamily="18" charset="0"/>
                        <a:ea typeface="Calibri" panose="020F0502020204030204" pitchFamily="34" charset="0"/>
                        <a:cs typeface="Times New Roman" panose="02020603050405020304" pitchFamily="18" charset="0"/>
                      </a:rPr>
                      <m:t>𝑑</m:t>
                    </m:r>
                  </m:oMath>
                </a14:m>
                <a:r>
                  <a:rPr lang="nl-NL" sz="2200" i="1" dirty="0" smtClean="0">
                    <a:latin typeface="+mn-lt"/>
                    <a:ea typeface="Times New Roman" panose="02020603050405020304" pitchFamily="18" charset="0"/>
                    <a:cs typeface="Times New Roman" panose="02020603050405020304" pitchFamily="18" charset="0"/>
                  </a:rPr>
                  <a:t>, em hãy </a:t>
                </a:r>
                <a:r>
                  <a:rPr lang="nl-NL" sz="2200" i="1" dirty="0">
                    <a:latin typeface="+mn-lt"/>
                    <a:ea typeface="Times New Roman" panose="02020603050405020304" pitchFamily="18" charset="0"/>
                    <a:cs typeface="Times New Roman" panose="02020603050405020304" pitchFamily="18" charset="0"/>
                  </a:rPr>
                  <a:t>so sánh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nl-NL" sz="2200" i="1">
                            <a:latin typeface="Cambria Math" panose="02040503050406030204" pitchFamily="18" charset="0"/>
                            <a:ea typeface="Times New Roman" panose="02020603050405020304" pitchFamily="18" charset="0"/>
                            <a:cs typeface="Times New Roman" panose="02020603050405020304" pitchFamily="18" charset="0"/>
                          </a:rPr>
                          <m:t>𝛥</m:t>
                        </m:r>
                      </m:e>
                      <m:sub>
                        <m:r>
                          <a:rPr lang="nl-NL" sz="2200" i="1">
                            <a:latin typeface="Cambria Math" panose="02040503050406030204" pitchFamily="18" charset="0"/>
                            <a:ea typeface="Times New Roman" panose="02020603050405020304" pitchFamily="18" charset="0"/>
                            <a:cs typeface="Times New Roman" panose="02020603050405020304" pitchFamily="18" charset="0"/>
                          </a:rPr>
                          <m:t>𝑎</m:t>
                        </m:r>
                      </m:sub>
                    </m:sSub>
                  </m:oMath>
                </a14:m>
                <a:r>
                  <a:rPr lang="nl-NL" sz="2200" i="1" dirty="0">
                    <a:latin typeface="+mn-lt"/>
                    <a:ea typeface="Times New Roman" panose="02020603050405020304" pitchFamily="18" charset="0"/>
                    <a:cs typeface="Times New Roman" panose="02020603050405020304" pitchFamily="18" charset="0"/>
                  </a:rPr>
                  <a:t> và d. Nhận xét mối quan hệ giữa </a:t>
                </a:r>
                <a14:m>
                  <m:oMath xmlns:m="http://schemas.openxmlformats.org/officeDocument/2006/math">
                    <m:r>
                      <a:rPr lang="nl-NL" sz="2200" i="1">
                        <a:latin typeface="Cambria Math" panose="02040503050406030204" pitchFamily="18" charset="0"/>
                        <a:ea typeface="Times New Roman" panose="02020603050405020304" pitchFamily="18" charset="0"/>
                        <a:cs typeface="Times New Roman" panose="02020603050405020304" pitchFamily="18" charset="0"/>
                      </a:rPr>
                      <m:t>𝛿</m:t>
                    </m:r>
                  </m:oMath>
                </a14:m>
                <a:r>
                  <a:rPr lang="nl-NL" sz="2200" i="1" baseline="-25000" dirty="0">
                    <a:latin typeface="+mn-lt"/>
                    <a:ea typeface="Times New Roman" panose="02020603050405020304" pitchFamily="18" charset="0"/>
                    <a:cs typeface="Times New Roman" panose="02020603050405020304" pitchFamily="18" charset="0"/>
                  </a:rPr>
                  <a:t>a </a:t>
                </a:r>
                <a:r>
                  <a:rPr lang="nl-NL" sz="2200" i="1" dirty="0">
                    <a:latin typeface="+mn-lt"/>
                    <a:ea typeface="Times New Roman" panose="02020603050405020304" pitchFamily="18" charset="0"/>
                    <a:cs typeface="Times New Roman" panose="02020603050405020304" pitchFamily="18" charset="0"/>
                  </a:rPr>
                  <a:t>và d.</a:t>
                </a:r>
                <a:endParaRPr lang="en-US" sz="2200" i="1" dirty="0">
                  <a:effectLst/>
                  <a:latin typeface="+mn-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71061" y="3214512"/>
                <a:ext cx="5199320" cy="1107996"/>
              </a:xfrm>
              <a:prstGeom prst="rect">
                <a:avLst/>
              </a:prstGeom>
              <a:blipFill rotWithShape="0">
                <a:blip r:embed="rId8"/>
                <a:stretch>
                  <a:fillRect l="-1524" r="-1524" b="-4945"/>
                </a:stretch>
              </a:blipFill>
            </p:spPr>
            <p:txBody>
              <a:bodyPr/>
              <a:lstStyle/>
              <a:p>
                <a:r>
                  <a:rPr lang="en-US">
                    <a:noFill/>
                  </a:rPr>
                  <a:t> </a:t>
                </a:r>
              </a:p>
            </p:txBody>
          </p:sp>
        </mc:Fallback>
      </mc:AlternateContent>
    </p:spTree>
    <p:extLst>
      <p:ext uri="{BB962C8B-B14F-4D97-AF65-F5344CB8AC3E}">
        <p14:creationId xmlns:p14="http://schemas.microsoft.com/office/powerpoint/2010/main" val="1003106837"/>
      </p:ext>
    </p:extLst>
  </p:cSld>
  <p:clrMapOvr>
    <a:masterClrMapping/>
  </p:clrMapOvr>
  <mc:AlternateContent xmlns:mc="http://schemas.openxmlformats.org/markup-compatibility/2006" xmlns:p14="http://schemas.microsoft.com/office/powerpoint/2010/main">
    <mc:Choice Requires="p14">
      <p:transition spd="slow" p14:dur="8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80774" y="892086"/>
            <a:ext cx="2119716" cy="662525"/>
            <a:chOff x="3359508" y="605006"/>
            <a:chExt cx="2119716" cy="662525"/>
          </a:xfrm>
        </p:grpSpPr>
        <p:sp>
          <p:nvSpPr>
            <p:cNvPr id="4" name="Google Shape;880;p68"/>
            <p:cNvSpPr/>
            <p:nvPr/>
          </p:nvSpPr>
          <p:spPr>
            <a:xfrm>
              <a:off x="3359508" y="605006"/>
              <a:ext cx="2119716" cy="662525"/>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18085" y="693514"/>
              <a:ext cx="1581284" cy="461665"/>
            </a:xfrm>
            <a:prstGeom prst="rect">
              <a:avLst/>
            </a:prstGeom>
            <a:noFill/>
          </p:spPr>
          <p:txBody>
            <a:bodyPr wrap="square" rtlCol="0">
              <a:spAutoFit/>
            </a:bodyPr>
            <a:lstStyle/>
            <a:p>
              <a:pPr algn="ctr"/>
              <a:r>
                <a:rPr lang="en-US" sz="2400" b="1" dirty="0" err="1" smtClean="0"/>
                <a:t>Nhận</a:t>
              </a:r>
              <a:r>
                <a:rPr lang="en-US" sz="2400" b="1" dirty="0" smtClean="0"/>
                <a:t> </a:t>
              </a:r>
              <a:r>
                <a:rPr lang="en-US" sz="2400" b="1" dirty="0" err="1" smtClean="0"/>
                <a:t>xét</a:t>
              </a:r>
              <a:endParaRPr lang="en-US" sz="2400" b="1" dirty="0"/>
            </a:p>
          </p:txBody>
        </p:sp>
      </p:grpSp>
      <mc:AlternateContent xmlns:mc="http://schemas.openxmlformats.org/markup-compatibility/2006" xmlns:a14="http://schemas.microsoft.com/office/drawing/2010/main">
        <mc:Choice Requires="a14">
          <p:sp>
            <p:nvSpPr>
              <p:cNvPr id="6" name="Rectangle 5"/>
              <p:cNvSpPr/>
              <p:nvPr/>
            </p:nvSpPr>
            <p:spPr>
              <a:xfrm>
                <a:off x="828960" y="1643119"/>
                <a:ext cx="7538863" cy="1898790"/>
              </a:xfrm>
              <a:prstGeom prst="rect">
                <a:avLst/>
              </a:prstGeom>
            </p:spPr>
            <p:txBody>
              <a:bodyPr wrap="square">
                <a:spAutoFit/>
              </a:bodyPr>
              <a:lstStyle/>
              <a:p>
                <a:pPr algn="just">
                  <a:lnSpc>
                    <a:spcPct val="150000"/>
                  </a:lnSpc>
                </a:pPr>
                <a:r>
                  <a:rPr lang="nl-NL" sz="2200" dirty="0">
                    <a:latin typeface="+mn-lt"/>
                    <a:ea typeface="Times New Roman" panose="02020603050405020304" pitchFamily="18" charset="0"/>
                  </a:rPr>
                  <a:t>Nếu </a:t>
                </a:r>
                <a14:m>
                  <m:oMath xmlns:m="http://schemas.openxmlformats.org/officeDocument/2006/math">
                    <m:acc>
                      <m:accPr>
                        <m:chr m:val="̅"/>
                        <m:ctrlPr>
                          <a:rPr lang="en-US" sz="2200" i="1">
                            <a:latin typeface="Cambria Math"/>
                            <a:cs typeface="Times New Roman" panose="02020603050405020304" pitchFamily="18" charset="0"/>
                          </a:rPr>
                        </m:ctrlPr>
                      </m:accPr>
                      <m:e>
                        <m:r>
                          <a:rPr lang="nl-NL" sz="2200" i="1">
                            <a:latin typeface="Cambria Math" panose="02040503050406030204" pitchFamily="18" charset="0"/>
                            <a:ea typeface="Calibri" panose="020F0502020204030204" pitchFamily="34" charset="0"/>
                            <a:cs typeface="Times New Roman" panose="02020603050405020304" pitchFamily="18" charset="0"/>
                          </a:rPr>
                          <m:t>𝑎</m:t>
                        </m:r>
                      </m:e>
                    </m:acc>
                    <m:r>
                      <a:rPr lang="nl-NL" sz="2200" i="1">
                        <a:latin typeface="Cambria Math" panose="02040503050406030204" pitchFamily="18" charset="0"/>
                        <a:ea typeface="Calibri" panose="020F0502020204030204" pitchFamily="34" charset="0"/>
                        <a:cs typeface="Times New Roman" panose="02020603050405020304" pitchFamily="18" charset="0"/>
                      </a:rPr>
                      <m:t>=</m:t>
                    </m:r>
                    <m:r>
                      <a:rPr lang="nl-NL" sz="2200" i="1">
                        <a:latin typeface="Cambria Math" panose="02040503050406030204" pitchFamily="18" charset="0"/>
                        <a:ea typeface="Calibri" panose="020F0502020204030204" pitchFamily="34" charset="0"/>
                        <a:cs typeface="Times New Roman" panose="02020603050405020304" pitchFamily="18" charset="0"/>
                      </a:rPr>
                      <m:t>𝑎</m:t>
                    </m:r>
                    <m:r>
                      <a:rPr lang="nl-NL" sz="2200" i="1">
                        <a:latin typeface="Cambria Math" panose="02040503050406030204" pitchFamily="18" charset="0"/>
                        <a:ea typeface="Calibri" panose="020F0502020204030204" pitchFamily="34" charset="0"/>
                        <a:cs typeface="Times New Roman" panose="02020603050405020304" pitchFamily="18" charset="0"/>
                      </a:rPr>
                      <m:t>±</m:t>
                    </m:r>
                    <m:r>
                      <a:rPr lang="nl-NL" sz="2200" i="1">
                        <a:latin typeface="Cambria Math" panose="02040503050406030204" pitchFamily="18" charset="0"/>
                        <a:ea typeface="Calibri" panose="020F0502020204030204" pitchFamily="34" charset="0"/>
                        <a:cs typeface="Times New Roman" panose="02020603050405020304" pitchFamily="18" charset="0"/>
                      </a:rPr>
                      <m:t>𝑑</m:t>
                    </m:r>
                  </m:oMath>
                </a14:m>
                <a:r>
                  <a:rPr lang="nl-NL" sz="2200" dirty="0">
                    <a:latin typeface="+mn-lt"/>
                    <a:ea typeface="Times New Roman" panose="02020603050405020304" pitchFamily="18" charset="0"/>
                  </a:rPr>
                  <a:t> thì </a:t>
                </a:r>
                <a14:m>
                  <m:oMath xmlns:m="http://schemas.openxmlformats.org/officeDocument/2006/math">
                    <m:sSub>
                      <m:sSubPr>
                        <m:ctrlPr>
                          <a:rPr lang="en-US" sz="2200" i="1">
                            <a:latin typeface="Cambria Math"/>
                            <a:ea typeface="Times New Roman" panose="02020603050405020304" pitchFamily="18" charset="0"/>
                            <a:cs typeface="Times New Roman" panose="02020603050405020304" pitchFamily="18" charset="0"/>
                          </a:rPr>
                        </m:ctrlPr>
                      </m:sSubPr>
                      <m:e>
                        <m:r>
                          <a:rPr lang="nl-NL" sz="2200" i="1">
                            <a:latin typeface="Cambria Math" panose="02040503050406030204" pitchFamily="18" charset="0"/>
                            <a:ea typeface="Times New Roman" panose="02020603050405020304" pitchFamily="18" charset="0"/>
                            <a:cs typeface="Times New Roman" panose="02020603050405020304" pitchFamily="18" charset="0"/>
                          </a:rPr>
                          <m:t>∆</m:t>
                        </m:r>
                      </m:e>
                      <m:sub>
                        <m:r>
                          <a:rPr lang="nl-NL" sz="2200" i="1">
                            <a:latin typeface="Cambria Math" panose="02040503050406030204" pitchFamily="18" charset="0"/>
                            <a:ea typeface="Times New Roman" panose="02020603050405020304" pitchFamily="18" charset="0"/>
                            <a:cs typeface="Times New Roman" panose="02020603050405020304" pitchFamily="18" charset="0"/>
                          </a:rPr>
                          <m:t>𝑎</m:t>
                        </m:r>
                      </m:sub>
                    </m:sSub>
                  </m:oMath>
                </a14:m>
                <a:r>
                  <a:rPr lang="nl-NL" sz="2200" dirty="0">
                    <a:latin typeface="+mn-lt"/>
                    <a:ea typeface="Times New Roman" panose="02020603050405020304" pitchFamily="18" charset="0"/>
                  </a:rPr>
                  <a:t> </a:t>
                </a:r>
                <a14:m>
                  <m:oMath xmlns:m="http://schemas.openxmlformats.org/officeDocument/2006/math">
                    <m:r>
                      <a:rPr lang="nl-NL" sz="2200" i="1">
                        <a:latin typeface="Cambria Math" panose="02040503050406030204" pitchFamily="18" charset="0"/>
                        <a:ea typeface="Times New Roman" panose="02020603050405020304" pitchFamily="18" charset="0"/>
                        <a:cs typeface="Times New Roman" panose="02020603050405020304" pitchFamily="18" charset="0"/>
                      </a:rPr>
                      <m:t>≤</m:t>
                    </m:r>
                    <m:r>
                      <a:rPr lang="nl-NL" sz="2200" i="1">
                        <a:latin typeface="Cambria Math" panose="02040503050406030204" pitchFamily="18" charset="0"/>
                        <a:ea typeface="Times New Roman" panose="02020603050405020304" pitchFamily="18" charset="0"/>
                        <a:cs typeface="Times New Roman" panose="02020603050405020304" pitchFamily="18" charset="0"/>
                      </a:rPr>
                      <m:t>𝑑</m:t>
                    </m:r>
                  </m:oMath>
                </a14:m>
                <a:r>
                  <a:rPr lang="nl-NL" sz="2200" dirty="0">
                    <a:latin typeface="+mn-lt"/>
                    <a:ea typeface="Times New Roman" panose="02020603050405020304" pitchFamily="18" charset="0"/>
                  </a:rPr>
                  <a:t>, do đó </a:t>
                </a:r>
                <a14:m>
                  <m:oMath xmlns:m="http://schemas.openxmlformats.org/officeDocument/2006/math">
                    <m:r>
                      <a:rPr lang="nl-NL" sz="2200" i="1">
                        <a:latin typeface="Cambria Math" panose="02040503050406030204" pitchFamily="18" charset="0"/>
                        <a:ea typeface="Times New Roman" panose="02020603050405020304" pitchFamily="18" charset="0"/>
                        <a:cs typeface="Times New Roman" panose="02020603050405020304" pitchFamily="18" charset="0"/>
                      </a:rPr>
                      <m:t>𝛿</m:t>
                    </m:r>
                  </m:oMath>
                </a14:m>
                <a:r>
                  <a:rPr lang="nl-NL" sz="2200" baseline="-25000" dirty="0">
                    <a:latin typeface="+mn-lt"/>
                    <a:ea typeface="Times New Roman" panose="02020603050405020304" pitchFamily="18" charset="0"/>
                  </a:rPr>
                  <a:t>a</a:t>
                </a:r>
                <a:r>
                  <a:rPr lang="nl-NL" sz="2200" dirty="0">
                    <a:latin typeface="+mn-lt"/>
                    <a:ea typeface="Times New Roman" panose="02020603050405020304" pitchFamily="18" charset="0"/>
                  </a:rPr>
                  <a:t> </a:t>
                </a:r>
                <a14:m>
                  <m:oMath xmlns:m="http://schemas.openxmlformats.org/officeDocument/2006/math">
                    <m:r>
                      <a:rPr lang="nl-NL" sz="220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2200" dirty="0">
                    <a:latin typeface="+mn-lt"/>
                    <a:ea typeface="Times New Roman" panose="02020603050405020304" pitchFamily="18" charset="0"/>
                  </a:rPr>
                  <a:t> </a:t>
                </a:r>
                <a14:m>
                  <m:oMath xmlns:m="http://schemas.openxmlformats.org/officeDocument/2006/math">
                    <m:f>
                      <m:fPr>
                        <m:ctrlPr>
                          <a:rPr lang="en-US" sz="2200" i="1">
                            <a:latin typeface="Cambria Math"/>
                            <a:ea typeface="Times New Roman" panose="02020603050405020304" pitchFamily="18" charset="0"/>
                            <a:cs typeface="Times New Roman" panose="02020603050405020304" pitchFamily="18" charset="0"/>
                          </a:rPr>
                        </m:ctrlPr>
                      </m:fPr>
                      <m:num>
                        <m:r>
                          <a:rPr lang="nl-NL" sz="2200" i="1">
                            <a:latin typeface="Cambria Math" panose="02040503050406030204" pitchFamily="18" charset="0"/>
                            <a:ea typeface="Times New Roman" panose="02020603050405020304" pitchFamily="18" charset="0"/>
                            <a:cs typeface="Times New Roman" panose="02020603050405020304" pitchFamily="18" charset="0"/>
                          </a:rPr>
                          <m:t>𝑑</m:t>
                        </m:r>
                      </m:num>
                      <m:den>
                        <m:d>
                          <m:dPr>
                            <m:begChr m:val="|"/>
                            <m:endChr m:val="|"/>
                            <m:ctrlPr>
                              <a:rPr lang="en-US" sz="2200" i="1">
                                <a:latin typeface="Cambria Math"/>
                                <a:ea typeface="Times New Roman" panose="02020603050405020304" pitchFamily="18" charset="0"/>
                                <a:cs typeface="Times New Roman" panose="02020603050405020304" pitchFamily="18" charset="0"/>
                              </a:rPr>
                            </m:ctrlPr>
                          </m:dPr>
                          <m:e>
                            <m:r>
                              <a:rPr lang="nl-NL" sz="2200" i="1">
                                <a:latin typeface="Cambria Math" panose="02040503050406030204" pitchFamily="18" charset="0"/>
                                <a:ea typeface="Times New Roman" panose="02020603050405020304" pitchFamily="18" charset="0"/>
                                <a:cs typeface="Times New Roman" panose="02020603050405020304" pitchFamily="18" charset="0"/>
                              </a:rPr>
                              <m:t>𝑎</m:t>
                            </m:r>
                          </m:e>
                        </m:d>
                      </m:den>
                    </m:f>
                  </m:oMath>
                </a14:m>
                <a:r>
                  <a:rPr lang="nl-NL" sz="2200" dirty="0">
                    <a:latin typeface="+mn-lt"/>
                    <a:ea typeface="Times New Roman" panose="02020603050405020304" pitchFamily="18" charset="0"/>
                  </a:rPr>
                  <a:t>. Nếu </a:t>
                </a:r>
                <a14:m>
                  <m:oMath xmlns:m="http://schemas.openxmlformats.org/officeDocument/2006/math">
                    <m:f>
                      <m:fPr>
                        <m:ctrlPr>
                          <a:rPr lang="en-US" sz="2200" i="1">
                            <a:latin typeface="Cambria Math"/>
                            <a:ea typeface="Times New Roman" panose="02020603050405020304" pitchFamily="18" charset="0"/>
                            <a:cs typeface="Times New Roman" panose="02020603050405020304" pitchFamily="18" charset="0"/>
                          </a:rPr>
                        </m:ctrlPr>
                      </m:fPr>
                      <m:num>
                        <m:r>
                          <a:rPr lang="nl-NL" sz="2200" i="1">
                            <a:latin typeface="Cambria Math" panose="02040503050406030204" pitchFamily="18" charset="0"/>
                            <a:ea typeface="Times New Roman" panose="02020603050405020304" pitchFamily="18" charset="0"/>
                            <a:cs typeface="Times New Roman" panose="02020603050405020304" pitchFamily="18" charset="0"/>
                          </a:rPr>
                          <m:t>𝑑</m:t>
                        </m:r>
                      </m:num>
                      <m:den>
                        <m:d>
                          <m:dPr>
                            <m:begChr m:val="|"/>
                            <m:endChr m:val="|"/>
                            <m:ctrlPr>
                              <a:rPr lang="en-US" sz="2200" i="1">
                                <a:latin typeface="Cambria Math"/>
                                <a:ea typeface="Times New Roman" panose="02020603050405020304" pitchFamily="18" charset="0"/>
                                <a:cs typeface="Times New Roman" panose="02020603050405020304" pitchFamily="18" charset="0"/>
                              </a:rPr>
                            </m:ctrlPr>
                          </m:dPr>
                          <m:e>
                            <m:r>
                              <a:rPr lang="nl-NL" sz="2200" i="1">
                                <a:latin typeface="Cambria Math" panose="02040503050406030204" pitchFamily="18" charset="0"/>
                                <a:ea typeface="Times New Roman" panose="02020603050405020304" pitchFamily="18" charset="0"/>
                                <a:cs typeface="Times New Roman" panose="02020603050405020304" pitchFamily="18" charset="0"/>
                              </a:rPr>
                              <m:t>𝑎</m:t>
                            </m:r>
                          </m:e>
                        </m:d>
                      </m:den>
                    </m:f>
                  </m:oMath>
                </a14:m>
                <a:r>
                  <a:rPr lang="nl-NL" sz="2200" dirty="0">
                    <a:latin typeface="+mn-lt"/>
                    <a:ea typeface="Times New Roman" panose="02020603050405020304" pitchFamily="18" charset="0"/>
                  </a:rPr>
                  <a:t> càng nhỏ thì chất lượng của phép đo hay tính toán càng cao. Người ta thường viết sai số tương đối dưới dạng phần trăm. </a:t>
                </a:r>
                <a:endParaRPr lang="en-US" sz="22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28960" y="1643119"/>
                <a:ext cx="7538863" cy="1898790"/>
              </a:xfrm>
              <a:prstGeom prst="rect">
                <a:avLst/>
              </a:prstGeom>
              <a:blipFill rotWithShape="0">
                <a:blip r:embed="rId2"/>
                <a:stretch>
                  <a:fillRect l="-1051" r="-1051" b="-2572"/>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624605"/>
            <a:ext cx="840725" cy="9300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225" y="2954142"/>
            <a:ext cx="2657189" cy="2657189"/>
          </a:xfrm>
          <a:prstGeom prst="rect">
            <a:avLst/>
          </a:prstGeom>
        </p:spPr>
      </p:pic>
    </p:spTree>
    <p:extLst>
      <p:ext uri="{BB962C8B-B14F-4D97-AF65-F5344CB8AC3E}">
        <p14:creationId xmlns:p14="http://schemas.microsoft.com/office/powerpoint/2010/main" val="2655522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248;p81"/>
          <p:cNvGrpSpPr/>
          <p:nvPr/>
        </p:nvGrpSpPr>
        <p:grpSpPr>
          <a:xfrm>
            <a:off x="424932" y="3992167"/>
            <a:ext cx="1151157" cy="1151333"/>
            <a:chOff x="4005325" y="1495900"/>
            <a:chExt cx="327825" cy="327875"/>
          </a:xfrm>
        </p:grpSpPr>
        <p:sp>
          <p:nvSpPr>
            <p:cNvPr id="4" name="Google Shape;1249;p81"/>
            <p:cNvSpPr/>
            <p:nvPr/>
          </p:nvSpPr>
          <p:spPr>
            <a:xfrm>
              <a:off x="4021350" y="1535600"/>
              <a:ext cx="238200" cy="43575"/>
            </a:xfrm>
            <a:custGeom>
              <a:avLst/>
              <a:gdLst/>
              <a:ahLst/>
              <a:cxnLst/>
              <a:rect l="l" t="t" r="r" b="b"/>
              <a:pathLst>
                <a:path w="9528" h="1743" extrusionOk="0">
                  <a:moveTo>
                    <a:pt x="9400" y="1"/>
                  </a:moveTo>
                  <a:lnTo>
                    <a:pt x="1844" y="360"/>
                  </a:lnTo>
                  <a:lnTo>
                    <a:pt x="26" y="411"/>
                  </a:lnTo>
                  <a:lnTo>
                    <a:pt x="0" y="1742"/>
                  </a:lnTo>
                  <a:lnTo>
                    <a:pt x="410" y="1742"/>
                  </a:lnTo>
                  <a:lnTo>
                    <a:pt x="9527" y="1538"/>
                  </a:lnTo>
                  <a:lnTo>
                    <a:pt x="94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0;p81"/>
            <p:cNvSpPr/>
            <p:nvPr/>
          </p:nvSpPr>
          <p:spPr>
            <a:xfrm>
              <a:off x="4102625" y="1550975"/>
              <a:ext cx="10300" cy="19250"/>
            </a:xfrm>
            <a:custGeom>
              <a:avLst/>
              <a:gdLst/>
              <a:ahLst/>
              <a:cxnLst/>
              <a:rect l="l" t="t" r="r" b="b"/>
              <a:pathLst>
                <a:path w="412" h="770" extrusionOk="0">
                  <a:moveTo>
                    <a:pt x="26" y="1"/>
                  </a:moveTo>
                  <a:lnTo>
                    <a:pt x="1" y="769"/>
                  </a:lnTo>
                  <a:lnTo>
                    <a:pt x="411" y="769"/>
                  </a:lnTo>
                  <a:lnTo>
                    <a:pt x="3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1;p81"/>
            <p:cNvSpPr/>
            <p:nvPr/>
          </p:nvSpPr>
          <p:spPr>
            <a:xfrm>
              <a:off x="4120575" y="1549700"/>
              <a:ext cx="51250" cy="20525"/>
            </a:xfrm>
            <a:custGeom>
              <a:avLst/>
              <a:gdLst/>
              <a:ahLst/>
              <a:cxnLst/>
              <a:rect l="l" t="t" r="r" b="b"/>
              <a:pathLst>
                <a:path w="2050" h="821" extrusionOk="0">
                  <a:moveTo>
                    <a:pt x="1973" y="1"/>
                  </a:moveTo>
                  <a:lnTo>
                    <a:pt x="0" y="52"/>
                  </a:lnTo>
                  <a:lnTo>
                    <a:pt x="0" y="820"/>
                  </a:lnTo>
                  <a:lnTo>
                    <a:pt x="2050" y="744"/>
                  </a:lnTo>
                  <a:lnTo>
                    <a:pt x="19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52;p81"/>
            <p:cNvSpPr/>
            <p:nvPr/>
          </p:nvSpPr>
          <p:spPr>
            <a:xfrm>
              <a:off x="4237125" y="1545225"/>
              <a:ext cx="16025" cy="21800"/>
            </a:xfrm>
            <a:custGeom>
              <a:avLst/>
              <a:gdLst/>
              <a:ahLst/>
              <a:cxnLst/>
              <a:rect l="l" t="t" r="r" b="b"/>
              <a:pathLst>
                <a:path w="641" h="872" extrusionOk="0">
                  <a:moveTo>
                    <a:pt x="564" y="1"/>
                  </a:moveTo>
                  <a:lnTo>
                    <a:pt x="0" y="129"/>
                  </a:lnTo>
                  <a:lnTo>
                    <a:pt x="307" y="488"/>
                  </a:lnTo>
                  <a:lnTo>
                    <a:pt x="77" y="872"/>
                  </a:lnTo>
                  <a:lnTo>
                    <a:pt x="641" y="872"/>
                  </a:lnTo>
                  <a:lnTo>
                    <a:pt x="5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3;p81"/>
            <p:cNvSpPr/>
            <p:nvPr/>
          </p:nvSpPr>
          <p:spPr>
            <a:xfrm>
              <a:off x="4018750" y="1709800"/>
              <a:ext cx="281775" cy="58900"/>
            </a:xfrm>
            <a:custGeom>
              <a:avLst/>
              <a:gdLst/>
              <a:ahLst/>
              <a:cxnLst/>
              <a:rect l="l" t="t" r="r" b="b"/>
              <a:pathLst>
                <a:path w="11271" h="2356" extrusionOk="0">
                  <a:moveTo>
                    <a:pt x="10989" y="0"/>
                  </a:moveTo>
                  <a:lnTo>
                    <a:pt x="79" y="307"/>
                  </a:lnTo>
                  <a:lnTo>
                    <a:pt x="1" y="2355"/>
                  </a:lnTo>
                  <a:lnTo>
                    <a:pt x="11271" y="2355"/>
                  </a:lnTo>
                  <a:lnTo>
                    <a:pt x="10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4;p81"/>
            <p:cNvSpPr/>
            <p:nvPr/>
          </p:nvSpPr>
          <p:spPr>
            <a:xfrm>
              <a:off x="4087925" y="1733475"/>
              <a:ext cx="181850" cy="17325"/>
            </a:xfrm>
            <a:custGeom>
              <a:avLst/>
              <a:gdLst/>
              <a:ahLst/>
              <a:cxnLst/>
              <a:rect l="l" t="t" r="r" b="b"/>
              <a:pathLst>
                <a:path w="7274" h="693" extrusionOk="0">
                  <a:moveTo>
                    <a:pt x="7222" y="1"/>
                  </a:moveTo>
                  <a:lnTo>
                    <a:pt x="1" y="256"/>
                  </a:lnTo>
                  <a:lnTo>
                    <a:pt x="1" y="692"/>
                  </a:lnTo>
                  <a:lnTo>
                    <a:pt x="7273" y="435"/>
                  </a:lnTo>
                  <a:lnTo>
                    <a:pt x="7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5;p81"/>
            <p:cNvSpPr/>
            <p:nvPr/>
          </p:nvSpPr>
          <p:spPr>
            <a:xfrm>
              <a:off x="4030300" y="1570875"/>
              <a:ext cx="281725" cy="57625"/>
            </a:xfrm>
            <a:custGeom>
              <a:avLst/>
              <a:gdLst/>
              <a:ahLst/>
              <a:cxnLst/>
              <a:rect l="l" t="t" r="r" b="b"/>
              <a:pathLst>
                <a:path w="11269" h="2305" extrusionOk="0">
                  <a:moveTo>
                    <a:pt x="11141" y="0"/>
                  </a:moveTo>
                  <a:lnTo>
                    <a:pt x="52" y="331"/>
                  </a:lnTo>
                  <a:lnTo>
                    <a:pt x="0" y="2228"/>
                  </a:lnTo>
                  <a:lnTo>
                    <a:pt x="5148" y="2304"/>
                  </a:lnTo>
                  <a:lnTo>
                    <a:pt x="10553" y="2100"/>
                  </a:lnTo>
                  <a:lnTo>
                    <a:pt x="11269" y="2100"/>
                  </a:lnTo>
                  <a:lnTo>
                    <a:pt x="11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6;p81"/>
            <p:cNvSpPr/>
            <p:nvPr/>
          </p:nvSpPr>
          <p:spPr>
            <a:xfrm>
              <a:off x="4039250" y="1579150"/>
              <a:ext cx="263200" cy="41000"/>
            </a:xfrm>
            <a:custGeom>
              <a:avLst/>
              <a:gdLst/>
              <a:ahLst/>
              <a:cxnLst/>
              <a:rect l="l" t="t" r="r" b="b"/>
              <a:pathLst>
                <a:path w="10528" h="1640" extrusionOk="0">
                  <a:moveTo>
                    <a:pt x="10091" y="256"/>
                  </a:moveTo>
                  <a:lnTo>
                    <a:pt x="10220" y="1127"/>
                  </a:lnTo>
                  <a:lnTo>
                    <a:pt x="181" y="1409"/>
                  </a:lnTo>
                  <a:lnTo>
                    <a:pt x="181" y="1409"/>
                  </a:lnTo>
                  <a:lnTo>
                    <a:pt x="232" y="384"/>
                  </a:lnTo>
                  <a:lnTo>
                    <a:pt x="10091" y="256"/>
                  </a:lnTo>
                  <a:close/>
                  <a:moveTo>
                    <a:pt x="10348" y="0"/>
                  </a:moveTo>
                  <a:lnTo>
                    <a:pt x="0" y="206"/>
                  </a:lnTo>
                  <a:lnTo>
                    <a:pt x="0" y="1640"/>
                  </a:lnTo>
                  <a:lnTo>
                    <a:pt x="10527" y="1409"/>
                  </a:lnTo>
                  <a:lnTo>
                    <a:pt x="103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7;p81"/>
            <p:cNvSpPr/>
            <p:nvPr/>
          </p:nvSpPr>
          <p:spPr>
            <a:xfrm>
              <a:off x="4111625" y="1590050"/>
              <a:ext cx="106300" cy="16675"/>
            </a:xfrm>
            <a:custGeom>
              <a:avLst/>
              <a:gdLst/>
              <a:ahLst/>
              <a:cxnLst/>
              <a:rect l="l" t="t" r="r" b="b"/>
              <a:pathLst>
                <a:path w="4252" h="667" extrusionOk="0">
                  <a:moveTo>
                    <a:pt x="2176" y="0"/>
                  </a:moveTo>
                  <a:lnTo>
                    <a:pt x="0" y="435"/>
                  </a:lnTo>
                  <a:lnTo>
                    <a:pt x="2176" y="667"/>
                  </a:lnTo>
                  <a:lnTo>
                    <a:pt x="4252" y="384"/>
                  </a:lnTo>
                  <a:lnTo>
                    <a:pt x="21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8;p81"/>
            <p:cNvSpPr/>
            <p:nvPr/>
          </p:nvSpPr>
          <p:spPr>
            <a:xfrm>
              <a:off x="4048875" y="1652800"/>
              <a:ext cx="271500" cy="55100"/>
            </a:xfrm>
            <a:custGeom>
              <a:avLst/>
              <a:gdLst/>
              <a:ahLst/>
              <a:cxnLst/>
              <a:rect l="l" t="t" r="r" b="b"/>
              <a:pathLst>
                <a:path w="10860" h="2204" extrusionOk="0">
                  <a:moveTo>
                    <a:pt x="4533" y="0"/>
                  </a:moveTo>
                  <a:lnTo>
                    <a:pt x="154" y="282"/>
                  </a:lnTo>
                  <a:lnTo>
                    <a:pt x="0" y="2203"/>
                  </a:lnTo>
                  <a:lnTo>
                    <a:pt x="10860" y="2203"/>
                  </a:lnTo>
                  <a:lnTo>
                    <a:pt x="10706" y="51"/>
                  </a:lnTo>
                  <a:lnTo>
                    <a:pt x="9938" y="77"/>
                  </a:lnTo>
                  <a:lnTo>
                    <a:pt x="4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9;p81"/>
            <p:cNvSpPr/>
            <p:nvPr/>
          </p:nvSpPr>
          <p:spPr>
            <a:xfrm>
              <a:off x="4069350" y="1667525"/>
              <a:ext cx="10900" cy="23725"/>
            </a:xfrm>
            <a:custGeom>
              <a:avLst/>
              <a:gdLst/>
              <a:ahLst/>
              <a:cxnLst/>
              <a:rect l="l" t="t" r="r" b="b"/>
              <a:pathLst>
                <a:path w="436" h="949" extrusionOk="0">
                  <a:moveTo>
                    <a:pt x="103" y="1"/>
                  </a:moveTo>
                  <a:lnTo>
                    <a:pt x="1" y="948"/>
                  </a:lnTo>
                  <a:lnTo>
                    <a:pt x="436" y="948"/>
                  </a:lnTo>
                  <a:lnTo>
                    <a:pt x="4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60;p81"/>
            <p:cNvSpPr/>
            <p:nvPr/>
          </p:nvSpPr>
          <p:spPr>
            <a:xfrm>
              <a:off x="4087925" y="1667525"/>
              <a:ext cx="8975" cy="23725"/>
            </a:xfrm>
            <a:custGeom>
              <a:avLst/>
              <a:gdLst/>
              <a:ahLst/>
              <a:cxnLst/>
              <a:rect l="l" t="t" r="r" b="b"/>
              <a:pathLst>
                <a:path w="359" h="949" extrusionOk="0">
                  <a:moveTo>
                    <a:pt x="52" y="1"/>
                  </a:moveTo>
                  <a:lnTo>
                    <a:pt x="1" y="948"/>
                  </a:lnTo>
                  <a:lnTo>
                    <a:pt x="359" y="923"/>
                  </a:lnTo>
                  <a:lnTo>
                    <a:pt x="2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1;p81"/>
            <p:cNvSpPr/>
            <p:nvPr/>
          </p:nvSpPr>
          <p:spPr>
            <a:xfrm>
              <a:off x="4132100" y="1667525"/>
              <a:ext cx="87100" cy="17975"/>
            </a:xfrm>
            <a:custGeom>
              <a:avLst/>
              <a:gdLst/>
              <a:ahLst/>
              <a:cxnLst/>
              <a:rect l="l" t="t" r="r" b="b"/>
              <a:pathLst>
                <a:path w="3484" h="719" extrusionOk="0">
                  <a:moveTo>
                    <a:pt x="1742" y="1"/>
                  </a:moveTo>
                  <a:cubicBezTo>
                    <a:pt x="781" y="1"/>
                    <a:pt x="1" y="161"/>
                    <a:pt x="1" y="360"/>
                  </a:cubicBezTo>
                  <a:cubicBezTo>
                    <a:pt x="1" y="559"/>
                    <a:pt x="677" y="718"/>
                    <a:pt x="1640" y="718"/>
                  </a:cubicBezTo>
                  <a:cubicBezTo>
                    <a:pt x="2602" y="718"/>
                    <a:pt x="3484" y="693"/>
                    <a:pt x="3484" y="360"/>
                  </a:cubicBezTo>
                  <a:cubicBezTo>
                    <a:pt x="3484" y="205"/>
                    <a:pt x="2704"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2;p81"/>
            <p:cNvSpPr/>
            <p:nvPr/>
          </p:nvSpPr>
          <p:spPr>
            <a:xfrm>
              <a:off x="4299850" y="1660475"/>
              <a:ext cx="10275" cy="25025"/>
            </a:xfrm>
            <a:custGeom>
              <a:avLst/>
              <a:gdLst/>
              <a:ahLst/>
              <a:cxnLst/>
              <a:rect l="l" t="t" r="r" b="b"/>
              <a:pathLst>
                <a:path w="411" h="1001" extrusionOk="0">
                  <a:moveTo>
                    <a:pt x="333" y="0"/>
                  </a:moveTo>
                  <a:lnTo>
                    <a:pt x="1" y="26"/>
                  </a:lnTo>
                  <a:lnTo>
                    <a:pt x="52" y="1000"/>
                  </a:lnTo>
                  <a:lnTo>
                    <a:pt x="410" y="973"/>
                  </a:lnTo>
                  <a:lnTo>
                    <a:pt x="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3;p81"/>
            <p:cNvSpPr/>
            <p:nvPr/>
          </p:nvSpPr>
          <p:spPr>
            <a:xfrm>
              <a:off x="4278725" y="1661750"/>
              <a:ext cx="12825" cy="23750"/>
            </a:xfrm>
            <a:custGeom>
              <a:avLst/>
              <a:gdLst/>
              <a:ahLst/>
              <a:cxnLst/>
              <a:rect l="l" t="t" r="r" b="b"/>
              <a:pathLst>
                <a:path w="513" h="950" extrusionOk="0">
                  <a:moveTo>
                    <a:pt x="1" y="0"/>
                  </a:moveTo>
                  <a:lnTo>
                    <a:pt x="1" y="949"/>
                  </a:lnTo>
                  <a:lnTo>
                    <a:pt x="512" y="922"/>
                  </a:lnTo>
                  <a:lnTo>
                    <a:pt x="4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4;p81"/>
            <p:cNvSpPr/>
            <p:nvPr/>
          </p:nvSpPr>
          <p:spPr>
            <a:xfrm>
              <a:off x="4005325" y="1757175"/>
              <a:ext cx="327825" cy="66600"/>
            </a:xfrm>
            <a:custGeom>
              <a:avLst/>
              <a:gdLst/>
              <a:ahLst/>
              <a:cxnLst/>
              <a:rect l="l" t="t" r="r" b="b"/>
              <a:pathLst>
                <a:path w="13113" h="2664" extrusionOk="0">
                  <a:moveTo>
                    <a:pt x="12908" y="0"/>
                  </a:moveTo>
                  <a:lnTo>
                    <a:pt x="129" y="411"/>
                  </a:lnTo>
                  <a:lnTo>
                    <a:pt x="1" y="2663"/>
                  </a:lnTo>
                  <a:lnTo>
                    <a:pt x="13113" y="2663"/>
                  </a:lnTo>
                  <a:lnTo>
                    <a:pt x="129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5;p81"/>
            <p:cNvSpPr/>
            <p:nvPr/>
          </p:nvSpPr>
          <p:spPr>
            <a:xfrm>
              <a:off x="4042475" y="1771900"/>
              <a:ext cx="245225" cy="41650"/>
            </a:xfrm>
            <a:custGeom>
              <a:avLst/>
              <a:gdLst/>
              <a:ahLst/>
              <a:cxnLst/>
              <a:rect l="l" t="t" r="r" b="b"/>
              <a:pathLst>
                <a:path w="9809" h="1666" extrusionOk="0">
                  <a:moveTo>
                    <a:pt x="9681" y="1"/>
                  </a:moveTo>
                  <a:lnTo>
                    <a:pt x="52" y="307"/>
                  </a:lnTo>
                  <a:lnTo>
                    <a:pt x="1" y="1665"/>
                  </a:lnTo>
                  <a:lnTo>
                    <a:pt x="9809" y="1537"/>
                  </a:lnTo>
                  <a:lnTo>
                    <a:pt x="96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66;p81"/>
            <p:cNvSpPr/>
            <p:nvPr/>
          </p:nvSpPr>
          <p:spPr>
            <a:xfrm>
              <a:off x="4297900" y="1768700"/>
              <a:ext cx="24350" cy="40325"/>
            </a:xfrm>
            <a:custGeom>
              <a:avLst/>
              <a:gdLst/>
              <a:ahLst/>
              <a:cxnLst/>
              <a:rect l="l" t="t" r="r" b="b"/>
              <a:pathLst>
                <a:path w="974" h="1613" extrusionOk="0">
                  <a:moveTo>
                    <a:pt x="820" y="1"/>
                  </a:moveTo>
                  <a:lnTo>
                    <a:pt x="1" y="77"/>
                  </a:lnTo>
                  <a:lnTo>
                    <a:pt x="105" y="1613"/>
                  </a:lnTo>
                  <a:lnTo>
                    <a:pt x="974" y="1613"/>
                  </a:lnTo>
                  <a:lnTo>
                    <a:pt x="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7;p81"/>
            <p:cNvSpPr/>
            <p:nvPr/>
          </p:nvSpPr>
          <p:spPr>
            <a:xfrm>
              <a:off x="4005325" y="1689950"/>
              <a:ext cx="327825" cy="35850"/>
            </a:xfrm>
            <a:custGeom>
              <a:avLst/>
              <a:gdLst/>
              <a:ahLst/>
              <a:cxnLst/>
              <a:rect l="l" t="t" r="r" b="b"/>
              <a:pathLst>
                <a:path w="13113" h="1434" extrusionOk="0">
                  <a:moveTo>
                    <a:pt x="12985" y="0"/>
                  </a:moveTo>
                  <a:lnTo>
                    <a:pt x="103" y="462"/>
                  </a:lnTo>
                  <a:lnTo>
                    <a:pt x="1" y="1433"/>
                  </a:lnTo>
                  <a:lnTo>
                    <a:pt x="13113" y="1101"/>
                  </a:lnTo>
                  <a:lnTo>
                    <a:pt x="12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8;p81"/>
            <p:cNvSpPr/>
            <p:nvPr/>
          </p:nvSpPr>
          <p:spPr>
            <a:xfrm>
              <a:off x="4283850" y="1696975"/>
              <a:ext cx="28175" cy="15400"/>
            </a:xfrm>
            <a:custGeom>
              <a:avLst/>
              <a:gdLst/>
              <a:ahLst/>
              <a:cxnLst/>
              <a:rect l="l" t="t" r="r" b="b"/>
              <a:pathLst>
                <a:path w="1127" h="616" extrusionOk="0">
                  <a:moveTo>
                    <a:pt x="513" y="0"/>
                  </a:moveTo>
                  <a:cubicBezTo>
                    <a:pt x="174" y="0"/>
                    <a:pt x="0" y="138"/>
                    <a:pt x="0" y="309"/>
                  </a:cubicBezTo>
                  <a:cubicBezTo>
                    <a:pt x="0" y="478"/>
                    <a:pt x="307" y="615"/>
                    <a:pt x="513" y="615"/>
                  </a:cubicBezTo>
                  <a:cubicBezTo>
                    <a:pt x="853" y="615"/>
                    <a:pt x="1127" y="452"/>
                    <a:pt x="1127" y="283"/>
                  </a:cubicBezTo>
                  <a:cubicBezTo>
                    <a:pt x="1127" y="113"/>
                    <a:pt x="853"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9;p81"/>
            <p:cNvSpPr/>
            <p:nvPr/>
          </p:nvSpPr>
          <p:spPr>
            <a:xfrm>
              <a:off x="4039250" y="1701450"/>
              <a:ext cx="232475" cy="14750"/>
            </a:xfrm>
            <a:custGeom>
              <a:avLst/>
              <a:gdLst/>
              <a:ahLst/>
              <a:cxnLst/>
              <a:rect l="l" t="t" r="r" b="b"/>
              <a:pathLst>
                <a:path w="9299" h="590" extrusionOk="0">
                  <a:moveTo>
                    <a:pt x="9299" y="0"/>
                  </a:moveTo>
                  <a:lnTo>
                    <a:pt x="0" y="385"/>
                  </a:lnTo>
                  <a:lnTo>
                    <a:pt x="0" y="590"/>
                  </a:lnTo>
                  <a:lnTo>
                    <a:pt x="9299" y="283"/>
                  </a:lnTo>
                  <a:lnTo>
                    <a:pt x="92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0;p81"/>
            <p:cNvSpPr/>
            <p:nvPr/>
          </p:nvSpPr>
          <p:spPr>
            <a:xfrm>
              <a:off x="4010450" y="1623350"/>
              <a:ext cx="286875" cy="37150"/>
            </a:xfrm>
            <a:custGeom>
              <a:avLst/>
              <a:gdLst/>
              <a:ahLst/>
              <a:cxnLst/>
              <a:rect l="l" t="t" r="r" b="b"/>
              <a:pathLst>
                <a:path w="11475" h="1486" extrusionOk="0">
                  <a:moveTo>
                    <a:pt x="11345" y="1"/>
                  </a:moveTo>
                  <a:lnTo>
                    <a:pt x="794" y="129"/>
                  </a:lnTo>
                  <a:lnTo>
                    <a:pt x="77" y="129"/>
                  </a:lnTo>
                  <a:lnTo>
                    <a:pt x="0" y="1485"/>
                  </a:lnTo>
                  <a:lnTo>
                    <a:pt x="1691" y="1460"/>
                  </a:lnTo>
                  <a:lnTo>
                    <a:pt x="11475" y="1255"/>
                  </a:lnTo>
                  <a:lnTo>
                    <a:pt x="113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71;p81"/>
            <p:cNvSpPr/>
            <p:nvPr/>
          </p:nvSpPr>
          <p:spPr>
            <a:xfrm>
              <a:off x="4062325" y="1629750"/>
              <a:ext cx="188275" cy="21800"/>
            </a:xfrm>
            <a:custGeom>
              <a:avLst/>
              <a:gdLst/>
              <a:ahLst/>
              <a:cxnLst/>
              <a:rect l="l" t="t" r="r" b="b"/>
              <a:pathLst>
                <a:path w="7531" h="872" extrusionOk="0">
                  <a:moveTo>
                    <a:pt x="6762" y="0"/>
                  </a:moveTo>
                  <a:lnTo>
                    <a:pt x="717" y="77"/>
                  </a:lnTo>
                  <a:cubicBezTo>
                    <a:pt x="717" y="77"/>
                    <a:pt x="691" y="333"/>
                    <a:pt x="1" y="333"/>
                  </a:cubicBezTo>
                  <a:lnTo>
                    <a:pt x="1" y="667"/>
                  </a:lnTo>
                  <a:cubicBezTo>
                    <a:pt x="1" y="667"/>
                    <a:pt x="66" y="647"/>
                    <a:pt x="165" y="647"/>
                  </a:cubicBezTo>
                  <a:cubicBezTo>
                    <a:pt x="302" y="647"/>
                    <a:pt x="505" y="685"/>
                    <a:pt x="691" y="871"/>
                  </a:cubicBezTo>
                  <a:lnTo>
                    <a:pt x="6890" y="769"/>
                  </a:lnTo>
                  <a:cubicBezTo>
                    <a:pt x="6890" y="769"/>
                    <a:pt x="7069" y="486"/>
                    <a:pt x="7530" y="486"/>
                  </a:cubicBezTo>
                  <a:lnTo>
                    <a:pt x="7478" y="179"/>
                  </a:lnTo>
                  <a:cubicBezTo>
                    <a:pt x="7478" y="179"/>
                    <a:pt x="7413" y="190"/>
                    <a:pt x="7318" y="190"/>
                  </a:cubicBezTo>
                  <a:cubicBezTo>
                    <a:pt x="7161" y="190"/>
                    <a:pt x="6921" y="160"/>
                    <a:pt x="6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72;p81"/>
            <p:cNvSpPr/>
            <p:nvPr/>
          </p:nvSpPr>
          <p:spPr>
            <a:xfrm>
              <a:off x="4276175" y="1627825"/>
              <a:ext cx="10250" cy="22450"/>
            </a:xfrm>
            <a:custGeom>
              <a:avLst/>
              <a:gdLst/>
              <a:ahLst/>
              <a:cxnLst/>
              <a:rect l="l" t="t" r="r" b="b"/>
              <a:pathLst>
                <a:path w="410" h="898" extrusionOk="0">
                  <a:moveTo>
                    <a:pt x="282" y="1"/>
                  </a:moveTo>
                  <a:lnTo>
                    <a:pt x="1" y="26"/>
                  </a:lnTo>
                  <a:lnTo>
                    <a:pt x="26" y="897"/>
                  </a:lnTo>
                  <a:lnTo>
                    <a:pt x="410" y="897"/>
                  </a:lnTo>
                  <a:lnTo>
                    <a:pt x="2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73;p81"/>
            <p:cNvSpPr/>
            <p:nvPr/>
          </p:nvSpPr>
          <p:spPr>
            <a:xfrm>
              <a:off x="4067450" y="1495900"/>
              <a:ext cx="247175" cy="48725"/>
            </a:xfrm>
            <a:custGeom>
              <a:avLst/>
              <a:gdLst/>
              <a:ahLst/>
              <a:cxnLst/>
              <a:rect l="l" t="t" r="r" b="b"/>
              <a:pathLst>
                <a:path w="9887" h="1949" extrusionOk="0">
                  <a:moveTo>
                    <a:pt x="9757" y="1"/>
                  </a:moveTo>
                  <a:lnTo>
                    <a:pt x="26" y="258"/>
                  </a:lnTo>
                  <a:lnTo>
                    <a:pt x="0" y="1948"/>
                  </a:lnTo>
                  <a:lnTo>
                    <a:pt x="9886" y="1744"/>
                  </a:lnTo>
                  <a:lnTo>
                    <a:pt x="97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74;p81"/>
            <p:cNvSpPr/>
            <p:nvPr/>
          </p:nvSpPr>
          <p:spPr>
            <a:xfrm>
              <a:off x="4093050" y="1511275"/>
              <a:ext cx="34600" cy="21800"/>
            </a:xfrm>
            <a:custGeom>
              <a:avLst/>
              <a:gdLst/>
              <a:ahLst/>
              <a:cxnLst/>
              <a:rect l="l" t="t" r="r" b="b"/>
              <a:pathLst>
                <a:path w="1384" h="872" extrusionOk="0">
                  <a:moveTo>
                    <a:pt x="513" y="1"/>
                  </a:moveTo>
                  <a:lnTo>
                    <a:pt x="0" y="437"/>
                  </a:lnTo>
                  <a:lnTo>
                    <a:pt x="667" y="872"/>
                  </a:lnTo>
                  <a:lnTo>
                    <a:pt x="1384" y="463"/>
                  </a:lnTo>
                  <a:lnTo>
                    <a:pt x="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75;p81"/>
            <p:cNvSpPr/>
            <p:nvPr/>
          </p:nvSpPr>
          <p:spPr>
            <a:xfrm>
              <a:off x="4237125" y="1505525"/>
              <a:ext cx="40950" cy="23725"/>
            </a:xfrm>
            <a:custGeom>
              <a:avLst/>
              <a:gdLst/>
              <a:ahLst/>
              <a:cxnLst/>
              <a:rect l="l" t="t" r="r" b="b"/>
              <a:pathLst>
                <a:path w="1638" h="949" extrusionOk="0">
                  <a:moveTo>
                    <a:pt x="973" y="1"/>
                  </a:moveTo>
                  <a:lnTo>
                    <a:pt x="0" y="565"/>
                  </a:lnTo>
                  <a:lnTo>
                    <a:pt x="947" y="948"/>
                  </a:lnTo>
                  <a:lnTo>
                    <a:pt x="1638" y="487"/>
                  </a:lnTo>
                  <a:lnTo>
                    <a:pt x="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6;p81"/>
            <p:cNvSpPr/>
            <p:nvPr/>
          </p:nvSpPr>
          <p:spPr>
            <a:xfrm>
              <a:off x="4130825" y="1514475"/>
              <a:ext cx="102475" cy="12850"/>
            </a:xfrm>
            <a:custGeom>
              <a:avLst/>
              <a:gdLst/>
              <a:ahLst/>
              <a:cxnLst/>
              <a:rect l="l" t="t" r="r" b="b"/>
              <a:pathLst>
                <a:path w="4099" h="514" extrusionOk="0">
                  <a:moveTo>
                    <a:pt x="4099" y="1"/>
                  </a:moveTo>
                  <a:lnTo>
                    <a:pt x="1" y="77"/>
                  </a:lnTo>
                  <a:lnTo>
                    <a:pt x="231" y="283"/>
                  </a:lnTo>
                  <a:lnTo>
                    <a:pt x="77" y="514"/>
                  </a:lnTo>
                  <a:lnTo>
                    <a:pt x="77" y="514"/>
                  </a:lnTo>
                  <a:lnTo>
                    <a:pt x="4099" y="437"/>
                  </a:lnTo>
                  <a:lnTo>
                    <a:pt x="3894" y="207"/>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7;p81"/>
            <p:cNvSpPr/>
            <p:nvPr/>
          </p:nvSpPr>
          <p:spPr>
            <a:xfrm>
              <a:off x="4077775" y="1501800"/>
              <a:ext cx="10175" cy="42600"/>
            </a:xfrm>
            <a:custGeom>
              <a:avLst/>
              <a:gdLst/>
              <a:ahLst/>
              <a:cxnLst/>
              <a:rect l="l" t="t" r="r" b="b"/>
              <a:pathLst>
                <a:path w="407" h="1704" extrusionOk="0">
                  <a:moveTo>
                    <a:pt x="407" y="1"/>
                  </a:moveTo>
                  <a:lnTo>
                    <a:pt x="116" y="8"/>
                  </a:lnTo>
                  <a:lnTo>
                    <a:pt x="1" y="1704"/>
                  </a:lnTo>
                  <a:lnTo>
                    <a:pt x="407" y="1695"/>
                  </a:lnTo>
                  <a:lnTo>
                    <a:pt x="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8;p81"/>
            <p:cNvSpPr/>
            <p:nvPr/>
          </p:nvSpPr>
          <p:spPr>
            <a:xfrm>
              <a:off x="4288950" y="1496275"/>
              <a:ext cx="13150" cy="43725"/>
            </a:xfrm>
            <a:custGeom>
              <a:avLst/>
              <a:gdLst/>
              <a:ahLst/>
              <a:cxnLst/>
              <a:rect l="l" t="t" r="r" b="b"/>
              <a:pathLst>
                <a:path w="526" h="1749" extrusionOk="0">
                  <a:moveTo>
                    <a:pt x="353" y="0"/>
                  </a:moveTo>
                  <a:lnTo>
                    <a:pt x="1" y="10"/>
                  </a:lnTo>
                  <a:lnTo>
                    <a:pt x="1" y="1749"/>
                  </a:lnTo>
                  <a:lnTo>
                    <a:pt x="525" y="1739"/>
                  </a:lnTo>
                  <a:lnTo>
                    <a:pt x="3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ounded Rectangle 33"/>
          <p:cNvSpPr/>
          <p:nvPr/>
        </p:nvSpPr>
        <p:spPr>
          <a:xfrm>
            <a:off x="903488" y="797666"/>
            <a:ext cx="1196839" cy="563526"/>
          </a:xfrm>
          <a:prstGeom prst="roundRect">
            <a:avLst/>
          </a:prstGeom>
          <a:solidFill>
            <a:schemeClr val="tx1">
              <a:lumMod val="75000"/>
              <a:lumOff val="25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3:</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35" name="TextBox 34"/>
              <p:cNvSpPr txBox="1"/>
              <p:nvPr/>
            </p:nvSpPr>
            <p:spPr>
              <a:xfrm>
                <a:off x="2222205" y="651029"/>
                <a:ext cx="6145618" cy="1420325"/>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một</a:t>
                </a:r>
                <a:r>
                  <a:rPr lang="en-US" sz="2000" dirty="0" smtClean="0"/>
                  <a:t> </a:t>
                </a:r>
                <a:r>
                  <a:rPr lang="en-US" sz="2000" dirty="0" err="1" smtClean="0"/>
                  <a:t>cuộc</a:t>
                </a:r>
                <a:r>
                  <a:rPr lang="en-US" sz="2000" dirty="0" smtClean="0"/>
                  <a:t> </a:t>
                </a:r>
                <a:r>
                  <a:rPr lang="en-US" sz="2000" dirty="0" err="1" smtClean="0"/>
                  <a:t>điều</a:t>
                </a:r>
                <a:r>
                  <a:rPr lang="en-US" sz="2000" dirty="0" smtClean="0"/>
                  <a:t> </a:t>
                </a:r>
                <a:r>
                  <a:rPr lang="en-US" sz="2000" dirty="0" err="1" smtClean="0"/>
                  <a:t>tra</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người</a:t>
                </a:r>
                <a:r>
                  <a:rPr lang="en-US" sz="2000" dirty="0" smtClean="0"/>
                  <a:t> ta </a:t>
                </a:r>
                <a:r>
                  <a:rPr lang="en-US" sz="2000" dirty="0" err="1" smtClean="0"/>
                  <a:t>viết</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tỉnh</a:t>
                </a:r>
                <a:r>
                  <a:rPr lang="en-US" sz="2000" dirty="0" smtClean="0"/>
                  <a:t> </a:t>
                </a:r>
                <a:r>
                  <a:rPr lang="en-US" sz="2000" dirty="0" err="1" smtClean="0"/>
                  <a:t>là</a:t>
                </a:r>
                <a:r>
                  <a:rPr lang="en-US" sz="2000" dirty="0" smtClean="0"/>
                  <a:t> 3 574 625 </a:t>
                </a:r>
                <a:r>
                  <a:rPr lang="en-US" sz="2000" dirty="0" err="1" smtClean="0"/>
                  <a:t>người</a:t>
                </a:r>
                <a:r>
                  <a:rPr lang="en-US" sz="2000" dirty="0" smtClean="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50 000 </a:t>
                </a:r>
                <a:r>
                  <a:rPr lang="en-US" sz="2000" dirty="0" err="1" smtClean="0"/>
                  <a:t>người</a:t>
                </a:r>
                <a:r>
                  <a:rPr lang="en-US" sz="2000" dirty="0" smtClean="0"/>
                  <a:t>.</a:t>
                </a:r>
              </a:p>
              <a:p>
                <a:pPr algn="just">
                  <a:lnSpc>
                    <a:spcPct val="150000"/>
                  </a:lnSpc>
                </a:pPr>
                <a:r>
                  <a:rPr lang="en-US" sz="2000" dirty="0" err="1" smtClean="0"/>
                  <a:t>Hãy</a:t>
                </a:r>
                <a:r>
                  <a:rPr lang="en-US" sz="2000" dirty="0" smtClean="0"/>
                  <a:t> </a:t>
                </a:r>
                <a:r>
                  <a:rPr lang="en-US" sz="2000" dirty="0" err="1" smtClean="0"/>
                  <a:t>đánh</a:t>
                </a:r>
                <a:r>
                  <a:rPr lang="en-US" sz="2000" dirty="0" smtClean="0"/>
                  <a:t> </a:t>
                </a:r>
                <a:r>
                  <a:rPr lang="en-US" sz="2000" dirty="0" err="1" smtClean="0"/>
                  <a:t>giá</a:t>
                </a:r>
                <a:r>
                  <a:rPr lang="en-US" sz="2000" dirty="0" smtClean="0"/>
                  <a:t> </a:t>
                </a:r>
                <a:r>
                  <a:rPr lang="en-US" sz="2000" dirty="0" err="1" smtClean="0"/>
                  <a:t>sai</a:t>
                </a:r>
                <a:r>
                  <a:rPr lang="en-US" sz="2000" dirty="0" smtClean="0"/>
                  <a:t> </a:t>
                </a:r>
                <a:r>
                  <a:rPr lang="en-US" sz="2000" dirty="0" err="1" smtClean="0"/>
                  <a:t>số</a:t>
                </a:r>
                <a:r>
                  <a:rPr lang="en-US" sz="2000" dirty="0" smtClean="0"/>
                  <a:t> </a:t>
                </a:r>
                <a:r>
                  <a:rPr lang="en-US" sz="2000" dirty="0" err="1" smtClean="0"/>
                  <a:t>tương</a:t>
                </a:r>
                <a:r>
                  <a:rPr lang="en-US" sz="2000" dirty="0" smtClean="0"/>
                  <a:t> </a:t>
                </a:r>
                <a:r>
                  <a:rPr lang="en-US" sz="2000" dirty="0" err="1" smtClean="0"/>
                  <a:t>đối</a:t>
                </a:r>
                <a:r>
                  <a:rPr lang="en-US" sz="2000" dirty="0" smtClean="0"/>
                  <a:t> </a:t>
                </a:r>
                <a:r>
                  <a:rPr lang="en-US" sz="2000" dirty="0" err="1" smtClean="0"/>
                  <a:t>của</a:t>
                </a:r>
                <a:r>
                  <a:rPr lang="en-US" sz="2000" dirty="0" smtClean="0"/>
                  <a:t> </a:t>
                </a:r>
                <a:r>
                  <a:rPr lang="en-US" sz="2000" dirty="0" err="1" smtClean="0"/>
                  <a:t>số</a:t>
                </a:r>
                <a:r>
                  <a:rPr lang="en-US" sz="2000" dirty="0" smtClean="0"/>
                  <a:t> </a:t>
                </a:r>
                <a:r>
                  <a:rPr lang="en-US" sz="2000" dirty="0" err="1" smtClean="0"/>
                  <a:t>gần</a:t>
                </a:r>
                <a:r>
                  <a:rPr lang="en-US" sz="2000" dirty="0" smtClean="0"/>
                  <a:t> </a:t>
                </a:r>
                <a:r>
                  <a:rPr lang="en-US" sz="2000" dirty="0" err="1" smtClean="0"/>
                  <a:t>đúng</a:t>
                </a:r>
                <a:r>
                  <a:rPr lang="en-US" sz="2000" dirty="0" smtClean="0"/>
                  <a:t> </a:t>
                </a:r>
                <a:r>
                  <a:rPr lang="en-US" sz="2000" dirty="0" err="1" smtClean="0"/>
                  <a:t>này</a:t>
                </a:r>
                <a:r>
                  <a:rPr lang="en-US" sz="2000" dirty="0" smtClean="0"/>
                  <a:t>.</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222205" y="651029"/>
                <a:ext cx="6145618" cy="1420325"/>
              </a:xfrm>
              <a:prstGeom prst="rect">
                <a:avLst/>
              </a:prstGeom>
              <a:blipFill rotWithShape="0">
                <a:blip r:embed="rId2"/>
                <a:stretch>
                  <a:fillRect l="-1091" r="-992" b="-6867"/>
                </a:stretch>
              </a:blipFill>
            </p:spPr>
            <p:txBody>
              <a:bodyPr/>
              <a:lstStyle/>
              <a:p>
                <a:r>
                  <a:rPr lang="en-US">
                    <a:noFill/>
                  </a:rPr>
                  <a:t> </a:t>
                </a:r>
              </a:p>
            </p:txBody>
          </p:sp>
        </mc:Fallback>
      </mc:AlternateContent>
      <p:sp>
        <p:nvSpPr>
          <p:cNvPr id="36" name="Oval Callout 35"/>
          <p:cNvSpPr/>
          <p:nvPr/>
        </p:nvSpPr>
        <p:spPr>
          <a:xfrm>
            <a:off x="966800" y="1992547"/>
            <a:ext cx="941659" cy="706122"/>
          </a:xfrm>
          <a:prstGeom prst="wedgeEllipseCallout">
            <a:avLst>
              <a:gd name="adj1" fmla="val 33611"/>
              <a:gd name="adj2" fmla="val 572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7" name="TextBox 36"/>
              <p:cNvSpPr txBox="1"/>
              <p:nvPr/>
            </p:nvSpPr>
            <p:spPr>
              <a:xfrm>
                <a:off x="2011697" y="2466149"/>
                <a:ext cx="6384454" cy="2025683"/>
              </a:xfrm>
              <a:prstGeom prst="rect">
                <a:avLst/>
              </a:prstGeom>
              <a:noFill/>
            </p:spPr>
            <p:txBody>
              <a:bodyPr wrap="square" rtlCol="0">
                <a:spAutoFit/>
              </a:bodyPr>
              <a:lstStyle/>
              <a:p>
                <a:pPr algn="just">
                  <a:lnSpc>
                    <a:spcPct val="150000"/>
                  </a:lnSpc>
                </a:pPr>
                <a:r>
                  <a:rPr lang="en-US" sz="2000" dirty="0" smtClean="0"/>
                  <a:t>Ta </a:t>
                </a:r>
                <a:r>
                  <a:rPr lang="en-US" sz="2000" dirty="0" err="1" smtClean="0"/>
                  <a:t>có</a:t>
                </a:r>
                <a:r>
                  <a:rPr lang="en-US" sz="2000" dirty="0" smtClean="0"/>
                  <a:t> a = 3 574 625 </a:t>
                </a:r>
                <a:r>
                  <a:rPr lang="en-US" sz="2000" dirty="0" err="1" smtClean="0"/>
                  <a:t>người</a:t>
                </a:r>
                <a:r>
                  <a:rPr lang="en-US" sz="2000" dirty="0" smtClean="0"/>
                  <a:t> </a:t>
                </a:r>
                <a:r>
                  <a:rPr lang="en-US" sz="2000" dirty="0" err="1" smtClean="0"/>
                  <a:t>và</a:t>
                </a:r>
                <a:r>
                  <a:rPr lang="en-US" sz="2000" dirty="0" smtClean="0"/>
                  <a:t> d = 50 000 </a:t>
                </a:r>
                <a:r>
                  <a:rPr lang="en-US" sz="2000" dirty="0" err="1" smtClean="0"/>
                  <a:t>người</a:t>
                </a:r>
                <a:r>
                  <a:rPr lang="en-US" sz="2000" dirty="0" smtClean="0"/>
                  <a:t>, do </a:t>
                </a:r>
                <a:r>
                  <a:rPr lang="en-US" sz="2000" dirty="0" err="1" smtClean="0"/>
                  <a:t>đó</a:t>
                </a:r>
                <a:r>
                  <a:rPr lang="en-US" sz="2000" dirty="0" smtClean="0"/>
                  <a:t> </a:t>
                </a:r>
                <a:r>
                  <a:rPr lang="en-US" sz="2000" dirty="0" err="1" smtClean="0"/>
                  <a:t>sai</a:t>
                </a:r>
                <a:r>
                  <a:rPr lang="en-US" sz="2000" dirty="0" smtClean="0"/>
                  <a:t> </a:t>
                </a:r>
                <a:r>
                  <a:rPr lang="en-US" sz="2000" dirty="0" err="1" smtClean="0"/>
                  <a:t>số</a:t>
                </a:r>
                <a:r>
                  <a:rPr lang="en-US" sz="2000" dirty="0" smtClean="0"/>
                  <a:t> </a:t>
                </a:r>
                <a:r>
                  <a:rPr lang="en-US" sz="2000" dirty="0" err="1" smtClean="0"/>
                  <a:t>tương</a:t>
                </a:r>
                <a:r>
                  <a:rPr lang="en-US" sz="2000" dirty="0" smtClean="0"/>
                  <a:t> </a:t>
                </a:r>
                <a:r>
                  <a:rPr lang="en-US" sz="2000" dirty="0" err="1" smtClean="0"/>
                  <a:t>đối</a:t>
                </a:r>
                <a:r>
                  <a:rPr lang="en-US" sz="2000" dirty="0" smtClean="0"/>
                  <a:t> </a:t>
                </a:r>
                <a:r>
                  <a:rPr lang="en-US" sz="2000" dirty="0" err="1" smtClean="0"/>
                  <a:t>là</a:t>
                </a:r>
                <a:r>
                  <a:rPr lang="en-US" sz="2000" dirty="0" smtClean="0"/>
                  <a:t>:</a:t>
                </a:r>
              </a:p>
              <a:p>
                <a:pPr algn="ctr">
                  <a:lnSpc>
                    <a:spcPct val="150000"/>
                  </a:lnSpc>
                </a:pPr>
                <a14:m>
                  <m:oMath xmlns:m="http://schemas.openxmlformats.org/officeDocument/2006/math">
                    <m:sSub>
                      <m:sSubPr>
                        <m:ctrlPr>
                          <a:rPr lang="en-US" sz="2000" i="1" smtClean="0">
                            <a:latin typeface="Cambria Math"/>
                          </a:rPr>
                        </m:ctrlPr>
                      </m:sSubPr>
                      <m:e>
                        <m:r>
                          <a:rPr lang="en-US" sz="2000" i="1" smtClean="0">
                            <a:latin typeface="Cambria Math" panose="02040503050406030204" pitchFamily="18" charset="0"/>
                            <a:ea typeface="Cambria Math" panose="02040503050406030204" pitchFamily="18" charset="0"/>
                          </a:rPr>
                          <m:t>𝛿</m:t>
                        </m:r>
                      </m:e>
                      <m:sub>
                        <m:r>
                          <a:rPr lang="en-US" sz="2000" b="0" i="1" smtClean="0">
                            <a:latin typeface="Cambria Math" panose="02040503050406030204" pitchFamily="18" charset="0"/>
                          </a:rPr>
                          <m:t>𝑎</m:t>
                        </m:r>
                      </m:sub>
                    </m:sSub>
                  </m:oMath>
                </a14:m>
                <a:r>
                  <a:rPr lang="en-US" sz="2000" dirty="0" smtClean="0"/>
                  <a:t> ≤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𝑑</m:t>
                        </m:r>
                      </m:num>
                      <m:den>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den>
                    </m:f>
                  </m:oMath>
                </a14:m>
                <a:r>
                  <a:rPr lang="en-US" sz="2000" dirty="0" smtClean="0"/>
                  <a:t> =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50 000</m:t>
                        </m:r>
                      </m:num>
                      <m:den>
                        <m:r>
                          <a:rPr lang="en-US" sz="2800" b="0" i="1" smtClean="0">
                            <a:latin typeface="Cambria Math" panose="02040503050406030204" pitchFamily="18" charset="0"/>
                          </a:rPr>
                          <m:t>3 574 625</m:t>
                        </m:r>
                      </m:den>
                    </m:f>
                  </m:oMath>
                </a14:m>
                <a:r>
                  <a:rPr lang="en-US" sz="2000" dirty="0" smtClean="0"/>
                  <a:t> ≈ 1,4%</a:t>
                </a:r>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011697" y="2466149"/>
                <a:ext cx="6384454" cy="2025683"/>
              </a:xfrm>
              <a:prstGeom prst="rect">
                <a:avLst/>
              </a:prstGeom>
              <a:blipFill rotWithShape="0">
                <a:blip r:embed="rId3"/>
                <a:stretch>
                  <a:fillRect l="-955" r="-1051"/>
                </a:stretch>
              </a:blipFill>
            </p:spPr>
            <p:txBody>
              <a:bodyPr/>
              <a:lstStyle/>
              <a:p>
                <a:r>
                  <a:rPr lang="en-US">
                    <a:noFill/>
                  </a:rPr>
                  <a:t> </a:t>
                </a:r>
              </a:p>
            </p:txBody>
          </p:sp>
        </mc:Fallback>
      </mc:AlternateContent>
    </p:spTree>
    <p:extLst>
      <p:ext uri="{BB962C8B-B14F-4D97-AF65-F5344CB8AC3E}">
        <p14:creationId xmlns:p14="http://schemas.microsoft.com/office/powerpoint/2010/main" val="2350384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43633" y="465174"/>
            <a:ext cx="7504944" cy="1598425"/>
            <a:chOff x="1043632" y="592764"/>
            <a:chExt cx="7504944" cy="1598425"/>
          </a:xfrm>
        </p:grpSpPr>
        <p:sp>
          <p:nvSpPr>
            <p:cNvPr id="9" name="Rounded Rectangle 8"/>
            <p:cNvSpPr/>
            <p:nvPr/>
          </p:nvSpPr>
          <p:spPr>
            <a:xfrm>
              <a:off x="1078526" y="592764"/>
              <a:ext cx="1813529" cy="563526"/>
            </a:xfrm>
            <a:prstGeom prst="roundRect">
              <a:avLst/>
            </a:prstGeom>
            <a:solidFill>
              <a:schemeClr val="accent1">
                <a:lumMod val="75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chemeClr val="accent6"/>
                  </a:solidFill>
                </a:rPr>
                <a:t>Luyện</a:t>
              </a:r>
              <a:r>
                <a:rPr lang="en-US" sz="2000" b="1" dirty="0" smtClean="0">
                  <a:solidFill>
                    <a:schemeClr val="accent6"/>
                  </a:solidFill>
                </a:rPr>
                <a:t> </a:t>
              </a:r>
              <a:r>
                <a:rPr lang="en-US" sz="2000" b="1" dirty="0" err="1" smtClean="0">
                  <a:solidFill>
                    <a:schemeClr val="accent6"/>
                  </a:solidFill>
                </a:rPr>
                <a:t>tập</a:t>
              </a:r>
              <a:r>
                <a:rPr lang="en-US" sz="2000" b="1" dirty="0" smtClean="0">
                  <a:solidFill>
                    <a:schemeClr val="accent6"/>
                  </a:solidFill>
                </a:rPr>
                <a:t> 3:</a:t>
              </a:r>
              <a:endParaRPr lang="en-US" sz="2000" b="1" dirty="0">
                <a:solidFill>
                  <a:schemeClr val="accent6"/>
                </a:solidFill>
              </a:endParaRPr>
            </a:p>
          </p:txBody>
        </p:sp>
        <p:sp>
          <p:nvSpPr>
            <p:cNvPr id="10" name="Rectangle 9"/>
            <p:cNvSpPr/>
            <p:nvPr/>
          </p:nvSpPr>
          <p:spPr>
            <a:xfrm>
              <a:off x="1043632" y="713861"/>
              <a:ext cx="7504944" cy="1477328"/>
            </a:xfrm>
            <a:prstGeom prst="rect">
              <a:avLst/>
            </a:prstGeom>
          </p:spPr>
          <p:txBody>
            <a:bodyPr wrap="square">
              <a:spAutoFit/>
            </a:bodyPr>
            <a:lstStyle/>
            <a:p>
              <a:pPr algn="just">
                <a:lnSpc>
                  <a:spcPct val="150000"/>
                </a:lnSpc>
              </a:pPr>
              <a:r>
                <a:rPr lang="en-US" sz="2000" dirty="0" smtClean="0"/>
                <a:t>                           </a:t>
              </a:r>
              <a:r>
                <a:rPr lang="vi-VN" sz="2000" dirty="0" smtClean="0"/>
                <a:t>Đánh </a:t>
              </a:r>
              <a:r>
                <a:rPr lang="vi-VN" sz="2000" dirty="0"/>
                <a:t>giá sai số tương đối của khối lượng bao gạo được đóng gói theo hai dây chuyền A, B ở Ví dụ 2 và </a:t>
              </a:r>
              <a:r>
                <a:rPr lang="vi-VN" sz="2000" dirty="0" smtClean="0"/>
                <a:t>H</a:t>
              </a:r>
              <a:r>
                <a:rPr lang="en-US" sz="2000" dirty="0"/>
                <a:t>Đ</a:t>
              </a:r>
              <a:r>
                <a:rPr lang="vi-VN" sz="2000" dirty="0" smtClean="0"/>
                <a:t>4</a:t>
              </a:r>
              <a:r>
                <a:rPr lang="vi-VN" sz="2000" dirty="0"/>
                <a:t>. Dựa trên tiêu chí này, dây chuyền nào tốt hơn?</a:t>
              </a:r>
              <a:endParaRPr lang="en-US" sz="2000" dirty="0"/>
            </a:p>
          </p:txBody>
        </p:sp>
      </p:grpSp>
      <p:sp>
        <p:nvSpPr>
          <p:cNvPr id="11" name="Oval Callout 10"/>
          <p:cNvSpPr/>
          <p:nvPr/>
        </p:nvSpPr>
        <p:spPr>
          <a:xfrm>
            <a:off x="4180237" y="2088419"/>
            <a:ext cx="941659" cy="706122"/>
          </a:xfrm>
          <a:prstGeom prst="wedgeEllipseCallout">
            <a:avLst>
              <a:gd name="adj1" fmla="val 33611"/>
              <a:gd name="adj2" fmla="val 572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3" name="Rectangle 12"/>
              <p:cNvSpPr/>
              <p:nvPr/>
            </p:nvSpPr>
            <p:spPr>
              <a:xfrm>
                <a:off x="867374" y="2819361"/>
                <a:ext cx="7857461" cy="1980992"/>
              </a:xfrm>
              <a:prstGeom prst="rect">
                <a:avLst/>
              </a:prstGeom>
            </p:spPr>
            <p:txBody>
              <a:bodyPr wrap="square">
                <a:spAutoFit/>
              </a:bodyPr>
              <a:lstStyle/>
              <a:p>
                <a:pPr>
                  <a:spcBef>
                    <a:spcPts val="600"/>
                  </a:spcBef>
                  <a:spcAft>
                    <a:spcPts val="800"/>
                  </a:spcAft>
                </a:pPr>
                <a:r>
                  <a:rPr lang="nl-NL" sz="2000" dirty="0">
                    <a:latin typeface="+mn-lt"/>
                    <a:ea typeface="Times New Roman" panose="02020603050405020304" pitchFamily="18" charset="0"/>
                    <a:cs typeface="Times New Roman" panose="02020603050405020304" pitchFamily="18" charset="0"/>
                  </a:rPr>
                  <a:t>Dây chuyền A: a = 5 và d = 0,2; sai số tương đối là: </a:t>
                </a:r>
                <a14:m>
                  <m:oMath xmlns:m="http://schemas.openxmlformats.org/officeDocument/2006/math">
                    <m:r>
                      <a:rPr lang="nl-NL" sz="2000" b="0" i="1">
                        <a:latin typeface="Cambria Math" panose="02040503050406030204" pitchFamily="18" charset="0"/>
                        <a:ea typeface="Times New Roman" panose="02020603050405020304" pitchFamily="18" charset="0"/>
                        <a:cs typeface="Times New Roman" panose="02020603050405020304" pitchFamily="18" charset="0"/>
                      </a:rPr>
                      <m:t>𝛿</m:t>
                    </m:r>
                  </m:oMath>
                </a14:m>
                <a:r>
                  <a:rPr lang="nl-NL" sz="2000" baseline="-25000" dirty="0">
                    <a:latin typeface="+mn-lt"/>
                    <a:ea typeface="Times New Roman" panose="02020603050405020304" pitchFamily="18" charset="0"/>
                    <a:cs typeface="Times New Roman" panose="02020603050405020304" pitchFamily="18" charset="0"/>
                  </a:rPr>
                  <a:t>5</a:t>
                </a:r>
                <a:r>
                  <a:rPr lang="nl-NL" sz="2000" dirty="0">
                    <a:latin typeface="+mn-lt"/>
                    <a:ea typeface="Times New Roman" panose="02020603050405020304" pitchFamily="18" charset="0"/>
                    <a:cs typeface="Times New Roman" panose="02020603050405020304" pitchFamily="18" charset="0"/>
                  </a:rPr>
                  <a:t> </a:t>
                </a:r>
                <a14:m>
                  <m:oMath xmlns:m="http://schemas.openxmlformats.org/officeDocument/2006/math">
                    <m:r>
                      <a:rPr lang="nl-NL" sz="2000" b="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2000" dirty="0">
                    <a:latin typeface="+mn-lt"/>
                    <a:ea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cs typeface="Times New Roman" panose="02020603050405020304" pitchFamily="18" charset="0"/>
                          </a:rPr>
                        </m:ctrlPr>
                      </m:fPr>
                      <m:num>
                        <m:r>
                          <a:rPr lang="nl-NL" sz="2400" b="0" i="1">
                            <a:latin typeface="Cambria Math" panose="02040503050406030204" pitchFamily="18" charset="0"/>
                            <a:ea typeface="Times New Roman" panose="02020603050405020304" pitchFamily="18" charset="0"/>
                            <a:cs typeface="Times New Roman" panose="02020603050405020304" pitchFamily="18" charset="0"/>
                          </a:rPr>
                          <m:t>0,2</m:t>
                        </m:r>
                      </m:num>
                      <m:den>
                        <m:d>
                          <m:dPr>
                            <m:begChr m:val="|"/>
                            <m:endChr m:val="|"/>
                            <m:ctrlPr>
                              <a:rPr lang="en-US" sz="2400" i="1">
                                <a:latin typeface="Cambria Math"/>
                                <a:ea typeface="Times New Roman" panose="02020603050405020304" pitchFamily="18" charset="0"/>
                                <a:cs typeface="Times New Roman" panose="02020603050405020304" pitchFamily="18" charset="0"/>
                              </a:rPr>
                            </m:ctrlPr>
                          </m:dPr>
                          <m:e>
                            <m:r>
                              <a:rPr lang="nl-NL" sz="2400" b="0" i="1">
                                <a:latin typeface="Cambria Math" panose="02040503050406030204" pitchFamily="18" charset="0"/>
                                <a:ea typeface="Times New Roman" panose="02020603050405020304" pitchFamily="18" charset="0"/>
                                <a:cs typeface="Times New Roman" panose="02020603050405020304" pitchFamily="18" charset="0"/>
                              </a:rPr>
                              <m:t>5</m:t>
                            </m:r>
                          </m:e>
                        </m:d>
                      </m:den>
                    </m:f>
                  </m:oMath>
                </a14:m>
                <a:r>
                  <a:rPr lang="nl-NL" sz="2000" dirty="0">
                    <a:latin typeface="+mn-lt"/>
                    <a:ea typeface="Times New Roman" panose="02020603050405020304" pitchFamily="18" charset="0"/>
                    <a:cs typeface="Times New Roman" panose="02020603050405020304" pitchFamily="18" charset="0"/>
                  </a:rPr>
                  <a:t> = 4%.</a:t>
                </a:r>
                <a:endParaRPr lang="en-US" sz="2000" dirty="0">
                  <a:effectLst/>
                  <a:latin typeface="+mn-lt"/>
                  <a:ea typeface="Calibri" panose="020F0502020204030204" pitchFamily="34" charset="0"/>
                  <a:cs typeface="Times New Roman" panose="02020603050405020304" pitchFamily="18" charset="0"/>
                </a:endParaRPr>
              </a:p>
              <a:p>
                <a:pPr>
                  <a:spcBef>
                    <a:spcPts val="600"/>
                  </a:spcBef>
                  <a:spcAft>
                    <a:spcPts val="800"/>
                  </a:spcAft>
                </a:pPr>
                <a:r>
                  <a:rPr lang="nl-NL" sz="2000" dirty="0">
                    <a:latin typeface="+mn-lt"/>
                    <a:ea typeface="Times New Roman" panose="02020603050405020304" pitchFamily="18" charset="0"/>
                    <a:cs typeface="Times New Roman" panose="02020603050405020304" pitchFamily="18" charset="0"/>
                  </a:rPr>
                  <a:t>Dây chuyền B: a = 20, d = 0,5; sai số tương đối là: </a:t>
                </a:r>
                <a14:m>
                  <m:oMath xmlns:m="http://schemas.openxmlformats.org/officeDocument/2006/math">
                    <m:r>
                      <a:rPr lang="nl-NL" sz="2000" b="0" i="1">
                        <a:latin typeface="Cambria Math" panose="02040503050406030204" pitchFamily="18" charset="0"/>
                        <a:ea typeface="Times New Roman" panose="02020603050405020304" pitchFamily="18" charset="0"/>
                        <a:cs typeface="Times New Roman" panose="02020603050405020304" pitchFamily="18" charset="0"/>
                      </a:rPr>
                      <m:t>𝛿</m:t>
                    </m:r>
                  </m:oMath>
                </a14:m>
                <a:r>
                  <a:rPr lang="nl-NL" sz="2000" baseline="-25000" dirty="0">
                    <a:latin typeface="+mn-lt"/>
                    <a:ea typeface="Times New Roman" panose="02020603050405020304" pitchFamily="18" charset="0"/>
                    <a:cs typeface="Times New Roman" panose="02020603050405020304" pitchFamily="18" charset="0"/>
                  </a:rPr>
                  <a:t>5</a:t>
                </a:r>
                <a:r>
                  <a:rPr lang="nl-NL" sz="2000" dirty="0">
                    <a:latin typeface="+mn-lt"/>
                    <a:ea typeface="Times New Roman" panose="02020603050405020304" pitchFamily="18" charset="0"/>
                    <a:cs typeface="Times New Roman" panose="02020603050405020304" pitchFamily="18" charset="0"/>
                  </a:rPr>
                  <a:t> </a:t>
                </a:r>
                <a14:m>
                  <m:oMath xmlns:m="http://schemas.openxmlformats.org/officeDocument/2006/math">
                    <m:r>
                      <a:rPr lang="nl-NL" sz="2000" b="0" i="1">
                        <a:latin typeface="Cambria Math" panose="02040503050406030204" pitchFamily="18" charset="0"/>
                        <a:ea typeface="Times New Roman" panose="02020603050405020304" pitchFamily="18" charset="0"/>
                        <a:cs typeface="Times New Roman" panose="02020603050405020304" pitchFamily="18" charset="0"/>
                      </a:rPr>
                      <m:t>≤</m:t>
                    </m:r>
                  </m:oMath>
                </a14:m>
                <a:r>
                  <a:rPr lang="nl-NL" sz="2000" dirty="0">
                    <a:latin typeface="+mn-lt"/>
                    <a:ea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a:ea typeface="Times New Roman" panose="02020603050405020304" pitchFamily="18" charset="0"/>
                            <a:cs typeface="Times New Roman" panose="02020603050405020304" pitchFamily="18" charset="0"/>
                          </a:rPr>
                        </m:ctrlPr>
                      </m:fPr>
                      <m:num>
                        <m:r>
                          <a:rPr lang="nl-NL" sz="2400" b="0" i="1">
                            <a:latin typeface="Cambria Math" panose="02040503050406030204" pitchFamily="18" charset="0"/>
                            <a:ea typeface="Times New Roman" panose="02020603050405020304" pitchFamily="18" charset="0"/>
                            <a:cs typeface="Times New Roman" panose="02020603050405020304" pitchFamily="18" charset="0"/>
                          </a:rPr>
                          <m:t>0,5</m:t>
                        </m:r>
                      </m:num>
                      <m:den>
                        <m:d>
                          <m:dPr>
                            <m:begChr m:val="|"/>
                            <m:endChr m:val="|"/>
                            <m:ctrlPr>
                              <a:rPr lang="en-US" sz="2400" i="1">
                                <a:latin typeface="Cambria Math"/>
                                <a:ea typeface="Times New Roman" panose="02020603050405020304" pitchFamily="18" charset="0"/>
                                <a:cs typeface="Times New Roman" panose="02020603050405020304" pitchFamily="18" charset="0"/>
                              </a:rPr>
                            </m:ctrlPr>
                          </m:dPr>
                          <m:e>
                            <m:r>
                              <a:rPr lang="nl-NL" sz="2400" b="0" i="1">
                                <a:latin typeface="Cambria Math" panose="02040503050406030204" pitchFamily="18" charset="0"/>
                                <a:ea typeface="Times New Roman" panose="02020603050405020304" pitchFamily="18" charset="0"/>
                                <a:cs typeface="Times New Roman" panose="02020603050405020304" pitchFamily="18" charset="0"/>
                              </a:rPr>
                              <m:t>20</m:t>
                            </m:r>
                          </m:e>
                        </m:d>
                      </m:den>
                    </m:f>
                  </m:oMath>
                </a14:m>
                <a:r>
                  <a:rPr lang="nl-NL" sz="2000" dirty="0">
                    <a:latin typeface="+mn-lt"/>
                    <a:ea typeface="Times New Roman" panose="02020603050405020304" pitchFamily="18" charset="0"/>
                    <a:cs typeface="Times New Roman" panose="02020603050405020304" pitchFamily="18" charset="0"/>
                  </a:rPr>
                  <a:t> = 2,5%.</a:t>
                </a:r>
                <a:endParaRPr lang="en-US" sz="2000" dirty="0">
                  <a:effectLst/>
                  <a:latin typeface="+mn-lt"/>
                  <a:ea typeface="Calibri" panose="020F0502020204030204" pitchFamily="34" charset="0"/>
                  <a:cs typeface="Times New Roman" panose="02020603050405020304" pitchFamily="18" charset="0"/>
                </a:endParaRPr>
              </a:p>
              <a:p>
                <a:pPr>
                  <a:lnSpc>
                    <a:spcPct val="150000"/>
                  </a:lnSpc>
                </a:pPr>
                <a:r>
                  <a:rPr lang="nl-NL" sz="2000" dirty="0">
                    <a:latin typeface="+mn-lt"/>
                    <a:ea typeface="Times New Roman" panose="02020603050405020304" pitchFamily="18" charset="0"/>
                  </a:rPr>
                  <a:t>Do 4% &gt; 2,5% nên dây chuyền B tốt hơn dây chuyền A. </a:t>
                </a:r>
                <a:endParaRPr lang="en-US" sz="2000" dirty="0">
                  <a:latin typeface="+mn-lt"/>
                </a:endParaRPr>
              </a:p>
            </p:txBody>
          </p:sp>
        </mc:Choice>
        <mc:Fallback xmlns="">
          <p:sp>
            <p:nvSpPr>
              <p:cNvPr id="13" name="Rectangle 12"/>
              <p:cNvSpPr>
                <a:spLocks noRot="1" noChangeAspect="1" noMove="1" noResize="1" noEditPoints="1" noAdjustHandles="1" noChangeArrowheads="1" noChangeShapeType="1" noTextEdit="1"/>
              </p:cNvSpPr>
              <p:nvPr/>
            </p:nvSpPr>
            <p:spPr>
              <a:xfrm>
                <a:off x="867374" y="2819361"/>
                <a:ext cx="7857461" cy="1980992"/>
              </a:xfrm>
              <a:prstGeom prst="rect">
                <a:avLst/>
              </a:prstGeom>
              <a:blipFill rotWithShape="0">
                <a:blip r:embed="rId2"/>
                <a:stretch>
                  <a:fillRect l="-776" r="-155" b="-1846"/>
                </a:stretch>
              </a:blipFill>
            </p:spPr>
            <p:txBody>
              <a:bodyPr/>
              <a:lstStyle/>
              <a:p>
                <a:r>
                  <a:rPr lang="en-US">
                    <a:noFill/>
                  </a:rPr>
                  <a:t> </a:t>
                </a:r>
              </a:p>
            </p:txBody>
          </p:sp>
        </mc:Fallback>
      </mc:AlternateContent>
    </p:spTree>
    <p:extLst>
      <p:ext uri="{BB962C8B-B14F-4D97-AF65-F5344CB8AC3E}">
        <p14:creationId xmlns:p14="http://schemas.microsoft.com/office/powerpoint/2010/main" val="306617557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arn(inVertic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anim calcmode="lin" valueType="num">
                                      <p:cBhvr>
                                        <p:cTn id="2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grpSp>
        <p:nvGrpSpPr>
          <p:cNvPr id="1629" name="Google Shape;1629;p96"/>
          <p:cNvGrpSpPr/>
          <p:nvPr/>
        </p:nvGrpSpPr>
        <p:grpSpPr>
          <a:xfrm rot="-1760787">
            <a:off x="6911684" y="352856"/>
            <a:ext cx="853412" cy="1050274"/>
            <a:chOff x="5453225" y="2543150"/>
            <a:chExt cx="266400" cy="327875"/>
          </a:xfrm>
        </p:grpSpPr>
        <p:sp>
          <p:nvSpPr>
            <p:cNvPr id="1630" name="Google Shape;1630;p96"/>
            <p:cNvSpPr/>
            <p:nvPr/>
          </p:nvSpPr>
          <p:spPr>
            <a:xfrm>
              <a:off x="5678625" y="2553400"/>
              <a:ext cx="41000" cy="307350"/>
            </a:xfrm>
            <a:custGeom>
              <a:avLst/>
              <a:gdLst/>
              <a:ahLst/>
              <a:cxnLst/>
              <a:rect l="l" t="t" r="r" b="b"/>
              <a:pathLst>
                <a:path w="1640" h="12294" extrusionOk="0">
                  <a:moveTo>
                    <a:pt x="1639" y="0"/>
                  </a:moveTo>
                  <a:lnTo>
                    <a:pt x="0" y="77"/>
                  </a:lnTo>
                  <a:lnTo>
                    <a:pt x="0" y="12294"/>
                  </a:lnTo>
                  <a:lnTo>
                    <a:pt x="1639" y="12243"/>
                  </a:lnTo>
                  <a:lnTo>
                    <a:pt x="1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6"/>
            <p:cNvSpPr/>
            <p:nvPr/>
          </p:nvSpPr>
          <p:spPr>
            <a:xfrm>
              <a:off x="5668375" y="2565575"/>
              <a:ext cx="41025" cy="281725"/>
            </a:xfrm>
            <a:custGeom>
              <a:avLst/>
              <a:gdLst/>
              <a:ahLst/>
              <a:cxnLst/>
              <a:rect l="l" t="t" r="r" b="b"/>
              <a:pathLst>
                <a:path w="1641" h="11269" extrusionOk="0">
                  <a:moveTo>
                    <a:pt x="1536" y="0"/>
                  </a:moveTo>
                  <a:lnTo>
                    <a:pt x="1" y="77"/>
                  </a:lnTo>
                  <a:lnTo>
                    <a:pt x="1" y="11269"/>
                  </a:lnTo>
                  <a:lnTo>
                    <a:pt x="1640" y="11166"/>
                  </a:lnTo>
                  <a:lnTo>
                    <a:pt x="15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6"/>
            <p:cNvSpPr/>
            <p:nvPr/>
          </p:nvSpPr>
          <p:spPr>
            <a:xfrm>
              <a:off x="5453225" y="2543150"/>
              <a:ext cx="243350" cy="327875"/>
            </a:xfrm>
            <a:custGeom>
              <a:avLst/>
              <a:gdLst/>
              <a:ahLst/>
              <a:cxnLst/>
              <a:rect l="l" t="t" r="r" b="b"/>
              <a:pathLst>
                <a:path w="9734" h="13115" extrusionOk="0">
                  <a:moveTo>
                    <a:pt x="794" y="1"/>
                  </a:moveTo>
                  <a:lnTo>
                    <a:pt x="0" y="13114"/>
                  </a:lnTo>
                  <a:lnTo>
                    <a:pt x="9733" y="13114"/>
                  </a:lnTo>
                  <a:lnTo>
                    <a:pt x="9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6"/>
            <p:cNvSpPr/>
            <p:nvPr/>
          </p:nvSpPr>
          <p:spPr>
            <a:xfrm>
              <a:off x="5482700" y="2565575"/>
              <a:ext cx="192100" cy="276625"/>
            </a:xfrm>
            <a:custGeom>
              <a:avLst/>
              <a:gdLst/>
              <a:ahLst/>
              <a:cxnLst/>
              <a:rect l="l" t="t" r="r" b="b"/>
              <a:pathLst>
                <a:path w="7684" h="11065" extrusionOk="0">
                  <a:moveTo>
                    <a:pt x="7171" y="485"/>
                  </a:moveTo>
                  <a:lnTo>
                    <a:pt x="7171" y="10168"/>
                  </a:lnTo>
                  <a:lnTo>
                    <a:pt x="716" y="10347"/>
                  </a:lnTo>
                  <a:lnTo>
                    <a:pt x="1152" y="664"/>
                  </a:lnTo>
                  <a:lnTo>
                    <a:pt x="7171" y="485"/>
                  </a:lnTo>
                  <a:close/>
                  <a:moveTo>
                    <a:pt x="512" y="0"/>
                  </a:moveTo>
                  <a:lnTo>
                    <a:pt x="0" y="11064"/>
                  </a:lnTo>
                  <a:lnTo>
                    <a:pt x="7684" y="11064"/>
                  </a:lnTo>
                  <a:lnTo>
                    <a:pt x="7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6"/>
            <p:cNvSpPr/>
            <p:nvPr/>
          </p:nvSpPr>
          <p:spPr>
            <a:xfrm>
              <a:off x="5566575" y="2610375"/>
              <a:ext cx="29475" cy="48675"/>
            </a:xfrm>
            <a:custGeom>
              <a:avLst/>
              <a:gdLst/>
              <a:ahLst/>
              <a:cxnLst/>
              <a:rect l="l" t="t" r="r" b="b"/>
              <a:pathLst>
                <a:path w="1179" h="1947" extrusionOk="0">
                  <a:moveTo>
                    <a:pt x="563" y="1"/>
                  </a:moveTo>
                  <a:lnTo>
                    <a:pt x="1" y="1230"/>
                  </a:lnTo>
                  <a:lnTo>
                    <a:pt x="589" y="1947"/>
                  </a:lnTo>
                  <a:lnTo>
                    <a:pt x="1178" y="1410"/>
                  </a:lnTo>
                  <a:lnTo>
                    <a:pt x="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6"/>
            <p:cNvSpPr/>
            <p:nvPr/>
          </p:nvSpPr>
          <p:spPr>
            <a:xfrm>
              <a:off x="5535175" y="2673775"/>
              <a:ext cx="94800" cy="61500"/>
            </a:xfrm>
            <a:custGeom>
              <a:avLst/>
              <a:gdLst/>
              <a:ahLst/>
              <a:cxnLst/>
              <a:rect l="l" t="t" r="r" b="b"/>
              <a:pathLst>
                <a:path w="3792" h="2460" extrusionOk="0">
                  <a:moveTo>
                    <a:pt x="1896" y="0"/>
                  </a:moveTo>
                  <a:cubicBezTo>
                    <a:pt x="1154" y="0"/>
                    <a:pt x="1" y="1563"/>
                    <a:pt x="1" y="1563"/>
                  </a:cubicBezTo>
                  <a:cubicBezTo>
                    <a:pt x="1" y="1563"/>
                    <a:pt x="974" y="2459"/>
                    <a:pt x="1845" y="2459"/>
                  </a:cubicBezTo>
                  <a:cubicBezTo>
                    <a:pt x="2715" y="2459"/>
                    <a:pt x="3792" y="1358"/>
                    <a:pt x="3792" y="1358"/>
                  </a:cubicBezTo>
                  <a:cubicBezTo>
                    <a:pt x="3792" y="1358"/>
                    <a:pt x="2639" y="0"/>
                    <a:pt x="1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6"/>
            <p:cNvSpPr/>
            <p:nvPr/>
          </p:nvSpPr>
          <p:spPr>
            <a:xfrm>
              <a:off x="5553125" y="2685950"/>
              <a:ext cx="61475" cy="35900"/>
            </a:xfrm>
            <a:custGeom>
              <a:avLst/>
              <a:gdLst/>
              <a:ahLst/>
              <a:cxnLst/>
              <a:rect l="l" t="t" r="r" b="b"/>
              <a:pathLst>
                <a:path w="2459" h="1436" extrusionOk="0">
                  <a:moveTo>
                    <a:pt x="1152" y="1"/>
                  </a:moveTo>
                  <a:cubicBezTo>
                    <a:pt x="720" y="1"/>
                    <a:pt x="0" y="718"/>
                    <a:pt x="0" y="718"/>
                  </a:cubicBezTo>
                  <a:cubicBezTo>
                    <a:pt x="0" y="718"/>
                    <a:pt x="820" y="1435"/>
                    <a:pt x="1152" y="1435"/>
                  </a:cubicBezTo>
                  <a:lnTo>
                    <a:pt x="1152" y="1434"/>
                  </a:lnTo>
                  <a:cubicBezTo>
                    <a:pt x="1685" y="1434"/>
                    <a:pt x="2459" y="871"/>
                    <a:pt x="2459" y="871"/>
                  </a:cubicBezTo>
                  <a:cubicBezTo>
                    <a:pt x="2459" y="871"/>
                    <a:pt x="1585"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6"/>
            <p:cNvSpPr/>
            <p:nvPr/>
          </p:nvSpPr>
          <p:spPr>
            <a:xfrm>
              <a:off x="5564025" y="2680800"/>
              <a:ext cx="36500" cy="25625"/>
            </a:xfrm>
            <a:custGeom>
              <a:avLst/>
              <a:gdLst/>
              <a:ahLst/>
              <a:cxnLst/>
              <a:rect l="l" t="t" r="r" b="b"/>
              <a:pathLst>
                <a:path w="1460" h="1025" extrusionOk="0">
                  <a:moveTo>
                    <a:pt x="716" y="1"/>
                  </a:moveTo>
                  <a:lnTo>
                    <a:pt x="0" y="462"/>
                  </a:lnTo>
                  <a:cubicBezTo>
                    <a:pt x="0" y="462"/>
                    <a:pt x="435" y="1025"/>
                    <a:pt x="716" y="1025"/>
                  </a:cubicBezTo>
                  <a:cubicBezTo>
                    <a:pt x="999" y="1025"/>
                    <a:pt x="1459" y="462"/>
                    <a:pt x="1459" y="462"/>
                  </a:cubicBezTo>
                  <a:lnTo>
                    <a:pt x="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6"/>
            <p:cNvSpPr/>
            <p:nvPr/>
          </p:nvSpPr>
          <p:spPr>
            <a:xfrm>
              <a:off x="5610750" y="2653925"/>
              <a:ext cx="29475" cy="21800"/>
            </a:xfrm>
            <a:custGeom>
              <a:avLst/>
              <a:gdLst/>
              <a:ahLst/>
              <a:cxnLst/>
              <a:rect l="l" t="t" r="r" b="b"/>
              <a:pathLst>
                <a:path w="1179" h="872" extrusionOk="0">
                  <a:moveTo>
                    <a:pt x="1178" y="0"/>
                  </a:moveTo>
                  <a:lnTo>
                    <a:pt x="1" y="256"/>
                  </a:lnTo>
                  <a:lnTo>
                    <a:pt x="52" y="871"/>
                  </a:lnTo>
                  <a:lnTo>
                    <a:pt x="871" y="794"/>
                  </a:lnTo>
                  <a:lnTo>
                    <a:pt x="11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6"/>
            <p:cNvSpPr/>
            <p:nvPr/>
          </p:nvSpPr>
          <p:spPr>
            <a:xfrm>
              <a:off x="5520450" y="2656475"/>
              <a:ext cx="32700" cy="19250"/>
            </a:xfrm>
            <a:custGeom>
              <a:avLst/>
              <a:gdLst/>
              <a:ahLst/>
              <a:cxnLst/>
              <a:rect l="l" t="t" r="r" b="b"/>
              <a:pathLst>
                <a:path w="1308" h="770" extrusionOk="0">
                  <a:moveTo>
                    <a:pt x="0" y="1"/>
                  </a:moveTo>
                  <a:lnTo>
                    <a:pt x="615" y="769"/>
                  </a:lnTo>
                  <a:lnTo>
                    <a:pt x="1282" y="769"/>
                  </a:lnTo>
                  <a:lnTo>
                    <a:pt x="1307" y="154"/>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6"/>
            <p:cNvSpPr/>
            <p:nvPr/>
          </p:nvSpPr>
          <p:spPr>
            <a:xfrm>
              <a:off x="5567850" y="2745475"/>
              <a:ext cx="29475" cy="39075"/>
            </a:xfrm>
            <a:custGeom>
              <a:avLst/>
              <a:gdLst/>
              <a:ahLst/>
              <a:cxnLst/>
              <a:rect l="l" t="t" r="r" b="b"/>
              <a:pathLst>
                <a:path w="1179" h="1563" extrusionOk="0">
                  <a:moveTo>
                    <a:pt x="614" y="0"/>
                  </a:moveTo>
                  <a:lnTo>
                    <a:pt x="1" y="615"/>
                  </a:lnTo>
                  <a:lnTo>
                    <a:pt x="589" y="1563"/>
                  </a:lnTo>
                  <a:lnTo>
                    <a:pt x="1178" y="794"/>
                  </a:lnTo>
                  <a:lnTo>
                    <a:pt x="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6"/>
            <p:cNvSpPr/>
            <p:nvPr/>
          </p:nvSpPr>
          <p:spPr>
            <a:xfrm>
              <a:off x="5617150" y="2731400"/>
              <a:ext cx="23075" cy="18600"/>
            </a:xfrm>
            <a:custGeom>
              <a:avLst/>
              <a:gdLst/>
              <a:ahLst/>
              <a:cxnLst/>
              <a:rect l="l" t="t" r="r" b="b"/>
              <a:pathLst>
                <a:path w="923" h="744" extrusionOk="0">
                  <a:moveTo>
                    <a:pt x="51" y="1"/>
                  </a:moveTo>
                  <a:lnTo>
                    <a:pt x="0" y="563"/>
                  </a:lnTo>
                  <a:lnTo>
                    <a:pt x="922" y="744"/>
                  </a:lnTo>
                  <a:lnTo>
                    <a:pt x="820" y="77"/>
                  </a:lnTo>
                  <a:lnTo>
                    <a:pt x="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6"/>
            <p:cNvSpPr/>
            <p:nvPr/>
          </p:nvSpPr>
          <p:spPr>
            <a:xfrm>
              <a:off x="5518525" y="2732050"/>
              <a:ext cx="30150" cy="17325"/>
            </a:xfrm>
            <a:custGeom>
              <a:avLst/>
              <a:gdLst/>
              <a:ahLst/>
              <a:cxnLst/>
              <a:rect l="l" t="t" r="r" b="b"/>
              <a:pathLst>
                <a:path w="1206" h="693" extrusionOk="0">
                  <a:moveTo>
                    <a:pt x="667" y="0"/>
                  </a:moveTo>
                  <a:lnTo>
                    <a:pt x="1" y="614"/>
                  </a:lnTo>
                  <a:lnTo>
                    <a:pt x="820" y="692"/>
                  </a:lnTo>
                  <a:lnTo>
                    <a:pt x="1205" y="128"/>
                  </a:ln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6"/>
            <p:cNvSpPr/>
            <p:nvPr/>
          </p:nvSpPr>
          <p:spPr>
            <a:xfrm>
              <a:off x="5510225" y="2790325"/>
              <a:ext cx="28175" cy="23700"/>
            </a:xfrm>
            <a:custGeom>
              <a:avLst/>
              <a:gdLst/>
              <a:ahLst/>
              <a:cxnLst/>
              <a:rect l="l" t="t" r="r" b="b"/>
              <a:pathLst>
                <a:path w="1127" h="948" extrusionOk="0">
                  <a:moveTo>
                    <a:pt x="0" y="0"/>
                  </a:moveTo>
                  <a:lnTo>
                    <a:pt x="0" y="948"/>
                  </a:lnTo>
                  <a:lnTo>
                    <a:pt x="1127" y="8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6"/>
            <p:cNvSpPr/>
            <p:nvPr/>
          </p:nvSpPr>
          <p:spPr>
            <a:xfrm>
              <a:off x="5627400" y="2781325"/>
              <a:ext cx="25625" cy="29475"/>
            </a:xfrm>
            <a:custGeom>
              <a:avLst/>
              <a:gdLst/>
              <a:ahLst/>
              <a:cxnLst/>
              <a:rect l="l" t="t" r="r" b="b"/>
              <a:pathLst>
                <a:path w="1025" h="1179" extrusionOk="0">
                  <a:moveTo>
                    <a:pt x="1025" y="1"/>
                  </a:moveTo>
                  <a:lnTo>
                    <a:pt x="1" y="1178"/>
                  </a:lnTo>
                  <a:lnTo>
                    <a:pt x="1025" y="1102"/>
                  </a:lnTo>
                  <a:lnTo>
                    <a:pt x="1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6"/>
            <p:cNvSpPr/>
            <p:nvPr/>
          </p:nvSpPr>
          <p:spPr>
            <a:xfrm>
              <a:off x="5517900" y="2589250"/>
              <a:ext cx="25650" cy="24350"/>
            </a:xfrm>
            <a:custGeom>
              <a:avLst/>
              <a:gdLst/>
              <a:ahLst/>
              <a:cxnLst/>
              <a:rect l="l" t="t" r="r" b="b"/>
              <a:pathLst>
                <a:path w="1026" h="974" extrusionOk="0">
                  <a:moveTo>
                    <a:pt x="1026" y="1"/>
                  </a:moveTo>
                  <a:lnTo>
                    <a:pt x="77" y="52"/>
                  </a:lnTo>
                  <a:lnTo>
                    <a:pt x="0" y="974"/>
                  </a:lnTo>
                  <a:lnTo>
                    <a:pt x="10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6"/>
            <p:cNvSpPr/>
            <p:nvPr/>
          </p:nvSpPr>
          <p:spPr>
            <a:xfrm>
              <a:off x="5631875" y="2586050"/>
              <a:ext cx="23075" cy="19250"/>
            </a:xfrm>
            <a:custGeom>
              <a:avLst/>
              <a:gdLst/>
              <a:ahLst/>
              <a:cxnLst/>
              <a:rect l="l" t="t" r="r" b="b"/>
              <a:pathLst>
                <a:path w="923" h="770" extrusionOk="0">
                  <a:moveTo>
                    <a:pt x="1" y="1"/>
                  </a:moveTo>
                  <a:lnTo>
                    <a:pt x="870" y="769"/>
                  </a:lnTo>
                  <a:lnTo>
                    <a:pt x="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682752" y="3811632"/>
            <a:ext cx="4267200" cy="467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oogle Shape;1604;p96"/>
          <p:cNvGrpSpPr/>
          <p:nvPr/>
        </p:nvGrpSpPr>
        <p:grpSpPr>
          <a:xfrm rot="774110">
            <a:off x="370818" y="3101655"/>
            <a:ext cx="1887538" cy="1887714"/>
            <a:chOff x="6837400" y="3071325"/>
            <a:chExt cx="327825" cy="327850"/>
          </a:xfrm>
        </p:grpSpPr>
        <p:sp>
          <p:nvSpPr>
            <p:cNvPr id="78" name="Google Shape;1605;p96"/>
            <p:cNvSpPr/>
            <p:nvPr/>
          </p:nvSpPr>
          <p:spPr>
            <a:xfrm>
              <a:off x="7012200" y="3132775"/>
              <a:ext cx="151125" cy="222875"/>
            </a:xfrm>
            <a:custGeom>
              <a:avLst/>
              <a:gdLst/>
              <a:ahLst/>
              <a:cxnLst/>
              <a:rect l="l" t="t" r="r" b="b"/>
              <a:pathLst>
                <a:path w="6045" h="8915" extrusionOk="0">
                  <a:moveTo>
                    <a:pt x="6044" y="1"/>
                  </a:moveTo>
                  <a:lnTo>
                    <a:pt x="77" y="1025"/>
                  </a:lnTo>
                  <a:lnTo>
                    <a:pt x="0" y="4431"/>
                  </a:lnTo>
                  <a:lnTo>
                    <a:pt x="333" y="8914"/>
                  </a:lnTo>
                  <a:lnTo>
                    <a:pt x="6044" y="7684"/>
                  </a:lnTo>
                  <a:lnTo>
                    <a:pt x="60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06;p96"/>
            <p:cNvSpPr/>
            <p:nvPr/>
          </p:nvSpPr>
          <p:spPr>
            <a:xfrm>
              <a:off x="6839325" y="3138550"/>
              <a:ext cx="155600" cy="217100"/>
            </a:xfrm>
            <a:custGeom>
              <a:avLst/>
              <a:gdLst/>
              <a:ahLst/>
              <a:cxnLst/>
              <a:rect l="l" t="t" r="r" b="b"/>
              <a:pathLst>
                <a:path w="6224" h="8684" extrusionOk="0">
                  <a:moveTo>
                    <a:pt x="1" y="0"/>
                  </a:moveTo>
                  <a:lnTo>
                    <a:pt x="1" y="7838"/>
                  </a:lnTo>
                  <a:lnTo>
                    <a:pt x="5738" y="8683"/>
                  </a:lnTo>
                  <a:lnTo>
                    <a:pt x="6223" y="4047"/>
                  </a:lnTo>
                  <a:lnTo>
                    <a:pt x="5968" y="84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07;p96"/>
            <p:cNvSpPr/>
            <p:nvPr/>
          </p:nvSpPr>
          <p:spPr>
            <a:xfrm>
              <a:off x="6982750" y="3158400"/>
              <a:ext cx="37775" cy="197250"/>
            </a:xfrm>
            <a:custGeom>
              <a:avLst/>
              <a:gdLst/>
              <a:ahLst/>
              <a:cxnLst/>
              <a:rect l="l" t="t" r="r" b="b"/>
              <a:pathLst>
                <a:path w="1511" h="7890" extrusionOk="0">
                  <a:moveTo>
                    <a:pt x="1255" y="0"/>
                  </a:moveTo>
                  <a:lnTo>
                    <a:pt x="231" y="51"/>
                  </a:lnTo>
                  <a:lnTo>
                    <a:pt x="1" y="7889"/>
                  </a:lnTo>
                  <a:lnTo>
                    <a:pt x="1511" y="7889"/>
                  </a:lnTo>
                  <a:lnTo>
                    <a:pt x="12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08;p96"/>
            <p:cNvSpPr/>
            <p:nvPr/>
          </p:nvSpPr>
          <p:spPr>
            <a:xfrm>
              <a:off x="7147275" y="3305650"/>
              <a:ext cx="17950" cy="25625"/>
            </a:xfrm>
            <a:custGeom>
              <a:avLst/>
              <a:gdLst/>
              <a:ahLst/>
              <a:cxnLst/>
              <a:rect l="l" t="t" r="r" b="b"/>
              <a:pathLst>
                <a:path w="718" h="1025" extrusionOk="0">
                  <a:moveTo>
                    <a:pt x="718" y="1"/>
                  </a:moveTo>
                  <a:lnTo>
                    <a:pt x="513" y="26"/>
                  </a:lnTo>
                  <a:lnTo>
                    <a:pt x="437" y="539"/>
                  </a:lnTo>
                  <a:lnTo>
                    <a:pt x="1" y="718"/>
                  </a:lnTo>
                  <a:lnTo>
                    <a:pt x="1" y="1025"/>
                  </a:lnTo>
                  <a:lnTo>
                    <a:pt x="718" y="846"/>
                  </a:lnTo>
                  <a:lnTo>
                    <a:pt x="7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09;p96"/>
            <p:cNvSpPr/>
            <p:nvPr/>
          </p:nvSpPr>
          <p:spPr>
            <a:xfrm>
              <a:off x="6837400" y="3136025"/>
              <a:ext cx="16650" cy="17925"/>
            </a:xfrm>
            <a:custGeom>
              <a:avLst/>
              <a:gdLst/>
              <a:ahLst/>
              <a:cxnLst/>
              <a:rect l="l" t="t" r="r" b="b"/>
              <a:pathLst>
                <a:path w="666" h="717" extrusionOk="0">
                  <a:moveTo>
                    <a:pt x="1" y="0"/>
                  </a:moveTo>
                  <a:lnTo>
                    <a:pt x="1" y="716"/>
                  </a:lnTo>
                  <a:lnTo>
                    <a:pt x="154" y="691"/>
                  </a:lnTo>
                  <a:lnTo>
                    <a:pt x="231" y="333"/>
                  </a:lnTo>
                  <a:lnTo>
                    <a:pt x="614" y="307"/>
                  </a:lnTo>
                  <a:lnTo>
                    <a:pt x="666" y="10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10;p96"/>
            <p:cNvSpPr/>
            <p:nvPr/>
          </p:nvSpPr>
          <p:spPr>
            <a:xfrm>
              <a:off x="6852100" y="3107175"/>
              <a:ext cx="153075" cy="243325"/>
            </a:xfrm>
            <a:custGeom>
              <a:avLst/>
              <a:gdLst/>
              <a:ahLst/>
              <a:cxnLst/>
              <a:rect l="l" t="t" r="r" b="b"/>
              <a:pathLst>
                <a:path w="6123" h="9733" extrusionOk="0">
                  <a:moveTo>
                    <a:pt x="180" y="1"/>
                  </a:moveTo>
                  <a:lnTo>
                    <a:pt x="1" y="8631"/>
                  </a:lnTo>
                  <a:lnTo>
                    <a:pt x="6123" y="9732"/>
                  </a:lnTo>
                  <a:lnTo>
                    <a:pt x="5968" y="2639"/>
                  </a:lnTo>
                  <a:lnTo>
                    <a:pt x="1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11;p96"/>
            <p:cNvSpPr/>
            <p:nvPr/>
          </p:nvSpPr>
          <p:spPr>
            <a:xfrm>
              <a:off x="7001300" y="3104625"/>
              <a:ext cx="149225" cy="245875"/>
            </a:xfrm>
            <a:custGeom>
              <a:avLst/>
              <a:gdLst/>
              <a:ahLst/>
              <a:cxnLst/>
              <a:rect l="l" t="t" r="r" b="b"/>
              <a:pathLst>
                <a:path w="5969" h="9835" extrusionOk="0">
                  <a:moveTo>
                    <a:pt x="5661" y="1"/>
                  </a:moveTo>
                  <a:lnTo>
                    <a:pt x="0" y="2741"/>
                  </a:lnTo>
                  <a:lnTo>
                    <a:pt x="155" y="9834"/>
                  </a:lnTo>
                  <a:lnTo>
                    <a:pt x="5969" y="8401"/>
                  </a:lnTo>
                  <a:lnTo>
                    <a:pt x="56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12;p96"/>
            <p:cNvSpPr/>
            <p:nvPr/>
          </p:nvSpPr>
          <p:spPr>
            <a:xfrm>
              <a:off x="6869400" y="3089250"/>
              <a:ext cx="135775" cy="261275"/>
            </a:xfrm>
            <a:custGeom>
              <a:avLst/>
              <a:gdLst/>
              <a:ahLst/>
              <a:cxnLst/>
              <a:rect l="l" t="t" r="r" b="b"/>
              <a:pathLst>
                <a:path w="5431" h="10451" extrusionOk="0">
                  <a:moveTo>
                    <a:pt x="846" y="0"/>
                  </a:moveTo>
                  <a:lnTo>
                    <a:pt x="1" y="8401"/>
                  </a:lnTo>
                  <a:lnTo>
                    <a:pt x="5431" y="10451"/>
                  </a:lnTo>
                  <a:lnTo>
                    <a:pt x="5276" y="3356"/>
                  </a:lnTo>
                  <a:lnTo>
                    <a:pt x="8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13;p96"/>
            <p:cNvSpPr/>
            <p:nvPr/>
          </p:nvSpPr>
          <p:spPr>
            <a:xfrm>
              <a:off x="6892450" y="3071325"/>
              <a:ext cx="112725" cy="279175"/>
            </a:xfrm>
            <a:custGeom>
              <a:avLst/>
              <a:gdLst/>
              <a:ahLst/>
              <a:cxnLst/>
              <a:rect l="l" t="t" r="r" b="b"/>
              <a:pathLst>
                <a:path w="4509" h="11167" extrusionOk="0">
                  <a:moveTo>
                    <a:pt x="1563" y="0"/>
                  </a:moveTo>
                  <a:lnTo>
                    <a:pt x="1" y="8068"/>
                  </a:lnTo>
                  <a:lnTo>
                    <a:pt x="4509" y="11166"/>
                  </a:lnTo>
                  <a:lnTo>
                    <a:pt x="4509" y="11166"/>
                  </a:lnTo>
                  <a:lnTo>
                    <a:pt x="4354" y="4073"/>
                  </a:lnTo>
                  <a:lnTo>
                    <a:pt x="15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14;p96"/>
            <p:cNvSpPr/>
            <p:nvPr/>
          </p:nvSpPr>
          <p:spPr>
            <a:xfrm>
              <a:off x="7001300" y="3089900"/>
              <a:ext cx="129375" cy="260600"/>
            </a:xfrm>
            <a:custGeom>
              <a:avLst/>
              <a:gdLst/>
              <a:ahLst/>
              <a:cxnLst/>
              <a:rect l="l" t="t" r="r" b="b"/>
              <a:pathLst>
                <a:path w="5175" h="10424" extrusionOk="0">
                  <a:moveTo>
                    <a:pt x="4279" y="0"/>
                  </a:moveTo>
                  <a:lnTo>
                    <a:pt x="0" y="3330"/>
                  </a:lnTo>
                  <a:lnTo>
                    <a:pt x="155" y="10423"/>
                  </a:lnTo>
                  <a:lnTo>
                    <a:pt x="5175" y="8068"/>
                  </a:lnTo>
                  <a:lnTo>
                    <a:pt x="42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15;p96"/>
            <p:cNvSpPr/>
            <p:nvPr/>
          </p:nvSpPr>
          <p:spPr>
            <a:xfrm>
              <a:off x="7001300" y="3071325"/>
              <a:ext cx="105025" cy="279175"/>
            </a:xfrm>
            <a:custGeom>
              <a:avLst/>
              <a:gdLst/>
              <a:ahLst/>
              <a:cxnLst/>
              <a:rect l="l" t="t" r="r" b="b"/>
              <a:pathLst>
                <a:path w="4201" h="11167" extrusionOk="0">
                  <a:moveTo>
                    <a:pt x="2663" y="0"/>
                  </a:moveTo>
                  <a:lnTo>
                    <a:pt x="0" y="4073"/>
                  </a:lnTo>
                  <a:lnTo>
                    <a:pt x="154" y="11166"/>
                  </a:lnTo>
                  <a:lnTo>
                    <a:pt x="4200" y="7966"/>
                  </a:lnTo>
                  <a:lnTo>
                    <a:pt x="26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16;p96"/>
            <p:cNvSpPr/>
            <p:nvPr/>
          </p:nvSpPr>
          <p:spPr>
            <a:xfrm>
              <a:off x="6994900" y="3168025"/>
              <a:ext cx="12800" cy="231150"/>
            </a:xfrm>
            <a:custGeom>
              <a:avLst/>
              <a:gdLst/>
              <a:ahLst/>
              <a:cxnLst/>
              <a:rect l="l" t="t" r="r" b="b"/>
              <a:pathLst>
                <a:path w="512" h="9246" extrusionOk="0">
                  <a:moveTo>
                    <a:pt x="154" y="0"/>
                  </a:moveTo>
                  <a:lnTo>
                    <a:pt x="0" y="9246"/>
                  </a:lnTo>
                  <a:lnTo>
                    <a:pt x="512" y="9246"/>
                  </a:lnTo>
                  <a:lnTo>
                    <a:pt x="3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17;p96"/>
            <p:cNvSpPr/>
            <p:nvPr/>
          </p:nvSpPr>
          <p:spPr>
            <a:xfrm>
              <a:off x="6925075" y="3107175"/>
              <a:ext cx="64725" cy="119750"/>
            </a:xfrm>
            <a:custGeom>
              <a:avLst/>
              <a:gdLst/>
              <a:ahLst/>
              <a:cxnLst/>
              <a:rect l="l" t="t" r="r" b="b"/>
              <a:pathLst>
                <a:path w="2589" h="4790" extrusionOk="0">
                  <a:moveTo>
                    <a:pt x="488" y="1"/>
                  </a:moveTo>
                  <a:lnTo>
                    <a:pt x="1" y="2434"/>
                  </a:lnTo>
                  <a:lnTo>
                    <a:pt x="2511" y="4789"/>
                  </a:lnTo>
                  <a:lnTo>
                    <a:pt x="2589" y="2562"/>
                  </a:lnTo>
                  <a:lnTo>
                    <a:pt x="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18;p96"/>
            <p:cNvSpPr/>
            <p:nvPr/>
          </p:nvSpPr>
          <p:spPr>
            <a:xfrm>
              <a:off x="6919375" y="3181425"/>
              <a:ext cx="67250" cy="62775"/>
            </a:xfrm>
            <a:custGeom>
              <a:avLst/>
              <a:gdLst/>
              <a:ahLst/>
              <a:cxnLst/>
              <a:rect l="l" t="t" r="r" b="b"/>
              <a:pathLst>
                <a:path w="2690" h="2511" extrusionOk="0">
                  <a:moveTo>
                    <a:pt x="77" y="1"/>
                  </a:moveTo>
                  <a:lnTo>
                    <a:pt x="0" y="258"/>
                  </a:lnTo>
                  <a:lnTo>
                    <a:pt x="2638" y="2511"/>
                  </a:lnTo>
                  <a:lnTo>
                    <a:pt x="2689" y="2178"/>
                  </a:lnTo>
                  <a:lnTo>
                    <a:pt x="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19;p96"/>
            <p:cNvSpPr/>
            <p:nvPr/>
          </p:nvSpPr>
          <p:spPr>
            <a:xfrm>
              <a:off x="6915500" y="3201275"/>
              <a:ext cx="60850" cy="50650"/>
            </a:xfrm>
            <a:custGeom>
              <a:avLst/>
              <a:gdLst/>
              <a:ahLst/>
              <a:cxnLst/>
              <a:rect l="l" t="t" r="r" b="b"/>
              <a:pathLst>
                <a:path w="2434" h="2026" extrusionOk="0">
                  <a:moveTo>
                    <a:pt x="77" y="1"/>
                  </a:moveTo>
                  <a:lnTo>
                    <a:pt x="0" y="231"/>
                  </a:lnTo>
                  <a:lnTo>
                    <a:pt x="2382" y="2025"/>
                  </a:lnTo>
                  <a:lnTo>
                    <a:pt x="2434" y="1768"/>
                  </a:lnTo>
                  <a:lnTo>
                    <a:pt x="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20;p96"/>
            <p:cNvSpPr/>
            <p:nvPr/>
          </p:nvSpPr>
          <p:spPr>
            <a:xfrm>
              <a:off x="6912950" y="3217300"/>
              <a:ext cx="69200" cy="54475"/>
            </a:xfrm>
            <a:custGeom>
              <a:avLst/>
              <a:gdLst/>
              <a:ahLst/>
              <a:cxnLst/>
              <a:rect l="l" t="t" r="r" b="b"/>
              <a:pathLst>
                <a:path w="2768" h="2179" extrusionOk="0">
                  <a:moveTo>
                    <a:pt x="51" y="1"/>
                  </a:moveTo>
                  <a:lnTo>
                    <a:pt x="0" y="256"/>
                  </a:lnTo>
                  <a:lnTo>
                    <a:pt x="2715" y="2178"/>
                  </a:lnTo>
                  <a:lnTo>
                    <a:pt x="2767" y="1870"/>
                  </a:lnTo>
                  <a:lnTo>
                    <a:pt x="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21;p96"/>
            <p:cNvSpPr/>
            <p:nvPr/>
          </p:nvSpPr>
          <p:spPr>
            <a:xfrm>
              <a:off x="6909100" y="3233950"/>
              <a:ext cx="75600" cy="58950"/>
            </a:xfrm>
            <a:custGeom>
              <a:avLst/>
              <a:gdLst/>
              <a:ahLst/>
              <a:cxnLst/>
              <a:rect l="l" t="t" r="r" b="b"/>
              <a:pathLst>
                <a:path w="3024" h="2358" extrusionOk="0">
                  <a:moveTo>
                    <a:pt x="77" y="1"/>
                  </a:moveTo>
                  <a:lnTo>
                    <a:pt x="1" y="256"/>
                  </a:lnTo>
                  <a:lnTo>
                    <a:pt x="3023" y="2357"/>
                  </a:lnTo>
                  <a:lnTo>
                    <a:pt x="3023" y="1947"/>
                  </a:lnTo>
                  <a:lnTo>
                    <a:pt x="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22;p96"/>
            <p:cNvSpPr/>
            <p:nvPr/>
          </p:nvSpPr>
          <p:spPr>
            <a:xfrm>
              <a:off x="6904625" y="3251900"/>
              <a:ext cx="68525" cy="51225"/>
            </a:xfrm>
            <a:custGeom>
              <a:avLst/>
              <a:gdLst/>
              <a:ahLst/>
              <a:cxnLst/>
              <a:rect l="l" t="t" r="r" b="b"/>
              <a:pathLst>
                <a:path w="2741" h="2049" extrusionOk="0">
                  <a:moveTo>
                    <a:pt x="52" y="0"/>
                  </a:moveTo>
                  <a:lnTo>
                    <a:pt x="1" y="281"/>
                  </a:lnTo>
                  <a:lnTo>
                    <a:pt x="2638" y="2048"/>
                  </a:lnTo>
                  <a:lnTo>
                    <a:pt x="2741" y="1690"/>
                  </a:lnTo>
                  <a:lnTo>
                    <a:pt x="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23;p96"/>
            <p:cNvSpPr/>
            <p:nvPr/>
          </p:nvSpPr>
          <p:spPr>
            <a:xfrm>
              <a:off x="7010925" y="3100800"/>
              <a:ext cx="53825" cy="83250"/>
            </a:xfrm>
            <a:custGeom>
              <a:avLst/>
              <a:gdLst/>
              <a:ahLst/>
              <a:cxnLst/>
              <a:rect l="l" t="t" r="r" b="b"/>
              <a:pathLst>
                <a:path w="2153" h="3330" extrusionOk="0">
                  <a:moveTo>
                    <a:pt x="2074" y="0"/>
                  </a:moveTo>
                  <a:lnTo>
                    <a:pt x="0" y="2972"/>
                  </a:lnTo>
                  <a:lnTo>
                    <a:pt x="51" y="3330"/>
                  </a:lnTo>
                  <a:lnTo>
                    <a:pt x="2152" y="307"/>
                  </a:lnTo>
                  <a:lnTo>
                    <a:pt x="2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24;p96"/>
            <p:cNvSpPr/>
            <p:nvPr/>
          </p:nvSpPr>
          <p:spPr>
            <a:xfrm>
              <a:off x="7012825" y="3119975"/>
              <a:ext cx="57025" cy="78425"/>
            </a:xfrm>
            <a:custGeom>
              <a:avLst/>
              <a:gdLst/>
              <a:ahLst/>
              <a:cxnLst/>
              <a:rect l="l" t="t" r="r" b="b"/>
              <a:pathLst>
                <a:path w="2281" h="3137" extrusionOk="0">
                  <a:moveTo>
                    <a:pt x="2204" y="0"/>
                  </a:moveTo>
                  <a:lnTo>
                    <a:pt x="1" y="2895"/>
                  </a:lnTo>
                  <a:lnTo>
                    <a:pt x="35" y="3136"/>
                  </a:lnTo>
                  <a:lnTo>
                    <a:pt x="2281" y="360"/>
                  </a:lnTo>
                  <a:lnTo>
                    <a:pt x="22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25;p96"/>
            <p:cNvSpPr/>
            <p:nvPr/>
          </p:nvSpPr>
          <p:spPr>
            <a:xfrm>
              <a:off x="7016025" y="3152000"/>
              <a:ext cx="55750" cy="67875"/>
            </a:xfrm>
            <a:custGeom>
              <a:avLst/>
              <a:gdLst/>
              <a:ahLst/>
              <a:cxnLst/>
              <a:rect l="l" t="t" r="r" b="b"/>
              <a:pathLst>
                <a:path w="2230" h="2715" extrusionOk="0">
                  <a:moveTo>
                    <a:pt x="2153" y="0"/>
                  </a:moveTo>
                  <a:lnTo>
                    <a:pt x="1" y="2357"/>
                  </a:lnTo>
                  <a:lnTo>
                    <a:pt x="1" y="2715"/>
                  </a:lnTo>
                  <a:lnTo>
                    <a:pt x="2229" y="358"/>
                  </a:lnTo>
                  <a:lnTo>
                    <a:pt x="2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26;p96"/>
            <p:cNvSpPr/>
            <p:nvPr/>
          </p:nvSpPr>
          <p:spPr>
            <a:xfrm>
              <a:off x="7016025" y="3176950"/>
              <a:ext cx="53825" cy="59600"/>
            </a:xfrm>
            <a:custGeom>
              <a:avLst/>
              <a:gdLst/>
              <a:ahLst/>
              <a:cxnLst/>
              <a:rect l="l" t="t" r="r" b="b"/>
              <a:pathLst>
                <a:path w="2153" h="2384" extrusionOk="0">
                  <a:moveTo>
                    <a:pt x="2101" y="1"/>
                  </a:moveTo>
                  <a:lnTo>
                    <a:pt x="1" y="2076"/>
                  </a:lnTo>
                  <a:lnTo>
                    <a:pt x="1" y="2383"/>
                  </a:lnTo>
                  <a:lnTo>
                    <a:pt x="2153" y="359"/>
                  </a:lnTo>
                  <a:lnTo>
                    <a:pt x="2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27;p96"/>
            <p:cNvSpPr/>
            <p:nvPr/>
          </p:nvSpPr>
          <p:spPr>
            <a:xfrm>
              <a:off x="7082600" y="3255700"/>
              <a:ext cx="12850" cy="20550"/>
            </a:xfrm>
            <a:custGeom>
              <a:avLst/>
              <a:gdLst/>
              <a:ahLst/>
              <a:cxnLst/>
              <a:rect l="l" t="t" r="r" b="b"/>
              <a:pathLst>
                <a:path w="514" h="822" extrusionOk="0">
                  <a:moveTo>
                    <a:pt x="335" y="0"/>
                  </a:moveTo>
                  <a:lnTo>
                    <a:pt x="1" y="257"/>
                  </a:lnTo>
                  <a:lnTo>
                    <a:pt x="78" y="821"/>
                  </a:lnTo>
                  <a:lnTo>
                    <a:pt x="514" y="462"/>
                  </a:lnTo>
                  <a:lnTo>
                    <a:pt x="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28;p96"/>
            <p:cNvSpPr/>
            <p:nvPr/>
          </p:nvSpPr>
          <p:spPr>
            <a:xfrm>
              <a:off x="6837400" y="3309500"/>
              <a:ext cx="21800" cy="30775"/>
            </a:xfrm>
            <a:custGeom>
              <a:avLst/>
              <a:gdLst/>
              <a:ahLst/>
              <a:cxnLst/>
              <a:rect l="l" t="t" r="r" b="b"/>
              <a:pathLst>
                <a:path w="872" h="1231" extrusionOk="0">
                  <a:moveTo>
                    <a:pt x="1" y="0"/>
                  </a:moveTo>
                  <a:lnTo>
                    <a:pt x="1" y="1077"/>
                  </a:lnTo>
                  <a:lnTo>
                    <a:pt x="872" y="1230"/>
                  </a:lnTo>
                  <a:lnTo>
                    <a:pt x="872" y="1230"/>
                  </a:lnTo>
                  <a:lnTo>
                    <a:pt x="846" y="949"/>
                  </a:lnTo>
                  <a:lnTo>
                    <a:pt x="335" y="615"/>
                  </a:lnTo>
                  <a:lnTo>
                    <a:pt x="283" y="7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1051225" y="1327583"/>
            <a:ext cx="6986016" cy="1824923"/>
          </a:xfrm>
          <a:prstGeom prst="rect">
            <a:avLst/>
          </a:prstGeom>
          <a:noFill/>
        </p:spPr>
        <p:txBody>
          <a:bodyPr wrap="square" rtlCol="0">
            <a:spAutoFit/>
          </a:bodyPr>
          <a:lstStyle/>
          <a:p>
            <a:pPr algn="ctr">
              <a:lnSpc>
                <a:spcPct val="150000"/>
              </a:lnSpc>
            </a:pPr>
            <a:r>
              <a:rPr lang="en-US" sz="4000" b="1" dirty="0" smtClean="0">
                <a:solidFill>
                  <a:schemeClr val="tx1">
                    <a:lumMod val="90000"/>
                    <a:lumOff val="10000"/>
                  </a:schemeClr>
                </a:solidFill>
              </a:rPr>
              <a:t>CẢM ƠN CẢ LỚP </a:t>
            </a:r>
          </a:p>
          <a:p>
            <a:pPr algn="ctr">
              <a:lnSpc>
                <a:spcPct val="150000"/>
              </a:lnSpc>
            </a:pPr>
            <a:r>
              <a:rPr lang="en-US" sz="4000" b="1" dirty="0" smtClean="0">
                <a:solidFill>
                  <a:schemeClr val="tx1">
                    <a:lumMod val="90000"/>
                    <a:lumOff val="10000"/>
                  </a:schemeClr>
                </a:solidFill>
              </a:rPr>
              <a:t>ĐÃ THEO DÕI BÀI GIẢNG!</a:t>
            </a:r>
            <a:endParaRPr lang="en-US" sz="4000" b="1" dirty="0">
              <a:solidFill>
                <a:schemeClr val="tx1">
                  <a:lumMod val="90000"/>
                  <a:lumOff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8"/>
          <p:cNvSpPr/>
          <p:nvPr/>
        </p:nvSpPr>
        <p:spPr>
          <a:xfrm rot="-28">
            <a:off x="244552" y="2222205"/>
            <a:ext cx="8208335" cy="236042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94048" y="535274"/>
            <a:ext cx="8309342" cy="1478418"/>
          </a:xfrm>
          <a:prstGeom prst="rect">
            <a:avLst/>
          </a:prstGeom>
        </p:spPr>
        <p:txBody>
          <a:bodyPr wrap="square">
            <a:spAutoFit/>
          </a:bodyPr>
          <a:lstStyle/>
          <a:p>
            <a:pPr algn="ctr">
              <a:lnSpc>
                <a:spcPct val="150000"/>
              </a:lnSpc>
            </a:pPr>
            <a:r>
              <a:rPr lang="vi-VN" sz="3200" b="1" dirty="0">
                <a:solidFill>
                  <a:schemeClr val="tx1">
                    <a:lumMod val="90000"/>
                    <a:lumOff val="10000"/>
                  </a:schemeClr>
                </a:solidFill>
              </a:rPr>
              <a:t>CHƯƠNG V: CÁC SỐ ĐẶC TRƯNG CỦA MẪU SỐ LIỆU KHÔNG GHÉP NHÓM </a:t>
            </a:r>
            <a:endParaRPr lang="en-US" sz="3200" b="1" dirty="0">
              <a:solidFill>
                <a:schemeClr val="tx1">
                  <a:lumMod val="90000"/>
                  <a:lumOff val="10000"/>
                </a:schemeClr>
              </a:solidFill>
            </a:endParaRPr>
          </a:p>
        </p:txBody>
      </p:sp>
      <p:sp>
        <p:nvSpPr>
          <p:cNvPr id="7" name="Rectangle 6"/>
          <p:cNvSpPr/>
          <p:nvPr/>
        </p:nvSpPr>
        <p:spPr>
          <a:xfrm>
            <a:off x="1408814" y="2426478"/>
            <a:ext cx="5879810" cy="1651671"/>
          </a:xfrm>
          <a:prstGeom prst="rect">
            <a:avLst/>
          </a:prstGeom>
        </p:spPr>
        <p:txBody>
          <a:bodyPr wrap="square">
            <a:spAutoFit/>
          </a:bodyPr>
          <a:lstStyle/>
          <a:p>
            <a:pPr algn="ctr">
              <a:lnSpc>
                <a:spcPct val="150000"/>
              </a:lnSpc>
            </a:pPr>
            <a:r>
              <a:rPr lang="en-US" sz="3600" b="1" dirty="0">
                <a:solidFill>
                  <a:schemeClr val="bg2">
                    <a:lumMod val="50000"/>
                  </a:schemeClr>
                </a:solidFill>
              </a:rPr>
              <a:t>BÀI 12: SỐ GẦN ĐÚNG VÀ SAI SỐ (2 TIẾT)</a:t>
            </a:r>
          </a:p>
        </p:txBody>
      </p:sp>
      <p:grpSp>
        <p:nvGrpSpPr>
          <p:cNvPr id="14" name="Group 13"/>
          <p:cNvGrpSpPr/>
          <p:nvPr/>
        </p:nvGrpSpPr>
        <p:grpSpPr>
          <a:xfrm>
            <a:off x="7183287" y="3484031"/>
            <a:ext cx="1482248" cy="1659470"/>
            <a:chOff x="3880852" y="1865734"/>
            <a:chExt cx="1374948" cy="1539341"/>
          </a:xfrm>
        </p:grpSpPr>
        <p:grpSp>
          <p:nvGrpSpPr>
            <p:cNvPr id="15" name="Google Shape;957;p72"/>
            <p:cNvGrpSpPr/>
            <p:nvPr/>
          </p:nvGrpSpPr>
          <p:grpSpPr>
            <a:xfrm>
              <a:off x="3880852" y="2029997"/>
              <a:ext cx="1374948" cy="1375078"/>
              <a:chOff x="9395188" y="1597056"/>
              <a:chExt cx="2095000" cy="2095197"/>
            </a:xfrm>
          </p:grpSpPr>
          <p:grpSp>
            <p:nvGrpSpPr>
              <p:cNvPr id="47" name="Google Shape;958;p72"/>
              <p:cNvGrpSpPr/>
              <p:nvPr/>
            </p:nvGrpSpPr>
            <p:grpSpPr>
              <a:xfrm>
                <a:off x="9395188" y="2988476"/>
                <a:ext cx="1505945" cy="703777"/>
                <a:chOff x="9395188" y="2988476"/>
                <a:chExt cx="1505945" cy="703777"/>
              </a:xfrm>
            </p:grpSpPr>
            <p:sp>
              <p:nvSpPr>
                <p:cNvPr id="56" name="Google Shape;959;p72"/>
                <p:cNvSpPr/>
                <p:nvPr/>
              </p:nvSpPr>
              <p:spPr>
                <a:xfrm>
                  <a:off x="9431934" y="2988476"/>
                  <a:ext cx="1280996" cy="151619"/>
                </a:xfrm>
                <a:custGeom>
                  <a:avLst/>
                  <a:gdLst/>
                  <a:ahLst/>
                  <a:cxnLst/>
                  <a:rect l="l" t="t" r="r" b="b"/>
                  <a:pathLst>
                    <a:path w="8018" h="949" extrusionOk="0">
                      <a:moveTo>
                        <a:pt x="52" y="0"/>
                      </a:moveTo>
                      <a:lnTo>
                        <a:pt x="1" y="949"/>
                      </a:lnTo>
                      <a:lnTo>
                        <a:pt x="8018" y="949"/>
                      </a:lnTo>
                      <a:lnTo>
                        <a:pt x="80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60;p72"/>
                <p:cNvSpPr/>
                <p:nvPr/>
              </p:nvSpPr>
              <p:spPr>
                <a:xfrm>
                  <a:off x="9607835" y="3045673"/>
                  <a:ext cx="920885" cy="57516"/>
                </a:xfrm>
                <a:custGeom>
                  <a:avLst/>
                  <a:gdLst/>
                  <a:ahLst/>
                  <a:cxnLst/>
                  <a:rect l="l" t="t" r="r" b="b"/>
                  <a:pathLst>
                    <a:path w="5764" h="360" extrusionOk="0">
                      <a:moveTo>
                        <a:pt x="5764" y="0"/>
                      </a:moveTo>
                      <a:lnTo>
                        <a:pt x="52" y="26"/>
                      </a:lnTo>
                      <a:lnTo>
                        <a:pt x="1" y="283"/>
                      </a:lnTo>
                      <a:lnTo>
                        <a:pt x="5764" y="359"/>
                      </a:lnTo>
                      <a:lnTo>
                        <a:pt x="5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61;p72"/>
                <p:cNvSpPr/>
                <p:nvPr/>
              </p:nvSpPr>
              <p:spPr>
                <a:xfrm>
                  <a:off x="9493284" y="3045673"/>
                  <a:ext cx="86113" cy="45214"/>
                </a:xfrm>
                <a:custGeom>
                  <a:avLst/>
                  <a:gdLst/>
                  <a:ahLst/>
                  <a:cxnLst/>
                  <a:rect l="l" t="t" r="r" b="b"/>
                  <a:pathLst>
                    <a:path w="539" h="283" extrusionOk="0">
                      <a:moveTo>
                        <a:pt x="52" y="0"/>
                      </a:moveTo>
                      <a:lnTo>
                        <a:pt x="0" y="283"/>
                      </a:lnTo>
                      <a:lnTo>
                        <a:pt x="462" y="283"/>
                      </a:lnTo>
                      <a:lnTo>
                        <a:pt x="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62;p72"/>
                <p:cNvSpPr/>
                <p:nvPr/>
              </p:nvSpPr>
              <p:spPr>
                <a:xfrm>
                  <a:off x="10573775" y="3041519"/>
                  <a:ext cx="81800" cy="57516"/>
                </a:xfrm>
                <a:custGeom>
                  <a:avLst/>
                  <a:gdLst/>
                  <a:ahLst/>
                  <a:cxnLst/>
                  <a:rect l="l" t="t" r="r" b="b"/>
                  <a:pathLst>
                    <a:path w="512" h="360" extrusionOk="0">
                      <a:moveTo>
                        <a:pt x="460" y="0"/>
                      </a:moveTo>
                      <a:lnTo>
                        <a:pt x="0" y="26"/>
                      </a:lnTo>
                      <a:lnTo>
                        <a:pt x="26" y="360"/>
                      </a:lnTo>
                      <a:lnTo>
                        <a:pt x="512" y="360"/>
                      </a:lnTo>
                      <a:lnTo>
                        <a:pt x="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63;p72"/>
                <p:cNvSpPr/>
                <p:nvPr/>
              </p:nvSpPr>
              <p:spPr>
                <a:xfrm>
                  <a:off x="9464686" y="3139937"/>
                  <a:ext cx="1358642" cy="270007"/>
                </a:xfrm>
                <a:custGeom>
                  <a:avLst/>
                  <a:gdLst/>
                  <a:ahLst/>
                  <a:cxnLst/>
                  <a:rect l="l" t="t" r="r" b="b"/>
                  <a:pathLst>
                    <a:path w="8504" h="1690" extrusionOk="0">
                      <a:moveTo>
                        <a:pt x="104" y="1"/>
                      </a:moveTo>
                      <a:lnTo>
                        <a:pt x="1" y="1690"/>
                      </a:lnTo>
                      <a:lnTo>
                        <a:pt x="1" y="1690"/>
                      </a:lnTo>
                      <a:lnTo>
                        <a:pt x="8503" y="1613"/>
                      </a:lnTo>
                      <a:lnTo>
                        <a:pt x="84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64;p72"/>
                <p:cNvSpPr/>
                <p:nvPr/>
              </p:nvSpPr>
              <p:spPr>
                <a:xfrm>
                  <a:off x="10532715" y="3205122"/>
                  <a:ext cx="180215" cy="98417"/>
                </a:xfrm>
                <a:custGeom>
                  <a:avLst/>
                  <a:gdLst/>
                  <a:ahLst/>
                  <a:cxnLst/>
                  <a:rect l="l" t="t" r="r" b="b"/>
                  <a:pathLst>
                    <a:path w="1128" h="616" extrusionOk="0">
                      <a:moveTo>
                        <a:pt x="513" y="1"/>
                      </a:moveTo>
                      <a:cubicBezTo>
                        <a:pt x="202" y="1"/>
                        <a:pt x="0" y="138"/>
                        <a:pt x="0" y="309"/>
                      </a:cubicBezTo>
                      <a:cubicBezTo>
                        <a:pt x="0" y="478"/>
                        <a:pt x="154" y="616"/>
                        <a:pt x="564" y="616"/>
                      </a:cubicBezTo>
                      <a:cubicBezTo>
                        <a:pt x="875" y="616"/>
                        <a:pt x="1128" y="437"/>
                        <a:pt x="1128" y="309"/>
                      </a:cubicBezTo>
                      <a:cubicBezTo>
                        <a:pt x="1128" y="138"/>
                        <a:pt x="824"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65;p72"/>
                <p:cNvSpPr/>
                <p:nvPr/>
              </p:nvSpPr>
              <p:spPr>
                <a:xfrm>
                  <a:off x="9567095" y="3270787"/>
                  <a:ext cx="900276" cy="49049"/>
                </a:xfrm>
                <a:custGeom>
                  <a:avLst/>
                  <a:gdLst/>
                  <a:ahLst/>
                  <a:cxnLst/>
                  <a:rect l="l" t="t" r="r" b="b"/>
                  <a:pathLst>
                    <a:path w="5635" h="307" extrusionOk="0">
                      <a:moveTo>
                        <a:pt x="5635" y="0"/>
                      </a:moveTo>
                      <a:lnTo>
                        <a:pt x="0" y="77"/>
                      </a:lnTo>
                      <a:lnTo>
                        <a:pt x="0" y="307"/>
                      </a:lnTo>
                      <a:lnTo>
                        <a:pt x="5635" y="179"/>
                      </a:lnTo>
                      <a:lnTo>
                        <a:pt x="56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66;p72"/>
                <p:cNvSpPr/>
                <p:nvPr/>
              </p:nvSpPr>
              <p:spPr>
                <a:xfrm>
                  <a:off x="9567095" y="3188826"/>
                  <a:ext cx="900276" cy="57516"/>
                </a:xfrm>
                <a:custGeom>
                  <a:avLst/>
                  <a:gdLst/>
                  <a:ahLst/>
                  <a:cxnLst/>
                  <a:rect l="l" t="t" r="r" b="b"/>
                  <a:pathLst>
                    <a:path w="5635" h="360" extrusionOk="0">
                      <a:moveTo>
                        <a:pt x="51" y="0"/>
                      </a:moveTo>
                      <a:lnTo>
                        <a:pt x="0" y="360"/>
                      </a:lnTo>
                      <a:lnTo>
                        <a:pt x="5635" y="283"/>
                      </a:lnTo>
                      <a:lnTo>
                        <a:pt x="56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67;p72"/>
                <p:cNvSpPr/>
                <p:nvPr/>
              </p:nvSpPr>
              <p:spPr>
                <a:xfrm>
                  <a:off x="9395188" y="3348274"/>
                  <a:ext cx="1505945" cy="343979"/>
                </a:xfrm>
                <a:custGeom>
                  <a:avLst/>
                  <a:gdLst/>
                  <a:ahLst/>
                  <a:cxnLst/>
                  <a:rect l="l" t="t" r="r" b="b"/>
                  <a:pathLst>
                    <a:path w="9426" h="2153" extrusionOk="0">
                      <a:moveTo>
                        <a:pt x="9298" y="1"/>
                      </a:moveTo>
                      <a:lnTo>
                        <a:pt x="153" y="258"/>
                      </a:lnTo>
                      <a:lnTo>
                        <a:pt x="1" y="2153"/>
                      </a:lnTo>
                      <a:lnTo>
                        <a:pt x="9425" y="2153"/>
                      </a:lnTo>
                      <a:lnTo>
                        <a:pt x="9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68;p72"/>
                <p:cNvSpPr/>
                <p:nvPr/>
              </p:nvSpPr>
              <p:spPr>
                <a:xfrm>
                  <a:off x="9693949" y="3409785"/>
                  <a:ext cx="883980" cy="241728"/>
                </a:xfrm>
                <a:custGeom>
                  <a:avLst/>
                  <a:gdLst/>
                  <a:ahLst/>
                  <a:cxnLst/>
                  <a:rect l="l" t="t" r="r" b="b"/>
                  <a:pathLst>
                    <a:path w="5533" h="1513" extrusionOk="0">
                      <a:moveTo>
                        <a:pt x="4688" y="1"/>
                      </a:moveTo>
                      <a:lnTo>
                        <a:pt x="896" y="103"/>
                      </a:lnTo>
                      <a:cubicBezTo>
                        <a:pt x="896" y="103"/>
                        <a:pt x="743" y="616"/>
                        <a:pt x="0" y="616"/>
                      </a:cubicBezTo>
                      <a:lnTo>
                        <a:pt x="0" y="999"/>
                      </a:lnTo>
                      <a:cubicBezTo>
                        <a:pt x="0" y="999"/>
                        <a:pt x="105" y="984"/>
                        <a:pt x="247" y="984"/>
                      </a:cubicBezTo>
                      <a:cubicBezTo>
                        <a:pt x="558" y="984"/>
                        <a:pt x="1050" y="1056"/>
                        <a:pt x="1050" y="1512"/>
                      </a:cubicBezTo>
                      <a:lnTo>
                        <a:pt x="4867" y="1410"/>
                      </a:lnTo>
                      <a:cubicBezTo>
                        <a:pt x="4867" y="1410"/>
                        <a:pt x="4867" y="974"/>
                        <a:pt x="5533" y="974"/>
                      </a:cubicBezTo>
                      <a:lnTo>
                        <a:pt x="5456" y="410"/>
                      </a:lnTo>
                      <a:cubicBezTo>
                        <a:pt x="5456" y="410"/>
                        <a:pt x="5392" y="418"/>
                        <a:pt x="5302" y="418"/>
                      </a:cubicBezTo>
                      <a:cubicBezTo>
                        <a:pt x="5077" y="418"/>
                        <a:pt x="4688" y="366"/>
                        <a:pt x="4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69;p72"/>
                <p:cNvSpPr/>
                <p:nvPr/>
              </p:nvSpPr>
              <p:spPr>
                <a:xfrm>
                  <a:off x="9480982" y="3483438"/>
                  <a:ext cx="168073" cy="102411"/>
                </a:xfrm>
                <a:custGeom>
                  <a:avLst/>
                  <a:gdLst/>
                  <a:ahLst/>
                  <a:cxnLst/>
                  <a:rect l="l" t="t" r="r" b="b"/>
                  <a:pathLst>
                    <a:path w="1052" h="641" extrusionOk="0">
                      <a:moveTo>
                        <a:pt x="437" y="0"/>
                      </a:moveTo>
                      <a:lnTo>
                        <a:pt x="1" y="359"/>
                      </a:lnTo>
                      <a:lnTo>
                        <a:pt x="539" y="641"/>
                      </a:lnTo>
                      <a:lnTo>
                        <a:pt x="1052" y="359"/>
                      </a:lnTo>
                      <a:lnTo>
                        <a:pt x="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0;p72"/>
                <p:cNvSpPr/>
                <p:nvPr/>
              </p:nvSpPr>
              <p:spPr>
                <a:xfrm>
                  <a:off x="10622823" y="3462988"/>
                  <a:ext cx="175901" cy="110559"/>
                </a:xfrm>
                <a:custGeom>
                  <a:avLst/>
                  <a:gdLst/>
                  <a:ahLst/>
                  <a:cxnLst/>
                  <a:rect l="l" t="t" r="r" b="b"/>
                  <a:pathLst>
                    <a:path w="1101" h="692" extrusionOk="0">
                      <a:moveTo>
                        <a:pt x="615" y="0"/>
                      </a:moveTo>
                      <a:lnTo>
                        <a:pt x="0" y="334"/>
                      </a:lnTo>
                      <a:lnTo>
                        <a:pt x="538" y="692"/>
                      </a:lnTo>
                      <a:lnTo>
                        <a:pt x="1101" y="360"/>
                      </a:lnTo>
                      <a:lnTo>
                        <a:pt x="6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971;p72"/>
              <p:cNvSpPr/>
              <p:nvPr/>
            </p:nvSpPr>
            <p:spPr>
              <a:xfrm>
                <a:off x="10900974" y="1760819"/>
                <a:ext cx="306909" cy="1931429"/>
              </a:xfrm>
              <a:custGeom>
                <a:avLst/>
                <a:gdLst/>
                <a:ahLst/>
                <a:cxnLst/>
                <a:rect l="l" t="t" r="r" b="b"/>
                <a:pathLst>
                  <a:path w="1921" h="12089" extrusionOk="0">
                    <a:moveTo>
                      <a:pt x="1921" y="1"/>
                    </a:moveTo>
                    <a:lnTo>
                      <a:pt x="154" y="129"/>
                    </a:lnTo>
                    <a:lnTo>
                      <a:pt x="0" y="12089"/>
                    </a:lnTo>
                    <a:lnTo>
                      <a:pt x="1921" y="12089"/>
                    </a:lnTo>
                    <a:lnTo>
                      <a:pt x="1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2;p72"/>
              <p:cNvSpPr/>
              <p:nvPr/>
            </p:nvSpPr>
            <p:spPr>
              <a:xfrm>
                <a:off x="10990762" y="2198583"/>
                <a:ext cx="135481" cy="1145853"/>
              </a:xfrm>
              <a:custGeom>
                <a:avLst/>
                <a:gdLst/>
                <a:ahLst/>
                <a:cxnLst/>
                <a:rect l="l" t="t" r="r" b="b"/>
                <a:pathLst>
                  <a:path w="848" h="7172" extrusionOk="0">
                    <a:moveTo>
                      <a:pt x="424" y="1"/>
                    </a:moveTo>
                    <a:cubicBezTo>
                      <a:pt x="191" y="1"/>
                      <a:pt x="1" y="1811"/>
                      <a:pt x="1" y="3791"/>
                    </a:cubicBezTo>
                    <a:cubicBezTo>
                      <a:pt x="1" y="6326"/>
                      <a:pt x="156" y="7171"/>
                      <a:pt x="424" y="7171"/>
                    </a:cubicBezTo>
                    <a:cubicBezTo>
                      <a:pt x="718" y="7171"/>
                      <a:pt x="848" y="5566"/>
                      <a:pt x="848" y="3586"/>
                    </a:cubicBezTo>
                    <a:cubicBezTo>
                      <a:pt x="848" y="1998"/>
                      <a:pt x="657" y="1"/>
                      <a:pt x="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73;p72"/>
              <p:cNvSpPr/>
              <p:nvPr/>
            </p:nvSpPr>
            <p:spPr>
              <a:xfrm>
                <a:off x="10979099" y="1916113"/>
                <a:ext cx="138996" cy="159927"/>
              </a:xfrm>
              <a:custGeom>
                <a:avLst/>
                <a:gdLst/>
                <a:ahLst/>
                <a:cxnLst/>
                <a:rect l="l" t="t" r="r" b="b"/>
                <a:pathLst>
                  <a:path w="870" h="1001" extrusionOk="0">
                    <a:moveTo>
                      <a:pt x="0" y="0"/>
                    </a:moveTo>
                    <a:lnTo>
                      <a:pt x="50" y="1000"/>
                    </a:lnTo>
                    <a:lnTo>
                      <a:pt x="435" y="539"/>
                    </a:lnTo>
                    <a:lnTo>
                      <a:pt x="844" y="948"/>
                    </a:lnTo>
                    <a:lnTo>
                      <a:pt x="869"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74;p72"/>
              <p:cNvSpPr/>
              <p:nvPr/>
            </p:nvSpPr>
            <p:spPr>
              <a:xfrm>
                <a:off x="10950182" y="3434389"/>
                <a:ext cx="212807" cy="192520"/>
              </a:xfrm>
              <a:custGeom>
                <a:avLst/>
                <a:gdLst/>
                <a:ahLst/>
                <a:cxnLst/>
                <a:rect l="l" t="t" r="r" b="b"/>
                <a:pathLst>
                  <a:path w="1332" h="1205" extrusionOk="0">
                    <a:moveTo>
                      <a:pt x="1204" y="0"/>
                    </a:moveTo>
                    <a:lnTo>
                      <a:pt x="665" y="692"/>
                    </a:lnTo>
                    <a:lnTo>
                      <a:pt x="231" y="205"/>
                    </a:lnTo>
                    <a:lnTo>
                      <a:pt x="1" y="1205"/>
                    </a:lnTo>
                    <a:lnTo>
                      <a:pt x="1332" y="1205"/>
                    </a:lnTo>
                    <a:lnTo>
                      <a:pt x="12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75;p72"/>
              <p:cNvSpPr/>
              <p:nvPr/>
            </p:nvSpPr>
            <p:spPr>
              <a:xfrm>
                <a:off x="11162829" y="1597056"/>
                <a:ext cx="327358" cy="2095191"/>
              </a:xfrm>
              <a:custGeom>
                <a:avLst/>
                <a:gdLst/>
                <a:ahLst/>
                <a:cxnLst/>
                <a:rect l="l" t="t" r="r" b="b"/>
                <a:pathLst>
                  <a:path w="2049" h="13114" extrusionOk="0">
                    <a:moveTo>
                      <a:pt x="1614" y="0"/>
                    </a:moveTo>
                    <a:lnTo>
                      <a:pt x="1" y="103"/>
                    </a:lnTo>
                    <a:lnTo>
                      <a:pt x="282" y="13114"/>
                    </a:lnTo>
                    <a:lnTo>
                      <a:pt x="2049" y="13114"/>
                    </a:lnTo>
                    <a:lnTo>
                      <a:pt x="1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6;p72"/>
              <p:cNvSpPr/>
              <p:nvPr/>
            </p:nvSpPr>
            <p:spPr>
              <a:xfrm>
                <a:off x="11236640" y="1793571"/>
                <a:ext cx="143309" cy="290617"/>
              </a:xfrm>
              <a:custGeom>
                <a:avLst/>
                <a:gdLst/>
                <a:ahLst/>
                <a:cxnLst/>
                <a:rect l="l" t="t" r="r" b="b"/>
                <a:pathLst>
                  <a:path w="897" h="1819" extrusionOk="0">
                    <a:moveTo>
                      <a:pt x="435" y="0"/>
                    </a:moveTo>
                    <a:lnTo>
                      <a:pt x="0" y="922"/>
                    </a:lnTo>
                    <a:lnTo>
                      <a:pt x="564" y="1819"/>
                    </a:lnTo>
                    <a:lnTo>
                      <a:pt x="897" y="999"/>
                    </a:lnTo>
                    <a:lnTo>
                      <a:pt x="4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77;p72"/>
              <p:cNvSpPr/>
              <p:nvPr/>
            </p:nvSpPr>
            <p:spPr>
              <a:xfrm>
                <a:off x="11261084" y="3217424"/>
                <a:ext cx="164079" cy="298925"/>
              </a:xfrm>
              <a:custGeom>
                <a:avLst/>
                <a:gdLst/>
                <a:ahLst/>
                <a:cxnLst/>
                <a:rect l="l" t="t" r="r" b="b"/>
                <a:pathLst>
                  <a:path w="1027" h="1871" extrusionOk="0">
                    <a:moveTo>
                      <a:pt x="462" y="0"/>
                    </a:moveTo>
                    <a:lnTo>
                      <a:pt x="1" y="1256"/>
                    </a:lnTo>
                    <a:lnTo>
                      <a:pt x="616" y="1871"/>
                    </a:lnTo>
                    <a:lnTo>
                      <a:pt x="1026" y="1282"/>
                    </a:lnTo>
                    <a:lnTo>
                      <a:pt x="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78;p72"/>
              <p:cNvSpPr/>
              <p:nvPr/>
            </p:nvSpPr>
            <p:spPr>
              <a:xfrm>
                <a:off x="11289682" y="2165990"/>
                <a:ext cx="82119" cy="965795"/>
              </a:xfrm>
              <a:custGeom>
                <a:avLst/>
                <a:gdLst/>
                <a:ahLst/>
                <a:cxnLst/>
                <a:rect l="l" t="t" r="r" b="b"/>
                <a:pathLst>
                  <a:path w="514" h="6045" extrusionOk="0">
                    <a:moveTo>
                      <a:pt x="359" y="0"/>
                    </a:moveTo>
                    <a:lnTo>
                      <a:pt x="1" y="52"/>
                    </a:lnTo>
                    <a:lnTo>
                      <a:pt x="52" y="6044"/>
                    </a:lnTo>
                    <a:lnTo>
                      <a:pt x="513" y="6044"/>
                    </a:lnTo>
                    <a:lnTo>
                      <a:pt x="3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979;p72"/>
            <p:cNvGrpSpPr/>
            <p:nvPr/>
          </p:nvGrpSpPr>
          <p:grpSpPr>
            <a:xfrm>
              <a:off x="3932225" y="1865734"/>
              <a:ext cx="878778" cy="1056112"/>
              <a:chOff x="-1000711" y="2338070"/>
              <a:chExt cx="1553160" cy="1866581"/>
            </a:xfrm>
          </p:grpSpPr>
          <p:sp>
            <p:nvSpPr>
              <p:cNvPr id="17" name="Google Shape;980;p72"/>
              <p:cNvSpPr/>
              <p:nvPr/>
            </p:nvSpPr>
            <p:spPr>
              <a:xfrm>
                <a:off x="-942639" y="2422048"/>
                <a:ext cx="131518" cy="123974"/>
              </a:xfrm>
              <a:custGeom>
                <a:avLst/>
                <a:gdLst/>
                <a:ahLst/>
                <a:cxnLst/>
                <a:rect l="l" t="t" r="r" b="b"/>
                <a:pathLst>
                  <a:path w="924" h="871" extrusionOk="0">
                    <a:moveTo>
                      <a:pt x="601" y="1"/>
                    </a:moveTo>
                    <a:cubicBezTo>
                      <a:pt x="472" y="1"/>
                      <a:pt x="331" y="29"/>
                      <a:pt x="232" y="128"/>
                    </a:cubicBezTo>
                    <a:cubicBezTo>
                      <a:pt x="0" y="358"/>
                      <a:pt x="283" y="871"/>
                      <a:pt x="283" y="871"/>
                    </a:cubicBezTo>
                    <a:lnTo>
                      <a:pt x="924" y="51"/>
                    </a:lnTo>
                    <a:cubicBezTo>
                      <a:pt x="924" y="51"/>
                      <a:pt x="773" y="1"/>
                      <a:pt x="6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1;p72"/>
              <p:cNvSpPr/>
              <p:nvPr/>
            </p:nvSpPr>
            <p:spPr>
              <a:xfrm>
                <a:off x="366274" y="3464652"/>
                <a:ext cx="142193" cy="116288"/>
              </a:xfrm>
              <a:custGeom>
                <a:avLst/>
                <a:gdLst/>
                <a:ahLst/>
                <a:cxnLst/>
                <a:rect l="l" t="t" r="r" b="b"/>
                <a:pathLst>
                  <a:path w="999" h="817" extrusionOk="0">
                    <a:moveTo>
                      <a:pt x="948" y="0"/>
                    </a:moveTo>
                    <a:lnTo>
                      <a:pt x="0" y="717"/>
                    </a:lnTo>
                    <a:cubicBezTo>
                      <a:pt x="0" y="717"/>
                      <a:pt x="310" y="816"/>
                      <a:pt x="559" y="816"/>
                    </a:cubicBezTo>
                    <a:cubicBezTo>
                      <a:pt x="668" y="816"/>
                      <a:pt x="765" y="797"/>
                      <a:pt x="820" y="743"/>
                    </a:cubicBezTo>
                    <a:cubicBezTo>
                      <a:pt x="999" y="563"/>
                      <a:pt x="948" y="0"/>
                      <a:pt x="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2;p72"/>
              <p:cNvSpPr/>
              <p:nvPr/>
            </p:nvSpPr>
            <p:spPr>
              <a:xfrm>
                <a:off x="-833325" y="2491365"/>
                <a:ext cx="237130" cy="160412"/>
              </a:xfrm>
              <a:custGeom>
                <a:avLst/>
                <a:gdLst/>
                <a:ahLst/>
                <a:cxnLst/>
                <a:rect l="l" t="t" r="r" b="b"/>
                <a:pathLst>
                  <a:path w="1666" h="1127" extrusionOk="0">
                    <a:moveTo>
                      <a:pt x="539" y="0"/>
                    </a:moveTo>
                    <a:lnTo>
                      <a:pt x="1" y="409"/>
                    </a:lnTo>
                    <a:lnTo>
                      <a:pt x="1461" y="1126"/>
                    </a:lnTo>
                    <a:lnTo>
                      <a:pt x="1666" y="871"/>
                    </a:lnTo>
                    <a:lnTo>
                      <a:pt x="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3;p72"/>
              <p:cNvSpPr/>
              <p:nvPr/>
            </p:nvSpPr>
            <p:spPr>
              <a:xfrm>
                <a:off x="-355791" y="3653957"/>
                <a:ext cx="299188" cy="339327"/>
              </a:xfrm>
              <a:custGeom>
                <a:avLst/>
                <a:gdLst/>
                <a:ahLst/>
                <a:cxnLst/>
                <a:rect l="l" t="t" r="r" b="b"/>
                <a:pathLst>
                  <a:path w="2102" h="2384" extrusionOk="0">
                    <a:moveTo>
                      <a:pt x="437" y="1"/>
                    </a:moveTo>
                    <a:lnTo>
                      <a:pt x="1" y="2383"/>
                    </a:lnTo>
                    <a:lnTo>
                      <a:pt x="2102" y="2383"/>
                    </a:lnTo>
                    <a:lnTo>
                      <a:pt x="17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4;p72"/>
              <p:cNvSpPr/>
              <p:nvPr/>
            </p:nvSpPr>
            <p:spPr>
              <a:xfrm>
                <a:off x="-286332" y="3741636"/>
                <a:ext cx="178773" cy="186032"/>
              </a:xfrm>
              <a:custGeom>
                <a:avLst/>
                <a:gdLst/>
                <a:ahLst/>
                <a:cxnLst/>
                <a:rect l="l" t="t" r="r" b="b"/>
                <a:pathLst>
                  <a:path w="1256" h="1307" extrusionOk="0">
                    <a:moveTo>
                      <a:pt x="948" y="0"/>
                    </a:moveTo>
                    <a:lnTo>
                      <a:pt x="307" y="51"/>
                    </a:lnTo>
                    <a:lnTo>
                      <a:pt x="0" y="1307"/>
                    </a:lnTo>
                    <a:lnTo>
                      <a:pt x="1256" y="1307"/>
                    </a:lnTo>
                    <a:lnTo>
                      <a:pt x="9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5;p72"/>
              <p:cNvSpPr/>
              <p:nvPr/>
            </p:nvSpPr>
            <p:spPr>
              <a:xfrm>
                <a:off x="212979" y="3304098"/>
                <a:ext cx="240688" cy="207951"/>
              </a:xfrm>
              <a:custGeom>
                <a:avLst/>
                <a:gdLst/>
                <a:ahLst/>
                <a:cxnLst/>
                <a:rect l="l" t="t" r="r" b="b"/>
                <a:pathLst>
                  <a:path w="1691" h="1461" extrusionOk="0">
                    <a:moveTo>
                      <a:pt x="283" y="0"/>
                    </a:moveTo>
                    <a:lnTo>
                      <a:pt x="1" y="257"/>
                    </a:lnTo>
                    <a:lnTo>
                      <a:pt x="1101" y="1460"/>
                    </a:lnTo>
                    <a:lnTo>
                      <a:pt x="1691" y="949"/>
                    </a:lnTo>
                    <a:lnTo>
                      <a:pt x="2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86;p72"/>
              <p:cNvSpPr/>
              <p:nvPr/>
            </p:nvSpPr>
            <p:spPr>
              <a:xfrm>
                <a:off x="-538123" y="3978766"/>
                <a:ext cx="674810" cy="171371"/>
              </a:xfrm>
              <a:custGeom>
                <a:avLst/>
                <a:gdLst/>
                <a:ahLst/>
                <a:cxnLst/>
                <a:rect l="l" t="t" r="r" b="b"/>
                <a:pathLst>
                  <a:path w="4741" h="1204" extrusionOk="0">
                    <a:moveTo>
                      <a:pt x="462" y="0"/>
                    </a:moveTo>
                    <a:lnTo>
                      <a:pt x="1" y="1203"/>
                    </a:lnTo>
                    <a:lnTo>
                      <a:pt x="4741" y="1024"/>
                    </a:lnTo>
                    <a:lnTo>
                      <a:pt x="4253" y="102"/>
                    </a:lnTo>
                    <a:lnTo>
                      <a:pt x="4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7;p72"/>
              <p:cNvSpPr/>
              <p:nvPr/>
            </p:nvSpPr>
            <p:spPr>
              <a:xfrm>
                <a:off x="-720311" y="4087937"/>
                <a:ext cx="1050148" cy="116715"/>
              </a:xfrm>
              <a:custGeom>
                <a:avLst/>
                <a:gdLst/>
                <a:ahLst/>
                <a:cxnLst/>
                <a:rect l="l" t="t" r="r" b="b"/>
                <a:pathLst>
                  <a:path w="7378" h="820" extrusionOk="0">
                    <a:moveTo>
                      <a:pt x="7019" y="0"/>
                    </a:moveTo>
                    <a:lnTo>
                      <a:pt x="386" y="154"/>
                    </a:lnTo>
                    <a:lnTo>
                      <a:pt x="1" y="820"/>
                    </a:lnTo>
                    <a:lnTo>
                      <a:pt x="7377" y="820"/>
                    </a:lnTo>
                    <a:lnTo>
                      <a:pt x="70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8;p72"/>
              <p:cNvSpPr/>
              <p:nvPr/>
            </p:nvSpPr>
            <p:spPr>
              <a:xfrm>
                <a:off x="-1000711" y="2392585"/>
                <a:ext cx="1553160" cy="1319872"/>
              </a:xfrm>
              <a:custGeom>
                <a:avLst/>
                <a:gdLst/>
                <a:ahLst/>
                <a:cxnLst/>
                <a:rect l="l" t="t" r="r" b="b"/>
                <a:pathLst>
                  <a:path w="10912" h="9273" extrusionOk="0">
                    <a:moveTo>
                      <a:pt x="1281" y="1"/>
                    </a:moveTo>
                    <a:cubicBezTo>
                      <a:pt x="1281" y="1"/>
                      <a:pt x="1" y="1589"/>
                      <a:pt x="1" y="3818"/>
                    </a:cubicBezTo>
                    <a:cubicBezTo>
                      <a:pt x="1" y="6558"/>
                      <a:pt x="2511" y="9272"/>
                      <a:pt x="5866" y="9272"/>
                    </a:cubicBezTo>
                    <a:cubicBezTo>
                      <a:pt x="9221" y="9272"/>
                      <a:pt x="10911" y="7352"/>
                      <a:pt x="10911" y="7352"/>
                    </a:cubicBezTo>
                    <a:lnTo>
                      <a:pt x="10141" y="6815"/>
                    </a:lnTo>
                    <a:cubicBezTo>
                      <a:pt x="10141" y="6815"/>
                      <a:pt x="8502" y="8684"/>
                      <a:pt x="5736" y="8684"/>
                    </a:cubicBezTo>
                    <a:cubicBezTo>
                      <a:pt x="2969" y="8684"/>
                      <a:pt x="640" y="6840"/>
                      <a:pt x="640" y="3792"/>
                    </a:cubicBezTo>
                    <a:cubicBezTo>
                      <a:pt x="640" y="1744"/>
                      <a:pt x="2177" y="437"/>
                      <a:pt x="2177" y="437"/>
                    </a:cubicBezTo>
                    <a:lnTo>
                      <a:pt x="12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9;p72"/>
              <p:cNvSpPr/>
              <p:nvPr/>
            </p:nvSpPr>
            <p:spPr>
              <a:xfrm>
                <a:off x="-906059" y="2633416"/>
                <a:ext cx="62343" cy="65474"/>
              </a:xfrm>
              <a:custGeom>
                <a:avLst/>
                <a:gdLst/>
                <a:ahLst/>
                <a:cxnLst/>
                <a:rect l="l" t="t" r="r" b="b"/>
                <a:pathLst>
                  <a:path w="438" h="460" extrusionOk="0">
                    <a:moveTo>
                      <a:pt x="154" y="1"/>
                    </a:moveTo>
                    <a:lnTo>
                      <a:pt x="0" y="410"/>
                    </a:lnTo>
                    <a:lnTo>
                      <a:pt x="312" y="459"/>
                    </a:lnTo>
                    <a:cubicBezTo>
                      <a:pt x="351" y="364"/>
                      <a:pt x="394" y="273"/>
                      <a:pt x="438" y="184"/>
                    </a:cubicBezTo>
                    <a:lnTo>
                      <a:pt x="1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0;p72"/>
              <p:cNvSpPr/>
              <p:nvPr/>
            </p:nvSpPr>
            <p:spPr>
              <a:xfrm>
                <a:off x="-873322" y="3233073"/>
                <a:ext cx="37719" cy="31314"/>
              </a:xfrm>
              <a:custGeom>
                <a:avLst/>
                <a:gdLst/>
                <a:ahLst/>
                <a:cxnLst/>
                <a:rect l="l" t="t" r="r" b="b"/>
                <a:pathLst>
                  <a:path w="265" h="220" extrusionOk="0">
                    <a:moveTo>
                      <a:pt x="180" y="1"/>
                    </a:moveTo>
                    <a:lnTo>
                      <a:pt x="1" y="13"/>
                    </a:lnTo>
                    <a:lnTo>
                      <a:pt x="103" y="219"/>
                    </a:lnTo>
                    <a:lnTo>
                      <a:pt x="265" y="178"/>
                    </a:lnTo>
                    <a:cubicBezTo>
                      <a:pt x="235" y="119"/>
                      <a:pt x="207" y="60"/>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1;p72"/>
              <p:cNvSpPr/>
              <p:nvPr/>
            </p:nvSpPr>
            <p:spPr>
              <a:xfrm>
                <a:off x="-968117" y="2899440"/>
                <a:ext cx="58784" cy="54941"/>
              </a:xfrm>
              <a:custGeom>
                <a:avLst/>
                <a:gdLst/>
                <a:ahLst/>
                <a:cxnLst/>
                <a:rect l="l" t="t" r="r" b="b"/>
                <a:pathLst>
                  <a:path w="413" h="386" extrusionOk="0">
                    <a:moveTo>
                      <a:pt x="52" y="1"/>
                    </a:moveTo>
                    <a:lnTo>
                      <a:pt x="0" y="386"/>
                    </a:lnTo>
                    <a:lnTo>
                      <a:pt x="412" y="345"/>
                    </a:lnTo>
                    <a:cubicBezTo>
                      <a:pt x="412" y="306"/>
                      <a:pt x="411" y="269"/>
                      <a:pt x="411" y="231"/>
                    </a:cubicBezTo>
                    <a:cubicBezTo>
                      <a:pt x="411" y="188"/>
                      <a:pt x="411" y="144"/>
                      <a:pt x="412" y="102"/>
                    </a:cubicBezTo>
                    <a:lnTo>
                      <a:pt x="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2;p72"/>
              <p:cNvSpPr/>
              <p:nvPr/>
            </p:nvSpPr>
            <p:spPr>
              <a:xfrm>
                <a:off x="-840584" y="3328580"/>
                <a:ext cx="70598" cy="55938"/>
              </a:xfrm>
              <a:custGeom>
                <a:avLst/>
                <a:gdLst/>
                <a:ahLst/>
                <a:cxnLst/>
                <a:rect l="l" t="t" r="r" b="b"/>
                <a:pathLst>
                  <a:path w="496" h="393" extrusionOk="0">
                    <a:moveTo>
                      <a:pt x="326" y="0"/>
                    </a:moveTo>
                    <a:lnTo>
                      <a:pt x="1" y="85"/>
                    </a:lnTo>
                    <a:lnTo>
                      <a:pt x="309" y="392"/>
                    </a:lnTo>
                    <a:lnTo>
                      <a:pt x="495" y="233"/>
                    </a:lnTo>
                    <a:cubicBezTo>
                      <a:pt x="437" y="158"/>
                      <a:pt x="380" y="8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3;p72"/>
              <p:cNvSpPr/>
              <p:nvPr/>
            </p:nvSpPr>
            <p:spPr>
              <a:xfrm>
                <a:off x="-931679" y="3118209"/>
                <a:ext cx="54230" cy="47540"/>
              </a:xfrm>
              <a:custGeom>
                <a:avLst/>
                <a:gdLst/>
                <a:ahLst/>
                <a:cxnLst/>
                <a:rect l="l" t="t" r="r" b="b"/>
                <a:pathLst>
                  <a:path w="381" h="334" extrusionOk="0">
                    <a:moveTo>
                      <a:pt x="0" y="1"/>
                    </a:moveTo>
                    <a:lnTo>
                      <a:pt x="53" y="333"/>
                    </a:lnTo>
                    <a:lnTo>
                      <a:pt x="381" y="252"/>
                    </a:lnTo>
                    <a:cubicBezTo>
                      <a:pt x="355" y="168"/>
                      <a:pt x="331" y="85"/>
                      <a:pt x="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4;p72"/>
              <p:cNvSpPr/>
              <p:nvPr/>
            </p:nvSpPr>
            <p:spPr>
              <a:xfrm>
                <a:off x="-931537" y="2775608"/>
                <a:ext cx="39996" cy="40138"/>
              </a:xfrm>
              <a:custGeom>
                <a:avLst/>
                <a:gdLst/>
                <a:ahLst/>
                <a:cxnLst/>
                <a:rect l="l" t="t" r="r" b="b"/>
                <a:pathLst>
                  <a:path w="281" h="282" extrusionOk="0">
                    <a:moveTo>
                      <a:pt x="103" y="0"/>
                    </a:moveTo>
                    <a:lnTo>
                      <a:pt x="1" y="281"/>
                    </a:lnTo>
                    <a:lnTo>
                      <a:pt x="236" y="281"/>
                    </a:lnTo>
                    <a:cubicBezTo>
                      <a:pt x="249" y="216"/>
                      <a:pt x="265" y="152"/>
                      <a:pt x="280" y="90"/>
                    </a:cubicBezTo>
                    <a:lnTo>
                      <a:pt x="1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5;p72"/>
              <p:cNvSpPr/>
              <p:nvPr/>
            </p:nvSpPr>
            <p:spPr>
              <a:xfrm>
                <a:off x="-738388" y="3425367"/>
                <a:ext cx="41135" cy="32025"/>
              </a:xfrm>
              <a:custGeom>
                <a:avLst/>
                <a:gdLst/>
                <a:ahLst/>
                <a:cxnLst/>
                <a:rect l="l" t="t" r="r" b="b"/>
                <a:pathLst>
                  <a:path w="289" h="225" extrusionOk="0">
                    <a:moveTo>
                      <a:pt x="176" y="0"/>
                    </a:moveTo>
                    <a:lnTo>
                      <a:pt x="0" y="71"/>
                    </a:lnTo>
                    <a:lnTo>
                      <a:pt x="153" y="225"/>
                    </a:lnTo>
                    <a:lnTo>
                      <a:pt x="288" y="107"/>
                    </a:lnTo>
                    <a:cubicBezTo>
                      <a:pt x="250" y="71"/>
                      <a:pt x="213" y="36"/>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96;p72"/>
              <p:cNvSpPr/>
              <p:nvPr/>
            </p:nvSpPr>
            <p:spPr>
              <a:xfrm>
                <a:off x="-16607" y="3600867"/>
                <a:ext cx="62200" cy="60635"/>
              </a:xfrm>
              <a:custGeom>
                <a:avLst/>
                <a:gdLst/>
                <a:ahLst/>
                <a:cxnLst/>
                <a:rect l="l" t="t" r="r" b="b"/>
                <a:pathLst>
                  <a:path w="437" h="426" extrusionOk="0">
                    <a:moveTo>
                      <a:pt x="342" y="0"/>
                    </a:moveTo>
                    <a:cubicBezTo>
                      <a:pt x="243" y="27"/>
                      <a:pt x="141" y="52"/>
                      <a:pt x="36" y="71"/>
                    </a:cubicBezTo>
                    <a:lnTo>
                      <a:pt x="0" y="425"/>
                    </a:lnTo>
                    <a:lnTo>
                      <a:pt x="436" y="374"/>
                    </a:lnTo>
                    <a:lnTo>
                      <a:pt x="3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7;p72"/>
              <p:cNvSpPr/>
              <p:nvPr/>
            </p:nvSpPr>
            <p:spPr>
              <a:xfrm>
                <a:off x="-924277" y="3019855"/>
                <a:ext cx="22347" cy="29179"/>
              </a:xfrm>
              <a:custGeom>
                <a:avLst/>
                <a:gdLst/>
                <a:ahLst/>
                <a:cxnLst/>
                <a:rect l="l" t="t" r="r" b="b"/>
                <a:pathLst>
                  <a:path w="157" h="205" extrusionOk="0">
                    <a:moveTo>
                      <a:pt x="1" y="0"/>
                    </a:moveTo>
                    <a:lnTo>
                      <a:pt x="1" y="205"/>
                    </a:lnTo>
                    <a:lnTo>
                      <a:pt x="157" y="173"/>
                    </a:lnTo>
                    <a:cubicBezTo>
                      <a:pt x="150" y="117"/>
                      <a:pt x="143" y="58"/>
                      <a:pt x="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8;p72"/>
              <p:cNvSpPr/>
              <p:nvPr/>
            </p:nvSpPr>
            <p:spPr>
              <a:xfrm>
                <a:off x="-231533" y="3627910"/>
                <a:ext cx="54657" cy="40992"/>
              </a:xfrm>
              <a:custGeom>
                <a:avLst/>
                <a:gdLst/>
                <a:ahLst/>
                <a:cxnLst/>
                <a:rect l="l" t="t" r="r" b="b"/>
                <a:pathLst>
                  <a:path w="384" h="288" extrusionOk="0">
                    <a:moveTo>
                      <a:pt x="124" y="1"/>
                    </a:moveTo>
                    <a:lnTo>
                      <a:pt x="0" y="288"/>
                    </a:lnTo>
                    <a:lnTo>
                      <a:pt x="384" y="288"/>
                    </a:lnTo>
                    <a:lnTo>
                      <a:pt x="384" y="5"/>
                    </a:lnTo>
                    <a:lnTo>
                      <a:pt x="332" y="5"/>
                    </a:lnTo>
                    <a:cubicBezTo>
                      <a:pt x="263" y="5"/>
                      <a:pt x="193" y="4"/>
                      <a:pt x="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9;p72"/>
              <p:cNvSpPr/>
              <p:nvPr/>
            </p:nvSpPr>
            <p:spPr>
              <a:xfrm>
                <a:off x="222516" y="3508918"/>
                <a:ext cx="74584" cy="79708"/>
              </a:xfrm>
              <a:custGeom>
                <a:avLst/>
                <a:gdLst/>
                <a:ahLst/>
                <a:cxnLst/>
                <a:rect l="l" t="t" r="r" b="b"/>
                <a:pathLst>
                  <a:path w="524" h="560" extrusionOk="0">
                    <a:moveTo>
                      <a:pt x="225" y="0"/>
                    </a:moveTo>
                    <a:cubicBezTo>
                      <a:pt x="152" y="43"/>
                      <a:pt x="79" y="84"/>
                      <a:pt x="0" y="125"/>
                    </a:cubicBezTo>
                    <a:lnTo>
                      <a:pt x="191" y="560"/>
                    </a:lnTo>
                    <a:lnTo>
                      <a:pt x="523" y="355"/>
                    </a:lnTo>
                    <a:lnTo>
                      <a:pt x="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0;p72"/>
              <p:cNvSpPr/>
              <p:nvPr/>
            </p:nvSpPr>
            <p:spPr>
              <a:xfrm>
                <a:off x="-118804" y="3623071"/>
                <a:ext cx="36722" cy="27471"/>
              </a:xfrm>
              <a:custGeom>
                <a:avLst/>
                <a:gdLst/>
                <a:ahLst/>
                <a:cxnLst/>
                <a:rect l="l" t="t" r="r" b="b"/>
                <a:pathLst>
                  <a:path w="258" h="193" extrusionOk="0">
                    <a:moveTo>
                      <a:pt x="227" y="1"/>
                    </a:moveTo>
                    <a:cubicBezTo>
                      <a:pt x="163" y="8"/>
                      <a:pt x="99" y="13"/>
                      <a:pt x="33" y="19"/>
                    </a:cubicBezTo>
                    <a:lnTo>
                      <a:pt x="1" y="192"/>
                    </a:lnTo>
                    <a:lnTo>
                      <a:pt x="258" y="141"/>
                    </a:lnTo>
                    <a:lnTo>
                      <a:pt x="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1;p72"/>
              <p:cNvSpPr/>
              <p:nvPr/>
            </p:nvSpPr>
            <p:spPr>
              <a:xfrm>
                <a:off x="107082" y="3566706"/>
                <a:ext cx="40565" cy="43839"/>
              </a:xfrm>
              <a:custGeom>
                <a:avLst/>
                <a:gdLst/>
                <a:ahLst/>
                <a:cxnLst/>
                <a:rect l="l" t="t" r="r" b="b"/>
                <a:pathLst>
                  <a:path w="285" h="308" extrusionOk="0">
                    <a:moveTo>
                      <a:pt x="205" y="0"/>
                    </a:moveTo>
                    <a:cubicBezTo>
                      <a:pt x="138" y="26"/>
                      <a:pt x="70" y="53"/>
                      <a:pt x="0" y="77"/>
                    </a:cubicBezTo>
                    <a:lnTo>
                      <a:pt x="27" y="307"/>
                    </a:lnTo>
                    <a:lnTo>
                      <a:pt x="284" y="205"/>
                    </a:lnTo>
                    <a:lnTo>
                      <a:pt x="2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2;p72"/>
              <p:cNvSpPr/>
              <p:nvPr/>
            </p:nvSpPr>
            <p:spPr>
              <a:xfrm>
                <a:off x="-352091" y="3614388"/>
                <a:ext cx="44551" cy="25193"/>
              </a:xfrm>
              <a:custGeom>
                <a:avLst/>
                <a:gdLst/>
                <a:ahLst/>
                <a:cxnLst/>
                <a:rect l="l" t="t" r="r" b="b"/>
                <a:pathLst>
                  <a:path w="313" h="177" extrusionOk="0">
                    <a:moveTo>
                      <a:pt x="89" y="1"/>
                    </a:moveTo>
                    <a:lnTo>
                      <a:pt x="0" y="126"/>
                    </a:lnTo>
                    <a:lnTo>
                      <a:pt x="258" y="177"/>
                    </a:lnTo>
                    <a:lnTo>
                      <a:pt x="313" y="38"/>
                    </a:lnTo>
                    <a:cubicBezTo>
                      <a:pt x="238" y="28"/>
                      <a:pt x="162" y="15"/>
                      <a:pt x="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3;p72"/>
              <p:cNvSpPr/>
              <p:nvPr/>
            </p:nvSpPr>
            <p:spPr>
              <a:xfrm>
                <a:off x="-669071" y="3497104"/>
                <a:ext cx="71310" cy="43982"/>
              </a:xfrm>
              <a:custGeom>
                <a:avLst/>
                <a:gdLst/>
                <a:ahLst/>
                <a:cxnLst/>
                <a:rect l="l" t="t" r="r" b="b"/>
                <a:pathLst>
                  <a:path w="501" h="309" extrusionOk="0">
                    <a:moveTo>
                      <a:pt x="299" y="1"/>
                    </a:moveTo>
                    <a:lnTo>
                      <a:pt x="0" y="104"/>
                    </a:lnTo>
                    <a:lnTo>
                      <a:pt x="307" y="309"/>
                    </a:lnTo>
                    <a:lnTo>
                      <a:pt x="500" y="133"/>
                    </a:lnTo>
                    <a:cubicBezTo>
                      <a:pt x="432" y="90"/>
                      <a:pt x="364" y="46"/>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4;p72"/>
              <p:cNvSpPr/>
              <p:nvPr/>
            </p:nvSpPr>
            <p:spPr>
              <a:xfrm>
                <a:off x="-464962" y="3589907"/>
                <a:ext cx="64620" cy="49675"/>
              </a:xfrm>
              <a:custGeom>
                <a:avLst/>
                <a:gdLst/>
                <a:ahLst/>
                <a:cxnLst/>
                <a:rect l="l" t="t" r="r" b="b"/>
                <a:pathLst>
                  <a:path w="454" h="349" extrusionOk="0">
                    <a:moveTo>
                      <a:pt x="195" y="1"/>
                    </a:moveTo>
                    <a:lnTo>
                      <a:pt x="1" y="195"/>
                    </a:lnTo>
                    <a:lnTo>
                      <a:pt x="333" y="349"/>
                    </a:lnTo>
                    <a:lnTo>
                      <a:pt x="454" y="76"/>
                    </a:lnTo>
                    <a:cubicBezTo>
                      <a:pt x="367" y="53"/>
                      <a:pt x="281" y="28"/>
                      <a:pt x="1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5;p72"/>
              <p:cNvSpPr/>
              <p:nvPr/>
            </p:nvSpPr>
            <p:spPr>
              <a:xfrm>
                <a:off x="-545239" y="3551334"/>
                <a:ext cx="36865" cy="26474"/>
              </a:xfrm>
              <a:custGeom>
                <a:avLst/>
                <a:gdLst/>
                <a:ahLst/>
                <a:cxnLst/>
                <a:rect l="l" t="t" r="r" b="b"/>
                <a:pathLst>
                  <a:path w="259" h="186" extrusionOk="0">
                    <a:moveTo>
                      <a:pt x="82" y="0"/>
                    </a:moveTo>
                    <a:lnTo>
                      <a:pt x="1" y="83"/>
                    </a:lnTo>
                    <a:lnTo>
                      <a:pt x="206" y="185"/>
                    </a:lnTo>
                    <a:lnTo>
                      <a:pt x="258" y="81"/>
                    </a:lnTo>
                    <a:cubicBezTo>
                      <a:pt x="198" y="56"/>
                      <a:pt x="140" y="27"/>
                      <a:pt x="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6;p72"/>
              <p:cNvSpPr/>
              <p:nvPr/>
            </p:nvSpPr>
            <p:spPr>
              <a:xfrm>
                <a:off x="-767567" y="2338070"/>
                <a:ext cx="1181238" cy="1181238"/>
              </a:xfrm>
              <a:custGeom>
                <a:avLst/>
                <a:gdLst/>
                <a:ahLst/>
                <a:cxnLst/>
                <a:rect l="l" t="t" r="r" b="b"/>
                <a:pathLst>
                  <a:path w="8299" h="8299" extrusionOk="0">
                    <a:moveTo>
                      <a:pt x="4150" y="0"/>
                    </a:moveTo>
                    <a:cubicBezTo>
                      <a:pt x="1858" y="0"/>
                      <a:pt x="0" y="1858"/>
                      <a:pt x="0" y="4149"/>
                    </a:cubicBezTo>
                    <a:cubicBezTo>
                      <a:pt x="0" y="6442"/>
                      <a:pt x="1858" y="8299"/>
                      <a:pt x="4150" y="8299"/>
                    </a:cubicBezTo>
                    <a:cubicBezTo>
                      <a:pt x="6441" y="8299"/>
                      <a:pt x="8299" y="6442"/>
                      <a:pt x="8299" y="4149"/>
                    </a:cubicBezTo>
                    <a:cubicBezTo>
                      <a:pt x="8299" y="1858"/>
                      <a:pt x="6441" y="0"/>
                      <a:pt x="4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7;p72"/>
              <p:cNvSpPr/>
              <p:nvPr/>
            </p:nvSpPr>
            <p:spPr>
              <a:xfrm>
                <a:off x="-118804" y="2627580"/>
                <a:ext cx="532333" cy="782415"/>
              </a:xfrm>
              <a:custGeom>
                <a:avLst/>
                <a:gdLst/>
                <a:ahLst/>
                <a:cxnLst/>
                <a:rect l="l" t="t" r="r" b="b"/>
                <a:pathLst>
                  <a:path w="3740" h="5497" extrusionOk="0">
                    <a:moveTo>
                      <a:pt x="3094" y="0"/>
                    </a:moveTo>
                    <a:cubicBezTo>
                      <a:pt x="3094" y="0"/>
                      <a:pt x="3094" y="0"/>
                      <a:pt x="3094" y="0"/>
                    </a:cubicBezTo>
                    <a:lnTo>
                      <a:pt x="3094" y="0"/>
                    </a:lnTo>
                    <a:lnTo>
                      <a:pt x="3096" y="0"/>
                    </a:lnTo>
                    <a:close/>
                    <a:moveTo>
                      <a:pt x="3094" y="0"/>
                    </a:moveTo>
                    <a:lnTo>
                      <a:pt x="1359" y="42"/>
                    </a:lnTo>
                    <a:lnTo>
                      <a:pt x="1180" y="579"/>
                    </a:lnTo>
                    <a:lnTo>
                      <a:pt x="2536" y="912"/>
                    </a:lnTo>
                    <a:lnTo>
                      <a:pt x="2896" y="1911"/>
                    </a:lnTo>
                    <a:lnTo>
                      <a:pt x="2434" y="1962"/>
                    </a:lnTo>
                    <a:lnTo>
                      <a:pt x="2050" y="1321"/>
                    </a:lnTo>
                    <a:lnTo>
                      <a:pt x="846" y="1194"/>
                    </a:lnTo>
                    <a:lnTo>
                      <a:pt x="52" y="1860"/>
                    </a:lnTo>
                    <a:lnTo>
                      <a:pt x="1" y="2729"/>
                    </a:lnTo>
                    <a:lnTo>
                      <a:pt x="1102" y="3140"/>
                    </a:lnTo>
                    <a:lnTo>
                      <a:pt x="1357" y="3498"/>
                    </a:lnTo>
                    <a:lnTo>
                      <a:pt x="1204" y="4164"/>
                    </a:lnTo>
                    <a:lnTo>
                      <a:pt x="665" y="4728"/>
                    </a:lnTo>
                    <a:lnTo>
                      <a:pt x="665" y="5368"/>
                    </a:lnTo>
                    <a:lnTo>
                      <a:pt x="1332" y="5496"/>
                    </a:lnTo>
                    <a:lnTo>
                      <a:pt x="2126" y="4959"/>
                    </a:lnTo>
                    <a:lnTo>
                      <a:pt x="2894" y="3858"/>
                    </a:lnTo>
                    <a:lnTo>
                      <a:pt x="3465" y="3624"/>
                    </a:lnTo>
                    <a:cubicBezTo>
                      <a:pt x="3646" y="3141"/>
                      <a:pt x="3738" y="2631"/>
                      <a:pt x="3739" y="2115"/>
                    </a:cubicBezTo>
                    <a:cubicBezTo>
                      <a:pt x="3739" y="1385"/>
                      <a:pt x="3502" y="647"/>
                      <a:pt x="3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8;p72"/>
              <p:cNvSpPr/>
              <p:nvPr/>
            </p:nvSpPr>
            <p:spPr>
              <a:xfrm>
                <a:off x="-702093" y="2709992"/>
                <a:ext cx="426720" cy="557953"/>
              </a:xfrm>
              <a:custGeom>
                <a:avLst/>
                <a:gdLst/>
                <a:ahLst/>
                <a:cxnLst/>
                <a:rect l="l" t="t" r="r" b="b"/>
                <a:pathLst>
                  <a:path w="2998" h="3920" extrusionOk="0">
                    <a:moveTo>
                      <a:pt x="180" y="1"/>
                    </a:moveTo>
                    <a:lnTo>
                      <a:pt x="1" y="1076"/>
                    </a:lnTo>
                    <a:lnTo>
                      <a:pt x="1435" y="2255"/>
                    </a:lnTo>
                    <a:lnTo>
                      <a:pt x="1308" y="3818"/>
                    </a:lnTo>
                    <a:lnTo>
                      <a:pt x="1897" y="3920"/>
                    </a:lnTo>
                    <a:lnTo>
                      <a:pt x="2998" y="3279"/>
                    </a:lnTo>
                    <a:lnTo>
                      <a:pt x="2434" y="2536"/>
                    </a:lnTo>
                    <a:lnTo>
                      <a:pt x="2511" y="2100"/>
                    </a:lnTo>
                    <a:lnTo>
                      <a:pt x="820" y="1076"/>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9;p72"/>
              <p:cNvSpPr/>
              <p:nvPr/>
            </p:nvSpPr>
            <p:spPr>
              <a:xfrm>
                <a:off x="-594914" y="2440125"/>
                <a:ext cx="396261" cy="397684"/>
              </a:xfrm>
              <a:custGeom>
                <a:avLst/>
                <a:gdLst/>
                <a:ahLst/>
                <a:cxnLst/>
                <a:rect l="l" t="t" r="r" b="b"/>
                <a:pathLst>
                  <a:path w="2784" h="2794" extrusionOk="0">
                    <a:moveTo>
                      <a:pt x="1579" y="1"/>
                    </a:moveTo>
                    <a:lnTo>
                      <a:pt x="887" y="333"/>
                    </a:lnTo>
                    <a:lnTo>
                      <a:pt x="721" y="148"/>
                    </a:lnTo>
                    <a:cubicBezTo>
                      <a:pt x="464" y="334"/>
                      <a:pt x="222" y="543"/>
                      <a:pt x="1" y="769"/>
                    </a:cubicBezTo>
                    <a:lnTo>
                      <a:pt x="2" y="771"/>
                    </a:lnTo>
                    <a:lnTo>
                      <a:pt x="991" y="1154"/>
                    </a:lnTo>
                    <a:lnTo>
                      <a:pt x="991" y="1616"/>
                    </a:lnTo>
                    <a:lnTo>
                      <a:pt x="606" y="1897"/>
                    </a:lnTo>
                    <a:lnTo>
                      <a:pt x="991" y="2793"/>
                    </a:lnTo>
                    <a:lnTo>
                      <a:pt x="1297" y="2793"/>
                    </a:lnTo>
                    <a:lnTo>
                      <a:pt x="2015" y="1974"/>
                    </a:lnTo>
                    <a:lnTo>
                      <a:pt x="2783" y="462"/>
                    </a:lnTo>
                    <a:lnTo>
                      <a:pt x="15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9"/>
          <p:cNvSpPr/>
          <p:nvPr/>
        </p:nvSpPr>
        <p:spPr>
          <a:xfrm>
            <a:off x="4505082" y="2011839"/>
            <a:ext cx="3379606" cy="109760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a:off x="1091153" y="2124385"/>
            <a:ext cx="2872340" cy="749983"/>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1060041" y="3893178"/>
            <a:ext cx="3672691" cy="749983"/>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txBox="1">
            <a:spLocks noGrp="1"/>
          </p:cNvSpPr>
          <p:nvPr>
            <p:ph type="title" idx="2"/>
          </p:nvPr>
        </p:nvSpPr>
        <p:spPr>
          <a:xfrm>
            <a:off x="1146619" y="1400575"/>
            <a:ext cx="1008000" cy="47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3200" dirty="0" smtClean="0">
                <a:solidFill>
                  <a:schemeClr val="bg1">
                    <a:lumMod val="50000"/>
                  </a:schemeClr>
                </a:solidFill>
                <a:latin typeface="+mn-lt"/>
              </a:rPr>
              <a:t>01.</a:t>
            </a:r>
            <a:endParaRPr sz="3200" dirty="0">
              <a:solidFill>
                <a:schemeClr val="bg1">
                  <a:lumMod val="50000"/>
                </a:schemeClr>
              </a:solidFill>
              <a:latin typeface="+mn-lt"/>
            </a:endParaRPr>
          </a:p>
        </p:txBody>
      </p:sp>
      <p:sp>
        <p:nvSpPr>
          <p:cNvPr id="413" name="Google Shape;413;p39"/>
          <p:cNvSpPr txBox="1">
            <a:spLocks noGrp="1"/>
          </p:cNvSpPr>
          <p:nvPr>
            <p:ph type="title" idx="4"/>
          </p:nvPr>
        </p:nvSpPr>
        <p:spPr>
          <a:xfrm>
            <a:off x="4730137" y="1370233"/>
            <a:ext cx="10755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3200" dirty="0" smtClean="0">
                <a:solidFill>
                  <a:schemeClr val="bg1">
                    <a:lumMod val="50000"/>
                  </a:schemeClr>
                </a:solidFill>
                <a:latin typeface="+mn-lt"/>
              </a:rPr>
              <a:t>02.</a:t>
            </a:r>
            <a:endParaRPr sz="3200" dirty="0">
              <a:solidFill>
                <a:schemeClr val="bg1">
                  <a:lumMod val="50000"/>
                </a:schemeClr>
              </a:solidFill>
              <a:latin typeface="+mn-lt"/>
            </a:endParaRPr>
          </a:p>
        </p:txBody>
      </p:sp>
      <p:sp>
        <p:nvSpPr>
          <p:cNvPr id="418" name="Google Shape;418;p39"/>
          <p:cNvSpPr txBox="1">
            <a:spLocks noGrp="1"/>
          </p:cNvSpPr>
          <p:nvPr>
            <p:ph type="title" idx="9"/>
          </p:nvPr>
        </p:nvSpPr>
        <p:spPr>
          <a:xfrm>
            <a:off x="1146619" y="3274219"/>
            <a:ext cx="1008000" cy="4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sz="3200" dirty="0" smtClean="0">
                <a:solidFill>
                  <a:schemeClr val="bg1">
                    <a:lumMod val="50000"/>
                  </a:schemeClr>
                </a:solidFill>
                <a:latin typeface="+mn-lt"/>
              </a:rPr>
              <a:t>03.</a:t>
            </a:r>
            <a:endParaRPr sz="3200" dirty="0">
              <a:solidFill>
                <a:schemeClr val="bg1">
                  <a:lumMod val="50000"/>
                </a:schemeClr>
              </a:solidFill>
              <a:latin typeface="+mn-lt"/>
            </a:endParaRPr>
          </a:p>
        </p:txBody>
      </p:sp>
      <p:sp>
        <p:nvSpPr>
          <p:cNvPr id="420" name="Google Shape;420;p39"/>
          <p:cNvSpPr txBox="1">
            <a:spLocks noGrp="1"/>
          </p:cNvSpPr>
          <p:nvPr>
            <p:ph type="title" idx="14"/>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solidFill>
                  <a:schemeClr val="accent2">
                    <a:lumMod val="75000"/>
                  </a:schemeClr>
                </a:solidFill>
                <a:latin typeface="+mn-lt"/>
              </a:rPr>
              <a:t>NỘI DUNG BÀI HỌC</a:t>
            </a:r>
            <a:endParaRPr sz="3200" dirty="0">
              <a:solidFill>
                <a:schemeClr val="accent2">
                  <a:lumMod val="75000"/>
                </a:schemeClr>
              </a:solidFill>
              <a:latin typeface="+mn-lt"/>
            </a:endParaRPr>
          </a:p>
        </p:txBody>
      </p:sp>
      <p:sp>
        <p:nvSpPr>
          <p:cNvPr id="421" name="Google Shape;421;p39"/>
          <p:cNvSpPr/>
          <p:nvPr/>
        </p:nvSpPr>
        <p:spPr>
          <a:xfrm rot="10800000">
            <a:off x="7033328" y="-180377"/>
            <a:ext cx="681364" cy="1352108"/>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a:off x="8287425" y="1481278"/>
            <a:ext cx="273156" cy="264274"/>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39"/>
          <p:cNvGrpSpPr/>
          <p:nvPr/>
        </p:nvGrpSpPr>
        <p:grpSpPr>
          <a:xfrm>
            <a:off x="5774758" y="3390511"/>
            <a:ext cx="2190714" cy="1629060"/>
            <a:chOff x="6572400" y="3003983"/>
            <a:chExt cx="2190714" cy="1629060"/>
          </a:xfrm>
        </p:grpSpPr>
        <p:sp>
          <p:nvSpPr>
            <p:cNvPr id="424" name="Google Shape;424;p39"/>
            <p:cNvSpPr/>
            <p:nvPr/>
          </p:nvSpPr>
          <p:spPr>
            <a:xfrm>
              <a:off x="6572400" y="4446325"/>
              <a:ext cx="2190714" cy="186718"/>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alpha val="36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39"/>
            <p:cNvGrpSpPr/>
            <p:nvPr/>
          </p:nvGrpSpPr>
          <p:grpSpPr>
            <a:xfrm>
              <a:off x="6861056" y="3003983"/>
              <a:ext cx="1564652" cy="1564619"/>
              <a:chOff x="1883550" y="2543150"/>
              <a:chExt cx="327875" cy="327875"/>
            </a:xfrm>
          </p:grpSpPr>
          <p:sp>
            <p:nvSpPr>
              <p:cNvPr id="426" name="Google Shape;426;p39"/>
              <p:cNvSpPr/>
              <p:nvPr/>
            </p:nvSpPr>
            <p:spPr>
              <a:xfrm>
                <a:off x="2062200" y="2599525"/>
                <a:ext cx="76850" cy="271500"/>
              </a:xfrm>
              <a:custGeom>
                <a:avLst/>
                <a:gdLst/>
                <a:ahLst/>
                <a:cxnLst/>
                <a:rect l="l" t="t" r="r" b="b"/>
                <a:pathLst>
                  <a:path w="3074" h="10860" extrusionOk="0">
                    <a:moveTo>
                      <a:pt x="2664" y="0"/>
                    </a:moveTo>
                    <a:lnTo>
                      <a:pt x="1" y="77"/>
                    </a:lnTo>
                    <a:lnTo>
                      <a:pt x="1" y="10859"/>
                    </a:lnTo>
                    <a:lnTo>
                      <a:pt x="3073" y="10859"/>
                    </a:lnTo>
                    <a:lnTo>
                      <a:pt x="26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a:off x="2076900" y="2687825"/>
                <a:ext cx="44200" cy="95450"/>
              </a:xfrm>
              <a:custGeom>
                <a:avLst/>
                <a:gdLst/>
                <a:ahLst/>
                <a:cxnLst/>
                <a:rect l="l" t="t" r="r" b="b"/>
                <a:pathLst>
                  <a:path w="1768" h="3818" extrusionOk="0">
                    <a:moveTo>
                      <a:pt x="1614" y="1"/>
                    </a:moveTo>
                    <a:lnTo>
                      <a:pt x="1" y="590"/>
                    </a:lnTo>
                    <a:lnTo>
                      <a:pt x="26" y="3818"/>
                    </a:lnTo>
                    <a:lnTo>
                      <a:pt x="1768" y="3049"/>
                    </a:lnTo>
                    <a:lnTo>
                      <a:pt x="16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9"/>
              <p:cNvSpPr/>
              <p:nvPr/>
            </p:nvSpPr>
            <p:spPr>
              <a:xfrm>
                <a:off x="2075625" y="2650075"/>
                <a:ext cx="39725" cy="38450"/>
              </a:xfrm>
              <a:custGeom>
                <a:avLst/>
                <a:gdLst/>
                <a:ahLst/>
                <a:cxnLst/>
                <a:rect l="l" t="t" r="r" b="b"/>
                <a:pathLst>
                  <a:path w="1589" h="1538" extrusionOk="0">
                    <a:moveTo>
                      <a:pt x="1538" y="1"/>
                    </a:moveTo>
                    <a:lnTo>
                      <a:pt x="1" y="103"/>
                    </a:lnTo>
                    <a:lnTo>
                      <a:pt x="1" y="1538"/>
                    </a:lnTo>
                    <a:lnTo>
                      <a:pt x="1589" y="897"/>
                    </a:lnTo>
                    <a:lnTo>
                      <a:pt x="15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a:off x="2078825" y="2775575"/>
                <a:ext cx="44875" cy="40325"/>
              </a:xfrm>
              <a:custGeom>
                <a:avLst/>
                <a:gdLst/>
                <a:ahLst/>
                <a:cxnLst/>
                <a:rect l="l" t="t" r="r" b="b"/>
                <a:pathLst>
                  <a:path w="1795" h="1613" extrusionOk="0">
                    <a:moveTo>
                      <a:pt x="1742" y="1"/>
                    </a:moveTo>
                    <a:lnTo>
                      <a:pt x="1" y="742"/>
                    </a:lnTo>
                    <a:lnTo>
                      <a:pt x="1" y="1613"/>
                    </a:lnTo>
                    <a:lnTo>
                      <a:pt x="1795" y="1536"/>
                    </a:ln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2062200" y="2618050"/>
                <a:ext cx="67725" cy="14475"/>
              </a:xfrm>
              <a:custGeom>
                <a:avLst/>
                <a:gdLst/>
                <a:ahLst/>
                <a:cxnLst/>
                <a:rect l="l" t="t" r="r" b="b"/>
                <a:pathLst>
                  <a:path w="2709" h="579" extrusionOk="0">
                    <a:moveTo>
                      <a:pt x="1" y="1"/>
                    </a:moveTo>
                    <a:lnTo>
                      <a:pt x="1" y="579"/>
                    </a:lnTo>
                    <a:lnTo>
                      <a:pt x="2708" y="448"/>
                    </a:lnTo>
                    <a:lnTo>
                      <a:pt x="26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2062200" y="2834575"/>
                <a:ext cx="76125" cy="18400"/>
              </a:xfrm>
              <a:custGeom>
                <a:avLst/>
                <a:gdLst/>
                <a:ahLst/>
                <a:cxnLst/>
                <a:rect l="l" t="t" r="r" b="b"/>
                <a:pathLst>
                  <a:path w="3045" h="736" extrusionOk="0">
                    <a:moveTo>
                      <a:pt x="1" y="0"/>
                    </a:moveTo>
                    <a:lnTo>
                      <a:pt x="1" y="736"/>
                    </a:lnTo>
                    <a:lnTo>
                      <a:pt x="3045" y="692"/>
                    </a:lnTo>
                    <a:lnTo>
                      <a:pt x="3021" y="7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a:off x="2165300" y="2643025"/>
                <a:ext cx="46125" cy="228000"/>
              </a:xfrm>
              <a:custGeom>
                <a:avLst/>
                <a:gdLst/>
                <a:ahLst/>
                <a:cxnLst/>
                <a:rect l="l" t="t" r="r" b="b"/>
                <a:pathLst>
                  <a:path w="1845" h="9120" extrusionOk="0">
                    <a:moveTo>
                      <a:pt x="1844" y="0"/>
                    </a:moveTo>
                    <a:lnTo>
                      <a:pt x="0" y="53"/>
                    </a:lnTo>
                    <a:lnTo>
                      <a:pt x="0" y="9119"/>
                    </a:lnTo>
                    <a:lnTo>
                      <a:pt x="1844" y="9119"/>
                    </a:lnTo>
                    <a:lnTo>
                      <a:pt x="18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176200" y="2815275"/>
                <a:ext cx="24975" cy="39725"/>
              </a:xfrm>
              <a:custGeom>
                <a:avLst/>
                <a:gdLst/>
                <a:ahLst/>
                <a:cxnLst/>
                <a:rect l="l" t="t" r="r" b="b"/>
                <a:pathLst>
                  <a:path w="999" h="1589" extrusionOk="0">
                    <a:moveTo>
                      <a:pt x="512" y="1"/>
                    </a:moveTo>
                    <a:lnTo>
                      <a:pt x="0" y="1051"/>
                    </a:lnTo>
                    <a:lnTo>
                      <a:pt x="537" y="1589"/>
                    </a:lnTo>
                    <a:lnTo>
                      <a:pt x="999" y="872"/>
                    </a:lnTo>
                    <a:lnTo>
                      <a:pt x="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a:off x="2180000" y="2657750"/>
                <a:ext cx="7725" cy="144750"/>
              </a:xfrm>
              <a:custGeom>
                <a:avLst/>
                <a:gdLst/>
                <a:ahLst/>
                <a:cxnLst/>
                <a:rect l="l" t="t" r="r" b="b"/>
                <a:pathLst>
                  <a:path w="309" h="5790" extrusionOk="0">
                    <a:moveTo>
                      <a:pt x="77" y="1"/>
                    </a:moveTo>
                    <a:lnTo>
                      <a:pt x="0" y="5789"/>
                    </a:lnTo>
                    <a:lnTo>
                      <a:pt x="257" y="5763"/>
                    </a:lnTo>
                    <a:lnTo>
                      <a:pt x="3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2191550" y="2658400"/>
                <a:ext cx="10250" cy="143450"/>
              </a:xfrm>
              <a:custGeom>
                <a:avLst/>
                <a:gdLst/>
                <a:ahLst/>
                <a:cxnLst/>
                <a:rect l="l" t="t" r="r" b="b"/>
                <a:pathLst>
                  <a:path w="410" h="5738" extrusionOk="0">
                    <a:moveTo>
                      <a:pt x="153" y="0"/>
                    </a:moveTo>
                    <a:lnTo>
                      <a:pt x="0" y="5737"/>
                    </a:lnTo>
                    <a:lnTo>
                      <a:pt x="256" y="5712"/>
                    </a:lnTo>
                    <a:lnTo>
                      <a:pt x="4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1949525" y="2567475"/>
                <a:ext cx="62750" cy="303550"/>
              </a:xfrm>
              <a:custGeom>
                <a:avLst/>
                <a:gdLst/>
                <a:ahLst/>
                <a:cxnLst/>
                <a:rect l="l" t="t" r="r" b="b"/>
                <a:pathLst>
                  <a:path w="2510" h="12142" extrusionOk="0">
                    <a:moveTo>
                      <a:pt x="1" y="1"/>
                    </a:moveTo>
                    <a:lnTo>
                      <a:pt x="1" y="12141"/>
                    </a:lnTo>
                    <a:lnTo>
                      <a:pt x="2509" y="12141"/>
                    </a:lnTo>
                    <a:lnTo>
                      <a:pt x="2075" y="27"/>
                    </a:lnTo>
                    <a:lnTo>
                      <a:pt x="974" y="13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1961025" y="2586050"/>
                <a:ext cx="29475" cy="49975"/>
              </a:xfrm>
              <a:custGeom>
                <a:avLst/>
                <a:gdLst/>
                <a:ahLst/>
                <a:cxnLst/>
                <a:rect l="l" t="t" r="r" b="b"/>
                <a:pathLst>
                  <a:path w="1179" h="1999" extrusionOk="0">
                    <a:moveTo>
                      <a:pt x="589" y="1"/>
                    </a:moveTo>
                    <a:cubicBezTo>
                      <a:pt x="154" y="1"/>
                      <a:pt x="1" y="551"/>
                      <a:pt x="1" y="1102"/>
                    </a:cubicBezTo>
                    <a:cubicBezTo>
                      <a:pt x="1" y="1653"/>
                      <a:pt x="410" y="1998"/>
                      <a:pt x="589" y="1998"/>
                    </a:cubicBezTo>
                    <a:cubicBezTo>
                      <a:pt x="914" y="1998"/>
                      <a:pt x="1178" y="1653"/>
                      <a:pt x="1178" y="1102"/>
                    </a:cubicBezTo>
                    <a:cubicBezTo>
                      <a:pt x="1178" y="552"/>
                      <a:pt x="914" y="1"/>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1964225" y="2648175"/>
                <a:ext cx="16675" cy="204925"/>
              </a:xfrm>
              <a:custGeom>
                <a:avLst/>
                <a:gdLst/>
                <a:ahLst/>
                <a:cxnLst/>
                <a:rect l="l" t="t" r="r" b="b"/>
                <a:pathLst>
                  <a:path w="667" h="8197" extrusionOk="0">
                    <a:moveTo>
                      <a:pt x="1" y="0"/>
                    </a:moveTo>
                    <a:lnTo>
                      <a:pt x="154" y="8196"/>
                    </a:lnTo>
                    <a:lnTo>
                      <a:pt x="667" y="8196"/>
                    </a:lnTo>
                    <a:lnTo>
                      <a:pt x="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a:off x="1984075" y="2648800"/>
                <a:ext cx="15400" cy="203625"/>
              </a:xfrm>
              <a:custGeom>
                <a:avLst/>
                <a:gdLst/>
                <a:ahLst/>
                <a:cxnLst/>
                <a:rect l="l" t="t" r="r" b="b"/>
                <a:pathLst>
                  <a:path w="616" h="8145" extrusionOk="0">
                    <a:moveTo>
                      <a:pt x="1" y="1"/>
                    </a:moveTo>
                    <a:lnTo>
                      <a:pt x="154" y="8144"/>
                    </a:lnTo>
                    <a:lnTo>
                      <a:pt x="616" y="8093"/>
                    </a:lnTo>
                    <a:lnTo>
                      <a:pt x="3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1883550" y="2543150"/>
                <a:ext cx="73000" cy="327875"/>
              </a:xfrm>
              <a:custGeom>
                <a:avLst/>
                <a:gdLst/>
                <a:ahLst/>
                <a:cxnLst/>
                <a:rect l="l" t="t" r="r" b="b"/>
                <a:pathLst>
                  <a:path w="2920" h="13115" extrusionOk="0">
                    <a:moveTo>
                      <a:pt x="128" y="1"/>
                    </a:moveTo>
                    <a:lnTo>
                      <a:pt x="1" y="13114"/>
                    </a:lnTo>
                    <a:lnTo>
                      <a:pt x="2920" y="13114"/>
                    </a:lnTo>
                    <a:lnTo>
                      <a:pt x="2638" y="27"/>
                    </a:lnTo>
                    <a:lnTo>
                      <a:pt x="1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1902100" y="2568775"/>
                <a:ext cx="33325" cy="49300"/>
              </a:xfrm>
              <a:custGeom>
                <a:avLst/>
                <a:gdLst/>
                <a:ahLst/>
                <a:cxnLst/>
                <a:rect l="l" t="t" r="r" b="b"/>
                <a:pathLst>
                  <a:path w="1333" h="1972" extrusionOk="0">
                    <a:moveTo>
                      <a:pt x="462" y="0"/>
                    </a:moveTo>
                    <a:lnTo>
                      <a:pt x="0" y="1127"/>
                    </a:lnTo>
                    <a:lnTo>
                      <a:pt x="692" y="1972"/>
                    </a:lnTo>
                    <a:lnTo>
                      <a:pt x="1332" y="1127"/>
                    </a:lnTo>
                    <a:lnTo>
                      <a:pt x="4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p:nvPr/>
            </p:nvSpPr>
            <p:spPr>
              <a:xfrm>
                <a:off x="1898300" y="2636000"/>
                <a:ext cx="41000" cy="153675"/>
              </a:xfrm>
              <a:custGeom>
                <a:avLst/>
                <a:gdLst/>
                <a:ahLst/>
                <a:cxnLst/>
                <a:rect l="l" t="t" r="r" b="b"/>
                <a:pathLst>
                  <a:path w="1640" h="6147" extrusionOk="0">
                    <a:moveTo>
                      <a:pt x="1153" y="359"/>
                    </a:moveTo>
                    <a:lnTo>
                      <a:pt x="1307" y="5737"/>
                    </a:lnTo>
                    <a:lnTo>
                      <a:pt x="281" y="5763"/>
                    </a:lnTo>
                    <a:lnTo>
                      <a:pt x="486" y="359"/>
                    </a:lnTo>
                    <a:close/>
                    <a:moveTo>
                      <a:pt x="128" y="0"/>
                    </a:moveTo>
                    <a:lnTo>
                      <a:pt x="0" y="6146"/>
                    </a:lnTo>
                    <a:lnTo>
                      <a:pt x="1639" y="6146"/>
                    </a:lnTo>
                    <a:lnTo>
                      <a:pt x="1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1900850" y="2805650"/>
                <a:ext cx="32650" cy="46775"/>
              </a:xfrm>
              <a:custGeom>
                <a:avLst/>
                <a:gdLst/>
                <a:ahLst/>
                <a:cxnLst/>
                <a:rect l="l" t="t" r="r" b="b"/>
                <a:pathLst>
                  <a:path w="1306" h="1871" extrusionOk="0">
                    <a:moveTo>
                      <a:pt x="743" y="1"/>
                    </a:moveTo>
                    <a:lnTo>
                      <a:pt x="0" y="1231"/>
                    </a:lnTo>
                    <a:lnTo>
                      <a:pt x="769" y="1870"/>
                    </a:lnTo>
                    <a:lnTo>
                      <a:pt x="1306" y="1102"/>
                    </a:lnTo>
                    <a:lnTo>
                      <a:pt x="7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9"/>
              <p:cNvSpPr/>
              <p:nvPr/>
            </p:nvSpPr>
            <p:spPr>
              <a:xfrm>
                <a:off x="1911100" y="2652650"/>
                <a:ext cx="14725" cy="119750"/>
              </a:xfrm>
              <a:custGeom>
                <a:avLst/>
                <a:gdLst/>
                <a:ahLst/>
                <a:cxnLst/>
                <a:rect l="l" t="t" r="r" b="b"/>
                <a:pathLst>
                  <a:path w="589" h="4790" extrusionOk="0">
                    <a:moveTo>
                      <a:pt x="180" y="0"/>
                    </a:moveTo>
                    <a:lnTo>
                      <a:pt x="1" y="4790"/>
                    </a:lnTo>
                    <a:lnTo>
                      <a:pt x="589" y="4739"/>
                    </a:lnTo>
                    <a:lnTo>
                      <a:pt x="4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9"/>
              <p:cNvSpPr/>
              <p:nvPr/>
            </p:nvSpPr>
            <p:spPr>
              <a:xfrm>
                <a:off x="2012250" y="2548300"/>
                <a:ext cx="51250" cy="322725"/>
              </a:xfrm>
              <a:custGeom>
                <a:avLst/>
                <a:gdLst/>
                <a:ahLst/>
                <a:cxnLst/>
                <a:rect l="l" t="t" r="r" b="b"/>
                <a:pathLst>
                  <a:path w="2050" h="12909" extrusionOk="0">
                    <a:moveTo>
                      <a:pt x="2050" y="1"/>
                    </a:moveTo>
                    <a:lnTo>
                      <a:pt x="179" y="78"/>
                    </a:lnTo>
                    <a:lnTo>
                      <a:pt x="0" y="12908"/>
                    </a:lnTo>
                    <a:lnTo>
                      <a:pt x="2050" y="12908"/>
                    </a:lnTo>
                    <a:lnTo>
                      <a:pt x="2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9"/>
              <p:cNvSpPr/>
              <p:nvPr/>
            </p:nvSpPr>
            <p:spPr>
              <a:xfrm>
                <a:off x="2013525" y="2573250"/>
                <a:ext cx="53825" cy="10275"/>
              </a:xfrm>
              <a:custGeom>
                <a:avLst/>
                <a:gdLst/>
                <a:ahLst/>
                <a:cxnLst/>
                <a:rect l="l" t="t" r="r" b="b"/>
                <a:pathLst>
                  <a:path w="2153" h="411" extrusionOk="0">
                    <a:moveTo>
                      <a:pt x="2152" y="0"/>
                    </a:moveTo>
                    <a:lnTo>
                      <a:pt x="0" y="26"/>
                    </a:lnTo>
                    <a:lnTo>
                      <a:pt x="0" y="411"/>
                    </a:lnTo>
                    <a:lnTo>
                      <a:pt x="2152" y="334"/>
                    </a:lnTo>
                    <a:lnTo>
                      <a:pt x="2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9"/>
              <p:cNvSpPr/>
              <p:nvPr/>
            </p:nvSpPr>
            <p:spPr>
              <a:xfrm>
                <a:off x="2010325" y="2854975"/>
                <a:ext cx="57650" cy="8975"/>
              </a:xfrm>
              <a:custGeom>
                <a:avLst/>
                <a:gdLst/>
                <a:ahLst/>
                <a:cxnLst/>
                <a:rect l="l" t="t" r="r" b="b"/>
                <a:pathLst>
                  <a:path w="2306" h="359" extrusionOk="0">
                    <a:moveTo>
                      <a:pt x="2306" y="1"/>
                    </a:moveTo>
                    <a:lnTo>
                      <a:pt x="1" y="52"/>
                    </a:lnTo>
                    <a:lnTo>
                      <a:pt x="1" y="308"/>
                    </a:lnTo>
                    <a:lnTo>
                      <a:pt x="2306" y="359"/>
                    </a:lnTo>
                    <a:lnTo>
                      <a:pt x="23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9"/>
              <p:cNvSpPr/>
              <p:nvPr/>
            </p:nvSpPr>
            <p:spPr>
              <a:xfrm>
                <a:off x="2023150" y="2829975"/>
                <a:ext cx="32025" cy="17325"/>
              </a:xfrm>
              <a:custGeom>
                <a:avLst/>
                <a:gdLst/>
                <a:ahLst/>
                <a:cxnLst/>
                <a:rect l="l" t="t" r="r" b="b"/>
                <a:pathLst>
                  <a:path w="1281" h="693" extrusionOk="0">
                    <a:moveTo>
                      <a:pt x="614" y="1"/>
                    </a:moveTo>
                    <a:cubicBezTo>
                      <a:pt x="358" y="1"/>
                      <a:pt x="0" y="693"/>
                      <a:pt x="0" y="693"/>
                    </a:cubicBezTo>
                    <a:lnTo>
                      <a:pt x="1280" y="641"/>
                    </a:lnTo>
                    <a:cubicBezTo>
                      <a:pt x="1280" y="641"/>
                      <a:pt x="871" y="1"/>
                      <a:pt x="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9"/>
              <p:cNvSpPr/>
              <p:nvPr/>
            </p:nvSpPr>
            <p:spPr>
              <a:xfrm>
                <a:off x="2025050" y="2590525"/>
                <a:ext cx="28200" cy="12850"/>
              </a:xfrm>
              <a:custGeom>
                <a:avLst/>
                <a:gdLst/>
                <a:ahLst/>
                <a:cxnLst/>
                <a:rect l="l" t="t" r="r" b="b"/>
                <a:pathLst>
                  <a:path w="1128" h="514" extrusionOk="0">
                    <a:moveTo>
                      <a:pt x="1" y="1"/>
                    </a:moveTo>
                    <a:cubicBezTo>
                      <a:pt x="1" y="1"/>
                      <a:pt x="359" y="514"/>
                      <a:pt x="616" y="514"/>
                    </a:cubicBezTo>
                    <a:cubicBezTo>
                      <a:pt x="872" y="514"/>
                      <a:pt x="1127" y="1"/>
                      <a:pt x="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9"/>
              <p:cNvSpPr/>
              <p:nvPr/>
            </p:nvSpPr>
            <p:spPr>
              <a:xfrm>
                <a:off x="2025700" y="2628950"/>
                <a:ext cx="26900" cy="179300"/>
              </a:xfrm>
              <a:custGeom>
                <a:avLst/>
                <a:gdLst/>
                <a:ahLst/>
                <a:cxnLst/>
                <a:rect l="l" t="t" r="r" b="b"/>
                <a:pathLst>
                  <a:path w="1076" h="7172" extrusionOk="0">
                    <a:moveTo>
                      <a:pt x="435" y="1"/>
                    </a:moveTo>
                    <a:cubicBezTo>
                      <a:pt x="435" y="1"/>
                      <a:pt x="512" y="1127"/>
                      <a:pt x="103" y="1127"/>
                    </a:cubicBezTo>
                    <a:lnTo>
                      <a:pt x="1" y="6096"/>
                    </a:lnTo>
                    <a:cubicBezTo>
                      <a:pt x="1" y="6096"/>
                      <a:pt x="384" y="6275"/>
                      <a:pt x="384" y="7171"/>
                    </a:cubicBezTo>
                    <a:lnTo>
                      <a:pt x="769" y="7171"/>
                    </a:lnTo>
                    <a:cubicBezTo>
                      <a:pt x="769" y="7171"/>
                      <a:pt x="692" y="6096"/>
                      <a:pt x="1076" y="6096"/>
                    </a:cubicBezTo>
                    <a:lnTo>
                      <a:pt x="1025" y="1127"/>
                    </a:lnTo>
                    <a:cubicBezTo>
                      <a:pt x="1025" y="1127"/>
                      <a:pt x="718" y="1102"/>
                      <a:pt x="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9"/>
              <p:cNvSpPr/>
              <p:nvPr/>
            </p:nvSpPr>
            <p:spPr>
              <a:xfrm>
                <a:off x="2139025" y="2543150"/>
                <a:ext cx="35250" cy="327875"/>
              </a:xfrm>
              <a:custGeom>
                <a:avLst/>
                <a:gdLst/>
                <a:ahLst/>
                <a:cxnLst/>
                <a:rect l="l" t="t" r="r" b="b"/>
                <a:pathLst>
                  <a:path w="1410" h="13115" extrusionOk="0">
                    <a:moveTo>
                      <a:pt x="179" y="1"/>
                    </a:moveTo>
                    <a:lnTo>
                      <a:pt x="0" y="13114"/>
                    </a:lnTo>
                    <a:lnTo>
                      <a:pt x="1230" y="13114"/>
                    </a:lnTo>
                    <a:lnTo>
                      <a:pt x="14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p:nvPr/>
            </p:nvSpPr>
            <p:spPr>
              <a:xfrm>
                <a:off x="2149925" y="2550200"/>
                <a:ext cx="18600" cy="23075"/>
              </a:xfrm>
              <a:custGeom>
                <a:avLst/>
                <a:gdLst/>
                <a:ahLst/>
                <a:cxnLst/>
                <a:rect l="l" t="t" r="r" b="b"/>
                <a:pathLst>
                  <a:path w="744" h="923" extrusionOk="0">
                    <a:moveTo>
                      <a:pt x="743" y="0"/>
                    </a:moveTo>
                    <a:lnTo>
                      <a:pt x="0" y="51"/>
                    </a:lnTo>
                    <a:lnTo>
                      <a:pt x="0" y="922"/>
                    </a:lnTo>
                    <a:lnTo>
                      <a:pt x="333" y="460"/>
                    </a:lnTo>
                    <a:lnTo>
                      <a:pt x="691" y="922"/>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a:off x="2144775" y="2838325"/>
                <a:ext cx="19875" cy="24350"/>
              </a:xfrm>
              <a:custGeom>
                <a:avLst/>
                <a:gdLst/>
                <a:ahLst/>
                <a:cxnLst/>
                <a:rect l="l" t="t" r="r" b="b"/>
                <a:pathLst>
                  <a:path w="795" h="974" extrusionOk="0">
                    <a:moveTo>
                      <a:pt x="26" y="1"/>
                    </a:moveTo>
                    <a:lnTo>
                      <a:pt x="0" y="974"/>
                    </a:lnTo>
                    <a:lnTo>
                      <a:pt x="794" y="923"/>
                    </a:lnTo>
                    <a:lnTo>
                      <a:pt x="743" y="1"/>
                    </a:lnTo>
                    <a:lnTo>
                      <a:pt x="411" y="512"/>
                    </a:lnTo>
                    <a:lnTo>
                      <a:pt x="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p:nvPr/>
            </p:nvSpPr>
            <p:spPr>
              <a:xfrm>
                <a:off x="2147350" y="2579000"/>
                <a:ext cx="19250" cy="259350"/>
              </a:xfrm>
              <a:custGeom>
                <a:avLst/>
                <a:gdLst/>
                <a:ahLst/>
                <a:cxnLst/>
                <a:rect l="l" t="t" r="r" b="b"/>
                <a:pathLst>
                  <a:path w="770" h="10374" extrusionOk="0">
                    <a:moveTo>
                      <a:pt x="436" y="0"/>
                    </a:moveTo>
                    <a:lnTo>
                      <a:pt x="103" y="360"/>
                    </a:lnTo>
                    <a:lnTo>
                      <a:pt x="1" y="9888"/>
                    </a:lnTo>
                    <a:lnTo>
                      <a:pt x="282" y="10374"/>
                    </a:lnTo>
                    <a:lnTo>
                      <a:pt x="589" y="9888"/>
                    </a:lnTo>
                    <a:lnTo>
                      <a:pt x="769" y="385"/>
                    </a:lnTo>
                    <a:lnTo>
                      <a:pt x="4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p:cNvSpPr txBox="1"/>
          <p:nvPr/>
        </p:nvSpPr>
        <p:spPr>
          <a:xfrm>
            <a:off x="1286997" y="2262777"/>
            <a:ext cx="2530549" cy="467832"/>
          </a:xfrm>
          <a:prstGeom prst="rect">
            <a:avLst/>
          </a:prstGeom>
          <a:noFill/>
        </p:spPr>
        <p:txBody>
          <a:bodyPr wrap="square" rtlCol="0">
            <a:spAutoFit/>
          </a:bodyPr>
          <a:lstStyle/>
          <a:p>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gần</a:t>
            </a:r>
            <a:r>
              <a:rPr lang="en-US" sz="2400" b="1" dirty="0" smtClean="0">
                <a:solidFill>
                  <a:schemeClr val="tx1"/>
                </a:solidFill>
              </a:rPr>
              <a:t> </a:t>
            </a:r>
            <a:r>
              <a:rPr lang="en-US" sz="2400" b="1" dirty="0" err="1" smtClean="0">
                <a:solidFill>
                  <a:schemeClr val="tx1"/>
                </a:solidFill>
              </a:rPr>
              <a:t>đúng</a:t>
            </a:r>
            <a:endParaRPr lang="en-US" sz="2400" b="1" dirty="0">
              <a:solidFill>
                <a:schemeClr val="tx1"/>
              </a:solidFill>
            </a:endParaRPr>
          </a:p>
        </p:txBody>
      </p:sp>
      <p:sp>
        <p:nvSpPr>
          <p:cNvPr id="63" name="TextBox 62"/>
          <p:cNvSpPr txBox="1"/>
          <p:nvPr/>
        </p:nvSpPr>
        <p:spPr>
          <a:xfrm>
            <a:off x="4727320" y="2001544"/>
            <a:ext cx="3069669" cy="1002582"/>
          </a:xfrm>
          <a:prstGeom prst="rect">
            <a:avLst/>
          </a:prstGeom>
          <a:noFill/>
        </p:spPr>
        <p:txBody>
          <a:bodyPr wrap="square" rtlCol="0">
            <a:spAutoFit/>
          </a:bodyPr>
          <a:lstStyle/>
          <a:p>
            <a:pPr>
              <a:lnSpc>
                <a:spcPct val="130000"/>
              </a:lnSpc>
            </a:pPr>
            <a:r>
              <a:rPr lang="en-US" sz="2400" b="1" dirty="0" err="1" smtClean="0">
                <a:solidFill>
                  <a:schemeClr val="tx1"/>
                </a:solidFill>
              </a:rPr>
              <a:t>Sai</a:t>
            </a:r>
            <a:r>
              <a:rPr lang="en-US" sz="2400" b="1" dirty="0" smtClean="0">
                <a:solidFill>
                  <a:schemeClr val="tx1"/>
                </a:solidFill>
              </a:rPr>
              <a:t> </a:t>
            </a:r>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tuyệt</a:t>
            </a:r>
            <a:r>
              <a:rPr lang="en-US" sz="2400" b="1" dirty="0" smtClean="0">
                <a:solidFill>
                  <a:schemeClr val="tx1"/>
                </a:solidFill>
              </a:rPr>
              <a:t> </a:t>
            </a: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và</a:t>
            </a:r>
            <a:r>
              <a:rPr lang="en-US" sz="2400" b="1" dirty="0" smtClean="0">
                <a:solidFill>
                  <a:schemeClr val="tx1"/>
                </a:solidFill>
              </a:rPr>
              <a:t> </a:t>
            </a:r>
            <a:r>
              <a:rPr lang="en-US" sz="2400" b="1" dirty="0" err="1" smtClean="0">
                <a:solidFill>
                  <a:schemeClr val="tx1"/>
                </a:solidFill>
              </a:rPr>
              <a:t>sai</a:t>
            </a:r>
            <a:r>
              <a:rPr lang="en-US" sz="2400" b="1" dirty="0" smtClean="0">
                <a:solidFill>
                  <a:schemeClr val="tx1"/>
                </a:solidFill>
              </a:rPr>
              <a:t> </a:t>
            </a:r>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tương</a:t>
            </a:r>
            <a:r>
              <a:rPr lang="en-US" sz="2400" b="1" dirty="0" smtClean="0">
                <a:solidFill>
                  <a:schemeClr val="tx1"/>
                </a:solidFill>
              </a:rPr>
              <a:t> </a:t>
            </a:r>
            <a:r>
              <a:rPr lang="en-US" sz="2400" b="1" dirty="0" err="1" smtClean="0">
                <a:solidFill>
                  <a:schemeClr val="tx1"/>
                </a:solidFill>
              </a:rPr>
              <a:t>đối</a:t>
            </a:r>
            <a:endParaRPr lang="en-US" sz="2400" b="1" dirty="0">
              <a:solidFill>
                <a:schemeClr val="tx1"/>
              </a:solidFill>
            </a:endParaRPr>
          </a:p>
        </p:txBody>
      </p:sp>
      <p:sp>
        <p:nvSpPr>
          <p:cNvPr id="64" name="TextBox 63"/>
          <p:cNvSpPr txBox="1"/>
          <p:nvPr/>
        </p:nvSpPr>
        <p:spPr>
          <a:xfrm>
            <a:off x="1222387" y="3901183"/>
            <a:ext cx="3528657" cy="577850"/>
          </a:xfrm>
          <a:prstGeom prst="rect">
            <a:avLst/>
          </a:prstGeom>
          <a:noFill/>
        </p:spPr>
        <p:txBody>
          <a:bodyPr wrap="square" rtlCol="0">
            <a:spAutoFit/>
          </a:bodyPr>
          <a:lstStyle/>
          <a:p>
            <a:pPr>
              <a:lnSpc>
                <a:spcPct val="150000"/>
              </a:lnSpc>
            </a:pPr>
            <a:r>
              <a:rPr lang="en-US" sz="2400" b="1" dirty="0" err="1" smtClean="0">
                <a:solidFill>
                  <a:schemeClr val="tx1"/>
                </a:solidFill>
              </a:rPr>
              <a:t>Quy</a:t>
            </a:r>
            <a:r>
              <a:rPr lang="en-US" sz="2400" b="1" dirty="0" smtClean="0">
                <a:solidFill>
                  <a:schemeClr val="tx1"/>
                </a:solidFill>
              </a:rPr>
              <a:t> </a:t>
            </a:r>
            <a:r>
              <a:rPr lang="en-US" sz="2400" b="1" dirty="0" err="1" smtClean="0">
                <a:solidFill>
                  <a:schemeClr val="tx1"/>
                </a:solidFill>
              </a:rPr>
              <a:t>tròn</a:t>
            </a:r>
            <a:r>
              <a:rPr lang="en-US" sz="2400" b="1" dirty="0" smtClean="0">
                <a:solidFill>
                  <a:schemeClr val="tx1"/>
                </a:solidFill>
              </a:rPr>
              <a:t> </a:t>
            </a:r>
            <a:r>
              <a:rPr lang="en-US" sz="2400" b="1" dirty="0" err="1" smtClean="0">
                <a:solidFill>
                  <a:schemeClr val="tx1"/>
                </a:solidFill>
              </a:rPr>
              <a:t>số</a:t>
            </a:r>
            <a:r>
              <a:rPr lang="en-US" sz="2400" b="1" dirty="0" smtClean="0">
                <a:solidFill>
                  <a:schemeClr val="tx1"/>
                </a:solidFill>
              </a:rPr>
              <a:t> </a:t>
            </a:r>
            <a:r>
              <a:rPr lang="en-US" sz="2400" b="1" dirty="0" err="1" smtClean="0">
                <a:solidFill>
                  <a:schemeClr val="tx1"/>
                </a:solidFill>
              </a:rPr>
              <a:t>gần</a:t>
            </a:r>
            <a:r>
              <a:rPr lang="en-US" sz="2400" b="1" dirty="0" smtClean="0">
                <a:solidFill>
                  <a:schemeClr val="tx1"/>
                </a:solidFill>
              </a:rPr>
              <a:t> </a:t>
            </a:r>
            <a:r>
              <a:rPr lang="en-US" sz="2400" b="1" dirty="0" err="1" smtClean="0">
                <a:solidFill>
                  <a:schemeClr val="tx1"/>
                </a:solidFill>
              </a:rPr>
              <a:t>đúng</a:t>
            </a:r>
            <a:endParaRPr lang="en-US" sz="2400" b="1"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6"/>
                                        </p:tgtEl>
                                        <p:attrNameLst>
                                          <p:attrName>style.visibility</p:attrName>
                                        </p:attrNameLst>
                                      </p:cBhvr>
                                      <p:to>
                                        <p:strVal val="visible"/>
                                      </p:to>
                                    </p:set>
                                    <p:animEffect transition="in" filter="fade">
                                      <p:cBhvr>
                                        <p:cTn id="13" dur="500"/>
                                        <p:tgtEl>
                                          <p:spTgt spid="4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3"/>
                                        </p:tgtEl>
                                        <p:attrNameLst>
                                          <p:attrName>style.visibility</p:attrName>
                                        </p:attrNameLst>
                                      </p:cBhvr>
                                      <p:to>
                                        <p:strVal val="visible"/>
                                      </p:to>
                                    </p:set>
                                    <p:animEffect transition="in" filter="fade">
                                      <p:cBhvr>
                                        <p:cTn id="18" dur="500"/>
                                        <p:tgtEl>
                                          <p:spTgt spid="4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5"/>
                                        </p:tgtEl>
                                        <p:attrNameLst>
                                          <p:attrName>style.visibility</p:attrName>
                                        </p:attrNameLst>
                                      </p:cBhvr>
                                      <p:to>
                                        <p:strVal val="visible"/>
                                      </p:to>
                                    </p:set>
                                    <p:animEffect transition="in" filter="fade">
                                      <p:cBhvr>
                                        <p:cTn id="24" dur="500"/>
                                        <p:tgtEl>
                                          <p:spTgt spid="40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8"/>
                                        </p:tgtEl>
                                        <p:attrNameLst>
                                          <p:attrName>style.visibility</p:attrName>
                                        </p:attrNameLst>
                                      </p:cBhvr>
                                      <p:to>
                                        <p:strVal val="visible"/>
                                      </p:to>
                                    </p:set>
                                    <p:animEffect transition="in" filter="fade">
                                      <p:cBhvr>
                                        <p:cTn id="29" dur="500"/>
                                        <p:tgtEl>
                                          <p:spTgt spid="4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8"/>
                                        </p:tgtEl>
                                        <p:attrNameLst>
                                          <p:attrName>style.visibility</p:attrName>
                                        </p:attrNameLst>
                                      </p:cBhvr>
                                      <p:to>
                                        <p:strVal val="visible"/>
                                      </p:to>
                                    </p:set>
                                    <p:animEffect transition="in" filter="fade">
                                      <p:cBhvr>
                                        <p:cTn id="35"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animBg="1"/>
      <p:bldP spid="406" grpId="0" animBg="1"/>
      <p:bldP spid="408" grpId="0" animBg="1"/>
      <p:bldP spid="410" grpId="0"/>
      <p:bldP spid="413" grpId="0"/>
      <p:bldP spid="418" grpId="0"/>
      <p:bldP spid="11"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2"/>
          <p:cNvSpPr/>
          <p:nvPr/>
        </p:nvSpPr>
        <p:spPr>
          <a:xfrm rot="10800000" flipH="1">
            <a:off x="348224" y="-1187529"/>
            <a:ext cx="1763993" cy="23774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rot="90">
            <a:off x="2057103" y="344328"/>
            <a:ext cx="2725594" cy="754876"/>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5" name="Google Shape;475;p42"/>
          <p:cNvSpPr txBox="1">
            <a:spLocks noGrp="1"/>
          </p:cNvSpPr>
          <p:nvPr>
            <p:ph type="title" idx="2"/>
          </p:nvPr>
        </p:nvSpPr>
        <p:spPr>
          <a:xfrm>
            <a:off x="504370" y="156743"/>
            <a:ext cx="1451700" cy="103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600" dirty="0" smtClean="0">
                <a:latin typeface="+mn-lt"/>
              </a:rPr>
              <a:t>1</a:t>
            </a:r>
            <a:r>
              <a:rPr lang="pt-BR" sz="3600" dirty="0">
                <a:latin typeface="+mn-lt"/>
              </a:rPr>
              <a:t>.</a:t>
            </a:r>
            <a:endParaRPr sz="3600" dirty="0">
              <a:latin typeface="+mn-lt"/>
            </a:endParaRPr>
          </a:p>
        </p:txBody>
      </p:sp>
      <p:sp>
        <p:nvSpPr>
          <p:cNvPr id="476" name="Google Shape;476;p42"/>
          <p:cNvSpPr txBox="1">
            <a:spLocks noGrp="1"/>
          </p:cNvSpPr>
          <p:nvPr>
            <p:ph type="subTitle" idx="1"/>
          </p:nvPr>
        </p:nvSpPr>
        <p:spPr>
          <a:xfrm>
            <a:off x="2218557" y="482093"/>
            <a:ext cx="2619273" cy="382500"/>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None/>
            </a:pPr>
            <a:r>
              <a:rPr lang="en-US" sz="2400" b="1" dirty="0" err="1" smtClean="0">
                <a:latin typeface="+mn-lt"/>
              </a:rPr>
              <a:t>Số</a:t>
            </a:r>
            <a:r>
              <a:rPr lang="en-US" sz="2400" b="1" dirty="0" smtClean="0">
                <a:latin typeface="+mn-lt"/>
              </a:rPr>
              <a:t> </a:t>
            </a:r>
            <a:r>
              <a:rPr lang="en-US" sz="2400" b="1" dirty="0" err="1" smtClean="0">
                <a:latin typeface="+mn-lt"/>
              </a:rPr>
              <a:t>gần</a:t>
            </a:r>
            <a:r>
              <a:rPr lang="en-US" sz="2400" b="1" dirty="0" smtClean="0">
                <a:latin typeface="+mn-lt"/>
              </a:rPr>
              <a:t> </a:t>
            </a:r>
            <a:r>
              <a:rPr lang="en-US" sz="2400" b="1" dirty="0" err="1" smtClean="0">
                <a:latin typeface="+mn-lt"/>
              </a:rPr>
              <a:t>đúng</a:t>
            </a:r>
            <a:endParaRPr sz="2400" b="1" dirty="0">
              <a:latin typeface="+mn-lt"/>
            </a:endParaRPr>
          </a:p>
        </p:txBody>
      </p:sp>
      <p:sp>
        <p:nvSpPr>
          <p:cNvPr id="3" name="Rounded Rectangle 2"/>
          <p:cNvSpPr/>
          <p:nvPr/>
        </p:nvSpPr>
        <p:spPr>
          <a:xfrm>
            <a:off x="504370" y="1488559"/>
            <a:ext cx="867230" cy="563526"/>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solidFill>
                  <a:schemeClr val="accent6"/>
                </a:solidFill>
              </a:rPr>
              <a:t>HĐ1</a:t>
            </a:r>
            <a:endParaRPr lang="en-US" sz="2000" b="1" dirty="0">
              <a:solidFill>
                <a:schemeClr val="accent6"/>
              </a:solidFill>
            </a:endParaRPr>
          </a:p>
        </p:txBody>
      </p:sp>
      <p:sp>
        <p:nvSpPr>
          <p:cNvPr id="4" name="Rectangle 3"/>
          <p:cNvSpPr/>
          <p:nvPr/>
        </p:nvSpPr>
        <p:spPr>
          <a:xfrm>
            <a:off x="1456660" y="1333886"/>
            <a:ext cx="6411433" cy="2400657"/>
          </a:xfrm>
          <a:prstGeom prst="rect">
            <a:avLst/>
          </a:prstGeom>
        </p:spPr>
        <p:txBody>
          <a:bodyPr wrap="square">
            <a:spAutoFit/>
          </a:bodyPr>
          <a:lstStyle/>
          <a:p>
            <a:pPr algn="just">
              <a:lnSpc>
                <a:spcPct val="150000"/>
              </a:lnSpc>
            </a:pPr>
            <a:r>
              <a:rPr lang="vi-VN" sz="2000" dirty="0"/>
              <a:t>Ngày 8-12-2020, Trung Quốc và Nepal ra thông cáo chung khẳng định chiều cao mới đo được của đỉnh núi cao nhất thế giới Everest là </a:t>
            </a:r>
            <a:r>
              <a:rPr lang="en-US" sz="2000" dirty="0" smtClean="0"/>
              <a:t>8 </a:t>
            </a:r>
            <a:r>
              <a:rPr lang="vi-VN" sz="2000" dirty="0" smtClean="0"/>
              <a:t>848,86 </a:t>
            </a:r>
            <a:r>
              <a:rPr lang="vi-VN" sz="2000" dirty="0"/>
              <a:t>m.</a:t>
            </a:r>
          </a:p>
          <a:p>
            <a:pPr algn="just">
              <a:lnSpc>
                <a:spcPct val="150000"/>
              </a:lnSpc>
            </a:pPr>
            <a:r>
              <a:rPr lang="vi-VN" sz="2000" dirty="0" smtClean="0"/>
              <a:t>Trong </a:t>
            </a:r>
            <a:r>
              <a:rPr lang="vi-VN" sz="2000" dirty="0"/>
              <a:t>các số được đưa ra ở tình huống mở đầu, số nào gần nhất với số được công bố ở trên?</a:t>
            </a:r>
            <a:endParaRPr lang="en-US" sz="2000" dirty="0"/>
          </a:p>
        </p:txBody>
      </p:sp>
      <p:grpSp>
        <p:nvGrpSpPr>
          <p:cNvPr id="6" name="Group 5"/>
          <p:cNvGrpSpPr/>
          <p:nvPr/>
        </p:nvGrpSpPr>
        <p:grpSpPr>
          <a:xfrm>
            <a:off x="6060558" y="3210841"/>
            <a:ext cx="2222204" cy="1765195"/>
            <a:chOff x="5954233" y="3232106"/>
            <a:chExt cx="2222204" cy="1765195"/>
          </a:xfrm>
        </p:grpSpPr>
        <p:pic>
          <p:nvPicPr>
            <p:cNvPr id="10" name="Picture 13"/>
            <p:cNvPicPr>
              <a:picLocks noChangeAspect="1"/>
            </p:cNvPicPr>
            <p:nvPr/>
          </p:nvPicPr>
          <p:blipFill>
            <a:blip r:embed="rId3"/>
            <a:srcRect/>
            <a:stretch>
              <a:fillRect/>
            </a:stretch>
          </p:blipFill>
          <p:spPr>
            <a:xfrm>
              <a:off x="5954233" y="3232106"/>
              <a:ext cx="2222204" cy="1765195"/>
            </a:xfrm>
            <a:prstGeom prst="rect">
              <a:avLst/>
            </a:prstGeom>
          </p:spPr>
        </p:pic>
        <p:sp>
          <p:nvSpPr>
            <p:cNvPr id="5" name="TextBox 4"/>
            <p:cNvSpPr txBox="1"/>
            <p:nvPr/>
          </p:nvSpPr>
          <p:spPr>
            <a:xfrm rot="21064311">
              <a:off x="6416749" y="3899259"/>
              <a:ext cx="1297172" cy="430887"/>
            </a:xfrm>
            <a:prstGeom prst="rect">
              <a:avLst/>
            </a:prstGeom>
            <a:noFill/>
          </p:spPr>
          <p:txBody>
            <a:bodyPr wrap="square" rtlCol="0">
              <a:spAutoFit/>
            </a:bodyPr>
            <a:lstStyle/>
            <a:p>
              <a:pPr algn="ctr"/>
              <a:r>
                <a:rPr lang="en-US" sz="2200" b="1" dirty="0" smtClean="0">
                  <a:solidFill>
                    <a:srgbClr val="C00000"/>
                  </a:solidFill>
                </a:rPr>
                <a:t>8 848,13 </a:t>
              </a:r>
              <a:endParaRPr lang="en-US" sz="2200" b="1" dirty="0">
                <a:solidFill>
                  <a:srgbClr val="C00000"/>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randombar(horizontal)">
                                      <p:cBhvr>
                                        <p:cTn id="7" dur="500"/>
                                        <p:tgtEl>
                                          <p:spTgt spid="47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75"/>
                                        </p:tgtEl>
                                        <p:attrNameLst>
                                          <p:attrName>style.visibility</p:attrName>
                                        </p:attrNameLst>
                                      </p:cBhvr>
                                      <p:to>
                                        <p:strVal val="visible"/>
                                      </p:to>
                                    </p:set>
                                    <p:animEffect transition="in" filter="randombar(horizontal)">
                                      <p:cBhvr>
                                        <p:cTn id="10" dur="500"/>
                                        <p:tgtEl>
                                          <p:spTgt spid="47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6">
                                            <p:txEl>
                                              <p:pRg st="0" end="0"/>
                                            </p:txEl>
                                          </p:spTgt>
                                        </p:tgtEl>
                                        <p:attrNameLst>
                                          <p:attrName>style.visibility</p:attrName>
                                        </p:attrNameLst>
                                      </p:cBhvr>
                                      <p:to>
                                        <p:strVal val="visible"/>
                                      </p:to>
                                    </p:set>
                                    <p:animEffect transition="in" filter="randombar(horizontal)">
                                      <p:cBhvr>
                                        <p:cTn id="13" dur="500"/>
                                        <p:tgtEl>
                                          <p:spTgt spid="476">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73"/>
                                        </p:tgtEl>
                                        <p:attrNameLst>
                                          <p:attrName>style.visibility</p:attrName>
                                        </p:attrNameLst>
                                      </p:cBhvr>
                                      <p:to>
                                        <p:strVal val="visible"/>
                                      </p:to>
                                    </p:set>
                                    <p:animEffect transition="in" filter="randombar(horizontal)">
                                      <p:cBhvr>
                                        <p:cTn id="16" dur="500"/>
                                        <p:tgtEl>
                                          <p:spTgt spid="47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p:bldP spid="473" grpId="0" animBg="1"/>
      <p:bldP spid="475" grpId="0"/>
      <p:bldP spid="476" grpId="0" build="p"/>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59" name="Rounded Rectangle 58"/>
          <p:cNvSpPr/>
          <p:nvPr/>
        </p:nvSpPr>
        <p:spPr>
          <a:xfrm>
            <a:off x="939630" y="520996"/>
            <a:ext cx="867230" cy="563526"/>
          </a:xfrm>
          <a:prstGeom prst="roundRect">
            <a:avLst/>
          </a:prstGeom>
          <a:solidFill>
            <a:schemeClr val="accent1">
              <a:lumMod val="75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solidFill>
                  <a:schemeClr val="accent6"/>
                </a:solidFill>
              </a:rPr>
              <a:t>HĐ2</a:t>
            </a:r>
            <a:endParaRPr lang="en-US" sz="2000" b="1" dirty="0">
              <a:solidFill>
                <a:schemeClr val="accent6"/>
              </a:solidFill>
            </a:endParaRPr>
          </a:p>
        </p:txBody>
      </p:sp>
      <p:sp>
        <p:nvSpPr>
          <p:cNvPr id="4" name="Rectangle 3"/>
          <p:cNvSpPr/>
          <p:nvPr/>
        </p:nvSpPr>
        <p:spPr>
          <a:xfrm>
            <a:off x="1935125" y="345858"/>
            <a:ext cx="6666614" cy="1477328"/>
          </a:xfrm>
          <a:prstGeom prst="rect">
            <a:avLst/>
          </a:prstGeom>
        </p:spPr>
        <p:txBody>
          <a:bodyPr wrap="square">
            <a:spAutoFit/>
          </a:bodyPr>
          <a:lstStyle/>
          <a:p>
            <a:pPr algn="just">
              <a:lnSpc>
                <a:spcPct val="150000"/>
              </a:lnSpc>
            </a:pPr>
            <a:r>
              <a:rPr lang="vi-VN" sz="2000" dirty="0"/>
              <a:t>Trang và Hòa thực hiện đo thể tích một cốc nước bằng hai ống đong có vạch chia được kết quả như Hình 5.1. Hãy cho biết số đo thể tích trên mỗi ống</a:t>
            </a:r>
            <a:r>
              <a:rPr lang="vi-VN" sz="2000" dirty="0" smtClean="0"/>
              <a:t>.</a:t>
            </a:r>
            <a:endParaRPr lang="vi-VN"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630" y="1897614"/>
            <a:ext cx="2996964" cy="3132311"/>
          </a:xfrm>
          <a:prstGeom prst="rect">
            <a:avLst/>
          </a:prstGeom>
        </p:spPr>
      </p:pic>
      <p:sp>
        <p:nvSpPr>
          <p:cNvPr id="6" name="Rectangle 5"/>
          <p:cNvSpPr/>
          <p:nvPr/>
        </p:nvSpPr>
        <p:spPr>
          <a:xfrm>
            <a:off x="4157329" y="2583712"/>
            <a:ext cx="4444410" cy="19389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đo</a:t>
            </a:r>
            <a:r>
              <a:rPr lang="en-US" sz="2000" dirty="0"/>
              <a:t> </a:t>
            </a:r>
            <a:r>
              <a:rPr lang="en-US" sz="2000" dirty="0" err="1"/>
              <a:t>thể</a:t>
            </a:r>
            <a:r>
              <a:rPr lang="en-US" sz="2000" dirty="0"/>
              <a:t> </a:t>
            </a:r>
            <a:r>
              <a:rPr lang="en-US" sz="2000" dirty="0" err="1"/>
              <a:t>tích</a:t>
            </a:r>
            <a:r>
              <a:rPr lang="en-US" sz="2000" dirty="0"/>
              <a:t> </a:t>
            </a:r>
            <a:r>
              <a:rPr lang="en-US" sz="2000" dirty="0" err="1"/>
              <a:t>trên</a:t>
            </a:r>
            <a:r>
              <a:rPr lang="en-US" sz="2000" dirty="0"/>
              <a:t> </a:t>
            </a:r>
            <a:r>
              <a:rPr lang="en-US" sz="2000" dirty="0" err="1"/>
              <a:t>ống</a:t>
            </a:r>
            <a:r>
              <a:rPr lang="en-US" sz="2000" dirty="0"/>
              <a:t> </a:t>
            </a:r>
            <a:r>
              <a:rPr lang="en-US" sz="2000" dirty="0" err="1"/>
              <a:t>thứ</a:t>
            </a:r>
            <a:r>
              <a:rPr lang="en-US" sz="2000" dirty="0"/>
              <a:t> </a:t>
            </a:r>
            <a:r>
              <a:rPr lang="en-US" sz="2000" dirty="0" err="1"/>
              <a:t>nhất</a:t>
            </a:r>
            <a:r>
              <a:rPr lang="en-US" sz="2000" dirty="0"/>
              <a:t> </a:t>
            </a:r>
            <a:r>
              <a:rPr lang="en-US" sz="2000" dirty="0" err="1"/>
              <a:t>là</a:t>
            </a:r>
            <a:r>
              <a:rPr lang="en-US" sz="2000" dirty="0"/>
              <a:t>: 13 </a:t>
            </a:r>
            <a:r>
              <a:rPr lang="en-US" sz="2000" dirty="0" smtClean="0"/>
              <a:t>cm</a:t>
            </a:r>
            <a:r>
              <a:rPr lang="en-US" sz="2000" baseline="30000" dirty="0" smtClean="0"/>
              <a:t>3</a:t>
            </a:r>
            <a:r>
              <a:rPr lang="en-US" sz="2000" dirty="0" smtClean="0"/>
              <a:t>;</a:t>
            </a:r>
            <a:endParaRPr lang="en-US" sz="2000" dirty="0"/>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đo</a:t>
            </a:r>
            <a:r>
              <a:rPr lang="en-US" sz="2000" dirty="0"/>
              <a:t> </a:t>
            </a:r>
            <a:r>
              <a:rPr lang="en-US" sz="2000" dirty="0" err="1"/>
              <a:t>thể</a:t>
            </a:r>
            <a:r>
              <a:rPr lang="en-US" sz="2000" dirty="0"/>
              <a:t> </a:t>
            </a:r>
            <a:r>
              <a:rPr lang="en-US" sz="2000" dirty="0" err="1"/>
              <a:t>tích</a:t>
            </a:r>
            <a:r>
              <a:rPr lang="en-US" sz="2000" dirty="0"/>
              <a:t> </a:t>
            </a:r>
            <a:r>
              <a:rPr lang="en-US" sz="2000" dirty="0" err="1"/>
              <a:t>trên</a:t>
            </a:r>
            <a:r>
              <a:rPr lang="en-US" sz="2000" dirty="0"/>
              <a:t> </a:t>
            </a:r>
            <a:r>
              <a:rPr lang="en-US" sz="2000" dirty="0" err="1"/>
              <a:t>ống</a:t>
            </a:r>
            <a:r>
              <a:rPr lang="en-US" sz="2000" dirty="0"/>
              <a:t> </a:t>
            </a:r>
            <a:r>
              <a:rPr lang="en-US" sz="2000" dirty="0" err="1"/>
              <a:t>thức</a:t>
            </a:r>
            <a:r>
              <a:rPr lang="en-US" sz="2000" dirty="0"/>
              <a:t> </a:t>
            </a:r>
            <a:r>
              <a:rPr lang="en-US" sz="2000" dirty="0" err="1"/>
              <a:t>hai</a:t>
            </a:r>
            <a:r>
              <a:rPr lang="en-US" sz="2000" dirty="0"/>
              <a:t> </a:t>
            </a:r>
            <a:r>
              <a:rPr lang="en-US" sz="2000" dirty="0" err="1"/>
              <a:t>là</a:t>
            </a:r>
            <a:r>
              <a:rPr lang="en-US" sz="2000" dirty="0"/>
              <a:t>: 13,1 </a:t>
            </a:r>
            <a:r>
              <a:rPr lang="en-US" sz="2000" dirty="0" smtClean="0"/>
              <a:t>cm</a:t>
            </a:r>
            <a:r>
              <a:rPr lang="en-US" sz="2000" baseline="30000" dirty="0"/>
              <a:t>3</a:t>
            </a:r>
            <a:r>
              <a:rPr lang="en-US" sz="2000" dirty="0" smtClean="0"/>
              <a:t>.</a:t>
            </a:r>
            <a:endParaRPr lang="en-US" sz="2000" dirty="0"/>
          </a:p>
        </p:txBody>
      </p:sp>
      <p:sp>
        <p:nvSpPr>
          <p:cNvPr id="7" name="Oval Callout 6"/>
          <p:cNvSpPr/>
          <p:nvPr/>
        </p:nvSpPr>
        <p:spPr>
          <a:xfrm>
            <a:off x="5996763" y="1897614"/>
            <a:ext cx="956930" cy="61167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arn(inVertical)">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p:nvPr/>
        </p:nvSpPr>
        <p:spPr>
          <a:xfrm>
            <a:off x="542259" y="1414130"/>
            <a:ext cx="7868094" cy="3072809"/>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094074" y="712381"/>
            <a:ext cx="2764465" cy="523220"/>
          </a:xfrm>
          <a:prstGeom prst="rect">
            <a:avLst/>
          </a:prstGeom>
          <a:noFill/>
        </p:spPr>
        <p:txBody>
          <a:bodyPr wrap="square" rtlCol="0">
            <a:spAutoFit/>
          </a:bodyPr>
          <a:lstStyle/>
          <a:p>
            <a:pPr algn="ctr"/>
            <a:r>
              <a:rPr lang="en-US" sz="2800" b="1" dirty="0" smtClean="0">
                <a:solidFill>
                  <a:srgbClr val="C00000"/>
                </a:solidFill>
              </a:rPr>
              <a:t>KẾT LUẬN</a:t>
            </a:r>
            <a:endParaRPr lang="en-US" sz="2800" b="1" dirty="0">
              <a:solidFill>
                <a:srgbClr val="C00000"/>
              </a:solidFill>
            </a:endParaRPr>
          </a:p>
        </p:txBody>
      </p:sp>
      <mc:AlternateContent xmlns:mc="http://schemas.openxmlformats.org/markup-compatibility/2006" xmlns:a14="http://schemas.microsoft.com/office/drawing/2010/main">
        <mc:Choice Requires="a14">
          <p:sp>
            <p:nvSpPr>
              <p:cNvPr id="5" name="Rectangle 4"/>
              <p:cNvSpPr/>
              <p:nvPr/>
            </p:nvSpPr>
            <p:spPr>
              <a:xfrm>
                <a:off x="1156289" y="1721944"/>
                <a:ext cx="6640034" cy="2308324"/>
              </a:xfrm>
              <a:prstGeom prst="rect">
                <a:avLst/>
              </a:prstGeom>
            </p:spPr>
            <p:txBody>
              <a:bodyPr wrap="square">
                <a:spAutoFit/>
              </a:bodyPr>
              <a:lstStyle/>
              <a:p>
                <a:pPr algn="just">
                  <a:lnSpc>
                    <a:spcPct val="150000"/>
                  </a:lnSpc>
                  <a:spcBef>
                    <a:spcPts val="600"/>
                  </a:spcBef>
                  <a:spcAft>
                    <a:spcPts val="800"/>
                  </a:spcAft>
                </a:pPr>
                <a:r>
                  <a:rPr lang="nl-NL" sz="2400" dirty="0">
                    <a:latin typeface="+mn-lt"/>
                    <a:ea typeface="Calibri" panose="020F0502020204030204" pitchFamily="34" charset="0"/>
                    <a:cs typeface="Times New Roman" panose="02020603050405020304" pitchFamily="18" charset="0"/>
                  </a:rPr>
                  <a:t>Trong nhiều trường hợp, ta không biết hoặc khó biết số đúng (kí hiệu là </a:t>
                </a:r>
                <a14:m>
                  <m:oMath xmlns:m="http://schemas.openxmlformats.org/officeDocument/2006/math">
                    <m:acc>
                      <m:accPr>
                        <m:chr m:val="̅"/>
                        <m:ctrlPr>
                          <a:rPr lang="en-US" sz="2400" i="1">
                            <a:latin typeface="Cambria Math"/>
                            <a:ea typeface="Calibri" panose="020F0502020204030204" pitchFamily="34" charset="0"/>
                            <a:cs typeface="Times New Roman" panose="02020603050405020304" pitchFamily="18" charset="0"/>
                          </a:rPr>
                        </m:ctrlPr>
                      </m:accPr>
                      <m:e>
                        <m:r>
                          <a:rPr lang="nl-NL" sz="2400" b="1" i="1">
                            <a:latin typeface="Cambria Math" panose="02040503050406030204" pitchFamily="18" charset="0"/>
                            <a:ea typeface="Calibri" panose="020F0502020204030204" pitchFamily="34" charset="0"/>
                            <a:cs typeface="Times New Roman" panose="02020603050405020304" pitchFamily="18" charset="0"/>
                          </a:rPr>
                          <m:t>𝒂</m:t>
                        </m:r>
                      </m:e>
                    </m:acc>
                  </m:oMath>
                </a14:m>
                <a:r>
                  <a:rPr lang="nl-NL" sz="2400" dirty="0">
                    <a:latin typeface="+mn-lt"/>
                    <a:ea typeface="Times New Roman" panose="02020603050405020304" pitchFamily="18" charset="0"/>
                    <a:cs typeface="Times New Roman" panose="02020603050405020304" pitchFamily="18" charset="0"/>
                  </a:rPr>
                  <a:t>) mà chỉ tìm được giá trị khác xấp xỉ của nó. Giá trị này được gọi là </a:t>
                </a:r>
                <a:r>
                  <a:rPr lang="nl-NL" sz="2400" i="1" dirty="0">
                    <a:solidFill>
                      <a:srgbClr val="0070C0"/>
                    </a:solidFill>
                    <a:latin typeface="+mn-lt"/>
                    <a:ea typeface="Times New Roman" panose="02020603050405020304" pitchFamily="18" charset="0"/>
                    <a:cs typeface="Times New Roman" panose="02020603050405020304" pitchFamily="18" charset="0"/>
                  </a:rPr>
                  <a:t>số gần đúng</a:t>
                </a:r>
                <a:r>
                  <a:rPr lang="nl-NL" sz="2400" dirty="0">
                    <a:latin typeface="+mn-lt"/>
                    <a:ea typeface="Times New Roman" panose="02020603050405020304" pitchFamily="18" charset="0"/>
                    <a:cs typeface="Times New Roman" panose="02020603050405020304" pitchFamily="18" charset="0"/>
                  </a:rPr>
                  <a:t>, kí hiệu là </a:t>
                </a:r>
                <a:r>
                  <a:rPr lang="nl-NL" sz="2400" i="1" dirty="0">
                    <a:latin typeface="+mn-lt"/>
                    <a:ea typeface="Times New Roman" panose="02020603050405020304" pitchFamily="18" charset="0"/>
                    <a:cs typeface="Times New Roman" panose="02020603050405020304" pitchFamily="18" charset="0"/>
                  </a:rPr>
                  <a:t>a</a:t>
                </a:r>
                <a:r>
                  <a:rPr lang="nl-NL" sz="2400" dirty="0">
                    <a:latin typeface="+mn-lt"/>
                    <a:ea typeface="Times New Roman" panose="02020603050405020304" pitchFamily="18" charset="0"/>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56289" y="1721944"/>
                <a:ext cx="6640034" cy="2308324"/>
              </a:xfrm>
              <a:prstGeom prst="rect">
                <a:avLst/>
              </a:prstGeom>
              <a:blipFill rotWithShape="0">
                <a:blip r:embed="rId3"/>
                <a:stretch>
                  <a:fillRect l="-1469" r="-1377" b="-2375"/>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9820">
            <a:off x="7551370" y="885356"/>
            <a:ext cx="896069" cy="921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7"/>
          <p:cNvSpPr/>
          <p:nvPr/>
        </p:nvSpPr>
        <p:spPr>
          <a:xfrm>
            <a:off x="4774019" y="1544476"/>
            <a:ext cx="3700130" cy="228184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7"/>
          <p:cNvSpPr/>
          <p:nvPr/>
        </p:nvSpPr>
        <p:spPr>
          <a:xfrm>
            <a:off x="744280" y="1544476"/>
            <a:ext cx="3546928" cy="2281841"/>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47"/>
          <p:cNvGrpSpPr/>
          <p:nvPr/>
        </p:nvGrpSpPr>
        <p:grpSpPr>
          <a:xfrm rot="160518">
            <a:off x="3416582" y="1273000"/>
            <a:ext cx="712952" cy="837291"/>
            <a:chOff x="2594275" y="2014975"/>
            <a:chExt cx="279175" cy="327850"/>
          </a:xfrm>
        </p:grpSpPr>
        <p:sp>
          <p:nvSpPr>
            <p:cNvPr id="516" name="Google Shape;516;p47"/>
            <p:cNvSpPr/>
            <p:nvPr/>
          </p:nvSpPr>
          <p:spPr>
            <a:xfrm>
              <a:off x="2651275" y="2081600"/>
              <a:ext cx="33275" cy="261225"/>
            </a:xfrm>
            <a:custGeom>
              <a:avLst/>
              <a:gdLst/>
              <a:ahLst/>
              <a:cxnLst/>
              <a:rect l="l" t="t" r="r" b="b"/>
              <a:pathLst>
                <a:path w="1331" h="10449" extrusionOk="0">
                  <a:moveTo>
                    <a:pt x="820" y="0"/>
                  </a:moveTo>
                  <a:lnTo>
                    <a:pt x="307" y="26"/>
                  </a:lnTo>
                  <a:lnTo>
                    <a:pt x="0" y="10449"/>
                  </a:lnTo>
                  <a:lnTo>
                    <a:pt x="590" y="10449"/>
                  </a:lnTo>
                  <a:lnTo>
                    <a:pt x="1331" y="6992"/>
                  </a:lnTo>
                  <a:lnTo>
                    <a:pt x="8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7"/>
            <p:cNvSpPr/>
            <p:nvPr/>
          </p:nvSpPr>
          <p:spPr>
            <a:xfrm>
              <a:off x="2666000" y="2073875"/>
              <a:ext cx="207450" cy="268950"/>
            </a:xfrm>
            <a:custGeom>
              <a:avLst/>
              <a:gdLst/>
              <a:ahLst/>
              <a:cxnLst/>
              <a:rect l="l" t="t" r="r" b="b"/>
              <a:pathLst>
                <a:path w="8298" h="10758" extrusionOk="0">
                  <a:moveTo>
                    <a:pt x="7324" y="1"/>
                  </a:moveTo>
                  <a:lnTo>
                    <a:pt x="231" y="309"/>
                  </a:lnTo>
                  <a:lnTo>
                    <a:pt x="1" y="10758"/>
                  </a:lnTo>
                  <a:lnTo>
                    <a:pt x="1" y="10758"/>
                  </a:lnTo>
                  <a:lnTo>
                    <a:pt x="8297" y="10579"/>
                  </a:lnTo>
                  <a:lnTo>
                    <a:pt x="73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7"/>
            <p:cNvSpPr/>
            <p:nvPr/>
          </p:nvSpPr>
          <p:spPr>
            <a:xfrm>
              <a:off x="2693525" y="2101400"/>
              <a:ext cx="152425" cy="224175"/>
            </a:xfrm>
            <a:custGeom>
              <a:avLst/>
              <a:gdLst/>
              <a:ahLst/>
              <a:cxnLst/>
              <a:rect l="l" t="t" r="r" b="b"/>
              <a:pathLst>
                <a:path w="6097" h="8967" extrusionOk="0">
                  <a:moveTo>
                    <a:pt x="4969" y="386"/>
                  </a:moveTo>
                  <a:lnTo>
                    <a:pt x="5635" y="8094"/>
                  </a:lnTo>
                  <a:lnTo>
                    <a:pt x="409" y="8582"/>
                  </a:lnTo>
                  <a:lnTo>
                    <a:pt x="409" y="820"/>
                  </a:lnTo>
                  <a:lnTo>
                    <a:pt x="4969" y="386"/>
                  </a:lnTo>
                  <a:close/>
                  <a:moveTo>
                    <a:pt x="5327" y="1"/>
                  </a:moveTo>
                  <a:lnTo>
                    <a:pt x="0" y="462"/>
                  </a:lnTo>
                  <a:lnTo>
                    <a:pt x="0" y="8967"/>
                  </a:lnTo>
                  <a:lnTo>
                    <a:pt x="6097" y="8658"/>
                  </a:lnTo>
                  <a:lnTo>
                    <a:pt x="53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7"/>
            <p:cNvSpPr/>
            <p:nvPr/>
          </p:nvSpPr>
          <p:spPr>
            <a:xfrm>
              <a:off x="2594275" y="2022050"/>
              <a:ext cx="48675" cy="262500"/>
            </a:xfrm>
            <a:custGeom>
              <a:avLst/>
              <a:gdLst/>
              <a:ahLst/>
              <a:cxnLst/>
              <a:rect l="l" t="t" r="r" b="b"/>
              <a:pathLst>
                <a:path w="1947" h="10500" extrusionOk="0">
                  <a:moveTo>
                    <a:pt x="154" y="0"/>
                  </a:moveTo>
                  <a:lnTo>
                    <a:pt x="0" y="10500"/>
                  </a:lnTo>
                  <a:lnTo>
                    <a:pt x="641" y="10474"/>
                  </a:lnTo>
                  <a:lnTo>
                    <a:pt x="1946" y="4558"/>
                  </a:lnTo>
                  <a:lnTo>
                    <a:pt x="871" y="26"/>
                  </a:ln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7"/>
            <p:cNvSpPr/>
            <p:nvPr/>
          </p:nvSpPr>
          <p:spPr>
            <a:xfrm>
              <a:off x="2610275" y="2014975"/>
              <a:ext cx="207500" cy="268950"/>
            </a:xfrm>
            <a:custGeom>
              <a:avLst/>
              <a:gdLst/>
              <a:ahLst/>
              <a:cxnLst/>
              <a:rect l="l" t="t" r="r" b="b"/>
              <a:pathLst>
                <a:path w="8300" h="10758" extrusionOk="0">
                  <a:moveTo>
                    <a:pt x="7326" y="0"/>
                  </a:moveTo>
                  <a:lnTo>
                    <a:pt x="231" y="309"/>
                  </a:lnTo>
                  <a:lnTo>
                    <a:pt x="1" y="10757"/>
                  </a:lnTo>
                  <a:lnTo>
                    <a:pt x="8299" y="10553"/>
                  </a:lnTo>
                  <a:lnTo>
                    <a:pt x="7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2768425" y="2235250"/>
              <a:ext cx="55050" cy="48675"/>
            </a:xfrm>
            <a:custGeom>
              <a:avLst/>
              <a:gdLst/>
              <a:ahLst/>
              <a:cxnLst/>
              <a:rect l="l" t="t" r="r" b="b"/>
              <a:pathLst>
                <a:path w="2202" h="1947" extrusionOk="0">
                  <a:moveTo>
                    <a:pt x="1997" y="0"/>
                  </a:moveTo>
                  <a:lnTo>
                    <a:pt x="0" y="1946"/>
                  </a:lnTo>
                  <a:lnTo>
                    <a:pt x="2202" y="1946"/>
                  </a:lnTo>
                  <a:lnTo>
                    <a:pt x="19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2750525" y="2014975"/>
              <a:ext cx="49300" cy="41650"/>
            </a:xfrm>
            <a:custGeom>
              <a:avLst/>
              <a:gdLst/>
              <a:ahLst/>
              <a:cxnLst/>
              <a:rect l="l" t="t" r="r" b="b"/>
              <a:pathLst>
                <a:path w="1972" h="1666" extrusionOk="0">
                  <a:moveTo>
                    <a:pt x="0" y="0"/>
                  </a:moveTo>
                  <a:lnTo>
                    <a:pt x="1972" y="1665"/>
                  </a:lnTo>
                  <a:lnTo>
                    <a:pt x="18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47"/>
          <p:cNvGrpSpPr/>
          <p:nvPr/>
        </p:nvGrpSpPr>
        <p:grpSpPr>
          <a:xfrm rot="112284">
            <a:off x="7508541" y="1216317"/>
            <a:ext cx="712974" cy="837316"/>
            <a:chOff x="2594275" y="2014975"/>
            <a:chExt cx="279175" cy="327850"/>
          </a:xfrm>
        </p:grpSpPr>
        <p:sp>
          <p:nvSpPr>
            <p:cNvPr id="524" name="Google Shape;524;p47"/>
            <p:cNvSpPr/>
            <p:nvPr/>
          </p:nvSpPr>
          <p:spPr>
            <a:xfrm>
              <a:off x="2651275" y="2081600"/>
              <a:ext cx="33275" cy="261225"/>
            </a:xfrm>
            <a:custGeom>
              <a:avLst/>
              <a:gdLst/>
              <a:ahLst/>
              <a:cxnLst/>
              <a:rect l="l" t="t" r="r" b="b"/>
              <a:pathLst>
                <a:path w="1331" h="10449" extrusionOk="0">
                  <a:moveTo>
                    <a:pt x="820" y="0"/>
                  </a:moveTo>
                  <a:lnTo>
                    <a:pt x="307" y="26"/>
                  </a:lnTo>
                  <a:lnTo>
                    <a:pt x="0" y="10449"/>
                  </a:lnTo>
                  <a:lnTo>
                    <a:pt x="590" y="10449"/>
                  </a:lnTo>
                  <a:lnTo>
                    <a:pt x="1331" y="6992"/>
                  </a:lnTo>
                  <a:lnTo>
                    <a:pt x="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a:off x="2666000" y="2073875"/>
              <a:ext cx="207450" cy="268950"/>
            </a:xfrm>
            <a:custGeom>
              <a:avLst/>
              <a:gdLst/>
              <a:ahLst/>
              <a:cxnLst/>
              <a:rect l="l" t="t" r="r" b="b"/>
              <a:pathLst>
                <a:path w="8298" h="10758" extrusionOk="0">
                  <a:moveTo>
                    <a:pt x="7324" y="1"/>
                  </a:moveTo>
                  <a:lnTo>
                    <a:pt x="231" y="309"/>
                  </a:lnTo>
                  <a:lnTo>
                    <a:pt x="1" y="10758"/>
                  </a:lnTo>
                  <a:lnTo>
                    <a:pt x="1" y="10758"/>
                  </a:lnTo>
                  <a:lnTo>
                    <a:pt x="8297" y="10579"/>
                  </a:lnTo>
                  <a:lnTo>
                    <a:pt x="73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a:off x="2693525" y="2101400"/>
              <a:ext cx="152425" cy="224175"/>
            </a:xfrm>
            <a:custGeom>
              <a:avLst/>
              <a:gdLst/>
              <a:ahLst/>
              <a:cxnLst/>
              <a:rect l="l" t="t" r="r" b="b"/>
              <a:pathLst>
                <a:path w="6097" h="8967" extrusionOk="0">
                  <a:moveTo>
                    <a:pt x="4969" y="386"/>
                  </a:moveTo>
                  <a:lnTo>
                    <a:pt x="5635" y="8094"/>
                  </a:lnTo>
                  <a:lnTo>
                    <a:pt x="409" y="8582"/>
                  </a:lnTo>
                  <a:lnTo>
                    <a:pt x="409" y="820"/>
                  </a:lnTo>
                  <a:lnTo>
                    <a:pt x="4969" y="386"/>
                  </a:lnTo>
                  <a:close/>
                  <a:moveTo>
                    <a:pt x="5327" y="1"/>
                  </a:moveTo>
                  <a:lnTo>
                    <a:pt x="0" y="462"/>
                  </a:lnTo>
                  <a:lnTo>
                    <a:pt x="0" y="8967"/>
                  </a:lnTo>
                  <a:lnTo>
                    <a:pt x="6097" y="8658"/>
                  </a:lnTo>
                  <a:lnTo>
                    <a:pt x="53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p:cNvSpPr/>
            <p:nvPr/>
          </p:nvSpPr>
          <p:spPr>
            <a:xfrm>
              <a:off x="2594275" y="2022050"/>
              <a:ext cx="48675" cy="262500"/>
            </a:xfrm>
            <a:custGeom>
              <a:avLst/>
              <a:gdLst/>
              <a:ahLst/>
              <a:cxnLst/>
              <a:rect l="l" t="t" r="r" b="b"/>
              <a:pathLst>
                <a:path w="1947" h="10500" extrusionOk="0">
                  <a:moveTo>
                    <a:pt x="154" y="0"/>
                  </a:moveTo>
                  <a:lnTo>
                    <a:pt x="0" y="10500"/>
                  </a:lnTo>
                  <a:lnTo>
                    <a:pt x="641" y="10474"/>
                  </a:lnTo>
                  <a:lnTo>
                    <a:pt x="1946" y="4558"/>
                  </a:lnTo>
                  <a:lnTo>
                    <a:pt x="871" y="26"/>
                  </a:lnTo>
                  <a:lnTo>
                    <a:pt x="1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p:cNvSpPr/>
            <p:nvPr/>
          </p:nvSpPr>
          <p:spPr>
            <a:xfrm>
              <a:off x="2610275" y="2014975"/>
              <a:ext cx="207500" cy="268950"/>
            </a:xfrm>
            <a:custGeom>
              <a:avLst/>
              <a:gdLst/>
              <a:ahLst/>
              <a:cxnLst/>
              <a:rect l="l" t="t" r="r" b="b"/>
              <a:pathLst>
                <a:path w="8300" h="10758" extrusionOk="0">
                  <a:moveTo>
                    <a:pt x="7326" y="0"/>
                  </a:moveTo>
                  <a:lnTo>
                    <a:pt x="231" y="309"/>
                  </a:lnTo>
                  <a:lnTo>
                    <a:pt x="1" y="10757"/>
                  </a:lnTo>
                  <a:lnTo>
                    <a:pt x="8299" y="10553"/>
                  </a:lnTo>
                  <a:lnTo>
                    <a:pt x="73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7"/>
            <p:cNvSpPr/>
            <p:nvPr/>
          </p:nvSpPr>
          <p:spPr>
            <a:xfrm>
              <a:off x="2768425" y="2235250"/>
              <a:ext cx="55050" cy="48675"/>
            </a:xfrm>
            <a:custGeom>
              <a:avLst/>
              <a:gdLst/>
              <a:ahLst/>
              <a:cxnLst/>
              <a:rect l="l" t="t" r="r" b="b"/>
              <a:pathLst>
                <a:path w="2202" h="1947" extrusionOk="0">
                  <a:moveTo>
                    <a:pt x="1997" y="0"/>
                  </a:moveTo>
                  <a:lnTo>
                    <a:pt x="0" y="1946"/>
                  </a:lnTo>
                  <a:lnTo>
                    <a:pt x="2202" y="1946"/>
                  </a:lnTo>
                  <a:lnTo>
                    <a:pt x="19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7"/>
            <p:cNvSpPr/>
            <p:nvPr/>
          </p:nvSpPr>
          <p:spPr>
            <a:xfrm>
              <a:off x="2750525" y="2014975"/>
              <a:ext cx="49300" cy="41650"/>
            </a:xfrm>
            <a:custGeom>
              <a:avLst/>
              <a:gdLst/>
              <a:ahLst/>
              <a:cxnLst/>
              <a:rect l="l" t="t" r="r" b="b"/>
              <a:pathLst>
                <a:path w="1972" h="1666" extrusionOk="0">
                  <a:moveTo>
                    <a:pt x="0" y="0"/>
                  </a:moveTo>
                  <a:lnTo>
                    <a:pt x="1972" y="1665"/>
                  </a:lnTo>
                  <a:lnTo>
                    <a:pt x="1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47"/>
          <p:cNvSpPr txBox="1">
            <a:spLocks noGrp="1"/>
          </p:cNvSpPr>
          <p:nvPr>
            <p:ph type="subTitle" idx="1"/>
          </p:nvPr>
        </p:nvSpPr>
        <p:spPr>
          <a:xfrm rot="146573">
            <a:off x="3512386" y="1311800"/>
            <a:ext cx="351920" cy="47322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600" dirty="0">
                <a:solidFill>
                  <a:schemeClr val="tx1"/>
                </a:solidFill>
                <a:latin typeface="+mn-lt"/>
              </a:rPr>
              <a:t>1</a:t>
            </a:r>
            <a:endParaRPr sz="3600" dirty="0">
              <a:solidFill>
                <a:schemeClr val="tx1"/>
              </a:solidFill>
              <a:latin typeface="+mn-lt"/>
            </a:endParaRPr>
          </a:p>
        </p:txBody>
      </p:sp>
      <p:sp>
        <p:nvSpPr>
          <p:cNvPr id="532" name="Google Shape;532;p47"/>
          <p:cNvSpPr txBox="1">
            <a:spLocks noGrp="1"/>
          </p:cNvSpPr>
          <p:nvPr>
            <p:ph type="subTitle" idx="1"/>
          </p:nvPr>
        </p:nvSpPr>
        <p:spPr>
          <a:xfrm rot="147373">
            <a:off x="7527857" y="1207333"/>
            <a:ext cx="448012" cy="5756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sz="3600" dirty="0">
                <a:solidFill>
                  <a:schemeClr val="tx1"/>
                </a:solidFill>
                <a:latin typeface="+mn-lt"/>
              </a:rPr>
              <a:t>2</a:t>
            </a:r>
            <a:endParaRPr sz="3600" dirty="0">
              <a:solidFill>
                <a:schemeClr val="tx1"/>
              </a:solidFill>
              <a:latin typeface="+mn-lt"/>
            </a:endParaRPr>
          </a:p>
        </p:txBody>
      </p:sp>
      <p:sp>
        <p:nvSpPr>
          <p:cNvPr id="7" name="Rectangle 6"/>
          <p:cNvSpPr/>
          <p:nvPr/>
        </p:nvSpPr>
        <p:spPr>
          <a:xfrm>
            <a:off x="3013813" y="422011"/>
            <a:ext cx="3124573" cy="430887"/>
          </a:xfrm>
          <a:prstGeom prst="rect">
            <a:avLst/>
          </a:prstGeom>
        </p:spPr>
        <p:txBody>
          <a:bodyPr wrap="none">
            <a:spAutoFit/>
          </a:bodyPr>
          <a:lstStyle/>
          <a:p>
            <a:r>
              <a:rPr lang="en-US" sz="2200" b="1" dirty="0" err="1">
                <a:solidFill>
                  <a:schemeClr val="tx1">
                    <a:lumMod val="90000"/>
                    <a:lumOff val="10000"/>
                  </a:schemeClr>
                </a:solidFill>
              </a:rPr>
              <a:t>Ví</a:t>
            </a:r>
            <a:r>
              <a:rPr lang="en-US" sz="2200" b="1" dirty="0">
                <a:solidFill>
                  <a:schemeClr val="tx1">
                    <a:lumMod val="90000"/>
                    <a:lumOff val="10000"/>
                  </a:schemeClr>
                </a:solidFill>
              </a:rPr>
              <a:t> </a:t>
            </a:r>
            <a:r>
              <a:rPr lang="en-US" sz="2200" b="1" dirty="0" err="1">
                <a:solidFill>
                  <a:schemeClr val="tx1">
                    <a:lumMod val="90000"/>
                    <a:lumOff val="10000"/>
                  </a:schemeClr>
                </a:solidFill>
              </a:rPr>
              <a:t>dụ</a:t>
            </a:r>
            <a:r>
              <a:rPr lang="en-US" sz="2200" b="1" dirty="0">
                <a:solidFill>
                  <a:schemeClr val="tx1">
                    <a:lumMod val="90000"/>
                    <a:lumOff val="10000"/>
                  </a:schemeClr>
                </a:solidFill>
              </a:rPr>
              <a:t> </a:t>
            </a:r>
            <a:r>
              <a:rPr lang="en-US" sz="2200" b="1" dirty="0" err="1">
                <a:solidFill>
                  <a:schemeClr val="tx1">
                    <a:lumMod val="90000"/>
                    <a:lumOff val="10000"/>
                  </a:schemeClr>
                </a:solidFill>
              </a:rPr>
              <a:t>về</a:t>
            </a:r>
            <a:r>
              <a:rPr lang="en-US" sz="2200" b="1" dirty="0">
                <a:solidFill>
                  <a:schemeClr val="tx1">
                    <a:lumMod val="90000"/>
                    <a:lumOff val="10000"/>
                  </a:schemeClr>
                </a:solidFill>
              </a:rPr>
              <a:t> </a:t>
            </a:r>
            <a:r>
              <a:rPr lang="en-US" sz="2200" b="1" dirty="0" err="1">
                <a:solidFill>
                  <a:schemeClr val="tx1">
                    <a:lumMod val="90000"/>
                    <a:lumOff val="10000"/>
                  </a:schemeClr>
                </a:solidFill>
              </a:rPr>
              <a:t>số</a:t>
            </a:r>
            <a:r>
              <a:rPr lang="en-US" sz="2200" b="1" dirty="0">
                <a:solidFill>
                  <a:schemeClr val="tx1">
                    <a:lumMod val="90000"/>
                    <a:lumOff val="10000"/>
                  </a:schemeClr>
                </a:solidFill>
              </a:rPr>
              <a:t> </a:t>
            </a:r>
            <a:r>
              <a:rPr lang="en-US" sz="2200" b="1" dirty="0" err="1">
                <a:solidFill>
                  <a:schemeClr val="tx1">
                    <a:lumMod val="90000"/>
                    <a:lumOff val="10000"/>
                  </a:schemeClr>
                </a:solidFill>
              </a:rPr>
              <a:t>gần</a:t>
            </a:r>
            <a:r>
              <a:rPr lang="en-US" sz="2200" b="1" dirty="0">
                <a:solidFill>
                  <a:schemeClr val="tx1">
                    <a:lumMod val="90000"/>
                    <a:lumOff val="10000"/>
                  </a:schemeClr>
                </a:solidFill>
              </a:rPr>
              <a:t> </a:t>
            </a:r>
            <a:r>
              <a:rPr lang="en-US" sz="2200" b="1" dirty="0" err="1">
                <a:solidFill>
                  <a:schemeClr val="tx1">
                    <a:lumMod val="90000"/>
                    <a:lumOff val="10000"/>
                  </a:schemeClr>
                </a:solidFill>
              </a:rPr>
              <a:t>đúng</a:t>
            </a:r>
            <a:r>
              <a:rPr lang="en-US" sz="2200" b="1" dirty="0">
                <a:solidFill>
                  <a:schemeClr val="tx1">
                    <a:lumMod val="90000"/>
                    <a:lumOff val="10000"/>
                  </a:schemeClr>
                </a:solidFill>
              </a:rPr>
              <a:t>:</a:t>
            </a:r>
          </a:p>
        </p:txBody>
      </p:sp>
      <p:sp>
        <p:nvSpPr>
          <p:cNvPr id="8" name="Rectangle 7"/>
          <p:cNvSpPr/>
          <p:nvPr/>
        </p:nvSpPr>
        <p:spPr>
          <a:xfrm>
            <a:off x="925791" y="2177564"/>
            <a:ext cx="3155418" cy="1015663"/>
          </a:xfrm>
          <a:prstGeom prst="rect">
            <a:avLst/>
          </a:prstGeom>
        </p:spPr>
        <p:txBody>
          <a:bodyPr wrap="square">
            <a:spAutoFit/>
          </a:bodyPr>
          <a:lstStyle/>
          <a:p>
            <a:pPr algn="just">
              <a:lnSpc>
                <a:spcPct val="150000"/>
              </a:lnSpc>
            </a:pPr>
            <a:r>
              <a:rPr lang="vi-VN" sz="2000" dirty="0"/>
              <a:t>Bán kính đường Xích Đạo của Trái Đất là </a:t>
            </a:r>
            <a:r>
              <a:rPr lang="vi-VN" sz="2000" dirty="0" smtClean="0"/>
              <a:t>6</a:t>
            </a:r>
            <a:r>
              <a:rPr lang="en-US" sz="2000" dirty="0" smtClean="0"/>
              <a:t> </a:t>
            </a:r>
            <a:r>
              <a:rPr lang="vi-VN" sz="2000" dirty="0" smtClean="0"/>
              <a:t>378 </a:t>
            </a:r>
            <a:r>
              <a:rPr lang="vi-VN" sz="2000" dirty="0"/>
              <a:t>km.</a:t>
            </a:r>
            <a:endParaRPr lang="en-US" sz="2000" dirty="0"/>
          </a:p>
        </p:txBody>
      </p:sp>
      <p:sp>
        <p:nvSpPr>
          <p:cNvPr id="9" name="Rectangle 8"/>
          <p:cNvSpPr/>
          <p:nvPr/>
        </p:nvSpPr>
        <p:spPr>
          <a:xfrm>
            <a:off x="4926935" y="2206065"/>
            <a:ext cx="3401660" cy="958660"/>
          </a:xfrm>
          <a:prstGeom prst="rect">
            <a:avLst/>
          </a:prstGeom>
        </p:spPr>
        <p:txBody>
          <a:bodyPr wrap="square">
            <a:spAutoFit/>
          </a:bodyPr>
          <a:lstStyle/>
          <a:p>
            <a:pPr algn="just">
              <a:lnSpc>
                <a:spcPct val="150000"/>
              </a:lnSpc>
            </a:pPr>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Mặt</a:t>
            </a:r>
            <a:r>
              <a:rPr lang="en-US" sz="2000" dirty="0"/>
              <a:t> </a:t>
            </a:r>
            <a:r>
              <a:rPr lang="en-US" sz="2000" dirty="0" err="1"/>
              <a:t>Trăng</a:t>
            </a:r>
            <a:r>
              <a:rPr lang="en-US" sz="2000" dirty="0"/>
              <a:t> </a:t>
            </a:r>
            <a:r>
              <a:rPr lang="en-US" sz="2000" dirty="0" err="1"/>
              <a:t>đến</a:t>
            </a:r>
            <a:r>
              <a:rPr lang="en-US" sz="2000" dirty="0"/>
              <a:t> </a:t>
            </a:r>
            <a:r>
              <a:rPr lang="en-US" sz="2000" dirty="0" err="1"/>
              <a:t>Trái</a:t>
            </a:r>
            <a:r>
              <a:rPr lang="en-US" sz="2000" dirty="0"/>
              <a:t> </a:t>
            </a:r>
            <a:r>
              <a:rPr lang="en-US" sz="2000" dirty="0" err="1"/>
              <a:t>Đất</a:t>
            </a:r>
            <a:r>
              <a:rPr lang="en-US" sz="2000" dirty="0"/>
              <a:t> </a:t>
            </a:r>
            <a:r>
              <a:rPr lang="en-US" sz="2000" dirty="0" err="1"/>
              <a:t>là</a:t>
            </a:r>
            <a:r>
              <a:rPr lang="en-US" sz="2000" dirty="0"/>
              <a:t> 384 400 km.</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97854">
            <a:off x="252335" y="535127"/>
            <a:ext cx="1876871" cy="1810138"/>
          </a:xfrm>
          <a:prstGeom prst="ellipse">
            <a:avLst/>
          </a:prstGeom>
          <a:ln>
            <a:noFill/>
          </a:ln>
          <a:effectLst>
            <a:softEdge rad="112500"/>
          </a:effectLst>
        </p:spPr>
      </p:pic>
      <p:sp>
        <p:nvSpPr>
          <p:cNvPr id="12" name="Rectangle 11"/>
          <p:cNvSpPr/>
          <p:nvPr/>
        </p:nvSpPr>
        <p:spPr>
          <a:xfrm>
            <a:off x="606056" y="4327451"/>
            <a:ext cx="5532330" cy="214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805451" y="3493594"/>
            <a:ext cx="669851" cy="700498"/>
          </a:xfrm>
          <a:prstGeom prst="rect">
            <a:avLst/>
          </a:prstGeom>
        </p:spPr>
      </p:pic>
      <p:sp>
        <p:nvSpPr>
          <p:cNvPr id="15" name="TextBox 14"/>
          <p:cNvSpPr txBox="1"/>
          <p:nvPr/>
        </p:nvSpPr>
        <p:spPr>
          <a:xfrm>
            <a:off x="1540261" y="3855247"/>
            <a:ext cx="4841215" cy="400110"/>
          </a:xfrm>
          <a:prstGeom prst="rect">
            <a:avLst/>
          </a:prstGeom>
          <a:noFill/>
        </p:spPr>
        <p:txBody>
          <a:bodyPr wrap="square" rtlCol="0">
            <a:spAutoFit/>
          </a:bodyPr>
          <a:lstStyle/>
          <a:p>
            <a:r>
              <a:rPr lang="en-US" sz="2000" i="1" dirty="0" err="1" smtClean="0">
                <a:solidFill>
                  <a:srgbClr val="002060"/>
                </a:solidFill>
              </a:rPr>
              <a:t>Hãy</a:t>
            </a:r>
            <a:r>
              <a:rPr lang="en-US" sz="2000" i="1" dirty="0" smtClean="0">
                <a:solidFill>
                  <a:srgbClr val="002060"/>
                </a:solidFill>
              </a:rPr>
              <a:t> </a:t>
            </a:r>
            <a:r>
              <a:rPr lang="en-US" sz="2000" i="1" dirty="0" err="1" smtClean="0">
                <a:solidFill>
                  <a:srgbClr val="002060"/>
                </a:solidFill>
              </a:rPr>
              <a:t>lấy</a:t>
            </a:r>
            <a:r>
              <a:rPr lang="en-US" sz="2000" i="1" dirty="0" smtClean="0">
                <a:solidFill>
                  <a:srgbClr val="002060"/>
                </a:solidFill>
              </a:rPr>
              <a:t> </a:t>
            </a:r>
            <a:r>
              <a:rPr lang="en-US" sz="2000" i="1" dirty="0" err="1" smtClean="0">
                <a:solidFill>
                  <a:srgbClr val="002060"/>
                </a:solidFill>
              </a:rPr>
              <a:t>một</a:t>
            </a:r>
            <a:r>
              <a:rPr lang="en-US" sz="2000" i="1" dirty="0" smtClean="0">
                <a:solidFill>
                  <a:srgbClr val="002060"/>
                </a:solidFill>
              </a:rPr>
              <a:t> </a:t>
            </a:r>
            <a:r>
              <a:rPr lang="en-US" sz="2000" i="1" dirty="0" err="1" smtClean="0">
                <a:solidFill>
                  <a:srgbClr val="002060"/>
                </a:solidFill>
              </a:rPr>
              <a:t>ví</a:t>
            </a:r>
            <a:r>
              <a:rPr lang="en-US" sz="2000" i="1" dirty="0" smtClean="0">
                <a:solidFill>
                  <a:srgbClr val="002060"/>
                </a:solidFill>
              </a:rPr>
              <a:t> </a:t>
            </a:r>
            <a:r>
              <a:rPr lang="en-US" sz="2000" i="1" dirty="0" err="1" smtClean="0">
                <a:solidFill>
                  <a:srgbClr val="002060"/>
                </a:solidFill>
              </a:rPr>
              <a:t>dụ</a:t>
            </a:r>
            <a:r>
              <a:rPr lang="en-US" sz="2000" i="1" dirty="0" smtClean="0">
                <a:solidFill>
                  <a:srgbClr val="002060"/>
                </a:solidFill>
              </a:rPr>
              <a:t> </a:t>
            </a:r>
            <a:r>
              <a:rPr lang="en-US" sz="2000" i="1" dirty="0" err="1" smtClean="0">
                <a:solidFill>
                  <a:srgbClr val="002060"/>
                </a:solidFill>
              </a:rPr>
              <a:t>khác</a:t>
            </a:r>
            <a:r>
              <a:rPr lang="en-US" sz="2000" i="1" dirty="0" smtClean="0">
                <a:solidFill>
                  <a:srgbClr val="002060"/>
                </a:solidFill>
              </a:rPr>
              <a:t> </a:t>
            </a:r>
            <a:r>
              <a:rPr lang="en-US" sz="2000" i="1" dirty="0" err="1" smtClean="0">
                <a:solidFill>
                  <a:srgbClr val="002060"/>
                </a:solidFill>
              </a:rPr>
              <a:t>về</a:t>
            </a:r>
            <a:r>
              <a:rPr lang="en-US" sz="2000" i="1"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gần</a:t>
            </a:r>
            <a:r>
              <a:rPr lang="en-US" sz="2000" i="1" dirty="0" smtClean="0">
                <a:solidFill>
                  <a:srgbClr val="002060"/>
                </a:solidFill>
              </a:rPr>
              <a:t> </a:t>
            </a:r>
            <a:r>
              <a:rPr lang="en-US" sz="2000" i="1" dirty="0" err="1" smtClean="0">
                <a:solidFill>
                  <a:srgbClr val="002060"/>
                </a:solidFill>
              </a:rPr>
              <a:t>đúng</a:t>
            </a:r>
            <a:r>
              <a:rPr lang="en-US" sz="2000" i="1" dirty="0" smtClean="0">
                <a:solidFill>
                  <a:srgbClr val="002060"/>
                </a:solidFill>
              </a:rPr>
              <a:t>.</a:t>
            </a:r>
            <a:endParaRPr lang="en-US" sz="2000" i="1" dirty="0">
              <a:solidFill>
                <a:srgbClr val="002060"/>
              </a:solidFill>
            </a:endParaRPr>
          </a:p>
        </p:txBody>
      </p:sp>
      <p:pic>
        <p:nvPicPr>
          <p:cNvPr id="16" name="Picture 1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773693" y="3460729"/>
            <a:ext cx="1693000" cy="1693000"/>
          </a:xfrm>
          <a:prstGeom prst="rect">
            <a:avLst/>
          </a:prstGeom>
        </p:spPr>
      </p:pic>
      <p:sp>
        <p:nvSpPr>
          <p:cNvPr id="17" name="Rectangle 16"/>
          <p:cNvSpPr/>
          <p:nvPr/>
        </p:nvSpPr>
        <p:spPr>
          <a:xfrm>
            <a:off x="2181854" y="4411205"/>
            <a:ext cx="4902304" cy="400110"/>
          </a:xfrm>
          <a:prstGeom prst="rect">
            <a:avLst/>
          </a:prstGeom>
        </p:spPr>
        <p:txBody>
          <a:bodyPr wrap="none">
            <a:spAutoFit/>
          </a:bodyPr>
          <a:lstStyle/>
          <a:p>
            <a:r>
              <a:rPr lang="en-US" sz="2000" b="1" dirty="0" err="1" smtClean="0"/>
              <a:t>Ví</a:t>
            </a:r>
            <a:r>
              <a:rPr lang="en-US" sz="2000" b="1" dirty="0" smtClean="0"/>
              <a:t> </a:t>
            </a:r>
            <a:r>
              <a:rPr lang="en-US" sz="2000" b="1" dirty="0" err="1" smtClean="0"/>
              <a:t>dụ</a:t>
            </a:r>
            <a:r>
              <a:rPr lang="en-US" sz="2000" b="1" dirty="0" smtClean="0"/>
              <a:t>: </a:t>
            </a:r>
            <a:r>
              <a:rPr lang="en-US" sz="2000" dirty="0" err="1" smtClean="0"/>
              <a:t>Số</a:t>
            </a:r>
            <a:r>
              <a:rPr lang="en-US" sz="2000" dirty="0" smtClean="0"/>
              <a:t> </a:t>
            </a:r>
            <a:r>
              <a:rPr lang="en-US" sz="2000" dirty="0" err="1"/>
              <a:t>gần</a:t>
            </a:r>
            <a:r>
              <a:rPr lang="en-US" sz="2000" dirty="0"/>
              <a:t> </a:t>
            </a:r>
            <a:r>
              <a:rPr lang="en-US" sz="2000" dirty="0" err="1"/>
              <a:t>đúng</a:t>
            </a:r>
            <a:r>
              <a:rPr lang="en-US" sz="2000" dirty="0"/>
              <a:t> </a:t>
            </a:r>
            <a:r>
              <a:rPr lang="en-US" sz="2000" dirty="0" err="1"/>
              <a:t>của</a:t>
            </a:r>
            <a:r>
              <a:rPr lang="en-US" sz="2000" dirty="0"/>
              <a:t> </a:t>
            </a:r>
            <a:r>
              <a:rPr lang="en-US" sz="2000" dirty="0" err="1"/>
              <a:t>số</a:t>
            </a:r>
            <a:r>
              <a:rPr lang="en-US" sz="2000" dirty="0"/>
              <a:t> </a:t>
            </a:r>
            <a:r>
              <a:rPr lang="el-GR" sz="2000" dirty="0"/>
              <a:t>π </a:t>
            </a:r>
            <a:r>
              <a:rPr lang="en-US" sz="2000" dirty="0" err="1"/>
              <a:t>là</a:t>
            </a:r>
            <a:r>
              <a:rPr lang="en-US" sz="2000" dirty="0"/>
              <a:t> </a:t>
            </a:r>
            <a:r>
              <a:rPr lang="en-US" sz="2000" dirty="0" smtClean="0"/>
              <a:t>3,14159. </a:t>
            </a:r>
            <a:endParaRPr lang="en-US" sz="2000"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fade">
                                      <p:cBhvr>
                                        <p:cTn id="17" dur="500"/>
                                        <p:tgtEl>
                                          <p:spTgt spid="515"/>
                                        </p:tgtEl>
                                      </p:cBhvr>
                                    </p:animEffect>
                                    <p:anim calcmode="lin" valueType="num">
                                      <p:cBhvr>
                                        <p:cTn id="18" dur="500" fill="hold"/>
                                        <p:tgtEl>
                                          <p:spTgt spid="515"/>
                                        </p:tgtEl>
                                        <p:attrNameLst>
                                          <p:attrName>ppt_x</p:attrName>
                                        </p:attrNameLst>
                                      </p:cBhvr>
                                      <p:tavLst>
                                        <p:tav tm="0">
                                          <p:val>
                                            <p:strVal val="#ppt_x"/>
                                          </p:val>
                                        </p:tav>
                                        <p:tav tm="100000">
                                          <p:val>
                                            <p:strVal val="#ppt_x"/>
                                          </p:val>
                                        </p:tav>
                                      </p:tavLst>
                                    </p:anim>
                                    <p:anim calcmode="lin" valueType="num">
                                      <p:cBhvr>
                                        <p:cTn id="19" dur="500" fill="hold"/>
                                        <p:tgtEl>
                                          <p:spTgt spid="5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8"/>
                                        </p:tgtEl>
                                        <p:attrNameLst>
                                          <p:attrName>style.visibility</p:attrName>
                                        </p:attrNameLst>
                                      </p:cBhvr>
                                      <p:to>
                                        <p:strVal val="visible"/>
                                      </p:to>
                                    </p:set>
                                    <p:animEffect transition="in" filter="fade">
                                      <p:cBhvr>
                                        <p:cTn id="22" dur="500"/>
                                        <p:tgtEl>
                                          <p:spTgt spid="508"/>
                                        </p:tgtEl>
                                      </p:cBhvr>
                                    </p:animEffect>
                                    <p:anim calcmode="lin" valueType="num">
                                      <p:cBhvr>
                                        <p:cTn id="23" dur="500" fill="hold"/>
                                        <p:tgtEl>
                                          <p:spTgt spid="508"/>
                                        </p:tgtEl>
                                        <p:attrNameLst>
                                          <p:attrName>ppt_x</p:attrName>
                                        </p:attrNameLst>
                                      </p:cBhvr>
                                      <p:tavLst>
                                        <p:tav tm="0">
                                          <p:val>
                                            <p:strVal val="#ppt_x"/>
                                          </p:val>
                                        </p:tav>
                                        <p:tav tm="100000">
                                          <p:val>
                                            <p:strVal val="#ppt_x"/>
                                          </p:val>
                                        </p:tav>
                                      </p:tavLst>
                                    </p:anim>
                                    <p:anim calcmode="lin" valueType="num">
                                      <p:cBhvr>
                                        <p:cTn id="24" dur="500" fill="hold"/>
                                        <p:tgtEl>
                                          <p:spTgt spid="5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31">
                                            <p:txEl>
                                              <p:pRg st="0" end="0"/>
                                            </p:txEl>
                                          </p:spTgt>
                                        </p:tgtEl>
                                        <p:attrNameLst>
                                          <p:attrName>style.visibility</p:attrName>
                                        </p:attrNameLst>
                                      </p:cBhvr>
                                      <p:to>
                                        <p:strVal val="visible"/>
                                      </p:to>
                                    </p:set>
                                    <p:animEffect transition="in" filter="fade">
                                      <p:cBhvr>
                                        <p:cTn id="32" dur="500"/>
                                        <p:tgtEl>
                                          <p:spTgt spid="531">
                                            <p:txEl>
                                              <p:pRg st="0" end="0"/>
                                            </p:txEl>
                                          </p:spTgt>
                                        </p:tgtEl>
                                      </p:cBhvr>
                                    </p:animEffect>
                                    <p:anim calcmode="lin" valueType="num">
                                      <p:cBhvr>
                                        <p:cTn id="33" dur="500" fill="hold"/>
                                        <p:tgtEl>
                                          <p:spTgt spid="53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523"/>
                                        </p:tgtEl>
                                        <p:attrNameLst>
                                          <p:attrName>style.visibility</p:attrName>
                                        </p:attrNameLst>
                                      </p:cBhvr>
                                      <p:to>
                                        <p:strVal val="visible"/>
                                      </p:to>
                                    </p:set>
                                    <p:animEffect transition="in" filter="fade">
                                      <p:cBhvr>
                                        <p:cTn id="39" dur="500"/>
                                        <p:tgtEl>
                                          <p:spTgt spid="523"/>
                                        </p:tgtEl>
                                      </p:cBhvr>
                                    </p:animEffect>
                                    <p:anim calcmode="lin" valueType="num">
                                      <p:cBhvr>
                                        <p:cTn id="40" dur="500" fill="hold"/>
                                        <p:tgtEl>
                                          <p:spTgt spid="523"/>
                                        </p:tgtEl>
                                        <p:attrNameLst>
                                          <p:attrName>ppt_x</p:attrName>
                                        </p:attrNameLst>
                                      </p:cBhvr>
                                      <p:tavLst>
                                        <p:tav tm="0">
                                          <p:val>
                                            <p:strVal val="#ppt_x"/>
                                          </p:val>
                                        </p:tav>
                                        <p:tav tm="100000">
                                          <p:val>
                                            <p:strVal val="#ppt_x"/>
                                          </p:val>
                                        </p:tav>
                                      </p:tavLst>
                                    </p:anim>
                                    <p:anim calcmode="lin" valueType="num">
                                      <p:cBhvr>
                                        <p:cTn id="41" dur="500" fill="hold"/>
                                        <p:tgtEl>
                                          <p:spTgt spid="52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506"/>
                                        </p:tgtEl>
                                        <p:attrNameLst>
                                          <p:attrName>style.visibility</p:attrName>
                                        </p:attrNameLst>
                                      </p:cBhvr>
                                      <p:to>
                                        <p:strVal val="visible"/>
                                      </p:to>
                                    </p:set>
                                    <p:animEffect transition="in" filter="fade">
                                      <p:cBhvr>
                                        <p:cTn id="44" dur="500"/>
                                        <p:tgtEl>
                                          <p:spTgt spid="506"/>
                                        </p:tgtEl>
                                      </p:cBhvr>
                                    </p:animEffect>
                                    <p:anim calcmode="lin" valueType="num">
                                      <p:cBhvr>
                                        <p:cTn id="45" dur="500" fill="hold"/>
                                        <p:tgtEl>
                                          <p:spTgt spid="506"/>
                                        </p:tgtEl>
                                        <p:attrNameLst>
                                          <p:attrName>ppt_x</p:attrName>
                                        </p:attrNameLst>
                                      </p:cBhvr>
                                      <p:tavLst>
                                        <p:tav tm="0">
                                          <p:val>
                                            <p:strVal val="#ppt_x"/>
                                          </p:val>
                                        </p:tav>
                                        <p:tav tm="100000">
                                          <p:val>
                                            <p:strVal val="#ppt_x"/>
                                          </p:val>
                                        </p:tav>
                                      </p:tavLst>
                                    </p:anim>
                                    <p:anim calcmode="lin" valueType="num">
                                      <p:cBhvr>
                                        <p:cTn id="46" dur="500" fill="hold"/>
                                        <p:tgtEl>
                                          <p:spTgt spid="50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anim calcmode="lin" valueType="num">
                                      <p:cBhvr>
                                        <p:cTn id="50" dur="500" fill="hold"/>
                                        <p:tgtEl>
                                          <p:spTgt spid="9"/>
                                        </p:tgtEl>
                                        <p:attrNameLst>
                                          <p:attrName>ppt_x</p:attrName>
                                        </p:attrNameLst>
                                      </p:cBhvr>
                                      <p:tavLst>
                                        <p:tav tm="0">
                                          <p:val>
                                            <p:strVal val="#ppt_x"/>
                                          </p:val>
                                        </p:tav>
                                        <p:tav tm="100000">
                                          <p:val>
                                            <p:strVal val="#ppt_x"/>
                                          </p:val>
                                        </p:tav>
                                      </p:tavLst>
                                    </p:anim>
                                    <p:anim calcmode="lin" valueType="num">
                                      <p:cBhvr>
                                        <p:cTn id="51" dur="500" fill="hold"/>
                                        <p:tgtEl>
                                          <p:spTgt spid="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32">
                                            <p:txEl>
                                              <p:pRg st="0" end="0"/>
                                            </p:txEl>
                                          </p:spTgt>
                                        </p:tgtEl>
                                        <p:attrNameLst>
                                          <p:attrName>style.visibility</p:attrName>
                                        </p:attrNameLst>
                                      </p:cBhvr>
                                      <p:to>
                                        <p:strVal val="visible"/>
                                      </p:to>
                                    </p:set>
                                    <p:animEffect transition="in" filter="fade">
                                      <p:cBhvr>
                                        <p:cTn id="54" dur="500"/>
                                        <p:tgtEl>
                                          <p:spTgt spid="532">
                                            <p:txEl>
                                              <p:pRg st="0" end="0"/>
                                            </p:txEl>
                                          </p:spTgt>
                                        </p:tgtEl>
                                      </p:cBhvr>
                                    </p:animEffect>
                                    <p:anim calcmode="lin" valueType="num">
                                      <p:cBhvr>
                                        <p:cTn id="55" dur="500" fill="hold"/>
                                        <p:tgtEl>
                                          <p:spTgt spid="532">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5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animBg="1"/>
      <p:bldP spid="508" grpId="0" animBg="1"/>
      <p:bldP spid="531" grpId="0" build="p"/>
      <p:bldP spid="532" grpId="0" build="p"/>
      <p:bldP spid="7" grpId="0"/>
      <p:bldP spid="8" grpId="0"/>
      <p:bldP spid="9"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23346" y="776401"/>
            <a:ext cx="1196839" cy="563526"/>
          </a:xfrm>
          <a:prstGeom prst="roundRect">
            <a:avLst/>
          </a:prstGeom>
          <a:solidFill>
            <a:schemeClr val="tx1">
              <a:lumMod val="75000"/>
              <a:lumOff val="25000"/>
            </a:schemeClr>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chemeClr val="accent6"/>
                </a:solidFill>
              </a:rPr>
              <a:t>Ví</a:t>
            </a:r>
            <a:r>
              <a:rPr lang="en-US" sz="2000" b="1" dirty="0" smtClean="0">
                <a:solidFill>
                  <a:schemeClr val="accent6"/>
                </a:solidFill>
              </a:rPr>
              <a:t> </a:t>
            </a:r>
            <a:r>
              <a:rPr lang="en-US" sz="2000" b="1" dirty="0" err="1" smtClean="0">
                <a:solidFill>
                  <a:schemeClr val="accent6"/>
                </a:solidFill>
              </a:rPr>
              <a:t>dụ</a:t>
            </a:r>
            <a:r>
              <a:rPr lang="en-US" sz="2000" b="1" dirty="0" smtClean="0">
                <a:solidFill>
                  <a:schemeClr val="accent6"/>
                </a:solidFill>
              </a:rPr>
              <a:t> 1:</a:t>
            </a:r>
            <a:endParaRPr lang="en-US" sz="2000" b="1" dirty="0">
              <a:solidFill>
                <a:schemeClr val="accent6"/>
              </a:solidFill>
            </a:endParaRPr>
          </a:p>
        </p:txBody>
      </p:sp>
      <mc:AlternateContent xmlns:mc="http://schemas.openxmlformats.org/markup-compatibility/2006" xmlns:a14="http://schemas.microsoft.com/office/drawing/2010/main">
        <mc:Choice Requires="a14">
          <p:sp>
            <p:nvSpPr>
              <p:cNvPr id="16" name="TextBox 15"/>
              <p:cNvSpPr txBox="1"/>
              <p:nvPr/>
            </p:nvSpPr>
            <p:spPr>
              <a:xfrm>
                <a:off x="2169041" y="578757"/>
                <a:ext cx="6134986" cy="1522340"/>
              </a:xfrm>
              <a:prstGeom prst="rect">
                <a:avLst/>
              </a:prstGeom>
              <a:noFill/>
            </p:spPr>
            <p:txBody>
              <a:bodyPr wrap="square" rtlCol="0">
                <a:spAutoFit/>
              </a:bodyPr>
              <a:lstStyle/>
              <a:p>
                <a:pPr algn="just">
                  <a:lnSpc>
                    <a:spcPct val="150000"/>
                  </a:lnSpc>
                </a:pPr>
                <a:r>
                  <a:rPr lang="en-US" sz="2000" dirty="0" smtClean="0"/>
                  <a:t>Gọi d </a:t>
                </a:r>
                <a:r>
                  <a:rPr lang="en-US" sz="2000" dirty="0" err="1" smtClean="0"/>
                  <a:t>là</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của</a:t>
                </a:r>
                <a:r>
                  <a:rPr lang="en-US" sz="2000" dirty="0" smtClean="0"/>
                  <a:t> </a:t>
                </a:r>
                <a:r>
                  <a:rPr lang="en-US" sz="2000" dirty="0" err="1" smtClean="0"/>
                  <a:t>hình</a:t>
                </a:r>
                <a:r>
                  <a:rPr lang="en-US" sz="2000" dirty="0" smtClean="0"/>
                  <a:t> </a:t>
                </a:r>
                <a:r>
                  <a:rPr lang="en-US" sz="2000" dirty="0" err="1" smtClean="0"/>
                  <a:t>vuông</a:t>
                </a:r>
                <a:r>
                  <a:rPr lang="en-US" sz="2000" dirty="0" smtClean="0"/>
                  <a:t> </a:t>
                </a:r>
                <a:r>
                  <a:rPr lang="en-US" sz="2000" dirty="0" err="1" smtClean="0"/>
                  <a:t>cạnh</a:t>
                </a:r>
                <a:r>
                  <a:rPr lang="en-US" sz="2000" dirty="0" smtClean="0"/>
                  <a:t> </a:t>
                </a:r>
                <a:r>
                  <a:rPr lang="en-US" sz="2000" dirty="0" err="1" smtClean="0"/>
                  <a:t>bằng</a:t>
                </a:r>
                <a:r>
                  <a:rPr lang="en-US" sz="2000" dirty="0" smtClean="0"/>
                  <a:t> 1. </a:t>
                </a:r>
                <a:r>
                  <a:rPr lang="en-US" sz="2000" dirty="0" err="1" smtClean="0"/>
                  <a:t>Trong</a:t>
                </a:r>
                <a:r>
                  <a:rPr lang="en-US" sz="2000" dirty="0" smtClean="0"/>
                  <a:t> </a:t>
                </a:r>
                <a:r>
                  <a:rPr lang="en-US" sz="2000" dirty="0" err="1" smtClean="0"/>
                  <a:t>hai</a:t>
                </a:r>
                <a:r>
                  <a:rPr lang="en-US" sz="2000" dirty="0" smtClean="0"/>
                  <a:t> </a:t>
                </a:r>
                <a:r>
                  <a:rPr lang="en-US" sz="2000" dirty="0" err="1" smtClean="0"/>
                  <a:t>số</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a:t>
                </a:r>
                <a:r>
                  <a:rPr lang="en-US" sz="2000" dirty="0" err="1" smtClean="0"/>
                  <a:t>và</a:t>
                </a:r>
                <a:r>
                  <a:rPr lang="en-US" sz="2000" dirty="0" smtClean="0"/>
                  <a:t> 1,41,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đúng</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gần</a:t>
                </a:r>
                <a:r>
                  <a:rPr lang="en-US" sz="2000" dirty="0" smtClean="0"/>
                  <a:t> </a:t>
                </a:r>
                <a:r>
                  <a:rPr lang="en-US" sz="2000" dirty="0" err="1" smtClean="0"/>
                  <a:t>đúng</a:t>
                </a:r>
                <a:r>
                  <a:rPr lang="en-US" sz="2000" dirty="0" smtClean="0"/>
                  <a:t> </a:t>
                </a:r>
                <a:r>
                  <a:rPr lang="en-US" sz="2000" dirty="0" err="1" smtClean="0"/>
                  <a:t>của</a:t>
                </a:r>
                <a:r>
                  <a:rPr lang="en-US" sz="2000" dirty="0" smtClean="0"/>
                  <a:t> d?</a:t>
                </a:r>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169041" y="578757"/>
                <a:ext cx="6134986" cy="1522340"/>
              </a:xfrm>
              <a:prstGeom prst="rect">
                <a:avLst/>
              </a:prstGeom>
              <a:blipFill rotWithShape="0">
                <a:blip r:embed="rId2"/>
                <a:stretch>
                  <a:fillRect l="-1093" r="-994" b="-2800"/>
                </a:stretch>
              </a:blipFill>
            </p:spPr>
            <p:txBody>
              <a:bodyPr/>
              <a:lstStyle/>
              <a:p>
                <a:r>
                  <a:rPr lang="en-US">
                    <a:noFill/>
                  </a:rPr>
                  <a:t> </a:t>
                </a:r>
              </a:p>
            </p:txBody>
          </p:sp>
        </mc:Fallback>
      </mc:AlternateContent>
      <p:sp>
        <p:nvSpPr>
          <p:cNvPr id="17" name="Oval Callout 16"/>
          <p:cNvSpPr/>
          <p:nvPr/>
        </p:nvSpPr>
        <p:spPr>
          <a:xfrm>
            <a:off x="823346" y="2101097"/>
            <a:ext cx="941659" cy="706122"/>
          </a:xfrm>
          <a:prstGeom prst="wedgeEllipseCallout">
            <a:avLst>
              <a:gd name="adj1" fmla="val 33611"/>
              <a:gd name="adj2" fmla="val 5728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8" name="TextBox 17"/>
              <p:cNvSpPr txBox="1"/>
              <p:nvPr/>
            </p:nvSpPr>
            <p:spPr>
              <a:xfrm>
                <a:off x="823346" y="3019869"/>
                <a:ext cx="5449862" cy="1567352"/>
              </a:xfrm>
              <a:prstGeom prst="rect">
                <a:avLst/>
              </a:prstGeom>
              <a:noFill/>
            </p:spPr>
            <p:txBody>
              <a:bodyPr wrap="square" rtlCol="0">
                <a:spAutoFit/>
              </a:bodyPr>
              <a:lstStyle/>
              <a:p>
                <a:pPr algn="just">
                  <a:lnSpc>
                    <a:spcPct val="150000"/>
                  </a:lnSpc>
                </a:pPr>
                <a:r>
                  <a:rPr lang="en-US" sz="2000" dirty="0" smtClean="0"/>
                  <a:t>Hình </a:t>
                </a:r>
                <a:r>
                  <a:rPr lang="en-US" sz="2000" dirty="0" err="1" smtClean="0"/>
                  <a:t>vuông</a:t>
                </a:r>
                <a:r>
                  <a:rPr lang="en-US" sz="2000" dirty="0" smtClean="0"/>
                  <a:t> </a:t>
                </a:r>
                <a:r>
                  <a:rPr lang="en-US" sz="2000" dirty="0" err="1" smtClean="0"/>
                  <a:t>có</a:t>
                </a:r>
                <a:r>
                  <a:rPr lang="en-US" sz="2000" dirty="0" smtClean="0"/>
                  <a:t> </a:t>
                </a:r>
                <a:r>
                  <a:rPr lang="en-US" sz="2000" dirty="0" err="1" smtClean="0"/>
                  <a:t>cạnh</a:t>
                </a:r>
                <a:r>
                  <a:rPr lang="en-US" sz="2000" dirty="0" smtClean="0"/>
                  <a:t> </a:t>
                </a:r>
                <a:r>
                  <a:rPr lang="en-US" sz="2000" dirty="0" err="1" smtClean="0"/>
                  <a:t>bằng</a:t>
                </a:r>
                <a:r>
                  <a:rPr lang="en-US" sz="2000" dirty="0" smtClean="0"/>
                  <a:t> 1 </a:t>
                </a:r>
                <a:r>
                  <a:rPr lang="en-US" sz="2000" dirty="0" err="1" smtClean="0"/>
                  <a:t>có</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của</a:t>
                </a:r>
                <a:r>
                  <a:rPr lang="en-US" sz="2000" dirty="0" smtClean="0"/>
                  <a:t> </a:t>
                </a:r>
                <a:r>
                  <a:rPr lang="en-US" sz="2000" dirty="0" err="1" smtClean="0"/>
                  <a:t>đường</a:t>
                </a:r>
                <a:r>
                  <a:rPr lang="en-US" sz="2000" dirty="0" smtClean="0"/>
                  <a:t> </a:t>
                </a:r>
                <a:r>
                  <a:rPr lang="en-US" sz="2000" dirty="0" err="1" smtClean="0"/>
                  <a:t>chéo</a:t>
                </a:r>
                <a:r>
                  <a:rPr lang="en-US" sz="2000" dirty="0" smtClean="0"/>
                  <a:t> </a:t>
                </a:r>
                <a:r>
                  <a:rPr lang="en-US" sz="2000" dirty="0" err="1" smtClean="0"/>
                  <a:t>là</a:t>
                </a:r>
                <a:r>
                  <a:rPr lang="en-US" sz="2000" dirty="0" smtClean="0"/>
                  <a:t> d = 1.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a:t>
                </a:r>
              </a:p>
              <a:p>
                <a:pPr algn="just">
                  <a:lnSpc>
                    <a:spcPct val="150000"/>
                  </a:lnSpc>
                </a:pPr>
                <a:r>
                  <a:rPr lang="en-US" sz="2000" dirty="0" err="1" smtClean="0"/>
                  <a:t>Vậy</a:t>
                </a:r>
                <a:r>
                  <a:rPr lang="en-US" sz="2000" dirty="0" smtClean="0"/>
                  <a:t> </a:t>
                </a:r>
                <a14:m>
                  <m:oMath xmlns:m="http://schemas.openxmlformats.org/officeDocument/2006/math">
                    <m:rad>
                      <m:radPr>
                        <m:degHide m:val="on"/>
                        <m:ctrlPr>
                          <a:rPr lang="en-US" sz="2000" i="1" smtClean="0">
                            <a:latin typeface="Cambria Math"/>
                          </a:rPr>
                        </m:ctrlPr>
                      </m:radPr>
                      <m:deg/>
                      <m:e>
                        <m:r>
                          <a:rPr lang="en-US" sz="2000" b="0" i="1" smtClean="0">
                            <a:latin typeface="Cambria Math" panose="02040503050406030204" pitchFamily="18" charset="0"/>
                          </a:rPr>
                          <m:t>2</m:t>
                        </m:r>
                      </m:e>
                    </m:rad>
                  </m:oMath>
                </a14:m>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đúng</a:t>
                </a:r>
                <a:r>
                  <a:rPr lang="en-US" sz="2000" dirty="0" smtClean="0"/>
                  <a:t>, 1,41 </a:t>
                </a:r>
                <a:r>
                  <a:rPr lang="en-US" sz="2000" dirty="0" err="1" smtClean="0"/>
                  <a:t>là</a:t>
                </a:r>
                <a:r>
                  <a:rPr lang="en-US" sz="2000" dirty="0" smtClean="0"/>
                  <a:t> </a:t>
                </a:r>
                <a:r>
                  <a:rPr lang="en-US" sz="2000" dirty="0" err="1" smtClean="0"/>
                  <a:t>số</a:t>
                </a:r>
                <a:r>
                  <a:rPr lang="en-US" sz="2000" dirty="0" smtClean="0"/>
                  <a:t> </a:t>
                </a:r>
                <a:r>
                  <a:rPr lang="en-US" sz="2000" dirty="0" err="1" smtClean="0"/>
                  <a:t>gần</a:t>
                </a:r>
                <a:r>
                  <a:rPr lang="en-US" sz="2000" dirty="0" smtClean="0"/>
                  <a:t> </a:t>
                </a:r>
                <a:r>
                  <a:rPr lang="en-US" sz="2000" dirty="0" err="1" smtClean="0"/>
                  <a:t>đúng</a:t>
                </a:r>
                <a:r>
                  <a:rPr lang="en-US" sz="2000" dirty="0" smtClean="0"/>
                  <a:t> </a:t>
                </a:r>
                <a:r>
                  <a:rPr lang="en-US" sz="2000" dirty="0" err="1" smtClean="0"/>
                  <a:t>của</a:t>
                </a:r>
                <a:r>
                  <a:rPr lang="en-US" sz="2000" dirty="0" smtClean="0"/>
                  <a:t> d.</a:t>
                </a:r>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23346" y="3019869"/>
                <a:ext cx="5449862" cy="1567352"/>
              </a:xfrm>
              <a:prstGeom prst="rect">
                <a:avLst/>
              </a:prstGeom>
              <a:blipFill rotWithShape="0">
                <a:blip r:embed="rId3"/>
                <a:stretch>
                  <a:fillRect l="-1119" r="-1230" b="-1946"/>
                </a:stretch>
              </a:blipFill>
            </p:spPr>
            <p:txBody>
              <a:bodyPr/>
              <a:lstStyle/>
              <a:p>
                <a:r>
                  <a:rPr lang="en-US">
                    <a:noFill/>
                  </a:rPr>
                  <a:t> </a:t>
                </a:r>
              </a:p>
            </p:txBody>
          </p:sp>
        </mc:Fallback>
      </mc:AlternateContent>
      <p:grpSp>
        <p:nvGrpSpPr>
          <p:cNvPr id="25" name="Group 24"/>
          <p:cNvGrpSpPr/>
          <p:nvPr/>
        </p:nvGrpSpPr>
        <p:grpSpPr>
          <a:xfrm>
            <a:off x="6592186" y="2371284"/>
            <a:ext cx="1711841" cy="2122584"/>
            <a:chOff x="6517758" y="2162337"/>
            <a:chExt cx="1711841" cy="2122584"/>
          </a:xfrm>
        </p:grpSpPr>
        <p:grpSp>
          <p:nvGrpSpPr>
            <p:cNvPr id="22" name="Group 21"/>
            <p:cNvGrpSpPr/>
            <p:nvPr/>
          </p:nvGrpSpPr>
          <p:grpSpPr>
            <a:xfrm>
              <a:off x="6517758" y="2562447"/>
              <a:ext cx="1711841" cy="1722474"/>
              <a:chOff x="6517758" y="2562447"/>
              <a:chExt cx="1711841" cy="1722474"/>
            </a:xfrm>
          </p:grpSpPr>
          <p:sp>
            <p:nvSpPr>
              <p:cNvPr id="19" name="Rectangle 18"/>
              <p:cNvSpPr/>
              <p:nvPr/>
            </p:nvSpPr>
            <p:spPr>
              <a:xfrm>
                <a:off x="6517758" y="2562447"/>
                <a:ext cx="1711841" cy="1711841"/>
              </a:xfrm>
              <a:prstGeom prst="rect">
                <a:avLst/>
              </a:prstGeom>
              <a:solidFill>
                <a:schemeClr val="bg1"/>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6517758" y="2562447"/>
                <a:ext cx="1711841" cy="1722474"/>
              </a:xfrm>
              <a:prstGeom prst="line">
                <a:avLst/>
              </a:prstGeom>
              <a:ln w="190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203557" y="2162337"/>
              <a:ext cx="340242" cy="400110"/>
            </a:xfrm>
            <a:prstGeom prst="rect">
              <a:avLst/>
            </a:prstGeom>
            <a:noFill/>
          </p:spPr>
          <p:txBody>
            <a:bodyPr wrap="square" rtlCol="0">
              <a:spAutoFit/>
            </a:bodyPr>
            <a:lstStyle/>
            <a:p>
              <a:r>
                <a:rPr lang="en-US" sz="2000" dirty="0" smtClean="0">
                  <a:solidFill>
                    <a:srgbClr val="002060"/>
                  </a:solidFill>
                </a:rPr>
                <a:t>1</a:t>
              </a:r>
              <a:endParaRPr lang="en-US" sz="2000" dirty="0">
                <a:solidFill>
                  <a:srgbClr val="002060"/>
                </a:solidFill>
              </a:endParaRPr>
            </a:p>
          </p:txBody>
        </p:sp>
        <p:sp>
          <p:nvSpPr>
            <p:cNvPr id="24" name="TextBox 23"/>
            <p:cNvSpPr txBox="1"/>
            <p:nvPr/>
          </p:nvSpPr>
          <p:spPr>
            <a:xfrm>
              <a:off x="7373678" y="3068514"/>
              <a:ext cx="340242" cy="400110"/>
            </a:xfrm>
            <a:prstGeom prst="rect">
              <a:avLst/>
            </a:prstGeom>
            <a:noFill/>
          </p:spPr>
          <p:txBody>
            <a:bodyPr wrap="square" rtlCol="0">
              <a:spAutoFit/>
            </a:bodyPr>
            <a:lstStyle/>
            <a:p>
              <a:r>
                <a:rPr lang="en-US" sz="2000" dirty="0">
                  <a:solidFill>
                    <a:srgbClr val="002060"/>
                  </a:solidFill>
                </a:rPr>
                <a:t>d</a:t>
              </a:r>
            </a:p>
          </p:txBody>
        </p:sp>
      </p:grpSp>
    </p:spTree>
    <p:extLst>
      <p:ext uri="{BB962C8B-B14F-4D97-AF65-F5344CB8AC3E}">
        <p14:creationId xmlns:p14="http://schemas.microsoft.com/office/powerpoint/2010/main" val="2636566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Lst>
  </p:timing>
</p:sld>
</file>

<file path=ppt/theme/theme1.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437A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1893</Words>
  <Application>Microsoft Office PowerPoint</Application>
  <PresentationFormat>On-screen Show (16:9)</PresentationFormat>
  <Paragraphs>124</Paragraphs>
  <Slides>26</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Roboto Slab SemiBold</vt:lpstr>
      <vt:lpstr>Wingdings</vt:lpstr>
      <vt:lpstr>Bebas Neue</vt:lpstr>
      <vt:lpstr>Cambria Math</vt:lpstr>
      <vt:lpstr>Crete Round</vt:lpstr>
      <vt:lpstr>Roboto Slab</vt:lpstr>
      <vt:lpstr>Times New Roman</vt:lpstr>
      <vt:lpstr>Calibri</vt:lpstr>
      <vt:lpstr>Brazilian Literature Thesis by Slidesgo</vt:lpstr>
      <vt:lpstr>TRƯỜNG THPT NGÔ LÊ TÂN </vt:lpstr>
      <vt:lpstr>KHỞI ĐỘNG</vt:lpstr>
      <vt:lpstr>PowerPoint Presentation</vt:lpstr>
      <vt:lpstr>01.</vt:lpstr>
      <vt:lpstr>1.</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NGÔ LÊ TÂN </dc:title>
  <dc:creator>tailieugiaovien.edu.vn</dc:creator>
  <cp:lastModifiedBy>Mrt Hao</cp:lastModifiedBy>
  <cp:revision>2</cp:revision>
  <dcterms:modified xsi:type="dcterms:W3CDTF">2025-01-30T04:06:05Z</dcterms:modified>
</cp:coreProperties>
</file>