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57" r:id="rId4"/>
    <p:sldId id="260" r:id="rId5"/>
    <p:sldId id="263" r:id="rId6"/>
    <p:sldId id="259" r:id="rId7"/>
    <p:sldId id="271" r:id="rId8"/>
    <p:sldId id="265" r:id="rId9"/>
    <p:sldId id="261" r:id="rId10"/>
    <p:sldId id="262" r:id="rId11"/>
    <p:sldId id="272" r:id="rId12"/>
    <p:sldId id="312" r:id="rId13"/>
    <p:sldId id="313" r:id="rId14"/>
    <p:sldId id="273" r:id="rId15"/>
    <p:sldId id="282" r:id="rId16"/>
    <p:sldId id="264" r:id="rId17"/>
    <p:sldId id="284" r:id="rId18"/>
    <p:sldId id="274" r:id="rId19"/>
    <p:sldId id="314" r:id="rId20"/>
    <p:sldId id="315" r:id="rId21"/>
    <p:sldId id="285" r:id="rId22"/>
    <p:sldId id="281" r:id="rId23"/>
    <p:sldId id="289" r:id="rId24"/>
    <p:sldId id="316" r:id="rId25"/>
    <p:sldId id="270" r:id="rId26"/>
  </p:sldIdLst>
  <p:sldSz cx="18288000" cy="10287000"/>
  <p:notesSz cx="6858000" cy="9144000"/>
  <p:embeddedFontLst>
    <p:embeddedFont>
      <p:font typeface="Calibri" pitchFamily="34" charset="0"/>
      <p:regular r:id="rId28"/>
      <p:bold r:id="rId29"/>
      <p:italic r:id="rId30"/>
      <p:boldItalic r:id="rId31"/>
    </p:embeddedFont>
    <p:embeddedFont>
      <p:font typeface="Cambria Math"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0445" autoAdjust="0"/>
  </p:normalViewPr>
  <p:slideViewPr>
    <p:cSldViewPr>
      <p:cViewPr>
        <p:scale>
          <a:sx n="48" d="100"/>
          <a:sy n="48" d="100"/>
        </p:scale>
        <p:origin x="-54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A07E6-7F25-4C42-94F2-5211F297925F}"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06A65-F49D-4E46-992B-8D5751003828}" type="slidenum">
              <a:rPr lang="en-US" smtClean="0"/>
              <a:t>‹#›</a:t>
            </a:fld>
            <a:endParaRPr lang="en-US"/>
          </a:p>
        </p:txBody>
      </p:sp>
    </p:spTree>
    <p:extLst>
      <p:ext uri="{BB962C8B-B14F-4D97-AF65-F5344CB8AC3E}">
        <p14:creationId xmlns:p14="http://schemas.microsoft.com/office/powerpoint/2010/main" val="216372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svg"/><Relationship Id="rId7" Type="http://schemas.openxmlformats.org/officeDocument/2006/relationships/image" Target="../media/image6.svg"/><Relationship Id="rId12" Type="http://schemas.openxmlformats.org/officeDocument/2006/relationships/image" Target="../media/image3.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14.sv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102.svg"/><Relationship Id="rId3" Type="http://schemas.microsoft.com/office/2007/relationships/hdphoto" Target="../media/hdphoto2.wdp"/><Relationship Id="rId21" Type="http://schemas.openxmlformats.org/officeDocument/2006/relationships/image" Target="../media/image108.svg"/><Relationship Id="rId2" Type="http://schemas.openxmlformats.org/officeDocument/2006/relationships/image" Target="../media/image51.png"/><Relationship Id="rId16" Type="http://schemas.openxmlformats.org/officeDocument/2006/relationships/image" Target="../media/image52.png"/><Relationship Id="rId1" Type="http://schemas.openxmlformats.org/officeDocument/2006/relationships/slideLayout" Target="../slideLayouts/slideLayout7.xml"/><Relationship Id="rId15" Type="http://schemas.openxmlformats.org/officeDocument/2006/relationships/image" Target="../media/image104.svg"/><Relationship Id="rId4" Type="http://schemas.openxmlformats.org/officeDocument/2006/relationships/image" Target="../media/image40.png"/><Relationship Id="rId14" Type="http://schemas.openxmlformats.org/officeDocument/2006/relationships/image" Target="../media/image39.png"/><Relationship Id="rId22" Type="http://schemas.openxmlformats.org/officeDocument/2006/relationships/image" Target="../media/image53.png"/></Relationships>
</file>

<file path=ppt/slides/_rels/slide11.xml.rels><?xml version="1.0" encoding="UTF-8" standalone="yes"?>
<Relationships xmlns="http://schemas.openxmlformats.org/package/2006/relationships"><Relationship Id="rId18" Type="http://schemas.openxmlformats.org/officeDocument/2006/relationships/image" Target="../media/image31.png"/><Relationship Id="rId26" Type="http://schemas.openxmlformats.org/officeDocument/2006/relationships/image" Target="../media/image58.png"/><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57.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56.png"/><Relationship Id="rId15" Type="http://schemas.openxmlformats.org/officeDocument/2006/relationships/image" Target="../media/image620.svg"/><Relationship Id="rId23" Type="http://schemas.openxmlformats.org/officeDocument/2006/relationships/image" Target="../media/image55.png"/><Relationship Id="rId28" Type="http://schemas.openxmlformats.org/officeDocument/2006/relationships/image" Target="../media/image60.png"/><Relationship Id="rId22" Type="http://schemas.openxmlformats.org/officeDocument/2006/relationships/image" Target="../media/image54.png"/><Relationship Id="rId27" Type="http://schemas.openxmlformats.org/officeDocument/2006/relationships/image" Target="../media/image59.png"/></Relationships>
</file>

<file path=ppt/slides/_rels/slide12.xml.rels><?xml version="1.0" encoding="UTF-8" standalone="yes"?>
<Relationships xmlns="http://schemas.openxmlformats.org/package/2006/relationships"><Relationship Id="rId18" Type="http://schemas.openxmlformats.org/officeDocument/2006/relationships/image" Target="../media/image31.png"/><Relationship Id="rId21" Type="http://schemas.openxmlformats.org/officeDocument/2006/relationships/image" Target="../media/image680.svg"/><Relationship Id="rId17" Type="http://schemas.openxmlformats.org/officeDocument/2006/relationships/image" Target="../media/image640.sv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63.png"/><Relationship Id="rId15" Type="http://schemas.openxmlformats.org/officeDocument/2006/relationships/image" Target="../media/image620.svg"/><Relationship Id="rId23" Type="http://schemas.openxmlformats.org/officeDocument/2006/relationships/image" Target="../media/image62.png"/><Relationship Id="rId22" Type="http://schemas.openxmlformats.org/officeDocument/2006/relationships/image" Target="../media/image61.png"/></Relationships>
</file>

<file path=ppt/slides/_rels/slide13.xml.rels><?xml version="1.0" encoding="UTF-8" standalone="yes"?>
<Relationships xmlns="http://schemas.openxmlformats.org/package/2006/relationships"><Relationship Id="rId13" Type="http://schemas.openxmlformats.org/officeDocument/2006/relationships/image" Target="../media/image104.svg"/><Relationship Id="rId18" Type="http://schemas.openxmlformats.org/officeDocument/2006/relationships/image" Target="../media/image40.png"/><Relationship Id="rId3" Type="http://schemas.openxmlformats.org/officeDocument/2006/relationships/image" Target="../media/image94.svg"/><Relationship Id="rId12" Type="http://schemas.openxmlformats.org/officeDocument/2006/relationships/image" Target="../media/image39.png"/><Relationship Id="rId17" Type="http://schemas.openxmlformats.org/officeDocument/2006/relationships/image" Target="../media/image112.svg"/><Relationship Id="rId2" Type="http://schemas.openxmlformats.org/officeDocument/2006/relationships/image" Target="../media/image22.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72.svg"/><Relationship Id="rId5" Type="http://schemas.openxmlformats.org/officeDocument/2006/relationships/image" Target="../media/image96.svg"/><Relationship Id="rId19" Type="http://schemas.openxmlformats.org/officeDocument/2006/relationships/image" Target="../media/image102.svg"/><Relationship Id="rId4" Type="http://schemas.openxmlformats.org/officeDocument/2006/relationships/image" Target="../media/image23.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18" Type="http://schemas.openxmlformats.org/officeDocument/2006/relationships/image" Target="../media/image31.png"/><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68.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67.png"/><Relationship Id="rId15" Type="http://schemas.openxmlformats.org/officeDocument/2006/relationships/image" Target="../media/image620.svg"/><Relationship Id="rId23" Type="http://schemas.openxmlformats.org/officeDocument/2006/relationships/image" Target="../media/image66.png"/><Relationship Id="rId22" Type="http://schemas.openxmlformats.org/officeDocument/2006/relationships/image" Target="../media/image65.pn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18" Type="http://schemas.openxmlformats.org/officeDocument/2006/relationships/image" Target="../media/image27.png"/><Relationship Id="rId3" Type="http://schemas.openxmlformats.org/officeDocument/2006/relationships/image" Target="../media/image94.svg"/><Relationship Id="rId21" Type="http://schemas.openxmlformats.org/officeDocument/2006/relationships/image" Target="../media/image540.svg"/><Relationship Id="rId17" Type="http://schemas.openxmlformats.org/officeDocument/2006/relationships/image" Target="../media/image114.svg"/><Relationship Id="rId2" Type="http://schemas.openxmlformats.org/officeDocument/2006/relationships/image" Target="../media/image22.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6.svg"/><Relationship Id="rId15" Type="http://schemas.openxmlformats.org/officeDocument/2006/relationships/image" Target="../media/image68.svg"/><Relationship Id="rId19" Type="http://schemas.openxmlformats.org/officeDocument/2006/relationships/image" Target="../media/image116.svg"/><Relationship Id="rId4" Type="http://schemas.openxmlformats.org/officeDocument/2006/relationships/image" Target="../media/image23.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118.svg"/><Relationship Id="rId12" Type="http://schemas.openxmlformats.org/officeDocument/2006/relationships/image" Target="../media/image32.png"/><Relationship Id="rId2" Type="http://schemas.openxmlformats.org/officeDocument/2006/relationships/image" Target="../media/image69.png"/><Relationship Id="rId1" Type="http://schemas.openxmlformats.org/officeDocument/2006/relationships/slideLayout" Target="../slideLayouts/slideLayout7.xml"/><Relationship Id="rId11" Type="http://schemas.openxmlformats.org/officeDocument/2006/relationships/image" Target="../media/image64.svg"/><Relationship Id="rId15" Type="http://schemas.openxmlformats.org/officeDocument/2006/relationships/image" Target="../media/image71.jpg"/><Relationship Id="rId10" Type="http://schemas.openxmlformats.org/officeDocument/2006/relationships/image" Target="../media/image30.png"/><Relationship Id="rId4" Type="http://schemas.openxmlformats.org/officeDocument/2006/relationships/image" Target="../media/image70.png"/><Relationship Id="rId9" Type="http://schemas.openxmlformats.org/officeDocument/2006/relationships/image" Target="../media/image104.sv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8.svg"/><Relationship Id="rId21" Type="http://schemas.openxmlformats.org/officeDocument/2006/relationships/image" Target="../media/image68.svg"/><Relationship Id="rId7" Type="http://schemas.openxmlformats.org/officeDocument/2006/relationships/image" Target="../media/image82.svg"/><Relationship Id="rId12" Type="http://schemas.openxmlformats.org/officeDocument/2006/relationships/image" Target="../media/image45.png"/><Relationship Id="rId2" Type="http://schemas.openxmlformats.org/officeDocument/2006/relationships/image" Target="../media/image41.png"/><Relationship Id="rId16" Type="http://schemas.openxmlformats.org/officeDocument/2006/relationships/image" Target="../media/image46.png"/><Relationship Id="rId20"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86.svg"/><Relationship Id="rId15" Type="http://schemas.openxmlformats.org/officeDocument/2006/relationships/image" Target="../media/image88.svg"/><Relationship Id="rId10" Type="http://schemas.openxmlformats.org/officeDocument/2006/relationships/image" Target="../media/image44.png"/><Relationship Id="rId19" Type="http://schemas.openxmlformats.org/officeDocument/2006/relationships/image" Target="../media/image92.svg"/><Relationship Id="rId4" Type="http://schemas.openxmlformats.org/officeDocument/2006/relationships/image" Target="../media/image42.png"/><Relationship Id="rId9" Type="http://schemas.openxmlformats.org/officeDocument/2006/relationships/image" Target="../media/image84.svg"/></Relationships>
</file>

<file path=ppt/slides/_rels/slide18.xml.rels><?xml version="1.0" encoding="UTF-8" standalone="yes"?>
<Relationships xmlns="http://schemas.openxmlformats.org/package/2006/relationships"><Relationship Id="rId18" Type="http://schemas.openxmlformats.org/officeDocument/2006/relationships/image" Target="../media/image31.png"/><Relationship Id="rId26" Type="http://schemas.microsoft.com/office/2007/relationships/hdphoto" Target="../media/hdphoto3.wdp"/><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72.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73.png"/><Relationship Id="rId15" Type="http://schemas.openxmlformats.org/officeDocument/2006/relationships/image" Target="../media/image620.svg"/><Relationship Id="rId23" Type="http://schemas.microsoft.com/office/2007/relationships/hdphoto" Target="../media/hdphoto1.wdp"/><Relationship Id="rId22" Type="http://schemas.openxmlformats.org/officeDocument/2006/relationships/image" Target="../media/image32.png"/><Relationship Id="rId27"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8.svg"/><Relationship Id="rId21" Type="http://schemas.openxmlformats.org/officeDocument/2006/relationships/image" Target="../media/image68.svg"/><Relationship Id="rId7" Type="http://schemas.openxmlformats.org/officeDocument/2006/relationships/image" Target="../media/image82.svg"/><Relationship Id="rId12" Type="http://schemas.openxmlformats.org/officeDocument/2006/relationships/image" Target="../media/image45.png"/><Relationship Id="rId2" Type="http://schemas.openxmlformats.org/officeDocument/2006/relationships/image" Target="../media/image41.png"/><Relationship Id="rId16" Type="http://schemas.openxmlformats.org/officeDocument/2006/relationships/image" Target="../media/image46.png"/><Relationship Id="rId20"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86.svg"/><Relationship Id="rId24" Type="http://schemas.openxmlformats.org/officeDocument/2006/relationships/image" Target="../media/image78.png"/><Relationship Id="rId15" Type="http://schemas.openxmlformats.org/officeDocument/2006/relationships/image" Target="../media/image88.svg"/><Relationship Id="rId23" Type="http://schemas.openxmlformats.org/officeDocument/2006/relationships/image" Target="../media/image77.png"/><Relationship Id="rId10" Type="http://schemas.openxmlformats.org/officeDocument/2006/relationships/image" Target="../media/image44.png"/><Relationship Id="rId19" Type="http://schemas.openxmlformats.org/officeDocument/2006/relationships/image" Target="../media/image92.svg"/><Relationship Id="rId4" Type="http://schemas.openxmlformats.org/officeDocument/2006/relationships/image" Target="../media/image42.png"/><Relationship Id="rId9" Type="http://schemas.openxmlformats.org/officeDocument/2006/relationships/image" Target="../media/image84.svg"/><Relationship Id="rId22"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2.svg"/><Relationship Id="rId21" Type="http://schemas.openxmlformats.org/officeDocument/2006/relationships/image" Target="../media/image12.png"/><Relationship Id="rId7" Type="http://schemas.openxmlformats.org/officeDocument/2006/relationships/image" Target="../media/image36.svg"/><Relationship Id="rId12" Type="http://schemas.openxmlformats.org/officeDocument/2006/relationships/image" Target="../media/image9.png"/><Relationship Id="rId2" Type="http://schemas.openxmlformats.org/officeDocument/2006/relationships/image" Target="../media/image6.png"/><Relationship Id="rId20" Type="http://schemas.openxmlformats.org/officeDocument/2006/relationships/image" Target="../media/image11.jpg"/><Relationship Id="rId29" Type="http://schemas.openxmlformats.org/officeDocument/2006/relationships/image" Target="../media/image176.svg"/><Relationship Id="rId1" Type="http://schemas.openxmlformats.org/officeDocument/2006/relationships/slideLayout" Target="../slideLayouts/slideLayout7.xml"/><Relationship Id="rId11" Type="http://schemas.openxmlformats.org/officeDocument/2006/relationships/image" Target="../media/image40.svg"/><Relationship Id="rId10" Type="http://schemas.openxmlformats.org/officeDocument/2006/relationships/image" Target="../media/image8.png"/><Relationship Id="rId19" Type="http://schemas.openxmlformats.org/officeDocument/2006/relationships/image" Target="../media/image48.svg"/><Relationship Id="rId9" Type="http://schemas.openxmlformats.org/officeDocument/2006/relationships/image" Target="../media/image38.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3" Type="http://schemas.openxmlformats.org/officeDocument/2006/relationships/image" Target="../media/image102.svg"/><Relationship Id="rId21" Type="http://schemas.openxmlformats.org/officeDocument/2006/relationships/image" Target="../media/image108.svg"/><Relationship Id="rId2" Type="http://schemas.openxmlformats.org/officeDocument/2006/relationships/image" Target="../media/image40.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04.svg"/><Relationship Id="rId23" Type="http://schemas.openxmlformats.org/officeDocument/2006/relationships/image" Target="../media/image21.png"/><Relationship Id="rId14" Type="http://schemas.openxmlformats.org/officeDocument/2006/relationships/image" Target="../media/image39.png"/><Relationship Id="rId22" Type="http://schemas.openxmlformats.org/officeDocument/2006/relationships/image" Target="../media/image74.png"/></Relationships>
</file>

<file path=ppt/slides/_rels/slide21.xml.rels><?xml version="1.0" encoding="UTF-8" standalone="yes"?>
<Relationships xmlns="http://schemas.openxmlformats.org/package/2006/relationships"><Relationship Id="rId18" Type="http://schemas.openxmlformats.org/officeDocument/2006/relationships/image" Target="../media/image31.png"/><Relationship Id="rId13" Type="http://schemas.openxmlformats.org/officeDocument/2006/relationships/image" Target="../media/image114.svg"/><Relationship Id="rId26" Type="http://schemas.openxmlformats.org/officeDocument/2006/relationships/image" Target="../media/image83.png"/><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82.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80.png"/><Relationship Id="rId15" Type="http://schemas.openxmlformats.org/officeDocument/2006/relationships/image" Target="../media/image620.svg"/><Relationship Id="rId23" Type="http://schemas.openxmlformats.org/officeDocument/2006/relationships/image" Target="../media/image81.png"/><Relationship Id="rId22" Type="http://schemas.openxmlformats.org/officeDocument/2006/relationships/image" Target="../media/image79.png"/><Relationship Id="rId27" Type="http://schemas.openxmlformats.org/officeDocument/2006/relationships/image" Target="../media/image84.png"/></Relationships>
</file>

<file path=ppt/slides/_rels/slide22.xml.rels><?xml version="1.0" encoding="UTF-8" standalone="yes"?>
<Relationships xmlns="http://schemas.openxmlformats.org/package/2006/relationships"><Relationship Id="rId26" Type="http://schemas.openxmlformats.org/officeDocument/2006/relationships/image" Target="../media/image89.png"/><Relationship Id="rId13" Type="http://schemas.openxmlformats.org/officeDocument/2006/relationships/image" Target="../media/image102.svg"/><Relationship Id="rId21" Type="http://schemas.openxmlformats.org/officeDocument/2006/relationships/image" Target="../media/image680.svg"/><Relationship Id="rId25" Type="http://schemas.openxmlformats.org/officeDocument/2006/relationships/image" Target="../media/image88.png"/><Relationship Id="rId2" Type="http://schemas.openxmlformats.org/officeDocument/2006/relationships/image" Target="../media/image29.png"/><Relationship Id="rId16" Type="http://schemas.openxmlformats.org/officeDocument/2006/relationships/image" Target="../media/image31.png"/><Relationship Id="rId29" Type="http://schemas.openxmlformats.org/officeDocument/2006/relationships/image" Target="../media/image92.png"/><Relationship Id="rId1" Type="http://schemas.openxmlformats.org/officeDocument/2006/relationships/slideLayout" Target="../slideLayouts/slideLayout7.xml"/><Relationship Id="rId24" Type="http://schemas.openxmlformats.org/officeDocument/2006/relationships/image" Target="../media/image87.png"/><Relationship Id="rId15" Type="http://schemas.openxmlformats.org/officeDocument/2006/relationships/image" Target="../media/image620.svg"/><Relationship Id="rId23" Type="http://schemas.openxmlformats.org/officeDocument/2006/relationships/image" Target="../media/image86.png"/><Relationship Id="rId28" Type="http://schemas.openxmlformats.org/officeDocument/2006/relationships/image" Target="../media/image91.png"/><Relationship Id="rId31" Type="http://schemas.openxmlformats.org/officeDocument/2006/relationships/image" Target="../media/image40.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s>
</file>

<file path=ppt/slides/_rels/slide23.xml.rels><?xml version="1.0" encoding="UTF-8" standalone="yes"?>
<Relationships xmlns="http://schemas.openxmlformats.org/package/2006/relationships"><Relationship Id="rId13" Type="http://schemas.openxmlformats.org/officeDocument/2006/relationships/image" Target="../media/image114.svg"/><Relationship Id="rId18" Type="http://schemas.openxmlformats.org/officeDocument/2006/relationships/image" Target="../media/image95.png"/><Relationship Id="rId17" Type="http://schemas.openxmlformats.org/officeDocument/2006/relationships/image" Target="../media/image94.png"/><Relationship Id="rId2" Type="http://schemas.openxmlformats.org/officeDocument/2006/relationships/image" Target="../media/image29.png"/><Relationship Id="rId16" Type="http://schemas.openxmlformats.org/officeDocument/2006/relationships/image" Target="../media/image79.png"/><Relationship Id="rId20" Type="http://schemas.openxmlformats.org/officeDocument/2006/relationships/image" Target="../media/image97.png"/><Relationship Id="rId1" Type="http://schemas.openxmlformats.org/officeDocument/2006/relationships/slideLayout" Target="../slideLayouts/slideLayout7.xml"/><Relationship Id="rId15" Type="http://schemas.openxmlformats.org/officeDocument/2006/relationships/image" Target="../media/image620.svg"/><Relationship Id="rId19" Type="http://schemas.openxmlformats.org/officeDocument/2006/relationships/image" Target="../media/image96.png"/></Relationships>
</file>

<file path=ppt/slides/_rels/slide24.xml.rels><?xml version="1.0" encoding="UTF-8" standalone="yes"?>
<Relationships xmlns="http://schemas.openxmlformats.org/package/2006/relationships"><Relationship Id="rId18" Type="http://schemas.openxmlformats.org/officeDocument/2006/relationships/image" Target="../media/image31.png"/><Relationship Id="rId26" Type="http://schemas.openxmlformats.org/officeDocument/2006/relationships/image" Target="../media/image102.png"/><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101.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100.png"/><Relationship Id="rId15" Type="http://schemas.openxmlformats.org/officeDocument/2006/relationships/image" Target="../media/image620.svg"/><Relationship Id="rId23" Type="http://schemas.openxmlformats.org/officeDocument/2006/relationships/image" Target="../media/image99.png"/><Relationship Id="rId22" Type="http://schemas.openxmlformats.org/officeDocument/2006/relationships/image" Target="../media/image98.png"/><Relationship Id="rId27" Type="http://schemas.openxmlformats.org/officeDocument/2006/relationships/image" Target="../media/image103.png"/></Relationships>
</file>

<file path=ppt/slides/_rels/slide25.xml.rels><?xml version="1.0" encoding="UTF-8" standalone="yes"?>
<Relationships xmlns="http://schemas.openxmlformats.org/package/2006/relationships"><Relationship Id="rId13" Type="http://schemas.openxmlformats.org/officeDocument/2006/relationships/image" Target="../media/image126.svg"/><Relationship Id="rId3" Type="http://schemas.openxmlformats.org/officeDocument/2006/relationships/image" Target="../media/image2.svg"/><Relationship Id="rId12" Type="http://schemas.openxmlformats.org/officeDocument/2006/relationships/image" Target="../media/image104.png"/><Relationship Id="rId17" Type="http://schemas.openxmlformats.org/officeDocument/2006/relationships/image" Target="../media/image102.svg"/><Relationship Id="rId2" Type="http://schemas.openxmlformats.org/officeDocument/2006/relationships/image" Target="../media/image1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2.svg"/><Relationship Id="rId14" Type="http://schemas.openxmlformats.org/officeDocument/2006/relationships/image" Target="../media/image105.png"/></Relationships>
</file>

<file path=ppt/slides/_rels/slide3.xml.rels><?xml version="1.0" encoding="UTF-8" standalone="yes"?>
<Relationships xmlns="http://schemas.openxmlformats.org/package/2006/relationships"><Relationship Id="rId13" Type="http://schemas.openxmlformats.org/officeDocument/2006/relationships/image" Target="../media/image28.svg"/><Relationship Id="rId21" Type="http://schemas.openxmlformats.org/officeDocument/2006/relationships/image" Target="../media/image41.svg"/><Relationship Id="rId7" Type="http://schemas.openxmlformats.org/officeDocument/2006/relationships/image" Target="../media/image22.svg"/><Relationship Id="rId25" Type="http://schemas.openxmlformats.org/officeDocument/2006/relationships/image" Target="../media/image18.png"/><Relationship Id="rId17" Type="http://schemas.openxmlformats.org/officeDocument/2006/relationships/image" Target="../media/image32.svg"/><Relationship Id="rId2" Type="http://schemas.openxmlformats.org/officeDocument/2006/relationships/image" Target="../media/image13.png"/><Relationship Id="rId20" Type="http://schemas.openxmlformats.org/officeDocument/2006/relationships/image" Target="../media/image14.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media/image16.png"/><Relationship Id="rId19" Type="http://schemas.openxmlformats.org/officeDocument/2006/relationships/image" Target="../media/image21.svg"/><Relationship Id="rId22" Type="http://schemas.openxmlformats.org/officeDocument/2006/relationships/image" Target="../media/image15.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21" Type="http://schemas.openxmlformats.org/officeDocument/2006/relationships/image" Target="../media/image28.svg"/><Relationship Id="rId3" Type="http://schemas.openxmlformats.org/officeDocument/2006/relationships/image" Target="../media/image72.svg"/><Relationship Id="rId2" Type="http://schemas.openxmlformats.org/officeDocument/2006/relationships/image" Target="../media/image19.png"/><Relationship Id="rId20"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20.png"/><Relationship Id="rId19" Type="http://schemas.openxmlformats.org/officeDocument/2006/relationships/image" Target="../media/image76.svg"/><Relationship Id="rId9" Type="http://schemas.openxmlformats.org/officeDocument/2006/relationships/image" Target="../media/image74.svg"/><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13" Type="http://schemas.openxmlformats.org/officeDocument/2006/relationships/image" Target="../media/image112.svg"/><Relationship Id="rId18" Type="http://schemas.openxmlformats.org/officeDocument/2006/relationships/image" Target="../media/image27.png"/><Relationship Id="rId3" Type="http://schemas.openxmlformats.org/officeDocument/2006/relationships/image" Target="../media/image94.svg"/><Relationship Id="rId21" Type="http://schemas.openxmlformats.org/officeDocument/2006/relationships/image" Target="../media/image540.svg"/><Relationship Id="rId17" Type="http://schemas.openxmlformats.org/officeDocument/2006/relationships/image" Target="../media/image114.svg"/><Relationship Id="rId2" Type="http://schemas.openxmlformats.org/officeDocument/2006/relationships/image" Target="../media/image22.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6.svg"/><Relationship Id="rId15" Type="http://schemas.openxmlformats.org/officeDocument/2006/relationships/image" Target="../media/image68.svg"/><Relationship Id="rId19" Type="http://schemas.openxmlformats.org/officeDocument/2006/relationships/image" Target="../media/image116.svg"/><Relationship Id="rId4" Type="http://schemas.openxmlformats.org/officeDocument/2006/relationships/image" Target="../media/image23.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18" Type="http://schemas.openxmlformats.org/officeDocument/2006/relationships/image" Target="../media/image31.png"/><Relationship Id="rId21" Type="http://schemas.openxmlformats.org/officeDocument/2006/relationships/image" Target="../media/image68.svg"/><Relationship Id="rId17" Type="http://schemas.openxmlformats.org/officeDocument/2006/relationships/image" Target="../media/image64.svg"/><Relationship Id="rId25" Type="http://schemas.openxmlformats.org/officeDocument/2006/relationships/image" Target="../media/image34.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33.png"/><Relationship Id="rId15" Type="http://schemas.openxmlformats.org/officeDocument/2006/relationships/image" Target="../media/image62.svg"/><Relationship Id="rId23" Type="http://schemas.microsoft.com/office/2007/relationships/hdphoto" Target="../media/hdphoto1.wdp"/><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18" Type="http://schemas.openxmlformats.org/officeDocument/2006/relationships/image" Target="../media/image31.png"/><Relationship Id="rId21" Type="http://schemas.openxmlformats.org/officeDocument/2006/relationships/image" Target="../media/image680.svg"/><Relationship Id="rId17" Type="http://schemas.openxmlformats.org/officeDocument/2006/relationships/image" Target="../media/image640.svg"/><Relationship Id="rId25" Type="http://schemas.openxmlformats.org/officeDocument/2006/relationships/image" Target="../media/image38.png"/><Relationship Id="rId2"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37.png"/><Relationship Id="rId15" Type="http://schemas.openxmlformats.org/officeDocument/2006/relationships/image" Target="../media/image620.svg"/><Relationship Id="rId23" Type="http://schemas.openxmlformats.org/officeDocument/2006/relationships/image" Target="../media/image36.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13" Type="http://schemas.openxmlformats.org/officeDocument/2006/relationships/image" Target="../media/image104.svg"/><Relationship Id="rId18" Type="http://schemas.openxmlformats.org/officeDocument/2006/relationships/image" Target="../media/image40.png"/><Relationship Id="rId3" Type="http://schemas.openxmlformats.org/officeDocument/2006/relationships/image" Target="../media/image94.svg"/><Relationship Id="rId12" Type="http://schemas.openxmlformats.org/officeDocument/2006/relationships/image" Target="../media/image39.png"/><Relationship Id="rId17" Type="http://schemas.openxmlformats.org/officeDocument/2006/relationships/image" Target="../media/image11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72.svg"/><Relationship Id="rId5" Type="http://schemas.openxmlformats.org/officeDocument/2006/relationships/image" Target="../media/image96.svg"/><Relationship Id="rId19" Type="http://schemas.openxmlformats.org/officeDocument/2006/relationships/image" Target="../media/image102.svg"/><Relationship Id="rId4" Type="http://schemas.openxmlformats.org/officeDocument/2006/relationships/image" Target="../media/image23.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8.svg"/><Relationship Id="rId21" Type="http://schemas.openxmlformats.org/officeDocument/2006/relationships/image" Target="../media/image68.svg"/><Relationship Id="rId7" Type="http://schemas.openxmlformats.org/officeDocument/2006/relationships/image" Target="../media/image82.svg"/><Relationship Id="rId12" Type="http://schemas.openxmlformats.org/officeDocument/2006/relationships/image" Target="../media/image45.png"/><Relationship Id="rId2" Type="http://schemas.openxmlformats.org/officeDocument/2006/relationships/image" Target="../media/image41.png"/><Relationship Id="rId16" Type="http://schemas.openxmlformats.org/officeDocument/2006/relationships/image" Target="../media/image46.png"/><Relationship Id="rId20"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86.svg"/><Relationship Id="rId24" Type="http://schemas.openxmlformats.org/officeDocument/2006/relationships/image" Target="../media/image50.png"/><Relationship Id="rId15" Type="http://schemas.openxmlformats.org/officeDocument/2006/relationships/image" Target="../media/image88.svg"/><Relationship Id="rId23"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92.svg"/><Relationship Id="rId4" Type="http://schemas.openxmlformats.org/officeDocument/2006/relationships/image" Target="../media/image42.png"/><Relationship Id="rId9" Type="http://schemas.openxmlformats.org/officeDocument/2006/relationships/image" Target="../media/image84.svg"/><Relationship Id="rId2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73782">
            <a:off x="14524732" y="1102460"/>
            <a:ext cx="3692381" cy="62434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05649">
            <a:off x="-924259" y="7577390"/>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39886">
            <a:off x="15402650" y="868412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400000">
            <a:off x="227687" y="-699633"/>
            <a:ext cx="3229617" cy="405170"/>
          </a:xfrm>
          <a:prstGeom prst="rect">
            <a:avLst/>
          </a:prstGeom>
        </p:spPr>
      </p:pic>
      <p:sp>
        <p:nvSpPr>
          <p:cNvPr id="14" name="TextBox 13">
            <a:extLst>
              <a:ext uri="{FF2B5EF4-FFF2-40B4-BE49-F238E27FC236}">
                <a16:creationId xmlns:a16="http://schemas.microsoft.com/office/drawing/2014/main" xmlns="" id="{1F944A62-FF35-44D3-919C-18E7599EAEB0}"/>
              </a:ext>
            </a:extLst>
          </p:cNvPr>
          <p:cNvSpPr txBox="1"/>
          <p:nvPr/>
        </p:nvSpPr>
        <p:spPr>
          <a:xfrm>
            <a:off x="2537982" y="1414634"/>
            <a:ext cx="12963711" cy="1708160"/>
          </a:xfrm>
          <a:prstGeom prst="rect">
            <a:avLst/>
          </a:prstGeom>
          <a:noFill/>
        </p:spPr>
        <p:txBody>
          <a:bodyPr wrap="square">
            <a:spAutoFit/>
          </a:bodyPr>
          <a:lstStyle/>
          <a:p>
            <a:pPr lvl="0" algn="ctr">
              <a:lnSpc>
                <a:spcPct val="150000"/>
              </a:lnSpc>
              <a:spcAft>
                <a:spcPts val="1000"/>
              </a:spcAft>
            </a:pPr>
            <a:r>
              <a:rPr lang="en-US" sz="70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TRƯỜNG THPT NGÔ LÊ TÂN </a:t>
            </a:r>
            <a:endParaRPr lang="en-US" sz="70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3200400" y="3174699"/>
            <a:ext cx="5410200" cy="707886"/>
          </a:xfrm>
          <a:prstGeom prst="rect">
            <a:avLst/>
          </a:prstGeom>
          <a:noFill/>
        </p:spPr>
        <p:txBody>
          <a:bodyPr wrap="square" rtlCol="0">
            <a:spAutoFit/>
          </a:bodyPr>
          <a:lstStyle/>
          <a:p>
            <a:r>
              <a:rPr lang="en-US" sz="4000" dirty="0" smtClean="0">
                <a:solidFill>
                  <a:srgbClr val="00B050"/>
                </a:solidFill>
              </a:rPr>
              <a:t>LỚP 10A2  </a:t>
            </a:r>
            <a:endParaRPr lang="en-US" sz="4000" dirty="0">
              <a:solidFill>
                <a:srgbClr val="00B050"/>
              </a:solidFill>
            </a:endParaRPr>
          </a:p>
        </p:txBody>
      </p:sp>
      <p:sp>
        <p:nvSpPr>
          <p:cNvPr id="6" name="TextBox 5"/>
          <p:cNvSpPr txBox="1"/>
          <p:nvPr/>
        </p:nvSpPr>
        <p:spPr>
          <a:xfrm>
            <a:off x="2892287" y="3882585"/>
            <a:ext cx="13258800" cy="1569660"/>
          </a:xfrm>
          <a:prstGeom prst="rect">
            <a:avLst/>
          </a:prstGeom>
          <a:noFill/>
        </p:spPr>
        <p:txBody>
          <a:bodyPr wrap="square" rtlCol="0">
            <a:spAutoFit/>
          </a:bodyPr>
          <a:lstStyle/>
          <a:p>
            <a:r>
              <a:rPr lang="en-US" sz="4800" dirty="0" err="1" smtClean="0">
                <a:solidFill>
                  <a:srgbClr val="00B050"/>
                </a:solidFill>
              </a:rPr>
              <a:t>Bài</a:t>
            </a:r>
            <a:r>
              <a:rPr lang="en-US" sz="4800" dirty="0" smtClean="0">
                <a:solidFill>
                  <a:srgbClr val="00B050"/>
                </a:solidFill>
              </a:rPr>
              <a:t> 20. </a:t>
            </a:r>
            <a:r>
              <a:rPr lang="en-US" sz="4800" dirty="0" err="1" smtClean="0">
                <a:solidFill>
                  <a:srgbClr val="00B050"/>
                </a:solidFill>
              </a:rPr>
              <a:t>Vị</a:t>
            </a:r>
            <a:r>
              <a:rPr lang="en-US" sz="4800" dirty="0" smtClean="0">
                <a:solidFill>
                  <a:srgbClr val="00B050"/>
                </a:solidFill>
              </a:rPr>
              <a:t> </a:t>
            </a:r>
            <a:r>
              <a:rPr lang="en-US" sz="4800" dirty="0" err="1" smtClean="0">
                <a:solidFill>
                  <a:srgbClr val="00B050"/>
                </a:solidFill>
              </a:rPr>
              <a:t>trí</a:t>
            </a:r>
            <a:r>
              <a:rPr lang="en-US" sz="4800" dirty="0" smtClean="0">
                <a:solidFill>
                  <a:srgbClr val="00B050"/>
                </a:solidFill>
              </a:rPr>
              <a:t> </a:t>
            </a:r>
            <a:r>
              <a:rPr lang="en-US" sz="4800" dirty="0" err="1" smtClean="0">
                <a:solidFill>
                  <a:srgbClr val="00B050"/>
                </a:solidFill>
              </a:rPr>
              <a:t>tương</a:t>
            </a:r>
            <a:r>
              <a:rPr lang="en-US" sz="4800" dirty="0" smtClean="0">
                <a:solidFill>
                  <a:srgbClr val="00B050"/>
                </a:solidFill>
              </a:rPr>
              <a:t> </a:t>
            </a:r>
            <a:r>
              <a:rPr lang="en-US" sz="4800" dirty="0" err="1" smtClean="0">
                <a:solidFill>
                  <a:srgbClr val="00B050"/>
                </a:solidFill>
              </a:rPr>
              <a:t>đối</a:t>
            </a:r>
            <a:r>
              <a:rPr lang="en-US" sz="4800" dirty="0" smtClean="0">
                <a:solidFill>
                  <a:srgbClr val="00B050"/>
                </a:solidFill>
              </a:rPr>
              <a:t> </a:t>
            </a:r>
            <a:r>
              <a:rPr lang="en-US" sz="4800" dirty="0" err="1" smtClean="0">
                <a:solidFill>
                  <a:srgbClr val="00B050"/>
                </a:solidFill>
              </a:rPr>
              <a:t>giữa</a:t>
            </a:r>
            <a:r>
              <a:rPr lang="en-US" sz="4800" dirty="0" smtClean="0">
                <a:solidFill>
                  <a:srgbClr val="00B050"/>
                </a:solidFill>
              </a:rPr>
              <a:t> </a:t>
            </a:r>
            <a:r>
              <a:rPr lang="en-US" sz="4800" dirty="0" err="1" smtClean="0">
                <a:solidFill>
                  <a:srgbClr val="00B050"/>
                </a:solidFill>
              </a:rPr>
              <a:t>hai</a:t>
            </a:r>
            <a:r>
              <a:rPr lang="en-US" sz="4800" dirty="0" smtClean="0">
                <a:solidFill>
                  <a:srgbClr val="00B050"/>
                </a:solidFill>
              </a:rPr>
              <a:t> </a:t>
            </a:r>
            <a:r>
              <a:rPr lang="en-US" sz="4800" dirty="0" err="1" smtClean="0">
                <a:solidFill>
                  <a:srgbClr val="00B050"/>
                </a:solidFill>
              </a:rPr>
              <a:t>đường</a:t>
            </a:r>
            <a:r>
              <a:rPr lang="en-US" sz="4800" dirty="0" smtClean="0">
                <a:solidFill>
                  <a:srgbClr val="00B050"/>
                </a:solidFill>
              </a:rPr>
              <a:t> </a:t>
            </a:r>
            <a:r>
              <a:rPr lang="en-US" sz="4800" dirty="0">
                <a:solidFill>
                  <a:srgbClr val="00B050"/>
                </a:solidFill>
              </a:rPr>
              <a:t> </a:t>
            </a:r>
            <a:r>
              <a:rPr lang="en-US" sz="4800" dirty="0" err="1" smtClean="0">
                <a:solidFill>
                  <a:srgbClr val="00B050"/>
                </a:solidFill>
              </a:rPr>
              <a:t>thẳng</a:t>
            </a:r>
            <a:r>
              <a:rPr lang="en-US" sz="4800" dirty="0" smtClean="0">
                <a:solidFill>
                  <a:srgbClr val="00B050"/>
                </a:solidFill>
              </a:rPr>
              <a:t> . </a:t>
            </a:r>
            <a:r>
              <a:rPr lang="en-US" sz="4800" dirty="0" err="1" smtClean="0">
                <a:solidFill>
                  <a:srgbClr val="00B050"/>
                </a:solidFill>
              </a:rPr>
              <a:t>Góc</a:t>
            </a:r>
            <a:r>
              <a:rPr lang="en-US" sz="4800" dirty="0" smtClean="0">
                <a:solidFill>
                  <a:srgbClr val="00B050"/>
                </a:solidFill>
              </a:rPr>
              <a:t> </a:t>
            </a:r>
            <a:r>
              <a:rPr lang="en-US" sz="4800" dirty="0" err="1" smtClean="0">
                <a:solidFill>
                  <a:srgbClr val="00B050"/>
                </a:solidFill>
              </a:rPr>
              <a:t>và</a:t>
            </a:r>
            <a:r>
              <a:rPr lang="en-US" sz="4800" dirty="0" smtClean="0">
                <a:solidFill>
                  <a:srgbClr val="00B050"/>
                </a:solidFill>
              </a:rPr>
              <a:t> </a:t>
            </a:r>
            <a:r>
              <a:rPr lang="en-US" sz="4800" dirty="0">
                <a:solidFill>
                  <a:srgbClr val="00B050"/>
                </a:solidFill>
              </a:rPr>
              <a:t> </a:t>
            </a:r>
            <a:r>
              <a:rPr lang="en-US" sz="4800" dirty="0" err="1" smtClean="0">
                <a:solidFill>
                  <a:srgbClr val="00B050"/>
                </a:solidFill>
              </a:rPr>
              <a:t>khoảng</a:t>
            </a:r>
            <a:r>
              <a:rPr lang="en-US" sz="4800" dirty="0" smtClean="0">
                <a:solidFill>
                  <a:srgbClr val="00B050"/>
                </a:solidFill>
              </a:rPr>
              <a:t>  </a:t>
            </a:r>
            <a:r>
              <a:rPr lang="en-US" sz="4800" dirty="0" err="1" smtClean="0">
                <a:solidFill>
                  <a:srgbClr val="00B050"/>
                </a:solidFill>
              </a:rPr>
              <a:t>cách</a:t>
            </a:r>
            <a:r>
              <a:rPr lang="en-US" sz="4800" dirty="0" smtClean="0">
                <a:solidFill>
                  <a:srgbClr val="00B050"/>
                </a:solidFill>
              </a:rPr>
              <a:t>  </a:t>
            </a:r>
            <a:endParaRPr lang="en-US" sz="4800" dirty="0">
              <a:solidFill>
                <a:srgbClr val="00B050"/>
              </a:solidFill>
            </a:endParaRPr>
          </a:p>
        </p:txBody>
      </p:sp>
      <p:sp>
        <p:nvSpPr>
          <p:cNvPr id="7" name="TextBox 6"/>
          <p:cNvSpPr txBox="1"/>
          <p:nvPr/>
        </p:nvSpPr>
        <p:spPr>
          <a:xfrm>
            <a:off x="3290719" y="5753100"/>
            <a:ext cx="5229562" cy="707886"/>
          </a:xfrm>
          <a:prstGeom prst="rect">
            <a:avLst/>
          </a:prstGeom>
          <a:noFill/>
        </p:spPr>
        <p:txBody>
          <a:bodyPr wrap="square" rtlCol="0">
            <a:spAutoFit/>
          </a:bodyPr>
          <a:lstStyle/>
          <a:p>
            <a:r>
              <a:rPr lang="en-US" sz="4000" dirty="0" err="1" smtClean="0"/>
              <a:t>Tiết</a:t>
            </a:r>
            <a:r>
              <a:rPr lang="en-US" sz="4000" dirty="0" smtClean="0"/>
              <a:t> 1   </a:t>
            </a:r>
            <a:endParaRPr lang="en-US" sz="4000" dirty="0"/>
          </a:p>
        </p:txBody>
      </p:sp>
      <p:sp>
        <p:nvSpPr>
          <p:cNvPr id="12" name="TextBox 11"/>
          <p:cNvSpPr txBox="1"/>
          <p:nvPr/>
        </p:nvSpPr>
        <p:spPr>
          <a:xfrm>
            <a:off x="2892287" y="7277100"/>
            <a:ext cx="11128513" cy="830997"/>
          </a:xfrm>
          <a:prstGeom prst="rect">
            <a:avLst/>
          </a:prstGeom>
          <a:noFill/>
        </p:spPr>
        <p:txBody>
          <a:bodyPr wrap="square" rtlCol="0">
            <a:spAutoFit/>
          </a:bodyPr>
          <a:lstStyle/>
          <a:p>
            <a:r>
              <a:rPr lang="en-US" sz="4800" dirty="0" smtClean="0"/>
              <a:t>GV:  </a:t>
            </a:r>
            <a:r>
              <a:rPr lang="en-US" sz="4800" dirty="0" err="1" smtClean="0"/>
              <a:t>Nguyễn</a:t>
            </a:r>
            <a:r>
              <a:rPr lang="en-US" sz="4800" dirty="0" smtClean="0"/>
              <a:t> </a:t>
            </a:r>
            <a:r>
              <a:rPr lang="en-US" sz="4800" dirty="0" err="1" smtClean="0"/>
              <a:t>Văn</a:t>
            </a:r>
            <a:r>
              <a:rPr lang="en-US" sz="4800" dirty="0" smtClean="0"/>
              <a:t> </a:t>
            </a:r>
            <a:r>
              <a:rPr lang="en-US" sz="4800" dirty="0" err="1" smtClean="0"/>
              <a:t>Hảo</a:t>
            </a:r>
            <a:r>
              <a:rPr lang="en-US" sz="4800" dirty="0" smtClean="0"/>
              <a:t>  </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1179842"/>
            <a:ext cx="12261742" cy="3735058"/>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67141" y="2170601"/>
            <a:ext cx="1968850" cy="91283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33437" t="30795"/>
          <a:stretch>
            <a:fillRect/>
          </a:stretch>
        </p:blipFill>
        <p:spPr>
          <a:xfrm rot="11694914">
            <a:off x="541432" y="724080"/>
            <a:ext cx="1363766" cy="1361168"/>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608366" y="8343900"/>
            <a:ext cx="1378068" cy="1288494"/>
          </a:xfrm>
          <a:prstGeom prst="rect">
            <a:avLst/>
          </a:prstGeom>
        </p:spPr>
      </p:pic>
      <p:sp>
        <p:nvSpPr>
          <p:cNvPr id="21" name="TextBox 20"/>
          <p:cNvSpPr txBox="1"/>
          <p:nvPr/>
        </p:nvSpPr>
        <p:spPr>
          <a:xfrm>
            <a:off x="7162800" y="120703"/>
            <a:ext cx="3679758" cy="90159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CHÚ Ý</a:t>
            </a:r>
            <a:endParaRPr lang="en-US" sz="40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781312" y="4838700"/>
                <a:ext cx="16516088" cy="5355312"/>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Dựa vào các vectơ chỉ phương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hoặc các vectơ pháp tuyến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của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ta có: </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song song hoặc trùng nhau </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cùng phương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 </a:t>
                </a:r>
                <a:r>
                  <a:rPr lang="nl-NL" sz="38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cùng phương</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cắt nhau </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không cùng phương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 </a:t>
                </a:r>
                <a:r>
                  <a:rPr lang="nl-NL" sz="38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không cùng phương.</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81312" y="4838700"/>
                <a:ext cx="16516088" cy="5355312"/>
              </a:xfrm>
              <a:prstGeom prst="rect">
                <a:avLst/>
              </a:prstGeom>
              <a:blipFill>
                <a:blip r:embed="rId22"/>
                <a:stretch>
                  <a:fillRect l="-1218" r="-1181" b="-15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36954" y="8843126"/>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6200000" flipH="1">
            <a:off x="904399" y="8508777"/>
            <a:ext cx="477202" cy="22860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11" name="Oval Callout 10"/>
          <p:cNvSpPr/>
          <p:nvPr/>
        </p:nvSpPr>
        <p:spPr>
          <a:xfrm>
            <a:off x="8327741" y="4305300"/>
            <a:ext cx="1753391" cy="797788"/>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8" name="Rectangle 7"/>
          <p:cNvSpPr/>
          <p:nvPr/>
        </p:nvSpPr>
        <p:spPr>
          <a:xfrm>
            <a:off x="6859257" y="190500"/>
            <a:ext cx="4974440" cy="1015663"/>
          </a:xfrm>
          <a:prstGeom prst="rect">
            <a:avLst/>
          </a:prstGeom>
        </p:spPr>
        <p:txBody>
          <a:bodyPr wrap="none">
            <a:spAutoFit/>
          </a:bodyPr>
          <a:lstStyle/>
          <a:p>
            <a:pPr lvl="0" algn="ctr">
              <a:lnSpc>
                <a:spcPct val="150000"/>
              </a:lnSpc>
              <a:spcAft>
                <a:spcPts val="800"/>
              </a:spcAft>
            </a:pPr>
            <a:r>
              <a:rPr lang="nl-NL" sz="4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1</a:t>
            </a:r>
            <a:r>
              <a:rPr lang="nl-NL" sz="4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 (SGK – </a:t>
            </a:r>
            <a:r>
              <a:rPr lang="nl-NL" sz="4000"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37</a:t>
            </a:r>
            <a:r>
              <a:rPr lang="nl-NL" sz="4000"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accent5"/>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844295" y="1033796"/>
                <a:ext cx="14706600" cy="1823704"/>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Arial" panose="020B0604020202020204" pitchFamily="34" charset="0"/>
                  </a:rPr>
                  <a:t>Xét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tương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đối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giữa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thẳng</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2</m:t>
                        </m:r>
                      </m:e>
                    </m:rad>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=0</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mỗi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sau</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844295" y="1033796"/>
                <a:ext cx="14706600" cy="1823704"/>
              </a:xfrm>
              <a:prstGeom prst="rect">
                <a:avLst/>
              </a:prstGeom>
              <a:blipFill>
                <a:blip r:embed="rId22"/>
                <a:stretch>
                  <a:fillRect l="-1368" b="-12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724400" y="3145324"/>
                <a:ext cx="5346400" cy="745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a:latin typeface="Cambria Math"/>
                            </a:rPr>
                          </m:ctrlPr>
                        </m:sSubPr>
                        <m:e>
                          <m:r>
                            <m:rPr>
                              <m:sty m:val="p"/>
                            </m:rPr>
                            <a:rPr lang="en-US" sz="3800">
                              <a:latin typeface="Cambria Math" panose="02040503050406030204" pitchFamily="18" charset="0"/>
                            </a:rPr>
                            <m:t>Δ</m:t>
                          </m:r>
                        </m:e>
                        <m:sub>
                          <m:r>
                            <a:rPr lang="en-US" sz="3800">
                              <a:latin typeface="Cambria Math" panose="02040503050406030204" pitchFamily="18" charset="0"/>
                            </a:rPr>
                            <m:t>1</m:t>
                          </m:r>
                        </m:sub>
                      </m:sSub>
                      <m:r>
                        <a:rPr lang="en-US" sz="3800">
                          <a:latin typeface="Cambria Math" panose="02040503050406030204" pitchFamily="18" charset="0"/>
                        </a:rPr>
                        <m:t>:</m:t>
                      </m:r>
                      <m:rad>
                        <m:radPr>
                          <m:degHide m:val="on"/>
                          <m:ctrlPr>
                            <a:rPr lang="en-US" sz="3800" i="1">
                              <a:latin typeface="Cambria Math"/>
                            </a:rPr>
                          </m:ctrlPr>
                        </m:radPr>
                        <m:deg/>
                        <m:e>
                          <m:r>
                            <a:rPr lang="en-US" sz="3800">
                              <a:latin typeface="Cambria Math" panose="02040503050406030204" pitchFamily="18" charset="0"/>
                            </a:rPr>
                            <m:t>3</m:t>
                          </m:r>
                        </m:e>
                      </m:rad>
                      <m:r>
                        <a:rPr lang="en-US" sz="3800" i="1">
                          <a:latin typeface="Cambria Math" panose="02040503050406030204" pitchFamily="18" charset="0"/>
                        </a:rPr>
                        <m:t>𝑥</m:t>
                      </m:r>
                      <m:r>
                        <a:rPr lang="en-US" sz="3800">
                          <a:latin typeface="Cambria Math" panose="02040503050406030204" pitchFamily="18" charset="0"/>
                        </a:rPr>
                        <m:t>−</m:t>
                      </m:r>
                      <m:rad>
                        <m:radPr>
                          <m:degHide m:val="on"/>
                          <m:ctrlPr>
                            <a:rPr lang="en-US" sz="3800" i="1">
                              <a:latin typeface="Cambria Math"/>
                            </a:rPr>
                          </m:ctrlPr>
                        </m:radPr>
                        <m:deg/>
                        <m:e>
                          <m:r>
                            <a:rPr lang="en-US" sz="3800">
                              <a:latin typeface="Cambria Math" panose="02040503050406030204" pitchFamily="18" charset="0"/>
                            </a:rPr>
                            <m:t>6</m:t>
                          </m:r>
                        </m:e>
                      </m:rad>
                      <m:r>
                        <a:rPr lang="en-US" sz="3800" i="1">
                          <a:latin typeface="Cambria Math" panose="02040503050406030204" pitchFamily="18" charset="0"/>
                        </a:rPr>
                        <m:t>𝑦</m:t>
                      </m:r>
                      <m:r>
                        <a:rPr lang="en-US" sz="3800">
                          <a:latin typeface="Cambria Math" panose="02040503050406030204" pitchFamily="18" charset="0"/>
                        </a:rPr>
                        <m:t>+12=0</m:t>
                      </m:r>
                    </m:oMath>
                  </m:oMathPara>
                </a14:m>
                <a:endParaRPr lang="en-US" sz="3800" dirty="0"/>
              </a:p>
            </p:txBody>
          </p:sp>
        </mc:Choice>
        <mc:Fallback xmlns="">
          <p:sp>
            <p:nvSpPr>
              <p:cNvPr id="10" name="Rectangle 9"/>
              <p:cNvSpPr>
                <a:spLocks noRot="1" noChangeAspect="1" noMove="1" noResize="1" noEditPoints="1" noAdjustHandles="1" noChangeArrowheads="1" noChangeShapeType="1" noTextEdit="1"/>
              </p:cNvSpPr>
              <p:nvPr/>
            </p:nvSpPr>
            <p:spPr>
              <a:xfrm>
                <a:off x="4724400" y="3145324"/>
                <a:ext cx="5346400" cy="74597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415494" y="3145323"/>
                <a:ext cx="3918573" cy="745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a:rPr>
                          </m:ctrlPr>
                        </m:sSubPr>
                        <m:e>
                          <m:r>
                            <m:rPr>
                              <m:sty m:val="p"/>
                            </m:rPr>
                            <a:rPr lang="en-US" sz="3800">
                              <a:solidFill>
                                <a:prstClr val="black"/>
                              </a:solidFill>
                              <a:latin typeface="Cambria Math" panose="02040503050406030204" pitchFamily="18" charset="0"/>
                            </a:rPr>
                            <m:t>Δ</m:t>
                          </m:r>
                        </m:e>
                        <m:sub>
                          <m:r>
                            <a:rPr lang="en-US" sz="3800">
                              <a:solidFill>
                                <a:prstClr val="black"/>
                              </a:solidFill>
                              <a:latin typeface="Cambria Math" panose="02040503050406030204" pitchFamily="18" charset="0"/>
                            </a:rPr>
                            <m:t>2</m:t>
                          </m:r>
                        </m:sub>
                      </m:sSub>
                      <m:r>
                        <a:rPr lang="en-US" sz="3800">
                          <a:solidFill>
                            <a:prstClr val="black"/>
                          </a:solidFill>
                          <a:latin typeface="Cambria Math" panose="02040503050406030204" pitchFamily="18" charset="0"/>
                        </a:rPr>
                        <m:t>:</m:t>
                      </m:r>
                      <m:rad>
                        <m:radPr>
                          <m:degHide m:val="on"/>
                          <m:ctrlPr>
                            <a:rPr lang="en-US" sz="3800" i="1">
                              <a:solidFill>
                                <a:prstClr val="black"/>
                              </a:solidFill>
                              <a:latin typeface="Cambria Math"/>
                            </a:rPr>
                          </m:ctrlPr>
                        </m:radPr>
                        <m:deg/>
                        <m:e>
                          <m:r>
                            <a:rPr lang="en-US" sz="3800">
                              <a:solidFill>
                                <a:prstClr val="black"/>
                              </a:solidFill>
                              <a:latin typeface="Cambria Math" panose="02040503050406030204" pitchFamily="18" charset="0"/>
                            </a:rPr>
                            <m:t>2</m:t>
                          </m:r>
                        </m:e>
                      </m:rad>
                      <m:r>
                        <a:rPr lang="en-US" sz="3800" i="1">
                          <a:solidFill>
                            <a:prstClr val="black"/>
                          </a:solidFill>
                          <a:latin typeface="Cambria Math" panose="02040503050406030204" pitchFamily="18" charset="0"/>
                        </a:rPr>
                        <m:t>𝑥</m:t>
                      </m:r>
                      <m:r>
                        <a:rPr lang="en-US" sz="3800">
                          <a:solidFill>
                            <a:prstClr val="black"/>
                          </a:solidFill>
                          <a:latin typeface="Cambria Math" panose="02040503050406030204" pitchFamily="18" charset="0"/>
                        </a:rPr>
                        <m:t>−2</m:t>
                      </m:r>
                      <m:r>
                        <a:rPr lang="en-US" sz="3800" i="1">
                          <a:solidFill>
                            <a:prstClr val="black"/>
                          </a:solidFill>
                          <a:latin typeface="Cambria Math" panose="02040503050406030204" pitchFamily="18" charset="0"/>
                        </a:rPr>
                        <m:t>𝑦</m:t>
                      </m:r>
                      <m:r>
                        <a:rPr lang="en-US" sz="3800">
                          <a:solidFill>
                            <a:prstClr val="black"/>
                          </a:solidFill>
                          <a:latin typeface="Cambria Math" panose="02040503050406030204" pitchFamily="18" charset="0"/>
                        </a:rPr>
                        <m:t>=0</m:t>
                      </m:r>
                    </m:oMath>
                  </m:oMathPara>
                </a14:m>
                <a:endParaRPr lang="en-US" sz="3800" dirty="0"/>
              </a:p>
            </p:txBody>
          </p:sp>
        </mc:Choice>
        <mc:Fallback xmlns="">
          <p:sp>
            <p:nvSpPr>
              <p:cNvPr id="15" name="Rectangle 14"/>
              <p:cNvSpPr>
                <a:spLocks noRot="1" noChangeAspect="1" noMove="1" noResize="1" noEditPoints="1" noAdjustHandles="1" noChangeArrowheads="1" noChangeShapeType="1" noTextEdit="1"/>
              </p:cNvSpPr>
              <p:nvPr/>
            </p:nvSpPr>
            <p:spPr>
              <a:xfrm>
                <a:off x="10415494" y="3145323"/>
                <a:ext cx="3918573" cy="74597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44295" y="5876185"/>
                <a:ext cx="5551713" cy="734047"/>
              </a:xfrm>
              <a:prstGeom prst="rect">
                <a:avLst/>
              </a:prstGeom>
            </p:spPr>
            <p:txBody>
              <a:bodyPr wrap="none">
                <a:spAutoFit/>
              </a:bodyPr>
              <a:lstStyle/>
              <a:p>
                <a:r>
                  <a:rPr lang="en-US" sz="3800" dirty="0">
                    <a:latin typeface="Arial" panose="020B0604020202020204" pitchFamily="34" charset="0"/>
                    <a:ea typeface="Calibri" panose="020F0502020204030204" pitchFamily="34" charset="0"/>
                    <a:cs typeface="Arial" panose="020B0604020202020204" pitchFamily="34" charset="0"/>
                  </a:rPr>
                  <a:t>Ta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2</m:t>
                        </m:r>
                      </m:e>
                    </m:rad>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3800" i="1">
                            <a:effectLst/>
                            <a:latin typeface="Cambria Math"/>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=0</m:t>
                    </m:r>
                  </m:oMath>
                </a14:m>
                <a:endParaRPr lang="en-US" sz="3800" dirty="0">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44295" y="5876185"/>
                <a:ext cx="5551713" cy="734047"/>
              </a:xfrm>
              <a:prstGeom prst="rect">
                <a:avLst/>
              </a:prstGeom>
              <a:blipFill>
                <a:blip r:embed="rId25"/>
                <a:stretch>
                  <a:fillRect l="-3626" t="-6667"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696200" y="5876185"/>
                <a:ext cx="5752600" cy="778996"/>
              </a:xfrm>
              <a:prstGeom prst="rect">
                <a:avLst/>
              </a:prstGeom>
            </p:spPr>
            <p:txBody>
              <a:bodyPr wrap="none">
                <a:spAutoFit/>
              </a:bodyPr>
              <a:lstStyle/>
              <a:p>
                <a:pPr>
                  <a:lnSpc>
                    <a:spcPct val="107000"/>
                  </a:lnSpc>
                  <a:spcAft>
                    <a:spcPts val="1200"/>
                  </a:spcAft>
                </a:pPr>
                <a14:m>
                  <m:oMath xmlns:m="http://schemas.openxmlformats.org/officeDocument/2006/math">
                    <m:r>
                      <a:rPr lang="en-US" sz="3800">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2</m:t>
                        </m:r>
                      </m:e>
                    </m:rad>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696200" y="5876185"/>
                <a:ext cx="5752600" cy="778996"/>
              </a:xfrm>
              <a:prstGeom prst="rect">
                <a:avLst/>
              </a:prstGeom>
              <a:blipFill>
                <a:blip r:embed="rId26"/>
                <a:stretch>
                  <a:fillRect t="-7813" r="-2545" b="-22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634989" y="6909981"/>
                <a:ext cx="5561010" cy="745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a:latin typeface="Cambria Math" panose="02040503050406030204" pitchFamily="18" charset="0"/>
                        </a:rPr>
                        <m:t>⇔</m:t>
                      </m:r>
                      <m:rad>
                        <m:radPr>
                          <m:degHide m:val="on"/>
                          <m:ctrlPr>
                            <a:rPr lang="en-US" sz="3800" i="1">
                              <a:latin typeface="Cambria Math"/>
                            </a:rPr>
                          </m:ctrlPr>
                        </m:radPr>
                        <m:deg/>
                        <m:e>
                          <m:r>
                            <a:rPr lang="en-US" sz="3800" i="0">
                              <a:latin typeface="Cambria Math" panose="02040503050406030204" pitchFamily="18" charset="0"/>
                            </a:rPr>
                            <m:t>3</m:t>
                          </m:r>
                        </m:e>
                      </m:rad>
                      <m:r>
                        <a:rPr lang="en-US" sz="3800" i="1">
                          <a:latin typeface="Cambria Math" panose="02040503050406030204" pitchFamily="18" charset="0"/>
                        </a:rPr>
                        <m:t>𝑥</m:t>
                      </m:r>
                      <m:r>
                        <a:rPr lang="en-US" sz="3800" i="0">
                          <a:latin typeface="Cambria Math" panose="02040503050406030204" pitchFamily="18" charset="0"/>
                        </a:rPr>
                        <m:t>−</m:t>
                      </m:r>
                      <m:rad>
                        <m:radPr>
                          <m:degHide m:val="on"/>
                          <m:ctrlPr>
                            <a:rPr lang="en-US" sz="3800" i="1">
                              <a:latin typeface="Cambria Math"/>
                            </a:rPr>
                          </m:ctrlPr>
                        </m:radPr>
                        <m:deg/>
                        <m:e>
                          <m:r>
                            <a:rPr lang="en-US" sz="3800" i="0">
                              <a:latin typeface="Cambria Math" panose="02040503050406030204" pitchFamily="18" charset="0"/>
                            </a:rPr>
                            <m:t>6</m:t>
                          </m:r>
                        </m:e>
                      </m:rad>
                      <m:r>
                        <a:rPr lang="en-US" sz="3800" i="1">
                          <a:latin typeface="Cambria Math" panose="02040503050406030204" pitchFamily="18" charset="0"/>
                        </a:rPr>
                        <m:t>𝑦</m:t>
                      </m:r>
                      <m:r>
                        <a:rPr lang="en-US" sz="3800" i="0">
                          <a:latin typeface="Cambria Math" panose="02040503050406030204" pitchFamily="18" charset="0"/>
                        </a:rPr>
                        <m:t>+12=0.</m:t>
                      </m:r>
                      <m:r>
                        <m:rPr>
                          <m:nor/>
                        </m:rPr>
                        <a:rPr lang="en-US" sz="3800" i="1">
                          <a:latin typeface="Cambria Math" panose="02040503050406030204" pitchFamily="18" charset="0"/>
                        </a:rPr>
                        <m:t> </m:t>
                      </m:r>
                    </m:oMath>
                  </m:oMathPara>
                </a14:m>
                <a:endParaRPr lang="en-US" sz="3800" dirty="0"/>
              </a:p>
            </p:txBody>
          </p:sp>
        </mc:Choice>
        <mc:Fallback xmlns="">
          <p:sp>
            <p:nvSpPr>
              <p:cNvPr id="23" name="Rectangle 22"/>
              <p:cNvSpPr>
                <a:spLocks noRot="1" noChangeAspect="1" noMove="1" noResize="1" noEditPoints="1" noAdjustHandles="1" noChangeArrowheads="1" noChangeShapeType="1" noTextEdit="1"/>
              </p:cNvSpPr>
              <p:nvPr/>
            </p:nvSpPr>
            <p:spPr>
              <a:xfrm>
                <a:off x="7634989" y="6909981"/>
                <a:ext cx="5561010" cy="74597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914727" y="8121772"/>
                <a:ext cx="11504368" cy="677108"/>
              </a:xfrm>
              <a:prstGeom prst="rect">
                <a:avLst/>
              </a:prstGeom>
            </p:spPr>
            <p:txBody>
              <a:bodyPr wrap="none">
                <a:spAutoFit/>
              </a:bodyPr>
              <a:lstStyle/>
              <a:p>
                <a:r>
                  <a:rPr lang="en-US" sz="3800" dirty="0" err="1">
                    <a:latin typeface="Arial" panose="020B0604020202020204" pitchFamily="34" charset="0"/>
                    <a:ea typeface="Calibri" panose="020F0502020204030204" pitchFamily="34" charset="0"/>
                    <a:cs typeface="Arial" panose="020B0604020202020204" pitchFamily="34" charset="0"/>
                  </a:rPr>
                  <a:t>Vậy</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chúng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trùng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914727" y="8121772"/>
                <a:ext cx="11504368" cy="677108"/>
              </a:xfrm>
              <a:prstGeom prst="rect">
                <a:avLst/>
              </a:prstGeom>
              <a:blipFill>
                <a:blip r:embed="rId28"/>
                <a:stretch>
                  <a:fillRect l="-1749" t="-14414" r="-795" b="-36036"/>
                </a:stretch>
              </a:blipFill>
            </p:spPr>
            <p:txBody>
              <a:bodyPr/>
              <a:lstStyle/>
              <a:p>
                <a:r>
                  <a:rPr lang="en-US">
                    <a:noFill/>
                  </a:rPr>
                  <a:t> </a:t>
                </a:r>
              </a:p>
            </p:txBody>
          </p:sp>
        </mc:Fallback>
      </mc:AlternateContent>
    </p:spTree>
    <p:extLst>
      <p:ext uri="{BB962C8B-B14F-4D97-AF65-F5344CB8AC3E}">
        <p14:creationId xmlns:p14="http://schemas.microsoft.com/office/powerpoint/2010/main" val="170019912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2" grpId="0"/>
      <p:bldP spid="10" grpId="0"/>
      <p:bldP spid="15" grpId="0"/>
      <p:bldP spid="18" grpId="0"/>
      <p:bldP spid="20"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40125" y="8996370"/>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6200000" flipH="1">
            <a:off x="873919" y="8485917"/>
            <a:ext cx="477202" cy="22860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11" name="Oval Callout 10"/>
          <p:cNvSpPr/>
          <p:nvPr/>
        </p:nvSpPr>
        <p:spPr>
          <a:xfrm>
            <a:off x="8153400" y="571500"/>
            <a:ext cx="1753391" cy="797788"/>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112515" y="1723838"/>
                <a:ext cx="16383000" cy="2002471"/>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Arial" panose="020B0604020202020204" pitchFamily="34" charset="0"/>
                  </a:rPr>
                  <a:t>Hai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thẳng</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vectơ</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tuyến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cs typeface="Arial" panose="020B0604020202020204" pitchFamily="34" charset="0"/>
                          </a:rPr>
                        </m:ctrlPr>
                      </m:acc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acc>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2</m:t>
                        </m:r>
                      </m:e>
                    </m:rad>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cs typeface="Arial" panose="020B0604020202020204" pitchFamily="34" charset="0"/>
                          </a:rPr>
                        </m:ctrlPr>
                      </m:accPr>
                      <m:e>
                        <m:sSub>
                          <m:sSubPr>
                            <m:ctrlPr>
                              <a:rPr lang="en-US" sz="3800" i="1">
                                <a:effectLst/>
                                <a:latin typeface="Cambria Math"/>
                                <a:cs typeface="Arial" panose="020B0604020202020204" pitchFamily="34" charset="0"/>
                              </a:rPr>
                            </m:ctrlPr>
                          </m:sSub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acc>
                    <m:d>
                      <m:dPr>
                        <m:ctrlPr>
                          <a:rPr lang="en-US" sz="3800" i="1">
                            <a:effectLst/>
                            <a:latin typeface="Cambria Math"/>
                            <a:ea typeface="Calibri" panose="020F0502020204030204" pitchFamily="34" charset="0"/>
                            <a:cs typeface="Arial" panose="020B0604020202020204" pitchFamily="34" charset="0"/>
                          </a:rPr>
                        </m:ctrlPr>
                      </m:dPr>
                      <m:e>
                        <m:rad>
                          <m:radPr>
                            <m:degHide m:val="on"/>
                            <m:ctrlPr>
                              <a:rPr lang="en-US" sz="3800" i="1">
                                <a:effectLst/>
                                <a:latin typeface="Cambria Math"/>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2</m:t>
                            </m:r>
                          </m:e>
                        </m:rad>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e>
                    </m:d>
                  </m:oMath>
                </a14:m>
                <a:r>
                  <a:rPr lang="en-US" sz="4000" dirty="0" smtClean="0">
                    <a:latin typeface="Arial" panose="020B0604020202020204" pitchFamily="34" charset="0"/>
                    <a:ea typeface="Calibri" panose="020F0502020204030204" pitchFamily="34" charset="0"/>
                  </a:rPr>
                  <a:t> </a:t>
                </a:r>
                <a:r>
                  <a:rPr lang="en-US" sz="3800" dirty="0" err="1" smtClean="0">
                    <a:latin typeface="Arial" panose="020B0604020202020204" pitchFamily="34" charset="0"/>
                    <a:ea typeface="Calibri" panose="020F0502020204030204" pitchFamily="34" charset="0"/>
                  </a:rPr>
                  <a:t>cùng</a:t>
                </a:r>
                <a:r>
                  <a:rPr lang="en-US" sz="3800" dirty="0" smtClean="0">
                    <a:latin typeface="Arial" panose="020B0604020202020204" pitchFamily="34" charset="0"/>
                    <a:ea typeface="Calibri" panose="020F0502020204030204" pitchFamily="34" charset="0"/>
                  </a:rPr>
                  <a:t> </a:t>
                </a:r>
                <a:r>
                  <a:rPr lang="en-US" sz="3800" dirty="0" err="1" smtClean="0">
                    <a:latin typeface="Arial" panose="020B0604020202020204" pitchFamily="34" charset="0"/>
                    <a:ea typeface="Calibri" panose="020F0502020204030204" pitchFamily="34" charset="0"/>
                  </a:rPr>
                  <a:t>phương</a:t>
                </a:r>
                <a:r>
                  <a:rPr lang="en-US" sz="3800" dirty="0" smtClean="0">
                    <a:latin typeface="Arial" panose="020B0604020202020204" pitchFamily="34" charset="0"/>
                    <a:ea typeface="Calibri" panose="020F0502020204030204" pitchFamily="34" charset="0"/>
                  </a:rPr>
                  <a:t>.</a:t>
                </a:r>
                <a:endParaRPr lang="en-US" sz="3800" dirty="0"/>
              </a:p>
            </p:txBody>
          </p:sp>
        </mc:Choice>
        <mc:Fallback xmlns="">
          <p:sp>
            <p:nvSpPr>
              <p:cNvPr id="3" name="Rectangle 2"/>
              <p:cNvSpPr>
                <a:spLocks noRot="1" noChangeAspect="1" noMove="1" noResize="1" noEditPoints="1" noAdjustHandles="1" noChangeArrowheads="1" noChangeShapeType="1" noTextEdit="1"/>
              </p:cNvSpPr>
              <p:nvPr/>
            </p:nvSpPr>
            <p:spPr>
              <a:xfrm>
                <a:off x="1112515" y="1723838"/>
                <a:ext cx="16383000" cy="2002471"/>
              </a:xfrm>
              <a:prstGeom prst="rect">
                <a:avLst/>
              </a:prstGeom>
              <a:blipFill>
                <a:blip r:embed="rId22"/>
                <a:stretch>
                  <a:fillRect l="-1190" b="-6098"/>
                </a:stretch>
              </a:blipFill>
            </p:spPr>
            <p:txBody>
              <a:bodyPr/>
              <a:lstStyle/>
              <a:p>
                <a:r>
                  <a:rPr lang="en-US">
                    <a:noFill/>
                  </a:rPr>
                  <a:t> </a:t>
                </a:r>
              </a:p>
            </p:txBody>
          </p:sp>
        </mc:Fallback>
      </mc:AlternateContent>
      <p:sp>
        <p:nvSpPr>
          <p:cNvPr id="6" name="Rectangle 5"/>
          <p:cNvSpPr/>
          <p:nvPr/>
        </p:nvSpPr>
        <p:spPr>
          <a:xfrm>
            <a:off x="2770602" y="4076700"/>
            <a:ext cx="9116598" cy="677108"/>
          </a:xfrm>
          <a:prstGeom prst="rect">
            <a:avLst/>
          </a:prstGeom>
        </p:spPr>
        <p:txBody>
          <a:bodyPr wrap="none">
            <a:spAutoFit/>
          </a:bodyPr>
          <a:lstStyle/>
          <a:p>
            <a:r>
              <a:rPr lang="en-US" sz="3800" dirty="0">
                <a:latin typeface="Arial" panose="020B0604020202020204" pitchFamily="34" charset="0"/>
                <a:ea typeface="Calibri" panose="020F0502020204030204" pitchFamily="34" charset="0"/>
              </a:rPr>
              <a:t>Do </a:t>
            </a:r>
            <a:r>
              <a:rPr lang="en-US" sz="3800" dirty="0" err="1">
                <a:latin typeface="Arial" panose="020B0604020202020204" pitchFamily="34" charset="0"/>
                <a:ea typeface="Calibri" panose="020F0502020204030204" pitchFamily="34" charset="0"/>
              </a:rPr>
              <a:t>đó</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chúng</a:t>
            </a:r>
            <a:r>
              <a:rPr lang="en-US" sz="3800" dirty="0">
                <a:latin typeface="Arial" panose="020B0604020202020204" pitchFamily="34" charset="0"/>
                <a:ea typeface="Calibri" panose="020F0502020204030204" pitchFamily="34" charset="0"/>
              </a:rPr>
              <a:t> song </a:t>
            </a:r>
            <a:r>
              <a:rPr lang="en-US" sz="3800" dirty="0" err="1">
                <a:latin typeface="Arial" panose="020B0604020202020204" pitchFamily="34" charset="0"/>
                <a:ea typeface="Calibri" panose="020F0502020204030204" pitchFamily="34" charset="0"/>
              </a:rPr>
              <a:t>song</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hoặc</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trùng</a:t>
            </a:r>
            <a:r>
              <a:rPr lang="en-US" sz="3800" dirty="0">
                <a:latin typeface="Arial" panose="020B0604020202020204" pitchFamily="34" charset="0"/>
                <a:ea typeface="Calibri" panose="020F0502020204030204" pitchFamily="34" charset="0"/>
              </a:rPr>
              <a:t> </a:t>
            </a:r>
            <a:r>
              <a:rPr lang="en-US" sz="3800" dirty="0" err="1">
                <a:latin typeface="Arial" panose="020B0604020202020204" pitchFamily="34" charset="0"/>
                <a:ea typeface="Calibri" panose="020F0502020204030204" pitchFamily="34" charset="0"/>
              </a:rPr>
              <a:t>nhau</a:t>
            </a:r>
            <a:endParaRPr lang="en-US" sz="3800" dirty="0"/>
          </a:p>
        </p:txBody>
      </p:sp>
      <mc:AlternateContent xmlns:mc="http://schemas.openxmlformats.org/markup-compatibility/2006" xmlns:a14="http://schemas.microsoft.com/office/drawing/2010/main">
        <mc:Choice Requires="a14">
          <p:sp>
            <p:nvSpPr>
              <p:cNvPr id="7" name="Rectangle 6"/>
              <p:cNvSpPr/>
              <p:nvPr/>
            </p:nvSpPr>
            <p:spPr>
              <a:xfrm>
                <a:off x="1112515" y="5010477"/>
                <a:ext cx="16108685"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Mặt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𝑂</m:t>
                    </m:r>
                    <m:r>
                      <a:rPr lang="en-US" sz="3800">
                        <a:effectLst/>
                        <a:latin typeface="Cambria Math" panose="02040503050406030204" pitchFamily="18" charset="0"/>
                        <a:ea typeface="Calibri" panose="020F0502020204030204" pitchFamily="34" charset="0"/>
                        <a:cs typeface="Arial" panose="020B0604020202020204" pitchFamily="34" charset="0"/>
                      </a:rPr>
                      <m:t>(0;0)</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thuộc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thuộc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này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trùng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a:t>
                </a:r>
                <a:br>
                  <a:rPr lang="en-US" sz="3800" dirty="0">
                    <a:effectLst/>
                    <a:latin typeface="Arial" panose="020B0604020202020204" pitchFamily="34" charset="0"/>
                    <a:ea typeface="Calibri" panose="020F050202020403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2515" y="5010477"/>
                <a:ext cx="16108685" cy="2723823"/>
              </a:xfrm>
              <a:prstGeom prst="rect">
                <a:avLst/>
              </a:prstGeom>
              <a:blipFill>
                <a:blip r:embed="rId23"/>
                <a:stretch>
                  <a:fillRect l="-1211"/>
                </a:stretch>
              </a:blipFill>
            </p:spPr>
            <p:txBody>
              <a:bodyPr/>
              <a:lstStyle/>
              <a:p>
                <a:r>
                  <a:rPr lang="en-US">
                    <a:noFill/>
                  </a:rPr>
                  <a:t> </a:t>
                </a:r>
              </a:p>
            </p:txBody>
          </p:sp>
        </mc:Fallback>
      </mc:AlternateContent>
      <p:sp>
        <p:nvSpPr>
          <p:cNvPr id="9" name="Right Arrow 8"/>
          <p:cNvSpPr/>
          <p:nvPr/>
        </p:nvSpPr>
        <p:spPr>
          <a:xfrm>
            <a:off x="1988820" y="4230992"/>
            <a:ext cx="533400" cy="37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2895600" y="6917204"/>
                <a:ext cx="7290137" cy="969496"/>
              </a:xfrm>
              <a:prstGeom prst="rect">
                <a:avLst/>
              </a:prstGeom>
            </p:spPr>
            <p:txBody>
              <a:bodyPr wrap="non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solidFill>
                              <a:prstClr val="black"/>
                            </a:solidFill>
                            <a:latin typeface="Cambria Math"/>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song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song</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6917204"/>
                <a:ext cx="7290137" cy="969496"/>
              </a:xfrm>
              <a:prstGeom prst="rect">
                <a:avLst/>
              </a:prstGeom>
              <a:blipFill>
                <a:blip r:embed="rId24"/>
                <a:stretch>
                  <a:fillRect l="-2759" r="-1839" b="-13208"/>
                </a:stretch>
              </a:blipFill>
            </p:spPr>
            <p:txBody>
              <a:bodyPr/>
              <a:lstStyle/>
              <a:p>
                <a:r>
                  <a:rPr lang="en-US">
                    <a:noFill/>
                  </a:rPr>
                  <a:t> </a:t>
                </a:r>
              </a:p>
            </p:txBody>
          </p:sp>
        </mc:Fallback>
      </mc:AlternateContent>
      <p:sp>
        <p:nvSpPr>
          <p:cNvPr id="21" name="Right Arrow 20"/>
          <p:cNvSpPr/>
          <p:nvPr/>
        </p:nvSpPr>
        <p:spPr>
          <a:xfrm>
            <a:off x="1988820" y="7357459"/>
            <a:ext cx="533400" cy="37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60102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6" grpId="0"/>
      <p:bldP spid="9" grpId="0" animBg="1"/>
      <p:bldP spid="12"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8" name="Group 17"/>
          <p:cNvGrpSpPr/>
          <p:nvPr/>
        </p:nvGrpSpPr>
        <p:grpSpPr>
          <a:xfrm>
            <a:off x="1219200" y="1629466"/>
            <a:ext cx="16002000" cy="7073400"/>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74755" y="1838031"/>
              <a:ext cx="11938490" cy="6610939"/>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6173" y="6666014"/>
            <a:ext cx="1872269" cy="279064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437" t="30795"/>
          <a:stretch>
            <a:fillRect/>
          </a:stretch>
        </p:blipFill>
        <p:spPr>
          <a:xfrm rot="14189148">
            <a:off x="15685755" y="87573"/>
            <a:ext cx="1726754" cy="17234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13124" y="7392697"/>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587885">
            <a:off x="13056470" y="8666635"/>
            <a:ext cx="1968850" cy="912831"/>
          </a:xfrm>
          <a:prstGeom prst="rect">
            <a:avLst/>
          </a:prstGeom>
        </p:spPr>
      </p:pic>
      <p:sp>
        <p:nvSpPr>
          <p:cNvPr id="13" name="TextBox 12"/>
          <p:cNvSpPr txBox="1"/>
          <p:nvPr/>
        </p:nvSpPr>
        <p:spPr>
          <a:xfrm>
            <a:off x="7162800" y="1209282"/>
            <a:ext cx="36576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14195" y="2845720"/>
                <a:ext cx="13701716" cy="4728859"/>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Calibri" panose="020F0502020204030204" pitchFamily="34" charset="0"/>
                    <a:cs typeface="Arial" panose="020B0604020202020204" pitchFamily="34" charset="0"/>
                  </a:rPr>
                  <a:t>Giả sử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có hai vectơ chỉ phương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(hay hai vectơ pháp tuyến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cùng phương. Khi đó: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Tx/>
                  <a:buChar char="-"/>
                </a:pPr>
                <a:r>
                  <a:rPr lang="nl-NL" sz="38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có điểm chung thì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trùng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800"/>
                  </a:spcAft>
                  <a:buFontTx/>
                  <a:buChar char="-"/>
                </a:pPr>
                <a:r>
                  <a:rPr lang="nl-NL" sz="3800" dirty="0" smtClean="0">
                    <a:effectLst/>
                    <a:latin typeface="Arial" panose="020B0604020202020204" pitchFamily="34" charset="0"/>
                    <a:ea typeface="Calibri" panose="020F0502020204030204" pitchFamily="34" charset="0"/>
                    <a:cs typeface="Arial" panose="020B0604020202020204" pitchFamily="34" charset="0"/>
                  </a:rPr>
                  <a:t>Nếu </a:t>
                </a:r>
                <a:r>
                  <a:rPr lang="nl-NL" sz="3800" dirty="0">
                    <a:effectLst/>
                    <a:latin typeface="Arial" panose="020B0604020202020204" pitchFamily="34" charset="0"/>
                    <a:ea typeface="Calibri" panose="020F0502020204030204" pitchFamily="34" charset="0"/>
                    <a:cs typeface="Arial" panose="020B0604020202020204" pitchFamily="34" charset="0"/>
                  </a:rPr>
                  <a:t>tồn tại điểm thuộc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nhưng không thuộc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song song với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14195" y="2845720"/>
                <a:ext cx="13701716" cy="4728859"/>
              </a:xfrm>
              <a:prstGeom prst="rect">
                <a:avLst/>
              </a:prstGeom>
              <a:blipFill>
                <a:blip r:embed="rId20"/>
                <a:stretch>
                  <a:fillRect l="-1468" b="-4124"/>
                </a:stretch>
              </a:blipFill>
            </p:spPr>
            <p:txBody>
              <a:bodyPr/>
              <a:lstStyle/>
              <a:p>
                <a:r>
                  <a:rPr lang="en-US">
                    <a:noFill/>
                  </a:rPr>
                  <a:t> </a:t>
                </a:r>
              </a:p>
            </p:txBody>
          </p:sp>
        </mc:Fallback>
      </mc:AlternateContent>
    </p:spTree>
    <p:extLst>
      <p:ext uri="{BB962C8B-B14F-4D97-AF65-F5344CB8AC3E}">
        <p14:creationId xmlns:p14="http://schemas.microsoft.com/office/powerpoint/2010/main" val="348175848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80866" y="8793701"/>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8273674" flipH="1">
            <a:off x="311120" y="8347121"/>
            <a:ext cx="697845" cy="3342974"/>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18" name="TextBox 17"/>
          <p:cNvSpPr txBox="1"/>
          <p:nvPr/>
        </p:nvSpPr>
        <p:spPr>
          <a:xfrm>
            <a:off x="376041" y="265033"/>
            <a:ext cx="4419599"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150000"/>
              </a:lnSpc>
            </a:pPr>
            <a:r>
              <a:rPr lang="en-US" sz="4000" b="1" dirty="0" smtClean="0">
                <a:solidFill>
                  <a:schemeClr val="bg1"/>
                </a:solidFill>
                <a:latin typeface="Arial" panose="020B0604020202020204" pitchFamily="34" charset="0"/>
                <a:cs typeface="Arial" panose="020B0604020202020204" pitchFamily="34" charset="0"/>
              </a:rPr>
              <a:t>LUYỆN TẬP 1</a:t>
            </a:r>
            <a:endParaRPr lang="en-US" sz="4000" b="1" dirty="0">
              <a:solidFill>
                <a:schemeClr val="bg1"/>
              </a:solidFill>
              <a:latin typeface="Arial" panose="020B0604020202020204" pitchFamily="34" charset="0"/>
              <a:cs typeface="Arial" panose="020B0604020202020204" pitchFamily="34" charset="0"/>
            </a:endParaRPr>
          </a:p>
        </p:txBody>
      </p:sp>
      <p:sp>
        <p:nvSpPr>
          <p:cNvPr id="20" name="Oval Callout 19"/>
          <p:cNvSpPr/>
          <p:nvPr/>
        </p:nvSpPr>
        <p:spPr>
          <a:xfrm>
            <a:off x="1709144" y="2837573"/>
            <a:ext cx="1753391" cy="797788"/>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5105400" y="243723"/>
            <a:ext cx="11272638" cy="875048"/>
          </a:xfrm>
          <a:prstGeom prst="rect">
            <a:avLst/>
          </a:prstGeom>
        </p:spPr>
        <p:txBody>
          <a:bodyPr wrap="none">
            <a:spAutoFit/>
          </a:bodyPr>
          <a:lstStyle/>
          <a:p>
            <a:pPr algn="just">
              <a:lnSpc>
                <a:spcPct val="150000"/>
              </a:lnSpc>
              <a:spcBef>
                <a:spcPts val="600"/>
              </a:spcBef>
              <a:spcAft>
                <a:spcPts val="800"/>
              </a:spcAft>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tương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đối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giữa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cặp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410200" y="1118771"/>
                <a:ext cx="14097000" cy="2117696"/>
              </a:xfrm>
              <a:prstGeom prst="rect">
                <a:avLst/>
              </a:prstGeom>
            </p:spPr>
            <p:txBody>
              <a:bodyPr wrap="square">
                <a:spAutoFit/>
              </a:bodyPr>
              <a:lstStyle/>
              <a:p>
                <a:pPr algn="just">
                  <a:lnSpc>
                    <a:spcPct val="150000"/>
                  </a:lnSpc>
                  <a:spcBef>
                    <a:spcPts val="600"/>
                  </a:spcBef>
                  <a:spcAft>
                    <a:spcPts val="800"/>
                  </a:spcAft>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b>
                      <m:sSubPr>
                        <m:ctrlPr>
                          <a:rPr lang="en-US" sz="3800" i="1">
                            <a:solidFill>
                              <a:srgbClr val="000000"/>
                            </a:solidFill>
                            <a:effectLst/>
                            <a:latin typeface="Cambria Math"/>
                            <a:ea typeface="Calibri" panose="020F0502020204030204" pitchFamily="34" charset="0"/>
                            <a:cs typeface="Arial" panose="020B0604020202020204" pitchFamily="34" charset="0"/>
                          </a:rPr>
                        </m:ctrlPr>
                      </m:sSub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b>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+ 4</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 = 0  </m:t>
                    </m:r>
                  </m:oMath>
                </a14:m>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solidFill>
                              <a:srgbClr val="000000"/>
                            </a:solidFill>
                            <a:effectLst/>
                            <a:latin typeface="Cambria Math"/>
                            <a:ea typeface="Calibri" panose="020F0502020204030204" pitchFamily="34" charset="0"/>
                            <a:cs typeface="Arial" panose="020B0604020202020204" pitchFamily="34" charset="0"/>
                          </a:rPr>
                        </m:ctrlPr>
                      </m:sSub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b>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4</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 = 0;</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𝛥</m:t>
                        </m:r>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solidFill>
                              <a:srgbClr val="000000"/>
                            </a:solidFill>
                            <a:effectLst/>
                            <a:latin typeface="Cambria Math"/>
                            <a:ea typeface="Times New Roman" panose="02020603050405020304" pitchFamily="18" charset="0"/>
                            <a:cs typeface="Arial" panose="020B0604020202020204" pitchFamily="34" charset="0"/>
                          </a:rPr>
                        </m:ctrlPr>
                      </m:radPr>
                      <m:deg/>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𝛥</m:t>
                        </m:r>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ad>
                      <m:radPr>
                        <m:degHide m:val="on"/>
                        <m:ctrlPr>
                          <a:rPr lang="en-US" sz="3800" i="1">
                            <a:solidFill>
                              <a:srgbClr val="000000"/>
                            </a:solidFill>
                            <a:effectLst/>
                            <a:latin typeface="Cambria Math"/>
                            <a:ea typeface="Times New Roman" panose="02020603050405020304" pitchFamily="18" charset="0"/>
                            <a:cs typeface="Arial" panose="020B0604020202020204" pitchFamily="34" charset="0"/>
                          </a:rPr>
                        </m:ctrlPr>
                      </m:radPr>
                      <m:deg/>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10200" y="1118771"/>
                <a:ext cx="14097000" cy="2117696"/>
              </a:xfrm>
              <a:prstGeom prst="rect">
                <a:avLst/>
              </a:prstGeom>
              <a:blipFill>
                <a:blip r:embed="rId22"/>
                <a:stretch>
                  <a:fillRect l="-1427" b="-4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12520" y="3717781"/>
                <a:ext cx="15849600" cy="2099677"/>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1</m:t>
                        </m:r>
                      </m:den>
                    </m:f>
                    <m:r>
                      <a:rPr lang="nl-NL" sz="38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4</m:t>
                        </m:r>
                      </m:num>
                      <m:den>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do đó hai vectơ pháp tuyến không cùng phương.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Vậy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cắt nhau.</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12520" y="3717781"/>
                <a:ext cx="15849600" cy="2099677"/>
              </a:xfrm>
              <a:prstGeom prst="rect">
                <a:avLst/>
              </a:prstGeom>
              <a:blipFill>
                <a:blip r:embed="rId23"/>
                <a:stretch>
                  <a:fillRect l="-1269" b="-10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12520" y="5817458"/>
                <a:ext cx="14965680" cy="2101473"/>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2</m:t>
                        </m:r>
                      </m:den>
                    </m:f>
                    <m:r>
                      <a:rPr lang="nl-NL" sz="38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2</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4</m:t>
                        </m:r>
                      </m:den>
                    </m:f>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do đó hai vectơ pháp tuyến cùng phương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song song hoặc trùng nhau.</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12520" y="5817458"/>
                <a:ext cx="14965680" cy="2101473"/>
              </a:xfrm>
              <a:prstGeom prst="rect">
                <a:avLst/>
              </a:prstGeom>
              <a:blipFill>
                <a:blip r:embed="rId24"/>
                <a:stretch>
                  <a:fillRect l="-1344" b="-10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678147" y="7952219"/>
                <a:ext cx="12153900" cy="1938159"/>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Lấy điểm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𝑀</m:t>
                    </m:r>
                    <m:r>
                      <a:rPr lang="nl-NL" sz="3800">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a:ea typeface="Times New Roman" panose="02020603050405020304" pitchFamily="18" charset="0"/>
                            <a:cs typeface="Arial" panose="020B0604020202020204" pitchFamily="34" charset="0"/>
                          </a:rPr>
                        </m:ctrlPr>
                      </m:radPr>
                      <m:deg/>
                      <m:e>
                        <m:r>
                          <a:rPr lang="nl-NL" sz="3800">
                            <a:effectLst/>
                            <a:latin typeface="Cambria Math" panose="02040503050406030204" pitchFamily="18" charset="0"/>
                            <a:ea typeface="Times New Roman" panose="02020603050405020304" pitchFamily="18" charset="0"/>
                            <a:cs typeface="Arial" panose="020B0604020202020204" pitchFamily="34" charset="0"/>
                          </a:rPr>
                          <m:t>5</m:t>
                        </m:r>
                      </m:e>
                    </m:rad>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thuộc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nhưng không thuộc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Vậy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song song</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678147" y="7952219"/>
                <a:ext cx="12153900" cy="1938159"/>
              </a:xfrm>
              <a:prstGeom prst="rect">
                <a:avLst/>
              </a:prstGeom>
              <a:blipFill>
                <a:blip r:embed="rId25"/>
                <a:stretch>
                  <a:fillRect l="-1655" b="-6289"/>
                </a:stretch>
              </a:blipFill>
            </p:spPr>
            <p:txBody>
              <a:bodyPr/>
              <a:lstStyle/>
              <a:p>
                <a:r>
                  <a:rPr lang="en-US">
                    <a:noFill/>
                  </a:rPr>
                  <a:t> </a:t>
                </a:r>
              </a:p>
            </p:txBody>
          </p:sp>
        </mc:Fallback>
      </mc:AlternateContent>
    </p:spTree>
    <p:extLst>
      <p:ext uri="{BB962C8B-B14F-4D97-AF65-F5344CB8AC3E}">
        <p14:creationId xmlns:p14="http://schemas.microsoft.com/office/powerpoint/2010/main" val="17995276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wipe(left)">
                                      <p:cBhvr>
                                        <p:cTn id="38" dur="500"/>
                                        <p:tgtEl>
                                          <p:spTgt spid="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43" dur="500"/>
                                        <p:tgtEl>
                                          <p:spTgt spid="2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fade">
                                      <p:cBhvr>
                                        <p:cTn id="48" dur="500"/>
                                        <p:tgtEl>
                                          <p:spTgt spid="21">
                                            <p:txEl>
                                              <p:pRg st="1" end="1"/>
                                            </p:txEl>
                                          </p:spTgt>
                                        </p:tgtEl>
                                      </p:cBhvr>
                                    </p:animEffect>
                                    <p:anim calcmode="lin" valueType="num">
                                      <p:cBhvr>
                                        <p:cTn id="4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68673" y="893287"/>
            <a:ext cx="15350655" cy="8500425"/>
            <a:chOff x="1468673" y="893287"/>
            <a:chExt cx="15350655" cy="8500425"/>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70488" y="1171168"/>
              <a:ext cx="14347024" cy="7944664"/>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972673" y="7737441"/>
            <a:ext cx="1693310" cy="1659443"/>
          </a:xfrm>
          <a:prstGeom prst="rect">
            <a:avLst/>
          </a:prstGeom>
        </p:spPr>
      </p:pic>
      <p:grpSp>
        <p:nvGrpSpPr>
          <p:cNvPr id="14" name="Group 13"/>
          <p:cNvGrpSpPr/>
          <p:nvPr/>
        </p:nvGrpSpPr>
        <p:grpSpPr>
          <a:xfrm>
            <a:off x="8101559" y="2767343"/>
            <a:ext cx="2084882" cy="1682770"/>
            <a:chOff x="3355952" y="3043933"/>
            <a:chExt cx="1406383" cy="1285465"/>
          </a:xfrm>
          <a:solidFill>
            <a:srgbClr val="FFC000"/>
          </a:solidFill>
        </p:grpSpPr>
        <p:grpSp>
          <p:nvGrpSpPr>
            <p:cNvPr id="15" name="Group 4"/>
            <p:cNvGrpSpPr/>
            <p:nvPr/>
          </p:nvGrpSpPr>
          <p:grpSpPr>
            <a:xfrm>
              <a:off x="3355952" y="3043933"/>
              <a:ext cx="1406383" cy="1285465"/>
              <a:chOff x="14166" y="-287544"/>
              <a:chExt cx="6321665" cy="6350000"/>
            </a:xfrm>
            <a:grpFill/>
          </p:grpSpPr>
          <p:sp>
            <p:nvSpPr>
              <p:cNvPr id="17" name="Freeform 5"/>
              <p:cNvSpPr/>
              <p:nvPr/>
            </p:nvSpPr>
            <p:spPr>
              <a:xfrm>
                <a:off x="14166" y="-287544"/>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6" name="TextBox 15"/>
            <p:cNvSpPr txBox="1"/>
            <p:nvPr/>
          </p:nvSpPr>
          <p:spPr>
            <a:xfrm>
              <a:off x="3534358" y="3563850"/>
              <a:ext cx="1043391" cy="457093"/>
            </a:xfrm>
            <a:prstGeom prst="rect">
              <a:avLst/>
            </a:prstGeom>
            <a:grpFill/>
            <a:ln>
              <a:noFill/>
            </a:ln>
          </p:spPr>
          <p:txBody>
            <a:bodyPr lIns="0" tIns="0" rIns="0" bIns="0" rtlCol="0" anchor="t">
              <a:spAutoFit/>
            </a:bodyPr>
            <a:lstStyle/>
            <a:p>
              <a:pPr algn="ctr">
                <a:lnSpc>
                  <a:spcPts val="4368"/>
                </a:lnSpc>
              </a:pPr>
              <a:r>
                <a:rPr lang="en-US" sz="6000" b="1" smtClean="0">
                  <a:solidFill>
                    <a:schemeClr val="bg1"/>
                  </a:solidFill>
                  <a:latin typeface="Arial" panose="020B0604020202020204" pitchFamily="34" charset="0"/>
                  <a:cs typeface="Arial" panose="020B0604020202020204" pitchFamily="34" charset="0"/>
                </a:rPr>
                <a:t>02</a:t>
              </a:r>
              <a:endParaRPr lang="en-US" sz="6000" b="1">
                <a:solidFill>
                  <a:schemeClr val="bg1"/>
                </a:solidFill>
                <a:latin typeface="Arial" panose="020B0604020202020204" pitchFamily="34" charset="0"/>
                <a:cs typeface="Arial" panose="020B0604020202020204" pitchFamily="34" charset="0"/>
              </a:endParaRPr>
            </a:p>
          </p:txBody>
        </p:sp>
      </p:grpSp>
      <p:sp>
        <p:nvSpPr>
          <p:cNvPr id="18" name="Rectangle 17"/>
          <p:cNvSpPr/>
          <p:nvPr/>
        </p:nvSpPr>
        <p:spPr>
          <a:xfrm>
            <a:off x="2512209" y="4844629"/>
            <a:ext cx="13809178" cy="1306255"/>
          </a:xfrm>
          <a:prstGeom prst="rect">
            <a:avLst/>
          </a:prstGeom>
        </p:spPr>
        <p:txBody>
          <a:bodyPr wrap="square">
            <a:spAutoFit/>
          </a:bodyPr>
          <a:lstStyle/>
          <a:p>
            <a:pPr algn="ctr">
              <a:lnSpc>
                <a:spcPct val="150000"/>
              </a:lnSpc>
              <a:tabLst>
                <a:tab pos="360045" algn="l"/>
                <a:tab pos="720090" algn="l"/>
              </a:tabLst>
            </a:pPr>
            <a:r>
              <a:rPr lang="vi-VN" sz="6000" b="1" dirty="0">
                <a:ea typeface="Calibri" panose="020F0502020204030204" pitchFamily="34" charset="0"/>
                <a:cs typeface="Arial" panose="020B0604020202020204" pitchFamily="34" charset="0"/>
              </a:rPr>
              <a:t>Góc giữa hai đường thẳng</a:t>
            </a:r>
          </a:p>
        </p:txBody>
      </p:sp>
      <p:pic>
        <p:nvPicPr>
          <p:cNvPr id="19"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2054684"/>
            <a:ext cx="2478448" cy="5563862"/>
          </a:xfrm>
          <a:prstGeom prst="rect">
            <a:avLst/>
          </a:prstGeom>
        </p:spPr>
      </p:pic>
    </p:spTree>
    <p:extLst>
      <p:ext uri="{BB962C8B-B14F-4D97-AF65-F5344CB8AC3E}">
        <p14:creationId xmlns:p14="http://schemas.microsoft.com/office/powerpoint/2010/main" val="122372606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V="1">
            <a:off x="381000" y="211892"/>
            <a:ext cx="17526000" cy="1178960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3437" t="30795"/>
          <a:stretch>
            <a:fillRect/>
          </a:stretch>
        </p:blipFill>
        <p:spPr>
          <a:xfrm rot="11306187">
            <a:off x="444878" y="233336"/>
            <a:ext cx="942061" cy="9402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436654" y="7429500"/>
            <a:ext cx="548369" cy="2626918"/>
          </a:xfrm>
          <a:prstGeom prst="rect">
            <a:avLst/>
          </a:prstGeom>
        </p:spPr>
      </p:pic>
      <p:pic>
        <p:nvPicPr>
          <p:cNvPr id="20" name="Picture 19"/>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27221" y="1111498"/>
            <a:ext cx="964853" cy="900459"/>
          </a:xfrm>
          <a:prstGeom prst="rect">
            <a:avLst/>
          </a:prstGeom>
        </p:spPr>
      </p:pic>
      <p:sp>
        <p:nvSpPr>
          <p:cNvPr id="21" name="TextBox 20"/>
          <p:cNvSpPr txBox="1"/>
          <p:nvPr/>
        </p:nvSpPr>
        <p:spPr>
          <a:xfrm>
            <a:off x="2992074" y="1207785"/>
            <a:ext cx="3581400" cy="707886"/>
          </a:xfrm>
          <a:prstGeom prst="rect">
            <a:avLst/>
          </a:prstGeom>
          <a:noFill/>
        </p:spPr>
        <p:txBody>
          <a:bodyPr wrap="square" rtlCol="0">
            <a:spAutoFit/>
          </a:bodyPr>
          <a:lstStyle/>
          <a:p>
            <a:r>
              <a:rPr lang="nl-NL" sz="4000" b="1" smtClean="0">
                <a:latin typeface="Arial" panose="020B0604020202020204" pitchFamily="34" charset="0"/>
                <a:cs typeface="Arial" panose="020B0604020202020204" pitchFamily="34" charset="0"/>
              </a:rPr>
              <a:t>HĐ 2:</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869296" y="2002243"/>
                <a:ext cx="14329332" cy="1846659"/>
              </a:xfrm>
              <a:prstGeom prst="rect">
                <a:avLst/>
              </a:prstGeom>
            </p:spPr>
            <p:txBody>
              <a:bodyPr wrap="square">
                <a:spAutoFit/>
              </a:bodyPr>
              <a:lstStyle/>
              <a:p>
                <a:pPr algn="just">
                  <a:lnSpc>
                    <a:spcPct val="150000"/>
                  </a:lnSpc>
                  <a:spcBef>
                    <a:spcPts val="600"/>
                  </a:spcBef>
                  <a:spcAft>
                    <a:spcPts val="800"/>
                  </a:spcAft>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Hai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thẳng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cắt</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bốn</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góc</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(H.7.6).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bốn</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góc</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mối</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quan</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gì</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69296" y="2002243"/>
                <a:ext cx="14329332" cy="1846659"/>
              </a:xfrm>
              <a:prstGeom prst="rect">
                <a:avLst/>
              </a:prstGeom>
              <a:blipFill>
                <a:blip r:embed="rId14"/>
                <a:stretch>
                  <a:fillRect l="-1404" r="-1447" b="-6601"/>
                </a:stretch>
              </a:blipFill>
            </p:spPr>
            <p:txBody>
              <a:bodyPr/>
              <a:lstStyle/>
              <a:p>
                <a:r>
                  <a:rPr lang="en-US">
                    <a:noFill/>
                  </a:rPr>
                  <a:t> </a:t>
                </a:r>
              </a:p>
            </p:txBody>
          </p:sp>
        </mc:Fallback>
      </mc:AlternateContent>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9296" y="4239472"/>
            <a:ext cx="5826956" cy="4182716"/>
          </a:xfrm>
          <a:prstGeom prst="rect">
            <a:avLst/>
          </a:prstGeom>
        </p:spPr>
      </p:pic>
      <p:sp>
        <p:nvSpPr>
          <p:cNvPr id="5" name="Rectangle 4"/>
          <p:cNvSpPr/>
          <p:nvPr/>
        </p:nvSpPr>
        <p:spPr>
          <a:xfrm>
            <a:off x="8382000" y="5659041"/>
            <a:ext cx="7980020" cy="1846659"/>
          </a:xfrm>
          <a:prstGeom prst="rect">
            <a:avLst/>
          </a:prstGeom>
        </p:spPr>
        <p:txBody>
          <a:bodyPr wrap="square">
            <a:spAutoFit/>
          </a:bodyPr>
          <a:lstStyle/>
          <a:p>
            <a:pPr algn="just">
              <a:lnSpc>
                <a:spcPct val="150000"/>
              </a:lnSpc>
              <a:spcBef>
                <a:spcPts val="600"/>
              </a:spcBef>
              <a:spcAft>
                <a:spcPts val="800"/>
              </a:spcAft>
            </a:pPr>
            <a:r>
              <a:rPr lang="nl-NL" sz="3800" dirty="0">
                <a:latin typeface="Arial" panose="020B0604020202020204" pitchFamily="34" charset="0"/>
                <a:ea typeface="Times New Roman" panose="02020603050405020304" pitchFamily="18" charset="0"/>
                <a:cs typeface="Times New Roman" panose="02020603050405020304" pitchFamily="18" charset="0"/>
              </a:rPr>
              <a:t>Hai đường thẳng cắt nhau tạo thành 2 cặp góc đối đỉnh bằng nhau</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own Arrow 5"/>
          <p:cNvSpPr/>
          <p:nvPr/>
        </p:nvSpPr>
        <p:spPr>
          <a:xfrm>
            <a:off x="12143410" y="4739647"/>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7334" y="1181100"/>
            <a:ext cx="17599666" cy="7543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72638" flipV="1">
            <a:off x="788146" y="8610475"/>
            <a:ext cx="2006093" cy="14895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99537" y="9203497"/>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73853" flipV="1">
            <a:off x="16733677" y="525428"/>
            <a:ext cx="3230108" cy="235394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2142">
            <a:off x="297553" y="444349"/>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2142">
            <a:off x="594848" y="1664503"/>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706342" y="839677"/>
            <a:ext cx="768670" cy="678352"/>
          </a:xfrm>
          <a:prstGeom prst="rect">
            <a:avLst/>
          </a:prstGeom>
        </p:spPr>
      </p:pic>
      <p:sp>
        <p:nvSpPr>
          <p:cNvPr id="14" name="TextBox 13"/>
          <p:cNvSpPr txBox="1"/>
          <p:nvPr/>
        </p:nvSpPr>
        <p:spPr>
          <a:xfrm>
            <a:off x="7240267" y="822145"/>
            <a:ext cx="37338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ĐỊNH NGHĨA</a:t>
            </a:r>
            <a:endParaRPr lang="en-US" sz="4000" b="1" dirty="0">
              <a:latin typeface="Arial" panose="020B0604020202020204" pitchFamily="34" charset="0"/>
              <a:cs typeface="Arial" panose="020B0604020202020204" pitchFamily="34" charset="0"/>
            </a:endParaRPr>
          </a:p>
        </p:txBody>
      </p:sp>
      <p:sp>
        <p:nvSpPr>
          <p:cNvPr id="15" name="Rectangle 14"/>
          <p:cNvSpPr/>
          <p:nvPr/>
        </p:nvSpPr>
        <p:spPr>
          <a:xfrm>
            <a:off x="2438400" y="2667365"/>
            <a:ext cx="13907380" cy="4609595"/>
          </a:xfrm>
          <a:prstGeom prst="rect">
            <a:avLst/>
          </a:prstGeom>
        </p:spPr>
        <p:txBody>
          <a:bodyPr wrap="square">
            <a:spAutoFit/>
          </a:bodyPr>
          <a:lstStyle/>
          <a:p>
            <a:pPr marL="571500" indent="-571500" algn="just">
              <a:lnSpc>
                <a:spcPct val="150000"/>
              </a:lnSpc>
              <a:buFontTx/>
              <a:buChar char="-"/>
            </a:pPr>
            <a:r>
              <a:rPr lang="vi-VN" sz="4000" dirty="0" smtClean="0">
                <a:ea typeface="Calibri" panose="020F0502020204030204" pitchFamily="34" charset="0"/>
                <a:cs typeface="Arial" panose="020B0604020202020204" pitchFamily="34" charset="0"/>
              </a:rPr>
              <a:t>Hai </a:t>
            </a:r>
            <a:r>
              <a:rPr lang="vi-VN" sz="4000" dirty="0">
                <a:ea typeface="Calibri" panose="020F0502020204030204" pitchFamily="34" charset="0"/>
                <a:cs typeface="Arial" panose="020B0604020202020204" pitchFamily="34" charset="0"/>
              </a:rPr>
              <a:t>đường thẳng cắt nhau tạo thành 4 góc, số đo của góc không tù được gọi là số đo góc (hay đơn giản là góc) giữa hai đường </a:t>
            </a:r>
            <a:r>
              <a:rPr lang="vi-VN" sz="4000" dirty="0" smtClean="0">
                <a:ea typeface="Calibri" panose="020F0502020204030204" pitchFamily="34" charset="0"/>
                <a:cs typeface="Arial" panose="020B0604020202020204" pitchFamily="34" charset="0"/>
              </a:rPr>
              <a:t>thẳng.</a:t>
            </a:r>
            <a:endParaRPr lang="en-US" sz="4000" dirty="0">
              <a:ea typeface="Calibri" panose="020F0502020204030204" pitchFamily="34" charset="0"/>
              <a:cs typeface="Arial" panose="020B0604020202020204" pitchFamily="34" charset="0"/>
            </a:endParaRPr>
          </a:p>
          <a:p>
            <a:pPr marL="571500" indent="-571500" algn="just">
              <a:lnSpc>
                <a:spcPct val="150000"/>
              </a:lnSpc>
              <a:buFontTx/>
              <a:buChar char="-"/>
            </a:pPr>
            <a:r>
              <a:rPr lang="vi-VN" sz="4000" dirty="0" smtClean="0">
                <a:ea typeface="Calibri" panose="020F0502020204030204" pitchFamily="34" charset="0"/>
                <a:cs typeface="Arial" panose="020B0604020202020204" pitchFamily="34" charset="0"/>
              </a:rPr>
              <a:t>Góc </a:t>
            </a:r>
            <a:r>
              <a:rPr lang="vi-VN" sz="4000" dirty="0">
                <a:ea typeface="Calibri" panose="020F0502020204030204" pitchFamily="34" charset="0"/>
                <a:cs typeface="Arial" panose="020B0604020202020204" pitchFamily="34" charset="0"/>
              </a:rPr>
              <a:t>giữa hai đường thẳng song song hoặc trùng nhau được quy ước bằng 0°.</a:t>
            </a:r>
          </a:p>
        </p:txBody>
      </p:sp>
    </p:spTree>
    <p:extLst>
      <p:ext uri="{BB962C8B-B14F-4D97-AF65-F5344CB8AC3E}">
        <p14:creationId xmlns:p14="http://schemas.microsoft.com/office/powerpoint/2010/main" val="401173662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7227904" y="9206143"/>
            <a:ext cx="1339189" cy="99267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1396108" flipH="1">
            <a:off x="516605" y="7809901"/>
            <a:ext cx="368200" cy="1763833"/>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643234" y="320642"/>
            <a:ext cx="1332761" cy="1176162"/>
          </a:xfrm>
          <a:prstGeom prst="rect">
            <a:avLst/>
          </a:prstGeom>
        </p:spPr>
      </p:pic>
      <p:pic>
        <p:nvPicPr>
          <p:cNvPr id="18" name="Picture 17"/>
          <p:cNvPicPr>
            <a:picLocks noChangeAspect="1"/>
          </p:cNvPicPr>
          <p:nvPr/>
        </p:nvPicPr>
        <p:blipFill>
          <a:blip r:embed="rId22" cstate="print">
            <a:duotone>
              <a:prstClr val="black"/>
              <a:schemeClr val="tx1">
                <a:tint val="45000"/>
                <a:satMod val="400000"/>
              </a:schemeClr>
            </a:duotone>
            <a:extLst>
              <a:ext uri="{BEBA8EAE-BF5A-486C-A8C5-ECC9F3942E4B}">
                <a14:imgProps xmlns:a14="http://schemas.microsoft.com/office/drawing/2010/main">
                  <a14:imgLayer r:embed="rId2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0704" y="208151"/>
            <a:ext cx="964853" cy="900459"/>
          </a:xfrm>
          <a:prstGeom prst="rect">
            <a:avLst/>
          </a:prstGeom>
        </p:spPr>
      </p:pic>
      <p:sp>
        <p:nvSpPr>
          <p:cNvPr id="25" name="TextBox 24"/>
          <p:cNvSpPr txBox="1"/>
          <p:nvPr/>
        </p:nvSpPr>
        <p:spPr>
          <a:xfrm>
            <a:off x="1665557" y="304438"/>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3:</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665557" y="817751"/>
                <a:ext cx="15184975" cy="3600986"/>
              </a:xfrm>
              <a:prstGeom prst="rect">
                <a:avLst/>
              </a:prstGeom>
            </p:spPr>
            <p:txBody>
              <a:bodyPr wrap="square">
                <a:spAutoFit/>
              </a:bodyPr>
              <a:lstStyle/>
              <a:p>
                <a:pPr marL="30480" marR="30480" algn="just">
                  <a:lnSpc>
                    <a:spcPct val="150000"/>
                  </a:lnSpc>
                  <a:spcAft>
                    <a:spcPts val="0"/>
                  </a:spcAft>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Cho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tương</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vectơ</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(H.7.7). </a:t>
                </a:r>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φ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cosφ</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3800" i="1">
                            <a:solidFill>
                              <a:srgbClr val="000000"/>
                            </a:solidFill>
                            <a:effectLst/>
                            <a:latin typeface="Cambria Math"/>
                            <a:ea typeface="Times New Roman" panose="02020603050405020304" pitchFamily="18" charset="0"/>
                            <a:cs typeface="Arial" panose="020B0604020202020204" pitchFamily="34" charset="0"/>
                          </a:rPr>
                        </m:ctrlPr>
                      </m:funcPr>
                      <m:fNa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𝑐𝑜𝑠</m:t>
                        </m:r>
                      </m:fName>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func>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srgbClr val="000000"/>
                            </a:solidFill>
                            <a:effectLst/>
                            <a:latin typeface="Cambria Math"/>
                            <a:ea typeface="Times New Roman" panose="02020603050405020304" pitchFamily="18" charset="0"/>
                            <a:cs typeface="Arial" panose="020B0604020202020204" pitchFamily="34" charset="0"/>
                          </a:rPr>
                        </m:ctrlPr>
                      </m:sSubPr>
                      <m:e>
                        <m:acc>
                          <m:accPr>
                            <m: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acc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acc>
                      </m:e>
                      <m: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65557" y="817751"/>
                <a:ext cx="15184975" cy="3600986"/>
              </a:xfrm>
              <a:prstGeom prst="rect">
                <a:avLst/>
              </a:prstGeom>
              <a:blipFill>
                <a:blip r:embed="rId24"/>
                <a:stretch>
                  <a:fillRect l="-1124" r="-1124" b="-2876"/>
                </a:stretch>
              </a:blipFill>
            </p:spPr>
            <p:txBody>
              <a:bodyPr/>
              <a:lstStyle/>
              <a:p>
                <a:r>
                  <a:rPr lang="en-US">
                    <a:noFill/>
                  </a:rPr>
                  <a:t> </a:t>
                </a:r>
              </a:p>
            </p:txBody>
          </p:sp>
        </mc:Fallback>
      </mc:AlternateContent>
      <p:pic>
        <p:nvPicPr>
          <p:cNvPr id="4" name="Picture 3"/>
          <p:cNvPicPr>
            <a:picLocks noChangeAspect="1"/>
          </p:cNvPicPr>
          <p:nvPr/>
        </p:nvPicPr>
        <p:blipFill>
          <a:blip r:embed="rId25">
            <a:extLst>
              <a:ext uri="{BEBA8EAE-BF5A-486C-A8C5-ECC9F3942E4B}">
                <a14:imgProps xmlns:a14="http://schemas.microsoft.com/office/drawing/2010/main">
                  <a14:imgLayer r:embed="rId26">
                    <a14:imgEffect>
                      <a14:saturation sat="400000"/>
                    </a14:imgEffect>
                  </a14:imgLayer>
                </a14:imgProps>
              </a:ext>
              <a:ext uri="{28A0092B-C50C-407E-A947-70E740481C1C}">
                <a14:useLocalDpi xmlns:a14="http://schemas.microsoft.com/office/drawing/2010/main" val="0"/>
              </a:ext>
            </a:extLst>
          </a:blip>
          <a:stretch>
            <a:fillRect/>
          </a:stretch>
        </p:blipFill>
        <p:spPr>
          <a:xfrm>
            <a:off x="1524000" y="5576638"/>
            <a:ext cx="9448800" cy="3440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2192000" y="6057900"/>
                <a:ext cx="5323668" cy="2137958"/>
              </a:xfrm>
              <a:prstGeom prst="rect">
                <a:avLst/>
              </a:prstGeom>
            </p:spPr>
            <p:txBody>
              <a:bodyPr wrap="square">
                <a:spAutoFit/>
              </a:bodyPr>
              <a:lstStyle/>
              <a:p>
                <a:pPr algn="just">
                  <a:lnSpc>
                    <a:spcPct val="150000"/>
                  </a:lnSpc>
                  <a:spcBef>
                    <a:spcPts val="600"/>
                  </a:spcBef>
                  <a:spcAft>
                    <a:spcPts val="800"/>
                  </a:spcAft>
                </a:pPr>
                <a:r>
                  <a:rPr lang="nl-NL" sz="3800" dirty="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r>
                      <a:rPr lang="nl-NL" sz="3800">
                        <a:effectLst/>
                        <a:latin typeface="Cambria Math" panose="02040503050406030204" pitchFamily="18" charset="0"/>
                        <a:ea typeface="Times New Roman" panose="02020603050405020304" pitchFamily="18" charset="0"/>
                        <a:cs typeface="Arial" panose="020B0604020202020204" pitchFamily="34" charset="0"/>
                      </a:rPr>
                      <m:t>=180°</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a:ea typeface="Times New Roman" panose="02020603050405020304" pitchFamily="18" charset="0"/>
                            <a:cs typeface="Arial" panose="020B0604020202020204" pitchFamily="34" charset="0"/>
                          </a:rPr>
                        </m:ctrlPr>
                      </m:accPr>
                      <m:e>
                        <m:d>
                          <m:dPr>
                            <m:ctrlPr>
                              <a:rPr lang="en-US" sz="3800" i="1">
                                <a:effectLst/>
                                <a:latin typeface="Cambria Math"/>
                                <a:ea typeface="Times New Roman" panose="02020603050405020304" pitchFamily="18" charset="0"/>
                                <a:cs typeface="Arial" panose="020B0604020202020204" pitchFamily="34" charset="0"/>
                              </a:rPr>
                            </m:ctrlPr>
                          </m:dPr>
                          <m:e>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e>
                        </m:d>
                      </m:e>
                    </m:acc>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unc>
                      <m:funcPr>
                        <m:ctrlPr>
                          <a:rPr lang="en-US" sz="3800" i="1">
                            <a:effectLst/>
                            <a:latin typeface="Cambria Math"/>
                            <a:ea typeface="Times New Roman" panose="02020603050405020304" pitchFamily="18" charset="0"/>
                            <a:cs typeface="Arial" panose="020B0604020202020204" pitchFamily="34" charset="0"/>
                          </a:rPr>
                        </m:ctrlPr>
                      </m:funcPr>
                      <m:fName>
                        <m:r>
                          <a:rPr lang="nl-NL" sz="3800" i="1">
                            <a:effectLst/>
                            <a:latin typeface="Cambria Math" panose="02040503050406030204" pitchFamily="18" charset="0"/>
                            <a:ea typeface="Calibri" panose="020F0502020204030204" pitchFamily="34" charset="0"/>
                            <a:cs typeface="Arial" panose="020B0604020202020204" pitchFamily="34" charset="0"/>
                          </a:rPr>
                          <m:t>𝑐𝑜𝑠</m:t>
                        </m:r>
                      </m:fName>
                      <m:e>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e>
                    </m:func>
                    <m:r>
                      <a:rPr lang="nl-NL" sz="3800">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a:effectLst/>
                            <a:latin typeface="Cambria Math"/>
                            <a:ea typeface="Times New Roman" panose="02020603050405020304" pitchFamily="18" charset="0"/>
                            <a:cs typeface="Arial" panose="020B0604020202020204" pitchFamily="34" charset="0"/>
                          </a:rPr>
                        </m:ctrlPr>
                      </m:funcPr>
                      <m:fName>
                        <m:r>
                          <a:rPr lang="nl-NL" sz="3800" i="1">
                            <a:effectLst/>
                            <a:latin typeface="Cambria Math" panose="02040503050406030204" pitchFamily="18" charset="0"/>
                            <a:ea typeface="Calibri" panose="020F0502020204030204" pitchFamily="34" charset="0"/>
                            <a:cs typeface="Arial" panose="020B0604020202020204" pitchFamily="34" charset="0"/>
                          </a:rPr>
                          <m:t>𝑐𝑜𝑠</m:t>
                        </m:r>
                      </m:fName>
                      <m:e>
                        <m:d>
                          <m:dPr>
                            <m:ctrlPr>
                              <a:rPr lang="en-US" sz="3800" i="1">
                                <a:effectLst/>
                                <a:latin typeface="Cambria Math"/>
                                <a:ea typeface="Times New Roman" panose="02020603050405020304" pitchFamily="18" charset="0"/>
                                <a:cs typeface="Arial" panose="020B0604020202020204" pitchFamily="34" charset="0"/>
                              </a:rPr>
                            </m:ctrlPr>
                          </m:dPr>
                          <m:e>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e>
                        </m:d>
                      </m:e>
                    </m:func>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192000" y="6057900"/>
                <a:ext cx="5323668" cy="2137958"/>
              </a:xfrm>
              <a:prstGeom prst="rect">
                <a:avLst/>
              </a:prstGeom>
              <a:blipFill>
                <a:blip r:embed="rId27"/>
                <a:stretch>
                  <a:fillRect l="-3780" b="-5714"/>
                </a:stretch>
              </a:blipFill>
            </p:spPr>
            <p:txBody>
              <a:bodyPr/>
              <a:lstStyle/>
              <a:p>
                <a:r>
                  <a:rPr lang="en-US">
                    <a:noFill/>
                  </a:rPr>
                  <a:t> </a:t>
                </a:r>
              </a:p>
            </p:txBody>
          </p:sp>
        </mc:Fallback>
      </mc:AlternateContent>
      <p:sp>
        <p:nvSpPr>
          <p:cNvPr id="26" name="Oval Callout 25"/>
          <p:cNvSpPr/>
          <p:nvPr/>
        </p:nvSpPr>
        <p:spPr>
          <a:xfrm>
            <a:off x="13716000" y="4699286"/>
            <a:ext cx="1739788" cy="866466"/>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Tree>
    <p:extLst>
      <p:ext uri="{BB962C8B-B14F-4D97-AF65-F5344CB8AC3E}">
        <p14:creationId xmlns:p14="http://schemas.microsoft.com/office/powerpoint/2010/main" val="240130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down)">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488955"/>
            <a:ext cx="18536106" cy="98429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72638" flipV="1">
            <a:off x="-802900" y="8824615"/>
            <a:ext cx="2006093" cy="14895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99537" y="92651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73853" flipV="1">
            <a:off x="16733677" y="303679"/>
            <a:ext cx="3230108" cy="235394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2142">
            <a:off x="297553" y="222600"/>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2142">
            <a:off x="594848" y="1442754"/>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706342" y="617928"/>
            <a:ext cx="768670" cy="678352"/>
          </a:xfrm>
          <a:prstGeom prst="rect">
            <a:avLst/>
          </a:prstGeom>
        </p:spPr>
      </p:pic>
      <p:sp>
        <p:nvSpPr>
          <p:cNvPr id="14" name="TextBox 13"/>
          <p:cNvSpPr txBox="1"/>
          <p:nvPr/>
        </p:nvSpPr>
        <p:spPr>
          <a:xfrm>
            <a:off x="7204963" y="917421"/>
            <a:ext cx="35814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KẾT LUẬN</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479992" y="2552700"/>
                <a:ext cx="15468600" cy="1738296"/>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Cho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với các vectơ pháp tuyến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tương ứng.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79992" y="2552700"/>
                <a:ext cx="15468600" cy="1738296"/>
              </a:xfrm>
              <a:prstGeom prst="rect">
                <a:avLst/>
              </a:prstGeom>
              <a:blipFill>
                <a:blip r:embed="rId22"/>
                <a:stretch>
                  <a:fillRect l="-1301" b="-12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191000" y="6134100"/>
                <a:ext cx="13811706" cy="2147639"/>
              </a:xfrm>
              <a:prstGeom prst="rect">
                <a:avLst/>
              </a:prstGeom>
            </p:spPr>
            <p:txBody>
              <a:bodyPr wrap="square">
                <a:spAutoFit/>
              </a:bodyPr>
              <a:lstStyle/>
              <a:p>
                <a:pPr lvl="0" algn="just">
                  <a:lnSpc>
                    <a:spcPct val="150000"/>
                  </a:lnSpc>
                  <a:spcBef>
                    <a:spcPts val="600"/>
                  </a:spcBef>
                  <a:spcAft>
                    <a:spcPts val="800"/>
                  </a:spcAft>
                </a:pPr>
                <a14:m>
                  <m:oMath xmlns:m="http://schemas.openxmlformats.org/officeDocument/2006/math">
                    <m:func>
                      <m:funcPr>
                        <m:ctrlPr>
                          <a:rPr lang="en-US" sz="3800" i="1">
                            <a:solidFill>
                              <a:prstClr val="black"/>
                            </a:solidFill>
                            <a:latin typeface="Cambria Math"/>
                            <a:ea typeface="Times New Roman" panose="02020603050405020304" pitchFamily="18" charset="0"/>
                            <a:cs typeface="Arial" panose="020B0604020202020204" pitchFamily="34" charset="0"/>
                          </a:rPr>
                        </m:ctrlPr>
                      </m:funcPr>
                      <m:fName>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𝑐𝑜𝑠</m:t>
                        </m:r>
                      </m:fName>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𝜑</m:t>
                        </m:r>
                      </m:e>
                    </m:fun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func>
                          <m:funcPr>
                            <m:ctrlPr>
                              <a:rPr lang="en-US" sz="3800" i="1">
                                <a:solidFill>
                                  <a:prstClr val="black"/>
                                </a:solidFill>
                                <a:latin typeface="Cambria Math"/>
                                <a:ea typeface="Times New Roman" panose="02020603050405020304" pitchFamily="18" charset="0"/>
                                <a:cs typeface="Arial" panose="020B0604020202020204" pitchFamily="34" charset="0"/>
                              </a:rPr>
                            </m:ctrlPr>
                          </m:funcPr>
                          <m:fName>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𝑐𝑜𝑠</m:t>
                            </m:r>
                          </m:fName>
                          <m:e>
                            <m:d>
                              <m:dPr>
                                <m:ctrlPr>
                                  <a:rPr lang="en-US" sz="3800" i="1">
                                    <a:solidFill>
                                      <a:prstClr val="black"/>
                                    </a:solidFill>
                                    <a:latin typeface="Cambria Math"/>
                                    <a:ea typeface="Times New Roman" panose="02020603050405020304" pitchFamily="18" charset="0"/>
                                    <a:cs typeface="Arial" panose="020B0604020202020204" pitchFamily="34" charset="0"/>
                                  </a:rPr>
                                </m:ctrlPr>
                              </m:dPr>
                              <m:e>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e>
                                </m:acc>
                              </m:e>
                            </m:d>
                          </m:e>
                        </m:func>
                      </m:e>
                    </m: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a:ea typeface="Times New Roman" panose="02020603050405020304" pitchFamily="18" charset="0"/>
                            <a:cs typeface="Arial" panose="020B0604020202020204" pitchFamily="34" charset="0"/>
                          </a:rPr>
                        </m:ctrlPr>
                      </m:fPr>
                      <m:num>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e>
                            </m:acc>
                          </m:e>
                        </m:d>
                      </m:num>
                      <m:den>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e>
                            </m:acc>
                          </m:e>
                        </m: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e>
                            </m:acc>
                          </m:e>
                        </m:d>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a:ea typeface="Times New Roman" panose="02020603050405020304" pitchFamily="18" charset="0"/>
                            <a:cs typeface="Arial" panose="020B0604020202020204" pitchFamily="34" charset="0"/>
                          </a:rPr>
                        </m:ctrlPr>
                      </m:fPr>
                      <m:num>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e>
                        </m:d>
                      </m:num>
                      <m:den>
                        <m:rad>
                          <m:radPr>
                            <m:degHide m:val="on"/>
                            <m:ctrlPr>
                              <a:rPr lang="en-US" sz="3800" i="1">
                                <a:solidFill>
                                  <a:prstClr val="black"/>
                                </a:solidFill>
                                <a:latin typeface="Cambria Math"/>
                                <a:ea typeface="Times New Roman" panose="02020603050405020304" pitchFamily="18" charset="0"/>
                                <a:cs typeface="Arial" panose="020B0604020202020204" pitchFamily="34" charset="0"/>
                              </a:rPr>
                            </m:ctrlPr>
                          </m:radPr>
                          <m:deg/>
                          <m:e>
                            <m:sSubSup>
                              <m:sSubSupPr>
                                <m:ctrlPr>
                                  <a:rPr lang="en-US" sz="3800" i="1">
                                    <a:solidFill>
                                      <a:prstClr val="black"/>
                                    </a:solidFill>
                                    <a:latin typeface="Cambria Math"/>
                                    <a:ea typeface="Times New Roman" panose="02020603050405020304" pitchFamily="18" charset="0"/>
                                    <a:cs typeface="Arial" panose="020B0604020202020204" pitchFamily="34" charset="0"/>
                                  </a:rPr>
                                </m:ctrlPr>
                              </m:sSubSup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b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solidFill>
                                      <a:prstClr val="black"/>
                                    </a:solidFill>
                                    <a:latin typeface="Cambria Math"/>
                                    <a:ea typeface="Times New Roman" panose="02020603050405020304" pitchFamily="18" charset="0"/>
                                    <a:cs typeface="Arial" panose="020B0604020202020204" pitchFamily="34" charset="0"/>
                                  </a:rPr>
                                </m:ctrlPr>
                              </m:sSubSup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bSup>
                          </m:e>
                        </m:ra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solidFill>
                                  <a:prstClr val="black"/>
                                </a:solidFill>
                                <a:latin typeface="Cambria Math"/>
                                <a:ea typeface="Times New Roman" panose="02020603050405020304" pitchFamily="18" charset="0"/>
                                <a:cs typeface="Arial" panose="020B0604020202020204" pitchFamily="34" charset="0"/>
                              </a:rPr>
                            </m:ctrlPr>
                          </m:radPr>
                          <m:deg/>
                          <m:e>
                            <m:sSubSup>
                              <m:sSubSupPr>
                                <m:ctrlPr>
                                  <a:rPr lang="en-US" sz="3800" i="1">
                                    <a:solidFill>
                                      <a:prstClr val="black"/>
                                    </a:solidFill>
                                    <a:latin typeface="Cambria Math"/>
                                    <a:ea typeface="Times New Roman" panose="02020603050405020304" pitchFamily="18" charset="0"/>
                                    <a:cs typeface="Arial" panose="020B0604020202020204" pitchFamily="34" charset="0"/>
                                  </a:rPr>
                                </m:ctrlPr>
                              </m:sSubSup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b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solidFill>
                                      <a:prstClr val="black"/>
                                    </a:solidFill>
                                    <a:latin typeface="Cambria Math"/>
                                    <a:ea typeface="Times New Roman" panose="02020603050405020304" pitchFamily="18" charset="0"/>
                                    <a:cs typeface="Arial" panose="020B0604020202020204" pitchFamily="34" charset="0"/>
                                  </a:rPr>
                                </m:ctrlPr>
                              </m:sSubSup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up>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bSup>
                          </m:e>
                        </m:rad>
                      </m:den>
                    </m:f>
                  </m:oMath>
                </a14:m>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91000" y="6134100"/>
                <a:ext cx="13811706" cy="214763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79992" y="4569978"/>
                <a:ext cx="15468600" cy="1846659"/>
              </a:xfrm>
              <a:prstGeom prst="rect">
                <a:avLst/>
              </a:prstGeom>
            </p:spPr>
            <p:txBody>
              <a:bodyPr wrap="squar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Khi đó, góc </a:t>
                </a:r>
                <a14:m>
                  <m:oMath xmlns:m="http://schemas.openxmlformats.org/officeDocument/2006/math">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𝜑</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giữa hai đường thẳng đó được xác định thông qua     công thức</a:t>
                </a:r>
              </a:p>
            </p:txBody>
          </p:sp>
        </mc:Choice>
        <mc:Fallback xmlns="">
          <p:sp>
            <p:nvSpPr>
              <p:cNvPr id="15" name="Rectangle 14"/>
              <p:cNvSpPr>
                <a:spLocks noRot="1" noChangeAspect="1" noMove="1" noResize="1" noEditPoints="1" noAdjustHandles="1" noChangeArrowheads="1" noChangeShapeType="1" noTextEdit="1"/>
              </p:cNvSpPr>
              <p:nvPr/>
            </p:nvSpPr>
            <p:spPr>
              <a:xfrm>
                <a:off x="1479992" y="4569978"/>
                <a:ext cx="15468600" cy="1846659"/>
              </a:xfrm>
              <a:prstGeom prst="rect">
                <a:avLst/>
              </a:prstGeom>
              <a:blipFill>
                <a:blip r:embed="rId24"/>
                <a:stretch>
                  <a:fillRect l="-1301" r="-1301" b="-6271"/>
                </a:stretch>
              </a:blipFill>
            </p:spPr>
            <p:txBody>
              <a:bodyPr/>
              <a:lstStyle/>
              <a:p>
                <a:r>
                  <a:rPr lang="en-US">
                    <a:noFill/>
                  </a:rPr>
                  <a:t> </a:t>
                </a:r>
              </a:p>
            </p:txBody>
          </p:sp>
        </mc:Fallback>
      </mc:AlternateContent>
    </p:spTree>
    <p:extLst>
      <p:ext uri="{BB962C8B-B14F-4D97-AF65-F5344CB8AC3E}">
        <p14:creationId xmlns:p14="http://schemas.microsoft.com/office/powerpoint/2010/main" val="247322116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74281" y="7658100"/>
            <a:ext cx="1402119" cy="241205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526078">
            <a:off x="6122209" y="410775"/>
            <a:ext cx="1113346" cy="60103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2552700"/>
            <a:ext cx="1378068" cy="128849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22727" flipH="1" flipV="1">
            <a:off x="16681813" y="8564179"/>
            <a:ext cx="2637924" cy="162562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66042" t="13726" b="24508"/>
          <a:stretch>
            <a:fillRect/>
          </a:stretch>
        </p:blipFill>
        <p:spPr>
          <a:xfrm rot="1718301">
            <a:off x="16633461" y="480483"/>
            <a:ext cx="924499" cy="1373804"/>
          </a:xfrm>
          <a:prstGeom prst="rect">
            <a:avLst/>
          </a:prstGeom>
        </p:spPr>
      </p:pic>
      <p:sp>
        <p:nvSpPr>
          <p:cNvPr id="13" name="TextBox 12">
            <a:extLst>
              <a:ext uri="{FF2B5EF4-FFF2-40B4-BE49-F238E27FC236}">
                <a16:creationId xmlns:a16="http://schemas.microsoft.com/office/drawing/2014/main" xmlns="" id="{79349864-5408-4AC2-9B57-402B61D49B2C}"/>
              </a:ext>
            </a:extLst>
          </p:cNvPr>
          <p:cNvSpPr txBox="1"/>
          <p:nvPr/>
        </p:nvSpPr>
        <p:spPr>
          <a:xfrm>
            <a:off x="7151590" y="623381"/>
            <a:ext cx="542141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5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5500" b="0" i="0" u="none" strike="noStrike" kern="1200" cap="none" spc="0" normalizeH="0" baseline="0" noProof="0" dirty="0">
              <a:ln>
                <a:noFill/>
              </a:ln>
              <a:solidFill>
                <a:srgbClr val="FF0000"/>
              </a:solidFill>
              <a:effectLst/>
              <a:uLnTx/>
              <a:uFillTx/>
              <a:latin typeface="Calibri"/>
              <a:ea typeface="+mn-ea"/>
            </a:endParaRPr>
          </a:p>
        </p:txBody>
      </p:sp>
      <p:sp>
        <p:nvSpPr>
          <p:cNvPr id="15" name="Rectangle 14"/>
          <p:cNvSpPr/>
          <p:nvPr/>
        </p:nvSpPr>
        <p:spPr>
          <a:xfrm>
            <a:off x="2057400" y="1867794"/>
            <a:ext cx="14119207" cy="2723823"/>
          </a:xfrm>
          <a:prstGeom prst="rect">
            <a:avLst/>
          </a:prstGeom>
        </p:spPr>
        <p:txBody>
          <a:bodyPr wrap="square">
            <a:spAutoFit/>
          </a:bodyPr>
          <a:lstStyle/>
          <a:p>
            <a:pPr algn="just">
              <a:lnSpc>
                <a:spcPct val="150000"/>
              </a:lnSpc>
            </a:pPr>
            <a:r>
              <a:rPr lang="vi-VN" sz="3800" dirty="0">
                <a:ea typeface="Calibri" panose="020F0502020204030204" pitchFamily="34" charset="0"/>
                <a:cs typeface="Arial" panose="020B0604020202020204" pitchFamily="34" charset="0"/>
              </a:rPr>
              <a:t>Vận động viên T chạy trên đường thẳng xuất phát từ A đến B, vận động viên H chạy trên đường thẳng xuất phát từ C đến D (như hình vẽ).</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17706" y="4976385"/>
            <a:ext cx="6999297" cy="4429663"/>
          </a:xfrm>
          <a:prstGeom prst="rect">
            <a:avLst/>
          </a:prstGeom>
        </p:spPr>
      </p:pic>
      <p:sp>
        <p:nvSpPr>
          <p:cNvPr id="3" name="Rectangle 2"/>
          <p:cNvSpPr/>
          <p:nvPr/>
        </p:nvSpPr>
        <p:spPr>
          <a:xfrm>
            <a:off x="9753600" y="4762500"/>
            <a:ext cx="7250103" cy="2723823"/>
          </a:xfrm>
          <a:prstGeom prst="rect">
            <a:avLst/>
          </a:prstGeom>
        </p:spPr>
        <p:txBody>
          <a:bodyPr wrap="square">
            <a:spAutoFit/>
          </a:bodyPr>
          <a:lstStyle/>
          <a:p>
            <a:pPr algn="just">
              <a:lnSpc>
                <a:spcPct val="150000"/>
              </a:lnSpc>
              <a:spcBef>
                <a:spcPts val="600"/>
              </a:spcBef>
              <a:spcAft>
                <a:spcPts val="800"/>
              </a:spcAft>
            </a:pP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Hỏi</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chạy</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vận</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động</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sẽ</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chạy</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trí</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nào</a:t>
            </a:r>
            <a:r>
              <a:rPr lang="es-E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954000" y="7762164"/>
            <a:ext cx="1524000" cy="1363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3" name="Rounded Rectangle 2"/>
          <p:cNvSpPr/>
          <p:nvPr/>
        </p:nvSpPr>
        <p:spPr>
          <a:xfrm>
            <a:off x="685800" y="2703216"/>
            <a:ext cx="16764000" cy="4726284"/>
          </a:xfrm>
          <a:prstGeom prst="roundRect">
            <a:avLst/>
          </a:prstGeom>
          <a:no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81622" y="2497698"/>
            <a:ext cx="1968850" cy="91283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33437" t="30795"/>
          <a:stretch>
            <a:fillRect/>
          </a:stretch>
        </p:blipFill>
        <p:spPr>
          <a:xfrm rot="11694914">
            <a:off x="541432" y="724080"/>
            <a:ext cx="1363766" cy="1361168"/>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287979" y="8192015"/>
            <a:ext cx="1378068" cy="1288494"/>
          </a:xfrm>
          <a:prstGeom prst="rect">
            <a:avLst/>
          </a:prstGeom>
        </p:spPr>
      </p:pic>
      <p:sp>
        <p:nvSpPr>
          <p:cNvPr id="21" name="TextBox 20"/>
          <p:cNvSpPr txBox="1"/>
          <p:nvPr/>
        </p:nvSpPr>
        <p:spPr>
          <a:xfrm>
            <a:off x="7227921" y="1021672"/>
            <a:ext cx="3679758" cy="90159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CHÚ Ý</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88436" y="3164798"/>
                <a:ext cx="15774975" cy="3960058"/>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14:m>
                  <m:oMath xmlns:m="http://schemas.openxmlformats.org/officeDocument/2006/math">
                    <m:sSub>
                      <m:sSubPr>
                        <m:ctrlPr>
                          <a:rPr lang="en-US" sz="3800" i="1" smtClean="0">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14:m>
                  <m:oMath xmlns:m="http://schemas.openxmlformats.org/officeDocument/2006/math">
                    <m:r>
                      <a:rPr lang="en-US" sz="3800" b="0" i="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𝑏</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có các vectơ chỉ phương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thì góc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giữa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cũng được xác định thông qua công thức </a:t>
                </a:r>
                <a14:m>
                  <m:oMath xmlns:m="http://schemas.openxmlformats.org/officeDocument/2006/math">
                    <m:func>
                      <m:funcPr>
                        <m:ctrlPr>
                          <a:rPr lang="en-US" sz="3800" i="1">
                            <a:effectLst/>
                            <a:latin typeface="Cambria Math"/>
                            <a:ea typeface="Times New Roman" panose="02020603050405020304" pitchFamily="18" charset="0"/>
                            <a:cs typeface="Arial" panose="020B0604020202020204" pitchFamily="34" charset="0"/>
                          </a:rPr>
                        </m:ctrlPr>
                      </m:funcPr>
                      <m:fName>
                        <m:r>
                          <a:rPr lang="nl-NL" sz="3800" i="1">
                            <a:effectLst/>
                            <a:latin typeface="Cambria Math" panose="02040503050406030204" pitchFamily="18" charset="0"/>
                            <a:ea typeface="Calibri" panose="020F0502020204030204" pitchFamily="34" charset="0"/>
                            <a:cs typeface="Arial" panose="020B0604020202020204" pitchFamily="34" charset="0"/>
                          </a:rPr>
                          <m:t>𝑐𝑜𝑠</m:t>
                        </m:r>
                      </m:fName>
                      <m:e>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e>
                    </m:func>
                    <m:r>
                      <a:rPr lang="nl-NL" sz="3800">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a:ea typeface="Times New Roman" panose="02020603050405020304" pitchFamily="18" charset="0"/>
                            <a:cs typeface="Arial" panose="020B0604020202020204" pitchFamily="34" charset="0"/>
                          </a:rPr>
                        </m:ctrlPr>
                      </m:dPr>
                      <m:e>
                        <m:func>
                          <m:funcPr>
                            <m:ctrlPr>
                              <a:rPr lang="en-US" sz="3800" i="1">
                                <a:effectLst/>
                                <a:latin typeface="Cambria Math"/>
                                <a:ea typeface="Times New Roman" panose="02020603050405020304" pitchFamily="18" charset="0"/>
                                <a:cs typeface="Arial" panose="020B0604020202020204" pitchFamily="34" charset="0"/>
                              </a:rPr>
                            </m:ctrlPr>
                          </m:funcPr>
                          <m:fName>
                            <m:r>
                              <a:rPr lang="nl-NL" sz="3800" i="1">
                                <a:effectLst/>
                                <a:latin typeface="Cambria Math" panose="02040503050406030204" pitchFamily="18" charset="0"/>
                                <a:ea typeface="Calibri" panose="020F0502020204030204" pitchFamily="34" charset="0"/>
                                <a:cs typeface="Arial" panose="020B0604020202020204" pitchFamily="34" charset="0"/>
                              </a:rPr>
                              <m:t>𝑐𝑜𝑠</m:t>
                            </m:r>
                          </m:fName>
                          <m:e>
                            <m:d>
                              <m:dPr>
                                <m:ctrlPr>
                                  <a:rPr lang="en-US" sz="3800" i="1">
                                    <a:effectLst/>
                                    <a:latin typeface="Cambria Math"/>
                                    <a:ea typeface="Times New Roman" panose="02020603050405020304" pitchFamily="18" charset="0"/>
                                    <a:cs typeface="Arial" panose="020B0604020202020204" pitchFamily="34" charset="0"/>
                                  </a:rPr>
                                </m:ctrlPr>
                              </m:dPr>
                              <m:e>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𝑢</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e>
                                </m:acc>
                              </m:e>
                            </m:d>
                          </m:e>
                        </m:func>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8436" y="3164798"/>
                <a:ext cx="15774975" cy="3960058"/>
              </a:xfrm>
              <a:prstGeom prst="rect">
                <a:avLst/>
              </a:prstGeom>
              <a:blipFill>
                <a:blip r:embed="rId22"/>
                <a:stretch>
                  <a:fillRect l="-1159" b="-2615"/>
                </a:stretch>
              </a:blipFill>
            </p:spPr>
            <p:txBody>
              <a:bodyPr/>
              <a:lstStyle/>
              <a:p>
                <a:r>
                  <a:rPr lang="en-US">
                    <a:noFill/>
                  </a:rPr>
                  <a:t> </a:t>
                </a:r>
              </a:p>
            </p:txBody>
          </p:sp>
        </mc:Fallback>
      </mc:AlternateContent>
      <p:pic>
        <p:nvPicPr>
          <p:cNvPr id="10" name="Picture 8"/>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4000" y="7749913"/>
            <a:ext cx="1457682" cy="2172697"/>
          </a:xfrm>
          <a:prstGeom prst="rect">
            <a:avLst/>
          </a:prstGeom>
        </p:spPr>
      </p:pic>
    </p:spTree>
    <p:extLst>
      <p:ext uri="{BB962C8B-B14F-4D97-AF65-F5344CB8AC3E}">
        <p14:creationId xmlns:p14="http://schemas.microsoft.com/office/powerpoint/2010/main" val="34349365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43414" y="9019230"/>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6200000" flipH="1">
            <a:off x="-543401" y="8901602"/>
            <a:ext cx="477202" cy="22860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8" name="Rectangle 7"/>
          <p:cNvSpPr/>
          <p:nvPr/>
        </p:nvSpPr>
        <p:spPr>
          <a:xfrm>
            <a:off x="6934199" y="138876"/>
            <a:ext cx="4974439" cy="901593"/>
          </a:xfrm>
          <a:prstGeom prst="rect">
            <a:avLst/>
          </a:prstGeom>
        </p:spPr>
        <p:txBody>
          <a:bodyPr wrap="none">
            <a:spAutoFit/>
          </a:bodyPr>
          <a:lstStyle/>
          <a:p>
            <a:pPr algn="ctr">
              <a:lnSpc>
                <a:spcPct val="150000"/>
              </a:lnSpc>
              <a:spcAft>
                <a:spcPts val="800"/>
              </a:spcAft>
            </a:pPr>
            <a:r>
              <a:rPr lang="nl-NL" sz="4000" b="1" dirty="0">
                <a:solidFill>
                  <a:srgbClr val="4BACC6"/>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srgbClr val="4BACC6"/>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38</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4BACC6"/>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304800" y="289560"/>
            <a:ext cx="804604" cy="894004"/>
          </a:xfrm>
          <a:prstGeom prst="rect">
            <a:avLst/>
          </a:prstGeom>
        </p:spPr>
      </p:pic>
      <p:sp>
        <p:nvSpPr>
          <p:cNvPr id="13" name="Oval Callout 12"/>
          <p:cNvSpPr/>
          <p:nvPr/>
        </p:nvSpPr>
        <p:spPr>
          <a:xfrm>
            <a:off x="8551524" y="3030299"/>
            <a:ext cx="1739788" cy="866466"/>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3581400" y="1104900"/>
                <a:ext cx="12649200" cy="1925399"/>
              </a:xfrm>
              <a:prstGeom prst="rect">
                <a:avLst/>
              </a:prstGeom>
            </p:spPr>
            <p:txBody>
              <a:bodyPr wrap="square">
                <a:spAutoFit/>
              </a:bodyPr>
              <a:lstStyle/>
              <a:p>
                <a:pPr algn="just">
                  <a:lnSpc>
                    <a:spcPct val="150000"/>
                  </a:lnSpc>
                  <a:spcBef>
                    <a:spcPts val="600"/>
                  </a:spcBef>
                  <a:spcAft>
                    <a:spcPts val="800"/>
                  </a:spcAft>
                </a:pPr>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giữa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hai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thẳng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Para xmlns:m="http://schemas.openxmlformats.org/officeDocument/2006/math">
                    <m:oMathParaPr>
                      <m:jc m:val="centerGroup"/>
                    </m:oMathParaPr>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+2=0</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v</m:t>
                      </m:r>
                      <m:r>
                        <m:rPr>
                          <m:nor/>
                        </m:rPr>
                        <a:rPr lang="en-US" sz="3800">
                          <a:effectLst/>
                          <a:latin typeface="Arial" panose="020B0604020202020204" pitchFamily="34" charset="0"/>
                          <a:ea typeface="Calibri" panose="020F0502020204030204" pitchFamily="34" charset="0"/>
                          <a:cs typeface="Arial" panose="020B0604020202020204" pitchFamily="34" charset="0"/>
                        </a:rPr>
                        <m:t>à</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2=0.</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81400" y="1104900"/>
                <a:ext cx="12649200" cy="1925399"/>
              </a:xfrm>
              <a:prstGeom prst="rect">
                <a:avLst/>
              </a:prstGeom>
              <a:blipFill>
                <a:blip r:embed="rId23"/>
                <a:stretch>
                  <a:fillRect l="-1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07102" y="4000500"/>
                <a:ext cx="17140687" cy="1052148"/>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Arial" panose="020B0604020202020204" pitchFamily="34" charset="0"/>
                  </a:rPr>
                  <a:t>Vectơ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pháp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tuyến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ea typeface="Calibri" panose="020F0502020204030204" pitchFamily="34" charset="0"/>
                            <a:cs typeface="Arial" panose="020B0604020202020204" pitchFamily="34" charset="0"/>
                          </a:rPr>
                        </m:ctrlPr>
                      </m:accPr>
                      <m:e>
                        <m:sSub>
                          <m:sSubPr>
                            <m:ctrlPr>
                              <a:rPr lang="en-US" sz="3800" i="1">
                                <a:effectLst/>
                                <a:latin typeface="Cambria Math"/>
                                <a:ea typeface="Calibri" panose="020F0502020204030204" pitchFamily="34" charset="0"/>
                                <a:cs typeface="Arial" panose="020B0604020202020204" pitchFamily="34" charset="0"/>
                              </a:rPr>
                            </m:ctrlPr>
                          </m:sSub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e>
                    </m:acc>
                    <m:r>
                      <a:rPr lang="en-US" sz="3800">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ea typeface="Calibri" panose="020F0502020204030204" pitchFamily="34" charset="0"/>
                            <a:cs typeface="Arial" panose="020B0604020202020204" pitchFamily="34" charset="0"/>
                          </a:rPr>
                        </m:ctrlPr>
                      </m:accPr>
                      <m:e>
                        <m:sSub>
                          <m:sSubPr>
                            <m:ctrlPr>
                              <a:rPr lang="en-US" sz="3800" i="1">
                                <a:effectLst/>
                                <a:latin typeface="Cambria Math"/>
                                <a:ea typeface="Calibri" panose="020F0502020204030204" pitchFamily="34" charset="0"/>
                                <a:cs typeface="Arial" panose="020B0604020202020204" pitchFamily="34" charset="0"/>
                              </a:rPr>
                            </m:ctrlPr>
                          </m:sSub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acc>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r>
                          <a:rPr lang="en-US" sz="3800">
                            <a:effectLst/>
                            <a:latin typeface="Cambria Math" panose="02040503050406030204" pitchFamily="18" charset="0"/>
                            <a:ea typeface="Calibri" panose="020F0502020204030204" pitchFamily="34" charset="0"/>
                            <a:cs typeface="Arial" panose="020B0604020202020204" pitchFamily="34" charset="0"/>
                          </a:rPr>
                          <m:t>3</m:t>
                        </m:r>
                      </m:e>
                    </m:rad>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707102" y="4000500"/>
                <a:ext cx="17140687" cy="1052148"/>
              </a:xfrm>
              <a:prstGeom prst="rect">
                <a:avLst/>
              </a:prstGeom>
              <a:blipFill>
                <a:blip r:embed="rId24"/>
                <a:stretch>
                  <a:fillRect l="-1174" b="-10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7596" y="5600700"/>
                <a:ext cx="17407942" cy="3182603"/>
              </a:xfrm>
              <a:prstGeom prst="rect">
                <a:avLst/>
              </a:prstGeom>
            </p:spPr>
            <p:txBody>
              <a:bodyPr wrap="squar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cos</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𝜑</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cos</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3800" i="1">
                                  <a:solidFill>
                                    <a:prstClr val="black"/>
                                  </a:solidFill>
                                  <a:latin typeface="Cambria Math"/>
                                  <a:ea typeface="Calibri" panose="020F0502020204030204" pitchFamily="34" charset="0"/>
                                  <a:cs typeface="Arial" panose="020B0604020202020204" pitchFamily="34" charset="0"/>
                                </a:rPr>
                              </m:ctrlPr>
                            </m:dPr>
                            <m:e>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e>
                              </m:acc>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e>
                              </m:acc>
                            </m:e>
                          </m:d>
                        </m:e>
                      </m: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a:ea typeface="Calibri" panose="020F0502020204030204" pitchFamily="34" charset="0"/>
                              <a:cs typeface="Arial" panose="020B0604020202020204" pitchFamily="34" charset="0"/>
                            </a:rPr>
                          </m:ctrlPr>
                        </m:fPr>
                        <m:num>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e>
                              </m:acc>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e>
                              </m:acc>
                            </m:e>
                          </m:d>
                        </m:num>
                        <m:den>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e>
                              </m:acc>
                            </m:e>
                          </m: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acc>
                                <m:accPr>
                                  <m:chr m:val="⃗"/>
                                  <m:ctrlPr>
                                    <a:rPr lang="en-US" sz="3800" i="1">
                                      <a:solidFill>
                                        <a:prstClr val="black"/>
                                      </a:solidFill>
                                      <a:latin typeface="Cambria Math"/>
                                      <a:ea typeface="Calibri" panose="020F0502020204030204" pitchFamily="34" charset="0"/>
                                      <a:cs typeface="Arial" panose="020B0604020202020204" pitchFamily="34" charset="0"/>
                                    </a:rPr>
                                  </m:ctrlPr>
                                </m:accPr>
                                <m:e>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𝑛</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e>
                              </m:acc>
                            </m:e>
                          </m:d>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num>
                        <m:den>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rad>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rad>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a:ea typeface="Calibri" panose="020F0502020204030204" pitchFamily="34" charset="0"/>
                              <a:cs typeface="Arial" panose="020B0604020202020204" pitchFamily="34" charset="0"/>
                            </a:rPr>
                          </m:ctrlPr>
                        </m:fPr>
                        <m:num>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rad>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7596" y="5600700"/>
                <a:ext cx="17407942" cy="3182603"/>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38200" y="8648699"/>
                <a:ext cx="8065285" cy="969496"/>
              </a:xfrm>
              <a:prstGeom prst="rect">
                <a:avLst/>
              </a:prstGeom>
            </p:spPr>
            <p:txBody>
              <a:bodyPr wrap="non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giữa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solidFill>
                              <a:prstClr val="black"/>
                            </a:solidFill>
                            <a:latin typeface="Cambria Math"/>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solidFill>
                              <a:prstClr val="black"/>
                            </a:solidFill>
                            <a:latin typeface="Cambria Math"/>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𝜑</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38200" y="8648699"/>
                <a:ext cx="8065285" cy="969496"/>
              </a:xfrm>
              <a:prstGeom prst="rect">
                <a:avLst/>
              </a:prstGeom>
              <a:blipFill>
                <a:blip r:embed="rId26"/>
                <a:stretch>
                  <a:fillRect l="-2494" r="-1512"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74444" y="5143500"/>
                <a:ext cx="13346355" cy="969496"/>
              </a:xfrm>
              <a:prstGeom prst="rect">
                <a:avLst/>
              </a:prstGeom>
            </p:spPr>
            <p:txBody>
              <a:bodyPr wrap="square">
                <a:spAutoFit/>
              </a:bodyPr>
              <a:lstStyle/>
              <a:p>
                <a:pPr lvl="0">
                  <a:lnSpc>
                    <a:spcPct val="150000"/>
                  </a:lnSpc>
                  <a:spcAft>
                    <a:spcPts val="1200"/>
                  </a:spcAft>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𝜑</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giữa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74444" y="5143500"/>
                <a:ext cx="13346355" cy="969496"/>
              </a:xfrm>
              <a:prstGeom prst="rect">
                <a:avLst/>
              </a:prstGeom>
              <a:blipFill>
                <a:blip r:embed="rId27"/>
                <a:stretch>
                  <a:fillRect l="-1508" b="-13208"/>
                </a:stretch>
              </a:blipFill>
            </p:spPr>
            <p:txBody>
              <a:bodyPr/>
              <a:lstStyle/>
              <a:p>
                <a:r>
                  <a:rPr lang="en-US">
                    <a:noFill/>
                  </a:rPr>
                  <a:t> </a:t>
                </a:r>
              </a:p>
            </p:txBody>
          </p:sp>
        </mc:Fallback>
      </mc:AlternateContent>
    </p:spTree>
    <p:extLst>
      <p:ext uri="{BB962C8B-B14F-4D97-AF65-F5344CB8AC3E}">
        <p14:creationId xmlns:p14="http://schemas.microsoft.com/office/powerpoint/2010/main" val="365551612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2" grpId="0"/>
      <p:bldP spid="3" grpId="0"/>
      <p:bldP spid="5" grpId="0"/>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54279" y="8678589"/>
            <a:ext cx="1706704" cy="1265094"/>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30299" y="427264"/>
            <a:ext cx="1332761" cy="1176162"/>
          </a:xfrm>
          <a:prstGeom prst="rect">
            <a:avLst/>
          </a:prstGeom>
        </p:spPr>
      </p:pic>
      <p:sp>
        <p:nvSpPr>
          <p:cNvPr id="18" name="TextBox 17"/>
          <p:cNvSpPr txBox="1"/>
          <p:nvPr/>
        </p:nvSpPr>
        <p:spPr>
          <a:xfrm>
            <a:off x="1159383" y="1105775"/>
            <a:ext cx="4568043"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150000"/>
              </a:lnSpc>
            </a:pPr>
            <a:r>
              <a:rPr lang="en-US" sz="4000" b="1" dirty="0" smtClean="0">
                <a:solidFill>
                  <a:prstClr val="white"/>
                </a:solidFill>
                <a:latin typeface="Arial" panose="020B0604020202020204" pitchFamily="34" charset="0"/>
                <a:cs typeface="Arial" panose="020B0604020202020204" pitchFamily="34" charset="0"/>
              </a:rPr>
              <a:t>LUYỆN TẬP 2</a:t>
            </a:r>
            <a:endParaRPr lang="en-US" sz="40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487867" y="1054760"/>
                <a:ext cx="10744200" cy="1322798"/>
              </a:xfrm>
              <a:prstGeom prst="rect">
                <a:avLst/>
              </a:prstGeom>
            </p:spPr>
            <p:txBody>
              <a:bodyPr wrap="square">
                <a:spAutoFit/>
              </a:bodyPr>
              <a:lstStyle/>
              <a:p>
                <a:pPr marL="30480" marR="30480" algn="just">
                  <a:lnSpc>
                    <a:spcPts val="1800"/>
                  </a:lnSpc>
                  <a:spcAft>
                    <a:spcPts val="1200"/>
                  </a:spcAft>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800"/>
                  </a:spcAft>
                </a:pP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b="0" i="1">
                            <a:effectLst/>
                            <a:latin typeface="Cambria Math" panose="02040503050406030204" pitchFamily="18" charset="0"/>
                            <a:ea typeface="Calibri" panose="020F0502020204030204" pitchFamily="34" charset="0"/>
                            <a:cs typeface="Arial" panose="020B0604020202020204" pitchFamily="34" charset="0"/>
                          </a:rPr>
                          <m:t>𝛥</m:t>
                        </m:r>
                      </m:e>
                      <m:sub>
                        <m:r>
                          <a:rPr lang="nl-NL" sz="3800" b="0" i="1">
                            <a:effectLst/>
                            <a:latin typeface="Cambria Math" panose="02040503050406030204" pitchFamily="18" charset="0"/>
                            <a:ea typeface="Calibri" panose="020F0502020204030204" pitchFamily="34" charset="0"/>
                            <a:cs typeface="Arial" panose="020B0604020202020204" pitchFamily="34" charset="0"/>
                          </a:rPr>
                          <m:t>1</m:t>
                        </m:r>
                      </m:sub>
                    </m:sSub>
                    <m:r>
                      <a:rPr lang="nl-NL" sz="3800" b="0" i="1">
                        <a:effectLst/>
                        <a:latin typeface="Cambria Math" panose="02040503050406030204" pitchFamily="18" charset="0"/>
                        <a:ea typeface="Calibri" panose="020F0502020204030204" pitchFamily="34" charset="0"/>
                        <a:cs typeface="Arial" panose="020B0604020202020204" pitchFamily="34" charset="0"/>
                      </a:rPr>
                      <m:t>: </m:t>
                    </m:r>
                    <m:r>
                      <a:rPr lang="nl-NL" sz="3800" b="0" i="1">
                        <a:effectLst/>
                        <a:latin typeface="Cambria Math" panose="02040503050406030204" pitchFamily="18" charset="0"/>
                        <a:ea typeface="Calibri" panose="020F0502020204030204" pitchFamily="34" charset="0"/>
                        <a:cs typeface="Arial" panose="020B0604020202020204" pitchFamily="34" charset="0"/>
                      </a:rPr>
                      <m:t>𝑥</m:t>
                    </m:r>
                    <m:r>
                      <a:rPr lang="nl-NL" sz="3800" b="0" i="1">
                        <a:effectLst/>
                        <a:latin typeface="Cambria Math" panose="02040503050406030204" pitchFamily="18" charset="0"/>
                        <a:ea typeface="Calibri" panose="020F0502020204030204" pitchFamily="34" charset="0"/>
                        <a:cs typeface="Arial" panose="020B0604020202020204" pitchFamily="34" charset="0"/>
                      </a:rPr>
                      <m:t> + 3</m:t>
                    </m:r>
                    <m:r>
                      <a:rPr lang="nl-NL" sz="3800" b="0" i="1">
                        <a:effectLst/>
                        <a:latin typeface="Cambria Math" panose="02040503050406030204" pitchFamily="18" charset="0"/>
                        <a:ea typeface="Calibri" panose="020F0502020204030204" pitchFamily="34" charset="0"/>
                        <a:cs typeface="Arial" panose="020B0604020202020204" pitchFamily="34" charset="0"/>
                      </a:rPr>
                      <m:t>𝑦</m:t>
                    </m:r>
                    <m:r>
                      <a:rPr lang="nl-NL" sz="3800" b="0" i="1">
                        <a:effectLst/>
                        <a:latin typeface="Cambria Math" panose="02040503050406030204" pitchFamily="18" charset="0"/>
                        <a:ea typeface="Calibri" panose="020F0502020204030204" pitchFamily="34" charset="0"/>
                        <a:cs typeface="Arial" panose="020B0604020202020204" pitchFamily="34" charset="0"/>
                      </a:rPr>
                      <m:t> + 2 = 0</m:t>
                    </m:r>
                  </m:oMath>
                </a14:m>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Calibri" panose="020F0502020204030204" pitchFamily="34" charset="0"/>
                        <a:cs typeface="Arial" panose="020B0604020202020204" pitchFamily="34" charset="0"/>
                      </a:rPr>
                      <m:t> </m:t>
                    </m:r>
                    <m:sSub>
                      <m:sSubPr>
                        <m:ctrlPr>
                          <a:rPr lang="en-US" sz="3800" i="1">
                            <a:effectLst/>
                            <a:latin typeface="Cambria Math"/>
                            <a:ea typeface="Calibri" panose="020F0502020204030204" pitchFamily="34" charset="0"/>
                            <a:cs typeface="Arial" panose="020B0604020202020204" pitchFamily="34" charset="0"/>
                          </a:rPr>
                        </m:ctrlPr>
                      </m:sSubPr>
                      <m:e>
                        <m:r>
                          <a:rPr lang="en-US" sz="3800" b="0" i="1">
                            <a:effectLst/>
                            <a:latin typeface="Cambria Math" panose="02040503050406030204" pitchFamily="18" charset="0"/>
                            <a:ea typeface="Calibri" panose="020F0502020204030204" pitchFamily="34" charset="0"/>
                            <a:cs typeface="Arial" panose="020B0604020202020204" pitchFamily="34" charset="0"/>
                          </a:rPr>
                          <m:t>𝛥</m:t>
                        </m:r>
                      </m:e>
                      <m:sub>
                        <m:r>
                          <a:rPr lang="en-US" sz="3800" b="0" i="1">
                            <a:effectLst/>
                            <a:latin typeface="Cambria Math" panose="02040503050406030204" pitchFamily="18" charset="0"/>
                            <a:ea typeface="Calibri" panose="020F0502020204030204" pitchFamily="34" charset="0"/>
                            <a:cs typeface="Arial" panose="020B0604020202020204" pitchFamily="34" charset="0"/>
                          </a:rPr>
                          <m:t>2</m:t>
                        </m:r>
                      </m:sub>
                    </m:sSub>
                    <m:r>
                      <a:rPr lang="en-US" sz="3800" b="0" i="1">
                        <a:effectLst/>
                        <a:latin typeface="Cambria Math" panose="02040503050406030204" pitchFamily="18" charset="0"/>
                        <a:ea typeface="Calibri" panose="020F0502020204030204" pitchFamily="34" charset="0"/>
                        <a:cs typeface="Arial" panose="020B0604020202020204" pitchFamily="34" charset="0"/>
                      </a:rPr>
                      <m:t>: </m:t>
                    </m:r>
                    <m:r>
                      <a:rPr lang="en-US" sz="3800" b="0" i="1">
                        <a:effectLst/>
                        <a:latin typeface="Cambria Math" panose="02040503050406030204" pitchFamily="18" charset="0"/>
                        <a:ea typeface="Calibri" panose="020F0502020204030204" pitchFamily="34" charset="0"/>
                        <a:cs typeface="Arial" panose="020B0604020202020204" pitchFamily="34" charset="0"/>
                      </a:rPr>
                      <m:t>𝑦</m:t>
                    </m:r>
                    <m:r>
                      <a:rPr lang="en-US" sz="3800" b="0" i="1">
                        <a:effectLst/>
                        <a:latin typeface="Cambria Math" panose="02040503050406030204" pitchFamily="18" charset="0"/>
                        <a:ea typeface="Calibri" panose="020F0502020204030204" pitchFamily="34" charset="0"/>
                        <a:cs typeface="Arial" panose="020B0604020202020204" pitchFamily="34" charset="0"/>
                      </a:rPr>
                      <m:t> = 3</m:t>
                    </m:r>
                    <m:r>
                      <a:rPr lang="en-US" sz="3800" b="0" i="1">
                        <a:effectLst/>
                        <a:latin typeface="Cambria Math" panose="02040503050406030204" pitchFamily="18" charset="0"/>
                        <a:ea typeface="Calibri" panose="020F0502020204030204" pitchFamily="34" charset="0"/>
                        <a:cs typeface="Arial" panose="020B0604020202020204" pitchFamily="34" charset="0"/>
                      </a:rPr>
                      <m:t>𝑥</m:t>
                    </m:r>
                    <m:r>
                      <a:rPr lang="en-US" sz="3800" b="0" i="1">
                        <a:effectLst/>
                        <a:latin typeface="Cambria Math" panose="02040503050406030204" pitchFamily="18" charset="0"/>
                        <a:ea typeface="Calibri" panose="020F0502020204030204" pitchFamily="34" charset="0"/>
                        <a:cs typeface="Arial" panose="020B0604020202020204" pitchFamily="34" charset="0"/>
                      </a:rPr>
                      <m:t> + 1. </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87867" y="1054760"/>
                <a:ext cx="10744200" cy="1322798"/>
              </a:xfrm>
              <a:prstGeom prst="rect">
                <a:avLst/>
              </a:prstGeom>
              <a:blipFill>
                <a:blip r:embed="rId22"/>
                <a:stretch>
                  <a:fillRect b="-17972"/>
                </a:stretch>
              </a:blipFill>
            </p:spPr>
            <p:txBody>
              <a:bodyPr/>
              <a:lstStyle/>
              <a:p>
                <a:r>
                  <a:rPr lang="en-US">
                    <a:noFill/>
                  </a:rPr>
                  <a:t> </a:t>
                </a:r>
              </a:p>
            </p:txBody>
          </p:sp>
        </mc:Fallback>
      </mc:AlternateContent>
      <p:sp>
        <p:nvSpPr>
          <p:cNvPr id="3" name="Rectangle 2"/>
          <p:cNvSpPr/>
          <p:nvPr/>
        </p:nvSpPr>
        <p:spPr>
          <a:xfrm>
            <a:off x="6481409" y="767221"/>
            <a:ext cx="6923690" cy="677108"/>
          </a:xfrm>
          <a:prstGeom prst="rect">
            <a:avLst/>
          </a:prstGeom>
        </p:spPr>
        <p:txBody>
          <a:bodyPr wrap="none">
            <a:spAutoFit/>
          </a:bodyPr>
          <a:lstStyle/>
          <a:p>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endParaRPr lang="en-US" dirty="0"/>
          </a:p>
        </p:txBody>
      </p:sp>
      <p:sp>
        <p:nvSpPr>
          <p:cNvPr id="17" name="Oval Callout 16"/>
          <p:cNvSpPr/>
          <p:nvPr/>
        </p:nvSpPr>
        <p:spPr>
          <a:xfrm>
            <a:off x="8485395" y="2741553"/>
            <a:ext cx="1739788" cy="866466"/>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382467" y="3823145"/>
                <a:ext cx="15849600" cy="965521"/>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Arial" panose="020B0604020202020204" pitchFamily="34" charset="0"/>
                  </a:rPr>
                  <a:t>Ta có:</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a:effectLst/>
                        <a:latin typeface="Cambria Math" panose="02040503050406030204" pitchFamily="18" charset="0"/>
                        <a:ea typeface="Times New Roman" panose="02020603050405020304" pitchFamily="18" charset="0"/>
                        <a:cs typeface="Arial" panose="020B0604020202020204" pitchFamily="34" charset="0"/>
                      </a:rPr>
                      <m:t>+3</m:t>
                    </m:r>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r>
                      <a:rPr lang="nl-NL" sz="3800">
                        <a:effectLst/>
                        <a:latin typeface="Cambria Math" panose="02040503050406030204" pitchFamily="18" charset="0"/>
                        <a:ea typeface="Times New Roman" panose="02020603050405020304" pitchFamily="18" charset="0"/>
                        <a:cs typeface="Arial" panose="020B0604020202020204" pitchFamily="34" charset="0"/>
                      </a:rPr>
                      <m:t>+2=0</m:t>
                    </m:r>
                    <m:r>
                      <a:rPr lang="en-US" sz="3800" b="0" i="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38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a:ea typeface="Times New Roman" panose="02020603050405020304" pitchFamily="18" charset="0"/>
                            <a:cs typeface="Arial" panose="020B0604020202020204" pitchFamily="34" charset="0"/>
                          </a:rPr>
                        </m:ctrlPr>
                      </m:accPr>
                      <m:e>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sub>
                        </m:sSub>
                      </m:e>
                    </m:acc>
                    <m:r>
                      <a:rPr lang="nl-NL" sz="3800">
                        <a:effectLst/>
                        <a:latin typeface="Cambria Math" panose="02040503050406030204" pitchFamily="18" charset="0"/>
                        <a:ea typeface="Times New Roman" panose="02020603050405020304" pitchFamily="18" charset="0"/>
                        <a:cs typeface="Arial" panose="020B0604020202020204" pitchFamily="34" charset="0"/>
                      </a:rPr>
                      <m:t>=(1;3)</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82467" y="3823145"/>
                <a:ext cx="15849600" cy="965521"/>
              </a:xfrm>
              <a:prstGeom prst="rect">
                <a:avLst/>
              </a:prstGeom>
              <a:blipFill>
                <a:blip r:embed="rId23"/>
                <a:stretch>
                  <a:fillRect l="-1269" b="-18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52331" y="6282512"/>
                <a:ext cx="14033471" cy="861133"/>
              </a:xfrm>
              <a:prstGeom prst="rect">
                <a:avLst/>
              </a:prstGeom>
            </p:spPr>
            <p:txBody>
              <a:bodyPr wrap="square">
                <a:spAutoFit/>
              </a:bodyPr>
              <a:lstStyle/>
              <a:p>
                <a:pPr lvl="0" algn="just">
                  <a:lnSpc>
                    <a:spcPct val="150000"/>
                  </a:lnSpc>
                </a:pPr>
                <a:r>
                  <a:rPr lang="nl-NL"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Gọi </a:t>
                </a:r>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𝜑</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là góc giữa hai đường thẳng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Ta có</a:t>
                </a:r>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2331" y="6282512"/>
                <a:ext cx="14033471" cy="861133"/>
              </a:xfrm>
              <a:prstGeom prst="rect">
                <a:avLst/>
              </a:prstGeom>
              <a:blipFill>
                <a:blip r:embed="rId24"/>
                <a:stretch>
                  <a:fillRect l="-1434"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677867" y="5028794"/>
                <a:ext cx="3353289" cy="96949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677867" y="5028794"/>
                <a:ext cx="3353289" cy="969496"/>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020824" y="4965350"/>
                <a:ext cx="4843377" cy="96949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+1=0</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020824" y="4965350"/>
                <a:ext cx="4843377" cy="96949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864201" y="4889945"/>
                <a:ext cx="3725379" cy="1044901"/>
              </a:xfrm>
              <a:prstGeom prst="rect">
                <a:avLst/>
              </a:prstGeom>
            </p:spPr>
            <p:txBody>
              <a:bodyPr wrap="none">
                <a:spAutoFit/>
              </a:bodyPr>
              <a:lstStyle/>
              <a:p>
                <a:pPr lvl="0" algn="just">
                  <a:lnSpc>
                    <a:spcPct val="150000"/>
                  </a:lnSpc>
                </a:pPr>
                <a14:m>
                  <m:oMath xmlns:m="http://schemas.openxmlformats.org/officeDocument/2006/math">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864201" y="4889945"/>
                <a:ext cx="3725379" cy="104490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27519" y="7427867"/>
                <a:ext cx="9144000" cy="1044901"/>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=1.3+3.</m:t>
                      </m:r>
                      <m:d>
                        <m:dPr>
                          <m:ctrlPr>
                            <a:rPr lang="en-US" sz="3800" i="1">
                              <a:solidFill>
                                <a:prstClr val="black"/>
                              </a:solidFill>
                              <a:latin typeface="Cambria Math"/>
                              <a:ea typeface="Times New Roman" panose="02020603050405020304" pitchFamily="18" charset="0"/>
                              <a:cs typeface="Arial" panose="020B0604020202020204" pitchFamily="34" charset="0"/>
                            </a:rPr>
                          </m:ctrlPr>
                        </m:d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e>
                      </m: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227519" y="7427867"/>
                <a:ext cx="9144000" cy="104490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689326" y="8531589"/>
                <a:ext cx="2867965" cy="1044901"/>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sub>
                          </m:sSub>
                        </m:e>
                      </m:acc>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solidFill>
                                <a:prstClr val="black"/>
                              </a:solidFill>
                              <a:latin typeface="Cambria Math"/>
                              <a:ea typeface="Times New Roman" panose="02020603050405020304" pitchFamily="18" charset="0"/>
                              <a:cs typeface="Arial" panose="020B0604020202020204" pitchFamily="34" charset="0"/>
                            </a:rPr>
                          </m:ctrlPr>
                        </m:acc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e>
                            <m:sub>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sub>
                          </m:sSub>
                        </m:e>
                      </m:acc>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689326" y="8531589"/>
                <a:ext cx="2867965" cy="1044901"/>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656812" y="8606994"/>
                <a:ext cx="2572884" cy="96949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𝜑</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=90°</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8656812" y="8606994"/>
                <a:ext cx="2572884" cy="969496"/>
              </a:xfrm>
              <a:prstGeom prst="rect">
                <a:avLst/>
              </a:prstGeom>
              <a:blipFill>
                <a:blip r:embed="rId30"/>
                <a:stretch>
                  <a:fillRect/>
                </a:stretch>
              </a:blipFill>
            </p:spPr>
            <p:txBody>
              <a:bodyPr/>
              <a:lstStyle/>
              <a:p>
                <a:r>
                  <a:rPr lang="en-US">
                    <a:noFill/>
                  </a:rPr>
                  <a:t> </a:t>
                </a:r>
              </a:p>
            </p:txBody>
          </p:sp>
        </mc:Fallback>
      </mc:AlternateContent>
      <p:pic>
        <p:nvPicPr>
          <p:cNvPr id="26" name="Picture 12"/>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19040" y="9275976"/>
            <a:ext cx="1968850" cy="912831"/>
          </a:xfrm>
          <a:prstGeom prst="rect">
            <a:avLst/>
          </a:prstGeom>
        </p:spPr>
      </p:pic>
    </p:spTree>
    <p:extLst>
      <p:ext uri="{BB962C8B-B14F-4D97-AF65-F5344CB8AC3E}">
        <p14:creationId xmlns:p14="http://schemas.microsoft.com/office/powerpoint/2010/main" val="385604907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3" grpId="0"/>
      <p:bldP spid="17" grpId="0" animBg="1"/>
      <p:bldP spid="7" grpId="0"/>
      <p:bldP spid="10" grpId="0"/>
      <p:bldP spid="14" grpId="0"/>
      <p:bldP spid="15"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494724" flipH="1" flipV="1">
            <a:off x="16539159" y="9127558"/>
            <a:ext cx="1706704" cy="1265094"/>
          </a:xfrm>
          <a:prstGeom prst="rect">
            <a:avLst/>
          </a:prstGeom>
        </p:spPr>
      </p:pic>
      <p:sp>
        <p:nvSpPr>
          <p:cNvPr id="8" name="Rectangle 7"/>
          <p:cNvSpPr/>
          <p:nvPr/>
        </p:nvSpPr>
        <p:spPr>
          <a:xfrm>
            <a:off x="224452" y="300035"/>
            <a:ext cx="4974440" cy="1015663"/>
          </a:xfrm>
          <a:prstGeom prst="rect">
            <a:avLst/>
          </a:prstGeom>
        </p:spPr>
        <p:txBody>
          <a:bodyPr wrap="none">
            <a:spAutoFit/>
          </a:bodyPr>
          <a:lstStyle/>
          <a:p>
            <a:pPr algn="ctr">
              <a:lnSpc>
                <a:spcPct val="150000"/>
              </a:lnSpc>
              <a:spcAft>
                <a:spcPts val="800"/>
              </a:spcAft>
            </a:pPr>
            <a:r>
              <a:rPr lang="nl-NL" sz="4000" b="1" dirty="0">
                <a:solidFill>
                  <a:srgbClr val="4BACC6"/>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srgbClr val="4BACC6"/>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srgbClr val="4BACC6"/>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39</a:t>
            </a:r>
            <a:r>
              <a:rPr lang="nl-NL" sz="4000" b="1" dirty="0" smtClean="0">
                <a:solidFill>
                  <a:srgbClr val="4BACC6"/>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4BACC6"/>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flipH="1">
            <a:off x="17849082" y="1821081"/>
            <a:ext cx="804604" cy="89400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181600" y="177496"/>
                <a:ext cx="13944600" cy="1396729"/>
              </a:xfrm>
              <a:prstGeom prst="rect">
                <a:avLst/>
              </a:prstGeom>
            </p:spPr>
            <p:txBody>
              <a:bodyPr wrap="square">
                <a:spAutoFit/>
              </a:bodyPr>
              <a:lstStyle/>
              <a:p>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giữa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hai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thẳng</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a:cs typeface="Arial" panose="020B0604020202020204" pitchFamily="34" charset="0"/>
                          </a:rPr>
                        </m:ctrlPr>
                      </m:dPr>
                      <m:e>
                        <m:m>
                          <m:mPr>
                            <m:plcHide m:val="on"/>
                            <m:mcs>
                              <m:mc>
                                <m:mcPr>
                                  <m:count m:val="1"/>
                                  <m:mcJc m:val="center"/>
                                </m:mcPr>
                              </m:mc>
                            </m:mcs>
                            <m:ctrlPr>
                              <a:rPr lang="en-US" sz="3800" i="1">
                                <a:effectLst/>
                                <a:latin typeface="Cambria Math"/>
                                <a:cs typeface="Arial" panose="020B0604020202020204" pitchFamily="34" charset="0"/>
                              </a:rPr>
                            </m:ctrlPr>
                          </m:mPr>
                          <m:mr>
                            <m:e>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𝑡</m:t>
                              </m:r>
                            </m:e>
                          </m:mr>
                          <m:mr>
                            <m:e>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𝑡</m:t>
                              </m:r>
                            </m:e>
                          </m:mr>
                        </m:m>
                      </m:e>
                    </m:d>
                  </m:oMath>
                </a14:m>
                <a:endParaRPr lang="en-US" sz="38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81600" y="177496"/>
                <a:ext cx="13944600" cy="1396729"/>
              </a:xfrm>
              <a:prstGeom prst="rect">
                <a:avLst/>
              </a:prstGeom>
              <a:blipFill>
                <a:blip r:embed="rId17"/>
                <a:stretch>
                  <a:fillRect l="-1442"/>
                </a:stretch>
              </a:blipFill>
            </p:spPr>
            <p:txBody>
              <a:bodyPr/>
              <a:lstStyle/>
              <a:p>
                <a:r>
                  <a:rPr lang="en-US">
                    <a:noFill/>
                  </a:rPr>
                  <a:t> </a:t>
                </a:r>
              </a:p>
            </p:txBody>
          </p:sp>
        </mc:Fallback>
      </mc:AlternateContent>
      <p:sp>
        <p:nvSpPr>
          <p:cNvPr id="10" name="Oval Callout 9"/>
          <p:cNvSpPr/>
          <p:nvPr/>
        </p:nvSpPr>
        <p:spPr>
          <a:xfrm>
            <a:off x="8214976" y="1637132"/>
            <a:ext cx="1739788" cy="866466"/>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533399" y="2641025"/>
                <a:ext cx="17102941" cy="4785926"/>
              </a:xfrm>
              <a:prstGeom prst="rect">
                <a:avLst/>
              </a:prstGeom>
            </p:spPr>
            <p:txBody>
              <a:bodyPr wrap="square">
                <a:spAutoFit/>
              </a:bodyPr>
              <a:lstStyle/>
              <a:p>
                <a:pPr marL="571500" indent="-571500" algn="just">
                  <a:lnSpc>
                    <a:spcPct val="150000"/>
                  </a:lnSpc>
                  <a:spcAft>
                    <a:spcPts val="1200"/>
                  </a:spcAft>
                  <a:buFontTx/>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Đường</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thẳng</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phương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trình</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3=0</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vectơ</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tuyến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acc>
                          <m:accPr>
                            <m:chr m:val="⃗"/>
                            <m:ctrlPr>
                              <a:rPr lang="en-US" sz="3800" i="1">
                                <a:effectLst/>
                                <a:latin typeface="Cambria Math"/>
                                <a:ea typeface="Calibri" panose="020F0502020204030204" pitchFamily="34" charset="0"/>
                                <a:cs typeface="Arial" panose="020B0604020202020204" pitchFamily="34" charset="0"/>
                              </a:rPr>
                            </m:ctrlPr>
                          </m:acc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acc>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(1;0)</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200"/>
                  </a:spcAft>
                  <a:buFontTx/>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Đường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vectơ</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chỉ</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phương</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ea typeface="Calibri" panose="020F0502020204030204" pitchFamily="34" charset="0"/>
                            <a:cs typeface="Arial" panose="020B0604020202020204" pitchFamily="34" charset="0"/>
                          </a:rPr>
                        </m:ctrlPr>
                      </m:accPr>
                      <m:e>
                        <m:sSub>
                          <m:sSubPr>
                            <m:ctrlPr>
                              <a:rPr lang="en-US" sz="3800" i="1">
                                <a:effectLst/>
                                <a:latin typeface="Cambria Math"/>
                                <a:ea typeface="Calibri" panose="020F0502020204030204" pitchFamily="34" charset="0"/>
                                <a:cs typeface="Arial" panose="020B0604020202020204" pitchFamily="34" charset="0"/>
                              </a:rPr>
                            </m:ctrlPr>
                          </m:sSubPr>
                          <m:e>
                            <m:r>
                              <a:rPr lang="en-US" sz="3800" i="1">
                                <a:effectLst/>
                                <a:latin typeface="Cambria Math" panose="02040503050406030204" pitchFamily="18" charset="0"/>
                                <a:ea typeface="Calibri" panose="020F0502020204030204" pitchFamily="34" charset="0"/>
                                <a:cs typeface="Arial" panose="020B0604020202020204" pitchFamily="34" charset="0"/>
                              </a:rPr>
                              <m:t>𝑢</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acc>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vectơ</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tuyến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a:ea typeface="Calibri" panose="020F0502020204030204" pitchFamily="34" charset="0"/>
                            <a:cs typeface="Arial" panose="020B0604020202020204" pitchFamily="34" charset="0"/>
                          </a:rPr>
                        </m:ctrlPr>
                      </m:accPr>
                      <m:e>
                        <m:sSub>
                          <m:sSubPr>
                            <m:ctrlPr>
                              <a:rPr lang="en-US" sz="3800" i="1">
                                <a:effectLst/>
                                <a:latin typeface="Cambria Math"/>
                                <a:ea typeface="Calibri" panose="020F0502020204030204" pitchFamily="34" charset="0"/>
                                <a:cs typeface="Arial" panose="020B0604020202020204" pitchFamily="34" charset="0"/>
                              </a:rPr>
                            </m:ctrlPr>
                          </m:sSubPr>
                          <m:e>
                            <m:r>
                              <a:rPr lang="en-US" sz="3800" i="1">
                                <a:effectLst/>
                                <a:latin typeface="Cambria Math" panose="02040503050406030204" pitchFamily="18" charset="0"/>
                                <a:ea typeface="Calibri" panose="020F0502020204030204" pitchFamily="34" charset="0"/>
                                <a:cs typeface="Arial" panose="020B0604020202020204" pitchFamily="34" charset="0"/>
                              </a:rPr>
                              <m:t>𝑛</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acc>
                    <m:r>
                      <a:rPr lang="en-US" sz="3800">
                        <a:effectLst/>
                        <a:latin typeface="Cambria Math" panose="02040503050406030204" pitchFamily="18" charset="0"/>
                        <a:ea typeface="Calibri" panose="020F0502020204030204" pitchFamily="34" charset="0"/>
                        <a:cs typeface="Arial" panose="020B0604020202020204" pitchFamily="34" charset="0"/>
                      </a:rPr>
                      <m:t>(1;1)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200"/>
                  </a:spcAft>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Gọi</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𝜑</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góc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thẳng</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3399" y="2641025"/>
                <a:ext cx="17102941" cy="4785926"/>
              </a:xfrm>
              <a:prstGeom prst="rect">
                <a:avLst/>
              </a:prstGeom>
              <a:blipFill>
                <a:blip r:embed="rId18"/>
                <a:stretch>
                  <a:fillRect l="-1033" r="-1176" b="-2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14600" y="7598257"/>
                <a:ext cx="13547427" cy="1355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800">
                          <a:latin typeface="Cambria Math" panose="02040503050406030204" pitchFamily="18" charset="0"/>
                        </a:rPr>
                        <m:t>c</m:t>
                      </m:r>
                      <m:r>
                        <m:rPr>
                          <m:sty m:val="p"/>
                        </m:rPr>
                        <a:rPr lang="en-US" sz="3800" i="0">
                          <a:latin typeface="Cambria Math" panose="02040503050406030204" pitchFamily="18" charset="0"/>
                        </a:rPr>
                        <m:t>o</m:t>
                      </m:r>
                      <m:func>
                        <m:funcPr>
                          <m:ctrlPr>
                            <a:rPr lang="en-US" sz="3800" i="1">
                              <a:latin typeface="Cambria Math"/>
                            </a:rPr>
                          </m:ctrlPr>
                        </m:funcPr>
                        <m:fName>
                          <m:r>
                            <m:rPr>
                              <m:sty m:val="p"/>
                            </m:rPr>
                            <a:rPr lang="en-US" sz="3800" i="0">
                              <a:latin typeface="Cambria Math" panose="02040503050406030204" pitchFamily="18" charset="0"/>
                            </a:rPr>
                            <m:t>s</m:t>
                          </m:r>
                        </m:fName>
                        <m:e>
                          <m:r>
                            <a:rPr lang="en-US" sz="3800" i="1">
                              <a:latin typeface="Cambria Math" panose="02040503050406030204" pitchFamily="18" charset="0"/>
                            </a:rPr>
                            <m:t>𝜑</m:t>
                          </m:r>
                        </m:e>
                      </m:func>
                      <m:r>
                        <a:rPr lang="en-US" sz="3800" i="0">
                          <a:latin typeface="Cambria Math" panose="02040503050406030204" pitchFamily="18" charset="0"/>
                        </a:rPr>
                        <m:t>=</m:t>
                      </m:r>
                      <m:d>
                        <m:dPr>
                          <m:begChr m:val="|"/>
                          <m:endChr m:val="|"/>
                          <m:ctrlPr>
                            <a:rPr lang="en-US" sz="3800" i="1">
                              <a:latin typeface="Cambria Math"/>
                            </a:rPr>
                          </m:ctrlPr>
                        </m:dPr>
                        <m:e>
                          <m:r>
                            <m:rPr>
                              <m:sty m:val="p"/>
                            </m:rPr>
                            <a:rPr lang="en-US" sz="3800" i="0">
                              <a:latin typeface="Cambria Math" panose="02040503050406030204" pitchFamily="18" charset="0"/>
                            </a:rPr>
                            <m:t>co</m:t>
                          </m:r>
                          <m:func>
                            <m:funcPr>
                              <m:ctrlPr>
                                <a:rPr lang="en-US" sz="3800" i="1">
                                  <a:latin typeface="Cambria Math"/>
                                </a:rPr>
                              </m:ctrlPr>
                            </m:funcPr>
                            <m:fName>
                              <m:r>
                                <m:rPr>
                                  <m:sty m:val="p"/>
                                </m:rPr>
                                <a:rPr lang="en-US" sz="3800" i="0">
                                  <a:latin typeface="Cambria Math" panose="02040503050406030204" pitchFamily="18" charset="0"/>
                                </a:rPr>
                                <m:t>s</m:t>
                              </m:r>
                            </m:fName>
                            <m:e>
                              <m:d>
                                <m:dPr>
                                  <m:ctrlPr>
                                    <a:rPr lang="en-US" sz="3800" i="1">
                                      <a:latin typeface="Cambria Math"/>
                                    </a:rPr>
                                  </m:ctrlPr>
                                </m:dPr>
                                <m:e>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1</m:t>
                                          </m:r>
                                        </m:sub>
                                      </m:sSub>
                                    </m:e>
                                  </m:acc>
                                  <m:r>
                                    <a:rPr lang="en-US" sz="3800" i="0">
                                      <a:latin typeface="Cambria Math" panose="02040503050406030204" pitchFamily="18" charset="0"/>
                                    </a:rPr>
                                    <m:t>,</m:t>
                                  </m:r>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2</m:t>
                                          </m:r>
                                        </m:sub>
                                      </m:sSub>
                                    </m:e>
                                  </m:acc>
                                </m:e>
                              </m:d>
                            </m:e>
                          </m:func>
                        </m:e>
                      </m:d>
                      <m:r>
                        <a:rPr lang="en-US" sz="3800" i="0">
                          <a:latin typeface="Cambria Math" panose="02040503050406030204" pitchFamily="18" charset="0"/>
                        </a:rPr>
                        <m:t>=</m:t>
                      </m:r>
                      <m:f>
                        <m:fPr>
                          <m:ctrlPr>
                            <a:rPr lang="en-US" sz="3800" i="1">
                              <a:latin typeface="Cambria Math"/>
                            </a:rPr>
                          </m:ctrlPr>
                        </m:fPr>
                        <m:num>
                          <m:d>
                            <m:dPr>
                              <m:begChr m:val="|"/>
                              <m:endChr m:val="|"/>
                              <m:ctrlPr>
                                <a:rPr lang="en-US" sz="3800" i="1">
                                  <a:latin typeface="Cambria Math"/>
                                </a:rPr>
                              </m:ctrlPr>
                            </m:dPr>
                            <m:e>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1</m:t>
                                      </m:r>
                                    </m:sub>
                                  </m:sSub>
                                </m:e>
                              </m:acc>
                              <m:r>
                                <a:rPr lang="en-US" sz="3800" i="0">
                                  <a:latin typeface="Cambria Math" panose="02040503050406030204" pitchFamily="18" charset="0"/>
                                </a:rPr>
                                <m:t>⋅</m:t>
                              </m:r>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2</m:t>
                                      </m:r>
                                    </m:sub>
                                  </m:sSub>
                                </m:e>
                              </m:acc>
                            </m:e>
                          </m:d>
                        </m:num>
                        <m:den>
                          <m:d>
                            <m:dPr>
                              <m:begChr m:val="|"/>
                              <m:endChr m:val="|"/>
                              <m:ctrlPr>
                                <a:rPr lang="en-US" sz="3800" i="1">
                                  <a:latin typeface="Cambria Math"/>
                                </a:rPr>
                              </m:ctrlPr>
                            </m:dPr>
                            <m:e>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1</m:t>
                                      </m:r>
                                    </m:sub>
                                  </m:sSub>
                                </m:e>
                              </m:acc>
                            </m:e>
                          </m:d>
                          <m:r>
                            <a:rPr lang="en-US" sz="3800" i="0">
                              <a:latin typeface="Cambria Math" panose="02040503050406030204" pitchFamily="18" charset="0"/>
                            </a:rPr>
                            <m:t>⋅</m:t>
                          </m:r>
                          <m:d>
                            <m:dPr>
                              <m:begChr m:val="|"/>
                              <m:endChr m:val="|"/>
                              <m:ctrlPr>
                                <a:rPr lang="en-US" sz="3800" i="1">
                                  <a:latin typeface="Cambria Math"/>
                                </a:rPr>
                              </m:ctrlPr>
                            </m:dPr>
                            <m:e>
                              <m:acc>
                                <m:accPr>
                                  <m:chr m:val="⃗"/>
                                  <m:ctrlPr>
                                    <a:rPr lang="en-US" sz="3800" i="1">
                                      <a:latin typeface="Cambria Math"/>
                                    </a:rPr>
                                  </m:ctrlPr>
                                </m:accPr>
                                <m:e>
                                  <m:sSub>
                                    <m:sSubPr>
                                      <m:ctrlPr>
                                        <a:rPr lang="en-US" sz="3800" i="1">
                                          <a:latin typeface="Cambria Math"/>
                                        </a:rPr>
                                      </m:ctrlPr>
                                    </m:sSubPr>
                                    <m:e>
                                      <m:r>
                                        <a:rPr lang="en-US" sz="3800" i="1">
                                          <a:latin typeface="Cambria Math" panose="02040503050406030204" pitchFamily="18" charset="0"/>
                                        </a:rPr>
                                        <m:t>𝑛</m:t>
                                      </m:r>
                                    </m:e>
                                    <m:sub>
                                      <m:r>
                                        <a:rPr lang="en-US" sz="3800" i="0">
                                          <a:latin typeface="Cambria Math" panose="02040503050406030204" pitchFamily="18" charset="0"/>
                                        </a:rPr>
                                        <m:t>2</m:t>
                                      </m:r>
                                    </m:sub>
                                  </m:sSub>
                                </m:e>
                              </m:acc>
                            </m:e>
                          </m:d>
                        </m:den>
                      </m:f>
                      <m:r>
                        <a:rPr lang="en-US" sz="3800" i="0">
                          <a:latin typeface="Cambria Math" panose="02040503050406030204" pitchFamily="18" charset="0"/>
                        </a:rPr>
                        <m:t>=</m:t>
                      </m:r>
                      <m:f>
                        <m:fPr>
                          <m:ctrlPr>
                            <a:rPr lang="en-US" sz="3800" i="1">
                              <a:latin typeface="Cambria Math"/>
                            </a:rPr>
                          </m:ctrlPr>
                        </m:fPr>
                        <m:num>
                          <m:r>
                            <a:rPr lang="en-US" sz="3800" i="0">
                              <a:latin typeface="Cambria Math" panose="02040503050406030204" pitchFamily="18" charset="0"/>
                            </a:rPr>
                            <m:t>|1⋅1+0⋅1|</m:t>
                          </m:r>
                        </m:num>
                        <m:den>
                          <m:rad>
                            <m:radPr>
                              <m:degHide m:val="on"/>
                              <m:ctrlPr>
                                <a:rPr lang="en-US" sz="3800" i="1">
                                  <a:latin typeface="Cambria Math"/>
                                </a:rPr>
                              </m:ctrlPr>
                            </m:radPr>
                            <m:deg/>
                            <m:e>
                              <m:sSup>
                                <m:sSupPr>
                                  <m:ctrlPr>
                                    <a:rPr lang="en-US" sz="3800" i="1">
                                      <a:latin typeface="Cambria Math"/>
                                    </a:rPr>
                                  </m:ctrlPr>
                                </m:sSupPr>
                                <m:e>
                                  <m:r>
                                    <a:rPr lang="en-US" sz="3800" i="0">
                                      <a:latin typeface="Cambria Math" panose="02040503050406030204" pitchFamily="18" charset="0"/>
                                    </a:rPr>
                                    <m:t>1</m:t>
                                  </m:r>
                                </m:e>
                                <m:sup>
                                  <m:r>
                                    <a:rPr lang="en-US" sz="3800" i="0">
                                      <a:latin typeface="Cambria Math" panose="02040503050406030204" pitchFamily="18" charset="0"/>
                                    </a:rPr>
                                    <m:t>2</m:t>
                                  </m:r>
                                </m:sup>
                              </m:sSup>
                              <m:r>
                                <a:rPr lang="en-US" sz="3800" i="0">
                                  <a:latin typeface="Cambria Math" panose="02040503050406030204" pitchFamily="18" charset="0"/>
                                </a:rPr>
                                <m:t>+</m:t>
                              </m:r>
                              <m:sSup>
                                <m:sSupPr>
                                  <m:ctrlPr>
                                    <a:rPr lang="en-US" sz="3800" i="1">
                                      <a:latin typeface="Cambria Math"/>
                                    </a:rPr>
                                  </m:ctrlPr>
                                </m:sSupPr>
                                <m:e>
                                  <m:r>
                                    <a:rPr lang="en-US" sz="3800" i="0">
                                      <a:latin typeface="Cambria Math" panose="02040503050406030204" pitchFamily="18" charset="0"/>
                                    </a:rPr>
                                    <m:t>0</m:t>
                                  </m:r>
                                </m:e>
                                <m:sup>
                                  <m:r>
                                    <a:rPr lang="en-US" sz="3800" i="0">
                                      <a:latin typeface="Cambria Math" panose="02040503050406030204" pitchFamily="18" charset="0"/>
                                    </a:rPr>
                                    <m:t>2</m:t>
                                  </m:r>
                                </m:sup>
                              </m:sSup>
                            </m:e>
                          </m:rad>
                          <m:r>
                            <a:rPr lang="en-US" sz="3800" i="0">
                              <a:latin typeface="Cambria Math" panose="02040503050406030204" pitchFamily="18" charset="0"/>
                            </a:rPr>
                            <m:t>⋅</m:t>
                          </m:r>
                          <m:rad>
                            <m:radPr>
                              <m:degHide m:val="on"/>
                              <m:ctrlPr>
                                <a:rPr lang="en-US" sz="3800" i="1">
                                  <a:latin typeface="Cambria Math"/>
                                </a:rPr>
                              </m:ctrlPr>
                            </m:radPr>
                            <m:deg/>
                            <m:e>
                              <m:sSup>
                                <m:sSupPr>
                                  <m:ctrlPr>
                                    <a:rPr lang="en-US" sz="3800" i="1">
                                      <a:latin typeface="Cambria Math"/>
                                    </a:rPr>
                                  </m:ctrlPr>
                                </m:sSupPr>
                                <m:e>
                                  <m:r>
                                    <a:rPr lang="en-US" sz="3800" i="0">
                                      <a:latin typeface="Cambria Math" panose="02040503050406030204" pitchFamily="18" charset="0"/>
                                    </a:rPr>
                                    <m:t>1</m:t>
                                  </m:r>
                                </m:e>
                                <m:sup>
                                  <m:r>
                                    <a:rPr lang="en-US" sz="3800" i="0">
                                      <a:latin typeface="Cambria Math" panose="02040503050406030204" pitchFamily="18" charset="0"/>
                                    </a:rPr>
                                    <m:t>2</m:t>
                                  </m:r>
                                </m:sup>
                              </m:sSup>
                              <m:r>
                                <a:rPr lang="en-US" sz="3800" i="0">
                                  <a:latin typeface="Cambria Math" panose="02040503050406030204" pitchFamily="18" charset="0"/>
                                </a:rPr>
                                <m:t>+</m:t>
                              </m:r>
                              <m:sSup>
                                <m:sSupPr>
                                  <m:ctrlPr>
                                    <a:rPr lang="en-US" sz="3800" i="1">
                                      <a:latin typeface="Cambria Math"/>
                                    </a:rPr>
                                  </m:ctrlPr>
                                </m:sSupPr>
                                <m:e>
                                  <m:r>
                                    <a:rPr lang="en-US" sz="3800" i="0">
                                      <a:latin typeface="Cambria Math" panose="02040503050406030204" pitchFamily="18" charset="0"/>
                                    </a:rPr>
                                    <m:t>1</m:t>
                                  </m:r>
                                </m:e>
                                <m:sup>
                                  <m:r>
                                    <a:rPr lang="en-US" sz="3800" i="0">
                                      <a:latin typeface="Cambria Math" panose="02040503050406030204" pitchFamily="18" charset="0"/>
                                    </a:rPr>
                                    <m:t>2</m:t>
                                  </m:r>
                                </m:sup>
                              </m:sSup>
                            </m:e>
                          </m:rad>
                        </m:den>
                      </m:f>
                      <m:r>
                        <a:rPr lang="en-US" sz="3800" i="0">
                          <a:latin typeface="Cambria Math" panose="02040503050406030204" pitchFamily="18" charset="0"/>
                        </a:rPr>
                        <m:t>=</m:t>
                      </m:r>
                      <m:f>
                        <m:fPr>
                          <m:ctrlPr>
                            <a:rPr lang="en-US" sz="3800" i="1">
                              <a:latin typeface="Cambria Math"/>
                            </a:rPr>
                          </m:ctrlPr>
                        </m:fPr>
                        <m:num>
                          <m:r>
                            <a:rPr lang="en-US" sz="3800" i="0">
                              <a:latin typeface="Cambria Math" panose="02040503050406030204" pitchFamily="18" charset="0"/>
                            </a:rPr>
                            <m:t>1</m:t>
                          </m:r>
                        </m:num>
                        <m:den>
                          <m:rad>
                            <m:radPr>
                              <m:degHide m:val="on"/>
                              <m:ctrlPr>
                                <a:rPr lang="en-US" sz="3800" i="1">
                                  <a:latin typeface="Cambria Math"/>
                                </a:rPr>
                              </m:ctrlPr>
                            </m:radPr>
                            <m:deg/>
                            <m:e>
                              <m:r>
                                <a:rPr lang="en-US" sz="3800" i="0">
                                  <a:latin typeface="Cambria Math" panose="02040503050406030204" pitchFamily="18" charset="0"/>
                                </a:rPr>
                                <m:t>2</m:t>
                              </m:r>
                            </m:e>
                          </m:rad>
                        </m:den>
                      </m:f>
                      <m:r>
                        <a:rPr lang="en-US" sz="3800" i="0">
                          <a:latin typeface="Cambria Math" panose="02040503050406030204" pitchFamily="18" charset="0"/>
                        </a:rPr>
                        <m:t>.</m:t>
                      </m:r>
                    </m:oMath>
                  </m:oMathPara>
                </a14:m>
                <a:endParaRPr lang="en-US" sz="3800" dirty="0"/>
              </a:p>
            </p:txBody>
          </p:sp>
        </mc:Choice>
        <mc:Fallback xmlns="">
          <p:sp>
            <p:nvSpPr>
              <p:cNvPr id="6" name="Rectangle 5"/>
              <p:cNvSpPr>
                <a:spLocks noRot="1" noChangeAspect="1" noMove="1" noResize="1" noEditPoints="1" noAdjustHandles="1" noChangeArrowheads="1" noChangeShapeType="1" noTextEdit="1"/>
              </p:cNvSpPr>
              <p:nvPr/>
            </p:nvSpPr>
            <p:spPr>
              <a:xfrm>
                <a:off x="2514600" y="7598257"/>
                <a:ext cx="13547427" cy="135524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9645" y="9236214"/>
                <a:ext cx="8491555" cy="707886"/>
              </a:xfrm>
              <a:prstGeom prst="rect">
                <a:avLst/>
              </a:prstGeom>
            </p:spPr>
            <p:txBody>
              <a:bodyPr wrap="none">
                <a:spAutoFit/>
              </a:bodyPr>
              <a:lstStyle/>
              <a:p>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effectLst/>
                            <a:latin typeface="Cambria Math"/>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Δ</m:t>
                        </m:r>
                      </m:e>
                      <m:sub>
                        <m:r>
                          <a:rPr lang="en-US" sz="40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effectLst/>
                            <a:latin typeface="Cambria Math"/>
                            <a:cs typeface="Arial" panose="020B0604020202020204" pitchFamily="34" charset="0"/>
                          </a:rPr>
                        </m:ctrlPr>
                      </m:sSubPr>
                      <m:e>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Δ</m:t>
                        </m:r>
                      </m:e>
                      <m:sub>
                        <m:r>
                          <a:rPr lang="en-US" sz="40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𝜑</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45</m:t>
                        </m:r>
                      </m:e>
                      <m:sup>
                        <m:r>
                          <a:rPr lang="en-US" sz="4000">
                            <a:effectLst/>
                            <a:latin typeface="Cambria Math" panose="02040503050406030204" pitchFamily="18" charset="0"/>
                            <a:ea typeface="Calibri" panose="020F0502020204030204" pitchFamily="34" charset="0"/>
                            <a:cs typeface="Arial" panose="020B0604020202020204" pitchFamily="34"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9645" y="9236214"/>
                <a:ext cx="8491555" cy="707886"/>
              </a:xfrm>
              <a:prstGeom prst="rect">
                <a:avLst/>
              </a:prstGeom>
              <a:blipFill>
                <a:blip r:embed="rId20"/>
                <a:stretch>
                  <a:fillRect l="-2513" t="-15517" r="-1579" b="-36207"/>
                </a:stretch>
              </a:blipFill>
            </p:spPr>
            <p:txBody>
              <a:bodyPr/>
              <a:lstStyle/>
              <a:p>
                <a:r>
                  <a:rPr lang="en-US">
                    <a:noFill/>
                  </a:rPr>
                  <a:t> </a:t>
                </a:r>
              </a:p>
            </p:txBody>
          </p:sp>
        </mc:Fallback>
      </mc:AlternateContent>
    </p:spTree>
    <p:extLst>
      <p:ext uri="{BB962C8B-B14F-4D97-AF65-F5344CB8AC3E}">
        <p14:creationId xmlns:p14="http://schemas.microsoft.com/office/powerpoint/2010/main" val="16003688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780866" y="8793701"/>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8273674" flipH="1">
            <a:off x="311120" y="8347121"/>
            <a:ext cx="697845" cy="3342974"/>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18" name="TextBox 17"/>
          <p:cNvSpPr txBox="1"/>
          <p:nvPr/>
        </p:nvSpPr>
        <p:spPr>
          <a:xfrm>
            <a:off x="915932" y="548779"/>
            <a:ext cx="4419599"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LUYỆN TẬP 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305800" y="3736112"/>
            <a:ext cx="1753391" cy="797788"/>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371600" y="1353769"/>
                <a:ext cx="14708129" cy="1885901"/>
              </a:xfrm>
              <a:prstGeom prst="rect">
                <a:avLst/>
              </a:prstGeom>
            </p:spPr>
            <p:txBody>
              <a:bodyPr wrap="none">
                <a:spAutoFit/>
              </a:bodyPr>
              <a:lstStyle/>
              <a:p>
                <a:pPr algn="just">
                  <a:lnSpc>
                    <a:spcPct val="150000"/>
                  </a:lnSpc>
                  <a:spcBef>
                    <a:spcPts val="600"/>
                  </a:spcBef>
                  <a:spcAft>
                    <a:spcPts val="800"/>
                  </a:spcAft>
                </a:pP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thẳng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3800" i="1">
                            <a:effectLst/>
                            <a:latin typeface="Cambria Math"/>
                            <a:ea typeface="Times New Roman" panose="02020603050405020304" pitchFamily="18" charset="0"/>
                            <a:cs typeface="Arial" panose="020B0604020202020204" pitchFamily="34" charset="0"/>
                          </a:rPr>
                        </m:ctrlPr>
                      </m:dPr>
                      <m:e>
                        <m:eqArr>
                          <m:eqArrPr>
                            <m:ctrlPr>
                              <a:rPr lang="en-US" sz="3800" i="1">
                                <a:effectLst/>
                                <a:latin typeface="Cambria Math"/>
                                <a:ea typeface="Times New Roman" panose="02020603050405020304" pitchFamily="18" charset="0"/>
                                <a:cs typeface="Arial" panose="020B0604020202020204" pitchFamily="34" charset="0"/>
                              </a:rPr>
                            </m:ctrlPr>
                          </m:eqArrPr>
                          <m:e>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𝑡</m:t>
                            </m:r>
                          </m:e>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r>
                              <a:rPr lang="nl-NL" sz="3800">
                                <a:effectLst/>
                                <a:latin typeface="Cambria Math" panose="02040503050406030204" pitchFamily="18" charset="0"/>
                                <a:ea typeface="Times New Roman" panose="02020603050405020304" pitchFamily="18" charset="0"/>
                                <a:cs typeface="Arial" panose="020B0604020202020204" pitchFamily="34" charset="0"/>
                              </a:rPr>
                              <m:t>=1</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𝑡</m:t>
                            </m:r>
                          </m:e>
                        </m:eqArr>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n-US" sz="3800" i="1">
                            <a:effectLst/>
                            <a:latin typeface="Cambria Math"/>
                            <a:ea typeface="Times New Roman" panose="02020603050405020304" pitchFamily="18" charset="0"/>
                            <a:cs typeface="Arial" panose="020B0604020202020204" pitchFamily="34" charset="0"/>
                          </a:rPr>
                        </m:ctrlPr>
                      </m:dPr>
                      <m:e>
                        <m:eqArr>
                          <m:eqArrPr>
                            <m:ctrlPr>
                              <a:rPr lang="en-US" sz="3800" i="1">
                                <a:effectLst/>
                                <a:latin typeface="Cambria Math"/>
                                <a:ea typeface="Times New Roman" panose="02020603050405020304" pitchFamily="18" charset="0"/>
                                <a:cs typeface="Arial" panose="020B0604020202020204" pitchFamily="34" charset="0"/>
                              </a:rPr>
                            </m:ctrlPr>
                          </m:eqArrPr>
                          <m:e>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a:effectLst/>
                                <a:latin typeface="Cambria Math" panose="02040503050406030204" pitchFamily="18" charset="0"/>
                                <a:ea typeface="Times New Roman" panose="02020603050405020304" pitchFamily="18" charset="0"/>
                                <a:cs typeface="Arial" panose="020B0604020202020204" pitchFamily="34" charset="0"/>
                              </a:rPr>
                              <m:t>=1+</m:t>
                            </m:r>
                            <m:r>
                              <a:rPr lang="nl-NL" sz="3800" i="1">
                                <a:effectLst/>
                                <a:latin typeface="Cambria Math" panose="02040503050406030204" pitchFamily="18" charset="0"/>
                                <a:ea typeface="Times New Roman" panose="02020603050405020304" pitchFamily="18" charset="0"/>
                                <a:cs typeface="Arial" panose="020B0604020202020204" pitchFamily="34" charset="0"/>
                              </a:rPr>
                              <m:t>𝑡</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r>
                              <a:rPr lang="nl-NL" sz="3800">
                                <a:effectLst/>
                                <a:latin typeface="Cambria Math" panose="02040503050406030204" pitchFamily="18" charset="0"/>
                                <a:ea typeface="Times New Roman" panose="02020603050405020304" pitchFamily="18" charset="0"/>
                                <a:cs typeface="Arial" panose="020B0604020202020204" pitchFamily="34" charset="0"/>
                              </a:rPr>
                              <m:t>=5+3</m:t>
                            </m:r>
                            <m:r>
                              <a:rPr lang="nl-NL" sz="3800" i="1">
                                <a:effectLst/>
                                <a:latin typeface="Cambria Math" panose="02040503050406030204" pitchFamily="18" charset="0"/>
                                <a:ea typeface="Times New Roman" panose="02020603050405020304" pitchFamily="18" charset="0"/>
                                <a:cs typeface="Arial" panose="020B0604020202020204" pitchFamily="34" charset="0"/>
                              </a:rPr>
                              <m:t>𝑡</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eqArr>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1600" y="1353769"/>
                <a:ext cx="14708129" cy="1885901"/>
              </a:xfrm>
              <a:prstGeom prst="rect">
                <a:avLst/>
              </a:prstGeom>
              <a:blipFill>
                <a:blip r:embed="rId22"/>
                <a:stretch>
                  <a:fillRect l="-1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55271" y="4849650"/>
                <a:ext cx="7139326" cy="13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a:rPr>
                          </m:ctrlPr>
                        </m:sSubPr>
                        <m:e>
                          <m:r>
                            <a:rPr lang="en-US" sz="3800">
                              <a:solidFill>
                                <a:prstClr val="black"/>
                              </a:solidFill>
                              <a:latin typeface="Cambria Math" panose="02040503050406030204" pitchFamily="18" charset="0"/>
                            </a:rPr>
                            <m:t>∆</m:t>
                          </m:r>
                        </m:e>
                        <m:sub>
                          <m:r>
                            <a:rPr lang="en-US" sz="3800">
                              <a:solidFill>
                                <a:prstClr val="black"/>
                              </a:solidFill>
                              <a:latin typeface="Cambria Math" panose="02040503050406030204" pitchFamily="18" charset="0"/>
                            </a:rPr>
                            <m:t>1</m:t>
                          </m:r>
                        </m:sub>
                      </m:sSub>
                      <m:r>
                        <a:rPr lang="en-US" sz="3800">
                          <a:solidFill>
                            <a:prstClr val="black"/>
                          </a:solidFill>
                          <a:latin typeface="Cambria Math" panose="02040503050406030204" pitchFamily="18" charset="0"/>
                        </a:rPr>
                        <m:t>: </m:t>
                      </m:r>
                      <m:d>
                        <m:dPr>
                          <m:begChr m:val="{"/>
                          <m:endChr m:val=""/>
                          <m:ctrlPr>
                            <a:rPr lang="en-US" sz="3800" i="1">
                              <a:solidFill>
                                <a:prstClr val="black"/>
                              </a:solidFill>
                              <a:latin typeface="Cambria Math"/>
                            </a:rPr>
                          </m:ctrlPr>
                        </m:dPr>
                        <m:e>
                          <m:eqArr>
                            <m:eqArrPr>
                              <m:ctrlPr>
                                <a:rPr lang="en-US" sz="3800" i="1">
                                  <a:solidFill>
                                    <a:prstClr val="black"/>
                                  </a:solidFill>
                                  <a:latin typeface="Cambria Math"/>
                                </a:rPr>
                              </m:ctrlPr>
                            </m:eqArrPr>
                            <m:e>
                              <m:r>
                                <a:rPr lang="en-US" sz="3800">
                                  <a:solidFill>
                                    <a:prstClr val="black"/>
                                  </a:solidFill>
                                  <a:latin typeface="Cambria Math" panose="02040503050406030204" pitchFamily="18" charset="0"/>
                                </a:rPr>
                                <m:t>&amp;</m:t>
                              </m:r>
                              <m:r>
                                <a:rPr lang="en-US" sz="3800" i="1">
                                  <a:solidFill>
                                    <a:prstClr val="black"/>
                                  </a:solidFill>
                                  <a:latin typeface="Cambria Math" panose="02040503050406030204" pitchFamily="18" charset="0"/>
                                </a:rPr>
                                <m:t>𝑥</m:t>
                              </m:r>
                              <m:r>
                                <a:rPr lang="en-US" sz="3800">
                                  <a:solidFill>
                                    <a:prstClr val="black"/>
                                  </a:solidFill>
                                  <a:latin typeface="Cambria Math" panose="02040503050406030204" pitchFamily="18" charset="0"/>
                                </a:rPr>
                                <m:t>=2+</m:t>
                              </m:r>
                              <m:r>
                                <a:rPr lang="en-US" sz="3800" i="1">
                                  <a:solidFill>
                                    <a:prstClr val="black"/>
                                  </a:solidFill>
                                  <a:latin typeface="Cambria Math" panose="02040503050406030204" pitchFamily="18" charset="0"/>
                                </a:rPr>
                                <m:t>𝑡</m:t>
                              </m:r>
                            </m:e>
                            <m:e>
                              <m:r>
                                <a:rPr lang="en-US" sz="3800">
                                  <a:solidFill>
                                    <a:prstClr val="black"/>
                                  </a:solidFill>
                                  <a:latin typeface="Cambria Math" panose="02040503050406030204" pitchFamily="18" charset="0"/>
                                </a:rPr>
                                <m:t>&amp;</m:t>
                              </m:r>
                              <m:r>
                                <a:rPr lang="en-US" sz="3800" i="1">
                                  <a:solidFill>
                                    <a:prstClr val="black"/>
                                  </a:solidFill>
                                  <a:latin typeface="Cambria Math" panose="02040503050406030204" pitchFamily="18" charset="0"/>
                                </a:rPr>
                                <m:t>𝑦</m:t>
                              </m:r>
                              <m:r>
                                <a:rPr lang="en-US" sz="3800">
                                  <a:solidFill>
                                    <a:prstClr val="black"/>
                                  </a:solidFill>
                                  <a:latin typeface="Cambria Math" panose="02040503050406030204" pitchFamily="18" charset="0"/>
                                </a:rPr>
                                <m:t>=1−2</m:t>
                              </m:r>
                              <m:r>
                                <a:rPr lang="en-US" sz="3800" i="1">
                                  <a:solidFill>
                                    <a:prstClr val="black"/>
                                  </a:solidFill>
                                  <a:latin typeface="Cambria Math" panose="02040503050406030204" pitchFamily="18" charset="0"/>
                                </a:rPr>
                                <m:t>𝑡</m:t>
                              </m:r>
                            </m:e>
                          </m:eqArr>
                        </m:e>
                      </m:d>
                      <m:r>
                        <a:rPr lang="en-US" sz="3800">
                          <a:solidFill>
                            <a:prstClr val="black"/>
                          </a:solidFill>
                          <a:latin typeface="Cambria Math" panose="02040503050406030204" pitchFamily="18" charset="0"/>
                        </a:rPr>
                        <m:t>⇒</m:t>
                      </m:r>
                      <m:acc>
                        <m:accPr>
                          <m:chr m:val="⃗"/>
                          <m:ctrlPr>
                            <a:rPr lang="en-US" sz="3800" i="1">
                              <a:solidFill>
                                <a:prstClr val="black"/>
                              </a:solidFill>
                              <a:latin typeface="Cambria Math"/>
                            </a:rPr>
                          </m:ctrlPr>
                        </m:accPr>
                        <m:e>
                          <m:sSub>
                            <m:sSubPr>
                              <m:ctrlPr>
                                <a:rPr lang="en-US" sz="3800" i="1">
                                  <a:solidFill>
                                    <a:prstClr val="black"/>
                                  </a:solidFill>
                                  <a:latin typeface="Cambria Math"/>
                                </a:rPr>
                              </m:ctrlPr>
                            </m:sSubPr>
                            <m:e>
                              <m:r>
                                <a:rPr lang="en-US" sz="3800" i="1">
                                  <a:solidFill>
                                    <a:prstClr val="black"/>
                                  </a:solidFill>
                                  <a:latin typeface="Cambria Math" panose="02040503050406030204" pitchFamily="18" charset="0"/>
                                </a:rPr>
                                <m:t>𝑢</m:t>
                              </m:r>
                            </m:e>
                            <m:sub>
                              <m:sSub>
                                <m:sSubPr>
                                  <m:ctrlPr>
                                    <a:rPr lang="en-US" sz="3800" i="1">
                                      <a:solidFill>
                                        <a:prstClr val="black"/>
                                      </a:solidFill>
                                      <a:latin typeface="Cambria Math"/>
                                    </a:rPr>
                                  </m:ctrlPr>
                                </m:sSubPr>
                                <m:e>
                                  <m:r>
                                    <a:rPr lang="en-US" sz="3800">
                                      <a:solidFill>
                                        <a:prstClr val="black"/>
                                      </a:solidFill>
                                      <a:latin typeface="Cambria Math" panose="02040503050406030204" pitchFamily="18" charset="0"/>
                                    </a:rPr>
                                    <m:t>∆</m:t>
                                  </m:r>
                                </m:e>
                                <m:sub>
                                  <m:r>
                                    <a:rPr lang="en-US" sz="3800">
                                      <a:solidFill>
                                        <a:prstClr val="black"/>
                                      </a:solidFill>
                                      <a:latin typeface="Cambria Math" panose="02040503050406030204" pitchFamily="18" charset="0"/>
                                    </a:rPr>
                                    <m:t>1</m:t>
                                  </m:r>
                                </m:sub>
                              </m:sSub>
                            </m:sub>
                          </m:sSub>
                        </m:e>
                      </m:acc>
                      <m:r>
                        <a:rPr lang="en-US" sz="3800">
                          <a:solidFill>
                            <a:prstClr val="black"/>
                          </a:solidFill>
                          <a:latin typeface="Cambria Math" panose="02040503050406030204" pitchFamily="18" charset="0"/>
                        </a:rPr>
                        <m:t>=(1;−2)</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55271" y="4849650"/>
                <a:ext cx="7139326" cy="139672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829800" y="4849649"/>
                <a:ext cx="6901441" cy="13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a:rPr>
                          </m:ctrlPr>
                        </m:sSubPr>
                        <m:e>
                          <m:r>
                            <a:rPr lang="en-US" sz="3800">
                              <a:solidFill>
                                <a:prstClr val="black"/>
                              </a:solidFill>
                              <a:latin typeface="Cambria Math" panose="02040503050406030204" pitchFamily="18" charset="0"/>
                            </a:rPr>
                            <m:t>∆</m:t>
                          </m:r>
                        </m:e>
                        <m:sub>
                          <m:r>
                            <a:rPr lang="en-US" sz="3800">
                              <a:solidFill>
                                <a:prstClr val="black"/>
                              </a:solidFill>
                              <a:latin typeface="Cambria Math" panose="02040503050406030204" pitchFamily="18" charset="0"/>
                            </a:rPr>
                            <m:t>2</m:t>
                          </m:r>
                        </m:sub>
                      </m:sSub>
                      <m:r>
                        <a:rPr lang="en-US" sz="3800">
                          <a:solidFill>
                            <a:prstClr val="black"/>
                          </a:solidFill>
                          <a:latin typeface="Cambria Math" panose="02040503050406030204" pitchFamily="18" charset="0"/>
                        </a:rPr>
                        <m:t>: </m:t>
                      </m:r>
                      <m:d>
                        <m:dPr>
                          <m:begChr m:val="{"/>
                          <m:endChr m:val=""/>
                          <m:ctrlPr>
                            <a:rPr lang="en-US" sz="3800" i="1">
                              <a:solidFill>
                                <a:prstClr val="black"/>
                              </a:solidFill>
                              <a:latin typeface="Cambria Math"/>
                            </a:rPr>
                          </m:ctrlPr>
                        </m:dPr>
                        <m:e>
                          <m:eqArr>
                            <m:eqArrPr>
                              <m:ctrlPr>
                                <a:rPr lang="en-US" sz="3800" i="1">
                                  <a:solidFill>
                                    <a:prstClr val="black"/>
                                  </a:solidFill>
                                  <a:latin typeface="Cambria Math"/>
                                </a:rPr>
                              </m:ctrlPr>
                            </m:eqArrPr>
                            <m:e>
                              <m:r>
                                <a:rPr lang="en-US" sz="3800">
                                  <a:solidFill>
                                    <a:prstClr val="black"/>
                                  </a:solidFill>
                                  <a:latin typeface="Cambria Math" panose="02040503050406030204" pitchFamily="18" charset="0"/>
                                </a:rPr>
                                <m:t>&amp;</m:t>
                              </m:r>
                              <m:r>
                                <a:rPr lang="en-US" sz="3800" i="1">
                                  <a:solidFill>
                                    <a:prstClr val="black"/>
                                  </a:solidFill>
                                  <a:latin typeface="Cambria Math" panose="02040503050406030204" pitchFamily="18" charset="0"/>
                                </a:rPr>
                                <m:t>𝑥</m:t>
                              </m:r>
                              <m:r>
                                <a:rPr lang="en-US" sz="3800">
                                  <a:solidFill>
                                    <a:prstClr val="black"/>
                                  </a:solidFill>
                                  <a:latin typeface="Cambria Math" panose="02040503050406030204" pitchFamily="18" charset="0"/>
                                </a:rPr>
                                <m:t>=1+</m:t>
                              </m:r>
                              <m:r>
                                <a:rPr lang="en-US" sz="3800" i="1">
                                  <a:solidFill>
                                    <a:prstClr val="black"/>
                                  </a:solidFill>
                                  <a:latin typeface="Cambria Math" panose="02040503050406030204" pitchFamily="18" charset="0"/>
                                </a:rPr>
                                <m:t>𝑡</m:t>
                              </m:r>
                              <m:r>
                                <a:rPr lang="en-US" sz="3800">
                                  <a:solidFill>
                                    <a:prstClr val="black"/>
                                  </a:solidFill>
                                  <a:latin typeface="Cambria Math" panose="02040503050406030204" pitchFamily="18" charset="0"/>
                                </a:rPr>
                                <m:t>′</m:t>
                              </m:r>
                            </m:e>
                            <m:e>
                              <m:r>
                                <a:rPr lang="en-US" sz="3800">
                                  <a:solidFill>
                                    <a:prstClr val="black"/>
                                  </a:solidFill>
                                  <a:latin typeface="Cambria Math" panose="02040503050406030204" pitchFamily="18" charset="0"/>
                                </a:rPr>
                                <m:t>&amp;</m:t>
                              </m:r>
                              <m:r>
                                <a:rPr lang="en-US" sz="3800" i="1">
                                  <a:solidFill>
                                    <a:prstClr val="black"/>
                                  </a:solidFill>
                                  <a:latin typeface="Cambria Math" panose="02040503050406030204" pitchFamily="18" charset="0"/>
                                </a:rPr>
                                <m:t>𝑦</m:t>
                              </m:r>
                              <m:r>
                                <a:rPr lang="en-US" sz="3800">
                                  <a:solidFill>
                                    <a:prstClr val="black"/>
                                  </a:solidFill>
                                  <a:latin typeface="Cambria Math" panose="02040503050406030204" pitchFamily="18" charset="0"/>
                                </a:rPr>
                                <m:t>=5+3</m:t>
                              </m:r>
                              <m:r>
                                <a:rPr lang="en-US" sz="3800" i="1">
                                  <a:solidFill>
                                    <a:prstClr val="black"/>
                                  </a:solidFill>
                                  <a:latin typeface="Cambria Math" panose="02040503050406030204" pitchFamily="18" charset="0"/>
                                </a:rPr>
                                <m:t>𝑡</m:t>
                              </m:r>
                              <m:r>
                                <a:rPr lang="en-US" sz="3800">
                                  <a:solidFill>
                                    <a:prstClr val="black"/>
                                  </a:solidFill>
                                  <a:latin typeface="Cambria Math" panose="02040503050406030204" pitchFamily="18" charset="0"/>
                                </a:rPr>
                                <m:t>′</m:t>
                              </m:r>
                            </m:e>
                          </m:eqArr>
                        </m:e>
                      </m:d>
                      <m:r>
                        <a:rPr lang="en-US" sz="3800">
                          <a:solidFill>
                            <a:prstClr val="black"/>
                          </a:solidFill>
                          <a:latin typeface="Cambria Math" panose="02040503050406030204" pitchFamily="18" charset="0"/>
                        </a:rPr>
                        <m:t>⇒</m:t>
                      </m:r>
                      <m:acc>
                        <m:accPr>
                          <m:chr m:val="⃗"/>
                          <m:ctrlPr>
                            <a:rPr lang="en-US" sz="3800" i="1">
                              <a:solidFill>
                                <a:prstClr val="black"/>
                              </a:solidFill>
                              <a:latin typeface="Cambria Math"/>
                            </a:rPr>
                          </m:ctrlPr>
                        </m:accPr>
                        <m:e>
                          <m:sSub>
                            <m:sSubPr>
                              <m:ctrlPr>
                                <a:rPr lang="en-US" sz="3800" i="1">
                                  <a:solidFill>
                                    <a:prstClr val="black"/>
                                  </a:solidFill>
                                  <a:latin typeface="Cambria Math"/>
                                </a:rPr>
                              </m:ctrlPr>
                            </m:sSubPr>
                            <m:e>
                              <m:r>
                                <a:rPr lang="en-US" sz="3800" i="1">
                                  <a:solidFill>
                                    <a:prstClr val="black"/>
                                  </a:solidFill>
                                  <a:latin typeface="Cambria Math" panose="02040503050406030204" pitchFamily="18" charset="0"/>
                                </a:rPr>
                                <m:t>𝑢</m:t>
                              </m:r>
                            </m:e>
                            <m:sub>
                              <m:sSub>
                                <m:sSubPr>
                                  <m:ctrlPr>
                                    <a:rPr lang="en-US" sz="3800" i="1">
                                      <a:solidFill>
                                        <a:prstClr val="black"/>
                                      </a:solidFill>
                                      <a:latin typeface="Cambria Math"/>
                                    </a:rPr>
                                  </m:ctrlPr>
                                </m:sSubPr>
                                <m:e>
                                  <m:r>
                                    <a:rPr lang="en-US" sz="3800">
                                      <a:solidFill>
                                        <a:prstClr val="black"/>
                                      </a:solidFill>
                                      <a:latin typeface="Cambria Math" panose="02040503050406030204" pitchFamily="18" charset="0"/>
                                    </a:rPr>
                                    <m:t>∆</m:t>
                                  </m:r>
                                </m:e>
                                <m:sub>
                                  <m:r>
                                    <a:rPr lang="en-US" sz="3800">
                                      <a:solidFill>
                                        <a:prstClr val="black"/>
                                      </a:solidFill>
                                      <a:latin typeface="Cambria Math" panose="02040503050406030204" pitchFamily="18" charset="0"/>
                                    </a:rPr>
                                    <m:t>2</m:t>
                                  </m:r>
                                </m:sub>
                              </m:sSub>
                            </m:sub>
                          </m:sSub>
                        </m:e>
                      </m:acc>
                      <m:r>
                        <a:rPr lang="en-US" sz="3800">
                          <a:solidFill>
                            <a:prstClr val="black"/>
                          </a:solidFill>
                          <a:latin typeface="Cambria Math" panose="02040503050406030204" pitchFamily="18" charset="0"/>
                        </a:rPr>
                        <m:t>=(1;3)</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9829800" y="4849649"/>
                <a:ext cx="6901441" cy="139672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00199" y="6614373"/>
                <a:ext cx="14479529" cy="861133"/>
              </a:xfrm>
              <a:prstGeom prst="rect">
                <a:avLst/>
              </a:prstGeom>
            </p:spPr>
            <p:txBody>
              <a:bodyPr wrap="square">
                <a:spAutoFit/>
              </a:bodyPr>
              <a:lstStyle/>
              <a:p>
                <a:pPr algn="just">
                  <a:lnSpc>
                    <a:spcPct val="150000"/>
                  </a:lnSpc>
                  <a:spcBef>
                    <a:spcPts val="600"/>
                  </a:spcBef>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Gọi </a:t>
                </a:r>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𝜑</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là góc giữa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Ta có</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00199" y="6614373"/>
                <a:ext cx="14479529" cy="861133"/>
              </a:xfrm>
              <a:prstGeom prst="rect">
                <a:avLst/>
              </a:prstGeom>
              <a:blipFill>
                <a:blip r:embed="rId25"/>
                <a:stretch>
                  <a:fillRect l="-1347" b="-28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581400" y="7393301"/>
                <a:ext cx="9144000" cy="2265492"/>
              </a:xfrm>
              <a:prstGeom prst="rect">
                <a:avLst/>
              </a:prstGeom>
            </p:spPr>
            <p:txBody>
              <a:bodyPr>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unc>
                        <m:funcPr>
                          <m:ctrlPr>
                            <a:rPr lang="en-US" sz="3800" i="1">
                              <a:solidFill>
                                <a:prstClr val="black"/>
                              </a:solidFill>
                              <a:latin typeface="Cambria Math"/>
                              <a:ea typeface="Calibri" panose="020F0502020204030204" pitchFamily="34" charset="0"/>
                              <a:cs typeface="Arial" panose="020B0604020202020204" pitchFamily="34" charset="0"/>
                            </a:rPr>
                          </m:ctrlPr>
                        </m:funcPr>
                        <m:fName>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𝑐𝑜𝑠</m:t>
                          </m:r>
                        </m:fName>
                        <m:e>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𝜑</m:t>
                          </m:r>
                        </m:e>
                      </m:func>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a:ea typeface="Calibri" panose="020F0502020204030204" pitchFamily="34" charset="0"/>
                              <a:cs typeface="Arial" panose="020B0604020202020204" pitchFamily="34" charset="0"/>
                            </a:rPr>
                          </m:ctrlPr>
                        </m:fPr>
                        <m:num>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1.1+</m:t>
                              </m:r>
                              <m:d>
                                <m:dPr>
                                  <m:ctrlPr>
                                    <a:rPr lang="en-US" sz="3800" i="1">
                                      <a:solidFill>
                                        <a:prstClr val="black"/>
                                      </a:solidFill>
                                      <a:latin typeface="Cambria Math"/>
                                      <a:ea typeface="Calibri" panose="020F0502020204030204" pitchFamily="34" charset="0"/>
                                      <a:cs typeface="Arial" panose="020B0604020202020204" pitchFamily="34" charset="0"/>
                                    </a:rPr>
                                  </m:ctrlPr>
                                </m:dPr>
                                <m:e>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e>
                              </m:d>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d>
                        </m:num>
                        <m:den>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den>
                      </m:f>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a:ea typeface="Calibri" panose="020F0502020204030204" pitchFamily="34" charset="0"/>
                              <a:cs typeface="Arial" panose="020B0604020202020204" pitchFamily="34" charset="0"/>
                            </a:rPr>
                          </m:ctrlPr>
                        </m:fPr>
                        <m:num>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ad>
                            <m:radPr>
                              <m:degHide m:val="on"/>
                              <m:ctrlPr>
                                <a:rPr lang="en-US" sz="3800" i="1">
                                  <a:solidFill>
                                    <a:prstClr val="black"/>
                                  </a:solidFill>
                                  <a:latin typeface="Cambria Math"/>
                                  <a:ea typeface="Calibri" panose="020F0502020204030204" pitchFamily="34" charset="0"/>
                                  <a:cs typeface="Arial" panose="020B0604020202020204" pitchFamily="34" charset="0"/>
                                </a:rPr>
                              </m:ctrlPr>
                            </m:radPr>
                            <m:deg/>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e>
                          </m:rad>
                        </m:den>
                      </m:f>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81400" y="7393301"/>
                <a:ext cx="9144000" cy="226549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419837" y="8254434"/>
                <a:ext cx="2572884" cy="1072088"/>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𝜑</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419837" y="8254434"/>
                <a:ext cx="2572884" cy="1072088"/>
              </a:xfrm>
              <a:prstGeom prst="rect">
                <a:avLst/>
              </a:prstGeom>
              <a:blipFill>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739574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 grpId="0"/>
      <p:bldP spid="4"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2" name="Group 11"/>
          <p:cNvGrpSpPr/>
          <p:nvPr/>
        </p:nvGrpSpPr>
        <p:grpSpPr>
          <a:xfrm>
            <a:off x="2409241" y="1758012"/>
            <a:ext cx="13516559" cy="7195488"/>
            <a:chOff x="3552241" y="1899255"/>
            <a:chExt cx="11183518" cy="4941081"/>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52241" y="1899255"/>
              <a:ext cx="11183518" cy="49410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23537" y="2063301"/>
              <a:ext cx="10440926" cy="4612991"/>
            </a:xfrm>
            <a:prstGeom prst="rect">
              <a:avLst/>
            </a:prstGeom>
          </p:spPr>
        </p:pic>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1856">
            <a:off x="1209268" y="1806593"/>
            <a:ext cx="2419236" cy="125094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68109">
            <a:off x="375021" y="8322442"/>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19199">
            <a:off x="15798598" y="889708"/>
            <a:ext cx="727411" cy="1343946"/>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621824" flipV="1">
            <a:off x="15445139" y="8357205"/>
            <a:ext cx="2541042" cy="670200"/>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400000">
            <a:off x="-325177" y="786086"/>
            <a:ext cx="1968850" cy="912831"/>
          </a:xfrm>
          <a:prstGeom prst="rect">
            <a:avLst/>
          </a:prstGeom>
        </p:spPr>
      </p:pic>
      <p:sp>
        <p:nvSpPr>
          <p:cNvPr id="13" name="TextBox 18">
            <a:extLst>
              <a:ext uri="{FF2B5EF4-FFF2-40B4-BE49-F238E27FC236}">
                <a16:creationId xmlns:a16="http://schemas.microsoft.com/office/drawing/2014/main" xmlns="" id="{8F5E62F2-E99E-4F19-B9B0-2063558D038E}"/>
              </a:ext>
            </a:extLst>
          </p:cNvPr>
          <p:cNvSpPr txBox="1"/>
          <p:nvPr/>
        </p:nvSpPr>
        <p:spPr>
          <a:xfrm>
            <a:off x="381000" y="3467100"/>
            <a:ext cx="17331802" cy="3231654"/>
          </a:xfrm>
          <a:prstGeom prst="rect">
            <a:avLst/>
          </a:prstGeom>
        </p:spPr>
        <p:txBody>
          <a:bodyPr wrap="square" lIns="0" tIns="0" rIns="0" bIns="0" rtlCol="0" anchor="t">
            <a:spAutoFit/>
          </a:bodyPr>
          <a:lstStyle/>
          <a:p>
            <a:pPr algn="ctr">
              <a:lnSpc>
                <a:spcPct val="150000"/>
              </a:lnSpc>
              <a:buClrTx/>
              <a:buFontTx/>
              <a:buNone/>
            </a:pPr>
            <a:r>
              <a:rPr lang="en-US" sz="7000" b="1" kern="1200" dirty="0">
                <a:solidFill>
                  <a:schemeClr val="accent1"/>
                </a:solidFill>
                <a:latin typeface="Arial" panose="020B0604020202020204" pitchFamily="34" charset="0"/>
                <a:ea typeface="+mn-ea"/>
                <a:cs typeface="Arial" panose="020B0604020202020204" pitchFamily="34" charset="0"/>
              </a:rPr>
              <a:t>CẢM ƠN </a:t>
            </a:r>
            <a:r>
              <a:rPr lang="en-US" sz="7000" b="1" dirty="0">
                <a:solidFill>
                  <a:schemeClr val="accent1"/>
                </a:solidFill>
                <a:latin typeface="Arial" panose="020B0604020202020204" pitchFamily="34" charset="0"/>
                <a:cs typeface="Arial" panose="020B0604020202020204" pitchFamily="34" charset="0"/>
              </a:rPr>
              <a:t>CÁC EM </a:t>
            </a:r>
          </a:p>
          <a:p>
            <a:pPr algn="ctr">
              <a:lnSpc>
                <a:spcPct val="150000"/>
              </a:lnSpc>
              <a:buClrTx/>
              <a:buFontTx/>
              <a:buNone/>
            </a:pPr>
            <a:r>
              <a:rPr lang="en-US" sz="7000" b="1" dirty="0">
                <a:solidFill>
                  <a:schemeClr val="accent1"/>
                </a:solidFill>
                <a:latin typeface="Arial" panose="020B0604020202020204" pitchFamily="34" charset="0"/>
                <a:cs typeface="Arial" panose="020B0604020202020204" pitchFamily="34" charset="0"/>
              </a:rPr>
              <a:t>ĐÃ </a:t>
            </a:r>
            <a:r>
              <a:rPr lang="en-US" sz="7000" b="1" kern="1200" dirty="0">
                <a:solidFill>
                  <a:schemeClr val="accent1"/>
                </a:solidFill>
                <a:latin typeface="Arial" panose="020B0604020202020204" pitchFamily="34" charset="0"/>
                <a:ea typeface="+mn-ea"/>
                <a:cs typeface="Arial" panose="020B0604020202020204" pitchFamily="34" charset="0"/>
              </a:rPr>
              <a:t>THEO DÕI BÀI HỌC</a:t>
            </a:r>
            <a:r>
              <a:rPr lang="vi-VN" sz="7000" b="1" kern="1200" dirty="0">
                <a:solidFill>
                  <a:schemeClr val="accent1"/>
                </a:solidFill>
                <a:latin typeface="Arial" panose="020B0604020202020204" pitchFamily="34" charset="0"/>
                <a:ea typeface="+mn-ea"/>
                <a:cs typeface="Arial" panose="020B0604020202020204" pitchFamily="34" charset="0"/>
              </a:rPr>
              <a:t>!</a:t>
            </a:r>
            <a:endParaRPr lang="en-US" sz="7000" b="1" kern="1200" dirty="0">
              <a:solidFill>
                <a:schemeClr val="accent1"/>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1" name="Group 10"/>
          <p:cNvGrpSpPr/>
          <p:nvPr/>
        </p:nvGrpSpPr>
        <p:grpSpPr>
          <a:xfrm rot="195127">
            <a:off x="1458776" y="786079"/>
            <a:ext cx="15353728" cy="8882066"/>
            <a:chOff x="3349171" y="2091585"/>
            <a:chExt cx="11589658" cy="5120522"/>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349171" y="2091585"/>
              <a:ext cx="11589658" cy="5120522"/>
            </a:xfrm>
            <a:prstGeom prst="rect">
              <a:avLst/>
            </a:prstGeom>
          </p:spPr>
        </p:pic>
        <p:pic>
          <p:nvPicPr>
            <p:cNvPr id="13"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11856">
            <a:off x="526527" y="695066"/>
            <a:ext cx="2419236" cy="1250947"/>
          </a:xfrm>
          <a:prstGeom prst="rect">
            <a:avLst/>
          </a:prstGeom>
        </p:spPr>
      </p:pic>
      <p:pic>
        <p:nvPicPr>
          <p:cNvPr id="6"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60618" y="4457700"/>
            <a:ext cx="1860582" cy="4991806"/>
          </a:xfrm>
          <a:prstGeom prst="rect">
            <a:avLst/>
          </a:prstGeom>
        </p:spPr>
      </p:pic>
      <p:pic>
        <p:nvPicPr>
          <p:cNvPr id="8" name="Picture 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68109">
            <a:off x="-58852" y="8630982"/>
            <a:ext cx="3059459" cy="784334"/>
          </a:xfrm>
          <a:prstGeom prst="rect">
            <a:avLst/>
          </a:prstGeom>
        </p:spPr>
      </p:pic>
      <p:pic>
        <p:nvPicPr>
          <p:cNvPr id="10" name="Picture 10"/>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838990">
            <a:off x="14730595" y="940844"/>
            <a:ext cx="2509116" cy="1250353"/>
          </a:xfrm>
          <a:prstGeom prst="rect">
            <a:avLst/>
          </a:prstGeom>
        </p:spPr>
      </p:pic>
      <p:sp>
        <p:nvSpPr>
          <p:cNvPr id="14" name="Rectangle 13"/>
          <p:cNvSpPr/>
          <p:nvPr/>
        </p:nvSpPr>
        <p:spPr>
          <a:xfrm>
            <a:off x="3071077" y="1714500"/>
            <a:ext cx="12092723" cy="2862322"/>
          </a:xfrm>
          <a:prstGeom prst="rect">
            <a:avLst/>
          </a:prstGeom>
        </p:spPr>
        <p:txBody>
          <a:bodyPr wrap="square">
            <a:spAutoFit/>
          </a:bodyPr>
          <a:lstStyle/>
          <a:p>
            <a:pPr lvl="0" algn="ctr">
              <a:lnSpc>
                <a:spcPct val="150000"/>
              </a:lnSpc>
              <a:defRPr/>
            </a:pPr>
            <a:r>
              <a:rPr lang="vi-VN" sz="6000" b="1" kern="0" dirty="0">
                <a:solidFill>
                  <a:srgbClr val="FF0000"/>
                </a:solidFill>
              </a:rPr>
              <a:t>CHƯƠNG </a:t>
            </a:r>
            <a:r>
              <a:rPr lang="vi-VN" sz="6000" b="1" kern="0" dirty="0" smtClean="0">
                <a:solidFill>
                  <a:srgbClr val="FF0000"/>
                </a:solidFill>
              </a:rPr>
              <a:t>V</a:t>
            </a:r>
            <a:r>
              <a:rPr lang="en-US" sz="6000" b="1" kern="0" dirty="0" smtClean="0">
                <a:solidFill>
                  <a:srgbClr val="FF0000"/>
                </a:solidFill>
                <a:latin typeface="Arial" panose="020B0604020202020204" pitchFamily="34" charset="0"/>
                <a:cs typeface="Arial" panose="020B0604020202020204" pitchFamily="34" charset="0"/>
              </a:rPr>
              <a:t>II</a:t>
            </a:r>
            <a:r>
              <a:rPr lang="en-US" sz="6000" b="1" kern="0" dirty="0" smtClean="0">
                <a:solidFill>
                  <a:srgbClr val="FF0000"/>
                </a:solidFill>
              </a:rPr>
              <a:t>:</a:t>
            </a:r>
            <a:r>
              <a:rPr lang="vi-VN" sz="6000" b="1" kern="0" dirty="0" smtClean="0">
                <a:solidFill>
                  <a:srgbClr val="FF0000"/>
                </a:solidFill>
              </a:rPr>
              <a:t> </a:t>
            </a:r>
            <a:r>
              <a:rPr lang="vi-VN" sz="6000" b="1" kern="0" dirty="0">
                <a:solidFill>
                  <a:srgbClr val="FF0000"/>
                </a:solidFill>
                <a:cs typeface="Arial" panose="020B0604020202020204" pitchFamily="34" charset="0"/>
              </a:rPr>
              <a:t>PHƯƠNG PHÁP TOẠ ĐỘ TRONG MẶT PHẲNG </a:t>
            </a:r>
          </a:p>
        </p:txBody>
      </p:sp>
      <p:sp>
        <p:nvSpPr>
          <p:cNvPr id="15" name="Rectangle 14"/>
          <p:cNvSpPr/>
          <p:nvPr/>
        </p:nvSpPr>
        <p:spPr>
          <a:xfrm>
            <a:off x="3581400" y="4712881"/>
            <a:ext cx="11004057" cy="3554819"/>
          </a:xfrm>
          <a:prstGeom prst="rect">
            <a:avLst/>
          </a:prstGeom>
        </p:spPr>
        <p:txBody>
          <a:bodyPr wrap="square">
            <a:spAutoFit/>
          </a:bodyPr>
          <a:lstStyle/>
          <a:p>
            <a:pPr lvl="0" algn="ctr">
              <a:lnSpc>
                <a:spcPct val="150000"/>
              </a:lnSpc>
              <a:defRPr/>
            </a:pPr>
            <a:r>
              <a:rPr lang="vi-VN" sz="5200" b="1" kern="0" dirty="0">
                <a:solidFill>
                  <a:schemeClr val="accent1"/>
                </a:solidFill>
                <a:ea typeface="Calibri" panose="020F0502020204030204" pitchFamily="34" charset="0"/>
                <a:cs typeface="Arial" panose="020B0604020202020204" pitchFamily="34" charset="0"/>
              </a:rPr>
              <a:t>BÀI 20: VỊ TRÍ TƯƠNG ĐỐI GIỮA HAI ĐƯỜNG THẲNG. GÓC VÀ KHOẢNG CÁCH</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1856">
            <a:off x="-8192" y="373591"/>
            <a:ext cx="2419236" cy="1250947"/>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681566" y="415280"/>
            <a:ext cx="1299101" cy="116756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868109">
            <a:off x="178656" y="8225507"/>
            <a:ext cx="3059459" cy="784334"/>
          </a:xfrm>
          <a:prstGeom prst="rect">
            <a:avLst/>
          </a:prstGeom>
        </p:spPr>
      </p:pic>
      <p:pic>
        <p:nvPicPr>
          <p:cNvPr id="16" name="Picture 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5163800" y="6025400"/>
            <a:ext cx="2631332" cy="3794792"/>
          </a:xfrm>
          <a:prstGeom prst="rect">
            <a:avLst/>
          </a:prstGeom>
        </p:spPr>
      </p:pic>
      <p:grpSp>
        <p:nvGrpSpPr>
          <p:cNvPr id="17" name="Group 16"/>
          <p:cNvGrpSpPr/>
          <p:nvPr/>
        </p:nvGrpSpPr>
        <p:grpSpPr>
          <a:xfrm>
            <a:off x="2681732" y="2450339"/>
            <a:ext cx="1412687" cy="1285465"/>
            <a:chOff x="3352800" y="3102142"/>
            <a:chExt cx="1412687" cy="1285465"/>
          </a:xfrm>
          <a:solidFill>
            <a:srgbClr val="FFC000"/>
          </a:solidFill>
        </p:grpSpPr>
        <p:grpSp>
          <p:nvGrpSpPr>
            <p:cNvPr id="18" name="Group 4"/>
            <p:cNvGrpSpPr/>
            <p:nvPr/>
          </p:nvGrpSpPr>
          <p:grpSpPr>
            <a:xfrm>
              <a:off x="3352800" y="3102142"/>
              <a:ext cx="1412687" cy="1285465"/>
              <a:chOff x="0" y="0"/>
              <a:chExt cx="6350000" cy="6350000"/>
            </a:xfrm>
            <a:grpFill/>
          </p:grpSpPr>
          <p:sp>
            <p:nvSpPr>
              <p:cNvPr id="2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9" name="TextBox 15"/>
            <p:cNvSpPr txBox="1"/>
            <p:nvPr/>
          </p:nvSpPr>
          <p:spPr>
            <a:xfrm>
              <a:off x="3534358" y="3563850"/>
              <a:ext cx="1043391" cy="564257"/>
            </a:xfrm>
            <a:prstGeom prst="rect">
              <a:avLst/>
            </a:prstGeom>
            <a:grpFill/>
            <a:ln>
              <a:noFill/>
            </a:ln>
          </p:spPr>
          <p:txBody>
            <a:bodyPr lIns="0" tIns="0" rIns="0" bIns="0" rtlCol="0" anchor="t">
              <a:spAutoFit/>
            </a:bodyPr>
            <a:lstStyle/>
            <a:p>
              <a:pPr algn="ctr">
                <a:lnSpc>
                  <a:spcPts val="4368"/>
                </a:lnSpc>
              </a:pPr>
              <a:r>
                <a:rPr lang="en-US" sz="5000" b="1">
                  <a:solidFill>
                    <a:schemeClr val="bg1"/>
                  </a:solidFill>
                  <a:latin typeface="Arial" panose="020B0604020202020204" pitchFamily="34" charset="0"/>
                  <a:cs typeface="Arial" panose="020B0604020202020204" pitchFamily="34" charset="0"/>
                </a:rPr>
                <a:t>01</a:t>
              </a:r>
            </a:p>
          </p:txBody>
        </p:sp>
      </p:grpSp>
      <p:sp>
        <p:nvSpPr>
          <p:cNvPr id="21" name="TextBox 8"/>
          <p:cNvSpPr txBox="1"/>
          <p:nvPr/>
        </p:nvSpPr>
        <p:spPr>
          <a:xfrm>
            <a:off x="6096000" y="607954"/>
            <a:ext cx="8151570" cy="1564531"/>
          </a:xfrm>
          <a:prstGeom prst="rect">
            <a:avLst/>
          </a:prstGeom>
        </p:spPr>
        <p:txBody>
          <a:bodyPr lIns="0" tIns="0" rIns="0" bIns="0" rtlCol="0" anchor="t">
            <a:spAutoFit/>
          </a:bodyPr>
          <a:lstStyle/>
          <a:p>
            <a:pPr>
              <a:lnSpc>
                <a:spcPts val="12191"/>
              </a:lnSpc>
              <a:spcBef>
                <a:spcPct val="0"/>
              </a:spcBef>
            </a:pPr>
            <a:r>
              <a:rPr lang="en-US" sz="5500" b="1" dirty="0">
                <a:solidFill>
                  <a:srgbClr val="FF0000"/>
                </a:solidFill>
                <a:latin typeface="Arial" panose="020B0604020202020204" pitchFamily="34" charset="0"/>
                <a:cs typeface="Arial" panose="020B0604020202020204" pitchFamily="34" charset="0"/>
              </a:rPr>
              <a:t>NỘI DUNG BÀI HỌC</a:t>
            </a:r>
          </a:p>
        </p:txBody>
      </p:sp>
      <p:sp>
        <p:nvSpPr>
          <p:cNvPr id="22" name="Rectangle 21"/>
          <p:cNvSpPr/>
          <p:nvPr/>
        </p:nvSpPr>
        <p:spPr>
          <a:xfrm>
            <a:off x="4499633" y="2474003"/>
            <a:ext cx="12393618"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Vị trí tương đối giữa hai đường thẳng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2684884" y="4543835"/>
            <a:ext cx="1412687" cy="1285465"/>
            <a:chOff x="3352800" y="3102142"/>
            <a:chExt cx="1412687" cy="1285465"/>
          </a:xfrm>
          <a:solidFill>
            <a:srgbClr val="FFC000"/>
          </a:solidFill>
        </p:grpSpPr>
        <p:grpSp>
          <p:nvGrpSpPr>
            <p:cNvPr id="24" name="Group 4"/>
            <p:cNvGrpSpPr/>
            <p:nvPr/>
          </p:nvGrpSpPr>
          <p:grpSpPr>
            <a:xfrm>
              <a:off x="3352800" y="3102142"/>
              <a:ext cx="1412687" cy="1285465"/>
              <a:chOff x="0" y="0"/>
              <a:chExt cx="6350000" cy="6350000"/>
            </a:xfrm>
            <a:grpFill/>
          </p:grpSpPr>
          <p:sp>
            <p:nvSpPr>
              <p:cNvPr id="26"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5" name="TextBox 15"/>
            <p:cNvSpPr txBox="1"/>
            <p:nvPr/>
          </p:nvSpPr>
          <p:spPr>
            <a:xfrm>
              <a:off x="3534358" y="3563850"/>
              <a:ext cx="1043391" cy="564257"/>
            </a:xfrm>
            <a:prstGeom prst="rect">
              <a:avLst/>
            </a:prstGeom>
            <a:grpFill/>
          </p:spPr>
          <p:txBody>
            <a:bodyPr lIns="0" tIns="0" rIns="0" bIns="0" rtlCol="0" anchor="t">
              <a:spAutoFit/>
            </a:bodyPr>
            <a:lstStyle/>
            <a:p>
              <a:pPr algn="ctr">
                <a:lnSpc>
                  <a:spcPts val="4368"/>
                </a:lnSpc>
              </a:pPr>
              <a:r>
                <a:rPr lang="en-US" sz="5000" b="1" dirty="0" smtClean="0">
                  <a:solidFill>
                    <a:schemeClr val="bg1"/>
                  </a:solidFill>
                  <a:latin typeface="Arial" panose="020B0604020202020204" pitchFamily="34" charset="0"/>
                  <a:cs typeface="Arial" panose="020B0604020202020204" pitchFamily="34" charset="0"/>
                </a:rPr>
                <a:t>02</a:t>
              </a:r>
              <a:endParaRPr lang="en-US" sz="5000" b="1" dirty="0">
                <a:solidFill>
                  <a:schemeClr val="bg1"/>
                </a:solidFill>
                <a:latin typeface="Arial" panose="020B0604020202020204" pitchFamily="34" charset="0"/>
                <a:cs typeface="Arial" panose="020B0604020202020204" pitchFamily="34" charset="0"/>
              </a:endParaRPr>
            </a:p>
          </p:txBody>
        </p:sp>
      </p:grpSp>
      <p:sp>
        <p:nvSpPr>
          <p:cNvPr id="27" name="Rectangle 26"/>
          <p:cNvSpPr/>
          <p:nvPr/>
        </p:nvSpPr>
        <p:spPr>
          <a:xfrm>
            <a:off x="4499633" y="4567642"/>
            <a:ext cx="10173176"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Góc giữa hai đường thẳng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oup 27"/>
          <p:cNvGrpSpPr/>
          <p:nvPr/>
        </p:nvGrpSpPr>
        <p:grpSpPr>
          <a:xfrm>
            <a:off x="2635308" y="6637331"/>
            <a:ext cx="1412687" cy="1285465"/>
            <a:chOff x="3352800" y="3102142"/>
            <a:chExt cx="1412687" cy="1285465"/>
          </a:xfrm>
          <a:solidFill>
            <a:srgbClr val="FFC000"/>
          </a:solidFill>
        </p:grpSpPr>
        <p:grpSp>
          <p:nvGrpSpPr>
            <p:cNvPr id="29" name="Group 4"/>
            <p:cNvGrpSpPr/>
            <p:nvPr/>
          </p:nvGrpSpPr>
          <p:grpSpPr>
            <a:xfrm>
              <a:off x="3352800" y="3102142"/>
              <a:ext cx="1412687" cy="1285465"/>
              <a:chOff x="0" y="0"/>
              <a:chExt cx="6350000" cy="6350000"/>
            </a:xfrm>
            <a:grpFill/>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30" name="TextBox 15"/>
            <p:cNvSpPr txBox="1"/>
            <p:nvPr/>
          </p:nvSpPr>
          <p:spPr>
            <a:xfrm>
              <a:off x="3534358" y="3563850"/>
              <a:ext cx="1043391" cy="564257"/>
            </a:xfrm>
            <a:prstGeom prst="rect">
              <a:avLst/>
            </a:prstGeom>
            <a:grpFill/>
          </p:spPr>
          <p:txBody>
            <a:bodyPr lIns="0" tIns="0" rIns="0" bIns="0" rtlCol="0" anchor="t">
              <a:spAutoFit/>
            </a:bodyPr>
            <a:lstStyle/>
            <a:p>
              <a:pPr algn="ctr">
                <a:lnSpc>
                  <a:spcPts val="4368"/>
                </a:lnSpc>
              </a:pPr>
              <a:r>
                <a:rPr lang="en-US" sz="5000" b="1" dirty="0" smtClean="0">
                  <a:solidFill>
                    <a:schemeClr val="bg1"/>
                  </a:solidFill>
                  <a:latin typeface="Arial" panose="020B0604020202020204" pitchFamily="34" charset="0"/>
                  <a:cs typeface="Arial" panose="020B0604020202020204" pitchFamily="34" charset="0"/>
                </a:rPr>
                <a:t>03</a:t>
              </a:r>
              <a:endParaRPr lang="en-US" sz="5000" b="1" dirty="0">
                <a:solidFill>
                  <a:schemeClr val="bg1"/>
                </a:solidFill>
                <a:latin typeface="Arial" panose="020B0604020202020204" pitchFamily="34" charset="0"/>
                <a:cs typeface="Arial" panose="020B0604020202020204" pitchFamily="34" charset="0"/>
              </a:endParaRPr>
            </a:p>
          </p:txBody>
        </p:sp>
      </p:grpSp>
      <p:sp>
        <p:nvSpPr>
          <p:cNvPr id="32" name="Rectangle 31"/>
          <p:cNvSpPr/>
          <p:nvPr/>
        </p:nvSpPr>
        <p:spPr>
          <a:xfrm>
            <a:off x="4450057" y="6661138"/>
            <a:ext cx="10173176" cy="2041456"/>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Khoảng cách từ một điểm đến một đường thẳng.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0" name="Group 19"/>
          <p:cNvGrpSpPr/>
          <p:nvPr/>
        </p:nvGrpSpPr>
        <p:grpSpPr>
          <a:xfrm>
            <a:off x="1468673" y="893287"/>
            <a:ext cx="15350655" cy="8500425"/>
            <a:chOff x="1468673" y="893287"/>
            <a:chExt cx="15350655" cy="8500425"/>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70488" y="1171168"/>
              <a:ext cx="14347024" cy="7944664"/>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972673" y="7737441"/>
            <a:ext cx="1693310" cy="1659443"/>
          </a:xfrm>
          <a:prstGeom prst="rect">
            <a:avLst/>
          </a:prstGeom>
        </p:spPr>
      </p:pic>
      <p:grpSp>
        <p:nvGrpSpPr>
          <p:cNvPr id="14" name="Group 13"/>
          <p:cNvGrpSpPr/>
          <p:nvPr/>
        </p:nvGrpSpPr>
        <p:grpSpPr>
          <a:xfrm>
            <a:off x="8081745" y="2533799"/>
            <a:ext cx="2084882" cy="1682770"/>
            <a:chOff x="3355952" y="3043933"/>
            <a:chExt cx="1406383" cy="1285465"/>
          </a:xfrm>
          <a:solidFill>
            <a:srgbClr val="FFC000"/>
          </a:solidFill>
        </p:grpSpPr>
        <p:grpSp>
          <p:nvGrpSpPr>
            <p:cNvPr id="15" name="Group 4"/>
            <p:cNvGrpSpPr/>
            <p:nvPr/>
          </p:nvGrpSpPr>
          <p:grpSpPr>
            <a:xfrm>
              <a:off x="3355952" y="3043933"/>
              <a:ext cx="1406383" cy="1285465"/>
              <a:chOff x="14166" y="-287544"/>
              <a:chExt cx="6321665" cy="6350000"/>
            </a:xfrm>
            <a:grpFill/>
          </p:grpSpPr>
          <p:sp>
            <p:nvSpPr>
              <p:cNvPr id="17" name="Freeform 5"/>
              <p:cNvSpPr/>
              <p:nvPr/>
            </p:nvSpPr>
            <p:spPr>
              <a:xfrm>
                <a:off x="14166" y="-287544"/>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6" name="TextBox 15"/>
            <p:cNvSpPr txBox="1"/>
            <p:nvPr/>
          </p:nvSpPr>
          <p:spPr>
            <a:xfrm>
              <a:off x="3534358" y="3563850"/>
              <a:ext cx="1043391" cy="457093"/>
            </a:xfrm>
            <a:prstGeom prst="rect">
              <a:avLst/>
            </a:prstGeom>
            <a:grpFill/>
            <a:ln>
              <a:noFill/>
            </a:ln>
          </p:spPr>
          <p:txBody>
            <a:bodyPr lIns="0" tIns="0" rIns="0" bIns="0" rtlCol="0" anchor="t">
              <a:spAutoFit/>
            </a:bodyPr>
            <a:lstStyle/>
            <a:p>
              <a:pPr algn="ctr">
                <a:lnSpc>
                  <a:spcPts val="4368"/>
                </a:lnSpc>
              </a:pPr>
              <a:r>
                <a:rPr lang="en-US" sz="6000" b="1">
                  <a:solidFill>
                    <a:schemeClr val="bg1"/>
                  </a:solidFill>
                  <a:latin typeface="Arial" panose="020B0604020202020204" pitchFamily="34" charset="0"/>
                  <a:cs typeface="Arial" panose="020B0604020202020204" pitchFamily="34" charset="0"/>
                </a:rPr>
                <a:t>01</a:t>
              </a:r>
            </a:p>
          </p:txBody>
        </p:sp>
      </p:grpSp>
      <p:sp>
        <p:nvSpPr>
          <p:cNvPr id="18" name="Rectangle 17"/>
          <p:cNvSpPr/>
          <p:nvPr/>
        </p:nvSpPr>
        <p:spPr>
          <a:xfrm>
            <a:off x="4742686" y="4838700"/>
            <a:ext cx="8763000" cy="2862322"/>
          </a:xfrm>
          <a:prstGeom prst="rect">
            <a:avLst/>
          </a:prstGeom>
        </p:spPr>
        <p:txBody>
          <a:bodyPr wrap="square">
            <a:spAutoFit/>
          </a:bodyPr>
          <a:lstStyle/>
          <a:p>
            <a:pPr algn="ctr">
              <a:lnSpc>
                <a:spcPct val="150000"/>
              </a:lnSpc>
              <a:tabLst>
                <a:tab pos="360045" algn="l"/>
                <a:tab pos="720090" algn="l"/>
              </a:tabLst>
            </a:pPr>
            <a:r>
              <a:rPr lang="vi-VN" sz="6000" b="1" dirty="0">
                <a:ea typeface="Calibri" panose="020F0502020204030204" pitchFamily="34" charset="0"/>
                <a:cs typeface="Arial" panose="020B0604020202020204" pitchFamily="34" charset="0"/>
              </a:rPr>
              <a:t>Vị trí tương đối giữa hai đường thẳng</a:t>
            </a:r>
          </a:p>
        </p:txBody>
      </p:sp>
      <p:pic>
        <p:nvPicPr>
          <p:cNvPr id="19"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2054684"/>
            <a:ext cx="2478448" cy="5563862"/>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532459" y="8668298"/>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6200000" flipH="1">
            <a:off x="904399" y="8430101"/>
            <a:ext cx="477202" cy="22860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pic>
        <p:nvPicPr>
          <p:cNvPr id="28" name="Picture 27"/>
          <p:cNvPicPr>
            <a:picLocks noChangeAspect="1"/>
          </p:cNvPicPr>
          <p:nvPr/>
        </p:nvPicPr>
        <p:blipFill>
          <a:blip r:embed="rId22" cstate="print">
            <a:duotone>
              <a:prstClr val="black"/>
              <a:schemeClr val="tx1">
                <a:tint val="45000"/>
                <a:satMod val="400000"/>
              </a:schemeClr>
            </a:duotone>
            <a:extLst>
              <a:ext uri="{BEBA8EAE-BF5A-486C-A8C5-ECC9F3942E4B}">
                <a14:imgProps xmlns:a14="http://schemas.microsoft.com/office/drawing/2010/main">
                  <a14:imgLayer r:embed="rId2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7062" y="829848"/>
            <a:ext cx="1032846" cy="963915"/>
          </a:xfrm>
          <a:prstGeom prst="rect">
            <a:avLst/>
          </a:prstGeom>
        </p:spPr>
      </p:pic>
      <p:sp>
        <p:nvSpPr>
          <p:cNvPr id="29" name="TextBox 28"/>
          <p:cNvSpPr txBox="1"/>
          <p:nvPr/>
        </p:nvSpPr>
        <p:spPr>
          <a:xfrm>
            <a:off x="1979908" y="993099"/>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1:</a:t>
            </a:r>
            <a:endParaRPr lang="en-US" sz="4000" dirty="0">
              <a:latin typeface="Arial" panose="020B0604020202020204" pitchFamily="34" charset="0"/>
              <a:cs typeface="Arial" panose="020B0604020202020204" pitchFamily="34" charset="0"/>
            </a:endParaRPr>
          </a:p>
        </p:txBody>
      </p:sp>
      <p:sp>
        <p:nvSpPr>
          <p:cNvPr id="30" name="Rectangle 29"/>
          <p:cNvSpPr/>
          <p:nvPr/>
        </p:nvSpPr>
        <p:spPr>
          <a:xfrm>
            <a:off x="3503908" y="830717"/>
            <a:ext cx="10363200" cy="969496"/>
          </a:xfrm>
          <a:prstGeom prst="rect">
            <a:avLst/>
          </a:prstGeom>
        </p:spPr>
        <p:txBody>
          <a:bodyPr wrap="square">
            <a:spAutoFit/>
          </a:bodyPr>
          <a:lstStyle/>
          <a:p>
            <a:pPr>
              <a:lnSpc>
                <a:spcPct val="150000"/>
              </a:lnSpc>
            </a:pPr>
            <a:r>
              <a:rPr lang="vi-VN" sz="3800" dirty="0">
                <a:solidFill>
                  <a:srgbClr val="000000"/>
                </a:solidFill>
              </a:rPr>
              <a:t>Trong mặt phẳng tọa độ, cho hai đường thẳng </a:t>
            </a:r>
            <a:endParaRPr lang="en-US" sz="3800" dirty="0"/>
          </a:p>
        </p:txBody>
      </p:sp>
      <mc:AlternateContent xmlns:mc="http://schemas.openxmlformats.org/markup-compatibility/2006" xmlns:a14="http://schemas.microsoft.com/office/drawing/2010/main">
        <mc:Choice Requires="a14">
          <p:sp>
            <p:nvSpPr>
              <p:cNvPr id="2" name="Rectangle 1"/>
              <p:cNvSpPr/>
              <p:nvPr/>
            </p:nvSpPr>
            <p:spPr>
              <a:xfrm>
                <a:off x="6665582" y="2030586"/>
                <a:ext cx="4771371" cy="11837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3800" i="1">
                              <a:latin typeface="Cambria Math"/>
                            </a:rPr>
                          </m:ctrlPr>
                        </m:mPr>
                        <m:mr>
                          <m:e>
                            <m:sSub>
                              <m:sSubPr>
                                <m:ctrlPr>
                                  <a:rPr lang="en-US" sz="3800" i="1">
                                    <a:latin typeface="Cambria Math"/>
                                  </a:rPr>
                                </m:ctrlPr>
                              </m:sSubPr>
                              <m:e>
                                <m:r>
                                  <a:rPr lang="en-US" sz="3800" i="1">
                                    <a:latin typeface="Cambria Math" panose="02040503050406030204" pitchFamily="18" charset="0"/>
                                  </a:rPr>
                                  <m:t>𝛥</m:t>
                                </m:r>
                              </m:e>
                              <m:sub>
                                <m:r>
                                  <a:rPr lang="en-US" sz="3800" i="0">
                                    <a:latin typeface="Cambria Math" panose="02040503050406030204" pitchFamily="18" charset="0"/>
                                  </a:rPr>
                                  <m:t>1</m:t>
                                </m:r>
                              </m:sub>
                            </m:sSub>
                            <m:r>
                              <a:rPr lang="en-US" sz="3800" i="0">
                                <a:latin typeface="Cambria Math" panose="02040503050406030204" pitchFamily="18" charset="0"/>
                              </a:rPr>
                              <m:t>: </m:t>
                            </m:r>
                            <m:r>
                              <a:rPr lang="en-US" sz="3800" i="1">
                                <a:latin typeface="Cambria Math" panose="02040503050406030204" pitchFamily="18" charset="0"/>
                              </a:rPr>
                              <m:t>𝑥</m:t>
                            </m:r>
                            <m:r>
                              <a:rPr lang="en-US" sz="3800" i="0">
                                <a:latin typeface="Cambria Math" panose="02040503050406030204" pitchFamily="18" charset="0"/>
                              </a:rPr>
                              <m:t> – 2</m:t>
                            </m:r>
                            <m:r>
                              <a:rPr lang="en-US" sz="3800" i="1">
                                <a:latin typeface="Cambria Math" panose="02040503050406030204" pitchFamily="18" charset="0"/>
                              </a:rPr>
                              <m:t>𝑦</m:t>
                            </m:r>
                            <m:r>
                              <a:rPr lang="en-US" sz="3800" i="0">
                                <a:latin typeface="Cambria Math" panose="02040503050406030204" pitchFamily="18" charset="0"/>
                              </a:rPr>
                              <m:t> + 3 = 0,</m:t>
                            </m:r>
                          </m:e>
                        </m:mr>
                        <m:mr>
                          <m:e>
                            <m:sSub>
                              <m:sSubPr>
                                <m:ctrlPr>
                                  <a:rPr lang="en-US" sz="3800" i="1">
                                    <a:latin typeface="Cambria Math"/>
                                  </a:rPr>
                                </m:ctrlPr>
                              </m:sSubPr>
                              <m:e>
                                <m:r>
                                  <a:rPr lang="en-US" sz="3800" i="1">
                                    <a:latin typeface="Cambria Math" panose="02040503050406030204" pitchFamily="18" charset="0"/>
                                  </a:rPr>
                                  <m:t>𝛥</m:t>
                                </m:r>
                              </m:e>
                              <m:sub>
                                <m:r>
                                  <a:rPr lang="en-US" sz="3800" i="0">
                                    <a:latin typeface="Cambria Math" panose="02040503050406030204" pitchFamily="18" charset="0"/>
                                  </a:rPr>
                                  <m:t>2</m:t>
                                </m:r>
                              </m:sub>
                            </m:sSub>
                            <m:r>
                              <a:rPr lang="en-US" sz="3800" i="0">
                                <a:latin typeface="Cambria Math" panose="02040503050406030204" pitchFamily="18" charset="0"/>
                              </a:rPr>
                              <m:t>: 3</m:t>
                            </m:r>
                            <m:r>
                              <a:rPr lang="en-US" sz="3800" i="1">
                                <a:latin typeface="Cambria Math" panose="02040503050406030204" pitchFamily="18" charset="0"/>
                              </a:rPr>
                              <m:t>𝑥</m:t>
                            </m:r>
                            <m:r>
                              <a:rPr lang="en-US" sz="3800" i="0">
                                <a:latin typeface="Cambria Math" panose="02040503050406030204" pitchFamily="18" charset="0"/>
                              </a:rPr>
                              <m:t> – </m:t>
                            </m:r>
                            <m:r>
                              <a:rPr lang="en-US" sz="3800" i="1">
                                <a:latin typeface="Cambria Math" panose="02040503050406030204" pitchFamily="18" charset="0"/>
                              </a:rPr>
                              <m:t>𝑦</m:t>
                            </m:r>
                            <m:r>
                              <a:rPr lang="en-US" sz="3800" i="0">
                                <a:latin typeface="Cambria Math" panose="02040503050406030204" pitchFamily="18" charset="0"/>
                              </a:rPr>
                              <m:t> – 1 = 0.</m:t>
                            </m:r>
                          </m:e>
                        </m:mr>
                      </m:m>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665582" y="2030586"/>
                <a:ext cx="4771371" cy="11837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79908" y="3543300"/>
                <a:ext cx="14554197" cy="4680448"/>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M(1; 2)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thuộc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hay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lang="en-US" sz="3800" i="1">
                            <a:solidFill>
                              <a:srgbClr val="000000"/>
                            </a:solidFill>
                            <a:effectLst/>
                            <a:latin typeface="Cambria Math"/>
                            <a:ea typeface="Times New Roman" panose="02020603050405020304" pitchFamily="18" charset="0"/>
                            <a:cs typeface="Arial" panose="020B0604020202020204" pitchFamily="34" charset="0"/>
                          </a:rPr>
                        </m:ctrlPr>
                      </m:dPr>
                      <m:e>
                        <m:m>
                          <m:mPr>
                            <m:mcs>
                              <m:mc>
                                <m:mcPr>
                                  <m:count m:val="1"/>
                                  <m:mcJc m:val="center"/>
                                </m:mcPr>
                              </m:mc>
                            </m:mcs>
                            <m:ctrlPr>
                              <a:rPr lang="en-US" sz="3800" i="1">
                                <a:solidFill>
                                  <a:srgbClr val="000000"/>
                                </a:solidFill>
                                <a:effectLst/>
                                <a:latin typeface="Cambria Math"/>
                                <a:ea typeface="Times New Roman" panose="02020603050405020304" pitchFamily="18" charset="0"/>
                                <a:cs typeface="Arial" panose="020B0604020202020204" pitchFamily="34" charset="0"/>
                              </a:rPr>
                            </m:ctrlPr>
                          </m:mPr>
                          <m:m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+3=0</m:t>
                              </m:r>
                            </m:e>
                          </m:mr>
                          <m:m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m:t>
                              </m:r>
                            </m:e>
                          </m:mr>
                        </m:m>
                      </m:e>
                    </m:d>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79908" y="3543300"/>
                <a:ext cx="14554197" cy="4680448"/>
              </a:xfrm>
              <a:prstGeom prst="rect">
                <a:avLst/>
              </a:prstGeom>
              <a:blipFill>
                <a:blip r:embed="rId25"/>
                <a:stretch>
                  <a:fillRect l="-1173" r="-1173" b="-208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545488" flipH="1" flipV="1">
            <a:off x="16895814" y="7823337"/>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458525" flipH="1">
            <a:off x="47531" y="8111445"/>
            <a:ext cx="562588" cy="2695037"/>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6719432" y="223619"/>
            <a:ext cx="1332761" cy="1176162"/>
          </a:xfrm>
          <a:prstGeom prst="rect">
            <a:avLst/>
          </a:prstGeom>
        </p:spPr>
      </p:pic>
      <p:sp>
        <p:nvSpPr>
          <p:cNvPr id="10" name="Oval Callout 9"/>
          <p:cNvSpPr/>
          <p:nvPr/>
        </p:nvSpPr>
        <p:spPr>
          <a:xfrm>
            <a:off x="8229600" y="374706"/>
            <a:ext cx="1683043" cy="873988"/>
          </a:xfrm>
          <a:prstGeom prst="wedgeEllipseCallou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1524000" y="1562100"/>
                <a:ext cx="16337280" cy="4478149"/>
              </a:xfrm>
              <a:prstGeom prst="rect">
                <a:avLst/>
              </a:prstGeom>
            </p:spPr>
            <p:txBody>
              <a:bodyPr wrap="square">
                <a:spAutoFit/>
              </a:bodyPr>
              <a:lstStyle/>
              <a:p>
                <a:pPr algn="just">
                  <a:lnSpc>
                    <a:spcPct val="150000"/>
                  </a:lnSpc>
                </a:pPr>
                <a:r>
                  <a:rPr lang="nl-NL" sz="3800" dirty="0">
                    <a:latin typeface="Arial" panose="020B0604020202020204" pitchFamily="34" charset="0"/>
                    <a:ea typeface="Calibri" panose="020F0502020204030204" pitchFamily="34" charset="0"/>
                    <a:cs typeface="Arial" panose="020B0604020202020204" pitchFamily="34" charset="0"/>
                  </a:rPr>
                  <a:t>a) Thay </a:t>
                </a:r>
                <a14:m>
                  <m:oMath xmlns:m="http://schemas.openxmlformats.org/officeDocument/2006/math">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a:effectLst/>
                        <a:latin typeface="Cambria Math" panose="02040503050406030204" pitchFamily="18" charset="0"/>
                        <a:ea typeface="Calibri" panose="020F0502020204030204" pitchFamily="34" charset="0"/>
                        <a:cs typeface="Arial" panose="020B0604020202020204" pitchFamily="34" charset="0"/>
                      </a:rPr>
                      <m:t>=1, </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=2</m:t>
                    </m:r>
                  </m:oMath>
                </a14:m>
                <a:r>
                  <a:rPr lang="nl-NL" sz="3800" dirty="0">
                    <a:effectLst/>
                    <a:latin typeface="Arial" panose="020B0604020202020204" pitchFamily="34" charset="0"/>
                    <a:ea typeface="Calibri" panose="020F0502020204030204" pitchFamily="34" charset="0"/>
                    <a:cs typeface="Arial" panose="020B0604020202020204" pitchFamily="34" charset="0"/>
                  </a:rPr>
                  <a:t> vào phương trình đường thẳng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a:effectLst/>
                            <a:latin typeface="Cambria Math" panose="02040503050406030204" pitchFamily="18" charset="0"/>
                            <a:ea typeface="Calibri" panose="020F0502020204030204" pitchFamily="34" charset="0"/>
                            <a:cs typeface="Arial" panose="020B0604020202020204" pitchFamily="34" charset="0"/>
                          </a:rPr>
                          <m:t>∆</m:t>
                        </m:r>
                      </m:e>
                      <m:sub>
                        <m:r>
                          <a:rPr lang="nl-NL"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ta được: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1</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2.2+3=0</m:t>
                    </m:r>
                  </m:oMath>
                </a14:m>
                <a:r>
                  <a:rPr lang="nl-NL" sz="3800" dirty="0">
                    <a:effectLst/>
                    <a:latin typeface="Arial" panose="020B0604020202020204" pitchFamily="34" charset="0"/>
                    <a:ea typeface="Calibri" panose="020F0502020204030204" pitchFamily="34" charset="0"/>
                    <a:cs typeface="Arial" panose="020B0604020202020204" pitchFamily="34" charset="0"/>
                  </a:rPr>
                  <a:t> (đúng) </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Mϵ</m:t>
                    </m:r>
                    <m:sSub>
                      <m:sSubPr>
                        <m:ctrlPr>
                          <a:rPr lang="en-US" sz="3800" i="1">
                            <a:effectLst/>
                            <a:latin typeface="Cambria Math"/>
                            <a:ea typeface="Calibri" panose="020F0502020204030204" pitchFamily="34" charset="0"/>
                            <a:cs typeface="Arial" panose="020B0604020202020204" pitchFamily="34" charset="0"/>
                          </a:rPr>
                        </m:ctrlPr>
                      </m:sSubPr>
                      <m:e>
                        <m:r>
                          <a:rPr lang="nl-NL" sz="3800">
                            <a:effectLst/>
                            <a:latin typeface="Cambria Math" panose="02040503050406030204" pitchFamily="18" charset="0"/>
                            <a:ea typeface="Calibri" panose="020F0502020204030204" pitchFamily="34" charset="0"/>
                            <a:cs typeface="Arial" panose="020B0604020202020204" pitchFamily="34" charset="0"/>
                          </a:rPr>
                          <m:t>∆</m:t>
                        </m:r>
                      </m:e>
                      <m:sub>
                        <m:r>
                          <a:rPr lang="nl-NL"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nl-NL"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a:effectLst/>
                        <a:latin typeface="Cambria Math" panose="02040503050406030204" pitchFamily="18" charset="0"/>
                        <a:ea typeface="Calibri" panose="020F0502020204030204" pitchFamily="34" charset="0"/>
                        <a:cs typeface="Arial" panose="020B0604020202020204" pitchFamily="34" charset="0"/>
                      </a:rPr>
                      <m:t>=1, </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=2</m:t>
                    </m:r>
                  </m:oMath>
                </a14:m>
                <a:r>
                  <a:rPr lang="nl-NL" sz="3800" dirty="0">
                    <a:effectLst/>
                    <a:latin typeface="Arial" panose="020B0604020202020204" pitchFamily="34" charset="0"/>
                    <a:ea typeface="Calibri" panose="020F0502020204030204" pitchFamily="34" charset="0"/>
                    <a:cs typeface="Arial" panose="020B0604020202020204" pitchFamily="34" charset="0"/>
                  </a:rPr>
                  <a:t> vào phương trình đường thẳng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a:effectLst/>
                            <a:latin typeface="Cambria Math" panose="02040503050406030204" pitchFamily="18" charset="0"/>
                            <a:ea typeface="Calibri" panose="020F0502020204030204" pitchFamily="34" charset="0"/>
                            <a:cs typeface="Arial" panose="020B0604020202020204" pitchFamily="34" charset="0"/>
                          </a:rPr>
                          <m:t>∆</m:t>
                        </m:r>
                      </m:e>
                      <m:sub>
                        <m:r>
                          <a:rPr lang="nl-NL"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ta được: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3.1</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2</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1=0</m:t>
                    </m:r>
                  </m:oMath>
                </a14:m>
                <a:r>
                  <a:rPr lang="nl-NL" sz="3800" dirty="0">
                    <a:effectLst/>
                    <a:latin typeface="Arial" panose="020B0604020202020204" pitchFamily="34" charset="0"/>
                    <a:ea typeface="Calibri" panose="020F0502020204030204" pitchFamily="34" charset="0"/>
                    <a:cs typeface="Arial" panose="020B0604020202020204" pitchFamily="34" charset="0"/>
                  </a:rPr>
                  <a:t> (đúng) </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Mϵ</m:t>
                    </m:r>
                    <m:sSub>
                      <m:sSubPr>
                        <m:ctrlPr>
                          <a:rPr lang="en-US" sz="3800" i="1">
                            <a:effectLst/>
                            <a:latin typeface="Cambria Math"/>
                            <a:ea typeface="Calibri" panose="020F0502020204030204" pitchFamily="34" charset="0"/>
                            <a:cs typeface="Arial" panose="020B0604020202020204" pitchFamily="34" charset="0"/>
                          </a:rPr>
                        </m:ctrlPr>
                      </m:sSubPr>
                      <m:e>
                        <m:r>
                          <a:rPr lang="nl-NL" sz="3800">
                            <a:effectLst/>
                            <a:latin typeface="Cambria Math" panose="02040503050406030204" pitchFamily="18" charset="0"/>
                            <a:ea typeface="Calibri" panose="020F0502020204030204" pitchFamily="34" charset="0"/>
                            <a:cs typeface="Arial" panose="020B0604020202020204" pitchFamily="34" charset="0"/>
                          </a:rPr>
                          <m:t>∆</m:t>
                        </m:r>
                      </m:e>
                      <m:sub>
                        <m:r>
                          <a:rPr lang="nl-NL"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nl-NL"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Calibri" panose="020F0502020204030204" pitchFamily="34" charset="0"/>
                    <a:cs typeface="Arial" panose="020B0604020202020204" pitchFamily="34" charset="0"/>
                  </a:rPr>
                  <a:t>Vậy điểm </a:t>
                </a:r>
                <a14:m>
                  <m:oMath xmlns:m="http://schemas.openxmlformats.org/officeDocument/2006/math">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M</m:t>
                    </m:r>
                    <m:r>
                      <a:rPr lang="nl-NL" sz="3800">
                        <a:effectLst/>
                        <a:latin typeface="Cambria Math" panose="02040503050406030204" pitchFamily="18" charset="0"/>
                        <a:ea typeface="Calibri" panose="020F0502020204030204" pitchFamily="34" charset="0"/>
                        <a:cs typeface="Arial" panose="020B0604020202020204" pitchFamily="34" charset="0"/>
                      </a:rPr>
                      <m:t>(1;2)</m:t>
                    </m:r>
                  </m:oMath>
                </a14:m>
                <a:r>
                  <a:rPr lang="nl-NL" sz="3800" dirty="0">
                    <a:effectLst/>
                    <a:latin typeface="Arial" panose="020B0604020202020204" pitchFamily="34" charset="0"/>
                    <a:ea typeface="Calibri" panose="020F0502020204030204" pitchFamily="34" charset="0"/>
                    <a:cs typeface="Arial" panose="020B0604020202020204" pitchFamily="34" charset="0"/>
                  </a:rPr>
                  <a:t> thuộc cả hai đường thẳng trên.</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0" y="1562100"/>
                <a:ext cx="16337280" cy="4478149"/>
              </a:xfrm>
              <a:prstGeom prst="rect">
                <a:avLst/>
              </a:prstGeom>
              <a:blipFill>
                <a:blip r:embed="rId22"/>
                <a:stretch>
                  <a:fillRect l="-1231" b="-2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76400" y="5911615"/>
                <a:ext cx="9144000" cy="2151551"/>
              </a:xfrm>
              <a:prstGeom prst="rect">
                <a:avLst/>
              </a:prstGeom>
            </p:spPr>
            <p:txBody>
              <a:bodyPr>
                <a:spAutoFit/>
              </a:bodyPr>
              <a:lstStyle/>
              <a:p>
                <a:pPr algn="just">
                  <a:lnSpc>
                    <a:spcPct val="150000"/>
                  </a:lnSpc>
                  <a:spcBef>
                    <a:spcPts val="600"/>
                  </a:spcBef>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begChr m:val="{"/>
                        <m:endChr m:val=""/>
                        <m:ctrlPr>
                          <a:rPr lang="en-US" sz="3800" i="1">
                            <a:effectLst/>
                            <a:latin typeface="Cambria Math"/>
                            <a:ea typeface="Calibri" panose="020F0502020204030204" pitchFamily="34" charset="0"/>
                            <a:cs typeface="Arial" panose="020B0604020202020204" pitchFamily="34" charset="0"/>
                          </a:rPr>
                        </m:ctrlPr>
                      </m:dPr>
                      <m:e>
                        <m:eqArr>
                          <m:eqArrPr>
                            <m:ctrlPr>
                              <a:rPr lang="en-US" sz="3800" i="1">
                                <a:effectLst/>
                                <a:latin typeface="Cambria Math"/>
                                <a:ea typeface="Calibri" panose="020F0502020204030204" pitchFamily="34" charset="0"/>
                                <a:cs typeface="Arial" panose="020B0604020202020204" pitchFamily="34" charset="0"/>
                              </a:rPr>
                            </m:ctrlPr>
                          </m:eqArr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2</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+3=0</m:t>
                            </m:r>
                          </m:e>
                          <m:e>
                            <m:r>
                              <a:rPr lang="nl-NL" sz="3800">
                                <a:effectLst/>
                                <a:latin typeface="Cambria Math" panose="02040503050406030204" pitchFamily="18" charset="0"/>
                                <a:ea typeface="Calibri" panose="020F0502020204030204" pitchFamily="34" charset="0"/>
                                <a:cs typeface="Arial" panose="020B0604020202020204" pitchFamily="34" charset="0"/>
                              </a:rPr>
                              <m:t>3</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i="1">
                                <a:effectLst/>
                                <a:latin typeface="Cambria Math" panose="02040503050406030204" pitchFamily="18" charset="0"/>
                                <a:ea typeface="Calibri" panose="020F0502020204030204" pitchFamily="34" charset="0"/>
                                <a:cs typeface="Arial" panose="020B0604020202020204" pitchFamily="34" charset="0"/>
                              </a:rPr>
                              <m:t>−</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76400" y="5911615"/>
                <a:ext cx="9144000" cy="2151551"/>
              </a:xfrm>
              <a:prstGeom prst="rect">
                <a:avLst/>
              </a:prstGeom>
              <a:blipFill>
                <a:blip r:embed="rId23"/>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943600" y="6192785"/>
                <a:ext cx="5894755" cy="1611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eqArr>
                            <m:eqArrPr>
                              <m:ctrlPr>
                                <a:rPr lang="en-US" sz="3800" i="1">
                                  <a:solidFill>
                                    <a:prstClr val="black"/>
                                  </a:solidFill>
                                  <a:latin typeface="Cambria Math"/>
                                  <a:ea typeface="Calibri" panose="020F0502020204030204" pitchFamily="34" charset="0"/>
                                  <a:cs typeface="Arial" panose="020B0604020202020204" pitchFamily="34" charset="0"/>
                                </a:rPr>
                              </m:ctrlPr>
                            </m:eqArr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m:t>
                              </m:r>
                            </m:e>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m:t>
                              </m:r>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e>
                          </m:eqAr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a:ea typeface="Calibri" panose="020F0502020204030204" pitchFamily="34" charset="0"/>
                                  <a:cs typeface="Arial" panose="020B0604020202020204" pitchFamily="34" charset="0"/>
                                </a:rPr>
                              </m:ctrlPr>
                            </m:dPr>
                            <m:e>
                              <m:eqArr>
                                <m:eqArrPr>
                                  <m:ctrlPr>
                                    <a:rPr lang="en-US" sz="3800" i="1">
                                      <a:solidFill>
                                        <a:prstClr val="black"/>
                                      </a:solidFill>
                                      <a:latin typeface="Cambria Math"/>
                                      <a:ea typeface="Calibri" panose="020F0502020204030204" pitchFamily="34" charset="0"/>
                                      <a:cs typeface="Arial" panose="020B0604020202020204" pitchFamily="34" charset="0"/>
                                    </a:rPr>
                                  </m:ctrlPr>
                                </m:eqArr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e>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e>
                              </m:eqArr>
                            </m:e>
                          </m:d>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943600" y="6192785"/>
                <a:ext cx="5894755" cy="161114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90760" y="6873513"/>
                <a:ext cx="16270520" cy="3082895"/>
              </a:xfrm>
              <a:prstGeom prst="rect">
                <a:avLst/>
              </a:prstGeom>
            </p:spPr>
            <p:txBody>
              <a:bodyPr wrap="square">
                <a:spAutoFit/>
              </a:bodyPr>
              <a:lstStyle/>
              <a:p>
                <a:pPr lvl="0" algn="just">
                  <a:lnSpc>
                    <a:spcPct val="150000"/>
                  </a:lnSpc>
                  <a:spcBef>
                    <a:spcPts val="600"/>
                  </a:spcBef>
                  <a:spcAft>
                    <a:spcPts val="800"/>
                  </a:spcAft>
                </a:pP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Vậy hệ phương trình có nghiệm </a:t>
                </a:r>
                <a14:m>
                  <m:oMath xmlns:m="http://schemas.openxmlformats.org/officeDocument/2006/math">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(1;2)</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nl-NL" sz="3800" dirty="0">
                    <a:solidFill>
                      <a:prstClr val="black"/>
                    </a:solidFill>
                    <a:latin typeface="Arial" panose="020B0604020202020204" pitchFamily="34" charset="0"/>
                    <a:ea typeface="Calibri" panose="020F0502020204030204" pitchFamily="34" charset="0"/>
                    <a:cs typeface="Arial" panose="020B0604020202020204" pitchFamily="34" charset="0"/>
                  </a:rPr>
                  <a:t>c) Toạ độ giao điểm của </a:t>
                </a:r>
                <a14:m>
                  <m:oMath xmlns:m="http://schemas.openxmlformats.org/officeDocument/2006/math">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sub>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solidFill>
                              <a:prstClr val="black"/>
                            </a:solidFill>
                            <a:latin typeface="Cambria Math"/>
                            <a:ea typeface="Calibri" panose="020F0502020204030204" pitchFamily="34" charset="0"/>
                            <a:cs typeface="Arial" panose="020B0604020202020204" pitchFamily="34" charset="0"/>
                          </a:rPr>
                        </m:ctrlPr>
                      </m:sSub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sub>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là nghiệm của hệ phương trình trên.</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90760" y="6873513"/>
                <a:ext cx="16270520" cy="3082895"/>
              </a:xfrm>
              <a:prstGeom prst="rect">
                <a:avLst/>
              </a:prstGeom>
              <a:blipFill>
                <a:blip r:embed="rId25"/>
                <a:stretch>
                  <a:fillRect l="-1236" b="-3564"/>
                </a:stretch>
              </a:blipFill>
            </p:spPr>
            <p:txBody>
              <a:bodyPr/>
              <a:lstStyle/>
              <a:p>
                <a:r>
                  <a:rPr lang="en-US">
                    <a:noFill/>
                  </a:rPr>
                  <a:t> </a:t>
                </a:r>
              </a:p>
            </p:txBody>
          </p:sp>
        </mc:Fallback>
      </mc:AlternateContent>
    </p:spTree>
    <p:extLst>
      <p:ext uri="{BB962C8B-B14F-4D97-AF65-F5344CB8AC3E}">
        <p14:creationId xmlns:p14="http://schemas.microsoft.com/office/powerpoint/2010/main" val="374491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up)">
                                      <p:cBhvr>
                                        <p:cTn id="20" dur="500"/>
                                        <p:tgtEl>
                                          <p:spTgt spid="4">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left)">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500"/>
                                        <p:tgtEl>
                                          <p:spTgt spid="7">
                                            <p:txEl>
                                              <p:pRg st="2" end="2"/>
                                            </p:txEl>
                                          </p:spTgt>
                                        </p:tgtEl>
                                      </p:cBhvr>
                                    </p:animEffect>
                                    <p:anim calcmode="lin" valueType="num">
                                      <p:cBhvr>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8" name="Group 17"/>
          <p:cNvGrpSpPr/>
          <p:nvPr/>
        </p:nvGrpSpPr>
        <p:grpSpPr>
          <a:xfrm>
            <a:off x="1219200" y="1880100"/>
            <a:ext cx="16002000" cy="7073400"/>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74755" y="1838031"/>
              <a:ext cx="11938490" cy="6610939"/>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19199" y="7030865"/>
            <a:ext cx="1872269" cy="279064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437" t="30795"/>
          <a:stretch>
            <a:fillRect/>
          </a:stretch>
        </p:blipFill>
        <p:spPr>
          <a:xfrm rot="14189148">
            <a:off x="16229448" y="295808"/>
            <a:ext cx="1726754" cy="17234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13124" y="7643331"/>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587885">
            <a:off x="13056470" y="8917269"/>
            <a:ext cx="1968850" cy="912831"/>
          </a:xfrm>
          <a:prstGeom prst="rect">
            <a:avLst/>
          </a:prstGeom>
        </p:spPr>
      </p:pic>
      <p:sp>
        <p:nvSpPr>
          <p:cNvPr id="13" name="TextBox 12"/>
          <p:cNvSpPr txBox="1"/>
          <p:nvPr/>
        </p:nvSpPr>
        <p:spPr>
          <a:xfrm>
            <a:off x="7162800" y="1459916"/>
            <a:ext cx="36576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NHẬN XÉT</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2454685" y="3415457"/>
            <a:ext cx="13431339" cy="3600986"/>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Mỗi đường thẳng trong </a:t>
            </a:r>
            <a:r>
              <a:rPr lang="nl-NL" sz="3800" dirty="0">
                <a:latin typeface="Arial" panose="020B0604020202020204" pitchFamily="34" charset="0"/>
                <a:ea typeface="Times New Roman" panose="02020603050405020304" pitchFamily="18" charset="0"/>
                <a:cs typeface="Times New Roman" panose="02020603050405020304" pitchFamily="18" charset="0"/>
              </a:rPr>
              <a:t>mặt phẳng toạ độ là tập hợp những điểm có toạ độ thoả mãn phương trình của đường thẳng đó. Vì vậy, bài toán tìm giao điểm của hai đường thẳng được quy về bài toán giải hệ gồm hai phương trình tương ứng.</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488955"/>
            <a:ext cx="18536106" cy="98429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72638" flipV="1">
            <a:off x="-802900" y="8824615"/>
            <a:ext cx="2006093" cy="14895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99537" y="92651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73853" flipV="1">
            <a:off x="16733677" y="303679"/>
            <a:ext cx="3230108" cy="2353941"/>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2142">
            <a:off x="297553" y="222600"/>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2142">
            <a:off x="594848" y="1442754"/>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2142">
            <a:off x="1706342" y="617928"/>
            <a:ext cx="768670" cy="678352"/>
          </a:xfrm>
          <a:prstGeom prst="rect">
            <a:avLst/>
          </a:prstGeom>
        </p:spPr>
      </p:pic>
      <p:sp>
        <p:nvSpPr>
          <p:cNvPr id="14" name="TextBox 13"/>
          <p:cNvSpPr txBox="1"/>
          <p:nvPr/>
        </p:nvSpPr>
        <p:spPr>
          <a:xfrm>
            <a:off x="7324953" y="331385"/>
            <a:ext cx="358140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KẾT LUẬN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769696" y="1588328"/>
                <a:ext cx="14944155" cy="2723823"/>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Trên mặt phẳng toạ độ, xét hai đường thẳng: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x</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b</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y</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a</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x</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b</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y</m:t>
                    </m:r>
                    <m:r>
                      <a:rPr lang="nl-NL" sz="38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a:ea typeface="Times New Roman" panose="02020603050405020304" pitchFamily="18" charset="0"/>
                            <a:cs typeface="Arial" panose="020B0604020202020204" pitchFamily="34" charset="0"/>
                          </a:rPr>
                        </m:ctrlPr>
                      </m:sSub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Khi đó toạ độ giao điểm của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a:effectLst/>
                            <a:latin typeface="Cambria Math" panose="02040503050406030204" pitchFamily="18" charset="0"/>
                            <a:ea typeface="Times New Roman" panose="02020603050405020304" pitchFamily="18" charset="0"/>
                            <a:cs typeface="Arial" panose="020B0604020202020204" pitchFamily="34" charset="0"/>
                          </a:rPr>
                          <m:t>∆</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là nghiệm của hệ phương </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trình</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769696" y="1588328"/>
                <a:ext cx="14944155" cy="2723823"/>
              </a:xfrm>
              <a:prstGeom prst="rect">
                <a:avLst/>
              </a:prstGeom>
              <a:blipFill>
                <a:blip r:embed="rId22"/>
                <a:stretch>
                  <a:fillRect l="-1346" r="-571" b="-42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69696" y="4708216"/>
                <a:ext cx="15401487" cy="4478149"/>
              </a:xfrm>
              <a:prstGeom prst="rect">
                <a:avLst/>
              </a:prstGeom>
            </p:spPr>
            <p:txBody>
              <a:bodyPr wrap="square">
                <a:spAutoFit/>
              </a:bodyPr>
              <a:lstStyle/>
              <a:p>
                <a:pPr lvl="0" algn="just">
                  <a:lnSpc>
                    <a:spcPct val="150000"/>
                  </a:lnSpc>
                </a:pP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cắt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khi và chỉ khi hệ (*) có nghiệm duy nhất </a:t>
                </a:r>
                <a14:m>
                  <m:oMath xmlns:m="http://schemas.openxmlformats.org/officeDocument/2006/math">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song song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khi và chỉ khi hệ (*) vô nghiệm.</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trùng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khi và chỉ khi hệ (*) có vô số nghiệm.</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69696" y="4708216"/>
                <a:ext cx="15401487" cy="4478149"/>
              </a:xfrm>
              <a:prstGeom prst="rect">
                <a:avLst/>
              </a:prstGeom>
              <a:blipFill>
                <a:blip r:embed="rId23"/>
                <a:stretch>
                  <a:fillRect r="-1266" b="-2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44113" y="4322943"/>
                <a:ext cx="5395323" cy="12084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800" i="1">
                              <a:solidFill>
                                <a:prstClr val="black"/>
                              </a:solidFill>
                              <a:latin typeface="Cambria Math"/>
                              <a:ea typeface="Times New Roman" panose="02020603050405020304" pitchFamily="18" charset="0"/>
                              <a:cs typeface="Arial" panose="020B0604020202020204" pitchFamily="34" charset="0"/>
                            </a:rPr>
                          </m:ctrlPr>
                        </m:dPr>
                        <m:e>
                          <m:eqArr>
                            <m:eqArrPr>
                              <m:ctrlPr>
                                <a:rPr lang="en-US" sz="3800" i="1">
                                  <a:solidFill>
                                    <a:prstClr val="black"/>
                                  </a:solidFill>
                                  <a:latin typeface="Cambria Math"/>
                                  <a:ea typeface="Times New Roman" panose="02020603050405020304" pitchFamily="18" charset="0"/>
                                  <a:cs typeface="Arial" panose="020B0604020202020204" pitchFamily="34" charset="0"/>
                                </a:rPr>
                              </m:ctrlPr>
                            </m:eqArrPr>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a</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b</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c</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e>
                            <m:e>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a</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b</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c</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e>
                          </m:eqAr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544113" y="4322943"/>
                <a:ext cx="5395323" cy="1208408"/>
              </a:xfrm>
              <a:prstGeom prst="rect">
                <a:avLst/>
              </a:prstGeom>
              <a:blipFill>
                <a:blip r:embed="rId2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2526</Words>
  <Application>Microsoft Office PowerPoint</Application>
  <PresentationFormat>Custom</PresentationFormat>
  <Paragraphs>142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Mrt Hao</cp:lastModifiedBy>
  <cp:revision>1</cp:revision>
  <dcterms:created xsi:type="dcterms:W3CDTF">2006-08-16T00:00:00Z</dcterms:created>
  <dcterms:modified xsi:type="dcterms:W3CDTF">2025-01-25T09:19:27Z</dcterms:modified>
  <dc:identifier>DAFOaXjSG44</dc:identifier>
</cp:coreProperties>
</file>