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23"/>
  </p:notesMasterIdLst>
  <p:sldIdLst>
    <p:sldId id="257" r:id="rId2"/>
    <p:sldId id="285" r:id="rId3"/>
    <p:sldId id="256" r:id="rId4"/>
    <p:sldId id="259" r:id="rId5"/>
    <p:sldId id="284" r:id="rId6"/>
    <p:sldId id="289" r:id="rId7"/>
    <p:sldId id="301" r:id="rId8"/>
    <p:sldId id="258" r:id="rId9"/>
    <p:sldId id="293" r:id="rId10"/>
    <p:sldId id="342" r:id="rId11"/>
    <p:sldId id="343" r:id="rId12"/>
    <p:sldId id="299" r:id="rId13"/>
    <p:sldId id="270" r:id="rId14"/>
    <p:sldId id="303" r:id="rId15"/>
    <p:sldId id="296" r:id="rId16"/>
    <p:sldId id="344" r:id="rId17"/>
    <p:sldId id="291" r:id="rId18"/>
    <p:sldId id="309" r:id="rId19"/>
    <p:sldId id="269" r:id="rId20"/>
    <p:sldId id="345" r:id="rId21"/>
    <p:sldId id="283" r:id="rId22"/>
  </p:sldIdLst>
  <p:sldSz cx="18288000" cy="10287000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ambria Math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285"/>
            <p14:sldId id="256"/>
            <p14:sldId id="259"/>
            <p14:sldId id="284"/>
            <p14:sldId id="289"/>
            <p14:sldId id="301"/>
            <p14:sldId id="258"/>
            <p14:sldId id="293"/>
            <p14:sldId id="342"/>
            <p14:sldId id="343"/>
            <p14:sldId id="299"/>
            <p14:sldId id="270"/>
            <p14:sldId id="303"/>
            <p14:sldId id="296"/>
            <p14:sldId id="344"/>
            <p14:sldId id="291"/>
            <p14:sldId id="309"/>
            <p14:sldId id="269"/>
            <p14:sldId id="345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D9DDC3"/>
    <a:srgbClr val="F8DC6E"/>
    <a:srgbClr val="F8C2D9"/>
    <a:srgbClr val="FFFF66"/>
    <a:srgbClr val="FFFF99"/>
    <a:srgbClr val="CCFF99"/>
    <a:srgbClr val="FAC8BB"/>
    <a:srgbClr val="EF9F54"/>
    <a:srgbClr val="CCD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9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4.png"/><Relationship Id="rId14" Type="http://schemas.openxmlformats.org/officeDocument/2006/relationships/image" Target="../media/image2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0.png"/><Relationship Id="rId21" Type="http://schemas.openxmlformats.org/officeDocument/2006/relationships/image" Target="../media/image46.png"/><Relationship Id="rId12" Type="http://schemas.openxmlformats.org/officeDocument/2006/relationships/image" Target="../media/image31.png"/><Relationship Id="rId25" Type="http://schemas.openxmlformats.org/officeDocument/2006/relationships/image" Target="../media/image50.png"/><Relationship Id="rId2" Type="http://schemas.openxmlformats.org/officeDocument/2006/relationships/image" Target="../media/image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24" Type="http://schemas.openxmlformats.org/officeDocument/2006/relationships/image" Target="../media/image49.png"/><Relationship Id="rId23" Type="http://schemas.openxmlformats.org/officeDocument/2006/relationships/image" Target="../media/image48.png"/><Relationship Id="rId10" Type="http://schemas.openxmlformats.org/officeDocument/2006/relationships/image" Target="../media/image8.png"/><Relationship Id="rId19" Type="http://schemas.openxmlformats.org/officeDocument/2006/relationships/image" Target="../media/image51.svg"/><Relationship Id="rId9" Type="http://schemas.openxmlformats.org/officeDocument/2006/relationships/image" Target="../media/image9.png"/><Relationship Id="rId22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8.png"/><Relationship Id="rId50" Type="http://schemas.openxmlformats.org/officeDocument/2006/relationships/image" Target="../media/image51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6" Type="http://schemas.openxmlformats.org/officeDocument/2006/relationships/image" Target="../media/image30.svg"/><Relationship Id="rId49" Type="http://schemas.openxmlformats.org/officeDocument/2006/relationships/image" Target="../media/image20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18" Type="http://schemas.openxmlformats.org/officeDocument/2006/relationships/image" Target="../media/image56.png"/><Relationship Id="rId8" Type="http://schemas.openxmlformats.org/officeDocument/2006/relationships/image" Target="../media/image32.svg"/><Relationship Id="rId3" Type="http://schemas.openxmlformats.org/officeDocument/2006/relationships/image" Target="../media/image8.png"/><Relationship Id="rId21" Type="http://schemas.openxmlformats.org/officeDocument/2006/relationships/image" Target="../media/image20.png"/><Relationship Id="rId12" Type="http://schemas.openxmlformats.org/officeDocument/2006/relationships/image" Target="../media/image21.png"/><Relationship Id="rId17" Type="http://schemas.openxmlformats.org/officeDocument/2006/relationships/image" Target="../media/image55.png"/><Relationship Id="rId2" Type="http://schemas.openxmlformats.org/officeDocument/2006/relationships/image" Target="../media/image7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6" Type="http://schemas.openxmlformats.org/officeDocument/2006/relationships/image" Target="../media/image30.svg"/><Relationship Id="rId15" Type="http://schemas.openxmlformats.org/officeDocument/2006/relationships/image" Target="../media/image53.png"/><Relationship Id="rId10" Type="http://schemas.openxmlformats.org/officeDocument/2006/relationships/image" Target="../media/image34.svg"/><Relationship Id="rId19" Type="http://schemas.openxmlformats.org/officeDocument/2006/relationships/image" Target="../media/image57.png"/><Relationship Id="rId1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8.png"/><Relationship Id="rId3" Type="http://schemas.openxmlformats.org/officeDocument/2006/relationships/image" Target="../media/image20.png"/><Relationship Id="rId12" Type="http://schemas.openxmlformats.org/officeDocument/2006/relationships/image" Target="../media/image5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10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12" Type="http://schemas.openxmlformats.org/officeDocument/2006/relationships/image" Target="../media/image6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61.png"/><Relationship Id="rId5" Type="http://schemas.openxmlformats.org/officeDocument/2006/relationships/image" Target="../media/image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1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26" Type="http://schemas.openxmlformats.org/officeDocument/2006/relationships/image" Target="../media/image71.png"/><Relationship Id="rId3" Type="http://schemas.openxmlformats.org/officeDocument/2006/relationships/image" Target="../media/image20.png"/><Relationship Id="rId21" Type="http://schemas.openxmlformats.org/officeDocument/2006/relationships/image" Target="../media/image66.png"/><Relationship Id="rId12" Type="http://schemas.openxmlformats.org/officeDocument/2006/relationships/image" Target="../media/image31.png"/><Relationship Id="rId25" Type="http://schemas.openxmlformats.org/officeDocument/2006/relationships/image" Target="../media/image70.png"/><Relationship Id="rId2" Type="http://schemas.openxmlformats.org/officeDocument/2006/relationships/image" Target="../media/image7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24" Type="http://schemas.openxmlformats.org/officeDocument/2006/relationships/image" Target="../media/image69.png"/><Relationship Id="rId23" Type="http://schemas.openxmlformats.org/officeDocument/2006/relationships/image" Target="../media/image68.png"/><Relationship Id="rId10" Type="http://schemas.openxmlformats.org/officeDocument/2006/relationships/image" Target="../media/image8.png"/><Relationship Id="rId19" Type="http://schemas.openxmlformats.org/officeDocument/2006/relationships/image" Target="../media/image51.svg"/><Relationship Id="rId9" Type="http://schemas.openxmlformats.org/officeDocument/2006/relationships/image" Target="../media/image9.png"/><Relationship Id="rId22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0.png"/><Relationship Id="rId21" Type="http://schemas.openxmlformats.org/officeDocument/2006/relationships/image" Target="../media/image72.png"/><Relationship Id="rId12" Type="http://schemas.openxmlformats.org/officeDocument/2006/relationships/image" Target="../media/image31.png"/><Relationship Id="rId25" Type="http://schemas.openxmlformats.org/officeDocument/2006/relationships/image" Target="../media/image76.png"/><Relationship Id="rId2" Type="http://schemas.openxmlformats.org/officeDocument/2006/relationships/image" Target="../media/image7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24" Type="http://schemas.openxmlformats.org/officeDocument/2006/relationships/image" Target="../media/image75.png"/><Relationship Id="rId23" Type="http://schemas.openxmlformats.org/officeDocument/2006/relationships/image" Target="../media/image74.png"/><Relationship Id="rId10" Type="http://schemas.openxmlformats.org/officeDocument/2006/relationships/image" Target="../media/image8.png"/><Relationship Id="rId19" Type="http://schemas.openxmlformats.org/officeDocument/2006/relationships/image" Target="../media/image51.svg"/><Relationship Id="rId9" Type="http://schemas.openxmlformats.org/officeDocument/2006/relationships/image" Target="../media/image9.png"/><Relationship Id="rId22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10" Type="http://schemas.openxmlformats.org/officeDocument/2006/relationships/image" Target="../media/image34.sv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60.png"/><Relationship Id="rId3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6" Type="http://schemas.openxmlformats.org/officeDocument/2006/relationships/image" Target="../media/image30.svg"/><Relationship Id="rId15" Type="http://schemas.openxmlformats.org/officeDocument/2006/relationships/image" Target="../media/image78.png"/><Relationship Id="rId10" Type="http://schemas.openxmlformats.org/officeDocument/2006/relationships/image" Target="../media/image34.svg"/><Relationship Id="rId1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12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microsoft.com/office/2007/relationships/hdphoto" Target="../media/hdphoto2.wdp"/><Relationship Id="rId10" Type="http://schemas.openxmlformats.org/officeDocument/2006/relationships/image" Target="../media/image60.png"/><Relationship Id="rId9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3" Type="http://schemas.openxmlformats.org/officeDocument/2006/relationships/image" Target="../media/image8.pn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6" Type="http://schemas.openxmlformats.org/officeDocument/2006/relationships/image" Target="../media/image30.svg"/><Relationship Id="rId15" Type="http://schemas.openxmlformats.org/officeDocument/2006/relationships/image" Target="../media/image12.png"/><Relationship Id="rId10" Type="http://schemas.openxmlformats.org/officeDocument/2006/relationships/image" Target="../media/image34.sv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85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12" Type="http://schemas.openxmlformats.org/officeDocument/2006/relationships/image" Target="../media/image8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83.png"/><Relationship Id="rId10" Type="http://schemas.openxmlformats.org/officeDocument/2006/relationships/image" Target="../media/image82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5.png"/><Relationship Id="rId5" Type="http://schemas.openxmlformats.org/officeDocument/2006/relationships/image" Target="../media/image7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4.png"/><Relationship Id="rId1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openxmlformats.org/officeDocument/2006/relationships/image" Target="../media/image11.png"/><Relationship Id="rId12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10.png"/><Relationship Id="rId12" Type="http://schemas.openxmlformats.org/officeDocument/2006/relationships/image" Target="../media/image13.svg"/><Relationship Id="rId2" Type="http://schemas.openxmlformats.org/officeDocument/2006/relationships/image" Target="../media/image16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8.png"/><Relationship Id="rId10" Type="http://schemas.openxmlformats.org/officeDocument/2006/relationships/image" Target="../media/image9.svg"/><Relationship Id="rId9" Type="http://schemas.openxmlformats.org/officeDocument/2006/relationships/image" Target="../media/image15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8.png"/><Relationship Id="rId50" Type="http://schemas.openxmlformats.org/officeDocument/2006/relationships/image" Target="../media/image2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6" Type="http://schemas.openxmlformats.org/officeDocument/2006/relationships/image" Target="../media/image30.svg"/><Relationship Id="rId49" Type="http://schemas.openxmlformats.org/officeDocument/2006/relationships/image" Target="../media/image20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18" Type="http://schemas.openxmlformats.org/officeDocument/2006/relationships/image" Target="../media/image28.png"/><Relationship Id="rId3" Type="http://schemas.openxmlformats.org/officeDocument/2006/relationships/image" Target="../media/image8.png"/><Relationship Id="rId12" Type="http://schemas.openxmlformats.org/officeDocument/2006/relationships/image" Target="../media/image21.png"/><Relationship Id="rId17" Type="http://schemas.openxmlformats.org/officeDocument/2006/relationships/image" Target="../media/image27.png"/><Relationship Id="rId2" Type="http://schemas.openxmlformats.org/officeDocument/2006/relationships/image" Target="../media/image7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6" Type="http://schemas.openxmlformats.org/officeDocument/2006/relationships/image" Target="../media/image30.svg"/><Relationship Id="rId15" Type="http://schemas.openxmlformats.org/officeDocument/2006/relationships/image" Target="../media/image25.png"/><Relationship Id="rId10" Type="http://schemas.openxmlformats.org/officeDocument/2006/relationships/image" Target="../media/image34.svg"/><Relationship Id="rId19" Type="http://schemas.openxmlformats.org/officeDocument/2006/relationships/image" Target="../media/image2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2.png"/><Relationship Id="rId5" Type="http://schemas.openxmlformats.org/officeDocument/2006/relationships/image" Target="../media/image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12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3.png"/><Relationship Id="rId5" Type="http://schemas.openxmlformats.org/officeDocument/2006/relationships/image" Target="../media/image9.png"/><Relationship Id="rId15" Type="http://schemas.openxmlformats.org/officeDocument/2006/relationships/image" Target="../media/image37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26" Type="http://schemas.openxmlformats.org/officeDocument/2006/relationships/image" Target="../media/image45.png"/><Relationship Id="rId3" Type="http://schemas.openxmlformats.org/officeDocument/2006/relationships/image" Target="../media/image20.png"/><Relationship Id="rId21" Type="http://schemas.openxmlformats.org/officeDocument/2006/relationships/image" Target="../media/image40.png"/><Relationship Id="rId12" Type="http://schemas.openxmlformats.org/officeDocument/2006/relationships/image" Target="../media/image31.png"/><Relationship Id="rId25" Type="http://schemas.openxmlformats.org/officeDocument/2006/relationships/image" Target="../media/image44.png"/><Relationship Id="rId2" Type="http://schemas.openxmlformats.org/officeDocument/2006/relationships/image" Target="../media/image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24" Type="http://schemas.openxmlformats.org/officeDocument/2006/relationships/image" Target="../media/image43.png"/><Relationship Id="rId23" Type="http://schemas.openxmlformats.org/officeDocument/2006/relationships/image" Target="../media/image42.png"/><Relationship Id="rId10" Type="http://schemas.openxmlformats.org/officeDocument/2006/relationships/image" Target="../media/image8.png"/><Relationship Id="rId19" Type="http://schemas.openxmlformats.org/officeDocument/2006/relationships/image" Target="../media/image51.svg"/><Relationship Id="rId9" Type="http://schemas.openxmlformats.org/officeDocument/2006/relationships/image" Target="../media/image9.png"/><Relationship Id="rId2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71600" y="636829"/>
            <a:ext cx="15887700" cy="90024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1670566"/>
            <a:ext cx="937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TRƯỜNG THPT NGÔ LÊ TÂN 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7307" y="2882104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LỚP 10A5   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3744" y="4305300"/>
            <a:ext cx="1059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Bài</a:t>
            </a:r>
            <a:r>
              <a:rPr lang="en-US" sz="4800" dirty="0" smtClean="0">
                <a:solidFill>
                  <a:srgbClr val="FF0000"/>
                </a:solidFill>
              </a:rPr>
              <a:t> 18. </a:t>
            </a:r>
            <a:r>
              <a:rPr lang="en-US" sz="4800" dirty="0" err="1" smtClean="0">
                <a:solidFill>
                  <a:srgbClr val="FF0000"/>
                </a:solidFill>
              </a:rPr>
              <a:t>Phương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trình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quy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về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phương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trình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bậc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hai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5490" y="6099227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Tiết</a:t>
            </a:r>
            <a:r>
              <a:rPr lang="en-US" sz="4800" dirty="0" smtClean="0"/>
              <a:t> 1 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7086355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GV:  </a:t>
            </a:r>
            <a:r>
              <a:rPr lang="en-US" sz="4400" dirty="0" err="1" smtClean="0"/>
              <a:t>Nguyễn</a:t>
            </a:r>
            <a:r>
              <a:rPr lang="en-US" sz="4400" dirty="0" smtClean="0"/>
              <a:t> </a:t>
            </a:r>
            <a:r>
              <a:rPr lang="en-US" sz="4400" dirty="0" err="1" smtClean="0"/>
              <a:t>Văn</a:t>
            </a:r>
            <a:r>
              <a:rPr lang="en-US" sz="4400" dirty="0" smtClean="0"/>
              <a:t> </a:t>
            </a:r>
            <a:r>
              <a:rPr lang="en-US" sz="4400" dirty="0" err="1" smtClean="0"/>
              <a:t>Hảo</a:t>
            </a:r>
            <a:r>
              <a:rPr lang="en-US" sz="4400" dirty="0" smtClean="0"/>
              <a:t>  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594075" y="7603295"/>
            <a:ext cx="1491682" cy="16170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735160">
            <a:off x="209177" y="7615275"/>
            <a:ext cx="1060682" cy="1601031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xmlns="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8280" y="58550"/>
            <a:ext cx="1635014" cy="166413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888891" y="723900"/>
            <a:ext cx="4741161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0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1</a:t>
            </a:r>
            <a:endParaRPr kumimoji="0" lang="en-US" sz="50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2256592"/>
            <a:ext cx="777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Giải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phương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trình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sau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: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458200" y="1971572"/>
                <a:ext cx="9144000" cy="21051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rad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rad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rad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rad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1971572"/>
                <a:ext cx="9144000" cy="2105128"/>
              </a:xfrm>
              <a:prstGeom prst="rect">
                <a:avLst/>
              </a:prstGeom>
              <a:blipFill>
                <a:blip r:embed="rId20"/>
                <a:stretch>
                  <a:fillRect l="-2200" b="-10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8286749" y="4465884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32488" y="5524500"/>
                <a:ext cx="6041206" cy="947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88" y="5524500"/>
                <a:ext cx="6041206" cy="947824"/>
              </a:xfrm>
              <a:prstGeom prst="rect">
                <a:avLst/>
              </a:prstGeom>
              <a:blipFill>
                <a:blip r:embed="rId21"/>
                <a:stretch>
                  <a:fillRect l="-333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967801" y="5736129"/>
                <a:ext cx="5584606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en-US" sz="38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−5=</m:t>
                      </m:r>
                      <m:sSup>
                        <m:sSupPr>
                          <m:ctrlPr>
                            <a:rPr lang="en-US" sz="38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801" y="5736129"/>
                <a:ext cx="5584606" cy="67710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02222" y="6926187"/>
                <a:ext cx="4254754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en-US" sz="38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222" y="6926187"/>
                <a:ext cx="4254754" cy="67710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484979" y="6926187"/>
                <a:ext cx="4818242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8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−2)(</m:t>
                      </m:r>
                      <m:r>
                        <m:rPr>
                          <m:sty m:val="p"/>
                        </m:rPr>
                        <a:rPr lang="en-US" sz="38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−1)=0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979" y="6926187"/>
                <a:ext cx="4818242" cy="67710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9806603" y="8097517"/>
            <a:ext cx="6513322" cy="861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phương trình vô </a:t>
            </a:r>
            <a:r>
              <a:rPr lang="nl-NL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581566" y="7864649"/>
                <a:ext cx="2919710" cy="1393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(L)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566" y="7864649"/>
                <a:ext cx="2919710" cy="1393651"/>
              </a:xfrm>
              <a:prstGeom prst="rect">
                <a:avLst/>
              </a:prstGeom>
              <a:blipFill>
                <a:blip r:embed="rId25"/>
                <a:stretch>
                  <a:fillRect r="-5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9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292777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154926" y="1339312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667000" y="3725119"/>
                <a:ext cx="14480656" cy="1491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kumimoji="0" lang="vi-VN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 trình </a:t>
                </a:r>
                <a:r>
                  <a:rPr kumimoji="0" lang="vi-VN" sz="5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kumimoji="0" lang="en-US" sz="5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5400" b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𝑏𝑥</m:t>
                        </m:r>
                        <m:r>
                          <a:rPr lang="nl-NL" sz="5400" b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rad>
                    <m:r>
                      <a:rPr lang="nl-NL" sz="5400" b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𝑑𝑥</m:t>
                    </m:r>
                    <m:r>
                      <a:rPr lang="nl-NL" sz="5400" b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</m:t>
                    </m:r>
                  </m:oMath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725119"/>
                <a:ext cx="14480656" cy="1491177"/>
              </a:xfrm>
              <a:prstGeom prst="rect">
                <a:avLst/>
              </a:prstGeom>
              <a:blipFill>
                <a:blip r:embed="rId50"/>
                <a:stretch>
                  <a:fillRect l="-2021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8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190500"/>
            <a:ext cx="17449799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5974942" y="216817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864266">
            <a:off x="2815" y="3944801"/>
            <a:ext cx="956535" cy="14438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8185"/>
            <a:ext cx="1032846" cy="9639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60658" y="782648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83279" y="1474204"/>
                <a:ext cx="17171321" cy="2831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26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63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+38</m:t>
                        </m:r>
                      </m:e>
                    </m:rad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vế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nhận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 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Thử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hay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79" y="1474204"/>
                <a:ext cx="17171321" cy="2831096"/>
              </a:xfrm>
              <a:prstGeom prst="rect">
                <a:avLst/>
              </a:prstGeom>
              <a:blipFill>
                <a:blip r:embed="rId14"/>
                <a:stretch>
                  <a:fillRect l="-994" r="-461" b="-3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311689" y="4637612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70226" y="5676900"/>
                <a:ext cx="9144000" cy="11793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26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63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+38</m:t>
                        </m:r>
                      </m:e>
                    </m:ra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226" y="5676900"/>
                <a:ext cx="9144000" cy="1179362"/>
              </a:xfrm>
              <a:prstGeom prst="rect">
                <a:avLst/>
              </a:prstGeom>
              <a:blipFill>
                <a:blip r:embed="rId15"/>
                <a:stretch>
                  <a:fillRect l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376637" y="6317390"/>
                <a:ext cx="3650538" cy="2146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=2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637" y="6317390"/>
                <a:ext cx="3650538" cy="214693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879992" y="5730537"/>
                <a:ext cx="8579208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⇔26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63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+38=25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60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+36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992" y="5730537"/>
                <a:ext cx="8579208" cy="107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919730" y="7173867"/>
                <a:ext cx="4254754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730" y="7173867"/>
                <a:ext cx="4254754" cy="67710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242771" y="6955915"/>
                <a:ext cx="4842288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2)(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1)=0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771" y="6955915"/>
                <a:ext cx="4842288" cy="10720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405097" y="8517404"/>
                <a:ext cx="11787842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Thử nghiệm ta thấy chỉ có giá trị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thoả mãn.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097" y="8517404"/>
                <a:ext cx="11787842" cy="969496"/>
              </a:xfrm>
              <a:prstGeom prst="rect">
                <a:avLst/>
              </a:prstGeom>
              <a:blipFill>
                <a:blip r:embed="rId20"/>
                <a:stretch>
                  <a:fillRect l="-1706" r="-672"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15748300" y="8145299"/>
            <a:ext cx="1809636" cy="19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787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3" grpId="0" animBg="1"/>
      <p:bldP spid="10" grpId="0"/>
      <p:bldP spid="11" grpId="0"/>
      <p:bldP spid="15" grpId="0"/>
      <p:bldP spid="16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233708" y="7622756"/>
            <a:ext cx="2129849" cy="23087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13866" y="756303"/>
            <a:ext cx="156972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60045" algn="l"/>
                <a:tab pos="720090" algn="l"/>
              </a:tabLst>
            </a:pPr>
            <a:r>
              <a:rPr lang="vi-VN" sz="40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Các bước giải phương trình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24000" y="1943100"/>
            <a:ext cx="14916023" cy="543068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62412" y="2150940"/>
                <a:ext cx="13996612" cy="4944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 giải phương trình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bx</m:t>
                        </m:r>
                        <m:r>
                          <a:rPr lang="nl-NL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rad>
                    <m:r>
                      <a:rPr lang="nl-NL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dx</m:t>
                    </m:r>
                    <m:r>
                      <a:rPr lang="nl-NL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e</m:t>
                    </m:r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thực </a:t>
                </a: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hiện       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 sau: 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Bình phương hai vế và giải phương trình nhận được;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Thử lại các giá trị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tìm được ở trên có thoả mãn phương trình đã cho hay không và kết luận nghiệm.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412" y="2150940"/>
                <a:ext cx="13996612" cy="4944495"/>
              </a:xfrm>
              <a:prstGeom prst="rect">
                <a:avLst/>
              </a:prstGeom>
              <a:blipFill>
                <a:blip r:embed="rId12"/>
                <a:stretch>
                  <a:fillRect l="-1437" r="-1437" b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1963400" y="6819900"/>
            <a:ext cx="2895600" cy="270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35044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858589" y="8684176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791200" y="1133376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tr26)</a:t>
              </a:r>
              <a:endPara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72001" y="2476500"/>
                <a:ext cx="9144000" cy="75347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e>
                    </m:rad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2476500"/>
                <a:ext cx="9144000" cy="753476"/>
              </a:xfrm>
              <a:prstGeom prst="rect">
                <a:avLst/>
              </a:prstGeom>
              <a:blipFill>
                <a:blip r:embed="rId11"/>
                <a:stretch>
                  <a:fillRect l="-2200" t="-3226" b="-3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286750" y="3510612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77558" y="4381500"/>
                <a:ext cx="17329442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9=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+1.</m:t>
                      </m:r>
                    </m:oMath>
                  </m:oMathPara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10=0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58" y="4381500"/>
                <a:ext cx="17329442" cy="3600986"/>
              </a:xfrm>
              <a:prstGeom prst="rect">
                <a:avLst/>
              </a:prstGeom>
              <a:blipFill>
                <a:blip r:embed="rId12"/>
                <a:stretch>
                  <a:fillRect l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3400" y="7124700"/>
                <a:ext cx="17329443" cy="1752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Thay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7124700"/>
                <a:ext cx="17329443" cy="1752211"/>
              </a:xfrm>
              <a:prstGeom prst="rect">
                <a:avLst/>
              </a:prstGeom>
              <a:blipFill>
                <a:blip r:embed="rId13"/>
                <a:stretch>
                  <a:fillRect l="-1161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7558" y="9029700"/>
                <a:ext cx="1108104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58" y="9029700"/>
                <a:ext cx="11081042" cy="954107"/>
              </a:xfrm>
              <a:prstGeom prst="rect">
                <a:avLst/>
              </a:prstGeom>
              <a:blipFill>
                <a:blip r:embed="rId14"/>
                <a:stretch>
                  <a:fillRect l="-1815" t="-10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9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197272" y="8038465"/>
            <a:ext cx="1631199" cy="17682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087294" y="7867798"/>
            <a:ext cx="1490734" cy="225016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xmlns="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8280" y="58550"/>
            <a:ext cx="1635014" cy="166413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934200" y="571500"/>
            <a:ext cx="4741161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2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0" y="1910834"/>
                <a:ext cx="13270282" cy="206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      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rad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		  b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+14</m:t>
                        </m:r>
                      </m:e>
                    </m:rad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910834"/>
                <a:ext cx="13270282" cy="2061205"/>
              </a:xfrm>
              <a:prstGeom prst="rect">
                <a:avLst/>
              </a:prstGeom>
              <a:blipFill>
                <a:blip r:embed="rId20"/>
                <a:stretch>
                  <a:fillRect l="-1286" b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286749" y="4196412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53294" y="5083543"/>
                <a:ext cx="9144000" cy="10767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nl-NL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ra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294" y="5083543"/>
                <a:ext cx="9144000" cy="1076770"/>
              </a:xfrm>
              <a:prstGeom prst="rect">
                <a:avLst/>
              </a:prstGeom>
              <a:blipFill>
                <a:blip r:embed="rId21"/>
                <a:stretch>
                  <a:fillRect l="-2200" b="-9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47529" y="8517404"/>
                <a:ext cx="6000751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S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529" y="8517404"/>
                <a:ext cx="6000751" cy="969496"/>
              </a:xfrm>
              <a:prstGeom prst="rect">
                <a:avLst/>
              </a:prstGeom>
              <a:blipFill>
                <a:blip r:embed="rId22"/>
                <a:stretch>
                  <a:fillRect l="-3354"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934200" y="5138212"/>
                <a:ext cx="6424772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+3=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138212"/>
                <a:ext cx="6424772" cy="107208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655400" y="6181390"/>
                <a:ext cx="4278800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400" y="6181390"/>
                <a:ext cx="4278800" cy="107208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957306" y="6134100"/>
                <a:ext cx="4842288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+2)(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+1)=0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306" y="6134100"/>
                <a:ext cx="4842288" cy="107208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994760" y="7371447"/>
                <a:ext cx="3707040" cy="1063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eqArr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TM</m:t>
                          </m:r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760" y="7371447"/>
                <a:ext cx="3707040" cy="106362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5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/>
      <p:bldP spid="13" grpId="0" animBg="1"/>
      <p:bldP spid="9" grpId="0"/>
      <p:bldP spid="10" grpId="0"/>
      <p:bldP spid="12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197272" y="8038465"/>
            <a:ext cx="1631199" cy="17682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087294" y="7867798"/>
            <a:ext cx="1490734" cy="225016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xmlns="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8280" y="58550"/>
            <a:ext cx="1635014" cy="166413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934200" y="571500"/>
            <a:ext cx="4741161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0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2</a:t>
            </a:r>
            <a:endParaRPr kumimoji="0" lang="en-US" sz="50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0" y="1910834"/>
                <a:ext cx="13270282" cy="206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      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rad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		  b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</m:t>
                        </m:r>
                        <m:r>
                          <m:rPr>
                            <m:sty m:val="p"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+14</m:t>
                        </m:r>
                      </m:e>
                    </m:rad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910834"/>
                <a:ext cx="13270282" cy="2061205"/>
              </a:xfrm>
              <a:prstGeom prst="rect">
                <a:avLst/>
              </a:prstGeom>
              <a:blipFill>
                <a:blip r:embed="rId20"/>
                <a:stretch>
                  <a:fillRect l="-1286" b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286749" y="4120212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2026" y="8115300"/>
            <a:ext cx="9144000" cy="8611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3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 </a:t>
            </a:r>
            <a:r>
              <a:rPr lang="nl-NL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 trình vô nghiệm.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21810" y="5096376"/>
                <a:ext cx="6015365" cy="10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13</m:t>
                        </m:r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+14</m:t>
                        </m:r>
                      </m:e>
                    </m:rad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810" y="5096376"/>
                <a:ext cx="6015365" cy="1076770"/>
              </a:xfrm>
              <a:prstGeom prst="rect">
                <a:avLst/>
              </a:prstGeom>
              <a:blipFill>
                <a:blip r:embed="rId21"/>
                <a:stretch>
                  <a:fillRect l="-3343" b="-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337175" y="5143500"/>
                <a:ext cx="7232686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13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+14=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+9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175" y="5143500"/>
                <a:ext cx="7232686" cy="107208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28800" y="6721306"/>
                <a:ext cx="4548105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⇔2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7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+5=0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721306"/>
                <a:ext cx="4548105" cy="107208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383382" y="6721306"/>
                <a:ext cx="5111592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⇔(2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5)(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1)=0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382" y="6721306"/>
                <a:ext cx="5111592" cy="107208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372747" y="5361096"/>
                <a:ext cx="3044551" cy="2982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L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2747" y="5361096"/>
                <a:ext cx="3044551" cy="298280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9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200000">
            <a:off x="-228708" y="8748010"/>
            <a:ext cx="1196198" cy="1805582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415262" y="107947"/>
            <a:ext cx="1869688" cy="124567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8000" y="114300"/>
            <a:ext cx="4741161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1326447"/>
            <a:ext cx="16992600" cy="831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trạm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km.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chèo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Bính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trặc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Hoành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Bính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9,25 km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dọc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Bính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Bính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Hoành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dọc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hẹn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hẹn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km/h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km/h. 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5974942" y="216817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719213">
            <a:off x="-265941" y="8506411"/>
            <a:ext cx="956535" cy="144382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92607">
            <a:off x="17270050" y="8621556"/>
            <a:ext cx="1281917" cy="13896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29023" y="209877"/>
            <a:ext cx="153924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800" b="1" u="sng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6.20: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hải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đăng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A;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B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C. </a:t>
            </a:r>
            <a:endParaRPr lang="en-US" sz="3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4" y="3028951"/>
            <a:ext cx="7811616" cy="42481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383463" y="2833887"/>
                <a:ext cx="9144000" cy="634821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Việt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chèo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thuyền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cập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bến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BM = x (km) (x &gt; 0).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chờ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chèo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thuyền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kéo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xe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8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38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+16</m:t>
                              </m:r>
                            </m:e>
                          </m:rad>
                        </m:num>
                        <m:den>
                          <m:r>
                            <a:rPr lang="en-US" sz="38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9,25</m:t>
                          </m:r>
                          <m:r>
                            <a:rPr lang="en-US" sz="3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num>
                        <m:den>
                          <m:r>
                            <a:rPr lang="en-US" sz="38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463" y="2833887"/>
                <a:ext cx="9144000" cy="6348213"/>
              </a:xfrm>
              <a:prstGeom prst="rect">
                <a:avLst/>
              </a:prstGeom>
              <a:blipFill>
                <a:blip r:embed="rId15"/>
                <a:stretch>
                  <a:fillRect l="-1867" r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929023" y="8898404"/>
            <a:ext cx="1662409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gặp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endParaRPr lang="en-US" sz="38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98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371600" y="190500"/>
            <a:ext cx="21412199" cy="9907598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017526" y="8006334"/>
            <a:ext cx="1490734" cy="2250165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349421" y="8889824"/>
            <a:ext cx="1101075" cy="1193577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407483" y="342900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7200" y="1578025"/>
                <a:ext cx="16992600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mô tả bài toán như Hình 6.20: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Trạm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hải đăng ở vị trí 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Bến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Bính ở vị trí 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endParaRPr lang="en-US" sz="38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Thôn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Hoành ở vị trí C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 sử bác Việt chèo thuyền cập bến ở vị trí M và ta đặt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BM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(km) </a:t>
                </a:r>
                <a14:m>
                  <m:oMath xmlns:m="http://schemas.openxmlformats.org/officeDocument/2006/math"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78025"/>
                <a:ext cx="16992600" cy="4478149"/>
              </a:xfrm>
              <a:prstGeom prst="rect">
                <a:avLst/>
              </a:prstGeom>
              <a:blipFill>
                <a:blip r:embed="rId9"/>
                <a:stretch>
                  <a:fillRect l="-1184" r="-179" b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550" y="959288"/>
            <a:ext cx="7273692" cy="3955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383092" y="8147879"/>
                <a:ext cx="4572470" cy="1339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80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3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+16</m:t>
                              </m:r>
                            </m:e>
                          </m:rad>
                        </m:num>
                        <m:den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9,25−</m:t>
                          </m:r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092" y="8147879"/>
                <a:ext cx="4572470" cy="13390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57200" y="6040041"/>
            <a:ext cx="1730383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3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 hai người không phải chờ nhau thì thời gian chèo thuyền bằng thời gian kéo xe nên ta có phương trình</a:t>
            </a:r>
            <a:endParaRPr lang="en-US" sz="3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6477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0400" y="1243098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5800" y="7899160"/>
            <a:ext cx="2738979" cy="222199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2692491" y="5816723"/>
            <a:ext cx="2302258" cy="3544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85939" y="2830998"/>
                <a:ext cx="10654840" cy="94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phương trình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ra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ra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939" y="2830998"/>
                <a:ext cx="10654840" cy="941155"/>
              </a:xfrm>
              <a:prstGeom prst="rect">
                <a:avLst/>
              </a:prstGeom>
              <a:blipFill>
                <a:blip r:embed="rId15"/>
                <a:stretch>
                  <a:fillRect l="-1888" b="-2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116936" y="4192252"/>
            <a:ext cx="9859494" cy="875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hãy suy nghĩ cách giải phương trình này.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371600" y="190500"/>
            <a:ext cx="21412199" cy="9907598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017526" y="8006334"/>
            <a:ext cx="1490734" cy="2250165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349421" y="8889824"/>
            <a:ext cx="1101075" cy="1193577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382000" y="419100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86576" y="1899479"/>
                <a:ext cx="4572470" cy="1339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US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kumimoji="0" lang="en-US" sz="3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3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+16</m:t>
                              </m:r>
                            </m:e>
                          </m:rad>
                        </m:num>
                        <m:den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9,25−</m:t>
                          </m:r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x</m:t>
                          </m:r>
                        </m:num>
                        <m:den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576" y="1899479"/>
                <a:ext cx="4572470" cy="13390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516882" y="2129676"/>
                <a:ext cx="5424562" cy="816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⇔5</m:t>
                      </m:r>
                      <m:rad>
                        <m:radPr>
                          <m:degHide m:val="on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3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x</m:t>
                              </m:r>
                            </m:e>
                            <m:sup>
                              <m:r>
                                <a:rPr kumimoji="0" lang="en-US" sz="3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+16</m:t>
                          </m:r>
                        </m:e>
                      </m:rad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=37−4</m:t>
                      </m:r>
                      <m:r>
                        <m:rPr>
                          <m:sty m:val="p"/>
                        </m:rP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x</m:t>
                      </m:r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882" y="2129676"/>
                <a:ext cx="5424562" cy="8166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373699" y="7679204"/>
            <a:ext cx="1125670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3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 </a:t>
            </a:r>
            <a:r>
              <a:rPr lang="nl-NL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 trí 2 người hẹn gặp cách bến Bính 3 km.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90477" y="3238500"/>
                <a:ext cx="3366691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⇔25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+400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477" y="3238500"/>
                <a:ext cx="3366691" cy="107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829800" y="3467100"/>
                <a:ext cx="5094920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=1369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296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+16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3467100"/>
                <a:ext cx="5094920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490477" y="4376212"/>
                <a:ext cx="5625323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⇔9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+296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969=0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477" y="4376212"/>
                <a:ext cx="5625323" cy="107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490477" y="5554781"/>
                <a:ext cx="4004238" cy="1950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=3(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TM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323</m:t>
                                  </m:r>
                                </m:num>
                                <m:den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477" y="5554781"/>
                <a:ext cx="4004238" cy="195091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85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" grpId="0"/>
      <p:bldP spid="5" grpId="0"/>
      <p:bldP spid="6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6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13764" y="1028700"/>
            <a:ext cx="14325600" cy="88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80910" y="7767212"/>
            <a:ext cx="1796427" cy="2829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660797" y="303542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5293719" y="8001678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05200" y="2027150"/>
            <a:ext cx="1095385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000" b="1" kern="0" dirty="0">
                <a:solidFill>
                  <a:srgbClr val="FF0000"/>
                </a:solidFill>
              </a:rPr>
              <a:t>CHƯƠNG VI: HÀM SỐ, ĐỒ THỊ VÀ ỨNG DỤNG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76400" y="5524500"/>
            <a:ext cx="14554200" cy="2907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rgbClr val="00B0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18: PHƯƠNG TRÌNH QUY VỀ PHƯƠNG TRÌNH BẬC HAI</a:t>
            </a:r>
            <a:endParaRPr kumimoji="0" lang="en-US" sz="65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62200">
            <a:off x="15943712" y="625412"/>
            <a:ext cx="1824152" cy="22416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45858" y="688374"/>
            <a:ext cx="1930447" cy="20785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438400" y="1181100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963222" y="6333313"/>
            <a:ext cx="2420136" cy="3725675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5155" y="7265863"/>
            <a:ext cx="1352199" cy="212944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36514" y="3266253"/>
            <a:ext cx="1317192" cy="1296009"/>
            <a:chOff x="3352800" y="3102142"/>
            <a:chExt cx="1412687" cy="1285465"/>
          </a:xfrm>
        </p:grpSpPr>
        <p:grpSp>
          <p:nvGrpSpPr>
            <p:cNvPr id="11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13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2" name="TextBox 15"/>
            <p:cNvSpPr txBox="1"/>
            <p:nvPr/>
          </p:nvSpPr>
          <p:spPr>
            <a:xfrm>
              <a:off x="3534358" y="3579348"/>
              <a:ext cx="1043391" cy="453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807344" y="3266253"/>
                <a:ext cx="14480656" cy="1046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vi-VN" sz="4200" b="1" dirty="0">
                    <a:ea typeface="Calibri" panose="020F0502020204030204" pitchFamily="34" charset="0"/>
                    <a:cs typeface="Arial" panose="020B0604020202020204" pitchFamily="34" charset="0"/>
                  </a:rPr>
                  <a:t>Phương trình </a:t>
                </a:r>
                <a:r>
                  <a:rPr lang="vi-VN" sz="4200" b="1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200" b="1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US" sz="4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2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</a:rPr>
                          <m:t>bx</m:t>
                        </m:r>
                        <m:r>
                          <a:rPr lang="en-US" sz="42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rad>
                    <m:r>
                      <a:rPr lang="en-US" sz="42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</a:rPr>
                          <m:t>d</m:t>
                        </m:r>
                        <m:sSup>
                          <m:sSupPr>
                            <m:ctrlPr>
                              <a:rPr lang="en-US" sz="4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2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</a:rPr>
                          <m:t>ex</m:t>
                        </m:r>
                        <m:r>
                          <a:rPr lang="en-US" sz="42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rad>
                  </m:oMath>
                </a14:m>
                <a:endParaRPr lang="en-US" sz="4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344" y="3266253"/>
                <a:ext cx="14480656" cy="1046248"/>
              </a:xfrm>
              <a:prstGeom prst="rect">
                <a:avLst/>
              </a:prstGeom>
              <a:blipFill>
                <a:blip r:embed="rId15"/>
                <a:stretch>
                  <a:fillRect l="-1642" b="-25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2095360" y="5295291"/>
            <a:ext cx="1317192" cy="1296009"/>
            <a:chOff x="3352800" y="3102142"/>
            <a:chExt cx="1412687" cy="1285465"/>
          </a:xfrm>
        </p:grpSpPr>
        <p:grpSp>
          <p:nvGrpSpPr>
            <p:cNvPr id="2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9" name="TextBox 15"/>
            <p:cNvSpPr txBox="1"/>
            <p:nvPr/>
          </p:nvSpPr>
          <p:spPr>
            <a:xfrm>
              <a:off x="3534358" y="3579348"/>
              <a:ext cx="1043391" cy="56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807344" y="5504989"/>
                <a:ext cx="14480656" cy="852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200" b="1" dirty="0">
                    <a:ea typeface="Calibri" panose="020F0502020204030204" pitchFamily="34" charset="0"/>
                    <a:cs typeface="Arial" panose="020B0604020202020204" pitchFamily="34" charset="0"/>
                  </a:rPr>
                  <a:t>Phương trình </a:t>
                </a:r>
                <a:r>
                  <a:rPr lang="vi-VN" sz="4200" b="1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200" b="1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4400" b="0" i="1">
                            <a:latin typeface="Cambria Math" panose="020405030504060302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400" b="0" i="1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400" b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400" b="0" i="1">
                            <a:latin typeface="Cambria Math" panose="02040503050406030204" pitchFamily="18" charset="0"/>
                          </a:rPr>
                          <m:t>bx</m:t>
                        </m:r>
                        <m:r>
                          <a:rPr lang="en-US" sz="4400" b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400" b="0" i="1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rad>
                    <m:r>
                      <a:rPr lang="en-US" sz="4400" b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 b="0" i="1">
                        <a:latin typeface="Cambria Math" panose="02040503050406030204" pitchFamily="18" charset="0"/>
                      </a:rPr>
                      <m:t>dx</m:t>
                    </m:r>
                    <m:r>
                      <a:rPr lang="en-US" sz="4400" b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 b="0" i="1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344" y="5504989"/>
                <a:ext cx="14480656" cy="852221"/>
              </a:xfrm>
              <a:prstGeom prst="rect">
                <a:avLst/>
              </a:prstGeom>
              <a:blipFill>
                <a:blip r:embed="rId16"/>
                <a:stretch>
                  <a:fillRect l="-1642" t="-3571" b="-2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292777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154926" y="1339312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149760" y="3718016"/>
                <a:ext cx="14480656" cy="1228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vi-VN" sz="5000" b="1" dirty="0">
                    <a:ea typeface="Calibri" panose="020F0502020204030204" pitchFamily="34" charset="0"/>
                    <a:cs typeface="Arial" panose="020B0604020202020204" pitchFamily="34" charset="0"/>
                  </a:rPr>
                  <a:t>Phương trình </a:t>
                </a:r>
                <a:r>
                  <a:rPr lang="vi-VN" sz="5000" b="1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5000" b="1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5000">
                            <a:latin typeface="Cambria Math" panose="020405030504060302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0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5000">
                            <a:latin typeface="Cambria Math" panose="02040503050406030204" pitchFamily="18" charset="0"/>
                          </a:rPr>
                          <m:t>bx</m:t>
                        </m:r>
                        <m:r>
                          <a:rPr lang="en-US" sz="5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50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rad>
                    <m:r>
                      <a:rPr lang="en-US" sz="50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5000">
                            <a:latin typeface="Cambria Math" panose="02040503050406030204" pitchFamily="18" charset="0"/>
                          </a:rPr>
                          <m:t>d</m:t>
                        </m:r>
                        <m:sSup>
                          <m:sSupPr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0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5000">
                            <a:latin typeface="Cambria Math" panose="02040503050406030204" pitchFamily="18" charset="0"/>
                          </a:rPr>
                          <m:t>ex</m:t>
                        </m:r>
                        <m:r>
                          <a:rPr lang="en-US" sz="5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50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rad>
                  </m:oMath>
                </a14:m>
                <a:endParaRPr lang="en-US" sz="5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760" y="3718016"/>
                <a:ext cx="14480656" cy="1228028"/>
              </a:xfrm>
              <a:prstGeom prst="rect">
                <a:avLst/>
              </a:prstGeom>
              <a:blipFill>
                <a:blip r:embed="rId50"/>
                <a:stretch>
                  <a:fillRect l="-2021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5958928" y="2466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790237">
            <a:off x="536740" y="8187289"/>
            <a:ext cx="906242" cy="13679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15" y="674385"/>
            <a:ext cx="1032846" cy="9639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12538" y="899028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HĐ </a:t>
            </a: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117895" y="920012"/>
            <a:ext cx="418576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alt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371600" y="1638300"/>
            <a:ext cx="15375423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vế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khử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endParaRPr kumimoji="0" lang="en-US" alt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Thử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lai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thỏa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mãn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alt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133658" y="749490"/>
                <a:ext cx="6989029" cy="816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8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rad>
                      <m:r>
                        <a:rPr lang="en-US" sz="38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rad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658" y="749490"/>
                <a:ext cx="6989029" cy="81663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202061" y="4984978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447800" y="5878745"/>
                <a:ext cx="7221208" cy="94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ra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ra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878745"/>
                <a:ext cx="7221208" cy="941155"/>
              </a:xfrm>
              <a:prstGeom prst="rect">
                <a:avLst/>
              </a:prstGeom>
              <a:blipFill>
                <a:blip r:embed="rId15"/>
                <a:stretch>
                  <a:fillRect l="-2787" b="-2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669008" y="6142792"/>
                <a:ext cx="6764609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en-US" sz="38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+2=−</m:t>
                      </m:r>
                      <m:sSup>
                        <m:sSupPr>
                          <m:ctrlPr>
                            <a:rPr lang="en-US" sz="38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US" sz="38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008" y="6142792"/>
                <a:ext cx="6764609" cy="6771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905000" y="7639716"/>
                <a:ext cx="3404971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8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7639716"/>
                <a:ext cx="3404971" cy="67710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13286" y="7639487"/>
                <a:ext cx="3833806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latin typeface="Cambria Math" panose="02040503050406030204" pitchFamily="18" charset="0"/>
                        </a:rPr>
                        <m:t>⇔</m:t>
                      </m:r>
                      <m:r>
                        <m:rPr>
                          <m:sty m:val="p"/>
                        </m:rPr>
                        <a:rPr lang="en-US" sz="38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(2</m:t>
                      </m:r>
                      <m:r>
                        <m:rPr>
                          <m:sty m:val="p"/>
                        </m:rPr>
                        <a:rPr lang="en-US" sz="38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−1)=0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286" y="7639487"/>
                <a:ext cx="3833806" cy="67710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150407" y="7002581"/>
                <a:ext cx="2312813" cy="1950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8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8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407" y="7002581"/>
                <a:ext cx="2312813" cy="195091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70123" y="8882055"/>
                <a:ext cx="14686265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Thử nghiệm ta thấy các giá trị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tìm được ở câu a đều thoả mãn.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123" y="8882055"/>
                <a:ext cx="14686265" cy="969496"/>
              </a:xfrm>
              <a:prstGeom prst="rect">
                <a:avLst/>
              </a:prstGeom>
              <a:blipFill>
                <a:blip r:embed="rId20"/>
                <a:stretch>
                  <a:fillRect l="-1370" r="-374"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5" grpId="0"/>
      <p:bldP spid="19" grpId="0" animBg="1"/>
      <p:bldP spid="17" grpId="0"/>
      <p:bldP spid="18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6800" y="1181100"/>
            <a:ext cx="16230600" cy="822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5553893" y="7453634"/>
            <a:ext cx="1490734" cy="22501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80560" y="7448246"/>
            <a:ext cx="1791677" cy="194219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5730327" y="880075"/>
            <a:ext cx="2397119" cy="15970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6245" y="2093624"/>
            <a:ext cx="7385355" cy="91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Các </a:t>
            </a:r>
            <a:r>
              <a:rPr lang="nl-NL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giải phương trình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019300" y="3225078"/>
                <a:ext cx="14249400" cy="4585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 giải phương trình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ra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</m:e>
                    </m:rad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thực hiện như sau: 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Bình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 hai vế và giải phương trình nhận 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được;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Thử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 các giá trị x tìm được ở trên có thoả mãn phương trình đã cho hay không và kết luận nghiệm.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3225078"/>
                <a:ext cx="14249400" cy="4585422"/>
              </a:xfrm>
              <a:prstGeom prst="rect">
                <a:avLst/>
              </a:prstGeom>
              <a:blipFill>
                <a:blip r:embed="rId11"/>
                <a:stretch>
                  <a:fillRect l="-1411" r="-1369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6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35044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7155674" y="8158057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791200" y="1133376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 (SGK – 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tr25)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10000" y="2416666"/>
                <a:ext cx="10263707" cy="948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Giải phương trình</a:t>
                </a:r>
                <a:r>
                  <a:rPr lang="nl-NL" sz="3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416666"/>
                <a:ext cx="10263707" cy="948786"/>
              </a:xfrm>
              <a:prstGeom prst="rect">
                <a:avLst/>
              </a:prstGeom>
              <a:blipFill>
                <a:blip r:embed="rId11"/>
                <a:stretch>
                  <a:fillRect l="-196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084603" y="3815412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66800" y="4762500"/>
                <a:ext cx="1668780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762500"/>
                <a:ext cx="16687800" cy="969496"/>
              </a:xfrm>
              <a:prstGeom prst="rect">
                <a:avLst/>
              </a:prstGeom>
              <a:blipFill>
                <a:blip r:embed="rId12"/>
                <a:stretch>
                  <a:fillRect l="-1205"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66800" y="5752206"/>
                <a:ext cx="16687800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752206"/>
                <a:ext cx="16687800" cy="1846659"/>
              </a:xfrm>
              <a:prstGeom prst="rect">
                <a:avLst/>
              </a:prstGeom>
              <a:blipFill>
                <a:blip r:embed="rId13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90046" y="6775232"/>
                <a:ext cx="16435954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Thay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046" y="6775232"/>
                <a:ext cx="16435954" cy="2723823"/>
              </a:xfrm>
              <a:prstGeom prst="rect">
                <a:avLst/>
              </a:prstGeom>
              <a:blipFill>
                <a:blip r:embed="rId14"/>
                <a:stretch>
                  <a:fillRect l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43000" y="8630841"/>
                <a:ext cx="1219200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8630841"/>
                <a:ext cx="12192000" cy="969496"/>
              </a:xfrm>
              <a:prstGeom prst="rect">
                <a:avLst/>
              </a:prstGeom>
              <a:blipFill>
                <a:blip r:embed="rId15"/>
                <a:stretch>
                  <a:fillRect l="-165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846745" y="7780295"/>
            <a:ext cx="1780765" cy="19303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735160">
            <a:off x="209177" y="7615275"/>
            <a:ext cx="1060682" cy="1601031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xmlns="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8280" y="58550"/>
            <a:ext cx="1635014" cy="166413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888891" y="723900"/>
            <a:ext cx="4741161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1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2256592"/>
            <a:ext cx="777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Giải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phương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trình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458200" y="1971572"/>
                <a:ext cx="9144000" cy="21051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rad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ra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rad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ra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1971572"/>
                <a:ext cx="9144000" cy="2105128"/>
              </a:xfrm>
              <a:prstGeom prst="rect">
                <a:avLst/>
              </a:prstGeom>
              <a:blipFill>
                <a:blip r:embed="rId20"/>
                <a:stretch>
                  <a:fillRect l="-2200" b="-10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8286749" y="4465884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95400" y="5548908"/>
                <a:ext cx="8305800" cy="1076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</a:t>
                </a: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ra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ra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548908"/>
                <a:ext cx="8305800" cy="1076770"/>
              </a:xfrm>
              <a:prstGeom prst="rect">
                <a:avLst/>
              </a:prstGeom>
              <a:blipFill>
                <a:blip r:embed="rId21"/>
                <a:stretch>
                  <a:fillRect l="-2423" b="-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14299" y="8256167"/>
                <a:ext cx="9144000" cy="12884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S</m:t>
                    </m:r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;0</m:t>
                        </m:r>
                      </m:e>
                    </m:d>
                  </m:oMath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299" y="8256167"/>
                <a:ext cx="9144000" cy="1288494"/>
              </a:xfrm>
              <a:prstGeom prst="rect">
                <a:avLst/>
              </a:prstGeom>
              <a:blipFill>
                <a:blip r:embed="rId22"/>
                <a:stretch>
                  <a:fillRect l="-220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067800" y="5600700"/>
                <a:ext cx="7327262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+1=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9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5600700"/>
                <a:ext cx="7327262" cy="107208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330474" y="7246546"/>
                <a:ext cx="3698320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474" y="7246546"/>
                <a:ext cx="3698320" cy="107208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200549" y="7200900"/>
                <a:ext cx="3857851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(5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+3)=0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549" y="7200900"/>
                <a:ext cx="3857851" cy="107208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0258731" y="5784096"/>
                <a:ext cx="3914469" cy="2982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TM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8731" y="5784096"/>
                <a:ext cx="3914469" cy="298280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8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9" grpId="0"/>
      <p:bldP spid="12" grpId="0"/>
      <p:bldP spid="16" grpId="0" animBg="1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1575</Words>
  <Application>Microsoft Office PowerPoint</Application>
  <PresentationFormat>Custom</PresentationFormat>
  <Paragraphs>131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Mrt Hao</cp:lastModifiedBy>
  <cp:revision>4</cp:revision>
  <dcterms:created xsi:type="dcterms:W3CDTF">2006-08-16T00:00:00Z</dcterms:created>
  <dcterms:modified xsi:type="dcterms:W3CDTF">2025-01-25T08:48:22Z</dcterms:modified>
  <dc:identifier>DAFKql8qNNg</dc:identifier>
</cp:coreProperties>
</file>