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89" r:id="rId3"/>
  </p:sldMasterIdLst>
  <p:notesMasterIdLst>
    <p:notesMasterId r:id="rId27"/>
  </p:notesMasterIdLst>
  <p:sldIdLst>
    <p:sldId id="423" r:id="rId4"/>
    <p:sldId id="257" r:id="rId5"/>
    <p:sldId id="258" r:id="rId6"/>
    <p:sldId id="260" r:id="rId7"/>
    <p:sldId id="261" r:id="rId8"/>
    <p:sldId id="311" r:id="rId9"/>
    <p:sldId id="259" r:id="rId10"/>
    <p:sldId id="265" r:id="rId11"/>
    <p:sldId id="263" r:id="rId12"/>
    <p:sldId id="262" r:id="rId13"/>
    <p:sldId id="312" r:id="rId14"/>
    <p:sldId id="313" r:id="rId15"/>
    <p:sldId id="314" r:id="rId16"/>
    <p:sldId id="315" r:id="rId17"/>
    <p:sldId id="317" r:id="rId18"/>
    <p:sldId id="264" r:id="rId19"/>
    <p:sldId id="266" r:id="rId20"/>
    <p:sldId id="326" r:id="rId21"/>
    <p:sldId id="327" r:id="rId22"/>
    <p:sldId id="329" r:id="rId23"/>
    <p:sldId id="330" r:id="rId24"/>
    <p:sldId id="340" r:id="rId25"/>
    <p:sldId id="291" r:id="rId26"/>
  </p:sldIdLst>
  <p:sldSz cx="9144000" cy="5143500" type="screen16x9"/>
  <p:notesSz cx="6858000" cy="9144000"/>
  <p:embeddedFontLst>
    <p:embeddedFont>
      <p:font typeface="等线 Light" panose="02010600030101010101" pitchFamily="2" charset="-122"/>
      <p:regular r:id="rId28"/>
    </p:embeddedFon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Lato Light" panose="020F0502020204030203" pitchFamily="34" charset="0"/>
      <p:regular r:id="rId34"/>
      <p:italic r:id="rId35"/>
    </p:embeddedFont>
    <p:embeddedFont>
      <p:font typeface="Nunito Light" pitchFamily="2" charset="0"/>
      <p:regular r:id="rId36"/>
      <p:italic r:id="rId37"/>
    </p:embeddedFont>
    <p:embeddedFont>
      <p:font typeface="Righteous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265"/>
    <a:srgbClr val="5D0726"/>
    <a:srgbClr val="023E54"/>
    <a:srgbClr val="060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D3E8B8-A2DE-49EA-B7F9-BC2E82D28C5B}">
  <a:tblStyle styleId="{CED3E8B8-A2DE-49EA-B7F9-BC2E82D28C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ECA288-FB43-4882-90B7-BA237A21457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62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550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09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056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e71a4a86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1e71a4a866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23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583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94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Để hiển</a:t>
            </a:r>
            <a:r>
              <a:rPr lang="en-US" b="1" baseline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8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Để hiển</a:t>
            </a:r>
            <a:r>
              <a:rPr lang="en-US" b="1" baseline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801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Để hiển</a:t>
            </a:r>
            <a:r>
              <a:rPr lang="en-US" b="1" baseline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303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9b0be31253_0_22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29b0be31253_0_22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39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713450" y="1917150"/>
            <a:ext cx="39450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072450" y="1917150"/>
            <a:ext cx="1386600" cy="1309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713450" y="2851350"/>
            <a:ext cx="3945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26" name="Google Shape;26;p3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3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" name="Google Shape;28;p3"/>
            <p:cNvGrpSpPr/>
            <p:nvPr/>
          </p:nvGrpSpPr>
          <p:grpSpPr>
            <a:xfrm>
              <a:off x="6359700" y="-1600"/>
              <a:ext cx="2784300" cy="1168200"/>
              <a:chOff x="6359700" y="-1600"/>
              <a:chExt cx="2784300" cy="1168200"/>
            </a:xfrm>
          </p:grpSpPr>
          <p:cxnSp>
            <p:nvCxnSpPr>
              <p:cNvPr id="29" name="Google Shape;29;p3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3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1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21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223" name="Google Shape;223;p21"/>
            <p:cNvGrpSpPr/>
            <p:nvPr/>
          </p:nvGrpSpPr>
          <p:grpSpPr>
            <a:xfrm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224" name="Google Shape;224;p21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21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6" name="Google Shape;226;p21"/>
            <p:cNvGrpSpPr/>
            <p:nvPr/>
          </p:nvGrpSpPr>
          <p:grpSpPr>
            <a:xfrm>
              <a:off x="6359700" y="-1600"/>
              <a:ext cx="2784300" cy="1168200"/>
              <a:chOff x="6359700" y="-1600"/>
              <a:chExt cx="2784300" cy="1168200"/>
            </a:xfrm>
          </p:grpSpPr>
          <p:cxnSp>
            <p:nvCxnSpPr>
              <p:cNvPr id="227" name="Google Shape;227;p21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21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subTitle" idx="1"/>
          </p:nvPr>
        </p:nvSpPr>
        <p:spPr>
          <a:xfrm>
            <a:off x="719988" y="1939265"/>
            <a:ext cx="238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2"/>
          </p:nvPr>
        </p:nvSpPr>
        <p:spPr>
          <a:xfrm>
            <a:off x="4619260" y="1939265"/>
            <a:ext cx="238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3"/>
          </p:nvPr>
        </p:nvSpPr>
        <p:spPr>
          <a:xfrm>
            <a:off x="719988" y="3583200"/>
            <a:ext cx="238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subTitle" idx="4"/>
          </p:nvPr>
        </p:nvSpPr>
        <p:spPr>
          <a:xfrm>
            <a:off x="4619260" y="3583200"/>
            <a:ext cx="238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5"/>
          </p:nvPr>
        </p:nvSpPr>
        <p:spPr>
          <a:xfrm>
            <a:off x="719988" y="1442625"/>
            <a:ext cx="238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subTitle" idx="6"/>
          </p:nvPr>
        </p:nvSpPr>
        <p:spPr>
          <a:xfrm>
            <a:off x="719988" y="3086660"/>
            <a:ext cx="238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subTitle" idx="7"/>
          </p:nvPr>
        </p:nvSpPr>
        <p:spPr>
          <a:xfrm>
            <a:off x="4619255" y="1442625"/>
            <a:ext cx="238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8"/>
          </p:nvPr>
        </p:nvSpPr>
        <p:spPr>
          <a:xfrm>
            <a:off x="4619255" y="3086660"/>
            <a:ext cx="238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7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2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22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241" name="Google Shape;241;p22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242" name="Google Shape;242;p22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22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4" name="Google Shape;244;p22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245" name="Google Shape;245;p22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22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7" name="Google Shape;24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subTitle" idx="1"/>
          </p:nvPr>
        </p:nvSpPr>
        <p:spPr>
          <a:xfrm>
            <a:off x="807150" y="2327852"/>
            <a:ext cx="21588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subTitle" idx="2"/>
          </p:nvPr>
        </p:nvSpPr>
        <p:spPr>
          <a:xfrm>
            <a:off x="3492604" y="2327852"/>
            <a:ext cx="21588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2"/>
          <p:cNvSpPr txBox="1">
            <a:spLocks noGrp="1"/>
          </p:cNvSpPr>
          <p:nvPr>
            <p:ph type="subTitle" idx="3"/>
          </p:nvPr>
        </p:nvSpPr>
        <p:spPr>
          <a:xfrm>
            <a:off x="1894662" y="3968600"/>
            <a:ext cx="21588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2"/>
          <p:cNvSpPr txBox="1">
            <a:spLocks noGrp="1"/>
          </p:cNvSpPr>
          <p:nvPr>
            <p:ph type="subTitle" idx="4"/>
          </p:nvPr>
        </p:nvSpPr>
        <p:spPr>
          <a:xfrm>
            <a:off x="6178058" y="2327852"/>
            <a:ext cx="21588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5"/>
          </p:nvPr>
        </p:nvSpPr>
        <p:spPr>
          <a:xfrm>
            <a:off x="5090545" y="3968600"/>
            <a:ext cx="21588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6"/>
          </p:nvPr>
        </p:nvSpPr>
        <p:spPr>
          <a:xfrm>
            <a:off x="808125" y="2140050"/>
            <a:ext cx="21570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7"/>
          </p:nvPr>
        </p:nvSpPr>
        <p:spPr>
          <a:xfrm>
            <a:off x="3493576" y="2140050"/>
            <a:ext cx="21570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8"/>
          </p:nvPr>
        </p:nvSpPr>
        <p:spPr>
          <a:xfrm>
            <a:off x="6179027" y="2140050"/>
            <a:ext cx="21570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9"/>
          </p:nvPr>
        </p:nvSpPr>
        <p:spPr>
          <a:xfrm>
            <a:off x="1895650" y="3780775"/>
            <a:ext cx="21570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13"/>
          </p:nvPr>
        </p:nvSpPr>
        <p:spPr>
          <a:xfrm>
            <a:off x="5091528" y="3780775"/>
            <a:ext cx="2157000" cy="4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6"/>
          <p:cNvPicPr preferRelativeResize="0"/>
          <p:nvPr/>
        </p:nvPicPr>
        <p:blipFill rotWithShape="1">
          <a:blip r:embed="rId2">
            <a:alphaModFix/>
          </a:blip>
          <a:srcRect t="1567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26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310" name="Google Shape;310;p26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311" name="Google Shape;311;p26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26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3" name="Google Shape;313;p26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314" name="Google Shape;314;p26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26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7"/>
          <p:cNvPicPr preferRelativeResize="0"/>
          <p:nvPr/>
        </p:nvPicPr>
        <p:blipFill rotWithShape="1">
          <a:blip r:embed="rId2">
            <a:alphaModFix/>
          </a:blip>
          <a:srcRect b="15175"/>
          <a:stretch/>
        </p:blipFill>
        <p:spPr>
          <a:xfrm rot="10800000">
            <a:off x="1" y="-30475"/>
            <a:ext cx="9143999" cy="5173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27"/>
          <p:cNvGrpSpPr/>
          <p:nvPr/>
        </p:nvGrpSpPr>
        <p:grpSpPr>
          <a:xfrm>
            <a:off x="1600" y="-30475"/>
            <a:ext cx="9206100" cy="5177775"/>
            <a:chOff x="1600" y="-30475"/>
            <a:chExt cx="9206100" cy="5177775"/>
          </a:xfrm>
        </p:grpSpPr>
        <p:grpSp>
          <p:nvGrpSpPr>
            <p:cNvPr id="319" name="Google Shape;319;p27"/>
            <p:cNvGrpSpPr/>
            <p:nvPr/>
          </p:nvGrpSpPr>
          <p:grpSpPr>
            <a:xfrm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320" name="Google Shape;320;p27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27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2" name="Google Shape;322;p27"/>
            <p:cNvGrpSpPr/>
            <p:nvPr/>
          </p:nvGrpSpPr>
          <p:grpSpPr>
            <a:xfrm flipH="1">
              <a:off x="1600" y="-30475"/>
              <a:ext cx="2784300" cy="1168200"/>
              <a:chOff x="6359700" y="-1600"/>
              <a:chExt cx="2784300" cy="1168200"/>
            </a:xfrm>
          </p:grpSpPr>
          <p:cxnSp>
            <p:nvCxnSpPr>
              <p:cNvPr id="323" name="Google Shape;323;p27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27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25/1/2025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0695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7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0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2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5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4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4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4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6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62" name="Google Shape;62;p6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63" name="Google Shape;63;p6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6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" name="Google Shape;65;p6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66" name="Google Shape;66;p6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6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8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0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7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9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5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483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47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548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71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7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7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71" name="Google Shape;71;p7"/>
            <p:cNvGrpSpPr/>
            <p:nvPr/>
          </p:nvGrpSpPr>
          <p:grpSpPr>
            <a:xfrm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72" name="Google Shape;72;p7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7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" name="Google Shape;74;p7"/>
            <p:cNvGrpSpPr/>
            <p:nvPr/>
          </p:nvGrpSpPr>
          <p:grpSpPr>
            <a:xfrm>
              <a:off x="6359700" y="-1600"/>
              <a:ext cx="2784300" cy="1168200"/>
              <a:chOff x="6359700" y="-1600"/>
              <a:chExt cx="2784300" cy="1168200"/>
            </a:xfrm>
          </p:grpSpPr>
          <p:cxnSp>
            <p:nvCxnSpPr>
              <p:cNvPr id="75" name="Google Shape;75;p7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7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4136100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36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37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29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090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57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08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22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4533975" y="1395650"/>
            <a:ext cx="35361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1"/>
          </p:nvPr>
        </p:nvSpPr>
        <p:spPr>
          <a:xfrm>
            <a:off x="4533975" y="2655650"/>
            <a:ext cx="35361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9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94" name="Google Shape;94;p9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95" name="Google Shape;95;p9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9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" name="Google Shape;97;p9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98" name="Google Shape;98;p9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9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3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085188" y="2238275"/>
            <a:ext cx="313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2"/>
          </p:nvPr>
        </p:nvSpPr>
        <p:spPr>
          <a:xfrm>
            <a:off x="1910088" y="17680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3" hasCustomPrompt="1"/>
          </p:nvPr>
        </p:nvSpPr>
        <p:spPr>
          <a:xfrm>
            <a:off x="1085188" y="1768100"/>
            <a:ext cx="734700" cy="484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4"/>
          </p:nvPr>
        </p:nvSpPr>
        <p:spPr>
          <a:xfrm>
            <a:off x="4928313" y="2238275"/>
            <a:ext cx="313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5753213" y="17680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 hasCustomPrompt="1"/>
          </p:nvPr>
        </p:nvSpPr>
        <p:spPr>
          <a:xfrm>
            <a:off x="4928313" y="1768100"/>
            <a:ext cx="734700" cy="484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085188" y="3681850"/>
            <a:ext cx="313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1910088" y="321166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188" y="3211675"/>
            <a:ext cx="734700" cy="484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4928313" y="3681850"/>
            <a:ext cx="313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5753213" y="321166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 b="1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 hasCustomPrompt="1"/>
          </p:nvPr>
        </p:nvSpPr>
        <p:spPr>
          <a:xfrm>
            <a:off x="4928313" y="3211675"/>
            <a:ext cx="734700" cy="484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30" name="Google Shape;130;p13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131" name="Google Shape;131;p13"/>
            <p:cNvGrpSpPr/>
            <p:nvPr/>
          </p:nvGrpSpPr>
          <p:grpSpPr>
            <a:xfrm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132" name="Google Shape;132;p13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13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4" name="Google Shape;134;p13"/>
            <p:cNvGrpSpPr/>
            <p:nvPr/>
          </p:nvGrpSpPr>
          <p:grpSpPr>
            <a:xfrm>
              <a:off x="6359700" y="-1600"/>
              <a:ext cx="2784300" cy="1168200"/>
              <a:chOff x="6359700" y="-1600"/>
              <a:chExt cx="2784300" cy="1168200"/>
            </a:xfrm>
          </p:grpSpPr>
          <p:cxnSp>
            <p:nvCxnSpPr>
              <p:cNvPr id="135" name="Google Shape;135;p13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13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8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8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181" name="Google Shape;181;p18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182" name="Google Shape;182;p18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18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4" name="Google Shape;184;p18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185" name="Google Shape;185;p18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18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7" name="Google Shape;18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"/>
          </p:nvPr>
        </p:nvSpPr>
        <p:spPr>
          <a:xfrm>
            <a:off x="5111250" y="3157075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2"/>
          </p:nvPr>
        </p:nvSpPr>
        <p:spPr>
          <a:xfrm>
            <a:off x="1392725" y="3157075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3"/>
          </p:nvPr>
        </p:nvSpPr>
        <p:spPr>
          <a:xfrm>
            <a:off x="1392736" y="25981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4"/>
          </p:nvPr>
        </p:nvSpPr>
        <p:spPr>
          <a:xfrm>
            <a:off x="5111264" y="259817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1"/>
          </p:nvPr>
        </p:nvSpPr>
        <p:spPr>
          <a:xfrm>
            <a:off x="4832078" y="1777875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2"/>
          </p:nvPr>
        </p:nvSpPr>
        <p:spPr>
          <a:xfrm>
            <a:off x="1057900" y="1777875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198" name="Google Shape;198;p19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199" name="Google Shape;199;p19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19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1" name="Google Shape;201;p19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202" name="Google Shape;202;p19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19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0"/>
          <p:cNvPicPr preferRelativeResize="0"/>
          <p:nvPr/>
        </p:nvPicPr>
        <p:blipFill rotWithShape="1">
          <a:blip r:embed="rId2">
            <a:alphaModFix amt="63000"/>
          </a:blip>
          <a:srcRect t="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0"/>
          <p:cNvGrpSpPr/>
          <p:nvPr/>
        </p:nvGrpSpPr>
        <p:grpSpPr>
          <a:xfrm>
            <a:off x="1600" y="-1600"/>
            <a:ext cx="9206100" cy="5148900"/>
            <a:chOff x="1600" y="-1600"/>
            <a:chExt cx="9206100" cy="5148900"/>
          </a:xfrm>
        </p:grpSpPr>
        <p:grpSp>
          <p:nvGrpSpPr>
            <p:cNvPr id="207" name="Google Shape;207;p20"/>
            <p:cNvGrpSpPr/>
            <p:nvPr/>
          </p:nvGrpSpPr>
          <p:grpSpPr>
            <a:xfrm rot="10800000" flipH="1">
              <a:off x="1600" y="-1600"/>
              <a:ext cx="9206100" cy="5148900"/>
              <a:chOff x="1600" y="-1600"/>
              <a:chExt cx="9206100" cy="5148900"/>
            </a:xfrm>
          </p:grpSpPr>
          <p:cxnSp>
            <p:nvCxnSpPr>
              <p:cNvPr id="208" name="Google Shape;208;p20"/>
              <p:cNvCxnSpPr/>
              <p:nvPr/>
            </p:nvCxnSpPr>
            <p:spPr>
              <a:xfrm>
                <a:off x="287650" y="-1600"/>
                <a:ext cx="0" cy="5148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20"/>
              <p:cNvCxnSpPr/>
              <p:nvPr/>
            </p:nvCxnSpPr>
            <p:spPr>
              <a:xfrm>
                <a:off x="1600" y="4875525"/>
                <a:ext cx="9206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0" name="Google Shape;210;p20"/>
            <p:cNvGrpSpPr/>
            <p:nvPr/>
          </p:nvGrpSpPr>
          <p:grpSpPr>
            <a:xfrm rot="10800000" flipH="1">
              <a:off x="6359700" y="3979100"/>
              <a:ext cx="2784300" cy="1168200"/>
              <a:chOff x="6359700" y="-1600"/>
              <a:chExt cx="2784300" cy="1168200"/>
            </a:xfrm>
          </p:grpSpPr>
          <p:cxnSp>
            <p:nvCxnSpPr>
              <p:cNvPr id="211" name="Google Shape;211;p20"/>
              <p:cNvCxnSpPr/>
              <p:nvPr/>
            </p:nvCxnSpPr>
            <p:spPr>
              <a:xfrm>
                <a:off x="6359700" y="274925"/>
                <a:ext cx="27843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20"/>
              <p:cNvCxnSpPr/>
              <p:nvPr/>
            </p:nvCxnSpPr>
            <p:spPr>
              <a:xfrm>
                <a:off x="8873850" y="-1600"/>
                <a:ext cx="0" cy="1168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937625" y="323851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subTitle" idx="2"/>
          </p:nvPr>
        </p:nvSpPr>
        <p:spPr>
          <a:xfrm>
            <a:off x="3484347" y="323851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6031075" y="323851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4"/>
          </p:nvPr>
        </p:nvSpPr>
        <p:spPr>
          <a:xfrm>
            <a:off x="937625" y="2710176"/>
            <a:ext cx="21753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3484350" y="2710176"/>
            <a:ext cx="21753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6"/>
          </p:nvPr>
        </p:nvSpPr>
        <p:spPr>
          <a:xfrm>
            <a:off x="6031075" y="2710176"/>
            <a:ext cx="2175300" cy="5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ighteous"/>
              <a:buNone/>
              <a:defRPr sz="24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8" r:id="rId5"/>
    <p:sldLayoutId id="2147483659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2" r:id="rId12"/>
    <p:sldLayoutId id="2147483673" r:id="rId13"/>
    <p:sldLayoutId id="214748370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2025/1/25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25/1/2025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22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7.png"/><Relationship Id="rId5" Type="http://schemas.microsoft.com/office/2007/relationships/media" Target="../media/media4.mp3"/><Relationship Id="rId15" Type="http://schemas.openxmlformats.org/officeDocument/2006/relationships/image" Target="../media/image81.png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3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openxmlformats.org/officeDocument/2006/relationships/image" Target="../media/image96.png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9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8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7.png"/><Relationship Id="rId5" Type="http://schemas.microsoft.com/office/2007/relationships/media" Target="../media/media4.mp3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7" descr="D:\Thu Huong\hinh anh trang trí\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0"/>
            <a:ext cx="9143999" cy="5142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Rectangle 7"/>
          <p:cNvSpPr/>
          <p:nvPr/>
        </p:nvSpPr>
        <p:spPr>
          <a:xfrm>
            <a:off x="1332749" y="1104917"/>
            <a:ext cx="5955973" cy="133882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endParaRPr lang="vi-VN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NGÔ LÊ TÂN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--- </a:t>
            </a:r>
            <a:r>
              <a:rPr lang="en-US" altLang="zh-CN" sz="2000" b="1" dirty="0">
                <a:solidFill>
                  <a:srgbClr val="FF0000"/>
                </a:solidFill>
                <a:latin typeface="Wingdings" panose="05000000000000000000" charset="0"/>
              </a:rPr>
              <a:t>¯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 --- </a:t>
            </a:r>
          </a:p>
          <a:p>
            <a:pPr algn="ctr"/>
            <a:endParaRPr lang="en-US" altLang="zh-CN" sz="21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BAB508-AB6A-8017-632E-C0AE9256FDB6}"/>
              </a:ext>
            </a:extLst>
          </p:cNvPr>
          <p:cNvSpPr/>
          <p:nvPr/>
        </p:nvSpPr>
        <p:spPr>
          <a:xfrm>
            <a:off x="845634" y="1934482"/>
            <a:ext cx="7674252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vi-VN" sz="2400" b="1" dirty="0">
                <a:solidFill>
                  <a:srgbClr val="00487E"/>
                </a:solidFill>
                <a:latin typeface="+mn-lt"/>
              </a:rPr>
              <a:t>BÀI 7. HỆ TRỤC TỌA ĐỘ TRONG KHÔNG GIAN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vi-VN" sz="2400" b="1" dirty="0">
                <a:solidFill>
                  <a:srgbClr val="00487E"/>
                </a:solidFill>
                <a:latin typeface="+mn-lt"/>
              </a:rPr>
              <a:t>(Tiết 34)</a:t>
            </a:r>
          </a:p>
          <a:p>
            <a:pPr algn="ctr" defTabSz="457200">
              <a:lnSpc>
                <a:spcPct val="150000"/>
              </a:lnSpc>
              <a:buClrTx/>
            </a:pPr>
            <a:endParaRPr lang="vi-VN" sz="2400" b="1" dirty="0">
              <a:solidFill>
                <a:srgbClr val="00487E"/>
              </a:solidFill>
              <a:latin typeface="+mn-lt"/>
            </a:endParaRPr>
          </a:p>
          <a:p>
            <a:pPr algn="ctr" defTabSz="457200">
              <a:lnSpc>
                <a:spcPct val="150000"/>
              </a:lnSpc>
              <a:buClrTx/>
            </a:pPr>
            <a:r>
              <a:rPr lang="vi-VN" sz="2400" b="1" dirty="0">
                <a:solidFill>
                  <a:srgbClr val="00487E"/>
                </a:solidFill>
                <a:latin typeface="+mn-lt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3D4FE8-7027-E075-734E-EB404FB1AFFC}"/>
              </a:ext>
            </a:extLst>
          </p:cNvPr>
          <p:cNvSpPr/>
          <p:nvPr/>
        </p:nvSpPr>
        <p:spPr>
          <a:xfrm>
            <a:off x="845634" y="2906735"/>
            <a:ext cx="7452732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2400" b="1" dirty="0">
                <a:solidFill>
                  <a:srgbClr val="00487E"/>
                </a:solidFill>
                <a:latin typeface="+mn-lt"/>
              </a:rPr>
              <a:t>GV: </a:t>
            </a:r>
            <a:r>
              <a:rPr lang="vi-VN" sz="2400" b="1" dirty="0">
                <a:solidFill>
                  <a:srgbClr val="00487E"/>
                </a:solidFill>
                <a:latin typeface="+mn-lt"/>
              </a:rPr>
              <a:t>Trần Thị Bích Tuyền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vi-VN" sz="2400" b="1" dirty="0">
                <a:solidFill>
                  <a:srgbClr val="00487E"/>
                </a:solidFill>
                <a:latin typeface="+mn-lt"/>
              </a:rPr>
              <a:t>Lớp 12A3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3103" y="328883"/>
            <a:ext cx="8273331" cy="1359218"/>
            <a:chOff x="1066800" y="657766"/>
            <a:chExt cx="16546662" cy="2718434"/>
          </a:xfrm>
        </p:grpSpPr>
        <p:sp>
          <p:nvSpPr>
            <p:cNvPr id="17" name="TextBox 16"/>
            <p:cNvSpPr txBox="1"/>
            <p:nvPr/>
          </p:nvSpPr>
          <p:spPr>
            <a:xfrm>
              <a:off x="1066800" y="1015556"/>
              <a:ext cx="3140766" cy="2031324"/>
            </a:xfrm>
            <a:prstGeom prst="rect">
              <a:avLst/>
            </a:prstGeom>
            <a:solidFill>
              <a:srgbClr val="F4FF5C"/>
            </a:solidFill>
            <a:ln w="25400" cap="flat" cmpd="sng" algn="ctr">
              <a:solidFill>
                <a:srgbClr val="F4FF5C">
                  <a:shade val="50000"/>
                </a:srgb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defRPr/>
              </a:pPr>
              <a:r>
                <a:rPr lang="en-US" sz="2000" b="1" kern="1200">
                  <a:solidFill>
                    <a:srgbClr val="070185"/>
                  </a:solidFill>
                  <a:ea typeface="+mn-ea"/>
                  <a:cs typeface="Arial" panose="020B0604020202020204" pitchFamily="34" charset="0"/>
                </a:rPr>
                <a:t>Luyện tập 1</a:t>
              </a:r>
              <a:endParaRPr lang="en-US" sz="2000" b="1" kern="1200" dirty="0">
                <a:solidFill>
                  <a:srgbClr val="070185"/>
                </a:solidFill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434964" y="657766"/>
                  <a:ext cx="13178498" cy="27184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buClr>
                      <a:srgbClr val="2D1549"/>
                    </a:buClr>
                    <a:buSzPts val="1100"/>
                    <a:defRPr/>
                  </a:pPr>
                  <a:r>
                    <a:rPr lang="vi-VN" sz="16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</a:t>
                  </a:r>
                  <a:r>
                    <a:rPr lang="vi-VN" sz="1600">
                      <a:ea typeface="PMingLiU"/>
                      <a:cs typeface="Times New Roman" panose="02020603050405020304" pitchFamily="18" charset="0"/>
                    </a:rPr>
                    <a:t>hình hộp chữ nhật </a:t>
                  </a:r>
                  <a14:m>
                    <m:oMath xmlns:m="http://schemas.openxmlformats.org/officeDocument/2006/math">
                      <m:r>
                        <a:rPr lang="vi-VN" sz="1600" i="1" kern="1200"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𝐴𝐵𝐶𝐷</m:t>
                      </m:r>
                      <m:r>
                        <a:rPr lang="vi-VN" sz="1600" i="1" kern="1200"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p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  <m:sup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p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p>
                          <m:r>
                            <a:rPr lang="vi-VN" sz="1600" i="1" kern="120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kern="1200" smtClean="0"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.</m:t>
                      </m:r>
                    </m:oMath>
                  </a14:m>
                  <a:r>
                    <a:rPr lang="en-US" sz="1600">
                      <a:latin typeface="+mn-lt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1600">
                      <a:latin typeface="+mn-lt"/>
                      <a:ea typeface="Arial" panose="020B0604020202020204" pitchFamily="34" charset="0"/>
                      <a:cs typeface="Times New Roman" panose="02020603050405020304" pitchFamily="18" charset="0"/>
                    </a:rPr>
                    <a:t>Có thể lập một hệ </a:t>
                  </a:r>
                  <a14:m>
                    <m:oMath xmlns:m="http://schemas.openxmlformats.org/officeDocument/2006/math"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𝑂𝑥𝑦𝑧</m:t>
                      </m:r>
                    </m:oMath>
                  </a14:m>
                  <a:r>
                    <a:rPr lang="vi-VN" sz="1600" i="1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</a:t>
                  </a:r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có gốc</a:t>
                  </a:r>
                  <a:r>
                    <a:rPr lang="en-US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16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</a:t>
                  </a:r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trùng với đỉnh </a:t>
                  </a:r>
                  <a14:m>
                    <m:oMath xmlns:m="http://schemas.openxmlformats.org/officeDocument/2006/math"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1600" b="0" i="0" smtClean="0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và</a:t>
                  </a:r>
                  <a:r>
                    <a:rPr lang="en-US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các vectơ</a:t>
                  </a:r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𝑖</m:t>
                          </m:r>
                        </m:e>
                      </m:acc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𝑗</m:t>
                          </m:r>
                        </m:e>
                      </m:acc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acc>
                    </m:oMath>
                  </a14:m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lần lượt cùng hướng với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𝐶𝐵</m:t>
                          </m:r>
                        </m:e>
                      </m:acc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𝐶𝐷</m:t>
                          </m:r>
                        </m:e>
                      </m:acc>
                      <m:r>
                        <a:rPr lang="vi-VN" sz="1600" i="1">
                          <a:effectLst/>
                          <a:latin typeface="Cambria Math" panose="02040503050406030204" pitchFamily="18" charset="0"/>
                          <a:ea typeface="PMingLiU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600" i="1">
                              <a:effectLst/>
                              <a:latin typeface="Cambria Math" panose="02040503050406030204" pitchFamily="18" charset="0"/>
                              <a:ea typeface="PMingLiU"/>
                              <a:cs typeface="Times New Roman" panose="02020603050405020304" pitchFamily="18" charset="0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PMingLiU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600" i="1">
                                  <a:effectLst/>
                                  <a:latin typeface="Cambria Math" panose="02040503050406030204" pitchFamily="18" charset="0"/>
                                  <a:ea typeface="PMingLiU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vi-VN" sz="1600" i="1">
                                  <a:effectLst/>
                                  <a:latin typeface="Cambria Math" panose="02040503050406030204" pitchFamily="18" charset="0"/>
                                  <a:ea typeface="PMingLiU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</m:oMath>
                  </a14:m>
                  <a:r>
                    <a:rPr lang="vi-VN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không?</a:t>
                  </a:r>
                  <a:r>
                    <a:rPr lang="en-US" sz="1600">
                      <a:effectLst/>
                      <a:latin typeface="+mn-lt"/>
                      <a:ea typeface="PMingLiU"/>
                      <a:cs typeface="Times New Roman" panose="02020603050405020304" pitchFamily="18" charset="0"/>
                    </a:rPr>
                    <a:t> </a:t>
                  </a:r>
                  <a:r>
                    <a:rPr lang="vi-VN" sz="16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thích vì sao.</a:t>
                  </a: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4964" y="657766"/>
                  <a:ext cx="13178498" cy="2718434"/>
                </a:xfrm>
                <a:prstGeom prst="rect">
                  <a:avLst/>
                </a:prstGeom>
                <a:blipFill>
                  <a:blip r:embed="rId3"/>
                  <a:stretch>
                    <a:fillRect l="-555" r="-4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>
            <a:off x="644056" y="1819189"/>
            <a:ext cx="122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16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39" y="2453491"/>
            <a:ext cx="2750185" cy="2086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30380" y="2284280"/>
                <a:ext cx="5160397" cy="2571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6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 hộp chữ nhật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có các cạnh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𝐶𝐶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đôi một vuông góc với nhau tại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6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6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Mà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cùng có điểm bắt đầu là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 </a:t>
                </a:r>
                <a:endParaRPr lang="en-US" sz="16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Do đó có thể lập được một hệ tọa độ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có gốc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trùng với đỉnh </a:t>
                </a:r>
                <a14:m>
                  <m:oMath xmlns:m="http://schemas.openxmlformats.org/officeDocument/2006/math"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và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lần lượt cùng hướng với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𝐶𝐵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acc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sz="16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6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380" y="2284280"/>
                <a:ext cx="5160397" cy="2571473"/>
              </a:xfrm>
              <a:prstGeom prst="rect">
                <a:avLst/>
              </a:prstGeom>
              <a:blipFill>
                <a:blip r:embed="rId6"/>
                <a:stretch>
                  <a:fillRect l="-590" r="-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oogle Shape;553;p41"/>
          <p:cNvGrpSpPr/>
          <p:nvPr/>
        </p:nvGrpSpPr>
        <p:grpSpPr>
          <a:xfrm rot="20360496">
            <a:off x="8169026" y="1252575"/>
            <a:ext cx="1043502" cy="901586"/>
            <a:chOff x="9656" y="159686"/>
            <a:chExt cx="1608914" cy="1427937"/>
          </a:xfrm>
        </p:grpSpPr>
        <p:sp>
          <p:nvSpPr>
            <p:cNvPr id="24" name="Google Shape;554;p41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25" name="Google Shape;555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268430" y="2942902"/>
            <a:ext cx="8737046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dirty="0">
                <a:latin typeface="+mj-lt"/>
              </a:rPr>
              <a:t>TOẠ ĐỘ CỦA ĐIỂM, TOẠ ĐỘ </a:t>
            </a:r>
            <a:br>
              <a:rPr lang="en-US" sz="3900" b="1" dirty="0">
                <a:latin typeface="+mj-lt"/>
              </a:rPr>
            </a:br>
            <a:r>
              <a:rPr lang="en-US" sz="3900" b="1" dirty="0">
                <a:latin typeface="+mj-lt"/>
              </a:rPr>
              <a:t>CỦA VECTƠ TRONG KHÔNG GIAN</a:t>
            </a:r>
            <a:endParaRPr sz="3900" b="1" dirty="0">
              <a:latin typeface="+mj-lt"/>
            </a:endParaRPr>
          </a:p>
        </p:txBody>
      </p:sp>
      <p:sp>
        <p:nvSpPr>
          <p:cNvPr id="409" name="Google Shape;409;p35"/>
          <p:cNvSpPr txBox="1">
            <a:spLocks noGrp="1"/>
          </p:cNvSpPr>
          <p:nvPr>
            <p:ph type="title" idx="2"/>
          </p:nvPr>
        </p:nvSpPr>
        <p:spPr>
          <a:xfrm>
            <a:off x="4026046" y="731521"/>
            <a:ext cx="1221815" cy="10382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EC1265"/>
                </a:solidFill>
                <a:latin typeface="+mj-lt"/>
              </a:rPr>
              <a:t>02</a:t>
            </a:r>
            <a:endParaRPr sz="5500" b="1">
              <a:solidFill>
                <a:srgbClr val="EC1265"/>
              </a:solidFill>
              <a:latin typeface="+mj-lt"/>
            </a:endParaRPr>
          </a:p>
        </p:txBody>
      </p:sp>
      <p:grpSp>
        <p:nvGrpSpPr>
          <p:cNvPr id="414" name="Google Shape;414;p35"/>
          <p:cNvGrpSpPr/>
          <p:nvPr/>
        </p:nvGrpSpPr>
        <p:grpSpPr>
          <a:xfrm rot="1189513">
            <a:off x="7924787" y="3975479"/>
            <a:ext cx="1011968" cy="1026842"/>
            <a:chOff x="335988" y="3393302"/>
            <a:chExt cx="1236351" cy="1254523"/>
          </a:xfrm>
        </p:grpSpPr>
        <p:sp>
          <p:nvSpPr>
            <p:cNvPr id="415" name="Google Shape;415;p35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6" name="Google Shape;41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35"/>
          <p:cNvGrpSpPr/>
          <p:nvPr/>
        </p:nvGrpSpPr>
        <p:grpSpPr>
          <a:xfrm>
            <a:off x="0" y="0"/>
            <a:ext cx="1251386" cy="1110626"/>
            <a:chOff x="9656" y="159686"/>
            <a:chExt cx="1608914" cy="1427937"/>
          </a:xfrm>
        </p:grpSpPr>
        <p:sp>
          <p:nvSpPr>
            <p:cNvPr id="419" name="Google Shape;419;p35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420" name="Google Shape;420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450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36"/>
          <p:cNvGrpSpPr/>
          <p:nvPr/>
        </p:nvGrpSpPr>
        <p:grpSpPr>
          <a:xfrm>
            <a:off x="7947579" y="-384022"/>
            <a:ext cx="870417" cy="858645"/>
            <a:chOff x="8397275" y="2953713"/>
            <a:chExt cx="1302374" cy="1294050"/>
          </a:xfrm>
        </p:grpSpPr>
        <p:sp>
          <p:nvSpPr>
            <p:cNvPr id="432" name="Google Shape;432;p36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" name="Google Shape;43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6"/>
          <p:cNvGrpSpPr/>
          <p:nvPr/>
        </p:nvGrpSpPr>
        <p:grpSpPr>
          <a:xfrm rot="1365463">
            <a:off x="1372" y="4365844"/>
            <a:ext cx="748655" cy="658487"/>
            <a:chOff x="335988" y="3393302"/>
            <a:chExt cx="1236351" cy="1254523"/>
          </a:xfrm>
        </p:grpSpPr>
        <p:sp>
          <p:nvSpPr>
            <p:cNvPr id="435" name="Google Shape;435;p36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38091" y="554137"/>
                <a:ext cx="7973171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1313" lvl="0" indent="-341313" algn="just" defTabSz="18288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1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HĐ2:</a:t>
                </a:r>
                <a:r>
                  <a:rPr kumimoji="0" lang="en-US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F7F7F7">
                        <a:lumMod val="10000"/>
                      </a:srgbClr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1900" b="1" i="1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Khái niệm tọa độ của điểm trong không gian</a:t>
                </a:r>
                <a:endParaRPr lang="en-US" sz="1900" b="1" i="1">
                  <a:solidFill>
                    <a:sysClr val="windowText" lastClr="000000"/>
                  </a:solidFill>
                  <a:latin typeface="+mn-lt"/>
                  <a:ea typeface="+mn-ea"/>
                </a:endParaRPr>
              </a:p>
              <a:p>
                <a:pPr lvl="0" algn="just" defTabSz="1828800">
                  <a:lnSpc>
                    <a:spcPct val="150000"/>
                  </a:lnSpc>
                  <a:buClr>
                    <a:srgbClr val="C00000"/>
                  </a:buClr>
                  <a:defRPr/>
                </a:pPr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Trong không gian </a:t>
                </a:r>
                <a14:m>
                  <m:oMath xmlns:m="http://schemas.openxmlformats.org/officeDocument/2006/math"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𝑂𝑥𝑦𝑧</m:t>
                    </m:r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, cho một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𝑀</m:t>
                    </m:r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 không thuộc các mặt phẳng toạ độ. Vẽ hình hộp chữ nhật </a:t>
                </a:r>
                <a14:m>
                  <m:oMath xmlns:m="http://schemas.openxmlformats.org/officeDocument/2006/math"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𝑂𝐴𝐷𝐵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.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𝐶𝐹𝑀𝐸</m:t>
                    </m:r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 có ba đỉnh </a:t>
                </a:r>
                <a14:m>
                  <m:oMath xmlns:m="http://schemas.openxmlformats.org/officeDocument/2006/math"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𝐴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𝐵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𝐶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lần lượt thuộc các tia </a:t>
                </a:r>
                <a14:m>
                  <m:oMath xmlns:m="http://schemas.openxmlformats.org/officeDocument/2006/math"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𝑂𝑥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𝑂𝑦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𝑂𝑧</m:t>
                    </m:r>
                    <m:r>
                      <a:rPr lang="vi-VN" sz="19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+mn-lt"/>
                    <a:ea typeface="+mn-ea"/>
                  </a:rPr>
                  <a:t>(H.2.37).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1" y="554137"/>
                <a:ext cx="7973171" cy="1846659"/>
              </a:xfrm>
              <a:prstGeom prst="rect">
                <a:avLst/>
              </a:prstGeom>
              <a:blipFill>
                <a:blip r:embed="rId5"/>
                <a:stretch>
                  <a:fillRect l="-765" r="-688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12" y="2134543"/>
            <a:ext cx="2597867" cy="2435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8091" y="2403323"/>
                <a:ext cx="4713137" cy="2023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a) Hai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1900">
                    <a:solidFill>
                      <a:sysClr val="windowText" lastClr="000000"/>
                    </a:solidFill>
                    <a:ea typeface="+mn-ea"/>
                  </a:rPr>
                  <a:t> </a:t>
                </a:r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1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1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𝑂𝐶</m:t>
                        </m:r>
                      </m:e>
                    </m:acc>
                  </m:oMath>
                </a14:m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 có bằng nhau hay không? </a:t>
                </a:r>
                <a:endParaRPr lang="en-US" sz="1900">
                  <a:solidFill>
                    <a:sysClr val="windowText" lastClr="000000"/>
                  </a:solidFill>
                  <a:ea typeface="+mn-ea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b) Giải thích vì sao có thể viết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  <m:r>
                      <a:rPr lang="en-US" sz="19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acc>
                      <m:accPr>
                        <m:chr m:val="⃗"/>
                        <m:ctrlPr>
                          <a:rPr lang="vi-VN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acc>
                    <m:r>
                      <a:rPr lang="en-US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acc>
                      <m:accPr>
                        <m:chr m:val="⃗"/>
                        <m:ctrlP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acc>
                      <m:accPr>
                        <m:chr m:val="⃗"/>
                        <m:ctrlP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900">
                    <a:solidFill>
                      <a:sysClr val="windowText" lastClr="000000"/>
                    </a:solidFill>
                    <a:ea typeface="+mn-ea"/>
                  </a:rPr>
                  <a:t> </a:t>
                </a:r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với </a:t>
                </a:r>
                <a14:m>
                  <m:oMath xmlns:m="http://schemas.openxmlformats.org/officeDocument/2006/math"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𝑧</m:t>
                    </m:r>
                  </m:oMath>
                </a14:m>
                <a:r>
                  <a:rPr lang="en-US" sz="1900">
                    <a:solidFill>
                      <a:sysClr val="windowText" lastClr="000000"/>
                    </a:solidFill>
                    <a:ea typeface="+mn-ea"/>
                  </a:rPr>
                  <a:t> </a:t>
                </a:r>
                <a:r>
                  <a:rPr lang="vi-VN" sz="19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</a:rPr>
                  <a:t>là các số thực.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1" y="2403323"/>
                <a:ext cx="4713137" cy="2023696"/>
              </a:xfrm>
              <a:prstGeom prst="rect">
                <a:avLst/>
              </a:prstGeom>
              <a:blipFill>
                <a:blip r:embed="rId8"/>
                <a:stretch>
                  <a:fillRect l="-1294" r="-1164"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6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36"/>
          <p:cNvGrpSpPr/>
          <p:nvPr/>
        </p:nvGrpSpPr>
        <p:grpSpPr>
          <a:xfrm>
            <a:off x="7947579" y="-384022"/>
            <a:ext cx="870417" cy="858645"/>
            <a:chOff x="8397275" y="2953713"/>
            <a:chExt cx="1302374" cy="1294050"/>
          </a:xfrm>
        </p:grpSpPr>
        <p:sp>
          <p:nvSpPr>
            <p:cNvPr id="432" name="Google Shape;432;p36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" name="Google Shape;43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6"/>
          <p:cNvGrpSpPr/>
          <p:nvPr/>
        </p:nvGrpSpPr>
        <p:grpSpPr>
          <a:xfrm rot="1365463">
            <a:off x="1372" y="4365844"/>
            <a:ext cx="748655" cy="658487"/>
            <a:chOff x="335988" y="3393302"/>
            <a:chExt cx="1236351" cy="1254523"/>
          </a:xfrm>
        </p:grpSpPr>
        <p:sp>
          <p:nvSpPr>
            <p:cNvPr id="435" name="Google Shape;435;p36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4" y="1499547"/>
            <a:ext cx="2756893" cy="25845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8283" y="591615"/>
            <a:ext cx="1228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sng" strike="noStrike" kern="1200" cap="none" spc="0" normalizeH="0" baseline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200" b="1" i="1" u="sng" strike="noStrike" kern="1200" cap="none" spc="0" normalizeH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lời:</a:t>
            </a:r>
            <a:endParaRPr kumimoji="0" lang="en-US" sz="2200" b="1" i="1" u="sng" strike="noStrike" kern="1200" cap="none" spc="0" normalizeH="0" baseline="0" noProof="0" dirty="0">
              <a:ln>
                <a:noFill/>
              </a:ln>
              <a:solidFill>
                <a:srgbClr val="011C26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13869" y="1251843"/>
                <a:ext cx="4981489" cy="3030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Sử dụng quy tắc hình hộp ta được: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𝑂𝐴</m:t>
                          </m:r>
                        </m:e>
                      </m:acc>
                      <m:r>
                        <a:rPr lang="en-US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</m:e>
                      </m:acc>
                      <m:r>
                        <a:rPr lang="en-US" sz="19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𝑂𝐶</m:t>
                          </m:r>
                        </m:e>
                      </m:acc>
                    </m:oMath>
                  </m:oMathPara>
                </a14:m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lần lượt là các vectơ đơn vị trên </a:t>
                </a:r>
                <a14:m>
                  <m:oMath xmlns:m="http://schemas.openxmlformats.org/officeDocument/2006/math"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𝑂𝑦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cùng hướng với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;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cùng hướng với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cùng hướng với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𝑂𝐶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e>
                    </m:acc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𝑂𝐵</m:t>
                        </m:r>
                      </m:e>
                    </m:acc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𝑦</m:t>
                    </m:r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19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𝑂𝐶</m:t>
                        </m:r>
                      </m:e>
                    </m:acc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𝑧</m:t>
                    </m:r>
                    <m:acc>
                      <m:accPr>
                        <m:chr m:val="⃗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869" y="1251843"/>
                <a:ext cx="4981489" cy="3030510"/>
              </a:xfrm>
              <a:prstGeom prst="rect">
                <a:avLst/>
              </a:prstGeom>
              <a:blipFill>
                <a:blip r:embed="rId7"/>
                <a:stretch>
                  <a:fillRect l="-1224" r="-1102" b="-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0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6620" y="552355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>
                <a:ln>
                  <a:noFill/>
                </a:ln>
                <a:solidFill>
                  <a:srgbClr val="06075E"/>
                </a:solidFill>
                <a:effectLst/>
                <a:uLnTx/>
                <a:uFillTx/>
                <a:latin typeface="Arial"/>
                <a:cs typeface="Arial"/>
                <a:sym typeface="Righteous"/>
              </a:rPr>
              <a:t>KẾT LUẬN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772" y="1894380"/>
            <a:ext cx="2245562" cy="2165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6" y="1526292"/>
            <a:ext cx="5572227" cy="2901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81476" y="488970"/>
            <a:ext cx="582649" cy="8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64"/>
          <p:cNvGrpSpPr/>
          <p:nvPr/>
        </p:nvGrpSpPr>
        <p:grpSpPr>
          <a:xfrm>
            <a:off x="8699974" y="2066014"/>
            <a:ext cx="745739" cy="740973"/>
            <a:chOff x="8397275" y="2953713"/>
            <a:chExt cx="1302374" cy="1294050"/>
          </a:xfrm>
        </p:grpSpPr>
        <p:sp>
          <p:nvSpPr>
            <p:cNvPr id="1098" name="Google Shape;1098;p64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9" name="Google Shape;1099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0" name="Google Shape;1100;p64"/>
          <p:cNvGrpSpPr/>
          <p:nvPr/>
        </p:nvGrpSpPr>
        <p:grpSpPr>
          <a:xfrm rot="-729661">
            <a:off x="8014395" y="4074689"/>
            <a:ext cx="806393" cy="818123"/>
            <a:chOff x="335988" y="3393302"/>
            <a:chExt cx="1236351" cy="1254523"/>
          </a:xfrm>
        </p:grpSpPr>
        <p:sp>
          <p:nvSpPr>
            <p:cNvPr id="1101" name="Google Shape;1101;p64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2" name="Google Shape;1102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3" name="Google Shape;1103;p64"/>
          <p:cNvGrpSpPr/>
          <p:nvPr/>
        </p:nvGrpSpPr>
        <p:grpSpPr>
          <a:xfrm rot="-796891">
            <a:off x="-176984" y="110934"/>
            <a:ext cx="965758" cy="857127"/>
            <a:chOff x="9656" y="159686"/>
            <a:chExt cx="1608914" cy="1427937"/>
          </a:xfrm>
        </p:grpSpPr>
        <p:sp>
          <p:nvSpPr>
            <p:cNvPr id="1104" name="Google Shape;1104;p64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1105" name="Google Shape;1105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9399" y="3172568"/>
                <a:ext cx="4134530" cy="577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Tọa độ của gốc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4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0;0;0</m:t>
                        </m:r>
                      </m:e>
                    </m:d>
                  </m:oMath>
                </a14:m>
                <a:r>
                  <a:rPr lang="en-US" sz="24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24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399" y="3172568"/>
                <a:ext cx="4134530" cy="577850"/>
              </a:xfrm>
              <a:prstGeom prst="rect">
                <a:avLst/>
              </a:prstGeom>
              <a:blipFill>
                <a:blip r:embed="rId6"/>
                <a:stretch>
                  <a:fillRect l="-1770" r="-191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310899D1-77AE-1414-B4B6-E9208353AA15}"/>
                  </a:ext>
                </a:extLst>
              </p:cNvPr>
              <p:cNvSpPr/>
              <p:nvPr/>
            </p:nvSpPr>
            <p:spPr>
              <a:xfrm>
                <a:off x="2549289" y="836271"/>
                <a:ext cx="5134751" cy="960651"/>
              </a:xfrm>
              <a:prstGeom prst="wedgeRoundRectCallout">
                <a:avLst>
                  <a:gd name="adj1" fmla="val -65741"/>
                  <a:gd name="adj2" fmla="val 53543"/>
                  <a:gd name="adj3" fmla="val 16667"/>
                </a:avLst>
              </a:prstGeom>
              <a:solidFill>
                <a:srgbClr val="FAFF97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400">
                    <a:solidFill>
                      <a:srgbClr val="242400"/>
                    </a:solidFill>
                    <a:latin typeface="Arial" panose="020B0604020202020204" pitchFamily="34" charset="0"/>
                    <a:cs typeface="Arial"/>
                  </a:rPr>
                  <a:t>Hãy tìm toạ độ của gốc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400">
                    <a:solidFill>
                      <a:srgbClr val="242400"/>
                    </a:solidFill>
                    <a:latin typeface="Arial" panose="020B0604020202020204" pitchFamily="34" charset="0"/>
                    <a:cs typeface="Arial"/>
                  </a:rPr>
                  <a:t>  </a:t>
                </a:r>
                <a:endParaRPr lang="en-US" sz="2400">
                  <a:solidFill>
                    <a:srgbClr val="000000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310899D1-77AE-1414-B4B6-E9208353A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289" y="836271"/>
                <a:ext cx="5134751" cy="960651"/>
              </a:xfrm>
              <a:prstGeom prst="wedgeRoundRectCallout">
                <a:avLst>
                  <a:gd name="adj1" fmla="val -65741"/>
                  <a:gd name="adj2" fmla="val 53543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6">
            <a:extLst>
              <a:ext uri="{FF2B5EF4-FFF2-40B4-BE49-F238E27FC236}">
                <a16:creationId xmlns:a16="http://schemas.microsoft.com/office/drawing/2014/main" id="{9B8FC2EE-F896-1933-B026-84D3CCC50BC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401" y="1796922"/>
            <a:ext cx="2072178" cy="27512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502426" y="2316484"/>
            <a:ext cx="1228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400" b="1" i="1" u="sng" strike="noStrike" kern="1200" cap="none" spc="0" normalizeH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lời: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011C26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0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39"/>
          <p:cNvGrpSpPr/>
          <p:nvPr/>
        </p:nvGrpSpPr>
        <p:grpSpPr>
          <a:xfrm rot="438465">
            <a:off x="-29491" y="4169129"/>
            <a:ext cx="1295238" cy="1149545"/>
            <a:chOff x="9656" y="159686"/>
            <a:chExt cx="1608914" cy="1427937"/>
          </a:xfrm>
        </p:grpSpPr>
        <p:sp>
          <p:nvSpPr>
            <p:cNvPr id="489" name="Google Shape;489;p39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490" name="Google Shape;49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Google Shape;491;p39"/>
          <p:cNvGrpSpPr/>
          <p:nvPr/>
        </p:nvGrpSpPr>
        <p:grpSpPr>
          <a:xfrm rot="928070">
            <a:off x="8638042" y="1070409"/>
            <a:ext cx="647404" cy="463795"/>
            <a:chOff x="335988" y="3393302"/>
            <a:chExt cx="1236351" cy="1254523"/>
          </a:xfrm>
        </p:grpSpPr>
        <p:sp>
          <p:nvSpPr>
            <p:cNvPr id="492" name="Google Shape;492;p39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3" name="Google Shape;493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51299" y="414371"/>
                <a:ext cx="8275911" cy="872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800" b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Ví dụ 2:</a:t>
                </a:r>
                <a:r>
                  <a:rPr lang="en-US"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800" kern="120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8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 2.38 minh hoạ một hệ toạ độ </a:t>
                </a:r>
                <a14:m>
                  <m:oMath xmlns:m="http://schemas.openxmlformats.org/officeDocument/2006/math">
                    <m:r>
                      <a:rPr lang="vi-VN" sz="18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𝑂𝑥𝑦𝑧</m:t>
                    </m:r>
                  </m:oMath>
                </a14:m>
                <a:r>
                  <a:rPr lang="vi-VN" sz="18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trong không gian cùng với các hình vuông có cạnh bằng 1 đơn vị. Tìm toạ độ của điểm </a:t>
                </a:r>
                <a14:m>
                  <m:oMath xmlns:m="http://schemas.openxmlformats.org/officeDocument/2006/math">
                    <m:r>
                      <a:rPr lang="vi-VN" sz="18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18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99" y="414371"/>
                <a:ext cx="8275911" cy="872034"/>
              </a:xfrm>
              <a:prstGeom prst="rect">
                <a:avLst/>
              </a:prstGeom>
              <a:blipFill>
                <a:blip r:embed="rId5"/>
                <a:stretch>
                  <a:fillRect l="-589" r="-589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31" y="1802045"/>
            <a:ext cx="2882893" cy="265147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477857" y="1443000"/>
            <a:ext cx="1228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023E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023E5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88621" y="1921221"/>
                <a:ext cx="4406948" cy="24236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/>
                  <a:t>Trong Hình 2.38,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𝐴𝐵𝐶𝑀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𝐹𝑂𝐷𝐸</m:t>
                    </m:r>
                  </m:oMath>
                </a14:m>
                <a:r>
                  <a:rPr lang="vi-VN" sz="1800"/>
                  <a:t> là hình hộp chữ nhật. </a:t>
                </a:r>
                <a:endParaRPr lang="en-US" sz="1800"/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/>
                  <a:t>Áp dụng quy tắc hình hộp suy ra</a:t>
                </a:r>
                <a:endParaRPr lang="en-US" sz="1800"/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acc>
                        <m:accPr>
                          <m:chr m:val="⃗"/>
                          <m:ctrlP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,+</m:t>
                      </m:r>
                      <m:r>
                        <a:rPr lang="en-US" sz="1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vi-VN" sz="1800"/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/>
                  <a:t>Vì vậy, toạ độ của điểm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1800"/>
                  <a:t> là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(3; 4; </m:t>
                    </m:r>
                    <m:r>
                      <a:rPr lang="vi-VN" sz="1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180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18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1" y="1921221"/>
                <a:ext cx="4406948" cy="2423677"/>
              </a:xfrm>
              <a:prstGeom prst="rect">
                <a:avLst/>
              </a:prstGeom>
              <a:blipFill>
                <a:blip r:embed="rId7"/>
                <a:stretch>
                  <a:fillRect l="-1245" r="-1107" b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41"/>
          <p:cNvGrpSpPr/>
          <p:nvPr/>
        </p:nvGrpSpPr>
        <p:grpSpPr>
          <a:xfrm>
            <a:off x="8610217" y="507778"/>
            <a:ext cx="766577" cy="761678"/>
            <a:chOff x="8397275" y="2953713"/>
            <a:chExt cx="1302374" cy="1294050"/>
          </a:xfrm>
        </p:grpSpPr>
        <p:sp>
          <p:nvSpPr>
            <p:cNvPr id="551" name="Google Shape;551;p41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2" name="Google Shape;552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3" name="Google Shape;553;p41"/>
          <p:cNvGrpSpPr/>
          <p:nvPr/>
        </p:nvGrpSpPr>
        <p:grpSpPr>
          <a:xfrm rot="-796838">
            <a:off x="8189221" y="1016005"/>
            <a:ext cx="1236867" cy="1097740"/>
            <a:chOff x="9656" y="159686"/>
            <a:chExt cx="1608914" cy="1427937"/>
          </a:xfrm>
        </p:grpSpPr>
        <p:sp>
          <p:nvSpPr>
            <p:cNvPr id="554" name="Google Shape;554;p41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555" name="Google Shape;555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694617" y="599947"/>
            <a:ext cx="7309282" cy="646074"/>
            <a:chOff x="1066802" y="1015556"/>
            <a:chExt cx="14618564" cy="1292147"/>
          </a:xfrm>
        </p:grpSpPr>
        <p:sp>
          <p:nvSpPr>
            <p:cNvPr id="36" name="TextBox 35"/>
            <p:cNvSpPr txBox="1"/>
            <p:nvPr/>
          </p:nvSpPr>
          <p:spPr>
            <a:xfrm>
              <a:off x="1066802" y="1015556"/>
              <a:ext cx="4015408" cy="1246495"/>
            </a:xfrm>
            <a:prstGeom prst="rect">
              <a:avLst/>
            </a:prstGeom>
            <a:solidFill>
              <a:srgbClr val="F4FF5C"/>
            </a:solidFill>
            <a:ln w="25400" cap="flat" cmpd="sng" algn="ctr">
              <a:solidFill>
                <a:srgbClr val="F4FF5C">
                  <a:shade val="50000"/>
                </a:srgb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defRPr/>
              </a:pPr>
              <a:r>
                <a:rPr lang="en-US" sz="2300" b="1" kern="1200">
                  <a:solidFill>
                    <a:srgbClr val="070185"/>
                  </a:solidFill>
                  <a:ea typeface="+mn-ea"/>
                  <a:cs typeface="Arial" panose="020B0604020202020204" pitchFamily="34" charset="0"/>
                </a:rPr>
                <a:t>Luyện tập 2</a:t>
              </a:r>
              <a:endParaRPr lang="en-US" sz="2300" b="1" kern="1200" dirty="0">
                <a:solidFill>
                  <a:srgbClr val="070185"/>
                </a:solidFill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5230096" y="1153542"/>
                  <a:ext cx="10455270" cy="11541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buClr>
                      <a:srgbClr val="2D1549"/>
                    </a:buClr>
                    <a:buSzPts val="1100"/>
                    <a:defRPr/>
                  </a:pPr>
                  <a:r>
                    <a:rPr lang="vi-VN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Tìm toạ độ của điểm </a:t>
                  </a:r>
                  <a14:m>
                    <m:oMath xmlns:m="http://schemas.openxmlformats.org/officeDocument/2006/math">
                      <m:r>
                        <a:rPr lang="vi-VN" sz="2100" i="1" kern="1200" smtClean="0"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𝑁</m:t>
                      </m:r>
                    </m:oMath>
                  </a14:m>
                  <a:r>
                    <a:rPr lang="vi-VN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trong Hình 2.39.</a:t>
                  </a: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0096" y="1153542"/>
                  <a:ext cx="10455270" cy="1154161"/>
                </a:xfrm>
                <a:prstGeom prst="rect">
                  <a:avLst/>
                </a:prstGeom>
                <a:blipFill>
                  <a:blip r:embed="rId5"/>
                  <a:stretch>
                    <a:fillRect l="-1399" b="-95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/>
          <p:cNvSpPr/>
          <p:nvPr/>
        </p:nvSpPr>
        <p:spPr>
          <a:xfrm>
            <a:off x="4408514" y="1824053"/>
            <a:ext cx="12284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7" y="1718926"/>
            <a:ext cx="3336696" cy="2893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652116" y="2378738"/>
                <a:ext cx="3444039" cy="1728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𝑂𝑁</m:t>
                        </m:r>
                      </m:e>
                    </m:acc>
                    <m:r>
                      <a:rPr lang="en-US" sz="21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acc>
                      <m:accPr>
                        <m:chr m:val="⃗"/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21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+5</m:t>
                    </m:r>
                    <m:acc>
                      <m:accPr>
                        <m:chr m:val="⃗"/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21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acc>
                      <m:accPr>
                        <m:chr m:val="⃗"/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endParaRPr lang="en-US" sz="21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1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Vậy, tọa độ của điểm </a:t>
                </a:r>
                <a14:m>
                  <m:oMath xmlns:m="http://schemas.openxmlformats.org/officeDocument/2006/math">
                    <m:r>
                      <a:rPr lang="en-US" sz="21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1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2;5;4</m:t>
                        </m:r>
                      </m:e>
                    </m:d>
                  </m:oMath>
                </a14:m>
                <a:r>
                  <a:rPr lang="en-US" sz="21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21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16" y="2378738"/>
                <a:ext cx="3444039" cy="1728935"/>
              </a:xfrm>
              <a:prstGeom prst="rect">
                <a:avLst/>
              </a:prstGeom>
              <a:blipFill>
                <a:blip r:embed="rId8"/>
                <a:stretch>
                  <a:fillRect l="-2124" r="-2124" b="-5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1750822" y="1887399"/>
            <a:ext cx="5955336" cy="12772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>
                <a:solidFill>
                  <a:srgbClr val="EC1265"/>
                </a:solidFill>
                <a:latin typeface="+mj-lt"/>
              </a:rPr>
              <a:t>LUYỆN TẬP</a:t>
            </a:r>
            <a:endParaRPr sz="7000" b="1" dirty="0">
              <a:solidFill>
                <a:srgbClr val="EC1265"/>
              </a:solidFill>
              <a:latin typeface="+mj-lt"/>
            </a:endParaRPr>
          </a:p>
        </p:txBody>
      </p:sp>
      <p:grpSp>
        <p:nvGrpSpPr>
          <p:cNvPr id="411" name="Google Shape;411;p35"/>
          <p:cNvGrpSpPr/>
          <p:nvPr/>
        </p:nvGrpSpPr>
        <p:grpSpPr>
          <a:xfrm>
            <a:off x="2120158" y="1274267"/>
            <a:ext cx="5586000" cy="2431043"/>
            <a:chOff x="2223975" y="1325675"/>
            <a:chExt cx="5586000" cy="2324625"/>
          </a:xfrm>
        </p:grpSpPr>
        <p:cxnSp>
          <p:nvCxnSpPr>
            <p:cNvPr id="412" name="Google Shape;412;p35"/>
            <p:cNvCxnSpPr/>
            <p:nvPr/>
          </p:nvCxnSpPr>
          <p:spPr>
            <a:xfrm>
              <a:off x="5328975" y="3650300"/>
              <a:ext cx="2481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35"/>
            <p:cNvCxnSpPr/>
            <p:nvPr/>
          </p:nvCxnSpPr>
          <p:spPr>
            <a:xfrm>
              <a:off x="2223975" y="1325675"/>
              <a:ext cx="2904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4" name="Google Shape;414;p35"/>
          <p:cNvGrpSpPr/>
          <p:nvPr/>
        </p:nvGrpSpPr>
        <p:grpSpPr>
          <a:xfrm rot="1189513">
            <a:off x="7924787" y="3975479"/>
            <a:ext cx="1011968" cy="1026842"/>
            <a:chOff x="335988" y="3393302"/>
            <a:chExt cx="1236351" cy="1254523"/>
          </a:xfrm>
        </p:grpSpPr>
        <p:sp>
          <p:nvSpPr>
            <p:cNvPr id="415" name="Google Shape;415;p35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6" name="Google Shape;41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35"/>
          <p:cNvGrpSpPr/>
          <p:nvPr/>
        </p:nvGrpSpPr>
        <p:grpSpPr>
          <a:xfrm>
            <a:off x="0" y="0"/>
            <a:ext cx="1251386" cy="1110626"/>
            <a:chOff x="9656" y="159686"/>
            <a:chExt cx="1608914" cy="1427937"/>
          </a:xfrm>
        </p:grpSpPr>
        <p:sp>
          <p:nvSpPr>
            <p:cNvPr id="419" name="Google Shape;419;p35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420" name="Google Shape;420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638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5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>
            <a:spLocks noGrp="1"/>
          </p:cNvSpPr>
          <p:nvPr>
            <p:ph type="title"/>
          </p:nvPr>
        </p:nvSpPr>
        <p:spPr>
          <a:xfrm>
            <a:off x="568925" y="541509"/>
            <a:ext cx="291374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b="1">
                <a:solidFill>
                  <a:srgbClr val="06075E"/>
                </a:solidFill>
                <a:latin typeface="+mj-lt"/>
              </a:rPr>
              <a:t>KHỞI ĐỘNG</a:t>
            </a:r>
          </a:p>
        </p:txBody>
      </p:sp>
      <p:grpSp>
        <p:nvGrpSpPr>
          <p:cNvPr id="359" name="Google Shape;359;p32"/>
          <p:cNvGrpSpPr/>
          <p:nvPr/>
        </p:nvGrpSpPr>
        <p:grpSpPr>
          <a:xfrm>
            <a:off x="8015672" y="186227"/>
            <a:ext cx="715134" cy="710563"/>
            <a:chOff x="8397275" y="2953713"/>
            <a:chExt cx="1302374" cy="1294050"/>
          </a:xfrm>
        </p:grpSpPr>
        <p:sp>
          <p:nvSpPr>
            <p:cNvPr id="360" name="Google Shape;360;p32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" name="Google Shape;36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545072" y="1398862"/>
            <a:ext cx="447220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+mj-lt"/>
                <a:ea typeface="Arial" panose="020B0604020202020204" pitchFamily="34" charset="0"/>
              </a:rPr>
              <a:t>Trong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hình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2.34,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một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chiếc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bóng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đèn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được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treo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cách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sàn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nhà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là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2 m,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cách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hai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bức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tường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lần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lượt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là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1 m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và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1,5 m.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Kiến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thức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toán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học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nào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giúp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mô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tả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chính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xác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và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ngắn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gọn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vị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trí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của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chiếc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bóng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đèn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trong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không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 </a:t>
            </a:r>
            <a:r>
              <a:rPr lang="en-US" sz="1900" dirty="0" err="1">
                <a:latin typeface="+mj-lt"/>
                <a:ea typeface="Arial" panose="020B0604020202020204" pitchFamily="34" charset="0"/>
              </a:rPr>
              <a:t>gian</a:t>
            </a:r>
            <a:r>
              <a:rPr lang="en-US" sz="1900" dirty="0">
                <a:latin typeface="+mj-lt"/>
                <a:ea typeface="Arial" panose="020B0604020202020204" pitchFamily="34" charset="0"/>
              </a:rPr>
              <a:t>?</a:t>
            </a:r>
            <a:endParaRPr lang="en-US" sz="19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17" y="1572146"/>
            <a:ext cx="3267987" cy="2901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082" y="8242656"/>
            <a:ext cx="1066800" cy="1066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4113" y="4296024"/>
            <a:ext cx="541824" cy="518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9494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1409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6267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3" y="247650"/>
            <a:ext cx="8254175" cy="20308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03216" y="368594"/>
                <a:ext cx="7288032" cy="1687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fr-FR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không gian với hệ tọa độ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điểm 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(1;2;3)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Tìm tọa độ điểm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hình chiếu vuông góc của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lên mặt phẳng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𝑂𝑦𝑧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16" y="368594"/>
                <a:ext cx="7288032" cy="1687963"/>
              </a:xfrm>
              <a:prstGeom prst="rect">
                <a:avLst/>
              </a:prstGeom>
              <a:blipFill>
                <a:blip r:embed="rId11"/>
                <a:stretch>
                  <a:fillRect l="-1339" r="-1255" b="-7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13710" y="2728214"/>
            <a:ext cx="4127087" cy="8775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3" y="2712667"/>
            <a:ext cx="4127087" cy="8823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5571632" y="2824557"/>
                <a:ext cx="20661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0;2;3</m:t>
                        </m:r>
                      </m:e>
                    </m:d>
                  </m:oMath>
                </a14:m>
                <a:endPara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32" y="2824557"/>
                <a:ext cx="2066105" cy="646331"/>
              </a:xfrm>
              <a:prstGeom prst="rect">
                <a:avLst/>
              </a:prstGeom>
              <a:blipFill>
                <a:blip r:embed="rId12"/>
                <a:stretch>
                  <a:fillRect l="-4720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886705" y="2816607"/>
                <a:ext cx="30987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1;0;0</m:t>
                        </m:r>
                      </m:e>
                    </m:d>
                  </m:oMath>
                </a14:m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05" y="2816607"/>
                <a:ext cx="3098747" cy="646331"/>
              </a:xfrm>
              <a:prstGeom prst="rect">
                <a:avLst/>
              </a:prstGeom>
              <a:blipFill>
                <a:blip r:embed="rId13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10" y="3968963"/>
            <a:ext cx="4127087" cy="8900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3" y="3958264"/>
            <a:ext cx="4127087" cy="8906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467611" y="4079933"/>
                <a:ext cx="2162505" cy="58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1;2;0</m:t>
                        </m:r>
                      </m:e>
                    </m:d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611" y="4079933"/>
                <a:ext cx="2162505" cy="587148"/>
              </a:xfrm>
              <a:prstGeom prst="rect">
                <a:avLst/>
              </a:prstGeom>
              <a:blipFill>
                <a:blip r:embed="rId14"/>
                <a:stretch>
                  <a:fillRect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283875" y="4050341"/>
                <a:ext cx="2171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:r>
                  <a:rPr 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1;0;3</m:t>
                        </m:r>
                      </m:e>
                    </m:d>
                  </m:oMath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875" y="4050341"/>
                <a:ext cx="2171448" cy="646331"/>
              </a:xfrm>
              <a:prstGeom prst="rect">
                <a:avLst/>
              </a:prstGeom>
              <a:blipFill>
                <a:blip r:embed="rId15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5518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9784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070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366919"/>
            <a:ext cx="8254175" cy="16758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63818" y="519259"/>
                <a:ext cx="7246904" cy="121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fr-FR" sz="2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2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fr-FR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𝑂𝑀</m:t>
                        </m:r>
                      </m:e>
                    </m:acc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18" y="519259"/>
                <a:ext cx="7246904" cy="1215846"/>
              </a:xfrm>
              <a:prstGeom prst="rect">
                <a:avLst/>
              </a:prstGeom>
              <a:blipFill>
                <a:blip r:embed="rId11"/>
                <a:stretch>
                  <a:fillRect l="-1347" r="-1347" b="-10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65764" y="3871366"/>
            <a:ext cx="4127087" cy="9626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516263"/>
            <a:ext cx="4127087" cy="9679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26778" y="3970054"/>
                <a:ext cx="2925545" cy="739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m:rPr>
                          <m:nor/>
                        </m:rPr>
                        <a:rPr lang="nl-NL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78" y="3970054"/>
                <a:ext cx="2925545" cy="73962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234603" y="2641312"/>
                <a:ext cx="2796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 −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 −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603" y="2641312"/>
                <a:ext cx="2796213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6701"/>
            <a:ext cx="4127087" cy="9763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65764" y="2501353"/>
            <a:ext cx="4127087" cy="9770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234603" y="4026192"/>
                <a:ext cx="2162505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0;0;0</m:t>
                          </m:r>
                        </m:e>
                      </m:d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603" y="4026192"/>
                <a:ext cx="2162505" cy="684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303827" y="2611039"/>
                <a:ext cx="2171448" cy="713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nl-NL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nl-NL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r>
                        <m:rPr>
                          <m:nor/>
                        </m:rPr>
                        <a:rPr lang="nl-NL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827" y="2611039"/>
                <a:ext cx="2171448" cy="7139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5380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8622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104577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0" y="287405"/>
            <a:ext cx="8254175" cy="26667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86620" y="3253347"/>
            <a:ext cx="4127087" cy="6721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4" y="3269532"/>
            <a:ext cx="4127087" cy="6758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78048" y="3293683"/>
                <a:ext cx="2864576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−1;2;4</m:t>
                          </m:r>
                        </m:e>
                      </m:d>
                    </m:oMath>
                  </m:oMathPara>
                </a14:m>
                <a:endParaRPr lang="en-US" sz="1900" kern="120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48" y="3293683"/>
                <a:ext cx="2864576" cy="579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105135" y="3317130"/>
                <a:ext cx="2888071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1;2;4</m:t>
                          </m:r>
                        </m:e>
                      </m:d>
                    </m:oMath>
                  </m:oMathPara>
                </a14:m>
                <a:endParaRPr lang="en-US" sz="200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135" y="3317130"/>
                <a:ext cx="2888071" cy="592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7" y="4217003"/>
            <a:ext cx="4127087" cy="6817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0" y="4206439"/>
            <a:ext cx="4127087" cy="6821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212728" y="4262999"/>
                <a:ext cx="3001101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1;2; −4</m:t>
                          </m:r>
                        </m:e>
                      </m:d>
                    </m:oMath>
                  </m:oMathPara>
                </a14:m>
                <a:endParaRPr lang="en-US" sz="200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728" y="4262999"/>
                <a:ext cx="3001101" cy="5924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978048" y="4258382"/>
                <a:ext cx="301351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2000">
                          <a:solidFill>
                            <a:prstClr val="white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nl-NL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−1;−2;4</m:t>
                          </m:r>
                        </m:e>
                      </m:d>
                    </m:oMath>
                  </m:oMathPara>
                </a14:m>
                <a:endParaRPr lang="en-US" sz="1900" kern="10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48" y="4258382"/>
                <a:ext cx="3013512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6864" y="2887824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67831" y="458844"/>
                <a:ext cx="3943780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fr-FR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fr-FR" sz="2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hệ tọa độ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vi-VN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tọa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31" y="458844"/>
                <a:ext cx="3943780" cy="2400657"/>
              </a:xfrm>
              <a:prstGeom prst="rect">
                <a:avLst/>
              </a:prstGeom>
              <a:blipFill>
                <a:blip r:embed="rId16"/>
                <a:stretch>
                  <a:fillRect l="-1700" r="-1546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2731" y="688514"/>
            <a:ext cx="3287488" cy="18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66"/>
          <p:cNvGrpSpPr/>
          <p:nvPr/>
        </p:nvGrpSpPr>
        <p:grpSpPr>
          <a:xfrm>
            <a:off x="7967975" y="4260989"/>
            <a:ext cx="710047" cy="710588"/>
            <a:chOff x="1365464" y="1242597"/>
            <a:chExt cx="914538" cy="915352"/>
          </a:xfrm>
        </p:grpSpPr>
        <p:sp>
          <p:nvSpPr>
            <p:cNvPr id="1145" name="Google Shape;1145;p66"/>
            <p:cNvSpPr/>
            <p:nvPr/>
          </p:nvSpPr>
          <p:spPr>
            <a:xfrm>
              <a:off x="1365475" y="1242600"/>
              <a:ext cx="913794" cy="914607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7C7E4"/>
                </a:gs>
              </a:gsLst>
              <a:path path="circle">
                <a:fillToRect l="50000" t="50000" r="50000" b="50000"/>
              </a:path>
              <a:tileRect/>
            </a:gra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66"/>
            <p:cNvSpPr/>
            <p:nvPr/>
          </p:nvSpPr>
          <p:spPr>
            <a:xfrm>
              <a:off x="1365464" y="1242597"/>
              <a:ext cx="914538" cy="915352"/>
            </a:xfrm>
            <a:custGeom>
              <a:avLst/>
              <a:gdLst/>
              <a:ahLst/>
              <a:cxnLst/>
              <a:rect l="l" t="t" r="r" b="b"/>
              <a:pathLst>
                <a:path w="914538" h="915352" extrusionOk="0">
                  <a:moveTo>
                    <a:pt x="914539" y="457676"/>
                  </a:moveTo>
                  <a:cubicBezTo>
                    <a:pt x="914539" y="710444"/>
                    <a:pt x="709813" y="915352"/>
                    <a:pt x="457269" y="915352"/>
                  </a:cubicBezTo>
                  <a:cubicBezTo>
                    <a:pt x="204727" y="915352"/>
                    <a:pt x="0" y="710444"/>
                    <a:pt x="0" y="457676"/>
                  </a:cubicBezTo>
                  <a:cubicBezTo>
                    <a:pt x="0" y="204909"/>
                    <a:pt x="204727" y="0"/>
                    <a:pt x="457269" y="0"/>
                  </a:cubicBezTo>
                  <a:cubicBezTo>
                    <a:pt x="709812" y="0"/>
                    <a:pt x="914539" y="204909"/>
                    <a:pt x="914539" y="45767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7C7E4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7" name="Google Shape;1147;p66"/>
          <p:cNvGrpSpPr/>
          <p:nvPr/>
        </p:nvGrpSpPr>
        <p:grpSpPr>
          <a:xfrm rot="754884">
            <a:off x="-106417" y="82165"/>
            <a:ext cx="1040739" cy="1058548"/>
            <a:chOff x="7749940" y="3491026"/>
            <a:chExt cx="1159001" cy="1178833"/>
          </a:xfrm>
        </p:grpSpPr>
        <p:sp>
          <p:nvSpPr>
            <p:cNvPr id="1148" name="Google Shape;1148;p66"/>
            <p:cNvSpPr/>
            <p:nvPr/>
          </p:nvSpPr>
          <p:spPr>
            <a:xfrm rot="798371">
              <a:off x="7850696" y="3587972"/>
              <a:ext cx="957194" cy="983842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97C7E4"/>
                </a:gs>
              </a:gsLst>
              <a:path path="circle">
                <a:fillToRect l="50000" t="50000" r="50000" b="50000"/>
              </a:path>
              <a:tileRect/>
            </a:gra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49" name="Google Shape;1149;p66"/>
            <p:cNvGrpSpPr/>
            <p:nvPr/>
          </p:nvGrpSpPr>
          <p:grpSpPr>
            <a:xfrm rot="799569">
              <a:off x="7850508" y="3588194"/>
              <a:ext cx="957865" cy="984530"/>
              <a:chOff x="3174462" y="1488626"/>
              <a:chExt cx="957839" cy="984503"/>
            </a:xfrm>
          </p:grpSpPr>
          <p:sp>
            <p:nvSpPr>
              <p:cNvPr id="1150" name="Google Shape;1150;p66"/>
              <p:cNvSpPr/>
              <p:nvPr/>
            </p:nvSpPr>
            <p:spPr>
              <a:xfrm>
                <a:off x="3174462" y="1488626"/>
                <a:ext cx="957839" cy="984503"/>
              </a:xfrm>
              <a:custGeom>
                <a:avLst/>
                <a:gdLst/>
                <a:ahLst/>
                <a:cxnLst/>
                <a:rect l="l" t="t" r="r" b="b"/>
                <a:pathLst>
                  <a:path w="957839" h="984503" extrusionOk="0">
                    <a:moveTo>
                      <a:pt x="478872" y="0"/>
                    </a:moveTo>
                    <a:lnTo>
                      <a:pt x="957839" y="830199"/>
                    </a:lnTo>
                    <a:lnTo>
                      <a:pt x="478872" y="984504"/>
                    </a:lnTo>
                    <a:lnTo>
                      <a:pt x="0" y="830199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97C7E4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66"/>
              <p:cNvSpPr/>
              <p:nvPr/>
            </p:nvSpPr>
            <p:spPr>
              <a:xfrm>
                <a:off x="3653334" y="1488626"/>
                <a:ext cx="478967" cy="984503"/>
              </a:xfrm>
              <a:custGeom>
                <a:avLst/>
                <a:gdLst/>
                <a:ahLst/>
                <a:cxnLst/>
                <a:rect l="l" t="t" r="r" b="b"/>
                <a:pathLst>
                  <a:path w="478967" h="984503" extrusionOk="0">
                    <a:moveTo>
                      <a:pt x="0" y="0"/>
                    </a:moveTo>
                    <a:lnTo>
                      <a:pt x="478967" y="830199"/>
                    </a:lnTo>
                    <a:lnTo>
                      <a:pt x="0" y="98450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97C7E4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6" name="Google Shape;1156;p66"/>
          <p:cNvGrpSpPr/>
          <p:nvPr/>
        </p:nvGrpSpPr>
        <p:grpSpPr>
          <a:xfrm>
            <a:off x="7760207" y="610928"/>
            <a:ext cx="1843797" cy="384121"/>
            <a:chOff x="3128874" y="3712979"/>
            <a:chExt cx="1843797" cy="384121"/>
          </a:xfrm>
        </p:grpSpPr>
        <p:sp>
          <p:nvSpPr>
            <p:cNvPr id="1157" name="Google Shape;1157;p66"/>
            <p:cNvSpPr/>
            <p:nvPr/>
          </p:nvSpPr>
          <p:spPr>
            <a:xfrm>
              <a:off x="3128874" y="3712979"/>
              <a:ext cx="1843797" cy="384121"/>
            </a:xfrm>
            <a:custGeom>
              <a:avLst/>
              <a:gdLst/>
              <a:ahLst/>
              <a:cxnLst/>
              <a:rect l="l" t="t" r="r" b="b"/>
              <a:pathLst>
                <a:path w="3478863" h="724757" extrusionOk="0">
                  <a:moveTo>
                    <a:pt x="3476866" y="234791"/>
                  </a:moveTo>
                  <a:cubicBezTo>
                    <a:pt x="3476770" y="234124"/>
                    <a:pt x="3476485" y="233458"/>
                    <a:pt x="3476390" y="232886"/>
                  </a:cubicBezTo>
                  <a:cubicBezTo>
                    <a:pt x="3476104" y="231457"/>
                    <a:pt x="3475724" y="230124"/>
                    <a:pt x="3475248" y="228695"/>
                  </a:cubicBezTo>
                  <a:cubicBezTo>
                    <a:pt x="3474962" y="227933"/>
                    <a:pt x="3474581" y="227171"/>
                    <a:pt x="3474201" y="226409"/>
                  </a:cubicBezTo>
                  <a:cubicBezTo>
                    <a:pt x="3473630" y="225171"/>
                    <a:pt x="3473154" y="223933"/>
                    <a:pt x="3472488" y="222599"/>
                  </a:cubicBezTo>
                  <a:cubicBezTo>
                    <a:pt x="3472012" y="221837"/>
                    <a:pt x="3471441" y="220980"/>
                    <a:pt x="3470965" y="220218"/>
                  </a:cubicBezTo>
                  <a:cubicBezTo>
                    <a:pt x="3470204" y="218980"/>
                    <a:pt x="3469538" y="217837"/>
                    <a:pt x="3468681" y="216598"/>
                  </a:cubicBezTo>
                  <a:cubicBezTo>
                    <a:pt x="3468110" y="215741"/>
                    <a:pt x="3467349" y="214979"/>
                    <a:pt x="3466683" y="214122"/>
                  </a:cubicBezTo>
                  <a:cubicBezTo>
                    <a:pt x="3465731" y="212979"/>
                    <a:pt x="3464875" y="211741"/>
                    <a:pt x="3463733" y="210598"/>
                  </a:cubicBezTo>
                  <a:cubicBezTo>
                    <a:pt x="3462972" y="209740"/>
                    <a:pt x="3462115" y="208979"/>
                    <a:pt x="3461354" y="208121"/>
                  </a:cubicBezTo>
                  <a:cubicBezTo>
                    <a:pt x="3460212" y="206978"/>
                    <a:pt x="3459070" y="205835"/>
                    <a:pt x="3457833" y="204692"/>
                  </a:cubicBezTo>
                  <a:cubicBezTo>
                    <a:pt x="3456976" y="203835"/>
                    <a:pt x="3455929" y="203073"/>
                    <a:pt x="3454977" y="202216"/>
                  </a:cubicBezTo>
                  <a:cubicBezTo>
                    <a:pt x="3453645" y="201073"/>
                    <a:pt x="3452313" y="199930"/>
                    <a:pt x="3450885" y="198787"/>
                  </a:cubicBezTo>
                  <a:cubicBezTo>
                    <a:pt x="3449839" y="197929"/>
                    <a:pt x="3448697" y="197167"/>
                    <a:pt x="3447555" y="196310"/>
                  </a:cubicBezTo>
                  <a:cubicBezTo>
                    <a:pt x="3446032" y="195167"/>
                    <a:pt x="3444509" y="194024"/>
                    <a:pt x="3442892" y="192976"/>
                  </a:cubicBezTo>
                  <a:cubicBezTo>
                    <a:pt x="3441654" y="192119"/>
                    <a:pt x="3440417" y="191357"/>
                    <a:pt x="3439180" y="190500"/>
                  </a:cubicBezTo>
                  <a:cubicBezTo>
                    <a:pt x="3437467" y="189357"/>
                    <a:pt x="3435754" y="188309"/>
                    <a:pt x="3433946" y="187166"/>
                  </a:cubicBezTo>
                  <a:cubicBezTo>
                    <a:pt x="3432614" y="186309"/>
                    <a:pt x="3431186" y="185547"/>
                    <a:pt x="3429759" y="184690"/>
                  </a:cubicBezTo>
                  <a:cubicBezTo>
                    <a:pt x="3427856" y="183547"/>
                    <a:pt x="3425952" y="182499"/>
                    <a:pt x="3423954" y="181356"/>
                  </a:cubicBezTo>
                  <a:cubicBezTo>
                    <a:pt x="3422431" y="180499"/>
                    <a:pt x="3420908" y="179737"/>
                    <a:pt x="3419290" y="178879"/>
                  </a:cubicBezTo>
                  <a:cubicBezTo>
                    <a:pt x="3417197" y="177832"/>
                    <a:pt x="3415103" y="176689"/>
                    <a:pt x="3413010" y="175641"/>
                  </a:cubicBezTo>
                  <a:cubicBezTo>
                    <a:pt x="3411392" y="174784"/>
                    <a:pt x="3409584" y="174022"/>
                    <a:pt x="3407871" y="173164"/>
                  </a:cubicBezTo>
                  <a:cubicBezTo>
                    <a:pt x="3405682" y="172117"/>
                    <a:pt x="3403398" y="171069"/>
                    <a:pt x="3401114" y="170021"/>
                  </a:cubicBezTo>
                  <a:cubicBezTo>
                    <a:pt x="3399306" y="169164"/>
                    <a:pt x="3397403" y="168402"/>
                    <a:pt x="3395594" y="167545"/>
                  </a:cubicBezTo>
                  <a:cubicBezTo>
                    <a:pt x="3393215" y="166497"/>
                    <a:pt x="3390836" y="165449"/>
                    <a:pt x="3388362" y="164401"/>
                  </a:cubicBezTo>
                  <a:cubicBezTo>
                    <a:pt x="3386363" y="163544"/>
                    <a:pt x="3384365" y="162782"/>
                    <a:pt x="3382271" y="161925"/>
                  </a:cubicBezTo>
                  <a:cubicBezTo>
                    <a:pt x="3379797" y="160877"/>
                    <a:pt x="3377228" y="159925"/>
                    <a:pt x="3374658" y="158877"/>
                  </a:cubicBezTo>
                  <a:cubicBezTo>
                    <a:pt x="3372469" y="158020"/>
                    <a:pt x="3370280" y="157163"/>
                    <a:pt x="3367996" y="156400"/>
                  </a:cubicBezTo>
                  <a:cubicBezTo>
                    <a:pt x="3365332" y="155448"/>
                    <a:pt x="3362762" y="154496"/>
                    <a:pt x="3360003" y="153543"/>
                  </a:cubicBezTo>
                  <a:cubicBezTo>
                    <a:pt x="3357623" y="152686"/>
                    <a:pt x="3355149" y="151829"/>
                    <a:pt x="3352770" y="150971"/>
                  </a:cubicBezTo>
                  <a:cubicBezTo>
                    <a:pt x="3350105" y="150019"/>
                    <a:pt x="3347345" y="149066"/>
                    <a:pt x="3344586" y="148209"/>
                  </a:cubicBezTo>
                  <a:cubicBezTo>
                    <a:pt x="3341921" y="147352"/>
                    <a:pt x="3339352" y="146494"/>
                    <a:pt x="3336592" y="145637"/>
                  </a:cubicBezTo>
                  <a:cubicBezTo>
                    <a:pt x="3333832" y="144780"/>
                    <a:pt x="3331072" y="143827"/>
                    <a:pt x="3328217" y="142970"/>
                  </a:cubicBezTo>
                  <a:cubicBezTo>
                    <a:pt x="3325362" y="142113"/>
                    <a:pt x="3322507" y="141160"/>
                    <a:pt x="3319557" y="140303"/>
                  </a:cubicBezTo>
                  <a:cubicBezTo>
                    <a:pt x="3316797" y="139446"/>
                    <a:pt x="3313943" y="138589"/>
                    <a:pt x="3310993" y="137731"/>
                  </a:cubicBezTo>
                  <a:cubicBezTo>
                    <a:pt x="3307852" y="136779"/>
                    <a:pt x="3304712" y="135922"/>
                    <a:pt x="3301476" y="134969"/>
                  </a:cubicBezTo>
                  <a:cubicBezTo>
                    <a:pt x="3298716" y="134207"/>
                    <a:pt x="3295861" y="133445"/>
                    <a:pt x="3293006" y="132588"/>
                  </a:cubicBezTo>
                  <a:cubicBezTo>
                    <a:pt x="3289580" y="131635"/>
                    <a:pt x="3286059" y="130683"/>
                    <a:pt x="3282538" y="129730"/>
                  </a:cubicBezTo>
                  <a:cubicBezTo>
                    <a:pt x="3279778" y="128968"/>
                    <a:pt x="3277018" y="128302"/>
                    <a:pt x="3274259" y="127540"/>
                  </a:cubicBezTo>
                  <a:cubicBezTo>
                    <a:pt x="3270452" y="126587"/>
                    <a:pt x="3266645" y="125539"/>
                    <a:pt x="3262744" y="124587"/>
                  </a:cubicBezTo>
                  <a:cubicBezTo>
                    <a:pt x="3260174" y="123920"/>
                    <a:pt x="3257509" y="123254"/>
                    <a:pt x="3254845" y="122587"/>
                  </a:cubicBezTo>
                  <a:cubicBezTo>
                    <a:pt x="3250657" y="121539"/>
                    <a:pt x="3246375" y="120491"/>
                    <a:pt x="3242093" y="119539"/>
                  </a:cubicBezTo>
                  <a:cubicBezTo>
                    <a:pt x="3239713" y="118967"/>
                    <a:pt x="3237239" y="118396"/>
                    <a:pt x="3234765" y="117824"/>
                  </a:cubicBezTo>
                  <a:cubicBezTo>
                    <a:pt x="3230102" y="116776"/>
                    <a:pt x="3225344" y="115633"/>
                    <a:pt x="3220585" y="114586"/>
                  </a:cubicBezTo>
                  <a:cubicBezTo>
                    <a:pt x="3218492" y="114109"/>
                    <a:pt x="3216303" y="113633"/>
                    <a:pt x="3214114" y="113157"/>
                  </a:cubicBezTo>
                  <a:cubicBezTo>
                    <a:pt x="3208880" y="112014"/>
                    <a:pt x="3203646" y="110871"/>
                    <a:pt x="3198222" y="109728"/>
                  </a:cubicBezTo>
                  <a:cubicBezTo>
                    <a:pt x="3196509" y="109347"/>
                    <a:pt x="3194700" y="108966"/>
                    <a:pt x="3192892" y="108585"/>
                  </a:cubicBezTo>
                  <a:cubicBezTo>
                    <a:pt x="3186992" y="107347"/>
                    <a:pt x="3181092" y="106108"/>
                    <a:pt x="3175001" y="104870"/>
                  </a:cubicBezTo>
                  <a:cubicBezTo>
                    <a:pt x="3173859" y="104680"/>
                    <a:pt x="3172622" y="104394"/>
                    <a:pt x="3171480" y="104204"/>
                  </a:cubicBezTo>
                  <a:cubicBezTo>
                    <a:pt x="3164723" y="102870"/>
                    <a:pt x="3157967" y="101537"/>
                    <a:pt x="3151115" y="100203"/>
                  </a:cubicBezTo>
                  <a:cubicBezTo>
                    <a:pt x="3150639" y="100108"/>
                    <a:pt x="3150163" y="100013"/>
                    <a:pt x="3149687" y="99917"/>
                  </a:cubicBezTo>
                  <a:cubicBezTo>
                    <a:pt x="2844397" y="41434"/>
                    <a:pt x="2353534" y="2667"/>
                    <a:pt x="1796246" y="190"/>
                  </a:cubicBezTo>
                  <a:cubicBezTo>
                    <a:pt x="1777213" y="95"/>
                    <a:pt x="1757989" y="0"/>
                    <a:pt x="1738671" y="0"/>
                  </a:cubicBezTo>
                  <a:cubicBezTo>
                    <a:pt x="778357" y="0"/>
                    <a:pt x="0" y="107537"/>
                    <a:pt x="0" y="240411"/>
                  </a:cubicBezTo>
                  <a:lnTo>
                    <a:pt x="1427" y="484632"/>
                  </a:lnTo>
                  <a:cubicBezTo>
                    <a:pt x="1427" y="617220"/>
                    <a:pt x="779880" y="724757"/>
                    <a:pt x="1740098" y="724757"/>
                  </a:cubicBezTo>
                  <a:cubicBezTo>
                    <a:pt x="1768362" y="724757"/>
                    <a:pt x="1796246" y="724757"/>
                    <a:pt x="1823844" y="724472"/>
                  </a:cubicBezTo>
                  <a:cubicBezTo>
                    <a:pt x="2745330" y="718375"/>
                    <a:pt x="3478864" y="613410"/>
                    <a:pt x="3478864" y="484632"/>
                  </a:cubicBezTo>
                  <a:lnTo>
                    <a:pt x="3477437" y="240411"/>
                  </a:lnTo>
                  <a:cubicBezTo>
                    <a:pt x="3477437" y="238887"/>
                    <a:pt x="3477246" y="236887"/>
                    <a:pt x="3476866" y="23479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8" name="Google Shape;1158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28875" y="3713225"/>
              <a:ext cx="1835628" cy="383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2" name="Google Shape;1162;p66"/>
          <p:cNvGrpSpPr/>
          <p:nvPr/>
        </p:nvGrpSpPr>
        <p:grpSpPr>
          <a:xfrm rot="1502862">
            <a:off x="24477" y="3905844"/>
            <a:ext cx="710063" cy="1568511"/>
            <a:chOff x="7063813" y="2733803"/>
            <a:chExt cx="710063" cy="1568511"/>
          </a:xfrm>
        </p:grpSpPr>
        <p:sp>
          <p:nvSpPr>
            <p:cNvPr id="1163" name="Google Shape;1163;p66"/>
            <p:cNvSpPr/>
            <p:nvPr/>
          </p:nvSpPr>
          <p:spPr>
            <a:xfrm>
              <a:off x="7063813" y="2734099"/>
              <a:ext cx="709305" cy="1567947"/>
            </a:xfrm>
            <a:custGeom>
              <a:avLst/>
              <a:gdLst/>
              <a:ahLst/>
              <a:cxnLst/>
              <a:rect l="l" t="t" r="r" b="b"/>
              <a:pathLst>
                <a:path w="854584" h="1889093" extrusionOk="0">
                  <a:moveTo>
                    <a:pt x="431670" y="95"/>
                  </a:moveTo>
                  <a:lnTo>
                    <a:pt x="431099" y="0"/>
                  </a:lnTo>
                  <a:lnTo>
                    <a:pt x="5805" y="78296"/>
                  </a:lnTo>
                  <a:lnTo>
                    <a:pt x="0" y="1755362"/>
                  </a:lnTo>
                  <a:lnTo>
                    <a:pt x="0" y="1757744"/>
                  </a:lnTo>
                  <a:lnTo>
                    <a:pt x="419869" y="1887093"/>
                  </a:lnTo>
                  <a:lnTo>
                    <a:pt x="419869" y="1888998"/>
                  </a:lnTo>
                  <a:lnTo>
                    <a:pt x="423010" y="1888141"/>
                  </a:lnTo>
                  <a:lnTo>
                    <a:pt x="426245" y="1889093"/>
                  </a:lnTo>
                  <a:lnTo>
                    <a:pt x="426245" y="1887188"/>
                  </a:lnTo>
                  <a:lnTo>
                    <a:pt x="846496" y="1767840"/>
                  </a:lnTo>
                  <a:lnTo>
                    <a:pt x="848780" y="1767173"/>
                  </a:lnTo>
                  <a:lnTo>
                    <a:pt x="854585" y="90392"/>
                  </a:lnTo>
                  <a:lnTo>
                    <a:pt x="854585" y="87821"/>
                  </a:lnTo>
                  <a:lnTo>
                    <a:pt x="431670" y="95"/>
                  </a:lnTo>
                  <a:close/>
                  <a:moveTo>
                    <a:pt x="429862" y="167735"/>
                  </a:moveTo>
                  <a:lnTo>
                    <a:pt x="429862" y="167735"/>
                  </a:lnTo>
                  <a:lnTo>
                    <a:pt x="429862" y="167735"/>
                  </a:lnTo>
                  <a:lnTo>
                    <a:pt x="429862" y="167735"/>
                  </a:lnTo>
                  <a:lnTo>
                    <a:pt x="429862" y="167735"/>
                  </a:ln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4" name="Google Shape;1164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63825" y="2733803"/>
              <a:ext cx="710050" cy="15685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335;p31"/>
          <p:cNvSpPr txBox="1">
            <a:spLocks/>
          </p:cNvSpPr>
          <p:nvPr/>
        </p:nvSpPr>
        <p:spPr>
          <a:xfrm>
            <a:off x="723085" y="1129021"/>
            <a:ext cx="7673493" cy="222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ghteous"/>
              <a:buNone/>
              <a:defRPr sz="3500" b="1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+mn-lt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latin typeface="+mn-lt"/>
              </a:rPr>
              <a:t>ĐÃ THAM GIA 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BUỔI</a:t>
            </a:r>
            <a:r>
              <a:rPr lang="vi-VN" sz="4800" b="1" dirty="0">
                <a:solidFill>
                  <a:srgbClr val="FF0000"/>
                </a:solidFill>
                <a:latin typeface="+mn-lt"/>
              </a:rPr>
              <a:t>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>
            <a:spLocks noGrp="1"/>
          </p:cNvSpPr>
          <p:nvPr>
            <p:ph type="title"/>
          </p:nvPr>
        </p:nvSpPr>
        <p:spPr>
          <a:xfrm>
            <a:off x="720000" y="4860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800" b="1" dirty="0">
                <a:solidFill>
                  <a:srgbClr val="EC1265"/>
                </a:solidFill>
                <a:latin typeface="+mj-lt"/>
              </a:rPr>
              <a:t>NỘI DUNG BÀI HỌC</a:t>
            </a:r>
          </a:p>
        </p:txBody>
      </p:sp>
      <p:sp>
        <p:nvSpPr>
          <p:cNvPr id="368" name="Google Shape;368;p33"/>
          <p:cNvSpPr txBox="1">
            <a:spLocks noGrp="1"/>
          </p:cNvSpPr>
          <p:nvPr>
            <p:ph type="title" idx="3"/>
          </p:nvPr>
        </p:nvSpPr>
        <p:spPr>
          <a:xfrm>
            <a:off x="1216549" y="1853489"/>
            <a:ext cx="810072" cy="5875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01</a:t>
            </a:r>
            <a:endParaRPr b="1">
              <a:latin typeface="+mj-lt"/>
            </a:endParaRPr>
          </a:p>
        </p:txBody>
      </p:sp>
      <p:sp>
        <p:nvSpPr>
          <p:cNvPr id="369" name="Google Shape;369;p33"/>
          <p:cNvSpPr txBox="1">
            <a:spLocks noGrp="1"/>
          </p:cNvSpPr>
          <p:nvPr>
            <p:ph type="subTitle" idx="2"/>
          </p:nvPr>
        </p:nvSpPr>
        <p:spPr>
          <a:xfrm>
            <a:off x="2227593" y="1901196"/>
            <a:ext cx="542101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>
                <a:latin typeface="+mj-lt"/>
              </a:rPr>
              <a:t>Hệ trục tọa độ trong không gian</a:t>
            </a:r>
            <a:endParaRPr b="1">
              <a:latin typeface="+mj-lt"/>
            </a:endParaRPr>
          </a:p>
        </p:txBody>
      </p:sp>
      <p:sp>
        <p:nvSpPr>
          <p:cNvPr id="371" name="Google Shape;371;p33"/>
          <p:cNvSpPr txBox="1">
            <a:spLocks noGrp="1"/>
          </p:cNvSpPr>
          <p:nvPr>
            <p:ph type="subTitle" idx="5"/>
          </p:nvPr>
        </p:nvSpPr>
        <p:spPr>
          <a:xfrm>
            <a:off x="2227594" y="3348334"/>
            <a:ext cx="608892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b="1">
                <a:latin typeface="+mn-lt"/>
              </a:rPr>
              <a:t>Tọa độ của điểm, tọa độ của vectơ trong không gian</a:t>
            </a:r>
            <a:endParaRPr b="1">
              <a:latin typeface="+mn-lt"/>
            </a:endParaRPr>
          </a:p>
        </p:txBody>
      </p:sp>
      <p:sp>
        <p:nvSpPr>
          <p:cNvPr id="372" name="Google Shape;372;p33"/>
          <p:cNvSpPr txBox="1">
            <a:spLocks noGrp="1"/>
          </p:cNvSpPr>
          <p:nvPr>
            <p:ph type="title" idx="6"/>
          </p:nvPr>
        </p:nvSpPr>
        <p:spPr>
          <a:xfrm>
            <a:off x="1216549" y="3332431"/>
            <a:ext cx="810072" cy="5875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02</a:t>
            </a:r>
            <a:endParaRPr b="1">
              <a:latin typeface="+mj-lt"/>
            </a:endParaRPr>
          </a:p>
        </p:txBody>
      </p:sp>
      <p:grpSp>
        <p:nvGrpSpPr>
          <p:cNvPr id="379" name="Google Shape;379;p33"/>
          <p:cNvGrpSpPr/>
          <p:nvPr/>
        </p:nvGrpSpPr>
        <p:grpSpPr>
          <a:xfrm>
            <a:off x="8033678" y="4202293"/>
            <a:ext cx="780643" cy="775783"/>
            <a:chOff x="8397275" y="2953713"/>
            <a:chExt cx="1302374" cy="1294050"/>
          </a:xfrm>
        </p:grpSpPr>
        <p:sp>
          <p:nvSpPr>
            <p:cNvPr id="380" name="Google Shape;380;p33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1" name="Google Shape;381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2" name="Google Shape;382;p33"/>
          <p:cNvGrpSpPr/>
          <p:nvPr/>
        </p:nvGrpSpPr>
        <p:grpSpPr>
          <a:xfrm rot="1555003">
            <a:off x="238686" y="318099"/>
            <a:ext cx="962627" cy="976777"/>
            <a:chOff x="335988" y="3393302"/>
            <a:chExt cx="1236351" cy="1254523"/>
          </a:xfrm>
        </p:grpSpPr>
        <p:sp>
          <p:nvSpPr>
            <p:cNvPr id="383" name="Google Shape;383;p33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4" name="Google Shape;38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/>
      <p:bldP spid="368" grpId="0" animBg="1"/>
      <p:bldP spid="369" grpId="0" build="p"/>
      <p:bldP spid="371" grpId="0" build="p"/>
      <p:bldP spid="3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2608061" y="2603014"/>
            <a:ext cx="5955336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latin typeface="+mj-lt"/>
              </a:rPr>
              <a:t>H</a:t>
            </a:r>
            <a:r>
              <a:rPr lang="en" sz="4300" b="1" dirty="0">
                <a:latin typeface="+mj-lt"/>
              </a:rPr>
              <a:t>Ệ TRỤC TOẠ ĐỘ TRONG KHÔNG GIAN</a:t>
            </a:r>
            <a:endParaRPr sz="4300" b="1" dirty="0">
              <a:latin typeface="+mj-lt"/>
            </a:endParaRPr>
          </a:p>
        </p:txBody>
      </p:sp>
      <p:sp>
        <p:nvSpPr>
          <p:cNvPr id="409" name="Google Shape;409;p35"/>
          <p:cNvSpPr txBox="1">
            <a:spLocks noGrp="1"/>
          </p:cNvSpPr>
          <p:nvPr>
            <p:ph type="title" idx="2"/>
          </p:nvPr>
        </p:nvSpPr>
        <p:spPr>
          <a:xfrm>
            <a:off x="969887" y="1839688"/>
            <a:ext cx="1386600" cy="1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C1265"/>
                </a:solidFill>
                <a:latin typeface="+mj-lt"/>
              </a:rPr>
              <a:t>01</a:t>
            </a:r>
            <a:endParaRPr b="1">
              <a:solidFill>
                <a:srgbClr val="EC1265"/>
              </a:solidFill>
              <a:latin typeface="+mj-lt"/>
            </a:endParaRPr>
          </a:p>
        </p:txBody>
      </p:sp>
      <p:grpSp>
        <p:nvGrpSpPr>
          <p:cNvPr id="411" name="Google Shape;411;p35"/>
          <p:cNvGrpSpPr/>
          <p:nvPr/>
        </p:nvGrpSpPr>
        <p:grpSpPr>
          <a:xfrm>
            <a:off x="2120158" y="1306071"/>
            <a:ext cx="5586000" cy="2431043"/>
            <a:chOff x="2223975" y="1325675"/>
            <a:chExt cx="5586000" cy="2324625"/>
          </a:xfrm>
        </p:grpSpPr>
        <p:cxnSp>
          <p:nvCxnSpPr>
            <p:cNvPr id="412" name="Google Shape;412;p35"/>
            <p:cNvCxnSpPr/>
            <p:nvPr/>
          </p:nvCxnSpPr>
          <p:spPr>
            <a:xfrm>
              <a:off x="5328975" y="3650300"/>
              <a:ext cx="2481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35"/>
            <p:cNvCxnSpPr/>
            <p:nvPr/>
          </p:nvCxnSpPr>
          <p:spPr>
            <a:xfrm>
              <a:off x="2223975" y="1325675"/>
              <a:ext cx="2904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4" name="Google Shape;414;p35"/>
          <p:cNvGrpSpPr/>
          <p:nvPr/>
        </p:nvGrpSpPr>
        <p:grpSpPr>
          <a:xfrm rot="1189513">
            <a:off x="7924787" y="3975479"/>
            <a:ext cx="1011968" cy="1026842"/>
            <a:chOff x="335988" y="3393302"/>
            <a:chExt cx="1236351" cy="1254523"/>
          </a:xfrm>
        </p:grpSpPr>
        <p:sp>
          <p:nvSpPr>
            <p:cNvPr id="415" name="Google Shape;415;p35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6" name="Google Shape;41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35"/>
          <p:cNvGrpSpPr/>
          <p:nvPr/>
        </p:nvGrpSpPr>
        <p:grpSpPr>
          <a:xfrm>
            <a:off x="0" y="0"/>
            <a:ext cx="1251386" cy="1110626"/>
            <a:chOff x="9656" y="159686"/>
            <a:chExt cx="1608914" cy="1427937"/>
          </a:xfrm>
        </p:grpSpPr>
        <p:sp>
          <p:nvSpPr>
            <p:cNvPr id="419" name="Google Shape;419;p35"/>
            <p:cNvSpPr/>
            <p:nvPr/>
          </p:nvSpPr>
          <p:spPr>
            <a:xfrm rot="-1058263">
              <a:off x="140032" y="338788"/>
              <a:ext cx="1348162" cy="1069735"/>
            </a:xfrm>
            <a:custGeom>
              <a:avLst/>
              <a:gdLst/>
              <a:ahLst/>
              <a:cxnLst/>
              <a:rect l="l" t="t" r="r" b="b"/>
              <a:pathLst>
                <a:path w="53926" h="42789" extrusionOk="0">
                  <a:moveTo>
                    <a:pt x="19761" y="41868"/>
                  </a:moveTo>
                  <a:lnTo>
                    <a:pt x="0" y="27800"/>
                  </a:lnTo>
                  <a:lnTo>
                    <a:pt x="9211" y="0"/>
                  </a:lnTo>
                  <a:lnTo>
                    <a:pt x="33075" y="3098"/>
                  </a:lnTo>
                  <a:lnTo>
                    <a:pt x="53926" y="15072"/>
                  </a:lnTo>
                  <a:lnTo>
                    <a:pt x="44715" y="42789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sp>
        <p:pic>
          <p:nvPicPr>
            <p:cNvPr id="420" name="Google Shape;420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225" y="363900"/>
              <a:ext cx="1189799" cy="10455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36"/>
          <p:cNvGrpSpPr/>
          <p:nvPr/>
        </p:nvGrpSpPr>
        <p:grpSpPr>
          <a:xfrm>
            <a:off x="7963482" y="-354326"/>
            <a:ext cx="870417" cy="858645"/>
            <a:chOff x="8397275" y="2953713"/>
            <a:chExt cx="1302374" cy="1294050"/>
          </a:xfrm>
        </p:grpSpPr>
        <p:sp>
          <p:nvSpPr>
            <p:cNvPr id="432" name="Google Shape;432;p36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" name="Google Shape;43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6"/>
          <p:cNvGrpSpPr/>
          <p:nvPr/>
        </p:nvGrpSpPr>
        <p:grpSpPr>
          <a:xfrm rot="861438">
            <a:off x="73819" y="4516661"/>
            <a:ext cx="933742" cy="712986"/>
            <a:chOff x="335988" y="3393302"/>
            <a:chExt cx="1236351" cy="1254523"/>
          </a:xfrm>
        </p:grpSpPr>
        <p:sp>
          <p:nvSpPr>
            <p:cNvPr id="435" name="Google Shape;435;p36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3163" y="474623"/>
                <a:ext cx="8370736" cy="1950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1313" lvl="0" indent="-341313" algn="just" defTabSz="1828800">
                  <a:lnSpc>
                    <a:spcPct val="15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</a:rPr>
                  <a:t>HĐ1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7F7F7">
                        <a:lumMod val="10000"/>
                      </a:srgbClr>
                    </a:solidFill>
                    <a:effectLst/>
                    <a:uLnTx/>
                    <a:uFillTx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2000" b="1" i="1">
                    <a:solidFill>
                      <a:sysClr val="windowText" lastClr="000000"/>
                    </a:solidFill>
                    <a:ea typeface="+mn-ea"/>
                  </a:rPr>
                  <a:t>Hình thành khái niệm hệ trục toạ độ trong không gian</a:t>
                </a:r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 </a:t>
                </a:r>
                <a:endParaRPr lang="en-US" sz="2000">
                  <a:solidFill>
                    <a:sysClr val="windowText" lastClr="000000"/>
                  </a:solidFill>
                  <a:ea typeface="+mn-ea"/>
                </a:endParaRPr>
              </a:p>
              <a:p>
                <a:pPr lvl="0" algn="just" defTabSz="1828800">
                  <a:lnSpc>
                    <a:spcPct val="150000"/>
                  </a:lnSpc>
                  <a:buClr>
                    <a:srgbClr val="C00000"/>
                  </a:buClr>
                  <a:defRPr/>
                </a:pPr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Trong không gian, xét ba trục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𝑂𝑥</m:t>
                    </m:r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𝑂𝑦</m:t>
                    </m:r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𝑂𝑧</m:t>
                    </m:r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có chung gốc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𝑂</m:t>
                    </m:r>
                  </m:oMath>
                </a14:m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 và đôi một vuông góc với nhau. Gọi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𝑖</m:t>
                        </m:r>
                      </m:e>
                    </m:acc>
                    <m: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𝑗</m:t>
                        </m:r>
                      </m:e>
                    </m:acc>
                    <m: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𝑘</m:t>
                        </m:r>
                      </m:e>
                    </m:acc>
                  </m:oMath>
                </a14:m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 là các vectơ đơn vị</a:t>
                </a:r>
                <a:r>
                  <a:rPr lang="en-US" sz="2000">
                    <a:solidFill>
                      <a:sysClr val="windowText" lastClr="000000"/>
                    </a:solidFill>
                    <a:ea typeface="+mn-ea"/>
                  </a:rPr>
                  <a:t> </a:t>
                </a:r>
                <a:r>
                  <a:rPr lang="vi-VN" sz="2000">
                    <a:solidFill>
                      <a:sysClr val="windowText" lastClr="000000"/>
                    </a:solidFill>
                    <a:ea typeface="+mn-ea"/>
                  </a:rPr>
                  <a:t>trên các trục đó (H.2.35).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" y="474623"/>
                <a:ext cx="8370736" cy="1950277"/>
              </a:xfrm>
              <a:prstGeom prst="rect">
                <a:avLst/>
              </a:prstGeom>
              <a:blipFill>
                <a:blip r:embed="rId5"/>
                <a:stretch>
                  <a:fillRect l="-801" r="-728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81" y="2074355"/>
            <a:ext cx="2695492" cy="2617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1114" y="2448753"/>
            <a:ext cx="5062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8800">
              <a:lnSpc>
                <a:spcPct val="150000"/>
              </a:lnSpc>
              <a:buClr>
                <a:srgbClr val="C00000"/>
              </a:buClr>
              <a:defRPr/>
            </a:pPr>
            <a:r>
              <a:rPr lang="vi-VN" sz="2000">
                <a:solidFill>
                  <a:sysClr val="windowText" lastClr="000000"/>
                </a:solidFill>
                <a:ea typeface="+mn-ea"/>
              </a:rPr>
              <a:t>a) Gọi tên các mặt phẳng toạ độ có trong Hình 2.35.</a:t>
            </a:r>
          </a:p>
          <a:p>
            <a:pPr lvl="0" algn="just" defTabSz="1828800">
              <a:lnSpc>
                <a:spcPct val="150000"/>
              </a:lnSpc>
              <a:buClr>
                <a:srgbClr val="C00000"/>
              </a:buClr>
              <a:defRPr/>
            </a:pPr>
            <a:r>
              <a:rPr lang="vi-VN" sz="2000">
                <a:solidFill>
                  <a:sysClr val="windowText" lastClr="000000"/>
                </a:solidFill>
                <a:ea typeface="+mn-ea"/>
              </a:rPr>
              <a:t>b) Các mặt phẳng toạ độ trong Hình 2.35 có đôi một</a:t>
            </a:r>
            <a:r>
              <a:rPr lang="en-US" sz="2000">
                <a:solidFill>
                  <a:sysClr val="windowText" lastClr="000000"/>
                </a:solidFill>
                <a:ea typeface="+mn-ea"/>
              </a:rPr>
              <a:t> </a:t>
            </a:r>
            <a:r>
              <a:rPr lang="vi-VN" sz="2000">
                <a:solidFill>
                  <a:sysClr val="windowText" lastClr="000000"/>
                </a:solidFill>
                <a:ea typeface="+mn-ea"/>
              </a:rPr>
              <a:t>vuông góc với nhau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36"/>
          <p:cNvGrpSpPr/>
          <p:nvPr/>
        </p:nvGrpSpPr>
        <p:grpSpPr>
          <a:xfrm>
            <a:off x="7963482" y="-354326"/>
            <a:ext cx="870417" cy="858645"/>
            <a:chOff x="8397275" y="2953713"/>
            <a:chExt cx="1302374" cy="1294050"/>
          </a:xfrm>
        </p:grpSpPr>
        <p:sp>
          <p:nvSpPr>
            <p:cNvPr id="432" name="Google Shape;432;p36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3" name="Google Shape;43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64" y="1353248"/>
            <a:ext cx="2725706" cy="2646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6473" y="1170397"/>
                <a:ext cx="4856260" cy="3717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8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Các mặt phẳng tọa độ có trong hình là: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𝑂𝑦𝑧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𝑂𝑧𝑥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nl-NL" sz="1800">
                    <a:latin typeface="+mj-lt"/>
                    <a:ea typeface="PMingLiU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𝑂𝑥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𝑂𝑦</m:t>
                            </m:r>
                          </m:e>
                          <m:e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𝑂𝑥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𝑂𝑧</m:t>
                            </m:r>
                          </m:e>
                        </m:eqArr>
                      </m:e>
                    </m:d>
                  </m:oMath>
                </a14:m>
                <a:r>
                  <a:rPr lang="nl-NL" sz="1800">
                    <a:effectLst/>
                    <a:latin typeface="+mj-lt"/>
                    <a:ea typeface="PMingLiU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⊥(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𝑂𝑦𝑧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1800">
                    <a:effectLst/>
                    <a:latin typeface="+mj-lt"/>
                    <a:ea typeface="PMingLiU"/>
                    <a:cs typeface="Times New Roman" panose="02020603050405020304" pitchFamily="18" charset="0"/>
                  </a:rPr>
                  <a:t> </a:t>
                </a:r>
                <a:endParaRPr lang="en-US" sz="180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𝑂𝑥𝑦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𝑂𝑦𝑧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(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𝑂𝑥𝑧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)⊥(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𝑂𝑦𝑧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Tương t</a:t>
                </a:r>
                <a:r>
                  <a:rPr lang="en-US" sz="1800">
                    <a:latin typeface="+mn-lt"/>
                    <a:ea typeface="PMingLiU"/>
                    <a:cs typeface="Times New Roman" panose="02020603050405020304" pitchFamily="18" charset="0"/>
                  </a:rPr>
                  <a:t>ự</a:t>
                </a:r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 (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)⊥(</m:t>
                    </m:r>
                    <m:r>
                      <a:rPr lang="nl-NL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𝑂𝑥𝑧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Các mặt phẳng tọa độ trong hình 2.35 đôi một vuông góc với nhau.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73" y="1170397"/>
                <a:ext cx="4856260" cy="3717300"/>
              </a:xfrm>
              <a:prstGeom prst="rect">
                <a:avLst/>
              </a:prstGeom>
              <a:blipFill>
                <a:blip r:embed="rId5"/>
                <a:stretch>
                  <a:fillRect l="-1131" r="-1005" b="-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76473" y="607519"/>
            <a:ext cx="1228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2000" b="1" i="1" u="sng" strike="noStrike" kern="1200" cap="none" spc="0" normalizeH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lời: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011C26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1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2923" y="433086"/>
            <a:ext cx="21291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000" b="1">
                <a:solidFill>
                  <a:srgbClr val="06075E"/>
                </a:solidFill>
                <a:sym typeface="Righteous"/>
              </a:rPr>
              <a:t>KẾT LUẬN</a:t>
            </a:r>
            <a:endParaRPr lang="en-US" sz="3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1647" y="995035"/>
                <a:ext cx="8031663" cy="389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không gian, ba trục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đôi một vuông góc với nhau tại gốc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của mỗi trục.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lần lượt là các vectơ đơn vị trên các trục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𝑂𝑦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Hệ ba trục như vậy được gọi là </a:t>
                </a:r>
                <a:r>
                  <a:rPr lang="en-US" sz="1800">
                    <a:solidFill>
                      <a:srgbClr val="FF0000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hệ trục tọa độ Descartes vuông góc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, hay đơn giản là </a:t>
                </a:r>
                <a:r>
                  <a:rPr lang="en-US" sz="1800">
                    <a:solidFill>
                      <a:srgbClr val="FF0000"/>
                    </a:solidFill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hệ tọa độ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PMingLiU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được gọi là gốc tọa độ.</a:t>
                </a:r>
                <a:endParaRPr lang="en-US" sz="1800">
                  <a:latin typeface="+mn-lt"/>
                  <a:ea typeface="PMingLiU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Các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𝑂𝑥𝑦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𝑂𝑦𝑧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𝑂𝑧𝑥</m:t>
                        </m:r>
                      </m:e>
                    </m:d>
                  </m:oMath>
                </a14:m>
                <a:r>
                  <a:rPr lang="en-US" sz="18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đôi một vuông góc với nhau được gọi là các mặt phẳng toạ độ.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 gian với hệ tọa độ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còn được gọi là không gian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47" y="995035"/>
                <a:ext cx="8031663" cy="3893310"/>
              </a:xfrm>
              <a:prstGeom prst="rect">
                <a:avLst/>
              </a:prstGeom>
              <a:blipFill>
                <a:blip r:embed="rId3"/>
                <a:stretch>
                  <a:fillRect l="-683" r="-683" b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033" y="23853"/>
            <a:ext cx="1122377" cy="1082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40"/>
          <p:cNvGrpSpPr/>
          <p:nvPr/>
        </p:nvGrpSpPr>
        <p:grpSpPr>
          <a:xfrm>
            <a:off x="8118480" y="4254267"/>
            <a:ext cx="791062" cy="786006"/>
            <a:chOff x="8397275" y="2953713"/>
            <a:chExt cx="1302374" cy="1294050"/>
          </a:xfrm>
        </p:grpSpPr>
        <p:sp>
          <p:nvSpPr>
            <p:cNvPr id="525" name="Google Shape;525;p40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6" name="Google Shape;52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2" y="513646"/>
            <a:ext cx="768643" cy="728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27260" y="368557"/>
                <a:ext cx="7199906" cy="1287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1800">
                    <a:solidFill>
                      <a:srgbClr val="242400"/>
                    </a:solidFill>
                    <a:latin typeface="Arial" panose="020B0604020202020204" pitchFamily="34" charset="0"/>
                  </a:rPr>
                  <a:t>Góc căn phòng trong Hình 2.34 có gợi lên hình ảnh về hệ toạ độ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424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  <m:r>
                      <a:rPr lang="en-US" sz="1800" i="1" smtClean="0">
                        <a:solidFill>
                          <a:srgbClr val="2424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>
                    <a:solidFill>
                      <a:srgbClr val="242400"/>
                    </a:solidFill>
                    <a:latin typeface="Arial" panose="020B0604020202020204" pitchFamily="34" charset="0"/>
                  </a:rPr>
                  <a:t>trong không gian hay không? Nếu có, hãy mô tả gốc toạ độ và các mặt phẳng toạ độ trong hình ảnh đó.</a:t>
                </a:r>
                <a:endParaRPr lang="en-US" sz="180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260" y="368557"/>
                <a:ext cx="7199906" cy="1287532"/>
              </a:xfrm>
              <a:prstGeom prst="rect">
                <a:avLst/>
              </a:prstGeom>
              <a:blipFill>
                <a:blip r:embed="rId5"/>
                <a:stretch>
                  <a:fillRect l="-677" r="-762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2" y="2349192"/>
            <a:ext cx="2390380" cy="212214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96476" y="1726033"/>
            <a:ext cx="1228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Trả</a:t>
            </a:r>
            <a:r>
              <a:rPr kumimoji="0" lang="en-US" sz="1800" b="1" i="1" u="sng" strike="noStrike" kern="1200" cap="none" spc="0" normalizeH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lời: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011C26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24157" y="2149408"/>
                <a:ext cx="5821954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 2.34 có gợi lên hình ảnh về một hệ tọa độ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𝑂𝑥𝑦𝑧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Gốc tọa độ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 là </a:t>
                </a:r>
                <a:r>
                  <a:rPr lang="vi-VN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góc tường.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Có 3 mặt phẳng tọa độ: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Tx/>
                  <a:buChar char="-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Mặt phẳng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vi-VN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: là nền căn phòng.</a:t>
                </a:r>
                <a:endParaRPr lang="en-US" sz="1800">
                  <a:latin typeface="+mn-lt"/>
                  <a:ea typeface="PMingLiU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Tx/>
                  <a:buChar char="-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Mặt phẳng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𝑂𝑦𝑧</m:t>
                    </m:r>
                  </m:oMath>
                </a14:m>
                <a:r>
                  <a:rPr lang="vi-VN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: là bức tường bên phải.</a:t>
                </a:r>
                <a:endParaRPr lang="en-US" sz="1800">
                  <a:latin typeface="+mn-lt"/>
                  <a:ea typeface="PMingLiU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Tx/>
                  <a:buChar char="-"/>
                </a:pP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Mặt phẳng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𝑂𝑧𝑥</m:t>
                    </m:r>
                  </m:oMath>
                </a14:m>
                <a:r>
                  <a:rPr lang="vi-VN" sz="1800">
                    <a:effectLst/>
                    <a:latin typeface="+mn-lt"/>
                    <a:ea typeface="PMingLiU"/>
                    <a:cs typeface="Times New Roman" panose="02020603050405020304" pitchFamily="18" charset="0"/>
                  </a:rPr>
                  <a:t>: là bức tường bên trái.</a:t>
                </a:r>
                <a:endParaRPr lang="en-US" sz="18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57" y="2149408"/>
                <a:ext cx="5821954" cy="2585323"/>
              </a:xfrm>
              <a:prstGeom prst="rect">
                <a:avLst/>
              </a:prstGeom>
              <a:blipFill>
                <a:blip r:embed="rId8"/>
                <a:stretch>
                  <a:fillRect l="-838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8"/>
          <p:cNvGrpSpPr/>
          <p:nvPr/>
        </p:nvGrpSpPr>
        <p:grpSpPr>
          <a:xfrm>
            <a:off x="-302749" y="1576251"/>
            <a:ext cx="785853" cy="780830"/>
            <a:chOff x="8397275" y="2953713"/>
            <a:chExt cx="1302374" cy="1294050"/>
          </a:xfrm>
        </p:grpSpPr>
        <p:sp>
          <p:nvSpPr>
            <p:cNvPr id="465" name="Google Shape;465;p38"/>
            <p:cNvSpPr/>
            <p:nvPr/>
          </p:nvSpPr>
          <p:spPr>
            <a:xfrm>
              <a:off x="8430787" y="2982554"/>
              <a:ext cx="1236184" cy="1237284"/>
            </a:xfrm>
            <a:custGeom>
              <a:avLst/>
              <a:gdLst/>
              <a:ahLst/>
              <a:cxnLst/>
              <a:rect l="l" t="t" r="r" b="b"/>
              <a:pathLst>
                <a:path w="854013" h="854773" extrusionOk="0">
                  <a:moveTo>
                    <a:pt x="854014" y="427387"/>
                  </a:moveTo>
                  <a:cubicBezTo>
                    <a:pt x="854014" y="663426"/>
                    <a:pt x="662836" y="854774"/>
                    <a:pt x="427007" y="854774"/>
                  </a:cubicBezTo>
                  <a:cubicBezTo>
                    <a:pt x="191178" y="854774"/>
                    <a:pt x="0" y="663426"/>
                    <a:pt x="0" y="427387"/>
                  </a:cubicBezTo>
                  <a:cubicBezTo>
                    <a:pt x="0" y="191348"/>
                    <a:pt x="191178" y="0"/>
                    <a:pt x="427007" y="0"/>
                  </a:cubicBezTo>
                  <a:cubicBezTo>
                    <a:pt x="662836" y="0"/>
                    <a:pt x="854014" y="191348"/>
                    <a:pt x="854014" y="427387"/>
                  </a:cubicBez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6" name="Google Shape;46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97275" y="2953713"/>
              <a:ext cx="1302374" cy="1294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38"/>
          <p:cNvGrpSpPr/>
          <p:nvPr/>
        </p:nvGrpSpPr>
        <p:grpSpPr>
          <a:xfrm rot="648267">
            <a:off x="8516508" y="4540120"/>
            <a:ext cx="845845" cy="665908"/>
            <a:chOff x="335988" y="3393302"/>
            <a:chExt cx="1236351" cy="1254523"/>
          </a:xfrm>
        </p:grpSpPr>
        <p:sp>
          <p:nvSpPr>
            <p:cNvPr id="468" name="Google Shape;468;p38"/>
            <p:cNvSpPr/>
            <p:nvPr/>
          </p:nvSpPr>
          <p:spPr>
            <a:xfrm>
              <a:off x="357910" y="3393302"/>
              <a:ext cx="1192508" cy="1225707"/>
            </a:xfrm>
            <a:custGeom>
              <a:avLst/>
              <a:gdLst/>
              <a:ahLst/>
              <a:cxnLst/>
              <a:rect l="l" t="t" r="r" b="b"/>
              <a:pathLst>
                <a:path w="957838" h="984504" extrusionOk="0">
                  <a:moveTo>
                    <a:pt x="478967" y="0"/>
                  </a:moveTo>
                  <a:lnTo>
                    <a:pt x="0" y="830199"/>
                  </a:lnTo>
                  <a:lnTo>
                    <a:pt x="478967" y="984504"/>
                  </a:lnTo>
                  <a:lnTo>
                    <a:pt x="957839" y="830199"/>
                  </a:lnTo>
                  <a:close/>
                </a:path>
              </a:pathLst>
            </a:custGeom>
            <a:solidFill>
              <a:schemeClr val="accent1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9" name="Google Shape;469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5987" y="3393306"/>
              <a:ext cx="1236351" cy="1254519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104" y="339370"/>
                <a:ext cx="8456326" cy="1330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600" b="1">
                    <a:solidFill>
                      <a:srgbClr val="FFFFFF"/>
                    </a:solidFill>
                    <a:highlight>
                      <a:srgbClr val="CE4D8E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Ví dụ 1:</a:t>
                </a:r>
                <a:r>
                  <a:rPr lang="en-US" sz="1600" kern="120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600" kern="120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hình lập phương </a:t>
                </a:r>
                <a14:m>
                  <m:oMath xmlns:m="http://schemas.openxmlformats.org/officeDocument/2006/math"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 độ dài mỗi</a:t>
                </a:r>
                <a:r>
                  <a:rPr lang="en-US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cạnh bằng 1 (H.2.36). Có thể lập một hệ toạ độ </a:t>
                </a:r>
                <a14:m>
                  <m:oMath xmlns:m="http://schemas.openxmlformats.org/officeDocument/2006/math"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𝑂𝑥𝑦𝑧</m:t>
                    </m:r>
                  </m:oMath>
                </a14:m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 gốc </a:t>
                </a:r>
                <a14:m>
                  <m:oMath xmlns:m="http://schemas.openxmlformats.org/officeDocument/2006/math"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trùng với đỉnh </a:t>
                </a:r>
                <a14:m>
                  <m:oMath xmlns:m="http://schemas.openxmlformats.org/officeDocument/2006/math">
                    <m:r>
                      <a:rPr lang="vi-VN" sz="16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6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 lượt là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 smtClean="0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16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không? Giải thích vì sao.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04" y="339370"/>
                <a:ext cx="8456326" cy="1330364"/>
              </a:xfrm>
              <a:prstGeom prst="rect">
                <a:avLst/>
              </a:prstGeom>
              <a:blipFill>
                <a:blip r:embed="rId5"/>
                <a:stretch>
                  <a:fillRect l="-360" r="-433" b="-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74" y="1309798"/>
            <a:ext cx="2529535" cy="240701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23000" y="1677685"/>
            <a:ext cx="122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rgbClr val="011C26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  <a:endParaRPr kumimoji="0" lang="en-US" sz="1600" b="1" i="1" u="sng" strike="noStrike" kern="1200" cap="none" spc="0" normalizeH="0" baseline="0" noProof="0" dirty="0">
              <a:ln>
                <a:noFill/>
              </a:ln>
              <a:solidFill>
                <a:srgbClr val="011C26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9006" y="2077987"/>
                <a:ext cx="5292366" cy="2014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Hình lập phương </a:t>
                </a:r>
                <a14:m>
                  <m:oMath xmlns:m="http://schemas.openxmlformats.org/officeDocument/2006/math"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16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có các cạnh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′, 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 đôi một vuông góc với nhau.</a:t>
                </a:r>
                <a:endParaRPr lang="vi-VN" sz="1600"/>
              </a:p>
              <a:p>
                <a:pPr algn="just">
                  <a:lnSpc>
                    <a:spcPct val="150000"/>
                  </a:lnSpc>
                </a:pPr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Vì hình lập phương có độ dài mỗi cạnh bằng 1 nên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cùng có điểm đầu là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600" i="1" smtClean="0">
                        <a:solidFill>
                          <a:srgbClr val="262600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vi-VN" sz="1600">
                    <a:solidFill>
                      <a:srgbClr val="262600"/>
                    </a:solidFill>
                    <a:latin typeface="Arial" panose="020B0604020202020204" pitchFamily="34" charset="0"/>
                  </a:rPr>
                  <a:t>và đều có độ dài bằng 1.</a:t>
                </a:r>
                <a:endParaRPr lang="vi-VN" sz="16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06" y="2077987"/>
                <a:ext cx="5292366" cy="2014398"/>
              </a:xfrm>
              <a:prstGeom prst="rect">
                <a:avLst/>
              </a:prstGeom>
              <a:blipFill>
                <a:blip r:embed="rId7"/>
                <a:stretch>
                  <a:fillRect l="-691" r="-576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9006" y="4013541"/>
                <a:ext cx="8313203" cy="906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Từ các điều trên, suy ra có thể lập một hệ toạ độ </a:t>
                </a:r>
                <a14:m>
                  <m:oMath xmlns:m="http://schemas.openxmlformats.org/officeDocument/2006/math">
                    <m:r>
                      <a:rPr lang="vi-VN" sz="1600" i="1">
                        <a:solidFill>
                          <a:srgbClr val="3C3C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 có gốc </a:t>
                </a:r>
                <a14:m>
                  <m:oMath xmlns:m="http://schemas.openxmlformats.org/officeDocument/2006/math">
                    <m:r>
                      <a:rPr lang="vi-VN" sz="1600" i="1">
                        <a:solidFill>
                          <a:srgbClr val="3C3C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 trùng với đỉnh </a:t>
                </a:r>
                <a14:m>
                  <m:oMath xmlns:m="http://schemas.openxmlformats.org/officeDocument/2006/math">
                    <m:r>
                      <a:rPr lang="vi-VN" sz="1600" i="1">
                        <a:solidFill>
                          <a:srgbClr val="3C3C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600" i="1">
                        <a:solidFill>
                          <a:srgbClr val="3C3C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 và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𝑗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lần lượt là các vectơ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  <a:ea typeface="PMingLiU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latin typeface="Cambria Math" panose="02040503050406030204" pitchFamily="18" charset="0"/>
                            <a:ea typeface="PMingLiU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vi-VN" sz="1600">
                    <a:solidFill>
                      <a:srgbClr val="3C3C00"/>
                    </a:solidFill>
                    <a:latin typeface="Arial" panose="020B0604020202020204" pitchFamily="34" charset="0"/>
                  </a:rPr>
                  <a:t>.</a:t>
                </a:r>
                <a:endParaRPr lang="vi-VN" sz="16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06" y="4013541"/>
                <a:ext cx="8313203" cy="906402"/>
              </a:xfrm>
              <a:prstGeom prst="rect">
                <a:avLst/>
              </a:prstGeom>
              <a:blipFill>
                <a:blip r:embed="rId8"/>
                <a:stretch>
                  <a:fillRect l="-440" r="-367" b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heme/theme1.xml><?xml version="1.0" encoding="utf-8"?>
<a:theme xmlns:a="http://schemas.openxmlformats.org/drawingml/2006/main" name="Geometry Lesson - Math - 9th Grade by Slidesgo">
  <a:themeElements>
    <a:clrScheme name="Simple Light">
      <a:dk1>
        <a:srgbClr val="06075E"/>
      </a:dk1>
      <a:lt1>
        <a:srgbClr val="FAFAFA"/>
      </a:lt1>
      <a:dk2>
        <a:srgbClr val="023F8A"/>
      </a:dk2>
      <a:lt2>
        <a:srgbClr val="DAF2F7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607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1417</Words>
  <Application>Microsoft Office PowerPoint</Application>
  <PresentationFormat>On-screen Show (16:9)</PresentationFormat>
  <Paragraphs>104</Paragraphs>
  <Slides>23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Lato Light</vt:lpstr>
      <vt:lpstr>等线 Light</vt:lpstr>
      <vt:lpstr>Wingdings</vt:lpstr>
      <vt:lpstr>Elsie</vt:lpstr>
      <vt:lpstr>Calibri</vt:lpstr>
      <vt:lpstr>Barlow</vt:lpstr>
      <vt:lpstr>Times New Roman</vt:lpstr>
      <vt:lpstr>Calibri Light</vt:lpstr>
      <vt:lpstr>Cambria Math</vt:lpstr>
      <vt:lpstr>PMingLiU</vt:lpstr>
      <vt:lpstr>Righteous</vt:lpstr>
      <vt:lpstr>Dotum</vt:lpstr>
      <vt:lpstr>Nunito Light</vt:lpstr>
      <vt:lpstr>Arial</vt:lpstr>
      <vt:lpstr>Geometry Lesson - Math - 9th Grade by Slidesgo</vt:lpstr>
      <vt:lpstr>1_Office 主题​​</vt:lpstr>
      <vt:lpstr>1_Office Theme</vt:lpstr>
      <vt:lpstr>PowerPoint Presentation</vt:lpstr>
      <vt:lpstr>KHỞI ĐỘNG</vt:lpstr>
      <vt:lpstr>NỘI DUNG BÀI HỌC</vt:lpstr>
      <vt:lpstr>HỆ TRỤC TOẠ ĐỘ TRONG KHÔNG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TOẠ ĐỘ CỦA ĐIỂM, TOẠ ĐỘ  CỦA VECTƠ TRONG KHÔNG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BUỔI HỌC MÔN TOÁN!</dc:title>
  <dc:creator>Hà Ngân</dc:creator>
  <cp:lastModifiedBy>BichTuyen</cp:lastModifiedBy>
  <cp:revision>55</cp:revision>
  <dcterms:modified xsi:type="dcterms:W3CDTF">2025-01-25T03:41:48Z</dcterms:modified>
</cp:coreProperties>
</file>