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2"/>
  </p:notesMasterIdLst>
  <p:sldIdLst>
    <p:sldId id="423" r:id="rId2"/>
    <p:sldId id="259" r:id="rId3"/>
    <p:sldId id="258" r:id="rId4"/>
    <p:sldId id="257" r:id="rId5"/>
    <p:sldId id="353" r:id="rId6"/>
    <p:sldId id="263" r:id="rId7"/>
    <p:sldId id="354" r:id="rId8"/>
    <p:sldId id="356" r:id="rId9"/>
    <p:sldId id="404" r:id="rId10"/>
    <p:sldId id="276" r:id="rId11"/>
    <p:sldId id="278" r:id="rId12"/>
    <p:sldId id="282" r:id="rId13"/>
    <p:sldId id="382" r:id="rId14"/>
    <p:sldId id="383" r:id="rId15"/>
    <p:sldId id="415" r:id="rId16"/>
    <p:sldId id="416" r:id="rId17"/>
    <p:sldId id="396" r:id="rId18"/>
    <p:sldId id="419" r:id="rId19"/>
    <p:sldId id="271" r:id="rId20"/>
    <p:sldId id="350" r:id="rId21"/>
  </p:sldIdLst>
  <p:sldSz cx="9144000" cy="5143500" type="screen16x9"/>
  <p:notesSz cx="6858000" cy="9144000"/>
  <p:embeddedFontLst>
    <p:embeddedFont>
      <p:font typeface="Anaheim" panose="020B0604020202020204" charset="0"/>
      <p:regular r:id="rId23"/>
    </p:embeddedFont>
    <p:embeddedFont>
      <p:font typeface="Cambria Math" panose="02040503050406030204" pitchFamily="18" charset="0"/>
      <p:regular r:id="rId24"/>
    </p:embeddedFont>
    <p:embeddedFont>
      <p:font typeface="Darker Grotesque Black" panose="020B0604020202020204" charset="0"/>
      <p:bold r:id="rId25"/>
    </p:embeddedFont>
    <p:embeddedFont>
      <p:font typeface="Merriweather Sans" pitchFamily="2" charset="0"/>
      <p:regular r:id="rId26"/>
      <p:bold r:id="rId27"/>
      <p:italic r:id="rId28"/>
      <p:boldItalic r:id="rId29"/>
    </p:embeddedFont>
    <p:embeddedFont>
      <p:font typeface="Nunito Light" pitchFamily="2" charset="0"/>
      <p:regular r:id="rId30"/>
      <p: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F6B301-74E7-4DFB-BD30-C50222782895}">
  <a:tblStyle styleId="{4BF6B301-74E7-4DFB-BD30-C50222782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4bfd1f47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4bfd1f47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71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1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8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073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005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654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8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76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30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35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3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850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356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6967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842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671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841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88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119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29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7402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98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802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81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238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06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07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>
            <a:spLocks noGrp="1"/>
          </p:cNvSpPr>
          <p:nvPr>
            <p:ph type="ctrTitle"/>
          </p:nvPr>
        </p:nvSpPr>
        <p:spPr>
          <a:xfrm>
            <a:off x="2116188" y="1591350"/>
            <a:ext cx="49116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3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149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341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823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628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662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969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 descr="D:\Thu Huong\hinh anh trang trí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0"/>
            <a:ext cx="9143999" cy="5142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Rectangle 7"/>
          <p:cNvSpPr/>
          <p:nvPr/>
        </p:nvSpPr>
        <p:spPr>
          <a:xfrm>
            <a:off x="1332749" y="1104917"/>
            <a:ext cx="5955973" cy="133882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BÌNH ĐỊNH</a:t>
            </a:r>
            <a:endParaRPr lang="vi-V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NGÔ LÊ TÂN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--- </a:t>
            </a:r>
            <a:r>
              <a:rPr lang="en-US" altLang="zh-CN" sz="2000" b="1" dirty="0">
                <a:solidFill>
                  <a:srgbClr val="FF0000"/>
                </a:solidFill>
                <a:latin typeface="Wingdings" panose="05000000000000000000" charset="0"/>
              </a:rPr>
              <a:t>¯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 --- </a:t>
            </a:r>
          </a:p>
          <a:p>
            <a:pPr algn="ctr"/>
            <a:endParaRPr lang="en-US" altLang="zh-CN" sz="21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BAB508-AB6A-8017-632E-C0AE9256FDB6}"/>
              </a:ext>
            </a:extLst>
          </p:cNvPr>
          <p:cNvSpPr/>
          <p:nvPr/>
        </p:nvSpPr>
        <p:spPr>
          <a:xfrm>
            <a:off x="845634" y="1934482"/>
            <a:ext cx="7452732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</a:pPr>
            <a:r>
              <a:rPr lang="vi-VN" sz="2400" b="1" dirty="0">
                <a:solidFill>
                  <a:srgbClr val="00487E"/>
                </a:solidFill>
                <a:latin typeface="+mn-lt"/>
              </a:rPr>
              <a:t>BÀI 3. ĐƯỜNG TIỆM CẬN CỦA ĐỒ THỊ HÀM SỐ (Tiết 10)</a:t>
            </a:r>
          </a:p>
          <a:p>
            <a:pPr algn="ctr" defTabSz="457200">
              <a:lnSpc>
                <a:spcPct val="150000"/>
              </a:lnSpc>
              <a:buClrTx/>
            </a:pPr>
            <a:endParaRPr lang="vi-VN" sz="2400" b="1" dirty="0">
              <a:solidFill>
                <a:srgbClr val="00487E"/>
              </a:solidFill>
              <a:latin typeface="+mn-lt"/>
            </a:endParaRPr>
          </a:p>
          <a:p>
            <a:pPr algn="ctr" defTabSz="457200">
              <a:lnSpc>
                <a:spcPct val="150000"/>
              </a:lnSpc>
              <a:buClrTx/>
            </a:pPr>
            <a:r>
              <a:rPr lang="vi-VN" sz="2400" b="1" dirty="0">
                <a:solidFill>
                  <a:srgbClr val="00487E"/>
                </a:solidFill>
                <a:latin typeface="+mn-lt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D4FE8-7027-E075-734E-EB404FB1AFFC}"/>
              </a:ext>
            </a:extLst>
          </p:cNvPr>
          <p:cNvSpPr/>
          <p:nvPr/>
        </p:nvSpPr>
        <p:spPr>
          <a:xfrm>
            <a:off x="845634" y="2906735"/>
            <a:ext cx="745273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</a:pPr>
            <a:r>
              <a:rPr lang="en-US" sz="2400" b="1" dirty="0">
                <a:solidFill>
                  <a:srgbClr val="00487E"/>
                </a:solidFill>
                <a:latin typeface="+mn-lt"/>
              </a:rPr>
              <a:t>GV: </a:t>
            </a:r>
            <a:r>
              <a:rPr lang="vi-VN" sz="2400" b="1" dirty="0">
                <a:solidFill>
                  <a:srgbClr val="00487E"/>
                </a:solidFill>
                <a:latin typeface="+mn-lt"/>
              </a:rPr>
              <a:t>Trần Thị Bích Tuyền</a:t>
            </a:r>
          </a:p>
          <a:p>
            <a:pPr algn="ctr" defTabSz="457200">
              <a:lnSpc>
                <a:spcPct val="150000"/>
              </a:lnSpc>
              <a:buClrTx/>
            </a:pPr>
            <a:r>
              <a:rPr lang="vi-VN" sz="2400" b="1" dirty="0">
                <a:solidFill>
                  <a:srgbClr val="00487E"/>
                </a:solidFill>
                <a:latin typeface="+mn-lt"/>
              </a:rPr>
              <a:t>Lớp 12A3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có tiệm cận ngang là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  <a:blipFill>
                <a:blip r:embed="rId3"/>
                <a:stretch>
                  <a:fillRect l="-854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08756" y="2188525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61950" algn="l"/>
              </a:tabLst>
              <a:defRPr/>
            </a:pPr>
            <a:r>
              <a:rPr lang="en-US" sz="1900" b="1" i="1" u="sng" kern="100">
                <a:solidFill>
                  <a:schemeClr val="accent3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23141" y="547959"/>
            <a:ext cx="2091336" cy="642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 i="1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8984">
            <a:off x="8415127" y="4316330"/>
            <a:ext cx="816935" cy="6401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8317" y="558945"/>
            <a:ext cx="46741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vi-VN" sz="19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 bài toán trong tình huống mở đầu.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26701" y="1480713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9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7505" y="440097"/>
            <a:ext cx="2374563" cy="622418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64590" y="1766249"/>
                <a:ext cx="7024874" cy="2608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</a:pPr>
                <a:r>
                  <a:rPr lang="nl-NL" sz="1900" dirty="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 dirty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15.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−0,012</m:t>
                                  </m:r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900" dirty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:r>
                  <a:rPr lang="nl-NL" sz="1900" kern="0" dirty="0">
                    <a:effectLst/>
                    <a:latin typeface="+mn-lt"/>
                    <a:ea typeface="PMingLiU"/>
                  </a:rPr>
                  <a:t>Đồ thị của hàm số khối lượng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 kern="0" dirty="0">
                    <a:effectLst/>
                    <a:latin typeface="+mn-lt"/>
                    <a:ea typeface="PMingLiU"/>
                  </a:rPr>
                  <a:t> “tiệm cận” đến đường thẳng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1900" kern="0" dirty="0">
                    <a:effectLst/>
                    <a:latin typeface="+mn-lt"/>
                    <a:ea typeface="PMingLiU"/>
                  </a:rPr>
                  <a:t>, tức là khối lượng của chất phóng xạ giảm dần về </a:t>
                </a:r>
                <a14:m>
                  <m:oMath xmlns:m="http://schemas.openxmlformats.org/officeDocument/2006/math">
                    <m:r>
                      <a:rPr lang="nl-NL" sz="1900" i="1" kern="0" smtClean="0">
                        <a:effectLst/>
                        <a:latin typeface="Cambria Math" panose="02040503050406030204" pitchFamily="18" charset="0"/>
                        <a:ea typeface="PMingLiU"/>
                      </a:rPr>
                      <m:t>0</m:t>
                    </m:r>
                  </m:oMath>
                </a14:m>
                <a:r>
                  <a:rPr lang="nl-NL" sz="1900" kern="0" dirty="0">
                    <a:effectLst/>
                    <a:latin typeface="+mn-lt"/>
                    <a:ea typeface="PMingLiU"/>
                  </a:rPr>
                  <a:t> khi thời gian tăng vô cùng.</a:t>
                </a:r>
                <a:endParaRPr lang="en-US" sz="1900" dirty="0">
                  <a:latin typeface="+mn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90" y="1766249"/>
                <a:ext cx="7024874" cy="2608022"/>
              </a:xfrm>
              <a:prstGeom prst="rect">
                <a:avLst/>
              </a:prstGeom>
              <a:blipFill>
                <a:blip r:embed="rId4"/>
                <a:stretch>
                  <a:fillRect l="-781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161568" y="592611"/>
            <a:ext cx="40203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LUYỆN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TẬP</a:t>
            </a:r>
            <a:endParaRPr kumimoji="0" lang="en-US" sz="7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86" y="2102639"/>
            <a:ext cx="2832482" cy="22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885" y="582886"/>
            <a:ext cx="78360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143E63"/>
              </a:buClr>
              <a:buSzPts val="3000"/>
              <a:defRPr/>
            </a:pPr>
            <a:r>
              <a:rPr lang="en-US" sz="2100" b="1">
                <a:solidFill>
                  <a:srgbClr val="34679A"/>
                </a:solidFill>
                <a:cs typeface="Merriweather Sans"/>
                <a:sym typeface="Merriweather Sans"/>
              </a:rPr>
              <a:t>Phần 1 : Trắc nghiệm nhiều lựa chọn</a:t>
            </a:r>
            <a:endParaRPr kumimoji="0" lang="en-US" sz="21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6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là đúng?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Đồ thị hàm số đã cho không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đúng một tiệm cận ngang.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  <a:blipFill>
                <a:blip r:embed="rId5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98286" y="2031462"/>
            <a:ext cx="457200" cy="4135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fr-FR" sz="22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C.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921856" y="2385335"/>
            <a:ext cx="520413" cy="48508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706689" y="1084320"/>
                <a:ext cx="5398077" cy="360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hai tiệm cận ngang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Hàm số có một tiệm cận ngang là y</a:t>
                </a:r>
                <a14:m>
                  <m:oMath xmlns:m="http://schemas.openxmlformats.org/officeDocument/2006/math">
                    <m:r>
                      <a:rPr lang="vi-VN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1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89" y="1084320"/>
                <a:ext cx="5398077" cy="3609001"/>
              </a:xfrm>
              <a:prstGeom prst="rect">
                <a:avLst/>
              </a:prstGeom>
              <a:blipFill>
                <a:blip r:embed="rId3"/>
                <a:stretch>
                  <a:fillRect l="-903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2301170"/>
            <a:ext cx="406774" cy="3868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37" y="2972569"/>
            <a:ext cx="374961" cy="3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3569896"/>
            <a:ext cx="406774" cy="3868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5" y="4148044"/>
            <a:ext cx="406774" cy="3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một tiệm cận đứng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ngang.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Hạm số có tiệm cận xiên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06" y="2949362"/>
            <a:ext cx="459581" cy="437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7" y="2324957"/>
            <a:ext cx="422291" cy="386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3595095"/>
            <a:ext cx="422291" cy="386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4174307"/>
            <a:ext cx="422291" cy="3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50831" y="781454"/>
            <a:ext cx="402032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79" y="2222800"/>
            <a:ext cx="2514479" cy="2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8186" y="213385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đó,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hàm giảm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Rõ ràng chi phí trung bình không thể thấp hơn hay bằng 2 triệu đồng. Tuy nhiên,     khi số lượng sản phẩm sản xuất được càng lớn thì chi phí trung bình càng gần với     2 triệu đồng.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  <a:blipFill>
                <a:blip r:embed="rId3"/>
                <a:stretch>
                  <a:fillRect l="-388" r="-466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13798" y="202521"/>
            <a:ext cx="7851904" cy="1885837"/>
            <a:chOff x="1013798" y="202521"/>
            <a:chExt cx="7851904" cy="1885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0000"/>
                    </a:lnSpc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1.19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</m:t>
                      </m:r>
                    </m:oMath>
                  </a14:m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 công ty sản xuất đồ gia dụng ước tính chi phí để sản xuất</a:t>
                  </a:r>
                  <a:r>
                    <a:rPr lang="en-US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(sản phẩm) là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)=2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+50</m:t>
                      </m:r>
                    </m:oMath>
                  </a14:m>
                  <a:r>
                    <a:rPr lang="en-US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(triệu đồng).</a:t>
                  </a:r>
                </a:p>
                <a:p>
                  <a:pPr lvl="0" algn="just">
                    <a:lnSpc>
                      <a:spcPct val="170000"/>
                    </a:lnSpc>
                    <a:defRPr/>
                  </a:pP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 đó</a:t>
                  </a:r>
                  <a:r>
                    <a:rPr lang="en-US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 chi phí sản xuất trung bình cho mỗi sản phẩm. Chứng tỏ rằng hàm số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giảm và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pt-BR" sz="1600" kern="0">
                      <a:effectLst/>
                      <a:latin typeface="Times New Roman" panose="02020603050405020304" pitchFamily="18" charset="0"/>
                      <a:ea typeface="PMingLiU"/>
                    </a:rPr>
                    <a:t>.</a:t>
                  </a:r>
                  <a:r>
                    <a:rPr lang="en-US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 chất này nói lên điều gì?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  <a:blipFill>
                  <a:blip r:embed="rId4"/>
                  <a:stretch>
                    <a:fillRect l="-388" r="-4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1"/>
          <p:cNvSpPr/>
          <p:nvPr/>
        </p:nvSpPr>
        <p:spPr>
          <a:xfrm>
            <a:off x="212300" y="1077281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23409" y="1848496"/>
            <a:ext cx="59336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Hoàn thành các bài tập trong SBT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Chuẩn bị bài mới:</a:t>
            </a:r>
            <a:r>
              <a:rPr lang="en-US" sz="2000" kern="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kern="100">
                <a:ea typeface="Calibri" panose="020F0502020204030204" pitchFamily="34" charset="0"/>
                <a:cs typeface="Times New Roman" panose="02020603050405020304" pitchFamily="18" charset="0"/>
              </a:rPr>
              <a:t>“Khảo sát sự biến thiên và vẽ đồ thị hàm số”.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824" y="879065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313F60"/>
                </a:solidFill>
                <a:ea typeface="+mn-ea"/>
                <a:sym typeface="Merriweather Sans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29" y="166980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3349" y="499056"/>
            <a:ext cx="298910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=15.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  <a:blipFill>
                <a:blip r:embed="rId3"/>
                <a:stretch>
                  <a:fillRect l="-783" r="-861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699" y="580355"/>
            <a:ext cx="499122" cy="49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609" y="2630297"/>
            <a:ext cx="3775212" cy="1986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 thay đổi ra sao khi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? Điều này thể hiện trên Hình 1.18 như thế nào?</a:t>
                </a:r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  <a:blipFill>
                <a:blip r:embed="rId7"/>
                <a:stretch>
                  <a:fillRect l="-1724" r="-1897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78234" y="1259334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300" b="1" dirty="0">
                <a:solidFill>
                  <a:srgbClr val="FF0000"/>
                </a:solidFill>
                <a:latin typeface="+mn-lt"/>
              </a:rPr>
              <a:t>CẢM ƠN TẤT CẢ CÁC EM </a:t>
            </a:r>
            <a:br>
              <a:rPr lang="en-US" sz="4300" b="1" dirty="0">
                <a:solidFill>
                  <a:srgbClr val="FF0000"/>
                </a:solidFill>
                <a:latin typeface="+mn-lt"/>
              </a:rPr>
            </a:br>
            <a:r>
              <a:rPr lang="vi-VN" sz="4300" b="1" dirty="0">
                <a:solidFill>
                  <a:srgbClr val="FF0000"/>
                </a:solidFill>
                <a:latin typeface="+mn-lt"/>
              </a:rPr>
              <a:t>ĐÃ THAM GIA BÀI HỌC!</a:t>
            </a:r>
            <a:endParaRPr sz="43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44729">
            <a:off x="7026228" y="2618153"/>
            <a:ext cx="170702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sym typeface="Darker Grotesque Black"/>
              </a:rPr>
              <a:t>1. </a:t>
            </a:r>
            <a:r>
              <a:rPr lang="en-US" sz="4000" b="1">
                <a:solidFill>
                  <a:schemeClr val="accent3">
                    <a:lumMod val="25000"/>
                  </a:schemeClr>
                </a:solidFill>
                <a:sym typeface="Darker Grotesque Black"/>
              </a:rPr>
              <a:t>ĐƯỜNG TIỆM CẬN NGANG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8507">
            <a:off x="44076" y="4368604"/>
            <a:ext cx="816935" cy="640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920745"/>
            <a:ext cx="3037398" cy="28712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6238" y="409546"/>
            <a:ext cx="8207073" cy="3308311"/>
            <a:chOff x="396238" y="377742"/>
            <a:chExt cx="8207073" cy="330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Có nhận xét gì về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  <a:blipFill>
                  <a:blip r:embed="rId6"/>
                  <a:stretch>
                    <a:fillRect l="-1420" r="-1420" b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8" y="377742"/>
              <a:ext cx="8207073" cy="1693220"/>
              <a:chOff x="396238" y="377742"/>
              <a:chExt cx="8207073" cy="169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HĐ1: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hàm số                       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&gt;0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trên   đường thẳng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=2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(H.1.19).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" r="-669" b="-7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05" y="4398535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834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a) Ta có: </a:t>
                </a:r>
                <a:endParaRPr lang="en-US" sz="200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+1−2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𝑀𝐻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  <a:blipFill>
                <a:blip r:embed="rId4"/>
                <a:stretch>
                  <a:fillRect l="-78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600" b="1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2600" b="1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  <a:blipFill>
                <a:blip r:embed="rId3"/>
                <a:stretch>
                  <a:fillRect l="-602" r="-67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6" y="2174049"/>
            <a:ext cx="7410617" cy="2485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1.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23342" y="146507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022063" y="3867787"/>
            <a:ext cx="950237" cy="101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func>
                    </m:oMath>
                  </m:oMathPara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ngang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  <a:blipFill>
                <a:blip r:embed="rId5"/>
                <a:stretch>
                  <a:fillRect l="-79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757470" y="1303954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9108" flipH="1">
            <a:off x="8328139" y="1314747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tiệm cận ngang là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  <a:blipFill>
                <a:blip r:embed="rId7"/>
                <a:stretch>
                  <a:fillRect l="-590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7833" flipH="1">
            <a:off x="472242" y="4201430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b="1" i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 1.21 </a:t>
                </a:r>
                <a:endParaRPr lang="vi-VN" sz="17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  <a:blipFill>
                <a:blip r:embed="rId5"/>
                <a:stretch>
                  <a:fillRect l="-101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692" y="1541174"/>
            <a:ext cx="3023291" cy="3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3280</TotalTime>
  <Words>1024</Words>
  <Application>Microsoft Office PowerPoint</Application>
  <PresentationFormat>On-screen Show (16:9)</PresentationFormat>
  <Paragraphs>84</Paragraphs>
  <Slides>20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Wingdings 3</vt:lpstr>
      <vt:lpstr>Wingdings</vt:lpstr>
      <vt:lpstr>Anaheim</vt:lpstr>
      <vt:lpstr>Calibri</vt:lpstr>
      <vt:lpstr>Nunito Light</vt:lpstr>
      <vt:lpstr>Merriweather Sans</vt:lpstr>
      <vt:lpstr>Times New Roman</vt:lpstr>
      <vt:lpstr>Cambria Math</vt:lpstr>
      <vt:lpstr>PMingLiU</vt:lpstr>
      <vt:lpstr>Trebuchet MS</vt:lpstr>
      <vt:lpstr>Darker Grotesque Black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TẤT CẢ CÁC EM  ĐÃ THAM GIA BÀI HỌC!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BÀI HỌC MỚI!</dc:title>
  <dc:creator>Hà Ngân</dc:creator>
  <cp:lastModifiedBy>BichTuyen</cp:lastModifiedBy>
  <cp:revision>115</cp:revision>
  <dcterms:modified xsi:type="dcterms:W3CDTF">2025-01-25T03:32:22Z</dcterms:modified>
</cp:coreProperties>
</file>