
<file path=[Content_Types].xml><?xml version="1.0" encoding="utf-8"?>
<Types xmlns="http://schemas.openxmlformats.org/package/2006/content-types">
  <Default Extension="bin" ContentType="image/unknown"/>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24"/>
  </p:notesMasterIdLst>
  <p:sldIdLst>
    <p:sldId id="423" r:id="rId2"/>
    <p:sldId id="260" r:id="rId3"/>
    <p:sldId id="336" r:id="rId4"/>
    <p:sldId id="258" r:id="rId5"/>
    <p:sldId id="337" r:id="rId6"/>
    <p:sldId id="259" r:id="rId7"/>
    <p:sldId id="338" r:id="rId8"/>
    <p:sldId id="339" r:id="rId9"/>
    <p:sldId id="340" r:id="rId10"/>
    <p:sldId id="341" r:id="rId11"/>
    <p:sldId id="342" r:id="rId12"/>
    <p:sldId id="343" r:id="rId13"/>
    <p:sldId id="344" r:id="rId14"/>
    <p:sldId id="345" r:id="rId15"/>
    <p:sldId id="346" r:id="rId16"/>
    <p:sldId id="347" r:id="rId17"/>
    <p:sldId id="261" r:id="rId18"/>
    <p:sldId id="263" r:id="rId19"/>
    <p:sldId id="348" r:id="rId20"/>
    <p:sldId id="264" r:id="rId21"/>
    <p:sldId id="351" r:id="rId22"/>
    <p:sldId id="270" r:id="rId23"/>
  </p:sldIdLst>
  <p:sldSz cx="9144000" cy="5143500" type="screen16x9"/>
  <p:notesSz cx="6858000" cy="9144000"/>
  <p:embeddedFontLst>
    <p:embeddedFont>
      <p:font typeface="Cambria Math" panose="02040503050406030204" pitchFamily="18" charset="0"/>
      <p:regular r:id="rId25"/>
    </p:embeddedFont>
    <p:embeddedFont>
      <p:font typeface="Coming Soon" panose="020B0604020202020204" charset="0"/>
      <p:regular r:id="rId26"/>
    </p:embeddedFont>
    <p:embeddedFont>
      <p:font typeface="Concert One" pitchFamily="2" charset="0"/>
      <p:regular r:id="rId27"/>
    </p:embeddedFont>
    <p:embeddedFont>
      <p:font typeface="Roboto Mono" panose="00000009000000000000" pitchFamily="49" charset="0"/>
      <p:regular r:id="rId28"/>
      <p:bold r:id="rId29"/>
      <p:italic r:id="rId30"/>
      <p:boldItalic r:id="rId31"/>
    </p:embeddedFont>
    <p:embeddedFont>
      <p:font typeface="Roboto Mono Medium" panose="00000009000000000000" pitchFamily="49"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61C678-3003-4C52-BA3B-96E1AF215FE1}">
  <a:tblStyle styleId="{9561C678-3003-4C52-BA3B-96E1AF215F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52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24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49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7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52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37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70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2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21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10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51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84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97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2"/>
            <a:ext cx="9144000" cy="5143500"/>
            <a:chOff x="0" y="2"/>
            <a:chExt cx="9144000" cy="5143500"/>
          </a:xfrm>
        </p:grpSpPr>
        <p:grpSp>
          <p:nvGrpSpPr>
            <p:cNvPr id="10" name="Google Shape;10;p2"/>
            <p:cNvGrpSpPr/>
            <p:nvPr/>
          </p:nvGrpSpPr>
          <p:grpSpPr>
            <a:xfrm>
              <a:off x="0" y="206850"/>
              <a:ext cx="258600" cy="4729800"/>
              <a:chOff x="0" y="206850"/>
              <a:chExt cx="258600" cy="4729800"/>
            </a:xfrm>
          </p:grpSpPr>
          <p:sp>
            <p:nvSpPr>
              <p:cNvPr id="11" name="Google Shape;11;p2"/>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0" y="2"/>
              <a:ext cx="9144000" cy="5143500"/>
              <a:chOff x="0" y="2"/>
              <a:chExt cx="9144000" cy="5143500"/>
            </a:xfrm>
          </p:grpSpPr>
          <p:sp>
            <p:nvSpPr>
              <p:cNvPr id="25" name="Google Shape;25;p2"/>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52;p2"/>
          <p:cNvSpPr txBox="1">
            <a:spLocks noGrp="1"/>
          </p:cNvSpPr>
          <p:nvPr>
            <p:ph type="ctrTitle"/>
          </p:nvPr>
        </p:nvSpPr>
        <p:spPr>
          <a:xfrm>
            <a:off x="713225" y="655238"/>
            <a:ext cx="6078000" cy="24354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3" name="Google Shape;53;p2"/>
          <p:cNvSpPr txBox="1">
            <a:spLocks noGrp="1"/>
          </p:cNvSpPr>
          <p:nvPr>
            <p:ph type="subTitle" idx="1"/>
          </p:nvPr>
        </p:nvSpPr>
        <p:spPr>
          <a:xfrm>
            <a:off x="713225" y="3694763"/>
            <a:ext cx="2478900" cy="793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4" name="Google Shape;54;p2"/>
          <p:cNvGrpSpPr/>
          <p:nvPr/>
        </p:nvGrpSpPr>
        <p:grpSpPr>
          <a:xfrm flipH="1">
            <a:off x="486900" y="131000"/>
            <a:ext cx="8372100" cy="4929175"/>
            <a:chOff x="563100" y="131000"/>
            <a:chExt cx="8372100" cy="4929175"/>
          </a:xfrm>
        </p:grpSpPr>
        <p:grpSp>
          <p:nvGrpSpPr>
            <p:cNvPr id="55" name="Google Shape;55;p2"/>
            <p:cNvGrpSpPr/>
            <p:nvPr/>
          </p:nvGrpSpPr>
          <p:grpSpPr>
            <a:xfrm>
              <a:off x="1329525" y="4823175"/>
              <a:ext cx="1872700" cy="237000"/>
              <a:chOff x="1329525" y="4823175"/>
              <a:chExt cx="1872700" cy="237000"/>
            </a:xfrm>
          </p:grpSpPr>
          <p:sp>
            <p:nvSpPr>
              <p:cNvPr id="56" name="Google Shape;56;p2"/>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7994575" y="4411800"/>
              <a:ext cx="940625" cy="586250"/>
              <a:chOff x="7994575" y="4411800"/>
              <a:chExt cx="940625" cy="586250"/>
            </a:xfrm>
          </p:grpSpPr>
          <p:sp>
            <p:nvSpPr>
              <p:cNvPr id="60" name="Google Shape;60;p2"/>
              <p:cNvSpPr/>
              <p:nvPr/>
            </p:nvSpPr>
            <p:spPr>
              <a:xfrm>
                <a:off x="8785200" y="44118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98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945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642325" y="131000"/>
              <a:ext cx="1153675" cy="408400"/>
              <a:chOff x="7642325" y="131000"/>
              <a:chExt cx="1153675" cy="408400"/>
            </a:xfrm>
          </p:grpSpPr>
          <p:sp>
            <p:nvSpPr>
              <p:cNvPr id="64" name="Google Shape;64;p2"/>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563100" y="131000"/>
              <a:ext cx="1856800" cy="339600"/>
              <a:chOff x="563100" y="131000"/>
              <a:chExt cx="1856800" cy="339600"/>
            </a:xfrm>
          </p:grpSpPr>
          <p:sp>
            <p:nvSpPr>
              <p:cNvPr id="68" name="Google Shape;68;p2"/>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2314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8" r:id="rId4"/>
    <p:sldLayoutId id="2147483659" r:id="rId5"/>
    <p:sldLayoutId id="2147483665" r:id="rId6"/>
    <p:sldLayoutId id="2147483671" r:id="rId7"/>
    <p:sldLayoutId id="2147483673" r:id="rId8"/>
    <p:sldLayoutId id="2147483687" r:id="rId9"/>
    <p:sldLayoutId id="2147483688" r:id="rId10"/>
    <p:sldLayoutId id="2147483689" r:id="rId11"/>
    <p:sldLayoutId id="2147483690" r:id="rId12"/>
    <p:sldLayoutId id="2147483695" r:id="rId13"/>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7" descr="D:\Thu Huong\hinh anh trang trí\1.png"/>
          <p:cNvPicPr>
            <a:picLocks noChangeAspect="1"/>
          </p:cNvPicPr>
          <p:nvPr/>
        </p:nvPicPr>
        <p:blipFill>
          <a:blip r:embed="rId2"/>
          <a:stretch>
            <a:fillRect/>
          </a:stretch>
        </p:blipFill>
        <p:spPr>
          <a:xfrm>
            <a:off x="1" y="1190"/>
            <a:ext cx="9143999" cy="5142310"/>
          </a:xfrm>
          <a:prstGeom prst="rect">
            <a:avLst/>
          </a:prstGeom>
          <a:noFill/>
          <a:ln w="9525">
            <a:noFill/>
          </a:ln>
        </p:spPr>
      </p:pic>
      <p:sp>
        <p:nvSpPr>
          <p:cNvPr id="6146" name="Rectangle 7"/>
          <p:cNvSpPr/>
          <p:nvPr/>
        </p:nvSpPr>
        <p:spPr>
          <a:xfrm>
            <a:off x="1332749" y="1104917"/>
            <a:ext cx="5955973" cy="1338828"/>
          </a:xfrm>
          <a:prstGeom prst="rect">
            <a:avLst/>
          </a:prstGeom>
          <a:noFill/>
          <a:ln w="9525">
            <a:noFill/>
          </a:ln>
        </p:spPr>
        <p:txBody>
          <a:bodyPr wrap="square" anchor="t" anchorCtr="0">
            <a:spAutoFit/>
          </a:bodyPr>
          <a:lstStyle/>
          <a:p>
            <a:pPr algn="ctr"/>
            <a:r>
              <a:rPr lang="en-US" altLang="zh-CN" sz="2000"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vi-VN" altLang="zh-CN" sz="2000" b="1" dirty="0">
              <a:solidFill>
                <a:srgbClr val="FF0000"/>
              </a:solidFill>
              <a:latin typeface="Times New Roman" panose="02020603050405020304" pitchFamily="18" charset="0"/>
              <a:cs typeface="Times New Roman" panose="02020603050405020304" pitchFamily="18" charset="0"/>
            </a:endParaRPr>
          </a:p>
          <a:p>
            <a:pPr algn="ctr"/>
            <a:r>
              <a:rPr lang="vi-VN" altLang="zh-CN" sz="2000" b="1" dirty="0">
                <a:solidFill>
                  <a:srgbClr val="FF0000"/>
                </a:solidFill>
                <a:latin typeface="Times New Roman" panose="02020603050405020304" pitchFamily="18" charset="0"/>
                <a:cs typeface="Times New Roman" panose="02020603050405020304" pitchFamily="18" charset="0"/>
              </a:rPr>
              <a:t>TRƯỜNG THPT NGÔ LÊ TÂN</a:t>
            </a:r>
            <a:endParaRPr lang="en-US" altLang="zh-CN" sz="2000" b="1" dirty="0">
              <a:solidFill>
                <a:srgbClr val="FF0000"/>
              </a:solidFill>
              <a:latin typeface="Times New Roman" panose="02020603050405020304" pitchFamily="18" charset="0"/>
              <a:cs typeface="Times New Roman" panose="02020603050405020304" pitchFamily="18" charset="0"/>
            </a:endParaRPr>
          </a:p>
          <a:p>
            <a:pPr algn="ctr"/>
            <a:r>
              <a:rPr lang="en-US" altLang="zh-CN" sz="2000" b="1" dirty="0">
                <a:solidFill>
                  <a:srgbClr val="FF0000"/>
                </a:solidFill>
                <a:latin typeface="Times New Roman" panose="02020603050405020304" charset="0"/>
              </a:rPr>
              <a:t>--- </a:t>
            </a:r>
            <a:r>
              <a:rPr lang="en-US" altLang="zh-CN" sz="2000" b="1" dirty="0">
                <a:solidFill>
                  <a:srgbClr val="FF0000"/>
                </a:solidFill>
                <a:latin typeface="Wingdings" panose="05000000000000000000" charset="0"/>
              </a:rPr>
              <a:t>¯</a:t>
            </a:r>
            <a:r>
              <a:rPr lang="en-US" altLang="zh-CN" sz="2000" b="1" dirty="0">
                <a:solidFill>
                  <a:srgbClr val="FF0000"/>
                </a:solidFill>
                <a:latin typeface="Times New Roman" panose="02020603050405020304" charset="0"/>
              </a:rPr>
              <a:t> --- </a:t>
            </a:r>
          </a:p>
          <a:p>
            <a:pPr algn="ctr"/>
            <a:endParaRPr lang="en-US" altLang="zh-CN" sz="2100" b="1" dirty="0">
              <a:solidFill>
                <a:srgbClr val="FF0000"/>
              </a:solidFill>
              <a:latin typeface="Times New Roman" panose="02020603050405020304" charset="0"/>
            </a:endParaRPr>
          </a:p>
        </p:txBody>
      </p:sp>
      <p:sp>
        <p:nvSpPr>
          <p:cNvPr id="3" name="Rectangle 2">
            <a:extLst>
              <a:ext uri="{FF2B5EF4-FFF2-40B4-BE49-F238E27FC236}">
                <a16:creationId xmlns:a16="http://schemas.microsoft.com/office/drawing/2014/main" id="{0D3D4FE8-7027-E075-734E-EB404FB1AFFC}"/>
              </a:ext>
            </a:extLst>
          </p:cNvPr>
          <p:cNvSpPr/>
          <p:nvPr/>
        </p:nvSpPr>
        <p:spPr>
          <a:xfrm>
            <a:off x="768622" y="2906735"/>
            <a:ext cx="7452732" cy="1131848"/>
          </a:xfrm>
          <a:prstGeom prst="rect">
            <a:avLst/>
          </a:prstGeom>
        </p:spPr>
        <p:txBody>
          <a:bodyPr wrap="square">
            <a:spAutoFit/>
          </a:bodyPr>
          <a:lstStyle/>
          <a:p>
            <a:pPr algn="ctr" defTabSz="457200">
              <a:lnSpc>
                <a:spcPct val="150000"/>
              </a:lnSpc>
              <a:buClrTx/>
            </a:pPr>
            <a:r>
              <a:rPr lang="en-US" sz="2400" b="1" dirty="0">
                <a:solidFill>
                  <a:srgbClr val="00487E"/>
                </a:solidFill>
                <a:latin typeface="+mn-lt"/>
              </a:rPr>
              <a:t>GV: </a:t>
            </a:r>
            <a:r>
              <a:rPr lang="vi-VN" sz="2400" b="1" dirty="0">
                <a:solidFill>
                  <a:srgbClr val="00487E"/>
                </a:solidFill>
                <a:latin typeface="+mn-lt"/>
              </a:rPr>
              <a:t>Trần Thị Bích Tuyền</a:t>
            </a:r>
          </a:p>
          <a:p>
            <a:pPr algn="ctr" defTabSz="457200">
              <a:lnSpc>
                <a:spcPct val="150000"/>
              </a:lnSpc>
              <a:buClrTx/>
            </a:pPr>
            <a:r>
              <a:rPr lang="vi-VN" sz="2400" b="1" dirty="0">
                <a:solidFill>
                  <a:srgbClr val="00487E"/>
                </a:solidFill>
                <a:latin typeface="+mn-lt"/>
              </a:rPr>
              <a:t>Lớp 12A5 </a:t>
            </a:r>
          </a:p>
        </p:txBody>
      </p:sp>
      <p:sp>
        <p:nvSpPr>
          <p:cNvPr id="4" name="Rectangle 3">
            <a:extLst>
              <a:ext uri="{FF2B5EF4-FFF2-40B4-BE49-F238E27FC236}">
                <a16:creationId xmlns:a16="http://schemas.microsoft.com/office/drawing/2014/main" id="{FF248CA2-E1B4-4E43-94B2-CC7AE87CB4A7}"/>
              </a:ext>
            </a:extLst>
          </p:cNvPr>
          <p:cNvSpPr/>
          <p:nvPr/>
        </p:nvSpPr>
        <p:spPr>
          <a:xfrm>
            <a:off x="1115974" y="1986854"/>
            <a:ext cx="6758028" cy="496996"/>
          </a:xfrm>
          <a:prstGeom prst="rect">
            <a:avLst/>
          </a:prstGeom>
        </p:spPr>
        <p:txBody>
          <a:bodyPr wrap="square">
            <a:spAutoFit/>
          </a:bodyPr>
          <a:lstStyle/>
          <a:p>
            <a:pPr algn="ctr" defTabSz="457200">
              <a:lnSpc>
                <a:spcPct val="150000"/>
              </a:lnSpc>
              <a:buClrTx/>
              <a:defRPr/>
            </a:pPr>
            <a:r>
              <a:rPr lang="en-US" sz="2000" b="1" dirty="0">
                <a:solidFill>
                  <a:srgbClr val="0070C0"/>
                </a:solidFill>
                <a:ea typeface="+mn-ea"/>
              </a:rPr>
              <a:t>HOẠT ĐỘNG THỰC HÀNH VÀ TRẢI NGHIỆM</a:t>
            </a:r>
            <a:endParaRPr lang="vi-VN" sz="2000" b="1" dirty="0">
              <a:solidFill>
                <a:srgbClr val="0070C0"/>
              </a:solidFill>
              <a:ea typeface="+mn-ea"/>
            </a:endParaRPr>
          </a:p>
        </p:txBody>
      </p:sp>
      <p:sp>
        <p:nvSpPr>
          <p:cNvPr id="5" name="Rectangle 4">
            <a:extLst>
              <a:ext uri="{FF2B5EF4-FFF2-40B4-BE49-F238E27FC236}">
                <a16:creationId xmlns:a16="http://schemas.microsoft.com/office/drawing/2014/main" id="{F1255310-8108-786A-93C3-D3ACD60EBBD3}"/>
              </a:ext>
            </a:extLst>
          </p:cNvPr>
          <p:cNvSpPr/>
          <p:nvPr/>
        </p:nvSpPr>
        <p:spPr>
          <a:xfrm>
            <a:off x="1115974" y="2402450"/>
            <a:ext cx="7178386" cy="577850"/>
          </a:xfrm>
          <a:prstGeom prst="rect">
            <a:avLst/>
          </a:prstGeom>
        </p:spPr>
        <p:txBody>
          <a:bodyPr wrap="square">
            <a:spAutoFit/>
          </a:bodyPr>
          <a:lstStyle/>
          <a:p>
            <a:pPr algn="ctr" defTabSz="457200">
              <a:lnSpc>
                <a:spcPct val="150000"/>
              </a:lnSpc>
              <a:buClrTx/>
              <a:defRPr/>
            </a:pPr>
            <a:r>
              <a:rPr lang="vi-VN" sz="2400" b="1" dirty="0">
                <a:solidFill>
                  <a:srgbClr val="FF0000"/>
                </a:solidFill>
                <a:ea typeface="+mn-ea"/>
              </a:rPr>
              <a:t>ĐỘ DÀI GANG TAY (Tiết 49)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47"/>
        <p:cNvGrpSpPr/>
        <p:nvPr/>
      </p:nvGrpSpPr>
      <p:grpSpPr>
        <a:xfrm>
          <a:off x="0" y="0"/>
          <a:ext cx="0" cy="0"/>
          <a:chOff x="0" y="0"/>
          <a:chExt cx="0" cy="0"/>
        </a:xfrm>
      </p:grpSpPr>
      <p:sp>
        <p:nvSpPr>
          <p:cNvPr id="9" name="TextBox 8"/>
          <p:cNvSpPr txBox="1"/>
          <p:nvPr/>
        </p:nvSpPr>
        <p:spPr>
          <a:xfrm>
            <a:off x="550145" y="438956"/>
            <a:ext cx="96853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7A9E64">
                    <a:lumMod val="75000"/>
                  </a:srgbClr>
                </a:solidFill>
                <a:effectLst/>
                <a:uLnTx/>
                <a:uFillTx/>
                <a:latin typeface="Arial" panose="020B0604020202020204" pitchFamily="34" charset="0"/>
                <a:cs typeface="Arial" panose="020B0604020202020204" pitchFamily="34" charset="0"/>
                <a:sym typeface="Arial"/>
              </a:rPr>
              <a:t>Trả lời:</a:t>
            </a:r>
            <a:endParaRPr kumimoji="0" lang="en-US" sz="1800" b="1" i="1" u="sng" strike="noStrike" kern="0" cap="none" spc="0" normalizeH="0" baseline="0" noProof="0" dirty="0">
              <a:ln>
                <a:noFill/>
              </a:ln>
              <a:solidFill>
                <a:srgbClr val="7A9E64">
                  <a:lumMod val="75000"/>
                </a:srgb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38227" y="1194171"/>
                <a:ext cx="8009423" cy="3367076"/>
              </a:xfrm>
              <a:prstGeom prst="rect">
                <a:avLst/>
              </a:prstGeom>
            </p:spPr>
            <p:txBody>
              <a:bodyPr wrap="square">
                <a:spAutoFit/>
              </a:bodyPr>
              <a:lstStyle/>
              <a:p>
                <a:pPr algn="just">
                  <a:lnSpc>
                    <a:spcPct val="150000"/>
                  </a:lnSpc>
                  <a:spcBef>
                    <a:spcPts val="300"/>
                  </a:spcBef>
                  <a:spcAft>
                    <a:spcPts val="300"/>
                  </a:spcAft>
                </a:pPr>
                <a:r>
                  <a:rPr lang="nl-NL" sz="1700">
                    <a:latin typeface="+mj-lt"/>
                    <a:ea typeface="Calibri" panose="020F0502020204030204" pitchFamily="34" charset="0"/>
                    <a:cs typeface="Times New Roman" panose="02020603050405020304" pitchFamily="18" charset="0"/>
                  </a:rPr>
                  <a:t>Độ dài gang tay trung bình của học sinh nữ là:</a:t>
                </a:r>
                <a:endParaRPr lang="en-US" sz="1700">
                  <a:latin typeface="+mj-lt"/>
                  <a:ea typeface="Arial" panose="020B0604020202020204" pitchFamily="34" charset="0"/>
                  <a:cs typeface="Times New Roman" panose="02020603050405020304" pitchFamily="18"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25</m:t>
                          </m:r>
                        </m:den>
                      </m:f>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1.16,5+2.17,5+4.18,5+7.19,5+6.20,5+3.21,5+2.22,5</m:t>
                          </m:r>
                        </m:e>
                      </m:d>
                      <m:r>
                        <a:rPr lang="en-US" sz="1700" i="1">
                          <a:effectLst/>
                          <a:latin typeface="Cambria Math" panose="02040503050406030204" pitchFamily="18" charset="0"/>
                          <a:ea typeface="Calibri" panose="020F0502020204030204" pitchFamily="34" charset="0"/>
                          <a:cs typeface="Times New Roman" panose="02020603050405020304" pitchFamily="18" charset="0"/>
                        </a:rPr>
                        <m:t>=19,78</m:t>
                      </m:r>
                    </m:oMath>
                  </m:oMathPara>
                </a14:m>
                <a:endParaRPr lang="en-US" sz="1700" i="1">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nl-NL" sz="1700">
                    <a:ea typeface="Calibri" panose="020F0502020204030204" pitchFamily="34" charset="0"/>
                    <a:cs typeface="Times New Roman" panose="02020603050405020304" pitchFamily="18" charset="0"/>
                  </a:rPr>
                  <a:t>Độ dài gang tay trung bình của học sinh nam là:</a:t>
                </a:r>
                <a:endParaRPr lang="en-US" sz="1700">
                  <a:ea typeface="Arial" panose="020B0604020202020204" pitchFamily="34" charset="0"/>
                  <a:cs typeface="Times New Roman" panose="02020603050405020304" pitchFamily="18"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20</m:t>
                          </m:r>
                        </m:den>
                      </m:f>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2.19,5+4.20,5+7.21,5+5.22,5+2.23,5</m:t>
                          </m:r>
                        </m:e>
                      </m:d>
                      <m:r>
                        <a:rPr lang="en-US" sz="1700" i="1">
                          <a:effectLst/>
                          <a:latin typeface="Cambria Math" panose="02040503050406030204" pitchFamily="18" charset="0"/>
                          <a:ea typeface="Calibri" panose="020F0502020204030204" pitchFamily="34" charset="0"/>
                          <a:cs typeface="Times New Roman" panose="02020603050405020304" pitchFamily="18" charset="0"/>
                        </a:rPr>
                        <m:t>=21,55.</m:t>
                      </m:r>
                    </m:oMath>
                  </m:oMathPara>
                </a14:m>
                <a:endParaRPr lang="en-US" sz="1700">
                  <a:latin typeface="+mj-lt"/>
                </a:endParaRPr>
              </a:p>
              <a:p>
                <a:pPr>
                  <a:lnSpc>
                    <a:spcPct val="150000"/>
                  </a:lnSpc>
                  <a:spcBef>
                    <a:spcPts val="300"/>
                  </a:spcBef>
                  <a:spcAft>
                    <a:spcPts val="300"/>
                  </a:spcAft>
                </a:pPr>
                <a:r>
                  <a:rPr lang="vi-VN" sz="1700">
                    <a:latin typeface="+mn-lt"/>
                  </a:rPr>
                  <a:t>Độ dài gang tay trung bình của </a:t>
                </a:r>
                <a:r>
                  <a:rPr lang="nl-NL" sz="1700">
                    <a:ea typeface="Calibri" panose="020F0502020204030204" pitchFamily="34" charset="0"/>
                    <a:cs typeface="Times New Roman" panose="02020603050405020304" pitchFamily="18" charset="0"/>
                  </a:rPr>
                  <a:t>học sinh</a:t>
                </a:r>
                <a:r>
                  <a:rPr lang="vi-VN" sz="1700">
                    <a:latin typeface="+mn-lt"/>
                  </a:rPr>
                  <a:t> nam lớn hơn độ dài gang tay trung bình của </a:t>
                </a:r>
                <a:r>
                  <a:rPr lang="nl-NL" sz="1700">
                    <a:ea typeface="Calibri" panose="020F0502020204030204" pitchFamily="34" charset="0"/>
                    <a:cs typeface="Times New Roman" panose="02020603050405020304" pitchFamily="18" charset="0"/>
                  </a:rPr>
                  <a:t>học sinh </a:t>
                </a:r>
                <a:r>
                  <a:rPr lang="vi-VN" sz="1700">
                    <a:latin typeface="+mn-lt"/>
                  </a:rPr>
                  <a:t>nữ.</a:t>
                </a:r>
                <a:endParaRPr lang="en-US" sz="170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538227" y="1194171"/>
                <a:ext cx="8009423" cy="3367076"/>
              </a:xfrm>
              <a:prstGeom prst="rect">
                <a:avLst/>
              </a:prstGeom>
              <a:blipFill>
                <a:blip r:embed="rId3"/>
                <a:stretch>
                  <a:fillRect l="-457" b="-181"/>
                </a:stretch>
              </a:blipFill>
            </p:spPr>
            <p:txBody>
              <a:bodyPr/>
              <a:lstStyle/>
              <a:p>
                <a:r>
                  <a:rPr lang="en-US">
                    <a:noFill/>
                  </a:rPr>
                  <a:t> </a:t>
                </a:r>
              </a:p>
            </p:txBody>
          </p:sp>
        </mc:Fallback>
      </mc:AlternateContent>
      <p:pic>
        <p:nvPicPr>
          <p:cNvPr id="11" name="Google Shape;374;p55"/>
          <p:cNvPicPr preferRelativeResize="0"/>
          <p:nvPr/>
        </p:nvPicPr>
        <p:blipFill rotWithShape="1">
          <a:blip r:embed="rId4">
            <a:alphaModFix/>
          </a:blip>
          <a:srcRect t="16734" r="8892" b="18300"/>
          <a:stretch/>
        </p:blipFill>
        <p:spPr>
          <a:xfrm>
            <a:off x="8285635" y="155838"/>
            <a:ext cx="1716729" cy="587946"/>
          </a:xfrm>
          <a:prstGeom prst="rect">
            <a:avLst/>
          </a:prstGeom>
          <a:noFill/>
          <a:ln>
            <a:noFill/>
          </a:ln>
        </p:spPr>
      </p:pic>
      <p:pic>
        <p:nvPicPr>
          <p:cNvPr id="12" name="Google Shape;375;p55"/>
          <p:cNvPicPr preferRelativeResize="0"/>
          <p:nvPr/>
        </p:nvPicPr>
        <p:blipFill rotWithShape="1">
          <a:blip r:embed="rId4">
            <a:alphaModFix/>
          </a:blip>
          <a:srcRect t="16734" r="8892" b="18300"/>
          <a:stretch/>
        </p:blipFill>
        <p:spPr>
          <a:xfrm>
            <a:off x="8285636" y="607122"/>
            <a:ext cx="1716729" cy="587946"/>
          </a:xfrm>
          <a:prstGeom prst="rect">
            <a:avLst/>
          </a:prstGeom>
          <a:noFill/>
          <a:ln>
            <a:noFill/>
          </a:ln>
        </p:spPr>
      </p:pic>
    </p:spTree>
    <p:extLst>
      <p:ext uri="{BB962C8B-B14F-4D97-AF65-F5344CB8AC3E}">
        <p14:creationId xmlns:p14="http://schemas.microsoft.com/office/powerpoint/2010/main" val="406774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4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00906" y="160508"/>
                <a:ext cx="8931777" cy="4802340"/>
              </a:xfrm>
              <a:prstGeom prst="rect">
                <a:avLst/>
              </a:prstGeom>
            </p:spPr>
            <p:txBody>
              <a:bodyPr wrap="square">
                <a:spAutoFit/>
              </a:bodyPr>
              <a:lstStyle/>
              <a:p>
                <a:pPr algn="just">
                  <a:lnSpc>
                    <a:spcPct val="150000"/>
                  </a:lnSpc>
                </a:pPr>
                <a:r>
                  <a:rPr lang="en-US" sz="1500">
                    <a:latin typeface="+mj-lt"/>
                    <a:ea typeface="Calibri" panose="020F0502020204030204" pitchFamily="34" charset="0"/>
                    <a:cs typeface="Times New Roman" panose="02020603050405020304" pitchFamily="18" charset="0"/>
                  </a:rPr>
                  <a:t>b) </a:t>
                </a:r>
              </a:p>
              <a:p>
                <a:pPr algn="just">
                  <a:lnSpc>
                    <a:spcPct val="150000"/>
                  </a:lnSpc>
                </a:pPr>
                <a:r>
                  <a:rPr lang="en-US" sz="1500">
                    <a:effectLst/>
                    <a:latin typeface="+mj-lt"/>
                    <a:ea typeface="Calibri" panose="020F0502020204030204" pitchFamily="34" charset="0"/>
                    <a:cs typeface="Times New Roman" panose="02020603050405020304" pitchFamily="18" charset="0"/>
                  </a:rPr>
                  <a:t>Phương sai, độ lệch chuẩn của mẫu số liệu ghép nhóm về độ dài gang tay của nhóm học sinh nữ là:</a:t>
                </a:r>
                <a:endParaRPr lang="en-US" sz="15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Sup>
                        <m:sSub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25</m:t>
                          </m:r>
                        </m:den>
                      </m:f>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1.16,5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2.17,5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4.18,5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7.19,5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6.20,5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3.21,5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2.22,5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19,78</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=2,2016</m:t>
                      </m:r>
                    </m:oMath>
                    <m:oMath xmlns:m="http://schemas.openxmlformats.org/officeDocument/2006/math">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500" i="1">
                          <a:effectLst/>
                          <a:latin typeface="Cambria Math" panose="02040503050406030204" pitchFamily="18" charset="0"/>
                          <a:ea typeface="Calibri" panose="020F0502020204030204" pitchFamily="34" charset="0"/>
                          <a:cs typeface="Times New Roman" panose="02020603050405020304" pitchFamily="18" charset="0"/>
                        </a:rPr>
                        <m:t>≈1,484.</m:t>
                      </m:r>
                    </m:oMath>
                  </m:oMathPara>
                </a14:m>
                <a:endParaRPr lang="en-US" sz="1500">
                  <a:effectLst/>
                  <a:latin typeface="+mj-lt"/>
                  <a:ea typeface="Arial" panose="020B0604020202020204" pitchFamily="34" charset="0"/>
                  <a:cs typeface="Times New Roman" panose="02020603050405020304" pitchFamily="18" charset="0"/>
                </a:endParaRPr>
              </a:p>
              <a:p>
                <a:pPr algn="just">
                  <a:lnSpc>
                    <a:spcPct val="150000"/>
                  </a:lnSpc>
                </a:pPr>
                <a:r>
                  <a:rPr lang="en-US" sz="1500">
                    <a:effectLst/>
                    <a:latin typeface="+mj-lt"/>
                    <a:ea typeface="Calibri" panose="020F0502020204030204" pitchFamily="34" charset="0"/>
                    <a:cs typeface="Times New Roman" panose="02020603050405020304" pitchFamily="18" charset="0"/>
                  </a:rPr>
                  <a:t>Phương sai, độ lệch chuẩn của mẫu số liệu ghép nhóm về độ dài gang tay của nhóm </a:t>
                </a:r>
                <a:r>
                  <a:rPr lang="en-US" sz="1500">
                    <a:ea typeface="Calibri" panose="020F0502020204030204" pitchFamily="34" charset="0"/>
                    <a:cs typeface="Times New Roman" panose="02020603050405020304" pitchFamily="18" charset="0"/>
                  </a:rPr>
                  <a:t>học sinh</a:t>
                </a:r>
                <a:r>
                  <a:rPr lang="en-US" sz="1500">
                    <a:effectLst/>
                    <a:latin typeface="+mj-lt"/>
                    <a:ea typeface="Calibri" panose="020F0502020204030204" pitchFamily="34" charset="0"/>
                    <a:cs typeface="Times New Roman" panose="02020603050405020304" pitchFamily="18" charset="0"/>
                  </a:rPr>
                  <a:t> nam là:</a:t>
                </a:r>
                <a:endParaRPr lang="en-US" sz="15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Sup>
                        <m:sSub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5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20</m:t>
                          </m:r>
                        </m:den>
                      </m:f>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2.19,5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4.20,5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7.21,5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5.22,5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2.23,5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21,55</m:t>
                          </m:r>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=1,2475;</m:t>
                      </m:r>
                      <m:r>
                        <a:rPr lang="en-US" sz="1500" b="0" i="0" smtClean="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500" i="1">
                          <a:effectLst/>
                          <a:latin typeface="Cambria Math" panose="02040503050406030204" pitchFamily="18" charset="0"/>
                          <a:ea typeface="Calibri" panose="020F0502020204030204" pitchFamily="34" charset="0"/>
                          <a:cs typeface="Times New Roman" panose="02020603050405020304" pitchFamily="18" charset="0"/>
                        </a:rPr>
                        <m:t>≈1,117.</m:t>
                      </m:r>
                    </m:oMath>
                  </m:oMathPara>
                </a14:m>
                <a:endParaRPr lang="en-US" sz="15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500">
                          <a:ea typeface="Calibri" panose="020F0502020204030204" pitchFamily="34" charset="0"/>
                          <a:cs typeface="Times New Roman" panose="02020603050405020304" pitchFamily="18" charset="0"/>
                        </a:rPr>
                        <m:t>H</m:t>
                      </m:r>
                      <m:r>
                        <m:rPr>
                          <m:nor/>
                        </m:rPr>
                        <a:rPr lang="en-US" sz="1500">
                          <a:ea typeface="Calibri" panose="020F0502020204030204" pitchFamily="34" charset="0"/>
                          <a:cs typeface="Times New Roman" panose="02020603050405020304" pitchFamily="18" charset="0"/>
                        </a:rPr>
                        <m:t>ệ </m:t>
                      </m:r>
                      <m:r>
                        <m:rPr>
                          <m:nor/>
                        </m:rPr>
                        <a:rPr lang="en-US" sz="1500">
                          <a:ea typeface="Calibri" panose="020F0502020204030204" pitchFamily="34" charset="0"/>
                          <a:cs typeface="Times New Roman" panose="02020603050405020304" pitchFamily="18" charset="0"/>
                        </a:rPr>
                        <m:t>s</m:t>
                      </m:r>
                      <m:r>
                        <m:rPr>
                          <m:nor/>
                        </m:rPr>
                        <a:rPr lang="en-US" sz="1500">
                          <a:ea typeface="Calibri" panose="020F0502020204030204" pitchFamily="34" charset="0"/>
                          <a:cs typeface="Times New Roman" panose="02020603050405020304" pitchFamily="18" charset="0"/>
                        </a:rPr>
                        <m:t>ố </m:t>
                      </m:r>
                      <m:r>
                        <m:rPr>
                          <m:nor/>
                        </m:rPr>
                        <a:rPr lang="en-US" sz="1500">
                          <a:ea typeface="Calibri" panose="020F0502020204030204" pitchFamily="34" charset="0"/>
                          <a:cs typeface="Times New Roman" panose="02020603050405020304" pitchFamily="18" charset="0"/>
                        </a:rPr>
                        <m:t>bi</m:t>
                      </m:r>
                      <m:r>
                        <m:rPr>
                          <m:nor/>
                        </m:rPr>
                        <a:rPr lang="en-US" sz="1500">
                          <a:ea typeface="Calibri" panose="020F0502020204030204" pitchFamily="34" charset="0"/>
                          <a:cs typeface="Times New Roman" panose="02020603050405020304" pitchFamily="18" charset="0"/>
                        </a:rPr>
                        <m:t>ế</m:t>
                      </m:r>
                      <m:r>
                        <m:rPr>
                          <m:nor/>
                        </m:rPr>
                        <a:rPr lang="en-US" sz="1500">
                          <a:ea typeface="Calibri" panose="020F0502020204030204" pitchFamily="34" charset="0"/>
                          <a:cs typeface="Times New Roman" panose="02020603050405020304" pitchFamily="18" charset="0"/>
                        </a:rPr>
                        <m:t>n</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thi</m:t>
                      </m:r>
                      <m:r>
                        <m:rPr>
                          <m:nor/>
                        </m:rPr>
                        <a:rPr lang="en-US" sz="1500">
                          <a:ea typeface="Calibri" panose="020F0502020204030204" pitchFamily="34" charset="0"/>
                          <a:cs typeface="Times New Roman" panose="02020603050405020304" pitchFamily="18" charset="0"/>
                        </a:rPr>
                        <m:t>ê</m:t>
                      </m:r>
                      <m:r>
                        <m:rPr>
                          <m:nor/>
                        </m:rPr>
                        <a:rPr lang="en-US" sz="1500">
                          <a:ea typeface="Calibri" panose="020F0502020204030204" pitchFamily="34" charset="0"/>
                          <a:cs typeface="Times New Roman" panose="02020603050405020304" pitchFamily="18" charset="0"/>
                        </a:rPr>
                        <m:t>n</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ủ</m:t>
                      </m:r>
                      <m:r>
                        <m:rPr>
                          <m:nor/>
                        </m:rPr>
                        <a:rPr lang="en-US" sz="1500">
                          <a:ea typeface="Calibri" panose="020F0502020204030204" pitchFamily="34" charset="0"/>
                          <a:cs typeface="Times New Roman" panose="02020603050405020304" pitchFamily="18" charset="0"/>
                        </a:rPr>
                        <m:t>a</m:t>
                      </m:r>
                      <m:r>
                        <m:rPr>
                          <m:nor/>
                        </m:rPr>
                        <a:rPr lang="en-US" sz="1500">
                          <a:ea typeface="Calibri" panose="020F0502020204030204" pitchFamily="34" charset="0"/>
                          <a:cs typeface="Times New Roman" panose="02020603050405020304" pitchFamily="18" charset="0"/>
                        </a:rPr>
                        <m:t> độ </m:t>
                      </m:r>
                      <m:r>
                        <m:rPr>
                          <m:nor/>
                        </m:rPr>
                        <a:rPr lang="en-US" sz="1500">
                          <a:ea typeface="Calibri" panose="020F0502020204030204" pitchFamily="34" charset="0"/>
                          <a:cs typeface="Times New Roman" panose="02020603050405020304" pitchFamily="18" charset="0"/>
                        </a:rPr>
                        <m:t>d</m:t>
                      </m:r>
                      <m:r>
                        <m:rPr>
                          <m:nor/>
                        </m:rPr>
                        <a:rPr lang="en-US" sz="1500">
                          <a:ea typeface="Calibri" panose="020F0502020204030204" pitchFamily="34" charset="0"/>
                          <a:cs typeface="Times New Roman" panose="02020603050405020304" pitchFamily="18" charset="0"/>
                        </a:rPr>
                        <m:t>à</m:t>
                      </m:r>
                      <m:r>
                        <m:rPr>
                          <m:nor/>
                        </m:rPr>
                        <a:rPr lang="en-US" sz="1500">
                          <a:ea typeface="Calibri" panose="020F0502020204030204" pitchFamily="34" charset="0"/>
                          <a:cs typeface="Times New Roman" panose="02020603050405020304" pitchFamily="18" charset="0"/>
                        </a:rPr>
                        <m:t>i</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gang</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tay</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ủ</m:t>
                      </m:r>
                      <m:r>
                        <m:rPr>
                          <m:nor/>
                        </m:rPr>
                        <a:rPr lang="en-US" sz="1500">
                          <a:ea typeface="Calibri" panose="020F0502020204030204" pitchFamily="34" charset="0"/>
                          <a:cs typeface="Times New Roman" panose="02020603050405020304" pitchFamily="18" charset="0"/>
                        </a:rPr>
                        <m:t>a</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h</m:t>
                      </m:r>
                      <m:r>
                        <m:rPr>
                          <m:nor/>
                        </m:rPr>
                        <a:rPr lang="en-US" sz="1500">
                          <a:ea typeface="Calibri" panose="020F0502020204030204" pitchFamily="34" charset="0"/>
                          <a:cs typeface="Times New Roman" panose="02020603050405020304" pitchFamily="18" charset="0"/>
                        </a:rPr>
                        <m:t>ọ</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sinh</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n</m:t>
                      </m:r>
                      <m:r>
                        <m:rPr>
                          <m:nor/>
                        </m:rPr>
                        <a:rPr lang="en-US" sz="1500">
                          <a:ea typeface="Calibri" panose="020F0502020204030204" pitchFamily="34" charset="0"/>
                          <a:cs typeface="Times New Roman" panose="02020603050405020304" pitchFamily="18" charset="0"/>
                        </a:rPr>
                        <m:t>ữ </m:t>
                      </m:r>
                      <m:r>
                        <m:rPr>
                          <m:nor/>
                        </m:rPr>
                        <a:rPr lang="en-US" sz="1500">
                          <a:ea typeface="Calibri" panose="020F0502020204030204" pitchFamily="34" charset="0"/>
                          <a:cs typeface="Times New Roman" panose="02020603050405020304" pitchFamily="18" charset="0"/>
                        </a:rPr>
                        <m:t>l</m:t>
                      </m:r>
                      <m:r>
                        <m:rPr>
                          <m:nor/>
                        </m:rPr>
                        <a:rPr lang="en-US" sz="1500">
                          <a:ea typeface="Calibri" panose="020F0502020204030204" pitchFamily="34" charset="0"/>
                          <a:cs typeface="Times New Roman" panose="02020603050405020304" pitchFamily="18" charset="0"/>
                        </a:rPr>
                        <m:t>à:</m:t>
                      </m:r>
                      <m:r>
                        <a:rPr lang="en-US" sz="15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1,484</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19,78</m:t>
                          </m:r>
                        </m:den>
                      </m:f>
                      <m:r>
                        <a:rPr lang="en-US" sz="1500" i="1">
                          <a:effectLst/>
                          <a:latin typeface="Cambria Math" panose="02040503050406030204" pitchFamily="18" charset="0"/>
                          <a:ea typeface="Calibri" panose="020F0502020204030204" pitchFamily="34" charset="0"/>
                          <a:cs typeface="Times New Roman" panose="02020603050405020304" pitchFamily="18" charset="0"/>
                        </a:rPr>
                        <m:t>.100%≈7,5%</m:t>
                      </m:r>
                    </m:oMath>
                  </m:oMathPara>
                </a14:m>
                <a:endParaRPr lang="en-US" sz="15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500">
                          <a:ea typeface="Calibri" panose="020F0502020204030204" pitchFamily="34" charset="0"/>
                          <a:cs typeface="Times New Roman" panose="02020603050405020304" pitchFamily="18" charset="0"/>
                        </a:rPr>
                        <m:t>H</m:t>
                      </m:r>
                      <m:r>
                        <m:rPr>
                          <m:nor/>
                        </m:rPr>
                        <a:rPr lang="en-US" sz="1500">
                          <a:ea typeface="Calibri" panose="020F0502020204030204" pitchFamily="34" charset="0"/>
                          <a:cs typeface="Times New Roman" panose="02020603050405020304" pitchFamily="18" charset="0"/>
                        </a:rPr>
                        <m:t>ệ </m:t>
                      </m:r>
                      <m:r>
                        <m:rPr>
                          <m:nor/>
                        </m:rPr>
                        <a:rPr lang="en-US" sz="1500">
                          <a:ea typeface="Calibri" panose="020F0502020204030204" pitchFamily="34" charset="0"/>
                          <a:cs typeface="Times New Roman" panose="02020603050405020304" pitchFamily="18" charset="0"/>
                        </a:rPr>
                        <m:t>s</m:t>
                      </m:r>
                      <m:r>
                        <m:rPr>
                          <m:nor/>
                        </m:rPr>
                        <a:rPr lang="en-US" sz="1500">
                          <a:ea typeface="Calibri" panose="020F0502020204030204" pitchFamily="34" charset="0"/>
                          <a:cs typeface="Times New Roman" panose="02020603050405020304" pitchFamily="18" charset="0"/>
                        </a:rPr>
                        <m:t>ố </m:t>
                      </m:r>
                      <m:r>
                        <m:rPr>
                          <m:nor/>
                        </m:rPr>
                        <a:rPr lang="en-US" sz="1500">
                          <a:ea typeface="Calibri" panose="020F0502020204030204" pitchFamily="34" charset="0"/>
                          <a:cs typeface="Times New Roman" panose="02020603050405020304" pitchFamily="18" charset="0"/>
                        </a:rPr>
                        <m:t>bi</m:t>
                      </m:r>
                      <m:r>
                        <m:rPr>
                          <m:nor/>
                        </m:rPr>
                        <a:rPr lang="en-US" sz="1500">
                          <a:ea typeface="Calibri" panose="020F0502020204030204" pitchFamily="34" charset="0"/>
                          <a:cs typeface="Times New Roman" panose="02020603050405020304" pitchFamily="18" charset="0"/>
                        </a:rPr>
                        <m:t>ế</m:t>
                      </m:r>
                      <m:r>
                        <m:rPr>
                          <m:nor/>
                        </m:rPr>
                        <a:rPr lang="en-US" sz="1500">
                          <a:ea typeface="Calibri" panose="020F0502020204030204" pitchFamily="34" charset="0"/>
                          <a:cs typeface="Times New Roman" panose="02020603050405020304" pitchFamily="18" charset="0"/>
                        </a:rPr>
                        <m:t>n</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thi</m:t>
                      </m:r>
                      <m:r>
                        <m:rPr>
                          <m:nor/>
                        </m:rPr>
                        <a:rPr lang="en-US" sz="1500">
                          <a:ea typeface="Calibri" panose="020F0502020204030204" pitchFamily="34" charset="0"/>
                          <a:cs typeface="Times New Roman" panose="02020603050405020304" pitchFamily="18" charset="0"/>
                        </a:rPr>
                        <m:t>ê</m:t>
                      </m:r>
                      <m:r>
                        <m:rPr>
                          <m:nor/>
                        </m:rPr>
                        <a:rPr lang="en-US" sz="1500">
                          <a:ea typeface="Calibri" panose="020F0502020204030204" pitchFamily="34" charset="0"/>
                          <a:cs typeface="Times New Roman" panose="02020603050405020304" pitchFamily="18" charset="0"/>
                        </a:rPr>
                        <m:t>n</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ủ</m:t>
                      </m:r>
                      <m:r>
                        <m:rPr>
                          <m:nor/>
                        </m:rPr>
                        <a:rPr lang="en-US" sz="1500">
                          <a:ea typeface="Calibri" panose="020F0502020204030204" pitchFamily="34" charset="0"/>
                          <a:cs typeface="Times New Roman" panose="02020603050405020304" pitchFamily="18" charset="0"/>
                        </a:rPr>
                        <m:t>a</m:t>
                      </m:r>
                      <m:r>
                        <m:rPr>
                          <m:nor/>
                        </m:rPr>
                        <a:rPr lang="en-US" sz="1500">
                          <a:ea typeface="Calibri" panose="020F0502020204030204" pitchFamily="34" charset="0"/>
                          <a:cs typeface="Times New Roman" panose="02020603050405020304" pitchFamily="18" charset="0"/>
                        </a:rPr>
                        <m:t> độ </m:t>
                      </m:r>
                      <m:r>
                        <m:rPr>
                          <m:nor/>
                        </m:rPr>
                        <a:rPr lang="en-US" sz="1500">
                          <a:ea typeface="Calibri" panose="020F0502020204030204" pitchFamily="34" charset="0"/>
                          <a:cs typeface="Times New Roman" panose="02020603050405020304" pitchFamily="18" charset="0"/>
                        </a:rPr>
                        <m:t>d</m:t>
                      </m:r>
                      <m:r>
                        <m:rPr>
                          <m:nor/>
                        </m:rPr>
                        <a:rPr lang="en-US" sz="1500">
                          <a:ea typeface="Calibri" panose="020F0502020204030204" pitchFamily="34" charset="0"/>
                          <a:cs typeface="Times New Roman" panose="02020603050405020304" pitchFamily="18" charset="0"/>
                        </a:rPr>
                        <m:t>à</m:t>
                      </m:r>
                      <m:r>
                        <m:rPr>
                          <m:nor/>
                        </m:rPr>
                        <a:rPr lang="en-US" sz="1500">
                          <a:ea typeface="Calibri" panose="020F0502020204030204" pitchFamily="34" charset="0"/>
                          <a:cs typeface="Times New Roman" panose="02020603050405020304" pitchFamily="18" charset="0"/>
                        </a:rPr>
                        <m:t>i</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gang</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tay</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ủ</m:t>
                      </m:r>
                      <m:r>
                        <m:rPr>
                          <m:nor/>
                        </m:rPr>
                        <a:rPr lang="en-US" sz="1500">
                          <a:ea typeface="Calibri" panose="020F0502020204030204" pitchFamily="34" charset="0"/>
                          <a:cs typeface="Times New Roman" panose="02020603050405020304" pitchFamily="18" charset="0"/>
                        </a:rPr>
                        <m:t>a</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h</m:t>
                      </m:r>
                      <m:r>
                        <m:rPr>
                          <m:nor/>
                        </m:rPr>
                        <a:rPr lang="en-US" sz="1500">
                          <a:ea typeface="Calibri" panose="020F0502020204030204" pitchFamily="34" charset="0"/>
                          <a:cs typeface="Times New Roman" panose="02020603050405020304" pitchFamily="18" charset="0"/>
                        </a:rPr>
                        <m:t>ọ</m:t>
                      </m:r>
                      <m:r>
                        <m:rPr>
                          <m:nor/>
                        </m:rPr>
                        <a:rPr lang="en-US" sz="1500">
                          <a:ea typeface="Calibri" panose="020F0502020204030204" pitchFamily="34" charset="0"/>
                          <a:cs typeface="Times New Roman" panose="02020603050405020304" pitchFamily="18" charset="0"/>
                        </a:rPr>
                        <m:t>c</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sinh</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nam</m:t>
                      </m:r>
                      <m:r>
                        <m:rPr>
                          <m:nor/>
                        </m:rPr>
                        <a:rPr lang="en-US" sz="1500">
                          <a:ea typeface="Calibri" panose="020F0502020204030204" pitchFamily="34" charset="0"/>
                          <a:cs typeface="Times New Roman" panose="02020603050405020304" pitchFamily="18" charset="0"/>
                        </a:rPr>
                        <m:t> </m:t>
                      </m:r>
                      <m:r>
                        <m:rPr>
                          <m:nor/>
                        </m:rPr>
                        <a:rPr lang="en-US" sz="1500">
                          <a:ea typeface="Calibri" panose="020F0502020204030204" pitchFamily="34" charset="0"/>
                          <a:cs typeface="Times New Roman" panose="02020603050405020304" pitchFamily="18" charset="0"/>
                        </a:rPr>
                        <m:t>l</m:t>
                      </m:r>
                      <m:r>
                        <m:rPr>
                          <m:nor/>
                        </m:rPr>
                        <a:rPr lang="en-US" sz="1500">
                          <a:ea typeface="Calibri" panose="020F0502020204030204" pitchFamily="34" charset="0"/>
                          <a:cs typeface="Times New Roman" panose="02020603050405020304" pitchFamily="18" charset="0"/>
                        </a:rPr>
                        <m:t>à:</m:t>
                      </m:r>
                      <m:r>
                        <a:rPr lang="en-US" sz="15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1,117</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21,55</m:t>
                          </m:r>
                        </m:den>
                      </m:f>
                      <m:r>
                        <a:rPr lang="en-US" sz="1500" i="1">
                          <a:effectLst/>
                          <a:latin typeface="Cambria Math" panose="02040503050406030204" pitchFamily="18" charset="0"/>
                          <a:ea typeface="Calibri" panose="020F0502020204030204" pitchFamily="34" charset="0"/>
                          <a:cs typeface="Times New Roman" panose="02020603050405020304" pitchFamily="18" charset="0"/>
                        </a:rPr>
                        <m:t>.100%≈5,18%</m:t>
                      </m:r>
                    </m:oMath>
                  </m:oMathPara>
                </a14:m>
                <a:endParaRPr lang="en-US" sz="1500">
                  <a:effectLst/>
                  <a:latin typeface="+mn-lt"/>
                  <a:ea typeface="Arial" panose="020B0604020202020204" pitchFamily="34" charset="0"/>
                  <a:cs typeface="Times New Roman" panose="02020603050405020304" pitchFamily="18" charset="0"/>
                </a:endParaRPr>
              </a:p>
              <a:p>
                <a:pPr algn="just">
                  <a:lnSpc>
                    <a:spcPct val="150000"/>
                  </a:lnSpc>
                </a:pPr>
                <a:r>
                  <a:rPr lang="en-US" sz="1500">
                    <a:latin typeface="+mn-lt"/>
                    <a:ea typeface="Arial" panose="020B0604020202020204" pitchFamily="34" charset="0"/>
                    <a:cs typeface="Times New Roman" panose="02020603050405020304" pitchFamily="18" charset="0"/>
                  </a:rPr>
                  <a:t>Ta thấy rằng mức độ biến động độ dài gang tay không khác biệt quá lớn giữa học sinh nam và            học sinh nữ.</a:t>
                </a:r>
                <a:endParaRPr lang="en-US" sz="15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906" y="160508"/>
                <a:ext cx="8931777" cy="4802340"/>
              </a:xfrm>
              <a:prstGeom prst="rect">
                <a:avLst/>
              </a:prstGeom>
              <a:blipFill>
                <a:blip r:embed="rId3"/>
                <a:stretch>
                  <a:fillRect l="-273" r="-273" b="-508"/>
                </a:stretch>
              </a:blipFill>
            </p:spPr>
            <p:txBody>
              <a:bodyPr/>
              <a:lstStyle/>
              <a:p>
                <a:r>
                  <a:rPr lang="en-US">
                    <a:noFill/>
                  </a:rPr>
                  <a:t> </a:t>
                </a:r>
              </a:p>
            </p:txBody>
          </p:sp>
        </mc:Fallback>
      </mc:AlternateContent>
    </p:spTree>
    <p:extLst>
      <p:ext uri="{BB962C8B-B14F-4D97-AF65-F5344CB8AC3E}">
        <p14:creationId xmlns:p14="http://schemas.microsoft.com/office/powerpoint/2010/main" val="142633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6" name="Rectangle 5"/>
          <p:cNvSpPr/>
          <p:nvPr/>
        </p:nvSpPr>
        <p:spPr>
          <a:xfrm>
            <a:off x="392359" y="436839"/>
            <a:ext cx="8375184" cy="877163"/>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kumimoji="0" lang="en-US" sz="170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HĐ4. </a:t>
            </a:r>
            <a:r>
              <a:rPr lang="en-US" sz="1700">
                <a:ea typeface="Calibri" panose="020F0502020204030204" pitchFamily="34" charset="0"/>
                <a:cs typeface="Times New Roman" panose="02020603050405020304" pitchFamily="18" charset="0"/>
              </a:rPr>
              <a:t>Bảng tần số sau đây là dữ liệu thu được trên một nhóm học sinh khối 12. Hãy thực hiện HĐ3 cho mẫu số liệu này.</a:t>
            </a:r>
            <a:endParaRPr lang="vi-VN" sz="170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473831" y="1561953"/>
            <a:ext cx="6196337" cy="3215080"/>
          </a:xfrm>
          <a:prstGeom prst="rect">
            <a:avLst/>
          </a:prstGeom>
        </p:spPr>
      </p:pic>
    </p:spTree>
    <p:extLst>
      <p:ext uri="{BB962C8B-B14F-4D97-AF65-F5344CB8AC3E}">
        <p14:creationId xmlns:p14="http://schemas.microsoft.com/office/powerpoint/2010/main" val="181259343"/>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70C0"/>
              </a:solidFill>
              <a:effectLst/>
              <a:uLnTx/>
              <a:uFillTx/>
              <a:latin typeface="Arial"/>
              <a:ea typeface="+mn-ea"/>
              <a:cs typeface="+mn-cs"/>
              <a:sym typeface="Arial"/>
            </a:endParaRPr>
          </a:p>
        </p:txBody>
      </p:sp>
      <p:sp>
        <p:nvSpPr>
          <p:cNvPr id="5" name="TextBox 4"/>
          <p:cNvSpPr txBox="1"/>
          <p:nvPr/>
        </p:nvSpPr>
        <p:spPr>
          <a:xfrm>
            <a:off x="295702" y="406070"/>
            <a:ext cx="968535"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070C0"/>
                </a:solidFill>
                <a:effectLst/>
                <a:uLnTx/>
                <a:uFillTx/>
                <a:latin typeface="Arial" panose="020B0604020202020204" pitchFamily="34" charset="0"/>
                <a:cs typeface="Arial" panose="020B0604020202020204" pitchFamily="34" charset="0"/>
                <a:sym typeface="Arial"/>
              </a:rPr>
              <a:t>Trả lời:</a:t>
            </a:r>
            <a:endParaRPr kumimoji="0" lang="en-US" sz="1800" b="1" i="1" u="sng"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3" name="Rectangle 2"/>
          <p:cNvSpPr/>
          <p:nvPr/>
        </p:nvSpPr>
        <p:spPr>
          <a:xfrm>
            <a:off x="1508172" y="395766"/>
            <a:ext cx="2008883" cy="353943"/>
          </a:xfrm>
          <a:prstGeom prst="rect">
            <a:avLst/>
          </a:prstGeom>
        </p:spPr>
        <p:txBody>
          <a:bodyPr wrap="none">
            <a:spAutoFit/>
          </a:bodyPr>
          <a:lstStyle/>
          <a:p>
            <a:pPr algn="just">
              <a:spcBef>
                <a:spcPts val="300"/>
              </a:spcBef>
              <a:spcAft>
                <a:spcPts val="300"/>
              </a:spcAft>
            </a:pPr>
            <a:r>
              <a:rPr lang="en-US" sz="1700">
                <a:latin typeface="+mj-lt"/>
                <a:ea typeface="Calibri" panose="020F0502020204030204" pitchFamily="34" charset="0"/>
                <a:cs typeface="Times New Roman" panose="02020603050405020304" pitchFamily="18" charset="0"/>
              </a:rPr>
              <a:t>a) Ta có bảng sau:</a:t>
            </a:r>
            <a:endParaRPr lang="en-US" sz="1700">
              <a:latin typeface="+mj-lt"/>
              <a:ea typeface="Arial" panose="020B060402020202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3260459"/>
              </p:ext>
            </p:extLst>
          </p:nvPr>
        </p:nvGraphicFramePr>
        <p:xfrm>
          <a:off x="383167" y="1017737"/>
          <a:ext cx="8386475" cy="2107125"/>
        </p:xfrm>
        <a:graphic>
          <a:graphicData uri="http://schemas.openxmlformats.org/drawingml/2006/table">
            <a:tbl>
              <a:tblPr firstRow="1" bandRow="1">
                <a:tableStyleId>{9561C678-3003-4C52-BA3B-96E1AF215FE1}</a:tableStyleId>
              </a:tblPr>
              <a:tblGrid>
                <a:gridCol w="1449883">
                  <a:extLst>
                    <a:ext uri="{9D8B030D-6E8A-4147-A177-3AD203B41FA5}">
                      <a16:colId xmlns:a16="http://schemas.microsoft.com/office/drawing/2014/main" val="2193834337"/>
                    </a:ext>
                  </a:extLst>
                </a:gridCol>
                <a:gridCol w="867074">
                  <a:extLst>
                    <a:ext uri="{9D8B030D-6E8A-4147-A177-3AD203B41FA5}">
                      <a16:colId xmlns:a16="http://schemas.microsoft.com/office/drawing/2014/main" val="402460733"/>
                    </a:ext>
                  </a:extLst>
                </a:gridCol>
                <a:gridCol w="867074">
                  <a:extLst>
                    <a:ext uri="{9D8B030D-6E8A-4147-A177-3AD203B41FA5}">
                      <a16:colId xmlns:a16="http://schemas.microsoft.com/office/drawing/2014/main" val="705521215"/>
                    </a:ext>
                  </a:extLst>
                </a:gridCol>
                <a:gridCol w="867074">
                  <a:extLst>
                    <a:ext uri="{9D8B030D-6E8A-4147-A177-3AD203B41FA5}">
                      <a16:colId xmlns:a16="http://schemas.microsoft.com/office/drawing/2014/main" val="2766555012"/>
                    </a:ext>
                  </a:extLst>
                </a:gridCol>
                <a:gridCol w="867074">
                  <a:extLst>
                    <a:ext uri="{9D8B030D-6E8A-4147-A177-3AD203B41FA5}">
                      <a16:colId xmlns:a16="http://schemas.microsoft.com/office/drawing/2014/main" val="2526562328"/>
                    </a:ext>
                  </a:extLst>
                </a:gridCol>
                <a:gridCol w="867074">
                  <a:extLst>
                    <a:ext uri="{9D8B030D-6E8A-4147-A177-3AD203B41FA5}">
                      <a16:colId xmlns:a16="http://schemas.microsoft.com/office/drawing/2014/main" val="83768944"/>
                    </a:ext>
                  </a:extLst>
                </a:gridCol>
                <a:gridCol w="867074">
                  <a:extLst>
                    <a:ext uri="{9D8B030D-6E8A-4147-A177-3AD203B41FA5}">
                      <a16:colId xmlns:a16="http://schemas.microsoft.com/office/drawing/2014/main" val="3119541099"/>
                    </a:ext>
                  </a:extLst>
                </a:gridCol>
                <a:gridCol w="867074">
                  <a:extLst>
                    <a:ext uri="{9D8B030D-6E8A-4147-A177-3AD203B41FA5}">
                      <a16:colId xmlns:a16="http://schemas.microsoft.com/office/drawing/2014/main" val="1277070638"/>
                    </a:ext>
                  </a:extLst>
                </a:gridCol>
                <a:gridCol w="867074">
                  <a:extLst>
                    <a:ext uri="{9D8B030D-6E8A-4147-A177-3AD203B41FA5}">
                      <a16:colId xmlns:a16="http://schemas.microsoft.com/office/drawing/2014/main" val="1196198073"/>
                    </a:ext>
                  </a:extLst>
                </a:gridCol>
              </a:tblGrid>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Chiều dài gang tay (cm)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[16; 17)</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[17; 18)</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[18; 19)</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[19; 20)</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[20; 21)</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[21, 22)</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[22; 23)</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[23; 24)</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3319285438"/>
                  </a:ext>
                </a:extLst>
              </a:tr>
              <a:tr h="38745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Giá</a:t>
                      </a:r>
                      <a:r>
                        <a:rPr lang="en-US" sz="1500" baseline="0">
                          <a:solidFill>
                            <a:schemeClr val="tx1">
                              <a:lumMod val="50000"/>
                            </a:schemeClr>
                          </a:solidFill>
                          <a:effectLst/>
                          <a:latin typeface="+mn-lt"/>
                          <a:ea typeface="Arial" panose="020B0604020202020204" pitchFamily="34" charset="0"/>
                          <a:cs typeface="Times New Roman" panose="02020603050405020304" pitchFamily="18" charset="0"/>
                        </a:rPr>
                        <a:t> trị đại diện</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16,5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17,5</a:t>
                      </a:r>
                    </a:p>
                  </a:txBody>
                  <a:tcPr anchor="ctr"/>
                </a:tc>
                <a:tc>
                  <a:txBody>
                    <a:bodyPr/>
                    <a:lstStyle/>
                    <a:p>
                      <a:pPr algn="ctr"/>
                      <a:r>
                        <a:rPr lang="en-US" sz="1500">
                          <a:latin typeface="+mn-lt"/>
                        </a:rPr>
                        <a:t>18,5</a:t>
                      </a:r>
                    </a:p>
                  </a:txBody>
                  <a:tcPr anchor="ctr"/>
                </a:tc>
                <a:tc>
                  <a:txBody>
                    <a:bodyPr/>
                    <a:lstStyle/>
                    <a:p>
                      <a:pPr algn="ctr"/>
                      <a:r>
                        <a:rPr lang="en-US" sz="1500">
                          <a:latin typeface="+mn-lt"/>
                        </a:rPr>
                        <a:t>19,5</a:t>
                      </a:r>
                    </a:p>
                  </a:txBody>
                  <a:tcPr anchor="ctr"/>
                </a:tc>
                <a:tc>
                  <a:txBody>
                    <a:bodyPr/>
                    <a:lstStyle/>
                    <a:p>
                      <a:pPr algn="ctr"/>
                      <a:r>
                        <a:rPr lang="en-US" sz="1500">
                          <a:latin typeface="+mn-lt"/>
                        </a:rPr>
                        <a:t>20,5</a:t>
                      </a:r>
                    </a:p>
                  </a:txBody>
                  <a:tcPr anchor="ctr"/>
                </a:tc>
                <a:tc>
                  <a:txBody>
                    <a:bodyPr/>
                    <a:lstStyle/>
                    <a:p>
                      <a:pPr algn="ctr"/>
                      <a:r>
                        <a:rPr lang="en-US" sz="1500">
                          <a:latin typeface="+mn-lt"/>
                        </a:rPr>
                        <a:t>21,5</a:t>
                      </a:r>
                    </a:p>
                  </a:txBody>
                  <a:tcPr anchor="ctr"/>
                </a:tc>
                <a:tc>
                  <a:txBody>
                    <a:bodyPr/>
                    <a:lstStyle/>
                    <a:p>
                      <a:pPr algn="ctr"/>
                      <a:r>
                        <a:rPr lang="en-US" sz="1500">
                          <a:latin typeface="+mn-lt"/>
                        </a:rPr>
                        <a:t>22,5</a:t>
                      </a:r>
                    </a:p>
                  </a:txBody>
                  <a:tcPr anchor="ctr"/>
                </a:tc>
                <a:tc>
                  <a:txBody>
                    <a:bodyPr/>
                    <a:lstStyle/>
                    <a:p>
                      <a:pPr algn="ctr"/>
                      <a:r>
                        <a:rPr lang="en-US" sz="1500">
                          <a:latin typeface="+mn-lt"/>
                        </a:rPr>
                        <a:t>23,5</a:t>
                      </a:r>
                    </a:p>
                  </a:txBody>
                  <a:tcPr anchor="ctr"/>
                </a:tc>
                <a:extLst>
                  <a:ext uri="{0D108BD9-81ED-4DB2-BD59-A6C34878D82A}">
                    <a16:rowId xmlns:a16="http://schemas.microsoft.com/office/drawing/2014/main" val="612784224"/>
                  </a:ext>
                </a:extLst>
              </a:tr>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nam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3</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6</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17</a:t>
                      </a:r>
                    </a:p>
                  </a:txBody>
                  <a:tcPr anchor="ctr"/>
                </a:tc>
                <a:tc>
                  <a:txBody>
                    <a:bodyPr/>
                    <a:lstStyle/>
                    <a:p>
                      <a:pPr algn="ctr"/>
                      <a:r>
                        <a:rPr lang="en-US" sz="1500">
                          <a:latin typeface="+mn-lt"/>
                        </a:rPr>
                        <a:t>14</a:t>
                      </a:r>
                    </a:p>
                  </a:txBody>
                  <a:tcPr anchor="ctr"/>
                </a:tc>
                <a:tc>
                  <a:txBody>
                    <a:bodyPr/>
                    <a:lstStyle/>
                    <a:p>
                      <a:pPr algn="ctr"/>
                      <a:r>
                        <a:rPr lang="en-US" sz="1500">
                          <a:latin typeface="+mn-lt"/>
                        </a:rPr>
                        <a:t>2</a:t>
                      </a:r>
                    </a:p>
                  </a:txBody>
                  <a:tcPr anchor="ctr"/>
                </a:tc>
                <a:tc>
                  <a:txBody>
                    <a:bodyPr/>
                    <a:lstStyle/>
                    <a:p>
                      <a:pPr algn="ctr"/>
                      <a:r>
                        <a:rPr lang="en-US" sz="1500">
                          <a:latin typeface="+mn-lt"/>
                        </a:rPr>
                        <a:t>1</a:t>
                      </a: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extLst>
                  <a:ext uri="{0D108BD9-81ED-4DB2-BD59-A6C34878D82A}">
                    <a16:rowId xmlns:a16="http://schemas.microsoft.com/office/drawing/2014/main" val="2017667211"/>
                  </a:ext>
                </a:extLst>
              </a:tr>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nữ</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tc>
                  <a:txBody>
                    <a:bodyPr/>
                    <a:lstStyle/>
                    <a:p>
                      <a:pPr algn="ctr"/>
                      <a:r>
                        <a:rPr lang="en-US" sz="1500">
                          <a:latin typeface="+mn-lt"/>
                        </a:rPr>
                        <a:t>1</a:t>
                      </a:r>
                    </a:p>
                  </a:txBody>
                  <a:tcPr anchor="ctr"/>
                </a:tc>
                <a:tc>
                  <a:txBody>
                    <a:bodyPr/>
                    <a:lstStyle/>
                    <a:p>
                      <a:pPr algn="ctr"/>
                      <a:r>
                        <a:rPr lang="en-US" sz="1500">
                          <a:latin typeface="+mn-lt"/>
                        </a:rPr>
                        <a:t>4</a:t>
                      </a:r>
                    </a:p>
                  </a:txBody>
                  <a:tcPr anchor="ctr"/>
                </a:tc>
                <a:tc>
                  <a:txBody>
                    <a:bodyPr/>
                    <a:lstStyle/>
                    <a:p>
                      <a:pPr algn="ctr"/>
                      <a:r>
                        <a:rPr lang="en-US" sz="1500">
                          <a:latin typeface="+mn-lt"/>
                        </a:rPr>
                        <a:t>8</a:t>
                      </a:r>
                    </a:p>
                  </a:txBody>
                  <a:tcPr anchor="ctr"/>
                </a:tc>
                <a:tc>
                  <a:txBody>
                    <a:bodyPr/>
                    <a:lstStyle/>
                    <a:p>
                      <a:pPr algn="ctr"/>
                      <a:r>
                        <a:rPr lang="en-US" sz="1500">
                          <a:latin typeface="+mn-lt"/>
                        </a:rPr>
                        <a:t>6</a:t>
                      </a:r>
                    </a:p>
                  </a:txBody>
                  <a:tcPr anchor="ctr"/>
                </a:tc>
                <a:tc>
                  <a:txBody>
                    <a:bodyPr/>
                    <a:lstStyle/>
                    <a:p>
                      <a:pPr algn="ctr"/>
                      <a:r>
                        <a:rPr lang="en-US" sz="1500">
                          <a:latin typeface="+mn-lt"/>
                        </a:rPr>
                        <a:t>3</a:t>
                      </a:r>
                    </a:p>
                  </a:txBody>
                  <a:tcPr anchor="ctr"/>
                </a:tc>
                <a:tc>
                  <a:txBody>
                    <a:bodyPr/>
                    <a:lstStyle/>
                    <a:p>
                      <a:pPr algn="ctr"/>
                      <a:r>
                        <a:rPr lang="en-US" sz="1500">
                          <a:latin typeface="+mn-lt"/>
                        </a:rPr>
                        <a:t>2</a:t>
                      </a:r>
                    </a:p>
                  </a:txBody>
                  <a:tcPr anchor="ctr"/>
                </a:tc>
                <a:extLst>
                  <a:ext uri="{0D108BD9-81ED-4DB2-BD59-A6C34878D82A}">
                    <a16:rowId xmlns:a16="http://schemas.microsoft.com/office/drawing/2014/main" val="2491003380"/>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83166" y="3384939"/>
                <a:ext cx="8386475" cy="1342291"/>
              </a:xfrm>
              <a:prstGeom prst="rect">
                <a:avLst/>
              </a:prstGeom>
            </p:spPr>
            <p:txBody>
              <a:bodyPr wrap="square">
                <a:spAutoFit/>
              </a:bodyPr>
              <a:lstStyle/>
              <a:p>
                <a:pPr algn="just">
                  <a:lnSpc>
                    <a:spcPct val="150000"/>
                  </a:lnSpc>
                  <a:spcBef>
                    <a:spcPts val="300"/>
                  </a:spcBef>
                  <a:spcAft>
                    <a:spcPts val="300"/>
                  </a:spcAft>
                </a:pPr>
                <a:r>
                  <a:rPr lang="nl-NL" sz="1700">
                    <a:latin typeface="+mj-lt"/>
                    <a:ea typeface="Calibri" panose="020F0502020204030204" pitchFamily="34" charset="0"/>
                    <a:cs typeface="Times New Roman" panose="02020603050405020304" pitchFamily="18" charset="0"/>
                  </a:rPr>
                  <a:t>Độ dài gang tay trung bình của học sinh nữ là:</a:t>
                </a:r>
                <a:endParaRPr lang="en-US" sz="1700">
                  <a:latin typeface="+mj-lt"/>
                  <a:ea typeface="Arial" panose="020B0604020202020204" pitchFamily="34" charset="0"/>
                  <a:cs typeface="Times New Roman" panose="02020603050405020304" pitchFamily="18"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43</m:t>
                          </m:r>
                        </m:den>
                      </m:f>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3.16,5+6.17,5+17.18,5+14.19,5+2.20,5+1.21,5</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≈18,71.</m:t>
                      </m:r>
                    </m:oMath>
                  </m:oMathPara>
                </a14:m>
                <a:endParaRPr lang="en-US" sz="1700" i="1">
                  <a:effectLst/>
                  <a:latin typeface="+mj-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83166" y="3384939"/>
                <a:ext cx="8386475" cy="1342291"/>
              </a:xfrm>
              <a:prstGeom prst="rect">
                <a:avLst/>
              </a:prstGeom>
              <a:blipFill>
                <a:blip r:embed="rId3"/>
                <a:stretch>
                  <a:fillRect l="-509"/>
                </a:stretch>
              </a:blipFill>
            </p:spPr>
            <p:txBody>
              <a:bodyPr/>
              <a:lstStyle/>
              <a:p>
                <a:r>
                  <a:rPr lang="en-US">
                    <a:noFill/>
                  </a:rPr>
                  <a:t> </a:t>
                </a:r>
              </a:p>
            </p:txBody>
          </p:sp>
        </mc:Fallback>
      </mc:AlternateContent>
    </p:spTree>
    <p:extLst>
      <p:ext uri="{BB962C8B-B14F-4D97-AF65-F5344CB8AC3E}">
        <p14:creationId xmlns:p14="http://schemas.microsoft.com/office/powerpoint/2010/main" val="24609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30875" y="328142"/>
                <a:ext cx="8299658" cy="4585101"/>
              </a:xfrm>
              <a:prstGeom prst="rect">
                <a:avLst/>
              </a:prstGeom>
            </p:spPr>
            <p:txBody>
              <a:bodyPr wrap="square">
                <a:spAutoFit/>
              </a:bodyPr>
              <a:lstStyle/>
              <a:p>
                <a:pPr marL="0" marR="0" lvl="0" indent="0" algn="l" defTabSz="914400" rtl="0" eaLnBrk="1" fontAlgn="auto" latinLnBrk="0" hangingPunct="1">
                  <a:lnSpc>
                    <a:spcPct val="150000"/>
                  </a:lnSpc>
                  <a:spcBef>
                    <a:spcPts val="200"/>
                  </a:spcBef>
                  <a:spcAft>
                    <a:spcPts val="200"/>
                  </a:spcAft>
                  <a:buClr>
                    <a:srgbClr val="000000"/>
                  </a:buClr>
                  <a:buSzTx/>
                  <a:buFont typeface="Arial"/>
                  <a:buNone/>
                  <a:tabLst/>
                  <a:defRPr/>
                </a:pPr>
                <a:r>
                  <a:rPr kumimoji="0" lang="nl-NL"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 dài gang tay trung bình của học sinh nam là:</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spcBef>
                    <a:spcPts val="200"/>
                  </a:spcBef>
                  <a:spcAft>
                    <a:spcPts val="200"/>
                  </a:spcAft>
                </a:pP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24</m:t>
                          </m:r>
                        </m:den>
                      </m:f>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1.18,5+4.19,5+8.20,5+6.21,5+3.22,5+2.23,5</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=21.</m:t>
                      </m:r>
                    </m:oMath>
                  </m:oMathPara>
                </a14:m>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Độ dài gang tay trung bình của </a:t>
                </a:r>
                <a:r>
                  <a:rPr kumimoji="0" lang="nl-NL"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học sinh</a:t>
                </a:r>
                <a:r>
                  <a:rPr kumimoji="0" lang="vi-VN" sz="17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nam lớn hơn độ dài gang tay trung bình của </a:t>
                </a:r>
                <a:r>
                  <a:rPr kumimoji="0" lang="nl-NL"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học sinh </a:t>
                </a:r>
                <a:r>
                  <a:rPr kumimoji="0" lang="vi-VN" sz="1700" b="0" i="0" u="none" strike="noStrike" kern="0" cap="none" spc="0" normalizeH="0" baseline="0" noProof="0">
                    <a:ln>
                      <a:noFill/>
                    </a:ln>
                    <a:solidFill>
                      <a:srgbClr val="000000"/>
                    </a:solidFill>
                    <a:effectLst/>
                    <a:uLnTx/>
                    <a:uFillTx/>
                    <a:latin typeface="Arial" panose="020B0604020202020204" pitchFamily="34" charset="0"/>
                    <a:cs typeface="Arial"/>
                    <a:sym typeface="Arial"/>
                  </a:rPr>
                  <a:t>nữ.</a:t>
                </a:r>
                <a:endParaRPr kumimoji="0" lang="en-US" sz="17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algn="just">
                  <a:lnSpc>
                    <a:spcPct val="150000"/>
                  </a:lnSpc>
                  <a:spcBef>
                    <a:spcPts val="200"/>
                  </a:spcBef>
                  <a:spcAft>
                    <a:spcPts val="200"/>
                  </a:spcAft>
                </a:pPr>
                <a:r>
                  <a:rPr lang="en-US" sz="1700">
                    <a:latin typeface="+mj-lt"/>
                    <a:ea typeface="Calibri" panose="020F0502020204030204" pitchFamily="34" charset="0"/>
                    <a:cs typeface="Times New Roman" panose="02020603050405020304" pitchFamily="18" charset="0"/>
                  </a:rPr>
                  <a:t>b) </a:t>
                </a:r>
                <a:r>
                  <a:rPr lang="en-US" sz="1700">
                    <a:effectLst/>
                    <a:latin typeface="+mj-lt"/>
                    <a:ea typeface="Calibri" panose="020F0502020204030204" pitchFamily="34" charset="0"/>
                    <a:cs typeface="Times New Roman" panose="02020603050405020304" pitchFamily="18" charset="0"/>
                  </a:rPr>
                  <a:t>Phương sai, độ lệch chuẩn của mẫu số liệu ghép nhóm về độ dài gang tay của nhóm học sinh nữ là:</a:t>
                </a:r>
                <a:endParaRPr lang="en-US" sz="1700">
                  <a:effectLst/>
                  <a:latin typeface="+mj-lt"/>
                  <a:ea typeface="Arial" panose="020B0604020202020204" pitchFamily="34" charset="0"/>
                  <a:cs typeface="Times New Roman" panose="02020603050405020304" pitchFamily="18" charset="0"/>
                </a:endParaRPr>
              </a:p>
              <a:p>
                <a:pPr algn="just">
                  <a:lnSpc>
                    <a:spcPct val="150000"/>
                  </a:lnSpc>
                  <a:spcBef>
                    <a:spcPts val="200"/>
                  </a:spcBef>
                  <a:spcAft>
                    <a:spcPts val="200"/>
                  </a:spcAft>
                </a:pPr>
                <a14:m>
                  <m:oMathPara xmlns:m="http://schemas.openxmlformats.org/officeDocument/2006/math">
                    <m:oMathParaPr>
                      <m:jc m:val="centerGroup"/>
                    </m:oMathParaPr>
                    <m:oMath xmlns:m="http://schemas.openxmlformats.org/officeDocument/2006/math">
                      <m:sSubSup>
                        <m:sSub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43</m:t>
                          </m:r>
                        </m:den>
                      </m:f>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3.16,5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6.17,5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17.18,5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14.19,5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2.20,5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1.21,5</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18,71</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700" i="1">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effectLst/>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≈1,0957</m:t>
                    </m:r>
                  </m:oMath>
                </a14:m>
                <a:br>
                  <a:rPr lang="en-US" sz="1700">
                    <a:effectLst/>
                    <a:latin typeface="+mj-lt"/>
                    <a:ea typeface="Arial" panose="020B0604020202020204" pitchFamily="34" charset="0"/>
                    <a:cs typeface="Times New Roman" panose="02020603050405020304" pitchFamily="18" charset="0"/>
                  </a:rPr>
                </a:br>
                <a:r>
                  <a:rPr lang="en-US" sz="1700">
                    <a:effectLst/>
                    <a:latin typeface="+mj-lt"/>
                    <a:ea typeface="Arial" panose="020B0604020202020204" pitchFamily="34" charset="0"/>
                    <a:cs typeface="Times New Roman" panose="02020603050405020304" pitchFamily="18" charset="0"/>
                  </a:rPr>
                  <a:t>       </a:t>
                </a:r>
                <a14:m>
                  <m:oMath xmlns:m="http://schemas.openxmlformats.org/officeDocument/2006/math">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700" i="1">
                        <a:effectLst/>
                        <a:latin typeface="Cambria Math" panose="02040503050406030204" pitchFamily="18" charset="0"/>
                        <a:ea typeface="Calibri" panose="020F0502020204030204" pitchFamily="34" charset="0"/>
                        <a:cs typeface="Times New Roman" panose="02020603050405020304" pitchFamily="18" charset="0"/>
                      </a:rPr>
                      <m:t>≈1,0468.</m:t>
                    </m:r>
                  </m:oMath>
                </a14:m>
                <a:endParaRPr lang="en-US" sz="1700">
                  <a:effectLst/>
                  <a:latin typeface="+mj-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0875" y="328142"/>
                <a:ext cx="8299658" cy="4585101"/>
              </a:xfrm>
              <a:prstGeom prst="rect">
                <a:avLst/>
              </a:prstGeom>
              <a:blipFill>
                <a:blip r:embed="rId3"/>
                <a:stretch>
                  <a:fillRect l="-514" r="-1176"/>
                </a:stretch>
              </a:blipFill>
            </p:spPr>
            <p:txBody>
              <a:bodyPr/>
              <a:lstStyle/>
              <a:p>
                <a:r>
                  <a:rPr lang="en-US">
                    <a:noFill/>
                  </a:rPr>
                  <a:t> </a:t>
                </a:r>
              </a:p>
            </p:txBody>
          </p:sp>
        </mc:Fallback>
      </mc:AlternateContent>
    </p:spTree>
    <p:extLst>
      <p:ext uri="{BB962C8B-B14F-4D97-AF65-F5344CB8AC3E}">
        <p14:creationId xmlns:p14="http://schemas.microsoft.com/office/powerpoint/2010/main" val="27738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anim calcmode="lin" valueType="num">
                                      <p:cBhvr>
                                        <p:cTn id="2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anim calcmode="lin" valueType="num">
                                      <p:cBhvr>
                                        <p:cTn id="30"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500"/>
                                        <p:tgtEl>
                                          <p:spTgt spid="10">
                                            <p:txEl>
                                              <p:pRg st="5" end="5"/>
                                            </p:txEl>
                                          </p:spTgt>
                                        </p:tgtEl>
                                      </p:cBhvr>
                                    </p:animEffect>
                                    <p:anim calcmode="lin" valueType="num">
                                      <p:cBhvr>
                                        <p:cTn id="3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22171" y="399710"/>
                <a:ext cx="8299658" cy="4450962"/>
              </a:xfrm>
              <a:prstGeom prst="rect">
                <a:avLst/>
              </a:prstGeom>
            </p:spPr>
            <p:txBody>
              <a:bodyPr wrap="square">
                <a:spAutoFit/>
              </a:bodyPr>
              <a:lstStyle/>
              <a:p>
                <a:pPr lvl="0" algn="just">
                  <a:lnSpc>
                    <a:spcPct val="155000"/>
                  </a:lnSpc>
                </a:pPr>
                <a:r>
                  <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Phương sai, độ lệch chuẩn của mẫu số liệu ghép nhóm về độ dài gang tay của nhóm </a:t>
                </a:r>
                <a:r>
                  <a:rPr lang="en-US" sz="1700">
                    <a:ea typeface="Calibri" panose="020F0502020204030204" pitchFamily="34" charset="0"/>
                    <a:cs typeface="Times New Roman" panose="02020603050405020304" pitchFamily="18" charset="0"/>
                  </a:rPr>
                  <a:t>học sinh</a:t>
                </a:r>
                <a:r>
                  <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nam là:</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𝑠</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b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den>
                      </m:f>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1.18,5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4.19,5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8.20,5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6.21,5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3.22,5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2.23,5</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e>
                      </m:d>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e>
                        <m: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≈1,583</m:t>
                      </m:r>
                    </m:oMath>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𝑠</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b>
                      </m:s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≈1,258.</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55000"/>
                  </a:lnSpc>
                </a:pPr>
                <a14:m>
                  <m:oMathPara xmlns:m="http://schemas.openxmlformats.org/officeDocument/2006/math">
                    <m:oMathParaPr>
                      <m:jc m:val="left"/>
                    </m:oMathParaPr>
                    <m:oMath xmlns:m="http://schemas.openxmlformats.org/officeDocument/2006/math">
                      <m:r>
                        <m:rPr>
                          <m:nor/>
                        </m:rPr>
                        <a:rPr lang="en-US" sz="1700">
                          <a:ea typeface="Calibri" panose="020F0502020204030204" pitchFamily="34" charset="0"/>
                          <a:cs typeface="Times New Roman" panose="02020603050405020304" pitchFamily="18" charset="0"/>
                        </a:rPr>
                        <m:t>H</m:t>
                      </m:r>
                      <m:r>
                        <m:rPr>
                          <m:nor/>
                        </m:rPr>
                        <a:rPr lang="en-US" sz="1700">
                          <a:ea typeface="Calibri" panose="020F0502020204030204" pitchFamily="34" charset="0"/>
                          <a:cs typeface="Times New Roman" panose="02020603050405020304" pitchFamily="18" charset="0"/>
                        </a:rPr>
                        <m:t>ệ </m:t>
                      </m:r>
                      <m:r>
                        <m:rPr>
                          <m:nor/>
                        </m:rPr>
                        <a:rPr lang="en-US" sz="1700">
                          <a:ea typeface="Calibri" panose="020F0502020204030204" pitchFamily="34" charset="0"/>
                          <a:cs typeface="Times New Roman" panose="02020603050405020304" pitchFamily="18" charset="0"/>
                        </a:rPr>
                        <m:t>s</m:t>
                      </m:r>
                      <m:r>
                        <m:rPr>
                          <m:nor/>
                        </m:rPr>
                        <a:rPr lang="en-US" sz="1700">
                          <a:ea typeface="Calibri" panose="020F0502020204030204" pitchFamily="34" charset="0"/>
                          <a:cs typeface="Times New Roman" panose="02020603050405020304" pitchFamily="18" charset="0"/>
                        </a:rPr>
                        <m:t>ố </m:t>
                      </m:r>
                      <m:r>
                        <m:rPr>
                          <m:nor/>
                        </m:rPr>
                        <a:rPr lang="en-US" sz="1700">
                          <a:ea typeface="Calibri" panose="020F0502020204030204" pitchFamily="34" charset="0"/>
                          <a:cs typeface="Times New Roman" panose="02020603050405020304" pitchFamily="18" charset="0"/>
                        </a:rPr>
                        <m:t>bi</m:t>
                      </m:r>
                      <m:r>
                        <m:rPr>
                          <m:nor/>
                        </m:rPr>
                        <a:rPr lang="en-US" sz="1700">
                          <a:ea typeface="Calibri" panose="020F0502020204030204" pitchFamily="34" charset="0"/>
                          <a:cs typeface="Times New Roman" panose="02020603050405020304" pitchFamily="18" charset="0"/>
                        </a:rPr>
                        <m:t>ế</m:t>
                      </m:r>
                      <m:r>
                        <m:rPr>
                          <m:nor/>
                        </m:rPr>
                        <a:rPr lang="en-US" sz="1700">
                          <a:ea typeface="Calibri" panose="020F0502020204030204" pitchFamily="34" charset="0"/>
                          <a:cs typeface="Times New Roman" panose="02020603050405020304" pitchFamily="18" charset="0"/>
                        </a:rPr>
                        <m:t>n</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thi</m:t>
                      </m:r>
                      <m:r>
                        <m:rPr>
                          <m:nor/>
                        </m:rPr>
                        <a:rPr lang="en-US" sz="1700">
                          <a:ea typeface="Calibri" panose="020F0502020204030204" pitchFamily="34" charset="0"/>
                          <a:cs typeface="Times New Roman" panose="02020603050405020304" pitchFamily="18" charset="0"/>
                        </a:rPr>
                        <m:t>ê</m:t>
                      </m:r>
                      <m:r>
                        <m:rPr>
                          <m:nor/>
                        </m:rPr>
                        <a:rPr lang="en-US" sz="1700">
                          <a:ea typeface="Calibri" panose="020F0502020204030204" pitchFamily="34" charset="0"/>
                          <a:cs typeface="Times New Roman" panose="02020603050405020304" pitchFamily="18" charset="0"/>
                        </a:rPr>
                        <m:t>n</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c</m:t>
                      </m:r>
                      <m:r>
                        <m:rPr>
                          <m:nor/>
                        </m:rPr>
                        <a:rPr lang="en-US" sz="1700">
                          <a:ea typeface="Calibri" panose="020F0502020204030204" pitchFamily="34" charset="0"/>
                          <a:cs typeface="Times New Roman" panose="02020603050405020304" pitchFamily="18" charset="0"/>
                        </a:rPr>
                        <m:t>ủ</m:t>
                      </m:r>
                      <m:r>
                        <m:rPr>
                          <m:nor/>
                        </m:rPr>
                        <a:rPr lang="en-US" sz="1700">
                          <a:ea typeface="Calibri" panose="020F0502020204030204" pitchFamily="34" charset="0"/>
                          <a:cs typeface="Times New Roman" panose="02020603050405020304" pitchFamily="18" charset="0"/>
                        </a:rPr>
                        <m:t>a</m:t>
                      </m:r>
                      <m:r>
                        <m:rPr>
                          <m:nor/>
                        </m:rPr>
                        <a:rPr lang="en-US" sz="1700">
                          <a:ea typeface="Calibri" panose="020F0502020204030204" pitchFamily="34" charset="0"/>
                          <a:cs typeface="Times New Roman" panose="02020603050405020304" pitchFamily="18" charset="0"/>
                        </a:rPr>
                        <m:t> độ </m:t>
                      </m:r>
                      <m:r>
                        <m:rPr>
                          <m:nor/>
                        </m:rPr>
                        <a:rPr lang="en-US" sz="1700">
                          <a:ea typeface="Calibri" panose="020F0502020204030204" pitchFamily="34" charset="0"/>
                          <a:cs typeface="Times New Roman" panose="02020603050405020304" pitchFamily="18" charset="0"/>
                        </a:rPr>
                        <m:t>d</m:t>
                      </m:r>
                      <m:r>
                        <m:rPr>
                          <m:nor/>
                        </m:rPr>
                        <a:rPr lang="en-US" sz="1700">
                          <a:ea typeface="Calibri" panose="020F0502020204030204" pitchFamily="34" charset="0"/>
                          <a:cs typeface="Times New Roman" panose="02020603050405020304" pitchFamily="18" charset="0"/>
                        </a:rPr>
                        <m:t>à</m:t>
                      </m:r>
                      <m:r>
                        <m:rPr>
                          <m:nor/>
                        </m:rPr>
                        <a:rPr lang="en-US" sz="1700">
                          <a:ea typeface="Calibri" panose="020F0502020204030204" pitchFamily="34" charset="0"/>
                          <a:cs typeface="Times New Roman" panose="02020603050405020304" pitchFamily="18" charset="0"/>
                        </a:rPr>
                        <m:t>i</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gang</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tay</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c</m:t>
                      </m:r>
                      <m:r>
                        <m:rPr>
                          <m:nor/>
                        </m:rPr>
                        <a:rPr lang="en-US" sz="1700">
                          <a:ea typeface="Calibri" panose="020F0502020204030204" pitchFamily="34" charset="0"/>
                          <a:cs typeface="Times New Roman" panose="02020603050405020304" pitchFamily="18" charset="0"/>
                        </a:rPr>
                        <m:t>ủ</m:t>
                      </m:r>
                      <m:r>
                        <m:rPr>
                          <m:nor/>
                        </m:rPr>
                        <a:rPr lang="en-US" sz="1700">
                          <a:ea typeface="Calibri" panose="020F0502020204030204" pitchFamily="34" charset="0"/>
                          <a:cs typeface="Times New Roman" panose="02020603050405020304" pitchFamily="18" charset="0"/>
                        </a:rPr>
                        <m:t>a</m:t>
                      </m:r>
                      <m:r>
                        <m:rPr>
                          <m:nor/>
                        </m:rPr>
                        <a:rPr lang="en-US" sz="1700">
                          <a:ea typeface="Calibri" panose="020F0502020204030204" pitchFamily="34" charset="0"/>
                          <a:cs typeface="Times New Roman" panose="02020603050405020304" pitchFamily="18" charset="0"/>
                        </a:rPr>
                        <m:t> </m:t>
                      </m:r>
                      <m:r>
                        <m:rPr>
                          <m:nor/>
                        </m:rPr>
                        <a:rPr lang="en-US" sz="1700" b="0" i="0" smtClean="0">
                          <a:ea typeface="Calibri" panose="020F0502020204030204" pitchFamily="34" charset="0"/>
                          <a:cs typeface="Times New Roman" panose="02020603050405020304" pitchFamily="18" charset="0"/>
                        </a:rPr>
                        <m:t>h</m:t>
                      </m:r>
                      <m:r>
                        <m:rPr>
                          <m:nor/>
                        </m:rPr>
                        <a:rPr lang="en-US" sz="1700" b="0" i="0" smtClean="0">
                          <a:ea typeface="Calibri" panose="020F0502020204030204" pitchFamily="34" charset="0"/>
                          <a:cs typeface="Times New Roman" panose="02020603050405020304" pitchFamily="18" charset="0"/>
                        </a:rPr>
                        <m:t>ọ</m:t>
                      </m:r>
                      <m:r>
                        <m:rPr>
                          <m:nor/>
                        </m:rPr>
                        <a:rPr lang="en-US" sz="1700" b="0" i="0" smtClean="0">
                          <a:ea typeface="Calibri" panose="020F0502020204030204" pitchFamily="34" charset="0"/>
                          <a:cs typeface="Times New Roman" panose="02020603050405020304" pitchFamily="18" charset="0"/>
                        </a:rPr>
                        <m:t>c</m:t>
                      </m:r>
                      <m:r>
                        <m:rPr>
                          <m:nor/>
                        </m:rPr>
                        <a:rPr lang="en-US" sz="1700" b="0" i="0" smtClean="0">
                          <a:ea typeface="Calibri" panose="020F0502020204030204" pitchFamily="34" charset="0"/>
                          <a:cs typeface="Times New Roman" panose="02020603050405020304" pitchFamily="18" charset="0"/>
                        </a:rPr>
                        <m:t> </m:t>
                      </m:r>
                      <m:r>
                        <m:rPr>
                          <m:nor/>
                        </m:rPr>
                        <a:rPr lang="en-US" sz="1700" b="0" i="0" smtClean="0">
                          <a:ea typeface="Calibri" panose="020F0502020204030204" pitchFamily="34" charset="0"/>
                          <a:cs typeface="Times New Roman" panose="02020603050405020304" pitchFamily="18" charset="0"/>
                        </a:rPr>
                        <m:t>sinh</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n</m:t>
                      </m:r>
                      <m:r>
                        <m:rPr>
                          <m:nor/>
                        </m:rPr>
                        <a:rPr lang="en-US" sz="1700">
                          <a:ea typeface="Calibri" panose="020F0502020204030204" pitchFamily="34" charset="0"/>
                          <a:cs typeface="Times New Roman" panose="02020603050405020304" pitchFamily="18" charset="0"/>
                        </a:rPr>
                        <m:t>ữ </m:t>
                      </m:r>
                      <m:r>
                        <m:rPr>
                          <m:nor/>
                        </m:rPr>
                        <a:rPr lang="en-US" sz="1700">
                          <a:ea typeface="Calibri" panose="020F0502020204030204" pitchFamily="34" charset="0"/>
                          <a:cs typeface="Times New Roman" panose="02020603050405020304" pitchFamily="18" charset="0"/>
                        </a:rPr>
                        <m:t>l</m:t>
                      </m:r>
                      <m:r>
                        <m:rPr>
                          <m:nor/>
                        </m:rPr>
                        <a:rPr lang="en-US" sz="1700">
                          <a:ea typeface="Calibri" panose="020F0502020204030204" pitchFamily="34" charset="0"/>
                          <a:cs typeface="Times New Roman" panose="02020603050405020304" pitchFamily="18" charset="0"/>
                        </a:rPr>
                        <m:t>à: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1,0468</m:t>
                          </m:r>
                        </m:num>
                        <m:den>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18,71</m:t>
                          </m:r>
                        </m:den>
                      </m:f>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.100%≈5,59%</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55000"/>
                  </a:lnSpc>
                </a:pPr>
                <a14:m>
                  <m:oMathPara xmlns:m="http://schemas.openxmlformats.org/officeDocument/2006/math">
                    <m:oMathParaPr>
                      <m:jc m:val="left"/>
                    </m:oMathParaPr>
                    <m:oMath xmlns:m="http://schemas.openxmlformats.org/officeDocument/2006/math">
                      <m:r>
                        <m:rPr>
                          <m:nor/>
                        </m:rPr>
                        <a:rPr lang="en-US" sz="1700">
                          <a:ea typeface="Calibri" panose="020F0502020204030204" pitchFamily="34" charset="0"/>
                          <a:cs typeface="Times New Roman" panose="02020603050405020304" pitchFamily="18" charset="0"/>
                        </a:rPr>
                        <m:t>H</m:t>
                      </m:r>
                      <m:r>
                        <m:rPr>
                          <m:nor/>
                        </m:rPr>
                        <a:rPr lang="en-US" sz="1700">
                          <a:ea typeface="Calibri" panose="020F0502020204030204" pitchFamily="34" charset="0"/>
                          <a:cs typeface="Times New Roman" panose="02020603050405020304" pitchFamily="18" charset="0"/>
                        </a:rPr>
                        <m:t>ệ </m:t>
                      </m:r>
                      <m:r>
                        <m:rPr>
                          <m:nor/>
                        </m:rPr>
                        <a:rPr lang="en-US" sz="1700">
                          <a:ea typeface="Calibri" panose="020F0502020204030204" pitchFamily="34" charset="0"/>
                          <a:cs typeface="Times New Roman" panose="02020603050405020304" pitchFamily="18" charset="0"/>
                        </a:rPr>
                        <m:t>s</m:t>
                      </m:r>
                      <m:r>
                        <m:rPr>
                          <m:nor/>
                        </m:rPr>
                        <a:rPr lang="en-US" sz="1700">
                          <a:ea typeface="Calibri" panose="020F0502020204030204" pitchFamily="34" charset="0"/>
                          <a:cs typeface="Times New Roman" panose="02020603050405020304" pitchFamily="18" charset="0"/>
                        </a:rPr>
                        <m:t>ố </m:t>
                      </m:r>
                      <m:r>
                        <m:rPr>
                          <m:nor/>
                        </m:rPr>
                        <a:rPr lang="en-US" sz="1700">
                          <a:ea typeface="Calibri" panose="020F0502020204030204" pitchFamily="34" charset="0"/>
                          <a:cs typeface="Times New Roman" panose="02020603050405020304" pitchFamily="18" charset="0"/>
                        </a:rPr>
                        <m:t>bi</m:t>
                      </m:r>
                      <m:r>
                        <m:rPr>
                          <m:nor/>
                        </m:rPr>
                        <a:rPr lang="en-US" sz="1700">
                          <a:ea typeface="Calibri" panose="020F0502020204030204" pitchFamily="34" charset="0"/>
                          <a:cs typeface="Times New Roman" panose="02020603050405020304" pitchFamily="18" charset="0"/>
                        </a:rPr>
                        <m:t>ế</m:t>
                      </m:r>
                      <m:r>
                        <m:rPr>
                          <m:nor/>
                        </m:rPr>
                        <a:rPr lang="en-US" sz="1700">
                          <a:ea typeface="Calibri" panose="020F0502020204030204" pitchFamily="34" charset="0"/>
                          <a:cs typeface="Times New Roman" panose="02020603050405020304" pitchFamily="18" charset="0"/>
                        </a:rPr>
                        <m:t>n</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thi</m:t>
                      </m:r>
                      <m:r>
                        <m:rPr>
                          <m:nor/>
                        </m:rPr>
                        <a:rPr lang="en-US" sz="1700">
                          <a:ea typeface="Calibri" panose="020F0502020204030204" pitchFamily="34" charset="0"/>
                          <a:cs typeface="Times New Roman" panose="02020603050405020304" pitchFamily="18" charset="0"/>
                        </a:rPr>
                        <m:t>ê</m:t>
                      </m:r>
                      <m:r>
                        <m:rPr>
                          <m:nor/>
                        </m:rPr>
                        <a:rPr lang="en-US" sz="1700">
                          <a:ea typeface="Calibri" panose="020F0502020204030204" pitchFamily="34" charset="0"/>
                          <a:cs typeface="Times New Roman" panose="02020603050405020304" pitchFamily="18" charset="0"/>
                        </a:rPr>
                        <m:t>n</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c</m:t>
                      </m:r>
                      <m:r>
                        <m:rPr>
                          <m:nor/>
                        </m:rPr>
                        <a:rPr lang="en-US" sz="1700">
                          <a:ea typeface="Calibri" panose="020F0502020204030204" pitchFamily="34" charset="0"/>
                          <a:cs typeface="Times New Roman" panose="02020603050405020304" pitchFamily="18" charset="0"/>
                        </a:rPr>
                        <m:t>ủ</m:t>
                      </m:r>
                      <m:r>
                        <m:rPr>
                          <m:nor/>
                        </m:rPr>
                        <a:rPr lang="en-US" sz="1700">
                          <a:ea typeface="Calibri" panose="020F0502020204030204" pitchFamily="34" charset="0"/>
                          <a:cs typeface="Times New Roman" panose="02020603050405020304" pitchFamily="18" charset="0"/>
                        </a:rPr>
                        <m:t>a</m:t>
                      </m:r>
                      <m:r>
                        <m:rPr>
                          <m:nor/>
                        </m:rPr>
                        <a:rPr lang="en-US" sz="1700">
                          <a:ea typeface="Calibri" panose="020F0502020204030204" pitchFamily="34" charset="0"/>
                          <a:cs typeface="Times New Roman" panose="02020603050405020304" pitchFamily="18" charset="0"/>
                        </a:rPr>
                        <m:t> độ </m:t>
                      </m:r>
                      <m:r>
                        <m:rPr>
                          <m:nor/>
                        </m:rPr>
                        <a:rPr lang="en-US" sz="1700">
                          <a:ea typeface="Calibri" panose="020F0502020204030204" pitchFamily="34" charset="0"/>
                          <a:cs typeface="Times New Roman" panose="02020603050405020304" pitchFamily="18" charset="0"/>
                        </a:rPr>
                        <m:t>d</m:t>
                      </m:r>
                      <m:r>
                        <m:rPr>
                          <m:nor/>
                        </m:rPr>
                        <a:rPr lang="en-US" sz="1700">
                          <a:ea typeface="Calibri" panose="020F0502020204030204" pitchFamily="34" charset="0"/>
                          <a:cs typeface="Times New Roman" panose="02020603050405020304" pitchFamily="18" charset="0"/>
                        </a:rPr>
                        <m:t>à</m:t>
                      </m:r>
                      <m:r>
                        <m:rPr>
                          <m:nor/>
                        </m:rPr>
                        <a:rPr lang="en-US" sz="1700">
                          <a:ea typeface="Calibri" panose="020F0502020204030204" pitchFamily="34" charset="0"/>
                          <a:cs typeface="Times New Roman" panose="02020603050405020304" pitchFamily="18" charset="0"/>
                        </a:rPr>
                        <m:t>i</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gang</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tay</m:t>
                      </m:r>
                      <m:r>
                        <m:rPr>
                          <m:nor/>
                        </m:rPr>
                        <a:rPr lang="en-US" sz="1700" b="0" i="0" smtClean="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c</m:t>
                      </m:r>
                      <m:r>
                        <m:rPr>
                          <m:nor/>
                        </m:rPr>
                        <a:rPr lang="en-US" sz="1700">
                          <a:ea typeface="Calibri" panose="020F0502020204030204" pitchFamily="34" charset="0"/>
                          <a:cs typeface="Times New Roman" panose="02020603050405020304" pitchFamily="18" charset="0"/>
                        </a:rPr>
                        <m:t>ủ</m:t>
                      </m:r>
                      <m:r>
                        <m:rPr>
                          <m:nor/>
                        </m:rPr>
                        <a:rPr lang="en-US" sz="1700">
                          <a:ea typeface="Calibri" panose="020F0502020204030204" pitchFamily="34" charset="0"/>
                          <a:cs typeface="Times New Roman" panose="02020603050405020304" pitchFamily="18" charset="0"/>
                        </a:rPr>
                        <m:t>a</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h</m:t>
                      </m:r>
                      <m:r>
                        <m:rPr>
                          <m:nor/>
                        </m:rPr>
                        <a:rPr lang="en-US" sz="1700">
                          <a:ea typeface="Calibri" panose="020F0502020204030204" pitchFamily="34" charset="0"/>
                          <a:cs typeface="Times New Roman" panose="02020603050405020304" pitchFamily="18" charset="0"/>
                        </a:rPr>
                        <m:t>ọ</m:t>
                      </m:r>
                      <m:r>
                        <m:rPr>
                          <m:nor/>
                        </m:rPr>
                        <a:rPr lang="en-US" sz="1700">
                          <a:ea typeface="Calibri" panose="020F0502020204030204" pitchFamily="34" charset="0"/>
                          <a:cs typeface="Times New Roman" panose="02020603050405020304" pitchFamily="18" charset="0"/>
                        </a:rPr>
                        <m:t>c</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sinh</m:t>
                      </m:r>
                      <m:r>
                        <m:rPr>
                          <m:nor/>
                        </m:rPr>
                        <a:rPr lang="en-US" sz="1700" b="0" i="0" smtClean="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nam</m:t>
                      </m:r>
                      <m:r>
                        <m:rPr>
                          <m:nor/>
                        </m:rPr>
                        <a:rPr lang="en-US" sz="1700">
                          <a:ea typeface="Calibri" panose="020F0502020204030204" pitchFamily="34" charset="0"/>
                          <a:cs typeface="Times New Roman" panose="02020603050405020304" pitchFamily="18" charset="0"/>
                        </a:rPr>
                        <m:t> </m:t>
                      </m:r>
                      <m:r>
                        <m:rPr>
                          <m:nor/>
                        </m:rPr>
                        <a:rPr lang="en-US" sz="1700">
                          <a:ea typeface="Calibri" panose="020F0502020204030204" pitchFamily="34" charset="0"/>
                          <a:cs typeface="Times New Roman" panose="02020603050405020304" pitchFamily="18" charset="0"/>
                        </a:rPr>
                        <m:t>l</m:t>
                      </m:r>
                      <m:r>
                        <m:rPr>
                          <m:nor/>
                        </m:rPr>
                        <a:rPr lang="en-US"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1,583</m:t>
                          </m:r>
                        </m:num>
                        <m:den>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den>
                      </m:f>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.100%≈7,54%</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5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thấy rằng mức độ biến động độ dài gang tay không khác biệt quá lớn giữa        học sinh nam và học sinh nữ.</a:t>
                </a:r>
              </a:p>
            </p:txBody>
          </p:sp>
        </mc:Choice>
        <mc:Fallback xmlns="">
          <p:sp>
            <p:nvSpPr>
              <p:cNvPr id="10" name="Rectangle 9"/>
              <p:cNvSpPr>
                <a:spLocks noRot="1" noChangeAspect="1" noMove="1" noResize="1" noEditPoints="1" noAdjustHandles="1" noChangeArrowheads="1" noChangeShapeType="1" noTextEdit="1"/>
              </p:cNvSpPr>
              <p:nvPr/>
            </p:nvSpPr>
            <p:spPr>
              <a:xfrm>
                <a:off x="422171" y="399710"/>
                <a:ext cx="8299658" cy="4450962"/>
              </a:xfrm>
              <a:prstGeom prst="rect">
                <a:avLst/>
              </a:prstGeom>
              <a:blipFill>
                <a:blip r:embed="rId3"/>
                <a:stretch>
                  <a:fillRect l="-441" r="-441"/>
                </a:stretch>
              </a:blipFill>
            </p:spPr>
            <p:txBody>
              <a:bodyPr/>
              <a:lstStyle/>
              <a:p>
                <a:r>
                  <a:rPr lang="en-US">
                    <a:noFill/>
                  </a:rPr>
                  <a:t> </a:t>
                </a:r>
              </a:p>
            </p:txBody>
          </p:sp>
        </mc:Fallback>
      </mc:AlternateContent>
    </p:spTree>
    <p:extLst>
      <p:ext uri="{BB962C8B-B14F-4D97-AF65-F5344CB8AC3E}">
        <p14:creationId xmlns:p14="http://schemas.microsoft.com/office/powerpoint/2010/main" val="220097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anim calcmode="lin" valueType="num">
                                      <p:cBhvr>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left)">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left)">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31"/>
        <p:cNvGrpSpPr/>
        <p:nvPr/>
      </p:nvGrpSpPr>
      <p:grpSpPr>
        <a:xfrm>
          <a:off x="0" y="0"/>
          <a:ext cx="0" cy="0"/>
          <a:chOff x="0" y="0"/>
          <a:chExt cx="0" cy="0"/>
        </a:xfrm>
      </p:grpSpPr>
      <p:sp>
        <p:nvSpPr>
          <p:cNvPr id="6" name="Rectangle 5"/>
          <p:cNvSpPr/>
          <p:nvPr/>
        </p:nvSpPr>
        <p:spPr>
          <a:xfrm>
            <a:off x="185626" y="71078"/>
            <a:ext cx="8791398" cy="1434560"/>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kumimoji="0" lang="en-US" sz="150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HĐ5. </a:t>
            </a:r>
            <a:r>
              <a:rPr lang="vi-VN" sz="1500">
                <a:ea typeface="Calibri" panose="020F0502020204030204" pitchFamily="34" charset="0"/>
                <a:cs typeface="Times New Roman" panose="02020603050405020304" pitchFamily="18" charset="0"/>
              </a:rPr>
              <a:t>Góc công nghệ thông tin</a:t>
            </a:r>
          </a:p>
          <a:p>
            <a:pPr lvl="0" algn="just">
              <a:lnSpc>
                <a:spcPct val="150000"/>
              </a:lnSpc>
            </a:pPr>
            <a:r>
              <a:rPr lang="vi-VN" sz="1500">
                <a:ea typeface="Calibri" panose="020F0502020204030204" pitchFamily="34" charset="0"/>
                <a:cs typeface="Times New Roman" panose="02020603050405020304" pitchFamily="18" charset="0"/>
              </a:rPr>
              <a:t>Việc tính số trung bình, phương sai, độ lệch chuẩn của mẫu số liệu được cho trong bảng tần số ghép nhóm có thể thực hiện trên phần mềm bảng tính Excel. Sau đây là minh hoạ việc tính trên mẫu số liệu thu được của học sinh nữ trong bảng T.2 trong HĐ4.</a:t>
            </a:r>
          </a:p>
        </p:txBody>
      </p:sp>
      <p:sp>
        <p:nvSpPr>
          <p:cNvPr id="10" name="Rectangle 9"/>
          <p:cNvSpPr/>
          <p:nvPr/>
        </p:nvSpPr>
        <p:spPr>
          <a:xfrm>
            <a:off x="470500" y="1561226"/>
            <a:ext cx="8434961" cy="3468770"/>
          </a:xfrm>
          <a:prstGeom prst="rect">
            <a:avLst/>
          </a:prstGeom>
        </p:spPr>
        <p:txBody>
          <a:bodyPr wrap="square">
            <a:spAutoFit/>
          </a:bodyPr>
          <a:lstStyle/>
          <a:p>
            <a:pPr marL="0" marR="0" lvl="0" indent="0" algn="just"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Bước 1: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Nhập các đầu mút trái, các đầu mút phải, tần số của các nhóm tương ứng vào các cột. Sau đó nhập đại diện của từng nhóm.</a:t>
            </a:r>
            <a:endParaRPr kumimoji="0" lang="en-US" sz="15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Bước 2: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Nhân tần số với điểm dại diện của từng nhóm và tính tổng bằng cách dùng hàm SUM.</a:t>
            </a:r>
            <a:endParaRPr kumimoji="0" lang="en-US" sz="15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Bước 3: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Tính tổng các tần số thự hiện tính số trung bình. Kết quả thu được số trung bình.</a:t>
            </a:r>
            <a:endParaRPr kumimoji="0" lang="en-US" sz="15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Bước 4: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Để tính phương sai, độ lệch chuẩn, ta lần lượt lấy các điểm đại diện trừ đi số trung bình và bình phương kết quả.</a:t>
            </a:r>
            <a:endParaRPr kumimoji="0" lang="en-US" sz="15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Bước 5: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Lần lượt lấy tần số nhân với các bình phương vừataạo ra ở Bước 4, rồi lấy tổng các kết quả thu được.</a:t>
            </a:r>
            <a:endParaRPr kumimoji="0" lang="en-US" sz="15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65000"/>
              </a:lnSpc>
              <a:buClr>
                <a:srgbClr val="000000"/>
              </a:buClr>
              <a:buSzTx/>
              <a:buFont typeface="Arial"/>
              <a:buNone/>
              <a:tabLst/>
              <a:defRPr/>
            </a:pPr>
            <a:r>
              <a:rPr kumimoji="0" lang="en-US" sz="1500" b="1" u="none" strike="noStrike" kern="0" cap="none" spc="0" normalizeH="0" baseline="0" noProof="0">
                <a:ln>
                  <a:noFill/>
                </a:ln>
                <a:solidFill>
                  <a:srgbClr val="0070C0"/>
                </a:solidFill>
                <a:effectLst/>
                <a:uLnTx/>
                <a:uFillTx/>
                <a:latin typeface="Arial"/>
                <a:ea typeface="Calibri" panose="020F0502020204030204" pitchFamily="34" charset="0"/>
                <a:sym typeface="Arial"/>
              </a:rPr>
              <a:t>Bước 6: </a:t>
            </a:r>
            <a:r>
              <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sym typeface="Arial"/>
              </a:rPr>
              <a:t>Tính phương sai, độ lệch chuẩn.</a:t>
            </a:r>
            <a:endParaRPr kumimoji="0" lang="en-US" sz="1500" b="0" i="0" u="none" strike="noStrike" kern="0" cap="none" spc="0" normalizeH="0" baseline="0" noProof="0">
              <a:ln>
                <a:noFill/>
              </a:ln>
              <a:solidFill>
                <a:srgbClr val="000000"/>
              </a:solidFill>
              <a:effectLst/>
              <a:uLnTx/>
              <a:uFillTx/>
              <a:latin typeface="Arial"/>
              <a:sym typeface="Arial"/>
            </a:endParaRPr>
          </a:p>
        </p:txBody>
      </p:sp>
      <p:pic>
        <p:nvPicPr>
          <p:cNvPr id="9" name="Picture 8"/>
          <p:cNvPicPr>
            <a:picLocks noChangeAspect="1"/>
          </p:cNvPicPr>
          <p:nvPr/>
        </p:nvPicPr>
        <p:blipFill>
          <a:blip r:embed="rId3"/>
          <a:stretch>
            <a:fillRect/>
          </a:stretch>
        </p:blipFill>
        <p:spPr>
          <a:xfrm rot="11032641">
            <a:off x="179801" y="1493203"/>
            <a:ext cx="271399" cy="461211"/>
          </a:xfrm>
          <a:prstGeom prst="rect">
            <a:avLst/>
          </a:prstGeom>
        </p:spPr>
      </p:pic>
    </p:spTree>
    <p:extLst>
      <p:ext uri="{BB962C8B-B14F-4D97-AF65-F5344CB8AC3E}">
        <p14:creationId xmlns:p14="http://schemas.microsoft.com/office/powerpoint/2010/main" val="18037096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4" name="Google Shape;374;p55"/>
          <p:cNvPicPr preferRelativeResize="0"/>
          <p:nvPr/>
        </p:nvPicPr>
        <p:blipFill rotWithShape="1">
          <a:blip r:embed="rId3">
            <a:alphaModFix/>
          </a:blip>
          <a:srcRect t="16734" r="8892" b="18300"/>
          <a:stretch/>
        </p:blipFill>
        <p:spPr>
          <a:xfrm>
            <a:off x="6393601" y="3043105"/>
            <a:ext cx="2036850" cy="846042"/>
          </a:xfrm>
          <a:prstGeom prst="rect">
            <a:avLst/>
          </a:prstGeom>
          <a:noFill/>
          <a:ln>
            <a:noFill/>
          </a:ln>
        </p:spPr>
      </p:pic>
      <p:pic>
        <p:nvPicPr>
          <p:cNvPr id="375" name="Google Shape;375;p55"/>
          <p:cNvPicPr preferRelativeResize="0"/>
          <p:nvPr/>
        </p:nvPicPr>
        <p:blipFill rotWithShape="1">
          <a:blip r:embed="rId3">
            <a:alphaModFix/>
          </a:blip>
          <a:srcRect t="16734" r="8892" b="18300"/>
          <a:stretch/>
        </p:blipFill>
        <p:spPr>
          <a:xfrm>
            <a:off x="6393601" y="3649330"/>
            <a:ext cx="2036850" cy="846042"/>
          </a:xfrm>
          <a:prstGeom prst="rect">
            <a:avLst/>
          </a:prstGeom>
          <a:noFill/>
          <a:ln>
            <a:noFill/>
          </a:ln>
        </p:spPr>
      </p:pic>
      <p:sp>
        <p:nvSpPr>
          <p:cNvPr id="9" name="TextBox 104"/>
          <p:cNvSpPr txBox="1"/>
          <p:nvPr/>
        </p:nvSpPr>
        <p:spPr>
          <a:xfrm>
            <a:off x="2526528" y="938586"/>
            <a:ext cx="4120763" cy="323165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rPr>
              <a:t>LUYỆN</a:t>
            </a:r>
            <a:r>
              <a:rPr kumimoji="0" lang="en-US" sz="7200" b="1" i="0" u="none" strike="noStrike" kern="1200" cap="none" spc="0" normalizeH="0" noProof="0">
                <a:ln>
                  <a:noFill/>
                </a:ln>
                <a:solidFill>
                  <a:srgbClr val="503D36"/>
                </a:solidFill>
                <a:effectLst/>
                <a:uLnTx/>
                <a:uFillTx/>
                <a:latin typeface="Arial" panose="020B0604020202020204" pitchFamily="34" charset="0"/>
                <a:ea typeface="+mn-ea"/>
                <a:cs typeface="Arial" panose="020B0604020202020204" pitchFamily="34" charset="0"/>
              </a:rPr>
              <a:t> TẬP</a:t>
            </a:r>
            <a:endParaRPr kumimoji="0" lang="en-US" sz="7200"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3" name="Rectangle 12"/>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4481" y="591891"/>
            <a:ext cx="7987085" cy="958660"/>
          </a:xfrm>
          <a:prstGeom prst="rect">
            <a:avLst/>
          </a:prstGeom>
        </p:spPr>
        <p:txBody>
          <a:bodyPr wrap="square">
            <a:spAutoFit/>
          </a:bodyPr>
          <a:lstStyle/>
          <a:p>
            <a:pPr algn="just">
              <a:lnSpc>
                <a:spcPct val="150000"/>
              </a:lnSpc>
              <a:tabLst>
                <a:tab pos="361950" algn="l"/>
              </a:tabLst>
            </a:pPr>
            <a:r>
              <a:rPr lang="en-US" sz="2000" b="1">
                <a:latin typeface="+mj-lt"/>
                <a:ea typeface="Arial" panose="020B0604020202020204" pitchFamily="34" charset="0"/>
                <a:cs typeface="Times New Roman" panose="02020603050405020304" pitchFamily="18" charset="0"/>
              </a:rPr>
              <a:t>Bài 1:</a:t>
            </a:r>
            <a:r>
              <a:rPr lang="en-US" sz="2000">
                <a:latin typeface="+mj-lt"/>
                <a:ea typeface="Arial" panose="020B0604020202020204" pitchFamily="34" charset="0"/>
                <a:cs typeface="Times New Roman" panose="02020603050405020304" pitchFamily="18" charset="0"/>
              </a:rPr>
              <a:t> </a:t>
            </a:r>
            <a:r>
              <a:rPr lang="da-DK" sz="2000">
                <a:latin typeface="+mj-lt"/>
                <a:ea typeface="Times New Roman" panose="02020603050405020304" pitchFamily="18" charset="0"/>
                <a:cs typeface="Times New Roman" panose="02020603050405020304" pitchFamily="18" charset="0"/>
              </a:rPr>
              <a:t>Độ tuổi của các công nhân làm việc trong một công ty được thống kê trong bảng sau:</a:t>
            </a:r>
          </a:p>
        </p:txBody>
      </p:sp>
      <p:sp>
        <p:nvSpPr>
          <p:cNvPr id="5" name="Rectangle 4"/>
          <p:cNvSpPr/>
          <p:nvPr/>
        </p:nvSpPr>
        <p:spPr>
          <a:xfrm>
            <a:off x="574478" y="2944978"/>
            <a:ext cx="7987085" cy="958660"/>
          </a:xfrm>
          <a:prstGeom prst="rect">
            <a:avLst/>
          </a:prstGeom>
        </p:spPr>
        <p:txBody>
          <a:bodyPr wrap="square">
            <a:spAutoFit/>
          </a:bodyPr>
          <a:lstStyle/>
          <a:p>
            <a:pPr lvl="0" algn="just">
              <a:lnSpc>
                <a:spcPct val="150000"/>
              </a:lnSpc>
              <a:tabLst>
                <a:tab pos="361950" algn="l"/>
              </a:tabLst>
            </a:pPr>
            <a:r>
              <a:rPr lang="vi-VN" sz="2000">
                <a:latin typeface="Arial" panose="020B0604020202020204" pitchFamily="34" charset="0"/>
                <a:ea typeface="Times New Roman" panose="02020603050405020304" pitchFamily="18" charset="0"/>
                <a:cs typeface="Times New Roman" panose="02020603050405020304" pitchFamily="18" charset="0"/>
              </a:rPr>
              <a:t>Tính số trung bình, phương sai và độ lệch chuẩn của mẫu số liệu trên bằng Excel.</a:t>
            </a:r>
            <a:endParaRPr lang="en-US" sz="2000">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84840964"/>
              </p:ext>
            </p:extLst>
          </p:nvPr>
        </p:nvGraphicFramePr>
        <p:xfrm>
          <a:off x="1138060" y="1815307"/>
          <a:ext cx="6859919" cy="975602"/>
        </p:xfrm>
        <a:graphic>
          <a:graphicData uri="http://schemas.openxmlformats.org/drawingml/2006/table">
            <a:tbl>
              <a:tblPr firstRow="1" firstCol="1" bandRow="1"/>
              <a:tblGrid>
                <a:gridCol w="1654623">
                  <a:extLst>
                    <a:ext uri="{9D8B030D-6E8A-4147-A177-3AD203B41FA5}">
                      <a16:colId xmlns:a16="http://schemas.microsoft.com/office/drawing/2014/main" val="1371962431"/>
                    </a:ext>
                  </a:extLst>
                </a:gridCol>
                <a:gridCol w="1300882">
                  <a:extLst>
                    <a:ext uri="{9D8B030D-6E8A-4147-A177-3AD203B41FA5}">
                      <a16:colId xmlns:a16="http://schemas.microsoft.com/office/drawing/2014/main" val="3670163727"/>
                    </a:ext>
                  </a:extLst>
                </a:gridCol>
                <a:gridCol w="1300882">
                  <a:extLst>
                    <a:ext uri="{9D8B030D-6E8A-4147-A177-3AD203B41FA5}">
                      <a16:colId xmlns:a16="http://schemas.microsoft.com/office/drawing/2014/main" val="3705048386"/>
                    </a:ext>
                  </a:extLst>
                </a:gridCol>
                <a:gridCol w="1301766">
                  <a:extLst>
                    <a:ext uri="{9D8B030D-6E8A-4147-A177-3AD203B41FA5}">
                      <a16:colId xmlns:a16="http://schemas.microsoft.com/office/drawing/2014/main" val="4164185237"/>
                    </a:ext>
                  </a:extLst>
                </a:gridCol>
                <a:gridCol w="1301766">
                  <a:extLst>
                    <a:ext uri="{9D8B030D-6E8A-4147-A177-3AD203B41FA5}">
                      <a16:colId xmlns:a16="http://schemas.microsoft.com/office/drawing/2014/main" val="2782262805"/>
                    </a:ext>
                  </a:extLst>
                </a:gridCol>
              </a:tblGrid>
              <a:tr h="487801">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Độ tuổi</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[20;30)</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[30; 40)</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[40; 50)</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[50; 60)</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075723"/>
                  </a:ext>
                </a:extLst>
              </a:tr>
              <a:tr h="487801">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Số công nhân</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14</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34</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33</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da-DK" sz="1900">
                          <a:solidFill>
                            <a:schemeClr val="tx1">
                              <a:lumMod val="50000"/>
                            </a:schemeClr>
                          </a:solidFill>
                          <a:effectLst/>
                          <a:latin typeface="+mj-lt"/>
                          <a:ea typeface="Times New Roman" panose="02020603050405020304" pitchFamily="18" charset="0"/>
                          <a:cs typeface="Times New Roman" panose="02020603050405020304" pitchFamily="18" charset="0"/>
                        </a:rPr>
                        <a:t>9</a:t>
                      </a:r>
                      <a:endParaRPr lang="en-US" sz="1900">
                        <a:solidFill>
                          <a:schemeClr val="tx1">
                            <a:lumMod val="5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161121"/>
                  </a:ext>
                </a:extLst>
              </a:tr>
            </a:tbl>
          </a:graphicData>
        </a:graphic>
      </p:graphicFrame>
      <p:pic>
        <p:nvPicPr>
          <p:cNvPr id="7" name="Picture 6"/>
          <p:cNvPicPr>
            <a:picLocks noChangeAspect="1"/>
          </p:cNvPicPr>
          <p:nvPr/>
        </p:nvPicPr>
        <p:blipFill>
          <a:blip r:embed="rId3"/>
          <a:stretch>
            <a:fillRect/>
          </a:stretch>
        </p:blipFill>
        <p:spPr>
          <a:xfrm>
            <a:off x="7812943" y="4033854"/>
            <a:ext cx="671099" cy="637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3" name="Rectangle 12"/>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8" name="TextBox 7"/>
          <p:cNvSpPr txBox="1"/>
          <p:nvPr/>
        </p:nvSpPr>
        <p:spPr>
          <a:xfrm>
            <a:off x="641942" y="697132"/>
            <a:ext cx="968535"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070C0"/>
                </a:solidFill>
                <a:effectLst/>
                <a:uLnTx/>
                <a:uFillTx/>
                <a:latin typeface="Arial" panose="020B0604020202020204" pitchFamily="34" charset="0"/>
                <a:cs typeface="Arial" panose="020B0604020202020204" pitchFamily="34" charset="0"/>
                <a:sym typeface="Arial"/>
              </a:rPr>
              <a:t>Trả lời:</a:t>
            </a:r>
            <a:endParaRPr kumimoji="0" lang="en-US" sz="1800" b="1" i="1" u="sng"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06" y="1539590"/>
            <a:ext cx="7698978" cy="2589303"/>
          </a:xfrm>
          <a:prstGeom prst="rect">
            <a:avLst/>
          </a:prstGeom>
        </p:spPr>
      </p:pic>
    </p:spTree>
    <p:extLst>
      <p:ext uri="{BB962C8B-B14F-4D97-AF65-F5344CB8AC3E}">
        <p14:creationId xmlns:p14="http://schemas.microsoft.com/office/powerpoint/2010/main" val="187277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13" name="TextBox 112"/>
          <p:cNvSpPr txBox="1"/>
          <p:nvPr/>
        </p:nvSpPr>
        <p:spPr>
          <a:xfrm>
            <a:off x="806918" y="713180"/>
            <a:ext cx="3367514" cy="577081"/>
          </a:xfrm>
          <a:prstGeom prst="rect">
            <a:avLst/>
          </a:prstGeom>
        </p:spPr>
        <p:txBody>
          <a:bodyPr wrap="square" lIns="0" tIns="0" rIns="0" bIns="0" rtlCol="0" anchor="t">
            <a:spAutoFit/>
          </a:bodyPr>
          <a:lstStyle/>
          <a:p>
            <a:pPr algn="ctr">
              <a:buClr>
                <a:srgbClr val="143E63"/>
              </a:buClr>
              <a:buSzPts val="3000"/>
              <a:defRPr/>
            </a:pPr>
            <a:r>
              <a:rPr lang="en-US" sz="3750" b="1">
                <a:solidFill>
                  <a:schemeClr val="tx2">
                    <a:lumMod val="50000"/>
                  </a:schemeClr>
                </a:solidFill>
                <a:ea typeface="+mn-ea"/>
                <a:sym typeface="Merriweather Sans"/>
              </a:rPr>
              <a:t>KHỞI ĐỘNG</a:t>
            </a:r>
            <a:endParaRPr lang="en-US" sz="3750" b="1" dirty="0">
              <a:solidFill>
                <a:schemeClr val="tx2">
                  <a:lumMod val="50000"/>
                </a:schemeClr>
              </a:solidFill>
              <a:ea typeface="+mn-ea"/>
              <a:sym typeface="Merriweather Sans"/>
            </a:endParaRPr>
          </a:p>
        </p:txBody>
      </p:sp>
      <p:pic>
        <p:nvPicPr>
          <p:cNvPr id="14" name="Picture 13"/>
          <p:cNvPicPr>
            <a:picLocks noChangeAspect="1"/>
          </p:cNvPicPr>
          <p:nvPr/>
        </p:nvPicPr>
        <p:blipFill>
          <a:blip r:embed="rId3"/>
          <a:stretch>
            <a:fillRect/>
          </a:stretch>
        </p:blipFill>
        <p:spPr>
          <a:xfrm>
            <a:off x="1571991" y="3297596"/>
            <a:ext cx="1624433" cy="1186770"/>
          </a:xfrm>
          <a:prstGeom prst="rect">
            <a:avLst/>
          </a:prstGeom>
        </p:spPr>
      </p:pic>
      <p:sp>
        <p:nvSpPr>
          <p:cNvPr id="15" name="Rectangle 14"/>
          <p:cNvSpPr/>
          <p:nvPr/>
        </p:nvSpPr>
        <p:spPr>
          <a:xfrm>
            <a:off x="639940" y="1482765"/>
            <a:ext cx="3701471" cy="923330"/>
          </a:xfrm>
          <a:prstGeom prst="rect">
            <a:avLst/>
          </a:prstGeom>
        </p:spPr>
        <p:txBody>
          <a:bodyPr wrap="square">
            <a:spAutoFit/>
          </a:bodyPr>
          <a:lstStyle/>
          <a:p>
            <a:pPr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Các em hãy nhắc lại một số lí thuyết về mẫu số liệu ghép nhóm.</a:t>
            </a:r>
          </a:p>
        </p:txBody>
      </p:sp>
      <p:sp>
        <p:nvSpPr>
          <p:cNvPr id="4" name="Rectangle 3"/>
          <p:cNvSpPr/>
          <p:nvPr/>
        </p:nvSpPr>
        <p:spPr>
          <a:xfrm>
            <a:off x="4997396" y="1482765"/>
            <a:ext cx="3383278" cy="3154710"/>
          </a:xfrm>
          <a:prstGeom prst="rect">
            <a:avLst/>
          </a:prstGeom>
        </p:spPr>
        <p:txBody>
          <a:bodyPr wrap="square">
            <a:spAutoFit/>
          </a:bodyPr>
          <a:lstStyle/>
          <a:p>
            <a:pPr lvl="0"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1. Công thức tính số trung bình của mẫu số liệu ghép nhóm.</a:t>
            </a:r>
          </a:p>
          <a:p>
            <a:pPr lvl="0"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2. Công thức tính phương sai của mẫu số liệu ghép nhóm.</a:t>
            </a:r>
          </a:p>
          <a:p>
            <a:pPr lvl="0" algn="just">
              <a:lnSpc>
                <a:spcPct val="150000"/>
              </a:lnSpc>
              <a:spcBef>
                <a:spcPts val="300"/>
              </a:spcBef>
              <a:spcAft>
                <a:spcPts val="300"/>
              </a:spcAft>
            </a:pPr>
            <a:r>
              <a:rPr lang="en-US" sz="1800">
                <a:latin typeface="+mj-lt"/>
                <a:ea typeface="Arial" panose="020B0604020202020204" pitchFamily="34" charset="0"/>
                <a:cs typeface="Times New Roman" panose="02020603050405020304" pitchFamily="18" charset="0"/>
              </a:rPr>
              <a:t>3. Công thức tính độ lệch chuẩn của mẫu số liệu ghép nhóm.</a:t>
            </a:r>
          </a:p>
        </p:txBody>
      </p:sp>
      <p:pic>
        <p:nvPicPr>
          <p:cNvPr id="5" name="Picture 4"/>
          <p:cNvPicPr>
            <a:picLocks noChangeAspect="1"/>
          </p:cNvPicPr>
          <p:nvPr/>
        </p:nvPicPr>
        <p:blipFill>
          <a:blip r:embed="rId4"/>
          <a:stretch>
            <a:fillRect/>
          </a:stretch>
        </p:blipFill>
        <p:spPr>
          <a:xfrm>
            <a:off x="7978366" y="647521"/>
            <a:ext cx="402308" cy="642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13" name="Rectangle 12"/>
          <p:cNvSpPr/>
          <p:nvPr/>
        </p:nvSpPr>
        <p:spPr>
          <a:xfrm>
            <a:off x="574481" y="591891"/>
            <a:ext cx="7987085" cy="958660"/>
          </a:xfrm>
          <a:prstGeom prst="rect">
            <a:avLst/>
          </a:prstGeom>
        </p:spPr>
        <p:txBody>
          <a:bodyPr wrap="square">
            <a:spAutoFit/>
          </a:bodyPr>
          <a:lstStyle/>
          <a:p>
            <a:pPr lvl="0" algn="just">
              <a:lnSpc>
                <a:spcPct val="150000"/>
              </a:lnSpc>
              <a:tabLst>
                <a:tab pos="361950" algn="l"/>
              </a:tabLst>
            </a:pPr>
            <a:r>
              <a:rPr lang="vi-VN" sz="2000" b="1">
                <a:ea typeface="Arial" panose="020B0604020202020204" pitchFamily="34" charset="0"/>
                <a:cs typeface="Times New Roman" panose="02020603050405020304" pitchFamily="18" charset="0"/>
              </a:rPr>
              <a:t>Bài 2: </a:t>
            </a:r>
            <a:r>
              <a:rPr lang="vi-VN" sz="2000">
                <a:ea typeface="Arial" panose="020B0604020202020204" pitchFamily="34" charset="0"/>
                <a:cs typeface="Times New Roman" panose="02020603050405020304" pitchFamily="18" charset="0"/>
              </a:rPr>
              <a:t>Mức lương của công nhân tại một nhà máy được thống kê ở bảng dưới đây:</a:t>
            </a:r>
            <a:endParaRPr kumimoji="0" lang="da-DK" sz="200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574475" y="2944978"/>
            <a:ext cx="7987085" cy="958660"/>
          </a:xfrm>
          <a:prstGeom prst="rect">
            <a:avLst/>
          </a:prstGeom>
        </p:spPr>
        <p:txBody>
          <a:bodyPr wrap="square">
            <a:spAutoFit/>
          </a:bodyPr>
          <a:lstStyle/>
          <a:p>
            <a:pPr lvl="0" algn="just">
              <a:lnSpc>
                <a:spcPct val="150000"/>
              </a:lnSpc>
              <a:tabLst>
                <a:tab pos="361950" algn="l"/>
              </a:tabLst>
            </a:pPr>
            <a:r>
              <a:rPr lang="vi-VN" sz="2000">
                <a:latin typeface="Arial" panose="020B0604020202020204" pitchFamily="34" charset="0"/>
                <a:ea typeface="Times New Roman" panose="02020603050405020304" pitchFamily="18" charset="0"/>
                <a:cs typeface="Times New Roman" panose="02020603050405020304" pitchFamily="18" charset="0"/>
              </a:rPr>
              <a:t>Tính số trung bình, phương sai và độ lệch chuẩn của mẫu số liệu trên bằng Excel.</a:t>
            </a:r>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823003728"/>
              </p:ext>
            </p:extLst>
          </p:nvPr>
        </p:nvGraphicFramePr>
        <p:xfrm>
          <a:off x="830905" y="1800536"/>
          <a:ext cx="7474226" cy="998854"/>
        </p:xfrm>
        <a:graphic>
          <a:graphicData uri="http://schemas.openxmlformats.org/drawingml/2006/table">
            <a:tbl>
              <a:tblPr firstRow="1" firstCol="1" bandRow="1"/>
              <a:tblGrid>
                <a:gridCol w="2688311">
                  <a:extLst>
                    <a:ext uri="{9D8B030D-6E8A-4147-A177-3AD203B41FA5}">
                      <a16:colId xmlns:a16="http://schemas.microsoft.com/office/drawing/2014/main" val="4113665232"/>
                    </a:ext>
                  </a:extLst>
                </a:gridCol>
                <a:gridCol w="957183">
                  <a:extLst>
                    <a:ext uri="{9D8B030D-6E8A-4147-A177-3AD203B41FA5}">
                      <a16:colId xmlns:a16="http://schemas.microsoft.com/office/drawing/2014/main" val="1637317050"/>
                    </a:ext>
                  </a:extLst>
                </a:gridCol>
                <a:gridCol w="957183">
                  <a:extLst>
                    <a:ext uri="{9D8B030D-6E8A-4147-A177-3AD203B41FA5}">
                      <a16:colId xmlns:a16="http://schemas.microsoft.com/office/drawing/2014/main" val="2890746907"/>
                    </a:ext>
                  </a:extLst>
                </a:gridCol>
                <a:gridCol w="957183">
                  <a:extLst>
                    <a:ext uri="{9D8B030D-6E8A-4147-A177-3AD203B41FA5}">
                      <a16:colId xmlns:a16="http://schemas.microsoft.com/office/drawing/2014/main" val="43776580"/>
                    </a:ext>
                  </a:extLst>
                </a:gridCol>
                <a:gridCol w="957183">
                  <a:extLst>
                    <a:ext uri="{9D8B030D-6E8A-4147-A177-3AD203B41FA5}">
                      <a16:colId xmlns:a16="http://schemas.microsoft.com/office/drawing/2014/main" val="21278528"/>
                    </a:ext>
                  </a:extLst>
                </a:gridCol>
                <a:gridCol w="957183">
                  <a:extLst>
                    <a:ext uri="{9D8B030D-6E8A-4147-A177-3AD203B41FA5}">
                      <a16:colId xmlns:a16="http://schemas.microsoft.com/office/drawing/2014/main" val="3596806561"/>
                    </a:ext>
                  </a:extLst>
                </a:gridCol>
              </a:tblGrid>
              <a:tr h="499427">
                <a:tc>
                  <a:txBody>
                    <a:bodyPr/>
                    <a:lstStyle/>
                    <a:p>
                      <a:pP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Mức lương (triệu đồng)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[8;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[9; 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[10; 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[11; 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[12; 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43195"/>
                  </a:ext>
                </a:extLst>
              </a:tr>
              <a:tr h="499427">
                <a:tc>
                  <a:txBody>
                    <a:bodyPr/>
                    <a:lstStyle/>
                    <a:p>
                      <a:pP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Số người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800">
                          <a:solidFill>
                            <a:schemeClr val="tx1">
                              <a:lumMod val="50000"/>
                            </a:schemeClr>
                          </a:solidFill>
                          <a:effectLst/>
                          <a:latin typeface="+mn-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336340"/>
                  </a:ext>
                </a:extLst>
              </a:tr>
            </a:tbl>
          </a:graphicData>
        </a:graphic>
      </p:graphicFrame>
      <p:pic>
        <p:nvPicPr>
          <p:cNvPr id="6" name="Picture 5"/>
          <p:cNvPicPr>
            <a:picLocks noChangeAspect="1"/>
          </p:cNvPicPr>
          <p:nvPr/>
        </p:nvPicPr>
        <p:blipFill>
          <a:blip r:embed="rId3"/>
          <a:stretch>
            <a:fillRect/>
          </a:stretch>
        </p:blipFill>
        <p:spPr>
          <a:xfrm>
            <a:off x="7720284" y="3958463"/>
            <a:ext cx="681611" cy="725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7" name="TextBox 6"/>
          <p:cNvSpPr txBox="1"/>
          <p:nvPr/>
        </p:nvSpPr>
        <p:spPr>
          <a:xfrm>
            <a:off x="570380" y="689181"/>
            <a:ext cx="9685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0070C0"/>
                </a:solidFill>
                <a:effectLst/>
                <a:uLnTx/>
                <a:uFillTx/>
                <a:latin typeface="Arial" panose="020B0604020202020204" pitchFamily="34" charset="0"/>
                <a:cs typeface="Arial" panose="020B0604020202020204" pitchFamily="34" charset="0"/>
                <a:sym typeface="Arial"/>
              </a:rPr>
              <a:t>Trả lời:</a:t>
            </a:r>
            <a:endParaRPr kumimoji="0" lang="en-US" sz="1800" b="1" i="1" u="sng"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84" y="1413739"/>
            <a:ext cx="7792279" cy="2812526"/>
          </a:xfrm>
          <a:prstGeom prst="rect">
            <a:avLst/>
          </a:prstGeom>
        </p:spPr>
      </p:pic>
    </p:spTree>
    <p:extLst>
      <p:ext uri="{BB962C8B-B14F-4D97-AF65-F5344CB8AC3E}">
        <p14:creationId xmlns:p14="http://schemas.microsoft.com/office/powerpoint/2010/main" val="251469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44" name="Google Shape;544;p64"/>
          <p:cNvPicPr preferRelativeResize="0"/>
          <p:nvPr/>
        </p:nvPicPr>
        <p:blipFill>
          <a:blip r:embed="rId3">
            <a:alphaModFix/>
          </a:blip>
          <a:stretch>
            <a:fillRect/>
          </a:stretch>
        </p:blipFill>
        <p:spPr>
          <a:xfrm flipH="1">
            <a:off x="7011150" y="3560300"/>
            <a:ext cx="2015919" cy="1011625"/>
          </a:xfrm>
          <a:prstGeom prst="rect">
            <a:avLst/>
          </a:prstGeom>
          <a:noFill/>
          <a:ln>
            <a:noFill/>
          </a:ln>
        </p:spPr>
      </p:pic>
      <p:sp>
        <p:nvSpPr>
          <p:cNvPr id="26" name="Google Shape;692;p26"/>
          <p:cNvSpPr txBox="1">
            <a:spLocks/>
          </p:cNvSpPr>
          <p:nvPr/>
        </p:nvSpPr>
        <p:spPr>
          <a:xfrm>
            <a:off x="1286455" y="1200481"/>
            <a:ext cx="7047999" cy="200910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lnSpc>
                <a:spcPct val="165000"/>
              </a:lnSpc>
              <a:buClrTx/>
            </a:pPr>
            <a:r>
              <a:rPr lang="vi-VN" sz="4250" b="1" dirty="0">
                <a:solidFill>
                  <a:srgbClr val="FF0000"/>
                </a:solidFill>
                <a:latin typeface="Arial" panose="020B0604020202020204" pitchFamily="34" charset="0"/>
                <a:cs typeface="Arial" panose="020B0604020202020204" pitchFamily="34" charset="0"/>
              </a:rPr>
              <a:t>CẢM ƠN CÁC EM</a:t>
            </a:r>
          </a:p>
          <a:p>
            <a:pPr lvl="0" defTabSz="457200">
              <a:lnSpc>
                <a:spcPct val="165000"/>
              </a:lnSpc>
              <a:buClrTx/>
            </a:pPr>
            <a:r>
              <a:rPr lang="vi-VN" sz="4250" b="1" dirty="0">
                <a:solidFill>
                  <a:srgbClr val="FF0000"/>
                </a:solidFill>
                <a:latin typeface="Arial" panose="020B0604020202020204" pitchFamily="34" charset="0"/>
                <a:cs typeface="Arial" panose="020B0604020202020204" pitchFamily="34" charset="0"/>
              </a:rPr>
              <a:t>ĐÃ THAM GIA BÀI HỌC!</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002050" y="3545159"/>
            <a:ext cx="1383525" cy="1010769"/>
          </a:xfrm>
          <a:prstGeom prst="rect">
            <a:avLst/>
          </a:prstGeom>
        </p:spPr>
      </p:pic>
      <p:sp>
        <p:nvSpPr>
          <p:cNvPr id="7" name="TextBox 6"/>
          <p:cNvSpPr txBox="1"/>
          <p:nvPr/>
        </p:nvSpPr>
        <p:spPr>
          <a:xfrm>
            <a:off x="639940" y="694632"/>
            <a:ext cx="968535" cy="369332"/>
          </a:xfrm>
          <a:prstGeom prst="rect">
            <a:avLst/>
          </a:prstGeom>
          <a:noFill/>
        </p:spPr>
        <p:txBody>
          <a:bodyPr wrap="none" rtlCol="0">
            <a:spAutoFit/>
          </a:bodyPr>
          <a:lstStyle/>
          <a:p>
            <a:pPr algn="ctr"/>
            <a:r>
              <a:rPr lang="en-US" sz="1800" b="1" i="1" u="sng">
                <a:solidFill>
                  <a:schemeClr val="accent5">
                    <a:lumMod val="75000"/>
                  </a:schemeClr>
                </a:solidFill>
                <a:latin typeface="Arial" panose="020B0604020202020204" pitchFamily="34" charset="0"/>
                <a:cs typeface="Arial" panose="020B0604020202020204" pitchFamily="34" charset="0"/>
              </a:rPr>
              <a:t>Trả lời:</a:t>
            </a:r>
            <a:endParaRPr lang="en-US" sz="1800" b="1" i="1" u="sng" dirty="0">
              <a:solidFill>
                <a:schemeClr val="accent5">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47891" y="1256792"/>
                <a:ext cx="3757131" cy="3152401"/>
              </a:xfrm>
              <a:prstGeom prst="rect">
                <a:avLst/>
              </a:prstGeom>
            </p:spPr>
            <p:txBody>
              <a:bodyPr wrap="square">
                <a:spAutoFit/>
              </a:bodyPr>
              <a:lstStyle/>
              <a:p>
                <a:pPr algn="just">
                  <a:lnSpc>
                    <a:spcPct val="200000"/>
                  </a:lnSpc>
                </a:pPr>
                <a:r>
                  <a:rPr lang="en-US" sz="1700">
                    <a:latin typeface="+mj-lt"/>
                    <a:ea typeface="Arial" panose="020B0604020202020204" pitchFamily="34" charset="0"/>
                    <a:cs typeface="Times New Roman" panose="02020603050405020304" pitchFamily="18" charset="0"/>
                  </a:rPr>
                  <a:t>1. Công thức tính số trung bình:</a:t>
                </a:r>
              </a:p>
              <a:p>
                <a:pPr algn="just">
                  <a:lnSpc>
                    <a:spcPct val="200000"/>
                  </a:lnSpc>
                </a:pPr>
                <a14:m>
                  <m:oMathPara xmlns:m="http://schemas.openxmlformats.org/officeDocument/2006/math">
                    <m:oMathParaPr>
                      <m:jc m:val="centerGroup"/>
                    </m:oMathParaPr>
                    <m:oMath xmlns:m="http://schemas.openxmlformats.org/officeDocument/2006/math">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𝑚</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1</m:t>
                              </m:r>
                            </m:sub>
                          </m:sSub>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1</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𝑚</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b>
                          </m:sSub>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𝑚</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𝑘</m:t>
                              </m:r>
                            </m:sub>
                          </m:sSub>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𝑘</m:t>
                              </m:r>
                            </m:sub>
                          </m:sSub>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1700">
                  <a:latin typeface="+mj-lt"/>
                  <a:ea typeface="Arial" panose="020B0604020202020204" pitchFamily="34" charset="0"/>
                  <a:cs typeface="Times New Roman" panose="02020603050405020304" pitchFamily="18" charset="0"/>
                </a:endParaRPr>
              </a:p>
              <a:p>
                <a:pPr algn="just">
                  <a:lnSpc>
                    <a:spcPct val="200000"/>
                  </a:lnSpc>
                </a:pPr>
                <a:r>
                  <a:rPr lang="en-US" sz="1700">
                    <a:effectLst/>
                    <a:latin typeface="+mj-lt"/>
                    <a:ea typeface="PMingLiU"/>
                    <a:cs typeface="Times New Roman" panose="02020603050405020304" pitchFamily="18" charset="0"/>
                  </a:rPr>
                  <a:t>2. Công thức tính phương sai :</a:t>
                </a:r>
                <a:endParaRPr lang="en-US" sz="1700">
                  <a:latin typeface="+mj-lt"/>
                  <a:ea typeface="Arial" panose="020B0604020202020204" pitchFamily="34" charset="0"/>
                  <a:cs typeface="Times New Roman" panose="02020603050405020304" pitchFamily="18" charset="0"/>
                </a:endParaRPr>
              </a:p>
              <a:p>
                <a:pPr algn="just">
                  <a:lnSpc>
                    <a:spcPct val="200000"/>
                  </a:lnSpc>
                </a:pPr>
                <a14:m>
                  <m:oMathPara xmlns:m="http://schemas.openxmlformats.org/officeDocument/2006/math">
                    <m:oMathParaPr>
                      <m:jc m:val="centerGroup"/>
                    </m:oMathParaPr>
                    <m:oMath xmlns:m="http://schemas.openxmlformats.org/officeDocument/2006/math">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𝑠</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𝑚</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1</m:t>
                              </m:r>
                            </m:sub>
                          </m:sSub>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1</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acc>
                                </m:e>
                              </m:d>
                            </m:e>
                            <m:sup>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𝑚</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𝑘</m:t>
                              </m:r>
                            </m:sub>
                          </m:sSub>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𝑘</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acc>
                                </m:e>
                              </m:d>
                            </m:e>
                            <m:sup>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1700">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7891" y="1256792"/>
                <a:ext cx="3757131" cy="3152401"/>
              </a:xfrm>
              <a:prstGeom prst="rect">
                <a:avLst/>
              </a:prstGeom>
              <a:blipFill>
                <a:blip r:embed="rId4"/>
                <a:stretch>
                  <a:fillRect l="-9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58441" y="1256792"/>
                <a:ext cx="3470744" cy="1267911"/>
              </a:xfrm>
              <a:prstGeom prst="rect">
                <a:avLst/>
              </a:prstGeom>
            </p:spPr>
            <p:txBody>
              <a:bodyPr wrap="square">
                <a:spAutoFit/>
              </a:bodyPr>
              <a:lstStyle/>
              <a:p>
                <a:pPr lvl="0" algn="just">
                  <a:lnSpc>
                    <a:spcPct val="200000"/>
                  </a:lnSpc>
                </a:pPr>
                <a:r>
                  <a:rPr lang="en-US" sz="1700">
                    <a:ea typeface="PMingLiU"/>
                    <a:cs typeface="Times New Roman" panose="02020603050405020304" pitchFamily="18" charset="0"/>
                  </a:rPr>
                  <a:t>3. Công thức tính độ lệch chuẩn:</a:t>
                </a:r>
                <a:endParaRPr lang="en-US" sz="1700">
                  <a:ea typeface="Arial" panose="020B0604020202020204" pitchFamily="34" charset="0"/>
                  <a:cs typeface="Times New Roman" panose="02020603050405020304" pitchFamily="18" charset="0"/>
                </a:endParaRPr>
              </a:p>
              <a:p>
                <a:pPr lvl="0" algn="just">
                  <a:lnSpc>
                    <a:spcPct val="200000"/>
                  </a:lnSpc>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ea typeface="Arial" panose="020B0604020202020204" pitchFamily="34" charset="0"/>
                          <a:cs typeface="Times New Roman" panose="02020603050405020304" pitchFamily="18" charset="0"/>
                        </a:rPr>
                        <m:t>𝑠</m:t>
                      </m:r>
                      <m:r>
                        <a:rPr lang="en-US" sz="1700" i="1">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1700" i="1">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US" sz="1700" i="1">
                                  <a:latin typeface="Cambria Math" panose="02040503050406030204" pitchFamily="18" charset="0"/>
                                  <a:ea typeface="Arial" panose="020B0604020202020204" pitchFamily="34" charset="0"/>
                                  <a:cs typeface="Times New Roman" panose="02020603050405020304" pitchFamily="18" charset="0"/>
                                </a:rPr>
                              </m:ctrlPr>
                            </m:sSupPr>
                            <m:e>
                              <m:r>
                                <a:rPr lang="en-US" sz="1700" i="1">
                                  <a:latin typeface="Cambria Math" panose="02040503050406030204" pitchFamily="18" charset="0"/>
                                  <a:ea typeface="Arial" panose="020B0604020202020204" pitchFamily="34" charset="0"/>
                                  <a:cs typeface="Times New Roman" panose="02020603050405020304" pitchFamily="18" charset="0"/>
                                </a:rPr>
                                <m:t>𝑠</m:t>
                              </m:r>
                            </m:e>
                            <m:sup>
                              <m:r>
                                <a:rPr lang="en-US" sz="1700" i="1">
                                  <a:latin typeface="Cambria Math" panose="02040503050406030204" pitchFamily="18" charset="0"/>
                                  <a:ea typeface="Arial" panose="020B0604020202020204" pitchFamily="34" charset="0"/>
                                  <a:cs typeface="Times New Roman" panose="02020603050405020304" pitchFamily="18" charset="0"/>
                                </a:rPr>
                                <m:t>2</m:t>
                              </m:r>
                            </m:sup>
                          </m:sSup>
                        </m:e>
                      </m:rad>
                    </m:oMath>
                  </m:oMathPara>
                </a14:m>
                <a:endParaRPr lang="en-US" sz="17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58441" y="1256792"/>
                <a:ext cx="3470744" cy="1267911"/>
              </a:xfrm>
              <a:prstGeom prst="rect">
                <a:avLst/>
              </a:prstGeom>
              <a:blipFill>
                <a:blip r:embed="rId5"/>
                <a:stretch>
                  <a:fillRect l="-1053"/>
                </a:stretch>
              </a:blipFill>
            </p:spPr>
            <p:txBody>
              <a:bodyPr/>
              <a:lstStyle/>
              <a:p>
                <a:r>
                  <a:rPr lang="en-US">
                    <a:noFill/>
                  </a:rPr>
                  <a:t> </a:t>
                </a:r>
              </a:p>
            </p:txBody>
          </p:sp>
        </mc:Fallback>
      </mc:AlternateContent>
    </p:spTree>
    <p:extLst>
      <p:ext uri="{BB962C8B-B14F-4D97-AF65-F5344CB8AC3E}">
        <p14:creationId xmlns:p14="http://schemas.microsoft.com/office/powerpoint/2010/main" val="274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11" name="Rectangle 10"/>
          <p:cNvSpPr/>
          <p:nvPr/>
        </p:nvSpPr>
        <p:spPr>
          <a:xfrm>
            <a:off x="648033" y="309296"/>
            <a:ext cx="3454841" cy="2800767"/>
          </a:xfrm>
          <a:prstGeom prst="rect">
            <a:avLst/>
          </a:prstGeom>
        </p:spPr>
        <p:txBody>
          <a:bodyPr wrap="square">
            <a:spAutoFit/>
          </a:bodyPr>
          <a:lstStyle/>
          <a:p>
            <a:pPr>
              <a:lnSpc>
                <a:spcPct val="200000"/>
              </a:lnSpc>
            </a:pPr>
            <a:r>
              <a:rPr lang="en-US" sz="2000" b="1">
                <a:solidFill>
                  <a:srgbClr val="C00000"/>
                </a:solidFill>
                <a:latin typeface="+mj-lt"/>
                <a:ea typeface="Times New Roman" panose="02020603050405020304" pitchFamily="18" charset="0"/>
              </a:rPr>
              <a:t>1. Thu thập dữ liệu</a:t>
            </a:r>
            <a:endParaRPr lang="en-US" sz="2000">
              <a:solidFill>
                <a:srgbClr val="C00000"/>
              </a:solidFill>
              <a:latin typeface="+mj-lt"/>
              <a:ea typeface="Times New Roman" panose="02020603050405020304" pitchFamily="18" charset="0"/>
            </a:endParaRPr>
          </a:p>
          <a:p>
            <a:pPr marL="285750" indent="-285750" algn="just">
              <a:lnSpc>
                <a:spcPct val="200000"/>
              </a:lnSpc>
              <a:buFont typeface="Arial" panose="020B0604020202020204" pitchFamily="34" charset="0"/>
              <a:buChar char="•"/>
            </a:pPr>
            <a:r>
              <a:rPr lang="en-US" sz="1700">
                <a:latin typeface="+mj-lt"/>
                <a:ea typeface="Calibri" panose="020F0502020204030204" pitchFamily="34" charset="0"/>
                <a:cs typeface="Times New Roman" panose="02020603050405020304" pitchFamily="18" charset="0"/>
              </a:rPr>
              <a:t>Chuẩn bị:</a:t>
            </a:r>
            <a:endParaRPr lang="en-US" sz="1700">
              <a:latin typeface="+mj-lt"/>
              <a:ea typeface="Arial" panose="020B0604020202020204" pitchFamily="34" charset="0"/>
              <a:cs typeface="Times New Roman" panose="02020603050405020304" pitchFamily="18" charset="0"/>
            </a:endParaRPr>
          </a:p>
          <a:p>
            <a:pPr algn="just">
              <a:lnSpc>
                <a:spcPct val="200000"/>
              </a:lnSpc>
            </a:pPr>
            <a:r>
              <a:rPr lang="en-US" sz="1700">
                <a:latin typeface="+mj-lt"/>
                <a:ea typeface="Calibri" panose="020F0502020204030204" pitchFamily="34" charset="0"/>
                <a:cs typeface="Times New Roman" panose="02020603050405020304" pitchFamily="18" charset="0"/>
              </a:rPr>
              <a:t>- Thước kẻ có vạch chia centimet.</a:t>
            </a:r>
            <a:endParaRPr lang="en-US" sz="1700">
              <a:latin typeface="+mj-lt"/>
              <a:ea typeface="Arial" panose="020B0604020202020204" pitchFamily="34" charset="0"/>
              <a:cs typeface="Times New Roman" panose="02020603050405020304" pitchFamily="18" charset="0"/>
            </a:endParaRPr>
          </a:p>
          <a:p>
            <a:pPr algn="just">
              <a:lnSpc>
                <a:spcPct val="200000"/>
              </a:lnSpc>
            </a:pPr>
            <a:r>
              <a:rPr lang="en-US" sz="1700">
                <a:latin typeface="+mj-lt"/>
                <a:ea typeface="Calibri" panose="020F0502020204030204" pitchFamily="34" charset="0"/>
                <a:cs typeface="Times New Roman" panose="02020603050405020304" pitchFamily="18" charset="0"/>
              </a:rPr>
              <a:t>- Bút, giấy.</a:t>
            </a:r>
            <a:endParaRPr lang="en-US" sz="1700">
              <a:latin typeface="+mj-lt"/>
              <a:ea typeface="Arial" panose="020B0604020202020204" pitchFamily="34"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sz="1700">
                <a:latin typeface="+mj-lt"/>
                <a:ea typeface="Calibri" panose="020F0502020204030204" pitchFamily="34" charset="0"/>
                <a:cs typeface="Times New Roman" panose="02020603050405020304" pitchFamily="18" charset="0"/>
              </a:rPr>
              <a:t>Thực hiện:</a:t>
            </a:r>
            <a:endParaRPr lang="en-US" sz="1700">
              <a:latin typeface="+mj-lt"/>
              <a:ea typeface="Arial" panose="020B0604020202020204" pitchFamily="34" charset="0"/>
              <a:cs typeface="Times New Roman" panose="02020603050405020304" pitchFamily="18" charset="0"/>
            </a:endParaRPr>
          </a:p>
        </p:txBody>
      </p:sp>
      <p:sp>
        <p:nvSpPr>
          <p:cNvPr id="12" name="Rectangle 11"/>
          <p:cNvSpPr/>
          <p:nvPr/>
        </p:nvSpPr>
        <p:spPr>
          <a:xfrm>
            <a:off x="5227984" y="372904"/>
            <a:ext cx="3009568" cy="4408899"/>
          </a:xfrm>
          <a:prstGeom prst="rect">
            <a:avLst/>
          </a:prstGeom>
        </p:spPr>
        <p:txBody>
          <a:bodyPr wrap="square">
            <a:spAutoFit/>
          </a:bodyPr>
          <a:lstStyle/>
          <a:p>
            <a:pPr lvl="0" algn="just">
              <a:lnSpc>
                <a:spcPct val="150000"/>
              </a:lnSpc>
            </a:pPr>
            <a:r>
              <a:rPr lang="en-US" sz="1700" b="1">
                <a:ea typeface="Calibri" panose="020F0502020204030204" pitchFamily="34" charset="0"/>
                <a:cs typeface="Times New Roman" panose="02020603050405020304" pitchFamily="18" charset="0"/>
              </a:rPr>
              <a:t>a) Cách đo độ dài của tay như sau:</a:t>
            </a:r>
            <a:endParaRPr lang="en-US" sz="1700">
              <a:ea typeface="Arial" panose="020B0604020202020204" pitchFamily="34" charset="0"/>
              <a:cs typeface="Times New Roman" panose="02020603050405020304" pitchFamily="18" charset="0"/>
            </a:endParaRPr>
          </a:p>
          <a:p>
            <a:pPr marL="285750" lvl="0" indent="-285750" algn="just">
              <a:lnSpc>
                <a:spcPct val="150000"/>
              </a:lnSpc>
              <a:buFontTx/>
              <a:buChar char="-"/>
            </a:pPr>
            <a:r>
              <a:rPr lang="en-US" sz="1700">
                <a:ea typeface="Calibri" panose="020F0502020204030204" pitchFamily="34" charset="0"/>
                <a:cs typeface="Times New Roman" panose="02020603050405020304" pitchFamily="18" charset="0"/>
              </a:rPr>
              <a:t>Đặt thước trên bàn;</a:t>
            </a:r>
            <a:endParaRPr lang="en-US" sz="1700">
              <a:ea typeface="Arial" panose="020B0604020202020204" pitchFamily="34" charset="0"/>
              <a:cs typeface="Times New Roman" panose="02020603050405020304" pitchFamily="18" charset="0"/>
            </a:endParaRPr>
          </a:p>
          <a:p>
            <a:pPr marL="285750" lvl="0" indent="-285750" algn="just">
              <a:lnSpc>
                <a:spcPct val="150000"/>
              </a:lnSpc>
              <a:buFontTx/>
              <a:buChar char="-"/>
            </a:pPr>
            <a:r>
              <a:rPr lang="en-US" sz="1700">
                <a:ea typeface="Calibri" panose="020F0502020204030204" pitchFamily="34" charset="0"/>
                <a:cs typeface="Times New Roman" panose="02020603050405020304" pitchFamily="18" charset="0"/>
              </a:rPr>
              <a:t>Đưa ngón tay cái và ngón tay út của bàn tay phải lên phía trước;</a:t>
            </a:r>
            <a:endParaRPr lang="en-US" sz="1700">
              <a:ea typeface="Arial" panose="020B0604020202020204" pitchFamily="34" charset="0"/>
              <a:cs typeface="Times New Roman" panose="02020603050405020304" pitchFamily="18" charset="0"/>
            </a:endParaRPr>
          </a:p>
          <a:p>
            <a:pPr marL="285750" lvl="0" indent="-285750" algn="just">
              <a:lnSpc>
                <a:spcPct val="150000"/>
              </a:lnSpc>
              <a:buFontTx/>
              <a:buChar char="-"/>
            </a:pPr>
            <a:r>
              <a:rPr lang="en-US" sz="1700">
                <a:ea typeface="Calibri" panose="020F0502020204030204" pitchFamily="34" charset="0"/>
                <a:cs typeface="Times New Roman" panose="02020603050405020304" pitchFamily="18" charset="0"/>
              </a:rPr>
              <a:t>Đặt ngón cái tại điểm đánh dấu 0 cm;</a:t>
            </a:r>
            <a:endParaRPr lang="en-US" sz="1700">
              <a:ea typeface="Arial" panose="020B0604020202020204" pitchFamily="34" charset="0"/>
              <a:cs typeface="Times New Roman" panose="02020603050405020304" pitchFamily="18" charset="0"/>
            </a:endParaRPr>
          </a:p>
          <a:p>
            <a:pPr marL="285750" lvl="0" indent="-285750" algn="just">
              <a:lnSpc>
                <a:spcPct val="150000"/>
              </a:lnSpc>
              <a:buFontTx/>
              <a:buChar char="-"/>
            </a:pPr>
            <a:r>
              <a:rPr lang="en-US" sz="1700">
                <a:ea typeface="Calibri" panose="020F0502020204030204" pitchFamily="34" charset="0"/>
                <a:cs typeface="Times New Roman" panose="02020603050405020304" pitchFamily="18" charset="0"/>
              </a:rPr>
              <a:t>Dãn ngón út tối đa và xác định vị trí của đầu ngón út trên thước.</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43653" y="3372568"/>
            <a:ext cx="2463599" cy="1195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anim calcmode="lin" valueType="num">
                                      <p:cBhvr>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up)">
                                      <p:cBhvr>
                                        <p:cTn id="42" dur="500"/>
                                        <p:tgtEl>
                                          <p:spTgt spid="12">
                                            <p:txEl>
                                              <p:pRg st="1" end="1"/>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wipe(up)">
                                      <p:cBhvr>
                                        <p:cTn id="45" dur="500"/>
                                        <p:tgtEl>
                                          <p:spTgt spid="12">
                                            <p:txEl>
                                              <p:pRg st="2" end="2"/>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Effect transition="in" filter="wipe(up)">
                                      <p:cBhvr>
                                        <p:cTn id="48" dur="500"/>
                                        <p:tgtEl>
                                          <p:spTgt spid="12">
                                            <p:txEl>
                                              <p:pRg st="3" end="3"/>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animEffect transition="in" filter="wipe(up)">
                                      <p:cBhvr>
                                        <p:cTn id="5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4" name="Rectangle 3"/>
          <p:cNvSpPr/>
          <p:nvPr/>
        </p:nvSpPr>
        <p:spPr>
          <a:xfrm>
            <a:off x="429370" y="357809"/>
            <a:ext cx="8253454" cy="4412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615" y="604297"/>
            <a:ext cx="2190585" cy="877163"/>
          </a:xfrm>
          <a:prstGeom prst="rect">
            <a:avLst/>
          </a:prstGeom>
        </p:spPr>
        <p:txBody>
          <a:bodyPr wrap="square">
            <a:spAutoFit/>
          </a:bodyPr>
          <a:lstStyle/>
          <a:p>
            <a:pPr lvl="0" algn="just">
              <a:lnSpc>
                <a:spcPct val="150000"/>
              </a:lnSpc>
            </a:pPr>
            <a:r>
              <a:rPr lang="en-US" sz="1700" b="1">
                <a:ea typeface="Calibri" panose="020F0502020204030204" pitchFamily="34" charset="0"/>
                <a:cs typeface="Times New Roman" panose="02020603050405020304" pitchFamily="18" charset="0"/>
              </a:rPr>
              <a:t>b) Thu thập dữ liệu vào phiếu sau:</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189" y="712137"/>
            <a:ext cx="5506854" cy="3799729"/>
          </a:xfrm>
          <a:prstGeom prst="rect">
            <a:avLst/>
          </a:prstGeom>
        </p:spPr>
      </p:pic>
      <p:pic>
        <p:nvPicPr>
          <p:cNvPr id="5" name="Picture 4"/>
          <p:cNvPicPr>
            <a:picLocks noChangeAspect="1"/>
          </p:cNvPicPr>
          <p:nvPr/>
        </p:nvPicPr>
        <p:blipFill>
          <a:blip r:embed="rId4"/>
          <a:stretch>
            <a:fillRect/>
          </a:stretch>
        </p:blipFill>
        <p:spPr>
          <a:xfrm>
            <a:off x="1113222" y="3426222"/>
            <a:ext cx="1069369" cy="1022033"/>
          </a:xfrm>
          <a:prstGeom prst="rect">
            <a:avLst/>
          </a:prstGeom>
        </p:spPr>
      </p:pic>
    </p:spTree>
    <p:extLst>
      <p:ext uri="{BB962C8B-B14F-4D97-AF65-F5344CB8AC3E}">
        <p14:creationId xmlns:p14="http://schemas.microsoft.com/office/powerpoint/2010/main" val="11150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5393" y="316035"/>
            <a:ext cx="6643317" cy="496996"/>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q"/>
            </a:pPr>
            <a:r>
              <a:rPr lang="en-US" sz="2000" b="1">
                <a:latin typeface="+mj-lt"/>
                <a:ea typeface="Calibri" panose="020F0502020204030204" pitchFamily="34" charset="0"/>
                <a:cs typeface="Times New Roman" panose="02020603050405020304" pitchFamily="18" charset="0"/>
              </a:rPr>
              <a:t>HĐ1. </a:t>
            </a:r>
            <a:r>
              <a:rPr lang="en-US" sz="2000">
                <a:latin typeface="+mj-lt"/>
                <a:ea typeface="Calibri" panose="020F0502020204030204" pitchFamily="34" charset="0"/>
                <a:cs typeface="Times New Roman" panose="02020603050405020304" pitchFamily="18" charset="0"/>
              </a:rPr>
              <a:t>Lưu dữ liệu thu được vào bảng theo mẫu sau:</a:t>
            </a:r>
            <a:endParaRPr lang="en-US" sz="2000">
              <a:latin typeface="+mj-lt"/>
              <a:ea typeface="Arial" panose="020B0604020202020204" pitchFamily="34" charset="0"/>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446065" y="1034278"/>
            <a:ext cx="6267772" cy="3797495"/>
          </a:xfrm>
          <a:prstGeom prst="rect">
            <a:avLst/>
          </a:prstGeom>
        </p:spPr>
      </p:pic>
      <p:pic>
        <p:nvPicPr>
          <p:cNvPr id="8" name="Picture 7"/>
          <p:cNvPicPr>
            <a:picLocks noChangeAspect="1"/>
          </p:cNvPicPr>
          <p:nvPr/>
        </p:nvPicPr>
        <p:blipFill>
          <a:blip r:embed="rId5"/>
          <a:stretch>
            <a:fillRect/>
          </a:stretch>
        </p:blipFill>
        <p:spPr>
          <a:xfrm>
            <a:off x="7850247" y="81185"/>
            <a:ext cx="919738" cy="788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Rectangle 6"/>
          <p:cNvSpPr/>
          <p:nvPr/>
        </p:nvSpPr>
        <p:spPr>
          <a:xfrm>
            <a:off x="429370" y="357809"/>
            <a:ext cx="8253454" cy="4412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07258" y="650947"/>
            <a:ext cx="4297678" cy="415498"/>
          </a:xfrm>
          <a:prstGeom prst="rect">
            <a:avLst/>
          </a:prstGeom>
        </p:spPr>
        <p:txBody>
          <a:bodyPr wrap="square">
            <a:spAutoFit/>
          </a:bodyPr>
          <a:lstStyle/>
          <a:p>
            <a:pPr lvl="0" algn="ctr"/>
            <a:r>
              <a:rPr lang="en-US" sz="2100" b="1">
                <a:solidFill>
                  <a:srgbClr val="C00000"/>
                </a:solidFill>
                <a:ea typeface="Times New Roman" panose="02020603050405020304" pitchFamily="18" charset="0"/>
              </a:rPr>
              <a:t>2. Tóm tắt và phân tích dữ liệu</a:t>
            </a:r>
            <a:endParaRPr kumimoji="0" lang="en-US" sz="21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
        <p:nvSpPr>
          <p:cNvPr id="6" name="Rectangle 5"/>
          <p:cNvSpPr/>
          <p:nvPr/>
        </p:nvSpPr>
        <p:spPr>
          <a:xfrm>
            <a:off x="488287" y="1216465"/>
            <a:ext cx="8123692" cy="877163"/>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q"/>
            </a:pPr>
            <a:r>
              <a:rPr lang="en-US" sz="1700" b="1">
                <a:latin typeface="+mj-lt"/>
                <a:ea typeface="Calibri" panose="020F0502020204030204" pitchFamily="34" charset="0"/>
                <a:cs typeface="Times New Roman" panose="02020603050405020304" pitchFamily="18" charset="0"/>
              </a:rPr>
              <a:t>HĐ2. </a:t>
            </a:r>
            <a:r>
              <a:rPr lang="vi-VN" sz="1700">
                <a:latin typeface="+mn-lt"/>
                <a:ea typeface="Calibri" panose="020F0502020204030204" pitchFamily="34" charset="0"/>
                <a:cs typeface="Times New Roman" panose="02020603050405020304" pitchFamily="18" charset="0"/>
              </a:rPr>
              <a:t>Lập bảng tần số ghép nhóm cho dữ liệu thu được trên từng nhóm theo mẫu sau đây và minh họa bằng biểu đồ tần số.</a:t>
            </a:r>
            <a:r>
              <a:rPr lang="en-US" sz="1700">
                <a:latin typeface="+mn-lt"/>
                <a:ea typeface="Calibri" panose="020F0502020204030204" pitchFamily="34" charset="0"/>
                <a:cs typeface="Times New Roman" panose="02020603050405020304" pitchFamily="18" charset="0"/>
              </a:rPr>
              <a:t> </a:t>
            </a:r>
            <a:endParaRPr lang="en-US" sz="1700" i="1">
              <a:latin typeface="+mn-lt"/>
              <a:ea typeface="Arial" panose="020B060402020202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0060222"/>
              </p:ext>
            </p:extLst>
          </p:nvPr>
        </p:nvGraphicFramePr>
        <p:xfrm>
          <a:off x="488286" y="2322774"/>
          <a:ext cx="8123693" cy="1645920"/>
        </p:xfrm>
        <a:graphic>
          <a:graphicData uri="http://schemas.openxmlformats.org/drawingml/2006/table">
            <a:tbl>
              <a:tblPr firstRow="1" bandRow="1">
                <a:tableStyleId>{9561C678-3003-4C52-BA3B-96E1AF215FE1}</a:tableStyleId>
              </a:tblPr>
              <a:tblGrid>
                <a:gridCol w="1404453">
                  <a:extLst>
                    <a:ext uri="{9D8B030D-6E8A-4147-A177-3AD203B41FA5}">
                      <a16:colId xmlns:a16="http://schemas.microsoft.com/office/drawing/2014/main" val="2193834337"/>
                    </a:ext>
                  </a:extLst>
                </a:gridCol>
                <a:gridCol w="839905">
                  <a:extLst>
                    <a:ext uri="{9D8B030D-6E8A-4147-A177-3AD203B41FA5}">
                      <a16:colId xmlns:a16="http://schemas.microsoft.com/office/drawing/2014/main" val="402460733"/>
                    </a:ext>
                  </a:extLst>
                </a:gridCol>
                <a:gridCol w="839905">
                  <a:extLst>
                    <a:ext uri="{9D8B030D-6E8A-4147-A177-3AD203B41FA5}">
                      <a16:colId xmlns:a16="http://schemas.microsoft.com/office/drawing/2014/main" val="705521215"/>
                    </a:ext>
                  </a:extLst>
                </a:gridCol>
                <a:gridCol w="839905">
                  <a:extLst>
                    <a:ext uri="{9D8B030D-6E8A-4147-A177-3AD203B41FA5}">
                      <a16:colId xmlns:a16="http://schemas.microsoft.com/office/drawing/2014/main" val="2766555012"/>
                    </a:ext>
                  </a:extLst>
                </a:gridCol>
                <a:gridCol w="839905">
                  <a:extLst>
                    <a:ext uri="{9D8B030D-6E8A-4147-A177-3AD203B41FA5}">
                      <a16:colId xmlns:a16="http://schemas.microsoft.com/office/drawing/2014/main" val="2526562328"/>
                    </a:ext>
                  </a:extLst>
                </a:gridCol>
                <a:gridCol w="839905">
                  <a:extLst>
                    <a:ext uri="{9D8B030D-6E8A-4147-A177-3AD203B41FA5}">
                      <a16:colId xmlns:a16="http://schemas.microsoft.com/office/drawing/2014/main" val="83768944"/>
                    </a:ext>
                  </a:extLst>
                </a:gridCol>
                <a:gridCol w="839905">
                  <a:extLst>
                    <a:ext uri="{9D8B030D-6E8A-4147-A177-3AD203B41FA5}">
                      <a16:colId xmlns:a16="http://schemas.microsoft.com/office/drawing/2014/main" val="3119541099"/>
                    </a:ext>
                  </a:extLst>
                </a:gridCol>
                <a:gridCol w="839905">
                  <a:extLst>
                    <a:ext uri="{9D8B030D-6E8A-4147-A177-3AD203B41FA5}">
                      <a16:colId xmlns:a16="http://schemas.microsoft.com/office/drawing/2014/main" val="1277070638"/>
                    </a:ext>
                  </a:extLst>
                </a:gridCol>
                <a:gridCol w="839905">
                  <a:extLst>
                    <a:ext uri="{9D8B030D-6E8A-4147-A177-3AD203B41FA5}">
                      <a16:colId xmlns:a16="http://schemas.microsoft.com/office/drawing/2014/main" val="1196198073"/>
                    </a:ext>
                  </a:extLst>
                </a:gridCol>
              </a:tblGrid>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Chiều dài gang tay (cm)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[16; 17)</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[17; 18)</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[18; 19)</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[19; 20)</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[20; 21)</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[21, 22)</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[22; 23)</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[23; 24)</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3319285438"/>
                  </a:ext>
                </a:extLst>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nam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4</a:t>
                      </a:r>
                    </a:p>
                  </a:txBody>
                  <a:tcPr anchor="ctr"/>
                </a:tc>
                <a:tc>
                  <a:txBody>
                    <a:bodyPr/>
                    <a:lstStyle/>
                    <a:p>
                      <a:pPr algn="ctr"/>
                      <a:r>
                        <a:rPr lang="en-US" sz="1500">
                          <a:latin typeface="+mn-lt"/>
                        </a:rPr>
                        <a:t>7</a:t>
                      </a:r>
                    </a:p>
                  </a:txBody>
                  <a:tcPr anchor="ctr"/>
                </a:tc>
                <a:tc>
                  <a:txBody>
                    <a:bodyPr/>
                    <a:lstStyle/>
                    <a:p>
                      <a:pPr algn="ctr"/>
                      <a:r>
                        <a:rPr lang="en-US" sz="1500">
                          <a:latin typeface="+mn-lt"/>
                        </a:rPr>
                        <a:t>6</a:t>
                      </a:r>
                    </a:p>
                  </a:txBody>
                  <a:tcPr anchor="ctr"/>
                </a:tc>
                <a:tc>
                  <a:txBody>
                    <a:bodyPr/>
                    <a:lstStyle/>
                    <a:p>
                      <a:pPr algn="ctr"/>
                      <a:r>
                        <a:rPr lang="en-US" sz="1500">
                          <a:latin typeface="+mn-lt"/>
                        </a:rPr>
                        <a:t>3</a:t>
                      </a:r>
                    </a:p>
                  </a:txBody>
                  <a:tcPr anchor="ctr"/>
                </a:tc>
                <a:tc>
                  <a:txBody>
                    <a:bodyPr/>
                    <a:lstStyle/>
                    <a:p>
                      <a:pPr algn="ctr"/>
                      <a:r>
                        <a:rPr lang="en-US" sz="1500">
                          <a:latin typeface="+mn-lt"/>
                        </a:rPr>
                        <a:t>2</a:t>
                      </a:r>
                    </a:p>
                  </a:txBody>
                  <a:tcPr anchor="ctr"/>
                </a:tc>
                <a:tc>
                  <a:txBody>
                    <a:bodyPr/>
                    <a:lstStyle/>
                    <a:p>
                      <a:pPr algn="ctr"/>
                      <a:r>
                        <a:rPr lang="en-US" sz="1500">
                          <a:latin typeface="+mn-lt"/>
                        </a:rPr>
                        <a:t>0</a:t>
                      </a:r>
                    </a:p>
                  </a:txBody>
                  <a:tcPr anchor="ctr"/>
                </a:tc>
                <a:extLst>
                  <a:ext uri="{0D108BD9-81ED-4DB2-BD59-A6C34878D82A}">
                    <a16:rowId xmlns:a16="http://schemas.microsoft.com/office/drawing/2014/main" val="2017667211"/>
                  </a:ext>
                </a:extLst>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nữ</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tc>
                  <a:txBody>
                    <a:bodyPr/>
                    <a:lstStyle/>
                    <a:p>
                      <a:pPr algn="ctr"/>
                      <a:r>
                        <a:rPr lang="en-US" sz="1500">
                          <a:latin typeface="+mn-lt"/>
                        </a:rPr>
                        <a:t>2</a:t>
                      </a:r>
                    </a:p>
                  </a:txBody>
                  <a:tcPr anchor="ctr"/>
                </a:tc>
                <a:tc>
                  <a:txBody>
                    <a:bodyPr/>
                    <a:lstStyle/>
                    <a:p>
                      <a:pPr algn="ctr"/>
                      <a:r>
                        <a:rPr lang="en-US" sz="1500">
                          <a:latin typeface="+mn-lt"/>
                        </a:rPr>
                        <a:t>4</a:t>
                      </a:r>
                    </a:p>
                  </a:txBody>
                  <a:tcPr anchor="ctr"/>
                </a:tc>
                <a:tc>
                  <a:txBody>
                    <a:bodyPr/>
                    <a:lstStyle/>
                    <a:p>
                      <a:pPr algn="ctr"/>
                      <a:r>
                        <a:rPr lang="en-US" sz="1500">
                          <a:latin typeface="+mn-lt"/>
                        </a:rPr>
                        <a:t>7</a:t>
                      </a:r>
                    </a:p>
                  </a:txBody>
                  <a:tcPr anchor="ctr"/>
                </a:tc>
                <a:tc>
                  <a:txBody>
                    <a:bodyPr/>
                    <a:lstStyle/>
                    <a:p>
                      <a:pPr algn="ctr"/>
                      <a:r>
                        <a:rPr lang="en-US" sz="1500">
                          <a:latin typeface="+mn-lt"/>
                        </a:rPr>
                        <a:t>5</a:t>
                      </a:r>
                    </a:p>
                  </a:txBody>
                  <a:tcPr anchor="ctr"/>
                </a:tc>
                <a:tc>
                  <a:txBody>
                    <a:bodyPr/>
                    <a:lstStyle/>
                    <a:p>
                      <a:pPr algn="ctr"/>
                      <a:r>
                        <a:rPr lang="en-US" sz="1500">
                          <a:latin typeface="+mn-lt"/>
                        </a:rPr>
                        <a:t>2</a:t>
                      </a:r>
                    </a:p>
                  </a:txBody>
                  <a:tcPr anchor="ctr"/>
                </a:tc>
                <a:extLst>
                  <a:ext uri="{0D108BD9-81ED-4DB2-BD59-A6C34878D82A}">
                    <a16:rowId xmlns:a16="http://schemas.microsoft.com/office/drawing/2014/main" val="2491003380"/>
                  </a:ext>
                </a:extLst>
              </a:tr>
            </a:tbl>
          </a:graphicData>
        </a:graphic>
      </p:graphicFrame>
      <p:pic>
        <p:nvPicPr>
          <p:cNvPr id="5" name="Picture 4"/>
          <p:cNvPicPr>
            <a:picLocks noChangeAspect="1"/>
          </p:cNvPicPr>
          <p:nvPr/>
        </p:nvPicPr>
        <p:blipFill>
          <a:blip r:embed="rId3"/>
          <a:stretch>
            <a:fillRect/>
          </a:stretch>
        </p:blipFill>
        <p:spPr>
          <a:xfrm>
            <a:off x="8166516" y="4323516"/>
            <a:ext cx="445463" cy="417622"/>
          </a:xfrm>
          <a:prstGeom prst="rect">
            <a:avLst/>
          </a:prstGeom>
        </p:spPr>
      </p:pic>
      <p:sp>
        <p:nvSpPr>
          <p:cNvPr id="8" name="Rectangle 7"/>
          <p:cNvSpPr/>
          <p:nvPr/>
        </p:nvSpPr>
        <p:spPr>
          <a:xfrm>
            <a:off x="3496798" y="4197840"/>
            <a:ext cx="2106667" cy="353943"/>
          </a:xfrm>
          <a:prstGeom prst="rect">
            <a:avLst/>
          </a:prstGeom>
        </p:spPr>
        <p:txBody>
          <a:bodyPr wrap="none">
            <a:spAutoFit/>
          </a:bodyPr>
          <a:lstStyle/>
          <a:p>
            <a:pPr lvl="0" algn="ctr">
              <a:spcBef>
                <a:spcPts val="300"/>
              </a:spcBef>
              <a:spcAft>
                <a:spcPts val="300"/>
              </a:spcAft>
            </a:pPr>
            <a:r>
              <a:rPr lang="en-US" sz="1700" i="1">
                <a:ea typeface="Calibri" panose="020F0502020204030204" pitchFamily="34" charset="0"/>
                <a:cs typeface="Times New Roman" panose="02020603050405020304" pitchFamily="18" charset="0"/>
              </a:rPr>
              <a:t>(Dữ liệu tham khảo)</a:t>
            </a:r>
            <a:endParaRPr lang="en-US" sz="1700" i="1">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6556647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Rectangle 6"/>
          <p:cNvSpPr/>
          <p:nvPr/>
        </p:nvSpPr>
        <p:spPr>
          <a:xfrm>
            <a:off x="429370" y="357809"/>
            <a:ext cx="8253454" cy="4412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pic>
        <p:nvPicPr>
          <p:cNvPr id="5" name="Picture 4"/>
          <p:cNvPicPr>
            <a:picLocks noChangeAspect="1"/>
          </p:cNvPicPr>
          <p:nvPr/>
        </p:nvPicPr>
        <p:blipFill>
          <a:blip r:embed="rId3"/>
          <a:stretch>
            <a:fillRect/>
          </a:stretch>
        </p:blipFill>
        <p:spPr>
          <a:xfrm>
            <a:off x="8100792" y="4261899"/>
            <a:ext cx="511188" cy="479239"/>
          </a:xfrm>
          <a:prstGeom prst="rect">
            <a:avLst/>
          </a:prstGeom>
        </p:spPr>
      </p:pic>
      <p:sp>
        <p:nvSpPr>
          <p:cNvPr id="3" name="Rectangle 2"/>
          <p:cNvSpPr/>
          <p:nvPr/>
        </p:nvSpPr>
        <p:spPr>
          <a:xfrm>
            <a:off x="766388" y="705994"/>
            <a:ext cx="1994457" cy="353943"/>
          </a:xfrm>
          <a:prstGeom prst="rect">
            <a:avLst/>
          </a:prstGeom>
        </p:spPr>
        <p:txBody>
          <a:bodyPr wrap="none">
            <a:spAutoFit/>
          </a:bodyPr>
          <a:lstStyle/>
          <a:p>
            <a:pPr marL="285750" indent="-285750">
              <a:buFont typeface="Arial" panose="020B0604020202020204" pitchFamily="34" charset="0"/>
              <a:buChar char="•"/>
            </a:pPr>
            <a:r>
              <a:rPr lang="en-US" sz="1700">
                <a:latin typeface="Arial" panose="020B0604020202020204" pitchFamily="34" charset="0"/>
                <a:ea typeface="Calibri" panose="020F0502020204030204" pitchFamily="34" charset="0"/>
                <a:cs typeface="Times New Roman" panose="02020603050405020304" pitchFamily="18" charset="0"/>
              </a:rPr>
              <a:t>B</a:t>
            </a:r>
            <a:r>
              <a:rPr lang="vi-VN" sz="1700">
                <a:latin typeface="Arial" panose="020B0604020202020204" pitchFamily="34" charset="0"/>
                <a:ea typeface="Calibri" panose="020F0502020204030204" pitchFamily="34" charset="0"/>
                <a:cs typeface="Times New Roman" panose="02020603050405020304" pitchFamily="18" charset="0"/>
              </a:rPr>
              <a:t>iểu đồ tần số.</a:t>
            </a:r>
            <a:r>
              <a:rPr lang="en-US" sz="1700">
                <a:ea typeface="Calibri" panose="020F0502020204030204" pitchFamily="34" charset="0"/>
                <a:cs typeface="Times New Roman" panose="02020603050405020304" pitchFamily="18" charset="0"/>
              </a:rPr>
              <a:t> </a:t>
            </a: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382" y="1435564"/>
            <a:ext cx="5211430" cy="3002346"/>
          </a:xfrm>
          <a:prstGeom prst="rect">
            <a:avLst/>
          </a:prstGeom>
        </p:spPr>
      </p:pic>
    </p:spTree>
    <p:extLst>
      <p:ext uri="{BB962C8B-B14F-4D97-AF65-F5344CB8AC3E}">
        <p14:creationId xmlns:p14="http://schemas.microsoft.com/office/powerpoint/2010/main" val="35434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47"/>
        <p:cNvGrpSpPr/>
        <p:nvPr/>
      </p:nvGrpSpPr>
      <p:grpSpPr>
        <a:xfrm>
          <a:off x="0" y="0"/>
          <a:ext cx="0" cy="0"/>
          <a:chOff x="0" y="0"/>
          <a:chExt cx="0" cy="0"/>
        </a:xfrm>
      </p:grpSpPr>
      <p:sp>
        <p:nvSpPr>
          <p:cNvPr id="5" name="Rectangle 4"/>
          <p:cNvSpPr/>
          <p:nvPr/>
        </p:nvSpPr>
        <p:spPr>
          <a:xfrm>
            <a:off x="291738" y="71081"/>
            <a:ext cx="8560521" cy="2054409"/>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kumimoji="0" lang="en-US" sz="170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HĐ3. </a:t>
            </a:r>
            <a:r>
              <a:rPr lang="vi-VN" sz="1700">
                <a:ea typeface="Calibri" panose="020F0502020204030204" pitchFamily="34" charset="0"/>
                <a:cs typeface="Times New Roman" panose="02020603050405020304" pitchFamily="18" charset="0"/>
              </a:rPr>
              <a:t>Sử dụng bảng tần số thu được ở HĐ2, em hãy:</a:t>
            </a:r>
          </a:p>
          <a:p>
            <a:pPr lvl="0" algn="just">
              <a:lnSpc>
                <a:spcPct val="150000"/>
              </a:lnSpc>
            </a:pPr>
            <a:r>
              <a:rPr lang="vi-VN" sz="1700">
                <a:ea typeface="Calibri" panose="020F0502020204030204" pitchFamily="34" charset="0"/>
                <a:cs typeface="Times New Roman" panose="02020603050405020304" pitchFamily="18" charset="0"/>
              </a:rPr>
              <a:t>a) Tính độ dài gang tay trung bình của các học sinh nữ, học sinh nam trong </a:t>
            </a:r>
            <a:r>
              <a:rPr lang="en-US" sz="1700">
                <a:ea typeface="Calibri" panose="020F0502020204030204" pitchFamily="34" charset="0"/>
                <a:cs typeface="Times New Roman" panose="02020603050405020304" pitchFamily="18" charset="0"/>
              </a:rPr>
              <a:t>nhóm </a:t>
            </a:r>
            <a:r>
              <a:rPr lang="vi-VN" sz="1700">
                <a:ea typeface="Calibri" panose="020F0502020204030204" pitchFamily="34" charset="0"/>
                <a:cs typeface="Times New Roman" panose="02020603050405020304" pitchFamily="18" charset="0"/>
              </a:rPr>
              <a:t>và so sánh. </a:t>
            </a:r>
          </a:p>
          <a:p>
            <a:pPr lvl="0" algn="just">
              <a:lnSpc>
                <a:spcPct val="150000"/>
              </a:lnSpc>
            </a:pPr>
            <a:r>
              <a:rPr lang="vi-VN" sz="1700">
                <a:ea typeface="Calibri" panose="020F0502020204030204" pitchFamily="34" charset="0"/>
                <a:cs typeface="Times New Roman" panose="02020603050405020304" pitchFamily="18" charset="0"/>
              </a:rPr>
              <a:t>b) Tính phương sai, độ lệch chuẩn và từ đó tính hệ số biến thiên của độ dài gang tay của hai nhóm học sinh và so sánh.</a:t>
            </a:r>
          </a:p>
        </p:txBody>
      </p:sp>
      <p:sp>
        <p:nvSpPr>
          <p:cNvPr id="9" name="TextBox 8"/>
          <p:cNvSpPr txBox="1"/>
          <p:nvPr/>
        </p:nvSpPr>
        <p:spPr>
          <a:xfrm>
            <a:off x="291738" y="2204143"/>
            <a:ext cx="925253" cy="353943"/>
          </a:xfrm>
          <a:prstGeom prst="rect">
            <a:avLst/>
          </a:prstGeom>
          <a:noFill/>
        </p:spPr>
        <p:txBody>
          <a:bodyPr wrap="none" rtlCol="0">
            <a:spAutoFit/>
          </a:bodyPr>
          <a:lstStyle/>
          <a:p>
            <a:pPr algn="ctr"/>
            <a:r>
              <a:rPr lang="en-US" sz="1700" b="1" i="1" u="sng">
                <a:solidFill>
                  <a:schemeClr val="accent5">
                    <a:lumMod val="75000"/>
                  </a:schemeClr>
                </a:solidFill>
                <a:latin typeface="Arial" panose="020B0604020202020204" pitchFamily="34" charset="0"/>
                <a:cs typeface="Arial" panose="020B0604020202020204" pitchFamily="34" charset="0"/>
              </a:rPr>
              <a:t>Trả lời:</a:t>
            </a:r>
            <a:endParaRPr lang="en-US" sz="1700" b="1" i="1" u="sng" dirty="0">
              <a:solidFill>
                <a:schemeClr val="accent5">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1393683" y="2204142"/>
            <a:ext cx="2008883" cy="353943"/>
          </a:xfrm>
          <a:prstGeom prst="rect">
            <a:avLst/>
          </a:prstGeom>
        </p:spPr>
        <p:txBody>
          <a:bodyPr wrap="none">
            <a:spAutoFit/>
          </a:bodyPr>
          <a:lstStyle/>
          <a:p>
            <a:pPr algn="just">
              <a:spcBef>
                <a:spcPts val="300"/>
              </a:spcBef>
              <a:spcAft>
                <a:spcPts val="300"/>
              </a:spcAft>
            </a:pPr>
            <a:r>
              <a:rPr lang="en-US" sz="1700">
                <a:latin typeface="+mj-lt"/>
                <a:ea typeface="Calibri" panose="020F0502020204030204" pitchFamily="34" charset="0"/>
                <a:cs typeface="Times New Roman" panose="02020603050405020304" pitchFamily="18" charset="0"/>
              </a:rPr>
              <a:t>a) Ta có bảng sau:</a:t>
            </a:r>
            <a:endParaRPr lang="en-US" sz="1700">
              <a:latin typeface="+mj-lt"/>
              <a:ea typeface="Arial" panose="020B060402020202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4970962"/>
              </p:ext>
            </p:extLst>
          </p:nvPr>
        </p:nvGraphicFramePr>
        <p:xfrm>
          <a:off x="399718" y="2822681"/>
          <a:ext cx="8386475" cy="2107125"/>
        </p:xfrm>
        <a:graphic>
          <a:graphicData uri="http://schemas.openxmlformats.org/drawingml/2006/table">
            <a:tbl>
              <a:tblPr firstRow="1" bandRow="1">
                <a:tableStyleId>{9561C678-3003-4C52-BA3B-96E1AF215FE1}</a:tableStyleId>
              </a:tblPr>
              <a:tblGrid>
                <a:gridCol w="1449883">
                  <a:extLst>
                    <a:ext uri="{9D8B030D-6E8A-4147-A177-3AD203B41FA5}">
                      <a16:colId xmlns:a16="http://schemas.microsoft.com/office/drawing/2014/main" val="2193834337"/>
                    </a:ext>
                  </a:extLst>
                </a:gridCol>
                <a:gridCol w="867074">
                  <a:extLst>
                    <a:ext uri="{9D8B030D-6E8A-4147-A177-3AD203B41FA5}">
                      <a16:colId xmlns:a16="http://schemas.microsoft.com/office/drawing/2014/main" val="402460733"/>
                    </a:ext>
                  </a:extLst>
                </a:gridCol>
                <a:gridCol w="867074">
                  <a:extLst>
                    <a:ext uri="{9D8B030D-6E8A-4147-A177-3AD203B41FA5}">
                      <a16:colId xmlns:a16="http://schemas.microsoft.com/office/drawing/2014/main" val="705521215"/>
                    </a:ext>
                  </a:extLst>
                </a:gridCol>
                <a:gridCol w="867074">
                  <a:extLst>
                    <a:ext uri="{9D8B030D-6E8A-4147-A177-3AD203B41FA5}">
                      <a16:colId xmlns:a16="http://schemas.microsoft.com/office/drawing/2014/main" val="2766555012"/>
                    </a:ext>
                  </a:extLst>
                </a:gridCol>
                <a:gridCol w="867074">
                  <a:extLst>
                    <a:ext uri="{9D8B030D-6E8A-4147-A177-3AD203B41FA5}">
                      <a16:colId xmlns:a16="http://schemas.microsoft.com/office/drawing/2014/main" val="2526562328"/>
                    </a:ext>
                  </a:extLst>
                </a:gridCol>
                <a:gridCol w="867074">
                  <a:extLst>
                    <a:ext uri="{9D8B030D-6E8A-4147-A177-3AD203B41FA5}">
                      <a16:colId xmlns:a16="http://schemas.microsoft.com/office/drawing/2014/main" val="83768944"/>
                    </a:ext>
                  </a:extLst>
                </a:gridCol>
                <a:gridCol w="867074">
                  <a:extLst>
                    <a:ext uri="{9D8B030D-6E8A-4147-A177-3AD203B41FA5}">
                      <a16:colId xmlns:a16="http://schemas.microsoft.com/office/drawing/2014/main" val="3119541099"/>
                    </a:ext>
                  </a:extLst>
                </a:gridCol>
                <a:gridCol w="867074">
                  <a:extLst>
                    <a:ext uri="{9D8B030D-6E8A-4147-A177-3AD203B41FA5}">
                      <a16:colId xmlns:a16="http://schemas.microsoft.com/office/drawing/2014/main" val="1277070638"/>
                    </a:ext>
                  </a:extLst>
                </a:gridCol>
                <a:gridCol w="867074">
                  <a:extLst>
                    <a:ext uri="{9D8B030D-6E8A-4147-A177-3AD203B41FA5}">
                      <a16:colId xmlns:a16="http://schemas.microsoft.com/office/drawing/2014/main" val="1196198073"/>
                    </a:ext>
                  </a:extLst>
                </a:gridCol>
              </a:tblGrid>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Chiều dài gang tay (cm)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[16; 17)</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[17; 18)</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[18; 19)</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[19; 20)</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[20; 21)</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[21, 22)</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[22; 23)</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[23; 24)</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3319285438"/>
                  </a:ext>
                </a:extLst>
              </a:tr>
              <a:tr h="38745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Giá</a:t>
                      </a:r>
                      <a:r>
                        <a:rPr lang="en-US" sz="1500" baseline="0">
                          <a:solidFill>
                            <a:schemeClr val="tx1">
                              <a:lumMod val="50000"/>
                            </a:schemeClr>
                          </a:solidFill>
                          <a:effectLst/>
                          <a:latin typeface="+mn-lt"/>
                          <a:ea typeface="Arial" panose="020B0604020202020204" pitchFamily="34" charset="0"/>
                          <a:cs typeface="Times New Roman" panose="02020603050405020304" pitchFamily="18" charset="0"/>
                        </a:rPr>
                        <a:t> trị đại diện</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16,5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a:solidFill>
                            <a:schemeClr val="tx1">
                              <a:lumMod val="50000"/>
                            </a:schemeClr>
                          </a:solidFill>
                          <a:effectLst/>
                          <a:latin typeface="+mn-lt"/>
                          <a:ea typeface="Arial" panose="020B0604020202020204" pitchFamily="34" charset="0"/>
                          <a:cs typeface="Times New Roman" panose="02020603050405020304" pitchFamily="18" charset="0"/>
                        </a:rPr>
                        <a:t>17,5</a:t>
                      </a:r>
                    </a:p>
                  </a:txBody>
                  <a:tcPr anchor="ctr"/>
                </a:tc>
                <a:tc>
                  <a:txBody>
                    <a:bodyPr/>
                    <a:lstStyle/>
                    <a:p>
                      <a:pPr algn="ctr"/>
                      <a:r>
                        <a:rPr lang="en-US" sz="1500">
                          <a:latin typeface="+mn-lt"/>
                        </a:rPr>
                        <a:t>18,5</a:t>
                      </a:r>
                    </a:p>
                  </a:txBody>
                  <a:tcPr anchor="ctr"/>
                </a:tc>
                <a:tc>
                  <a:txBody>
                    <a:bodyPr/>
                    <a:lstStyle/>
                    <a:p>
                      <a:pPr algn="ctr"/>
                      <a:r>
                        <a:rPr lang="en-US" sz="1500">
                          <a:latin typeface="+mn-lt"/>
                        </a:rPr>
                        <a:t>19,5</a:t>
                      </a:r>
                    </a:p>
                  </a:txBody>
                  <a:tcPr anchor="ctr"/>
                </a:tc>
                <a:tc>
                  <a:txBody>
                    <a:bodyPr/>
                    <a:lstStyle/>
                    <a:p>
                      <a:pPr algn="ctr"/>
                      <a:r>
                        <a:rPr lang="en-US" sz="1500">
                          <a:latin typeface="+mn-lt"/>
                        </a:rPr>
                        <a:t>20,5</a:t>
                      </a:r>
                    </a:p>
                  </a:txBody>
                  <a:tcPr anchor="ctr"/>
                </a:tc>
                <a:tc>
                  <a:txBody>
                    <a:bodyPr/>
                    <a:lstStyle/>
                    <a:p>
                      <a:pPr algn="ctr"/>
                      <a:r>
                        <a:rPr lang="en-US" sz="1500">
                          <a:latin typeface="+mn-lt"/>
                        </a:rPr>
                        <a:t>21,5</a:t>
                      </a:r>
                    </a:p>
                  </a:txBody>
                  <a:tcPr anchor="ctr"/>
                </a:tc>
                <a:tc>
                  <a:txBody>
                    <a:bodyPr/>
                    <a:lstStyle/>
                    <a:p>
                      <a:pPr algn="ctr"/>
                      <a:r>
                        <a:rPr lang="en-US" sz="1500">
                          <a:latin typeface="+mn-lt"/>
                        </a:rPr>
                        <a:t>22,5</a:t>
                      </a:r>
                    </a:p>
                  </a:txBody>
                  <a:tcPr anchor="ctr"/>
                </a:tc>
                <a:tc>
                  <a:txBody>
                    <a:bodyPr/>
                    <a:lstStyle/>
                    <a:p>
                      <a:pPr algn="ctr"/>
                      <a:r>
                        <a:rPr lang="en-US" sz="1500">
                          <a:latin typeface="+mn-lt"/>
                        </a:rPr>
                        <a:t>23,5</a:t>
                      </a:r>
                    </a:p>
                  </a:txBody>
                  <a:tcPr anchor="ctr"/>
                </a:tc>
                <a:extLst>
                  <a:ext uri="{0D108BD9-81ED-4DB2-BD59-A6C34878D82A}">
                    <a16:rowId xmlns:a16="http://schemas.microsoft.com/office/drawing/2014/main" val="612784224"/>
                  </a:ext>
                </a:extLst>
              </a:tr>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nam</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1</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2</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4</a:t>
                      </a:r>
                    </a:p>
                  </a:txBody>
                  <a:tcPr anchor="ctr"/>
                </a:tc>
                <a:tc>
                  <a:txBody>
                    <a:bodyPr/>
                    <a:lstStyle/>
                    <a:p>
                      <a:pPr algn="ctr"/>
                      <a:r>
                        <a:rPr lang="en-US" sz="1500">
                          <a:latin typeface="+mn-lt"/>
                        </a:rPr>
                        <a:t>7</a:t>
                      </a:r>
                    </a:p>
                  </a:txBody>
                  <a:tcPr anchor="ctr"/>
                </a:tc>
                <a:tc>
                  <a:txBody>
                    <a:bodyPr/>
                    <a:lstStyle/>
                    <a:p>
                      <a:pPr algn="ctr"/>
                      <a:r>
                        <a:rPr lang="en-US" sz="1500">
                          <a:latin typeface="+mn-lt"/>
                        </a:rPr>
                        <a:t>6</a:t>
                      </a:r>
                    </a:p>
                  </a:txBody>
                  <a:tcPr anchor="ctr"/>
                </a:tc>
                <a:tc>
                  <a:txBody>
                    <a:bodyPr/>
                    <a:lstStyle/>
                    <a:p>
                      <a:pPr algn="ctr"/>
                      <a:r>
                        <a:rPr lang="en-US" sz="1500">
                          <a:latin typeface="+mn-lt"/>
                        </a:rPr>
                        <a:t>3</a:t>
                      </a:r>
                    </a:p>
                  </a:txBody>
                  <a:tcPr anchor="ctr"/>
                </a:tc>
                <a:tc>
                  <a:txBody>
                    <a:bodyPr/>
                    <a:lstStyle/>
                    <a:p>
                      <a:pPr algn="ctr"/>
                      <a:r>
                        <a:rPr lang="en-US" sz="1500">
                          <a:latin typeface="+mn-lt"/>
                        </a:rPr>
                        <a:t>2</a:t>
                      </a:r>
                    </a:p>
                  </a:txBody>
                  <a:tcPr anchor="ctr"/>
                </a:tc>
                <a:tc>
                  <a:txBody>
                    <a:bodyPr/>
                    <a:lstStyle/>
                    <a:p>
                      <a:pPr algn="ctr"/>
                      <a:r>
                        <a:rPr lang="en-US" sz="1500">
                          <a:latin typeface="+mn-lt"/>
                        </a:rPr>
                        <a:t>0</a:t>
                      </a:r>
                    </a:p>
                  </a:txBody>
                  <a:tcPr anchor="ctr"/>
                </a:tc>
                <a:extLst>
                  <a:ext uri="{0D108BD9-81ED-4DB2-BD59-A6C34878D82A}">
                    <a16:rowId xmlns:a16="http://schemas.microsoft.com/office/drawing/2014/main" val="2017667211"/>
                  </a:ext>
                </a:extLst>
              </a:tr>
              <a:tr h="57322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Số học</a:t>
                      </a:r>
                      <a:r>
                        <a:rPr lang="nl-NL" sz="1500" baseline="0">
                          <a:solidFill>
                            <a:schemeClr val="tx1">
                              <a:lumMod val="50000"/>
                            </a:schemeClr>
                          </a:solidFill>
                          <a:effectLst/>
                          <a:latin typeface="+mn-lt"/>
                          <a:ea typeface="Calibri" panose="020F0502020204030204" pitchFamily="34" charset="0"/>
                          <a:cs typeface="Times New Roman" panose="02020603050405020304" pitchFamily="18" charset="0"/>
                        </a:rPr>
                        <a:t> sinh</a:t>
                      </a:r>
                      <a:r>
                        <a:rPr lang="nl-NL" sz="1500">
                          <a:solidFill>
                            <a:schemeClr val="tx1">
                              <a:lumMod val="50000"/>
                            </a:schemeClr>
                          </a:solidFill>
                          <a:effectLst/>
                          <a:latin typeface="+mn-lt"/>
                          <a:ea typeface="Calibri" panose="020F0502020204030204" pitchFamily="34" charset="0"/>
                          <a:cs typeface="Times New Roman" panose="02020603050405020304" pitchFamily="18" charset="0"/>
                        </a:rPr>
                        <a:t> nữ</a:t>
                      </a:r>
                      <a:endParaRPr lang="en-US" sz="1500">
                        <a:solidFill>
                          <a:schemeClr val="tx1">
                            <a:lumMod val="50000"/>
                          </a:schemeClr>
                        </a:solidFill>
                        <a:effectLst/>
                        <a:latin typeface="+mn-lt"/>
                        <a:ea typeface="Arial" panose="020B0604020202020204" pitchFamily="34" charset="0"/>
                        <a:cs typeface="Times New Roman" panose="02020603050405020304" pitchFamily="18" charset="0"/>
                      </a:endParaRP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tc>
                  <a:txBody>
                    <a:bodyPr/>
                    <a:lstStyle/>
                    <a:p>
                      <a:pPr algn="ctr"/>
                      <a:r>
                        <a:rPr lang="en-US" sz="1500">
                          <a:latin typeface="+mn-lt"/>
                        </a:rPr>
                        <a:t>0</a:t>
                      </a:r>
                    </a:p>
                  </a:txBody>
                  <a:tcPr anchor="ctr"/>
                </a:tc>
                <a:tc>
                  <a:txBody>
                    <a:bodyPr/>
                    <a:lstStyle/>
                    <a:p>
                      <a:pPr algn="ctr"/>
                      <a:r>
                        <a:rPr lang="en-US" sz="1500">
                          <a:latin typeface="+mn-lt"/>
                        </a:rPr>
                        <a:t>2</a:t>
                      </a:r>
                    </a:p>
                  </a:txBody>
                  <a:tcPr anchor="ctr"/>
                </a:tc>
                <a:tc>
                  <a:txBody>
                    <a:bodyPr/>
                    <a:lstStyle/>
                    <a:p>
                      <a:pPr algn="ctr"/>
                      <a:r>
                        <a:rPr lang="en-US" sz="1500">
                          <a:latin typeface="+mn-lt"/>
                        </a:rPr>
                        <a:t>4</a:t>
                      </a:r>
                    </a:p>
                  </a:txBody>
                  <a:tcPr anchor="ctr"/>
                </a:tc>
                <a:tc>
                  <a:txBody>
                    <a:bodyPr/>
                    <a:lstStyle/>
                    <a:p>
                      <a:pPr algn="ctr"/>
                      <a:r>
                        <a:rPr lang="en-US" sz="1500">
                          <a:latin typeface="+mn-lt"/>
                        </a:rPr>
                        <a:t>7</a:t>
                      </a:r>
                    </a:p>
                  </a:txBody>
                  <a:tcPr anchor="ctr"/>
                </a:tc>
                <a:tc>
                  <a:txBody>
                    <a:bodyPr/>
                    <a:lstStyle/>
                    <a:p>
                      <a:pPr algn="ctr"/>
                      <a:r>
                        <a:rPr lang="en-US" sz="1500">
                          <a:latin typeface="+mn-lt"/>
                        </a:rPr>
                        <a:t>5</a:t>
                      </a:r>
                    </a:p>
                  </a:txBody>
                  <a:tcPr anchor="ctr"/>
                </a:tc>
                <a:tc>
                  <a:txBody>
                    <a:bodyPr/>
                    <a:lstStyle/>
                    <a:p>
                      <a:pPr algn="ctr"/>
                      <a:r>
                        <a:rPr lang="en-US" sz="1500">
                          <a:latin typeface="+mn-lt"/>
                        </a:rPr>
                        <a:t>2</a:t>
                      </a:r>
                    </a:p>
                  </a:txBody>
                  <a:tcPr anchor="ctr"/>
                </a:tc>
                <a:extLst>
                  <a:ext uri="{0D108BD9-81ED-4DB2-BD59-A6C34878D82A}">
                    <a16:rowId xmlns:a16="http://schemas.microsoft.com/office/drawing/2014/main" val="2491003380"/>
                  </a:ext>
                </a:extLst>
              </a:tr>
            </a:tbl>
          </a:graphicData>
        </a:graphic>
      </p:graphicFrame>
    </p:spTree>
    <p:extLst>
      <p:ext uri="{BB962C8B-B14F-4D97-AF65-F5344CB8AC3E}">
        <p14:creationId xmlns:p14="http://schemas.microsoft.com/office/powerpoint/2010/main" val="260118085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1450</Words>
  <Application>Microsoft Office PowerPoint</Application>
  <PresentationFormat>On-screen Show (16:9)</PresentationFormat>
  <Paragraphs>208</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Roboto Mono</vt:lpstr>
      <vt:lpstr>Roboto Mono Medium</vt:lpstr>
      <vt:lpstr>Coming Soon</vt:lpstr>
      <vt:lpstr>Concert One</vt:lpstr>
      <vt:lpstr>Wingdings</vt:lpstr>
      <vt:lpstr>Calibri</vt:lpstr>
      <vt:lpstr>Times New Roman</vt:lpstr>
      <vt:lpstr>Cambria Math</vt:lpstr>
      <vt:lpstr>PMingLiU</vt:lpstr>
      <vt:lpstr>Anonymous Pro</vt:lpstr>
      <vt:lpstr>Arial</vt:lpstr>
      <vt:lpstr>Notebook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BichTuyen</cp:lastModifiedBy>
  <cp:revision>15</cp:revision>
  <dcterms:modified xsi:type="dcterms:W3CDTF">2025-01-25T03:53:58Z</dcterms:modified>
</cp:coreProperties>
</file>