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423" r:id="rId2"/>
    <p:sldId id="272" r:id="rId3"/>
    <p:sldId id="267" r:id="rId4"/>
    <p:sldId id="262" r:id="rId5"/>
    <p:sldId id="259" r:id="rId6"/>
    <p:sldId id="275" r:id="rId7"/>
    <p:sldId id="270" r:id="rId8"/>
    <p:sldId id="257" r:id="rId9"/>
    <p:sldId id="283" r:id="rId10"/>
    <p:sldId id="271" r:id="rId11"/>
    <p:sldId id="261" r:id="rId12"/>
    <p:sldId id="285" r:id="rId13"/>
    <p:sldId id="284" r:id="rId14"/>
    <p:sldId id="286" r:id="rId15"/>
    <p:sldId id="274" r:id="rId16"/>
    <p:sldId id="266" r:id="rId17"/>
    <p:sldId id="287" r:id="rId18"/>
    <p:sldId id="279" r:id="rId19"/>
    <p:sldId id="288" r:id="rId20"/>
    <p:sldId id="289" r:id="rId21"/>
    <p:sldId id="269" r:id="rId22"/>
    <p:sldId id="273" r:id="rId23"/>
    <p:sldId id="293" r:id="rId24"/>
    <p:sldId id="294" r:id="rId25"/>
    <p:sldId id="295" r:id="rId26"/>
    <p:sldId id="296" r:id="rId27"/>
    <p:sldId id="297" r:id="rId28"/>
    <p:sldId id="303" r:id="rId29"/>
    <p:sldId id="280" r:id="rId30"/>
  </p:sldIdLst>
  <p:sldSz cx="18288000" cy="10287000"/>
  <p:notesSz cx="6858000" cy="9144000"/>
  <p:embeddedFontLst>
    <p:embeddedFont>
      <p:font typeface="Cambria Math" panose="02040503050406030204" pitchFamily="18"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4622" autoAdjust="0"/>
  </p:normalViewPr>
  <p:slideViewPr>
    <p:cSldViewPr>
      <p:cViewPr varScale="1">
        <p:scale>
          <a:sx n="53" d="100"/>
          <a:sy n="53" d="100"/>
        </p:scale>
        <p:origin x="806"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08D59E-42FB-4131-A895-D44DE84E6E97}" type="datetimeFigureOut">
              <a:rPr lang="en-US" smtClean="0"/>
              <a:t>25/1/2025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6B2BE3-7A6F-492C-9D09-55238CBAC345}" type="slidenum">
              <a:rPr lang="en-US" smtClean="0"/>
              <a:t>‹#›</a:t>
            </a:fld>
            <a:endParaRPr lang="en-US"/>
          </a:p>
        </p:txBody>
      </p:sp>
    </p:spTree>
    <p:extLst>
      <p:ext uri="{BB962C8B-B14F-4D97-AF65-F5344CB8AC3E}">
        <p14:creationId xmlns:p14="http://schemas.microsoft.com/office/powerpoint/2010/main" val="456989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B2BE3-7A6F-492C-9D09-55238CBAC345}" type="slidenum">
              <a:rPr lang="en-US" smtClean="0"/>
              <a:t>17</a:t>
            </a:fld>
            <a:endParaRPr lang="en-US"/>
          </a:p>
        </p:txBody>
      </p:sp>
    </p:spTree>
    <p:extLst>
      <p:ext uri="{BB962C8B-B14F-4D97-AF65-F5344CB8AC3E}">
        <p14:creationId xmlns:p14="http://schemas.microsoft.com/office/powerpoint/2010/main" val="494024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25/1/2025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25/1/2025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25/1/2025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25/1/2025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9.png"/><Relationship Id="rId7" Type="http://schemas.openxmlformats.org/officeDocument/2006/relationships/image" Target="../media/image37.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36.jpg"/><Relationship Id="rId5" Type="http://schemas.openxmlformats.org/officeDocument/2006/relationships/image" Target="../media/image23.png"/><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9.png"/><Relationship Id="rId7" Type="http://schemas.openxmlformats.org/officeDocument/2006/relationships/image" Target="../media/image37.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36.jpg"/><Relationship Id="rId5" Type="http://schemas.openxmlformats.org/officeDocument/2006/relationships/image" Target="../media/image23.png"/><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2.png"/><Relationship Id="rId7" Type="http://schemas.openxmlformats.org/officeDocument/2006/relationships/image" Target="../media/image46.sv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8" Type="http://schemas.openxmlformats.org/officeDocument/2006/relationships/image" Target="../media/image430.png"/><Relationship Id="rId3" Type="http://schemas.openxmlformats.org/officeDocument/2006/relationships/image" Target="../media/image14.jpeg"/><Relationship Id="rId7" Type="http://schemas.openxmlformats.org/officeDocument/2006/relationships/image" Target="../media/image42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00.png"/><Relationship Id="rId4" Type="http://schemas.openxmlformats.org/officeDocument/2006/relationships/image" Target="../media/image47.pn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40.png"/><Relationship Id="rId1" Type="http://schemas.openxmlformats.org/officeDocument/2006/relationships/slideLayout" Target="../slideLayouts/slideLayout7.xml"/><Relationship Id="rId5" Type="http://schemas.openxmlformats.org/officeDocument/2006/relationships/image" Target="../media/image51.sv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53.png"/><Relationship Id="rId7" Type="http://schemas.openxmlformats.org/officeDocument/2006/relationships/image" Target="../media/image71.png"/><Relationship Id="rId12" Type="http://schemas.openxmlformats.org/officeDocument/2006/relationships/image" Target="../media/image30.sv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70.png"/><Relationship Id="rId11" Type="http://schemas.openxmlformats.org/officeDocument/2006/relationships/image" Target="../media/image29.png"/><Relationship Id="rId5" Type="http://schemas.openxmlformats.org/officeDocument/2006/relationships/image" Target="../media/image690.png"/><Relationship Id="rId10" Type="http://schemas.openxmlformats.org/officeDocument/2006/relationships/image" Target="../media/image55.svg"/><Relationship Id="rId4" Type="http://schemas.openxmlformats.org/officeDocument/2006/relationships/image" Target="../media/image35.png"/><Relationship Id="rId9"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57.pn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40.png"/><Relationship Id="rId4" Type="http://schemas.openxmlformats.org/officeDocument/2006/relationships/image" Target="../media/image77.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8.jp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61.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61.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6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2.jpg"/><Relationship Id="rId5" Type="http://schemas.openxmlformats.org/officeDocument/2006/relationships/image" Target="../media/image5.sv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6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2.jpg"/><Relationship Id="rId5" Type="http://schemas.openxmlformats.org/officeDocument/2006/relationships/image" Target="../media/image5.sv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29.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65.svg"/><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210.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18.svg"/><Relationship Id="rId4" Type="http://schemas.openxmlformats.org/officeDocument/2006/relationships/image" Target="../media/image30.sv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22.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18.svg"/><Relationship Id="rId4" Type="http://schemas.openxmlformats.org/officeDocument/2006/relationships/image" Target="../media/image30.svg"/><Relationship Id="rId9" Type="http://schemas.openxmlformats.org/officeDocument/2006/relationships/image" Target="../media/image17.png"/><Relationship Id="rId1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7" descr="D:\Thu Huong\hinh anh trang trí\1.png"/>
          <p:cNvPicPr>
            <a:picLocks noChangeAspect="1"/>
          </p:cNvPicPr>
          <p:nvPr/>
        </p:nvPicPr>
        <p:blipFill>
          <a:blip r:embed="rId2"/>
          <a:stretch>
            <a:fillRect/>
          </a:stretch>
        </p:blipFill>
        <p:spPr>
          <a:xfrm>
            <a:off x="3" y="2380"/>
            <a:ext cx="18287998" cy="10284620"/>
          </a:xfrm>
          <a:prstGeom prst="rect">
            <a:avLst/>
          </a:prstGeom>
          <a:noFill/>
          <a:ln w="9525">
            <a:noFill/>
          </a:ln>
        </p:spPr>
      </p:pic>
      <p:sp>
        <p:nvSpPr>
          <p:cNvPr id="6146" name="Rectangle 7"/>
          <p:cNvSpPr/>
          <p:nvPr/>
        </p:nvSpPr>
        <p:spPr>
          <a:xfrm>
            <a:off x="2665499" y="2209835"/>
            <a:ext cx="11911946" cy="2585323"/>
          </a:xfrm>
          <a:prstGeom prst="rect">
            <a:avLst/>
          </a:prstGeom>
          <a:noFill/>
          <a:ln w="9525">
            <a:noFill/>
          </a:ln>
        </p:spPr>
        <p:txBody>
          <a:bodyPr wrap="square" anchor="t" anchorCtr="0">
            <a:spAutoFit/>
          </a:bodyPr>
          <a:lstStyle/>
          <a:p>
            <a:pPr algn="ctr"/>
            <a:r>
              <a:rPr lang="en-US" altLang="zh-CN" sz="4000" b="1" dirty="0">
                <a:solidFill>
                  <a:srgbClr val="FF0000"/>
                </a:solidFill>
                <a:latin typeface="Times New Roman" panose="02020603050405020304" pitchFamily="18" charset="0"/>
                <a:cs typeface="Times New Roman" panose="02020603050405020304" pitchFamily="18" charset="0"/>
              </a:rPr>
              <a:t>SỞ GIÁO DỤC VÀ ĐÀO TẠO BÌNH ĐỊNH</a:t>
            </a:r>
            <a:endParaRPr lang="vi-VN" altLang="zh-CN" sz="4000" b="1" dirty="0">
              <a:solidFill>
                <a:srgbClr val="FF0000"/>
              </a:solidFill>
              <a:latin typeface="Times New Roman" panose="02020603050405020304" pitchFamily="18" charset="0"/>
              <a:cs typeface="Times New Roman" panose="02020603050405020304" pitchFamily="18" charset="0"/>
            </a:endParaRPr>
          </a:p>
          <a:p>
            <a:pPr algn="ctr"/>
            <a:r>
              <a:rPr lang="vi-VN" altLang="zh-CN" sz="4000" b="1" dirty="0">
                <a:solidFill>
                  <a:srgbClr val="FF0000"/>
                </a:solidFill>
                <a:latin typeface="Times New Roman" panose="02020603050405020304" pitchFamily="18" charset="0"/>
                <a:cs typeface="Times New Roman" panose="02020603050405020304" pitchFamily="18" charset="0"/>
              </a:rPr>
              <a:t>TRƯỜNG THPT NGÔ LÊ TÂN</a:t>
            </a:r>
            <a:endParaRPr lang="en-US" altLang="zh-CN" sz="4000" b="1" dirty="0">
              <a:solidFill>
                <a:srgbClr val="FF0000"/>
              </a:solidFill>
              <a:latin typeface="Times New Roman" panose="02020603050405020304" pitchFamily="18" charset="0"/>
              <a:cs typeface="Times New Roman" panose="02020603050405020304" pitchFamily="18" charset="0"/>
            </a:endParaRPr>
          </a:p>
          <a:p>
            <a:pPr algn="ctr"/>
            <a:r>
              <a:rPr lang="en-US" altLang="zh-CN" sz="4000" b="1" dirty="0">
                <a:solidFill>
                  <a:srgbClr val="FF0000"/>
                </a:solidFill>
                <a:latin typeface="Times New Roman" panose="02020603050405020304" charset="0"/>
              </a:rPr>
              <a:t>--- </a:t>
            </a:r>
            <a:r>
              <a:rPr lang="en-US" altLang="zh-CN" sz="4000" b="1" dirty="0">
                <a:solidFill>
                  <a:srgbClr val="FF0000"/>
                </a:solidFill>
                <a:latin typeface="Wingdings" panose="05000000000000000000" charset="0"/>
              </a:rPr>
              <a:t>¯</a:t>
            </a:r>
            <a:r>
              <a:rPr lang="en-US" altLang="zh-CN" sz="4000" b="1" dirty="0">
                <a:solidFill>
                  <a:srgbClr val="FF0000"/>
                </a:solidFill>
                <a:latin typeface="Times New Roman" panose="02020603050405020304" charset="0"/>
              </a:rPr>
              <a:t> --- </a:t>
            </a:r>
          </a:p>
          <a:p>
            <a:pPr algn="ctr"/>
            <a:endParaRPr lang="en-US" altLang="zh-CN" sz="4200" b="1" dirty="0">
              <a:solidFill>
                <a:srgbClr val="FF0000"/>
              </a:solidFill>
              <a:latin typeface="Times New Roman" panose="02020603050405020304" charset="0"/>
            </a:endParaRPr>
          </a:p>
        </p:txBody>
      </p:sp>
      <p:sp>
        <p:nvSpPr>
          <p:cNvPr id="2" name="Rectangle 1">
            <a:extLst>
              <a:ext uri="{FF2B5EF4-FFF2-40B4-BE49-F238E27FC236}">
                <a16:creationId xmlns:a16="http://schemas.microsoft.com/office/drawing/2014/main" id="{E9BAB508-AB6A-8017-632E-C0AE9256FDB6}"/>
              </a:ext>
            </a:extLst>
          </p:cNvPr>
          <p:cNvSpPr/>
          <p:nvPr/>
        </p:nvSpPr>
        <p:spPr>
          <a:xfrm>
            <a:off x="1295400" y="3868965"/>
            <a:ext cx="15301332" cy="4387420"/>
          </a:xfrm>
          <a:prstGeom prst="rect">
            <a:avLst/>
          </a:prstGeom>
        </p:spPr>
        <p:txBody>
          <a:bodyPr wrap="square">
            <a:spAutoFit/>
          </a:bodyPr>
          <a:lstStyle/>
          <a:p>
            <a:pPr algn="ctr">
              <a:lnSpc>
                <a:spcPct val="150000"/>
              </a:lnSpc>
            </a:pPr>
            <a:r>
              <a:rPr lang="vi-VN" sz="4800" b="1" dirty="0">
                <a:solidFill>
                  <a:srgbClr val="00487E"/>
                </a:solidFill>
              </a:rPr>
              <a:t>BÀI 4. HỆ BẤT PHƯƠNG TRÌNH BẬC NHẤT HAI ẨN (Tiết 12)</a:t>
            </a:r>
          </a:p>
          <a:p>
            <a:pPr algn="ctr">
              <a:lnSpc>
                <a:spcPct val="150000"/>
              </a:lnSpc>
            </a:pPr>
            <a:endParaRPr lang="vi-VN" sz="4800" b="1" dirty="0">
              <a:solidFill>
                <a:srgbClr val="00487E"/>
              </a:solidFill>
            </a:endParaRPr>
          </a:p>
          <a:p>
            <a:pPr algn="ctr">
              <a:lnSpc>
                <a:spcPct val="150000"/>
              </a:lnSpc>
            </a:pPr>
            <a:r>
              <a:rPr lang="vi-VN" sz="4800" b="1" dirty="0">
                <a:solidFill>
                  <a:srgbClr val="00487E"/>
                </a:solidFill>
              </a:rPr>
              <a:t> </a:t>
            </a:r>
          </a:p>
        </p:txBody>
      </p:sp>
      <p:sp>
        <p:nvSpPr>
          <p:cNvPr id="3" name="Rectangle 2">
            <a:extLst>
              <a:ext uri="{FF2B5EF4-FFF2-40B4-BE49-F238E27FC236}">
                <a16:creationId xmlns:a16="http://schemas.microsoft.com/office/drawing/2014/main" id="{0D3D4FE8-7027-E075-734E-EB404FB1AFFC}"/>
              </a:ext>
            </a:extLst>
          </p:cNvPr>
          <p:cNvSpPr/>
          <p:nvPr/>
        </p:nvSpPr>
        <p:spPr>
          <a:xfrm>
            <a:off x="1691268" y="5813470"/>
            <a:ext cx="14905464" cy="2171428"/>
          </a:xfrm>
          <a:prstGeom prst="rect">
            <a:avLst/>
          </a:prstGeom>
        </p:spPr>
        <p:txBody>
          <a:bodyPr wrap="square">
            <a:spAutoFit/>
          </a:bodyPr>
          <a:lstStyle/>
          <a:p>
            <a:pPr algn="ctr">
              <a:lnSpc>
                <a:spcPct val="150000"/>
              </a:lnSpc>
            </a:pPr>
            <a:r>
              <a:rPr lang="en-US" sz="4800" b="1" dirty="0">
                <a:solidFill>
                  <a:srgbClr val="00487E"/>
                </a:solidFill>
              </a:rPr>
              <a:t>GV: </a:t>
            </a:r>
            <a:r>
              <a:rPr lang="vi-VN" sz="4800" b="1" dirty="0">
                <a:solidFill>
                  <a:srgbClr val="00487E"/>
                </a:solidFill>
              </a:rPr>
              <a:t>Trần Thị Bích Tuyền</a:t>
            </a:r>
          </a:p>
          <a:p>
            <a:pPr algn="ctr">
              <a:lnSpc>
                <a:spcPct val="150000"/>
              </a:lnSpc>
            </a:pPr>
            <a:r>
              <a:rPr lang="vi-VN" sz="4800" b="1" dirty="0">
                <a:solidFill>
                  <a:srgbClr val="00487E"/>
                </a:solidFill>
              </a:rPr>
              <a:t>Lớp 10A2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066800" y="647700"/>
            <a:ext cx="16230600" cy="1828800"/>
            <a:chOff x="0" y="0"/>
            <a:chExt cx="21640800" cy="1147348"/>
          </a:xfrm>
          <a:solidFill>
            <a:srgbClr val="FFC000"/>
          </a:solidFill>
        </p:grpSpPr>
        <p:grpSp>
          <p:nvGrpSpPr>
            <p:cNvPr id="5" name="Group 5"/>
            <p:cNvGrpSpPr/>
            <p:nvPr/>
          </p:nvGrpSpPr>
          <p:grpSpPr>
            <a:xfrm>
              <a:off x="0" y="0"/>
              <a:ext cx="21640800" cy="1147348"/>
              <a:chOff x="0" y="0"/>
              <a:chExt cx="12456187" cy="660400"/>
            </a:xfrm>
            <a:grpFill/>
          </p:grpSpPr>
          <p:sp>
            <p:nvSpPr>
              <p:cNvPr id="6" name="Freeform 6"/>
              <p:cNvSpPr/>
              <p:nvPr/>
            </p:nvSpPr>
            <p:spPr>
              <a:xfrm>
                <a:off x="0" y="0"/>
                <a:ext cx="12456187" cy="660400"/>
              </a:xfrm>
              <a:custGeom>
                <a:avLst/>
                <a:gdLst/>
                <a:ahLst/>
                <a:cxnLst/>
                <a:rect l="l" t="t" r="r" b="b"/>
                <a:pathLst>
                  <a:path w="12456187" h="660400">
                    <a:moveTo>
                      <a:pt x="12331726" y="660400"/>
                    </a:moveTo>
                    <a:lnTo>
                      <a:pt x="124460" y="660400"/>
                    </a:lnTo>
                    <a:cubicBezTo>
                      <a:pt x="55880" y="660400"/>
                      <a:pt x="0" y="604520"/>
                      <a:pt x="0" y="535940"/>
                    </a:cubicBezTo>
                    <a:lnTo>
                      <a:pt x="0" y="124460"/>
                    </a:lnTo>
                    <a:cubicBezTo>
                      <a:pt x="0" y="55880"/>
                      <a:pt x="55880" y="0"/>
                      <a:pt x="124460" y="0"/>
                    </a:cubicBezTo>
                    <a:lnTo>
                      <a:pt x="12331727" y="0"/>
                    </a:lnTo>
                    <a:cubicBezTo>
                      <a:pt x="12400307" y="0"/>
                      <a:pt x="12456187" y="55880"/>
                      <a:pt x="12456187" y="124460"/>
                    </a:cubicBezTo>
                    <a:lnTo>
                      <a:pt x="12456187" y="535940"/>
                    </a:lnTo>
                    <a:cubicBezTo>
                      <a:pt x="12456187" y="604520"/>
                      <a:pt x="12400307" y="660400"/>
                      <a:pt x="12331727" y="660400"/>
                    </a:cubicBezTo>
                    <a:close/>
                  </a:path>
                </a:pathLst>
              </a:custGeom>
              <a:grpFill/>
            </p:spPr>
          </p:sp>
        </p:grpSp>
        <p:sp>
          <p:nvSpPr>
            <p:cNvPr id="7" name="TextBox 7"/>
            <p:cNvSpPr txBox="1"/>
            <p:nvPr/>
          </p:nvSpPr>
          <p:spPr>
            <a:xfrm>
              <a:off x="735037" y="99815"/>
              <a:ext cx="20170725" cy="951824"/>
            </a:xfrm>
            <a:prstGeom prst="rect">
              <a:avLst/>
            </a:prstGeom>
            <a:grpFill/>
          </p:spPr>
          <p:txBody>
            <a:bodyPr wrap="square" lIns="0" tIns="0" rIns="0" bIns="0" rtlCol="0" anchor="t">
              <a:spAutoFit/>
            </a:bodyPr>
            <a:lstStyle/>
            <a:p>
              <a:pPr algn="just">
                <a:lnSpc>
                  <a:spcPct val="130000"/>
                </a:lnSpc>
              </a:pPr>
              <a:r>
                <a:rPr lang="en-US" sz="4000" b="1" spc="25" dirty="0">
                  <a:solidFill>
                    <a:srgbClr val="000000"/>
                  </a:solidFill>
                  <a:latin typeface="Arial" panose="020B0604020202020204" pitchFamily="34" charset="0"/>
                  <a:cs typeface="Arial" panose="020B0604020202020204" pitchFamily="34" charset="0"/>
                </a:rPr>
                <a:t>2. </a:t>
              </a:r>
              <a:r>
                <a:rPr lang="en-US" sz="4000" b="1" spc="25" dirty="0" err="1">
                  <a:solidFill>
                    <a:srgbClr val="000000"/>
                  </a:solidFill>
                  <a:latin typeface="Arial" panose="020B0604020202020204" pitchFamily="34" charset="0"/>
                  <a:cs typeface="Arial" panose="020B0604020202020204" pitchFamily="34" charset="0"/>
                </a:rPr>
                <a:t>Biểu</a:t>
              </a:r>
              <a:r>
                <a:rPr lang="en-US" sz="4000" b="1" spc="25" dirty="0">
                  <a:solidFill>
                    <a:srgbClr val="000000"/>
                  </a:solidFill>
                  <a:latin typeface="Arial" panose="020B0604020202020204" pitchFamily="34" charset="0"/>
                  <a:cs typeface="Arial" panose="020B0604020202020204" pitchFamily="34" charset="0"/>
                </a:rPr>
                <a:t> </a:t>
              </a:r>
              <a:r>
                <a:rPr lang="en-US" sz="4000" b="1" spc="25" dirty="0" err="1">
                  <a:solidFill>
                    <a:srgbClr val="000000"/>
                  </a:solidFill>
                  <a:latin typeface="Arial" panose="020B0604020202020204" pitchFamily="34" charset="0"/>
                  <a:cs typeface="Arial" panose="020B0604020202020204" pitchFamily="34" charset="0"/>
                </a:rPr>
                <a:t>diễn</a:t>
              </a:r>
              <a:r>
                <a:rPr lang="en-US" sz="4000" b="1" spc="25" dirty="0">
                  <a:solidFill>
                    <a:srgbClr val="000000"/>
                  </a:solidFill>
                  <a:latin typeface="Arial" panose="020B0604020202020204" pitchFamily="34" charset="0"/>
                  <a:cs typeface="Arial" panose="020B0604020202020204" pitchFamily="34" charset="0"/>
                </a:rPr>
                <a:t> </a:t>
              </a:r>
              <a:r>
                <a:rPr lang="en-US" sz="4000" b="1" spc="25" dirty="0" err="1">
                  <a:solidFill>
                    <a:srgbClr val="000000"/>
                  </a:solidFill>
                  <a:latin typeface="Arial" panose="020B0604020202020204" pitchFamily="34" charset="0"/>
                  <a:cs typeface="Arial" panose="020B0604020202020204" pitchFamily="34" charset="0"/>
                </a:rPr>
                <a:t>miền</a:t>
              </a:r>
              <a:r>
                <a:rPr lang="en-US" sz="4000" b="1" spc="25" dirty="0">
                  <a:solidFill>
                    <a:srgbClr val="000000"/>
                  </a:solidFill>
                  <a:latin typeface="Arial" panose="020B0604020202020204" pitchFamily="34" charset="0"/>
                  <a:cs typeface="Arial" panose="020B0604020202020204" pitchFamily="34" charset="0"/>
                </a:rPr>
                <a:t> </a:t>
              </a:r>
              <a:r>
                <a:rPr lang="en-US" sz="4000" b="1" spc="25" dirty="0" err="1">
                  <a:solidFill>
                    <a:srgbClr val="000000"/>
                  </a:solidFill>
                  <a:latin typeface="Arial" panose="020B0604020202020204" pitchFamily="34" charset="0"/>
                  <a:cs typeface="Arial" panose="020B0604020202020204" pitchFamily="34" charset="0"/>
                </a:rPr>
                <a:t>nghiệm</a:t>
              </a:r>
              <a:r>
                <a:rPr lang="en-US" sz="4000" b="1" spc="25" dirty="0">
                  <a:solidFill>
                    <a:srgbClr val="000000"/>
                  </a:solidFill>
                  <a:latin typeface="Arial" panose="020B0604020202020204" pitchFamily="34" charset="0"/>
                  <a:cs typeface="Arial" panose="020B0604020202020204" pitchFamily="34" charset="0"/>
                </a:rPr>
                <a:t> </a:t>
              </a:r>
              <a:r>
                <a:rPr lang="en-US" sz="4000" b="1" spc="25" dirty="0" err="1">
                  <a:solidFill>
                    <a:srgbClr val="000000"/>
                  </a:solidFill>
                  <a:latin typeface="Arial" panose="020B0604020202020204" pitchFamily="34" charset="0"/>
                  <a:cs typeface="Arial" panose="020B0604020202020204" pitchFamily="34" charset="0"/>
                </a:rPr>
                <a:t>của</a:t>
              </a:r>
              <a:r>
                <a:rPr lang="en-US" sz="4000" b="1" spc="25" dirty="0">
                  <a:solidFill>
                    <a:srgbClr val="000000"/>
                  </a:solidFill>
                  <a:latin typeface="Arial" panose="020B0604020202020204" pitchFamily="34" charset="0"/>
                  <a:cs typeface="Arial" panose="020B0604020202020204" pitchFamily="34" charset="0"/>
                </a:rPr>
                <a:t> </a:t>
              </a:r>
              <a:r>
                <a:rPr lang="en-US" sz="4000" b="1" spc="25" dirty="0" err="1">
                  <a:solidFill>
                    <a:srgbClr val="000000"/>
                  </a:solidFill>
                  <a:latin typeface="Arial" panose="020B0604020202020204" pitchFamily="34" charset="0"/>
                  <a:cs typeface="Arial" panose="020B0604020202020204" pitchFamily="34" charset="0"/>
                </a:rPr>
                <a:t>hệ</a:t>
              </a:r>
              <a:r>
                <a:rPr lang="en-US" sz="4000" b="1" spc="25" dirty="0">
                  <a:solidFill>
                    <a:srgbClr val="000000"/>
                  </a:solidFill>
                  <a:latin typeface="Arial" panose="020B0604020202020204" pitchFamily="34" charset="0"/>
                  <a:cs typeface="Arial" panose="020B0604020202020204" pitchFamily="34" charset="0"/>
                </a:rPr>
                <a:t> </a:t>
              </a:r>
              <a:r>
                <a:rPr lang="en-US" sz="4000" b="1" spc="25" dirty="0" err="1">
                  <a:solidFill>
                    <a:srgbClr val="000000"/>
                  </a:solidFill>
                  <a:latin typeface="Arial" panose="020B0604020202020204" pitchFamily="34" charset="0"/>
                  <a:cs typeface="Arial" panose="020B0604020202020204" pitchFamily="34" charset="0"/>
                </a:rPr>
                <a:t>bất</a:t>
              </a:r>
              <a:r>
                <a:rPr lang="en-US" sz="4000" b="1" spc="25" dirty="0">
                  <a:solidFill>
                    <a:srgbClr val="000000"/>
                  </a:solidFill>
                  <a:latin typeface="Arial" panose="020B0604020202020204" pitchFamily="34" charset="0"/>
                  <a:cs typeface="Arial" panose="020B0604020202020204" pitchFamily="34" charset="0"/>
                </a:rPr>
                <a:t> </a:t>
              </a:r>
              <a:r>
                <a:rPr lang="en-US" sz="4000" b="1" spc="25" dirty="0" err="1">
                  <a:solidFill>
                    <a:srgbClr val="000000"/>
                  </a:solidFill>
                  <a:latin typeface="Arial" panose="020B0604020202020204" pitchFamily="34" charset="0"/>
                  <a:cs typeface="Arial" panose="020B0604020202020204" pitchFamily="34" charset="0"/>
                </a:rPr>
                <a:t>phương</a:t>
              </a:r>
              <a:r>
                <a:rPr lang="en-US" sz="4000" b="1" spc="25" dirty="0">
                  <a:solidFill>
                    <a:srgbClr val="000000"/>
                  </a:solidFill>
                  <a:latin typeface="Arial" panose="020B0604020202020204" pitchFamily="34" charset="0"/>
                  <a:cs typeface="Arial" panose="020B0604020202020204" pitchFamily="34" charset="0"/>
                </a:rPr>
                <a:t> </a:t>
              </a:r>
              <a:r>
                <a:rPr lang="en-US" sz="4000" b="1" spc="25" dirty="0" err="1">
                  <a:solidFill>
                    <a:srgbClr val="000000"/>
                  </a:solidFill>
                  <a:latin typeface="Arial" panose="020B0604020202020204" pitchFamily="34" charset="0"/>
                  <a:cs typeface="Arial" panose="020B0604020202020204" pitchFamily="34" charset="0"/>
                </a:rPr>
                <a:t>trình</a:t>
              </a:r>
              <a:r>
                <a:rPr lang="en-US" sz="4000" b="1" spc="25" dirty="0">
                  <a:solidFill>
                    <a:srgbClr val="000000"/>
                  </a:solidFill>
                  <a:latin typeface="Arial" panose="020B0604020202020204" pitchFamily="34" charset="0"/>
                  <a:cs typeface="Arial" panose="020B0604020202020204" pitchFamily="34" charset="0"/>
                </a:rPr>
                <a:t> </a:t>
              </a:r>
              <a:r>
                <a:rPr lang="en-US" sz="4000" b="1" spc="25" dirty="0" err="1">
                  <a:solidFill>
                    <a:srgbClr val="000000"/>
                  </a:solidFill>
                  <a:latin typeface="Arial" panose="020B0604020202020204" pitchFamily="34" charset="0"/>
                  <a:cs typeface="Arial" panose="020B0604020202020204" pitchFamily="34" charset="0"/>
                </a:rPr>
                <a:t>bậc</a:t>
              </a:r>
              <a:r>
                <a:rPr lang="en-US" sz="4000" b="1" spc="25" dirty="0">
                  <a:solidFill>
                    <a:srgbClr val="000000"/>
                  </a:solidFill>
                  <a:latin typeface="Arial" panose="020B0604020202020204" pitchFamily="34" charset="0"/>
                  <a:cs typeface="Arial" panose="020B0604020202020204" pitchFamily="34" charset="0"/>
                </a:rPr>
                <a:t> </a:t>
              </a:r>
              <a:r>
                <a:rPr lang="en-US" sz="4000" b="1" spc="25" dirty="0" err="1">
                  <a:solidFill>
                    <a:srgbClr val="000000"/>
                  </a:solidFill>
                  <a:latin typeface="Arial" panose="020B0604020202020204" pitchFamily="34" charset="0"/>
                  <a:cs typeface="Arial" panose="020B0604020202020204" pitchFamily="34" charset="0"/>
                </a:rPr>
                <a:t>nhất</a:t>
              </a:r>
              <a:r>
                <a:rPr lang="en-US" sz="4000" b="1" spc="25" dirty="0">
                  <a:solidFill>
                    <a:srgbClr val="000000"/>
                  </a:solidFill>
                  <a:latin typeface="Arial" panose="020B0604020202020204" pitchFamily="34" charset="0"/>
                  <a:cs typeface="Arial" panose="020B0604020202020204" pitchFamily="34" charset="0"/>
                </a:rPr>
                <a:t> </a:t>
              </a:r>
              <a:r>
                <a:rPr lang="en-US" sz="4000" b="1" spc="25" dirty="0" err="1">
                  <a:solidFill>
                    <a:srgbClr val="000000"/>
                  </a:solidFill>
                  <a:latin typeface="Arial" panose="020B0604020202020204" pitchFamily="34" charset="0"/>
                  <a:cs typeface="Arial" panose="020B0604020202020204" pitchFamily="34" charset="0"/>
                </a:rPr>
                <a:t>hai</a:t>
              </a:r>
              <a:r>
                <a:rPr lang="en-US" sz="4000" b="1" spc="25" dirty="0">
                  <a:solidFill>
                    <a:srgbClr val="000000"/>
                  </a:solidFill>
                  <a:latin typeface="Arial" panose="020B0604020202020204" pitchFamily="34" charset="0"/>
                  <a:cs typeface="Arial" panose="020B0604020202020204" pitchFamily="34" charset="0"/>
                </a:rPr>
                <a:t> </a:t>
              </a:r>
              <a:r>
                <a:rPr lang="en-US" sz="4000" b="1" spc="25" dirty="0" err="1">
                  <a:solidFill>
                    <a:srgbClr val="000000"/>
                  </a:solidFill>
                  <a:latin typeface="Arial" panose="020B0604020202020204" pitchFamily="34" charset="0"/>
                  <a:cs typeface="Arial" panose="020B0604020202020204" pitchFamily="34" charset="0"/>
                </a:rPr>
                <a:t>ẩn</a:t>
              </a:r>
              <a:r>
                <a:rPr lang="en-US" sz="4000" b="1" spc="25" dirty="0">
                  <a:solidFill>
                    <a:srgbClr val="000000"/>
                  </a:solidFill>
                  <a:latin typeface="Arial" panose="020B0604020202020204" pitchFamily="34" charset="0"/>
                  <a:cs typeface="Arial" panose="020B0604020202020204" pitchFamily="34" charset="0"/>
                </a:rPr>
                <a:t> </a:t>
              </a:r>
              <a:r>
                <a:rPr lang="en-US" sz="4000" b="1" spc="25" dirty="0" err="1">
                  <a:solidFill>
                    <a:srgbClr val="000000"/>
                  </a:solidFill>
                  <a:latin typeface="Arial" panose="020B0604020202020204" pitchFamily="34" charset="0"/>
                  <a:cs typeface="Arial" panose="020B0604020202020204" pitchFamily="34" charset="0"/>
                </a:rPr>
                <a:t>trên</a:t>
              </a:r>
              <a:r>
                <a:rPr lang="en-US" sz="4000" b="1" spc="25" dirty="0">
                  <a:solidFill>
                    <a:srgbClr val="000000"/>
                  </a:solidFill>
                  <a:latin typeface="Arial" panose="020B0604020202020204" pitchFamily="34" charset="0"/>
                  <a:cs typeface="Arial" panose="020B0604020202020204" pitchFamily="34" charset="0"/>
                </a:rPr>
                <a:t> </a:t>
              </a:r>
              <a:r>
                <a:rPr lang="en-US" sz="4000" b="1" spc="25" dirty="0" err="1">
                  <a:solidFill>
                    <a:srgbClr val="000000"/>
                  </a:solidFill>
                  <a:latin typeface="Arial" panose="020B0604020202020204" pitchFamily="34" charset="0"/>
                  <a:cs typeface="Arial" panose="020B0604020202020204" pitchFamily="34" charset="0"/>
                </a:rPr>
                <a:t>mặt</a:t>
              </a:r>
              <a:r>
                <a:rPr lang="en-US" sz="4000" b="1" spc="25" dirty="0">
                  <a:solidFill>
                    <a:srgbClr val="000000"/>
                  </a:solidFill>
                  <a:latin typeface="Arial" panose="020B0604020202020204" pitchFamily="34" charset="0"/>
                  <a:cs typeface="Arial" panose="020B0604020202020204" pitchFamily="34" charset="0"/>
                </a:rPr>
                <a:t> </a:t>
              </a:r>
              <a:r>
                <a:rPr lang="en-US" sz="4000" b="1" spc="25" dirty="0" err="1">
                  <a:solidFill>
                    <a:srgbClr val="000000"/>
                  </a:solidFill>
                  <a:latin typeface="Arial" panose="020B0604020202020204" pitchFamily="34" charset="0"/>
                  <a:cs typeface="Arial" panose="020B0604020202020204" pitchFamily="34" charset="0"/>
                </a:rPr>
                <a:t>phẳng</a:t>
              </a:r>
              <a:r>
                <a:rPr lang="en-US" sz="4000" b="1" spc="25" dirty="0">
                  <a:solidFill>
                    <a:srgbClr val="000000"/>
                  </a:solidFill>
                  <a:latin typeface="Arial" panose="020B0604020202020204" pitchFamily="34" charset="0"/>
                  <a:cs typeface="Arial" panose="020B0604020202020204" pitchFamily="34" charset="0"/>
                </a:rPr>
                <a:t> </a:t>
              </a:r>
              <a:r>
                <a:rPr lang="en-US" sz="4000" b="1" spc="25" dirty="0" err="1">
                  <a:solidFill>
                    <a:srgbClr val="000000"/>
                  </a:solidFill>
                  <a:latin typeface="Arial" panose="020B0604020202020204" pitchFamily="34" charset="0"/>
                  <a:cs typeface="Arial" panose="020B0604020202020204" pitchFamily="34" charset="0"/>
                </a:rPr>
                <a:t>tọa</a:t>
              </a:r>
              <a:r>
                <a:rPr lang="en-US" sz="4000" b="1" spc="25" dirty="0">
                  <a:solidFill>
                    <a:srgbClr val="000000"/>
                  </a:solidFill>
                  <a:latin typeface="Arial" panose="020B0604020202020204" pitchFamily="34" charset="0"/>
                  <a:cs typeface="Arial" panose="020B0604020202020204" pitchFamily="34" charset="0"/>
                </a:rPr>
                <a:t> </a:t>
              </a:r>
              <a:r>
                <a:rPr lang="en-US" sz="4000" b="1" spc="25" dirty="0" err="1">
                  <a:solidFill>
                    <a:srgbClr val="000000"/>
                  </a:solidFill>
                  <a:latin typeface="Arial" panose="020B0604020202020204" pitchFamily="34" charset="0"/>
                  <a:cs typeface="Arial" panose="020B0604020202020204" pitchFamily="34" charset="0"/>
                </a:rPr>
                <a:t>độ</a:t>
              </a:r>
              <a:r>
                <a:rPr lang="en-US" sz="4000" b="1" spc="25" dirty="0">
                  <a:solidFill>
                    <a:srgbClr val="000000"/>
                  </a:solidFill>
                  <a:latin typeface="Arial" panose="020B0604020202020204" pitchFamily="34" charset="0"/>
                  <a:cs typeface="Arial" panose="020B0604020202020204" pitchFamily="34" charset="0"/>
                </a:rPr>
                <a:t> </a:t>
              </a:r>
            </a:p>
          </p:txBody>
        </p:sp>
      </p:grpSp>
      <p:grpSp>
        <p:nvGrpSpPr>
          <p:cNvPr id="42" name="Group 41"/>
          <p:cNvGrpSpPr/>
          <p:nvPr/>
        </p:nvGrpSpPr>
        <p:grpSpPr>
          <a:xfrm>
            <a:off x="1066800" y="2781300"/>
            <a:ext cx="16230600" cy="6781800"/>
            <a:chOff x="1066800" y="2781300"/>
            <a:chExt cx="16230600" cy="6781800"/>
          </a:xfrm>
        </p:grpSpPr>
        <p:grpSp>
          <p:nvGrpSpPr>
            <p:cNvPr id="2" name="Group 2"/>
            <p:cNvGrpSpPr/>
            <p:nvPr/>
          </p:nvGrpSpPr>
          <p:grpSpPr>
            <a:xfrm>
              <a:off x="1066800" y="2781300"/>
              <a:ext cx="16230600" cy="6781800"/>
              <a:chOff x="0" y="0"/>
              <a:chExt cx="12456187" cy="3387158"/>
            </a:xfrm>
            <a:solidFill>
              <a:schemeClr val="accent4">
                <a:lumMod val="20000"/>
                <a:lumOff val="80000"/>
              </a:schemeClr>
            </a:solidFill>
          </p:grpSpPr>
          <p:sp>
            <p:nvSpPr>
              <p:cNvPr id="3" name="Freeform 3"/>
              <p:cNvSpPr/>
              <p:nvPr/>
            </p:nvSpPr>
            <p:spPr>
              <a:xfrm>
                <a:off x="0" y="0"/>
                <a:ext cx="12456187" cy="3387158"/>
              </a:xfrm>
              <a:custGeom>
                <a:avLst/>
                <a:gdLst/>
                <a:ahLst/>
                <a:cxnLst/>
                <a:rect l="l" t="t" r="r" b="b"/>
                <a:pathLst>
                  <a:path w="12456187" h="3387158">
                    <a:moveTo>
                      <a:pt x="12331726" y="3387158"/>
                    </a:moveTo>
                    <a:lnTo>
                      <a:pt x="124460" y="3387158"/>
                    </a:lnTo>
                    <a:cubicBezTo>
                      <a:pt x="55880" y="3387158"/>
                      <a:pt x="0" y="3331278"/>
                      <a:pt x="0" y="3262698"/>
                    </a:cubicBezTo>
                    <a:lnTo>
                      <a:pt x="0" y="124460"/>
                    </a:lnTo>
                    <a:cubicBezTo>
                      <a:pt x="0" y="55880"/>
                      <a:pt x="55880" y="0"/>
                      <a:pt x="124460" y="0"/>
                    </a:cubicBezTo>
                    <a:lnTo>
                      <a:pt x="12331727" y="0"/>
                    </a:lnTo>
                    <a:cubicBezTo>
                      <a:pt x="12400307" y="0"/>
                      <a:pt x="12456187" y="55880"/>
                      <a:pt x="12456187" y="124460"/>
                    </a:cubicBezTo>
                    <a:lnTo>
                      <a:pt x="12456187" y="3262698"/>
                    </a:lnTo>
                    <a:cubicBezTo>
                      <a:pt x="12456187" y="3331278"/>
                      <a:pt x="12400307" y="3387158"/>
                      <a:pt x="12331727" y="3387158"/>
                    </a:cubicBezTo>
                    <a:close/>
                  </a:path>
                </a:pathLst>
              </a:custGeom>
              <a:grpFill/>
            </p:spPr>
          </p:sp>
        </p:grpSp>
        <p:sp>
          <p:nvSpPr>
            <p:cNvPr id="36" name="Rounded Rectangle 35"/>
            <p:cNvSpPr/>
            <p:nvPr/>
          </p:nvSpPr>
          <p:spPr>
            <a:xfrm>
              <a:off x="1395120" y="3086100"/>
              <a:ext cx="1600200" cy="10668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HĐ2</a:t>
              </a:r>
            </a:p>
          </p:txBody>
        </p:sp>
        <p:sp>
          <p:nvSpPr>
            <p:cNvPr id="37" name="Rectangle 36"/>
            <p:cNvSpPr/>
            <p:nvPr/>
          </p:nvSpPr>
          <p:spPr>
            <a:xfrm>
              <a:off x="3212160" y="2880291"/>
              <a:ext cx="13868400" cy="1478418"/>
            </a:xfrm>
            <a:prstGeom prst="rect">
              <a:avLst/>
            </a:prstGeom>
          </p:spPr>
          <p:txBody>
            <a:bodyPr wrap="square">
              <a:spAutoFit/>
            </a:bodyPr>
            <a:lstStyle/>
            <a:p>
              <a:pPr algn="just">
                <a:lnSpc>
                  <a:spcPct val="150000"/>
                </a:lnSpc>
              </a:pPr>
              <a:r>
                <a:rPr lang="vi-VN" sz="3200" dirty="0">
                  <a:latin typeface="Arial" panose="020B0604020202020204" pitchFamily="34" charset="0"/>
                  <a:cs typeface="Arial" panose="020B0604020202020204" pitchFamily="34" charset="0"/>
                </a:rPr>
                <a:t>Cho đường thẳng d: x + y = 150 trên mặt phẳng tọa độ Oxy. Đường thẳng này cắt hai trục tọa độ Ox và Oy tại hai điểm A và B.</a:t>
              </a:r>
            </a:p>
          </p:txBody>
        </p:sp>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9978" y="4524382"/>
              <a:ext cx="3482479" cy="3118988"/>
            </a:xfrm>
            <a:prstGeom prst="rect">
              <a:avLst/>
            </a:prstGeom>
          </p:spPr>
        </p:pic>
        <p:sp>
          <p:nvSpPr>
            <p:cNvPr id="39" name="Rectangle 38"/>
            <p:cNvSpPr/>
            <p:nvPr/>
          </p:nvSpPr>
          <p:spPr>
            <a:xfrm>
              <a:off x="5595955" y="4487620"/>
              <a:ext cx="10998323" cy="3046988"/>
            </a:xfrm>
            <a:prstGeom prst="rect">
              <a:avLst/>
            </a:prstGeom>
          </p:spPr>
          <p:txBody>
            <a:bodyPr wrap="square">
              <a:spAutoFit/>
            </a:bodyPr>
            <a:lstStyle/>
            <a:p>
              <a:pPr algn="just">
                <a:lnSpc>
                  <a:spcPct val="150000"/>
                </a:lnSpc>
              </a:pPr>
              <a:r>
                <a:rPr lang="vi-VN" sz="3200" dirty="0">
                  <a:latin typeface="Arial" panose="020B0604020202020204" pitchFamily="34" charset="0"/>
                  <a:cs typeface="Arial" panose="020B0604020202020204" pitchFamily="34" charset="0"/>
                </a:rPr>
                <a:t>a</a:t>
              </a:r>
              <a:r>
                <a:rPr lang="en-US" sz="3200" dirty="0">
                  <a:latin typeface="Arial" panose="020B0604020202020204" pitchFamily="34" charset="0"/>
                  <a:cs typeface="Arial" panose="020B0604020202020204" pitchFamily="34" charset="0"/>
                </a:rPr>
                <a:t>)</a:t>
              </a:r>
              <a:r>
                <a:rPr lang="vi-VN" sz="3200" dirty="0">
                  <a:latin typeface="Arial" panose="020B0604020202020204" pitchFamily="34" charset="0"/>
                  <a:cs typeface="Arial" panose="020B0604020202020204" pitchFamily="34" charset="0"/>
                </a:rPr>
                <a:t> Xác định các miền nghiệm D</a:t>
              </a:r>
              <a:r>
                <a:rPr lang="en-US" sz="3200" baseline="-250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 </a:t>
              </a:r>
              <a:r>
                <a:rPr lang="vi-VN" sz="3200" dirty="0">
                  <a:latin typeface="Arial" panose="020B0604020202020204" pitchFamily="34" charset="0"/>
                  <a:cs typeface="Arial" panose="020B0604020202020204" pitchFamily="34" charset="0"/>
                </a:rPr>
                <a:t>,D</a:t>
              </a:r>
              <a:r>
                <a:rPr lang="en-US" sz="3200" baseline="-25000" dirty="0">
                  <a:latin typeface="Arial" panose="020B0604020202020204" pitchFamily="34" charset="0"/>
                  <a:cs typeface="Arial" panose="020B0604020202020204" pitchFamily="34" charset="0"/>
                </a:rPr>
                <a:t>2</a:t>
              </a:r>
              <a:r>
                <a:rPr lang="en-US" sz="3200" dirty="0">
                  <a:latin typeface="Arial" panose="020B0604020202020204" pitchFamily="34" charset="0"/>
                  <a:cs typeface="Arial" panose="020B0604020202020204" pitchFamily="34" charset="0"/>
                </a:rPr>
                <a:t> </a:t>
              </a:r>
              <a:r>
                <a:rPr lang="vi-VN" sz="3200" dirty="0">
                  <a:latin typeface="Arial" panose="020B0604020202020204" pitchFamily="34" charset="0"/>
                  <a:cs typeface="Arial" panose="020B0604020202020204" pitchFamily="34" charset="0"/>
                </a:rPr>
                <a:t>, D</a:t>
              </a:r>
              <a:r>
                <a:rPr lang="en-US" sz="3200" baseline="-25000" dirty="0">
                  <a:latin typeface="Arial" panose="020B0604020202020204" pitchFamily="34" charset="0"/>
                  <a:cs typeface="Arial" panose="020B0604020202020204" pitchFamily="34" charset="0"/>
                </a:rPr>
                <a:t>3</a:t>
              </a:r>
              <a:r>
                <a:rPr lang="vi-VN" sz="3200" dirty="0">
                  <a:latin typeface="Arial" panose="020B0604020202020204" pitchFamily="34" charset="0"/>
                  <a:cs typeface="Arial" panose="020B0604020202020204" pitchFamily="34" charset="0"/>
                </a:rPr>
                <a:t> của bất phương trình tương ứng x</a:t>
              </a:r>
              <a:r>
                <a:rPr lang="en-US" sz="3200" dirty="0">
                  <a:latin typeface="Arial" panose="020B0604020202020204" pitchFamily="34" charset="0"/>
                  <a:cs typeface="Arial" panose="020B0604020202020204" pitchFamily="34" charset="0"/>
                </a:rPr>
                <a:t> </a:t>
              </a:r>
              <a:r>
                <a:rPr lang="vi-VN" sz="3200" dirty="0">
                  <a:latin typeface="Arial" panose="020B0604020202020204" pitchFamily="34" charset="0"/>
                  <a:cs typeface="Arial" panose="020B0604020202020204" pitchFamily="34" charset="0"/>
                </a:rPr>
                <a:t>≥</a:t>
              </a:r>
              <a:r>
                <a:rPr lang="en-US" sz="3200" dirty="0">
                  <a:latin typeface="Arial" panose="020B0604020202020204" pitchFamily="34" charset="0"/>
                  <a:cs typeface="Arial" panose="020B0604020202020204" pitchFamily="34" charset="0"/>
                </a:rPr>
                <a:t> </a:t>
              </a:r>
              <a:r>
                <a:rPr lang="vi-VN" sz="3200" dirty="0">
                  <a:latin typeface="Arial" panose="020B0604020202020204" pitchFamily="34" charset="0"/>
                  <a:cs typeface="Arial" panose="020B0604020202020204" pitchFamily="34" charset="0"/>
                </a:rPr>
                <a:t>0;</a:t>
              </a:r>
              <a:r>
                <a:rPr lang="en-US" sz="3200" dirty="0">
                  <a:latin typeface="Arial" panose="020B0604020202020204" pitchFamily="34" charset="0"/>
                  <a:cs typeface="Arial" panose="020B0604020202020204" pitchFamily="34" charset="0"/>
                </a:rPr>
                <a:t> </a:t>
              </a:r>
              <a:r>
                <a:rPr lang="vi-VN" sz="3200" dirty="0">
                  <a:latin typeface="Arial" panose="020B0604020202020204" pitchFamily="34" charset="0"/>
                  <a:cs typeface="Arial" panose="020B0604020202020204" pitchFamily="34" charset="0"/>
                </a:rPr>
                <a:t>y</a:t>
              </a:r>
              <a:r>
                <a:rPr lang="en-US" sz="3200" dirty="0">
                  <a:latin typeface="Arial" panose="020B0604020202020204" pitchFamily="34" charset="0"/>
                  <a:cs typeface="Arial" panose="020B0604020202020204" pitchFamily="34" charset="0"/>
                </a:rPr>
                <a:t> </a:t>
              </a:r>
              <a:r>
                <a:rPr lang="vi-VN" sz="3200" dirty="0">
                  <a:latin typeface="Arial" panose="020B0604020202020204" pitchFamily="34" charset="0"/>
                  <a:cs typeface="Arial" panose="020B0604020202020204" pitchFamily="34" charset="0"/>
                </a:rPr>
                <a:t>≥</a:t>
              </a:r>
              <a:r>
                <a:rPr lang="en-US" sz="3200" dirty="0">
                  <a:latin typeface="Arial" panose="020B0604020202020204" pitchFamily="34" charset="0"/>
                  <a:cs typeface="Arial" panose="020B0604020202020204" pitchFamily="34" charset="0"/>
                </a:rPr>
                <a:t> </a:t>
              </a:r>
              <a:r>
                <a:rPr lang="vi-VN" sz="3200" dirty="0">
                  <a:latin typeface="Arial" panose="020B0604020202020204" pitchFamily="34" charset="0"/>
                  <a:cs typeface="Arial" panose="020B0604020202020204" pitchFamily="34" charset="0"/>
                </a:rPr>
                <a:t>0 và x</a:t>
              </a:r>
              <a:r>
                <a:rPr lang="en-US" sz="3200" dirty="0">
                  <a:latin typeface="Arial" panose="020B0604020202020204" pitchFamily="34" charset="0"/>
                  <a:cs typeface="Arial" panose="020B0604020202020204" pitchFamily="34" charset="0"/>
                </a:rPr>
                <a:t> </a:t>
              </a:r>
              <a:r>
                <a:rPr lang="vi-VN" sz="3200" dirty="0">
                  <a:latin typeface="Arial" panose="020B0604020202020204" pitchFamily="34" charset="0"/>
                  <a:cs typeface="Arial" panose="020B0604020202020204" pitchFamily="34" charset="0"/>
                </a:rPr>
                <a:t>+</a:t>
              </a:r>
              <a:r>
                <a:rPr lang="en-US" sz="3200" dirty="0">
                  <a:latin typeface="Arial" panose="020B0604020202020204" pitchFamily="34" charset="0"/>
                  <a:cs typeface="Arial" panose="020B0604020202020204" pitchFamily="34" charset="0"/>
                </a:rPr>
                <a:t> </a:t>
              </a:r>
              <a:r>
                <a:rPr lang="vi-VN" sz="3200" dirty="0">
                  <a:latin typeface="Arial" panose="020B0604020202020204" pitchFamily="34" charset="0"/>
                  <a:cs typeface="Arial" panose="020B0604020202020204" pitchFamily="34" charset="0"/>
                </a:rPr>
                <a:t>y</a:t>
              </a:r>
              <a:r>
                <a:rPr lang="en-US" sz="3200" dirty="0">
                  <a:latin typeface="Arial" panose="020B0604020202020204" pitchFamily="34" charset="0"/>
                  <a:cs typeface="Arial" panose="020B0604020202020204" pitchFamily="34" charset="0"/>
                </a:rPr>
                <a:t> </a:t>
              </a:r>
              <a:r>
                <a:rPr lang="vi-VN" sz="3200" dirty="0">
                  <a:latin typeface="Arial" panose="020B0604020202020204" pitchFamily="34" charset="0"/>
                  <a:cs typeface="Arial" panose="020B0604020202020204" pitchFamily="34" charset="0"/>
                </a:rPr>
                <a:t>≤</a:t>
              </a:r>
              <a:r>
                <a:rPr lang="en-US" sz="3200" dirty="0">
                  <a:latin typeface="Arial" panose="020B0604020202020204" pitchFamily="34" charset="0"/>
                  <a:cs typeface="Arial" panose="020B0604020202020204" pitchFamily="34" charset="0"/>
                </a:rPr>
                <a:t> </a:t>
              </a:r>
              <a:r>
                <a:rPr lang="vi-VN" sz="3200" dirty="0">
                  <a:latin typeface="Arial" panose="020B0604020202020204" pitchFamily="34" charset="0"/>
                  <a:cs typeface="Arial" panose="020B0604020202020204" pitchFamily="34" charset="0"/>
                </a:rPr>
                <a:t>150.</a:t>
              </a:r>
            </a:p>
            <a:p>
              <a:pPr algn="just">
                <a:lnSpc>
                  <a:spcPct val="150000"/>
                </a:lnSpc>
              </a:pPr>
              <a:r>
                <a:rPr lang="vi-VN" sz="3200" dirty="0">
                  <a:latin typeface="Arial" panose="020B0604020202020204" pitchFamily="34" charset="0"/>
                  <a:cs typeface="Arial" panose="020B0604020202020204" pitchFamily="34" charset="0"/>
                </a:rPr>
                <a:t>b</a:t>
              </a:r>
              <a:r>
                <a:rPr lang="en-US" sz="3200" dirty="0">
                  <a:latin typeface="Arial" panose="020B0604020202020204" pitchFamily="34" charset="0"/>
                  <a:cs typeface="Arial" panose="020B0604020202020204" pitchFamily="34" charset="0"/>
                </a:rPr>
                <a:t>)</a:t>
              </a:r>
              <a:r>
                <a:rPr lang="vi-VN" sz="3200" dirty="0">
                  <a:latin typeface="Arial" panose="020B0604020202020204" pitchFamily="34" charset="0"/>
                  <a:cs typeface="Arial" panose="020B0604020202020204" pitchFamily="34" charset="0"/>
                </a:rPr>
                <a:t> Miền tam giác OAB có phải là giao của các miền D</a:t>
              </a:r>
              <a:r>
                <a:rPr lang="en-US" sz="3200" baseline="-25000" dirty="0">
                  <a:latin typeface="Arial" panose="020B0604020202020204" pitchFamily="34" charset="0"/>
                  <a:cs typeface="Arial" panose="020B0604020202020204" pitchFamily="34" charset="0"/>
                </a:rPr>
                <a:t>1</a:t>
              </a:r>
              <a:r>
                <a:rPr lang="vi-VN" sz="3200" dirty="0">
                  <a:latin typeface="Arial" panose="020B0604020202020204" pitchFamily="34" charset="0"/>
                  <a:cs typeface="Arial" panose="020B0604020202020204" pitchFamily="34" charset="0"/>
                </a:rPr>
                <a:t>, D</a:t>
              </a:r>
              <a:r>
                <a:rPr lang="en-US" sz="3200" baseline="-25000" dirty="0">
                  <a:latin typeface="Arial" panose="020B0604020202020204" pitchFamily="34" charset="0"/>
                  <a:cs typeface="Arial" panose="020B0604020202020204" pitchFamily="34" charset="0"/>
                </a:rPr>
                <a:t>2</a:t>
              </a:r>
              <a:r>
                <a:rPr lang="vi-VN" sz="3200" dirty="0">
                  <a:latin typeface="Arial" panose="020B0604020202020204" pitchFamily="34" charset="0"/>
                  <a:cs typeface="Arial" panose="020B0604020202020204" pitchFamily="34" charset="0"/>
                </a:rPr>
                <a:t>, D</a:t>
              </a:r>
              <a:r>
                <a:rPr lang="en-US" sz="3200" baseline="-25000" dirty="0">
                  <a:latin typeface="Arial" panose="020B0604020202020204" pitchFamily="34" charset="0"/>
                  <a:cs typeface="Arial" panose="020B0604020202020204" pitchFamily="34" charset="0"/>
                </a:rPr>
                <a:t>3</a:t>
              </a:r>
              <a:r>
                <a:rPr lang="vi-VN" sz="3200" dirty="0">
                  <a:latin typeface="Arial" panose="020B0604020202020204" pitchFamily="34" charset="0"/>
                  <a:cs typeface="Arial" panose="020B0604020202020204" pitchFamily="34" charset="0"/>
                </a:rPr>
                <a:t> hay không?</a:t>
              </a:r>
            </a:p>
          </p:txBody>
        </p:sp>
        <p:sp>
          <p:nvSpPr>
            <p:cNvPr id="40" name="Rectangle 39"/>
            <p:cNvSpPr/>
            <p:nvPr/>
          </p:nvSpPr>
          <p:spPr>
            <a:xfrm>
              <a:off x="1415440" y="7663519"/>
              <a:ext cx="12778080" cy="1569660"/>
            </a:xfrm>
            <a:prstGeom prst="rect">
              <a:avLst/>
            </a:prstGeom>
          </p:spPr>
          <p:txBody>
            <a:bodyPr wrap="square">
              <a:spAutoFit/>
            </a:bodyPr>
            <a:lstStyle/>
            <a:p>
              <a:pPr algn="just">
                <a:lnSpc>
                  <a:spcPct val="150000"/>
                </a:lnSpc>
              </a:pPr>
              <a:r>
                <a:rPr lang="vi-VN" sz="3200" dirty="0">
                  <a:latin typeface="Arial" panose="020B0604020202020204" pitchFamily="34" charset="0"/>
                  <a:cs typeface="Arial" panose="020B0604020202020204" pitchFamily="34" charset="0"/>
                </a:rPr>
                <a:t>c) Lấy một điểm trong tam giác OAB và kiểm tra xem tọa độ của các điểm đó có phải là nghiệm của hệ bất phương trình sau hay không:</a:t>
              </a:r>
            </a:p>
          </p:txBody>
        </p:sp>
        <mc:AlternateContent xmlns:mc="http://schemas.openxmlformats.org/markup-compatibility/2006" xmlns:a14="http://schemas.microsoft.com/office/drawing/2010/main">
          <mc:Choice Requires="a14">
            <p:sp>
              <p:nvSpPr>
                <p:cNvPr id="41" name="TextBox 40"/>
                <p:cNvSpPr txBox="1"/>
                <p:nvPr/>
              </p:nvSpPr>
              <p:spPr>
                <a:xfrm>
                  <a:off x="14475689" y="7661017"/>
                  <a:ext cx="2539541" cy="15721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200" i="1" smtClean="0">
                                <a:latin typeface="Cambria Math" panose="02040503050406030204" pitchFamily="18" charset="0"/>
                              </a:rPr>
                            </m:ctrlPr>
                          </m:dPr>
                          <m:e>
                            <m:eqArr>
                              <m:eqArrPr>
                                <m:ctrlPr>
                                  <a:rPr lang="en-US" sz="3200" i="1" smtClean="0">
                                    <a:latin typeface="Cambria Math" panose="02040503050406030204" pitchFamily="18" charset="0"/>
                                  </a:rPr>
                                </m:ctrlPr>
                              </m:eqArrPr>
                              <m:e>
                                <m:r>
                                  <m:rPr>
                                    <m:sty m:val="p"/>
                                  </m:rPr>
                                  <a:rPr lang="en-US" sz="3200" b="0" i="0" smtClean="0">
                                    <a:latin typeface="Cambria Math" panose="02040503050406030204" pitchFamily="18" charset="0"/>
                                  </a:rPr>
                                  <m:t>x</m:t>
                                </m:r>
                                <m:r>
                                  <a:rPr lang="en-US" sz="3200" b="0" i="0" smtClean="0">
                                    <a:latin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≥0</m:t>
                                </m:r>
                                <m:r>
                                  <a:rPr lang="en-US" sz="3200" b="0" i="0" smtClean="0">
                                    <a:latin typeface="Cambria Math" panose="02040503050406030204" pitchFamily="18" charset="0"/>
                                  </a:rPr>
                                  <m:t> </m:t>
                                </m:r>
                              </m:e>
                              <m:e>
                                <m:r>
                                  <m:rPr>
                                    <m:sty m:val="p"/>
                                  </m:rPr>
                                  <a:rPr lang="en-US" sz="3200" b="0" i="0" smtClean="0">
                                    <a:latin typeface="Cambria Math" panose="02040503050406030204" pitchFamily="18" charset="0"/>
                                  </a:rPr>
                                  <m:t>y</m:t>
                                </m:r>
                                <m:r>
                                  <a:rPr lang="en-US" sz="3200" b="0" i="0" smtClean="0">
                                    <a:latin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≥0</m:t>
                                </m:r>
                              </m:e>
                              <m:e>
                                <m:r>
                                  <m:rPr>
                                    <m:sty m:val="p"/>
                                  </m:rPr>
                                  <a:rPr lang="en-US" sz="3200" b="0" i="0" smtClean="0">
                                    <a:latin typeface="Cambria Math" panose="02040503050406030204" pitchFamily="18" charset="0"/>
                                  </a:rPr>
                                  <m:t>x</m:t>
                                </m:r>
                                <m:r>
                                  <a:rPr lang="en-US" sz="3200" b="0" i="0" smtClean="0">
                                    <a:latin typeface="Cambria Math" panose="02040503050406030204" pitchFamily="18" charset="0"/>
                                  </a:rPr>
                                  <m:t>+</m:t>
                                </m:r>
                                <m:r>
                                  <m:rPr>
                                    <m:sty m:val="p"/>
                                  </m:rPr>
                                  <a:rPr lang="en-US" sz="3200" b="0" i="0" smtClean="0">
                                    <a:latin typeface="Cambria Math" panose="02040503050406030204" pitchFamily="18" charset="0"/>
                                  </a:rPr>
                                  <m:t>y</m:t>
                                </m:r>
                                <m:r>
                                  <a:rPr lang="en-US" sz="3200" b="0" i="0" smtClean="0">
                                    <a:latin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≤150</m:t>
                                </m:r>
                              </m:e>
                            </m:eqArr>
                          </m:e>
                        </m:d>
                      </m:oMath>
                    </m:oMathPara>
                  </a14:m>
                  <a:endParaRPr lang="en-US" sz="3200" dirty="0"/>
                </a:p>
              </p:txBody>
            </p:sp>
          </mc:Choice>
          <mc:Fallback xmlns="">
            <p:sp>
              <p:nvSpPr>
                <p:cNvPr id="41" name="TextBox 40"/>
                <p:cNvSpPr txBox="1">
                  <a:spLocks noRot="1" noChangeAspect="1" noMove="1" noResize="1" noEditPoints="1" noAdjustHandles="1" noChangeArrowheads="1" noChangeShapeType="1" noTextEdit="1"/>
                </p:cNvSpPr>
                <p:nvPr/>
              </p:nvSpPr>
              <p:spPr>
                <a:xfrm>
                  <a:off x="14475689" y="7661017"/>
                  <a:ext cx="2539541" cy="1572162"/>
                </a:xfrm>
                <a:prstGeom prst="rect">
                  <a:avLst/>
                </a:prstGeom>
                <a:blipFill rotWithShape="0">
                  <a:blip r:embed="rId3"/>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946779297"/>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10" t="29391" r="1034" b="15712"/>
          <a:stretch>
            <a:fillRect/>
          </a:stretch>
        </p:blipFill>
        <p:spPr>
          <a:xfrm>
            <a:off x="0" y="0"/>
            <a:ext cx="18288000" cy="10287000"/>
          </a:xfrm>
          <a:prstGeom prst="rect">
            <a:avLst/>
          </a:prstGeom>
        </p:spPr>
      </p:pic>
      <p:grpSp>
        <p:nvGrpSpPr>
          <p:cNvPr id="3" name="Group 3"/>
          <p:cNvGrpSpPr/>
          <p:nvPr/>
        </p:nvGrpSpPr>
        <p:grpSpPr>
          <a:xfrm>
            <a:off x="289538" y="309851"/>
            <a:ext cx="17708923" cy="9667298"/>
            <a:chOff x="0" y="0"/>
            <a:chExt cx="1760997" cy="961328"/>
          </a:xfrm>
        </p:grpSpPr>
        <p:sp>
          <p:nvSpPr>
            <p:cNvPr id="4" name="Freeform 4"/>
            <p:cNvSpPr/>
            <p:nvPr/>
          </p:nvSpPr>
          <p:spPr>
            <a:xfrm>
              <a:off x="0" y="0"/>
              <a:ext cx="1760997" cy="961328"/>
            </a:xfrm>
            <a:custGeom>
              <a:avLst/>
              <a:gdLst/>
              <a:ahLst/>
              <a:cxnLst/>
              <a:rect l="l" t="t" r="r" b="b"/>
              <a:pathLst>
                <a:path w="1760997" h="961328">
                  <a:moveTo>
                    <a:pt x="1636537" y="961328"/>
                  </a:moveTo>
                  <a:lnTo>
                    <a:pt x="124460" y="961328"/>
                  </a:lnTo>
                  <a:cubicBezTo>
                    <a:pt x="55880" y="961328"/>
                    <a:pt x="0" y="905448"/>
                    <a:pt x="0" y="836868"/>
                  </a:cubicBezTo>
                  <a:lnTo>
                    <a:pt x="0" y="124460"/>
                  </a:lnTo>
                  <a:cubicBezTo>
                    <a:pt x="0" y="55880"/>
                    <a:pt x="55880" y="0"/>
                    <a:pt x="124460" y="0"/>
                  </a:cubicBezTo>
                  <a:lnTo>
                    <a:pt x="1636537" y="0"/>
                  </a:lnTo>
                  <a:cubicBezTo>
                    <a:pt x="1705117" y="0"/>
                    <a:pt x="1760997" y="55880"/>
                    <a:pt x="1760997" y="124460"/>
                  </a:cubicBezTo>
                  <a:lnTo>
                    <a:pt x="1760997" y="836868"/>
                  </a:lnTo>
                  <a:cubicBezTo>
                    <a:pt x="1760997" y="905448"/>
                    <a:pt x="1705117" y="961328"/>
                    <a:pt x="1636537" y="961328"/>
                  </a:cubicBezTo>
                  <a:close/>
                </a:path>
              </a:pathLst>
            </a:custGeom>
            <a:solidFill>
              <a:srgbClr val="F8F4F8"/>
            </a:solidFill>
          </p:spPr>
        </p:sp>
      </p:grpSp>
      <p:grpSp>
        <p:nvGrpSpPr>
          <p:cNvPr id="5" name="Group 5"/>
          <p:cNvGrpSpPr/>
          <p:nvPr/>
        </p:nvGrpSpPr>
        <p:grpSpPr>
          <a:xfrm>
            <a:off x="289538" y="1257300"/>
            <a:ext cx="17708923" cy="8719849"/>
            <a:chOff x="0" y="0"/>
            <a:chExt cx="1760997" cy="798413"/>
          </a:xfrm>
        </p:grpSpPr>
        <p:sp>
          <p:nvSpPr>
            <p:cNvPr id="6" name="Freeform 6"/>
            <p:cNvSpPr/>
            <p:nvPr/>
          </p:nvSpPr>
          <p:spPr>
            <a:xfrm>
              <a:off x="0" y="0"/>
              <a:ext cx="1760997" cy="798413"/>
            </a:xfrm>
            <a:custGeom>
              <a:avLst/>
              <a:gdLst/>
              <a:ahLst/>
              <a:cxnLst/>
              <a:rect l="l" t="t" r="r" b="b"/>
              <a:pathLst>
                <a:path w="1760997" h="798413">
                  <a:moveTo>
                    <a:pt x="1636537" y="798413"/>
                  </a:moveTo>
                  <a:lnTo>
                    <a:pt x="124460" y="798413"/>
                  </a:lnTo>
                  <a:cubicBezTo>
                    <a:pt x="55880" y="798413"/>
                    <a:pt x="0" y="742533"/>
                    <a:pt x="0" y="673953"/>
                  </a:cubicBezTo>
                  <a:lnTo>
                    <a:pt x="0" y="124460"/>
                  </a:lnTo>
                  <a:cubicBezTo>
                    <a:pt x="0" y="55880"/>
                    <a:pt x="55880" y="0"/>
                    <a:pt x="124460" y="0"/>
                  </a:cubicBezTo>
                  <a:lnTo>
                    <a:pt x="1636537" y="0"/>
                  </a:lnTo>
                  <a:cubicBezTo>
                    <a:pt x="1705117" y="0"/>
                    <a:pt x="1760997" y="55880"/>
                    <a:pt x="1760997" y="124460"/>
                  </a:cubicBezTo>
                  <a:lnTo>
                    <a:pt x="1760997" y="673953"/>
                  </a:lnTo>
                  <a:cubicBezTo>
                    <a:pt x="1760997" y="742533"/>
                    <a:pt x="1705117" y="798413"/>
                    <a:pt x="1636537" y="798413"/>
                  </a:cubicBezTo>
                  <a:close/>
                </a:path>
              </a:pathLst>
            </a:custGeom>
            <a:solidFill>
              <a:srgbClr val="FFFFFF"/>
            </a:solidFill>
          </p:spPr>
        </p:sp>
      </p:grpSp>
      <p:pic>
        <p:nvPicPr>
          <p:cNvPr id="28" name="Picture 2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535400" y="495280"/>
            <a:ext cx="714997" cy="714997"/>
          </a:xfrm>
          <a:prstGeom prst="rect">
            <a:avLst/>
          </a:prstGeom>
        </p:spPr>
      </p:pic>
      <p:grpSp>
        <p:nvGrpSpPr>
          <p:cNvPr id="30" name="Group 29"/>
          <p:cNvGrpSpPr/>
          <p:nvPr/>
        </p:nvGrpSpPr>
        <p:grpSpPr>
          <a:xfrm>
            <a:off x="4648200" y="261520"/>
            <a:ext cx="2625118" cy="1981200"/>
            <a:chOff x="2632683" y="495301"/>
            <a:chExt cx="2625118" cy="1981200"/>
          </a:xfrm>
        </p:grpSpPr>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2683" y="495301"/>
              <a:ext cx="2625118" cy="1981200"/>
            </a:xfrm>
            <a:prstGeom prst="rect">
              <a:avLst/>
            </a:prstGeom>
          </p:spPr>
        </p:pic>
        <p:sp>
          <p:nvSpPr>
            <p:cNvPr id="32" name="TextBox 31"/>
            <p:cNvSpPr txBox="1"/>
            <p:nvPr/>
          </p:nvSpPr>
          <p:spPr>
            <a:xfrm>
              <a:off x="2831763" y="979558"/>
              <a:ext cx="2226958" cy="707886"/>
            </a:xfrm>
            <a:prstGeom prst="rect">
              <a:avLst/>
            </a:prstGeom>
            <a:noFill/>
          </p:spPr>
          <p:txBody>
            <a:bodyPr wrap="square" rtlCol="0">
              <a:spAutoFit/>
            </a:bodyPr>
            <a:lstStyle/>
            <a:p>
              <a:pPr algn="ctr"/>
              <a:r>
                <a:rPr lang="en-US" sz="4000" b="1" dirty="0" err="1">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p:sp>
        <p:nvSpPr>
          <p:cNvPr id="33" name="Rectangle 32"/>
          <p:cNvSpPr/>
          <p:nvPr/>
        </p:nvSpPr>
        <p:spPr>
          <a:xfrm>
            <a:off x="914400" y="1683242"/>
            <a:ext cx="11430000" cy="3618363"/>
          </a:xfrm>
          <a:prstGeom prst="rect">
            <a:avLst/>
          </a:prstGeom>
        </p:spPr>
        <p:txBody>
          <a:bodyPr wrap="square">
            <a:spAutoFit/>
          </a:bodyPr>
          <a:lstStyle/>
          <a:p>
            <a:pPr algn="just">
              <a:lnSpc>
                <a:spcPct val="130000"/>
              </a:lnSpc>
            </a:pPr>
            <a:r>
              <a:rPr lang="vi-VN" sz="3600" dirty="0">
                <a:latin typeface="Arial" panose="020B0604020202020204" pitchFamily="34" charset="0"/>
                <a:cs typeface="Arial" panose="020B0604020202020204" pitchFamily="34" charset="0"/>
              </a:rPr>
              <a:t>a) </a:t>
            </a:r>
            <a:endParaRPr lang="en-US" sz="3600" dirty="0">
              <a:latin typeface="Arial" panose="020B0604020202020204" pitchFamily="34" charset="0"/>
              <a:cs typeface="Arial" panose="020B0604020202020204" pitchFamily="34" charset="0"/>
            </a:endParaRPr>
          </a:p>
          <a:p>
            <a:pPr marL="571500" indent="-571500" algn="just">
              <a:lnSpc>
                <a:spcPct val="130000"/>
              </a:lnSpc>
              <a:buFont typeface="Arial" panose="020B0604020202020204" pitchFamily="34" charset="0"/>
              <a:buChar char="•"/>
            </a:pPr>
            <a:r>
              <a:rPr lang="vi-VN" sz="3600" dirty="0">
                <a:latin typeface="Arial" panose="020B0604020202020204" pitchFamily="34" charset="0"/>
                <a:cs typeface="Arial" panose="020B0604020202020204" pitchFamily="34" charset="0"/>
              </a:rPr>
              <a:t>Trục Oy có phương trình x = 0</a:t>
            </a:r>
            <a:r>
              <a:rPr lang="en-US" sz="3600" dirty="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a:p>
            <a:pPr algn="just">
              <a:lnSpc>
                <a:spcPct val="130000"/>
              </a:lnSpc>
            </a:pPr>
            <a:r>
              <a:rPr lang="vi-VN" sz="3600" dirty="0">
                <a:latin typeface="Arial" panose="020B0604020202020204" pitchFamily="34" charset="0"/>
                <a:cs typeface="Arial" panose="020B0604020202020204" pitchFamily="34" charset="0"/>
              </a:rPr>
              <a:t>Điểm (1; 0) thỏa mãn 1 &gt; 0, nên miền nghiệm D</a:t>
            </a:r>
            <a:r>
              <a:rPr lang="en-US" sz="3600" baseline="-25000" dirty="0">
                <a:latin typeface="Arial" panose="020B0604020202020204" pitchFamily="34" charset="0"/>
                <a:cs typeface="Arial" panose="020B0604020202020204" pitchFamily="34" charset="0"/>
              </a:rPr>
              <a:t>1</a:t>
            </a:r>
            <a:r>
              <a:rPr lang="vi-VN" sz="3600" dirty="0">
                <a:latin typeface="Arial" panose="020B0604020202020204" pitchFamily="34" charset="0"/>
                <a:cs typeface="Arial" panose="020B0604020202020204" pitchFamily="34" charset="0"/>
              </a:rPr>
              <a:t> của bất phương trình x</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0</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là nửa mặt phẳng bờ Oy chứa điểm (1; 0) (tính cả bờ Oy).</a:t>
            </a:r>
          </a:p>
        </p:txBody>
      </p:sp>
      <p:sp>
        <p:nvSpPr>
          <p:cNvPr id="34" name="Rectangle 33"/>
          <p:cNvSpPr/>
          <p:nvPr/>
        </p:nvSpPr>
        <p:spPr>
          <a:xfrm>
            <a:off x="900953" y="5259612"/>
            <a:ext cx="16767994" cy="4413516"/>
          </a:xfrm>
          <a:prstGeom prst="rect">
            <a:avLst/>
          </a:prstGeom>
        </p:spPr>
        <p:txBody>
          <a:bodyPr wrap="square">
            <a:spAutoFit/>
          </a:bodyPr>
          <a:lstStyle/>
          <a:p>
            <a:pPr algn="just">
              <a:lnSpc>
                <a:spcPct val="130000"/>
              </a:lnSpc>
            </a:pPr>
            <a:r>
              <a:rPr lang="vi-VN" sz="3600" dirty="0"/>
              <a:t>Trục Oy có phương trình y = 0.</a:t>
            </a:r>
          </a:p>
          <a:p>
            <a:pPr algn="just">
              <a:lnSpc>
                <a:spcPct val="130000"/>
              </a:lnSpc>
            </a:pPr>
            <a:r>
              <a:rPr lang="vi-VN" sz="3600" dirty="0"/>
              <a:t>Điểm (0; 1) ) thỏa mãn 1 &gt; 0, nên miền nghiệm D</a:t>
            </a:r>
            <a:r>
              <a:rPr lang="en-US" sz="3600" baseline="-25000" dirty="0"/>
              <a:t>2</a:t>
            </a:r>
            <a:r>
              <a:rPr lang="vi-VN" sz="3600" dirty="0"/>
              <a:t> của bất phương trình y ≥ 0 là nửa mặt phẳng bờ Ox chứa điểm (0; 1) (tính cả bờ Ox).</a:t>
            </a:r>
          </a:p>
          <a:p>
            <a:pPr algn="just">
              <a:lnSpc>
                <a:spcPct val="130000"/>
              </a:lnSpc>
            </a:pPr>
            <a:r>
              <a:rPr lang="vi-VN" sz="3600" dirty="0"/>
              <a:t>Vẽ đường thẳng d: x + y = 150. Tọa độ điểm O(0; 0) thỏa mãn 0 + 0 &lt; 150.</a:t>
            </a:r>
          </a:p>
          <a:p>
            <a:pPr algn="just">
              <a:lnSpc>
                <a:spcPct val="130000"/>
              </a:lnSpc>
            </a:pPr>
            <a:r>
              <a:rPr lang="vi-VN" sz="3600" dirty="0"/>
              <a:t>Miền nghiệm D3 của bất phương trình x + y ≤ 150 là nửa mặt phẳng bờ d chứa gốc tọa độ (tính cả bờ d).</a:t>
            </a:r>
          </a:p>
        </p:txBody>
      </p:sp>
      <p:pic>
        <p:nvPicPr>
          <p:cNvPr id="35" name="Picture 34"/>
          <p:cNvPicPr>
            <a:picLocks noChangeAspect="1"/>
          </p:cNvPicPr>
          <p:nvPr/>
        </p:nvPicPr>
        <p:blipFill rotWithShape="1">
          <a:blip r:embed="rId6">
            <a:extLst>
              <a:ext uri="{28A0092B-C50C-407E-A947-70E740481C1C}">
                <a14:useLocalDpi xmlns:a14="http://schemas.microsoft.com/office/drawing/2010/main" val="0"/>
              </a:ext>
            </a:extLst>
          </a:blip>
          <a:srcRect r="3839"/>
          <a:stretch/>
        </p:blipFill>
        <p:spPr>
          <a:xfrm>
            <a:off x="12543481" y="1453663"/>
            <a:ext cx="4830120" cy="4498681"/>
          </a:xfrm>
          <a:prstGeom prst="rect">
            <a:avLst/>
          </a:prstGeom>
        </p:spPr>
      </p:pic>
      <p:pic>
        <p:nvPicPr>
          <p:cNvPr id="36" name="Picture 3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1757" y="-335895"/>
            <a:ext cx="2315422" cy="2264346"/>
          </a:xfrm>
          <a:prstGeom prst="rect">
            <a:avLst/>
          </a:prstGeom>
        </p:spPr>
      </p:pic>
      <p:pic>
        <p:nvPicPr>
          <p:cNvPr id="37" name="Picture 3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7026334" flipH="1">
            <a:off x="9606692" y="-607807"/>
            <a:ext cx="1038682" cy="34367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10"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strVal val="#ppt_w+.3"/>
                                          </p:val>
                                        </p:tav>
                                        <p:tav tm="100000">
                                          <p:val>
                                            <p:strVal val="#ppt_w"/>
                                          </p:val>
                                        </p:tav>
                                      </p:tavLst>
                                    </p:anim>
                                    <p:anim calcmode="lin" valueType="num">
                                      <p:cBhvr>
                                        <p:cTn id="21" dur="500" fill="hold"/>
                                        <p:tgtEl>
                                          <p:spTgt spid="33"/>
                                        </p:tgtEl>
                                        <p:attrNameLst>
                                          <p:attrName>ppt_h</p:attrName>
                                        </p:attrNameLst>
                                      </p:cBhvr>
                                      <p:tavLst>
                                        <p:tav tm="0">
                                          <p:val>
                                            <p:strVal val="#ppt_h"/>
                                          </p:val>
                                        </p:tav>
                                        <p:tav tm="100000">
                                          <p:val>
                                            <p:strVal val="#ppt_h"/>
                                          </p:val>
                                        </p:tav>
                                      </p:tavLst>
                                    </p:anim>
                                    <p:animEffect transition="in" filter="fade">
                                      <p:cBhvr>
                                        <p:cTn id="22" dur="500"/>
                                        <p:tgtEl>
                                          <p:spTgt spid="33"/>
                                        </p:tgtEl>
                                      </p:cBhvr>
                                    </p:animEffect>
                                  </p:childTnLst>
                                </p:cTn>
                              </p:par>
                              <p:par>
                                <p:cTn id="23" presetID="50" presetClass="entr" presetSubtype="0" decel="10000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strVal val="#ppt_w+.3"/>
                                          </p:val>
                                        </p:tav>
                                        <p:tav tm="100000">
                                          <p:val>
                                            <p:strVal val="#ppt_w"/>
                                          </p:val>
                                        </p:tav>
                                      </p:tavLst>
                                    </p:anim>
                                    <p:anim calcmode="lin" valueType="num">
                                      <p:cBhvr>
                                        <p:cTn id="26" dur="500" fill="hold"/>
                                        <p:tgtEl>
                                          <p:spTgt spid="34"/>
                                        </p:tgtEl>
                                        <p:attrNameLst>
                                          <p:attrName>ppt_h</p:attrName>
                                        </p:attrNameLst>
                                      </p:cBhvr>
                                      <p:tavLst>
                                        <p:tav tm="0">
                                          <p:val>
                                            <p:strVal val="#ppt_h"/>
                                          </p:val>
                                        </p:tav>
                                        <p:tav tm="100000">
                                          <p:val>
                                            <p:strVal val="#ppt_h"/>
                                          </p:val>
                                        </p:tav>
                                      </p:tavLst>
                                    </p:anim>
                                    <p:animEffect transition="in" filter="fade">
                                      <p:cBhvr>
                                        <p:cTn id="27" dur="500"/>
                                        <p:tgtEl>
                                          <p:spTgt spid="34"/>
                                        </p:tgtEl>
                                      </p:cBhvr>
                                    </p:animEffect>
                                  </p:childTnLst>
                                </p:cTn>
                              </p:par>
                              <p:par>
                                <p:cTn id="28" presetID="50" presetClass="entr" presetSubtype="0" decel="10000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p:cTn id="30" dur="500" fill="hold"/>
                                        <p:tgtEl>
                                          <p:spTgt spid="35"/>
                                        </p:tgtEl>
                                        <p:attrNameLst>
                                          <p:attrName>ppt_w</p:attrName>
                                        </p:attrNameLst>
                                      </p:cBhvr>
                                      <p:tavLst>
                                        <p:tav tm="0">
                                          <p:val>
                                            <p:strVal val="#ppt_w+.3"/>
                                          </p:val>
                                        </p:tav>
                                        <p:tav tm="100000">
                                          <p:val>
                                            <p:strVal val="#ppt_w"/>
                                          </p:val>
                                        </p:tav>
                                      </p:tavLst>
                                    </p:anim>
                                    <p:anim calcmode="lin" valueType="num">
                                      <p:cBhvr>
                                        <p:cTn id="31" dur="500" fill="hold"/>
                                        <p:tgtEl>
                                          <p:spTgt spid="35"/>
                                        </p:tgtEl>
                                        <p:attrNameLst>
                                          <p:attrName>ppt_h</p:attrName>
                                        </p:attrNameLst>
                                      </p:cBhvr>
                                      <p:tavLst>
                                        <p:tav tm="0">
                                          <p:val>
                                            <p:strVal val="#ppt_h"/>
                                          </p:val>
                                        </p:tav>
                                        <p:tav tm="100000">
                                          <p:val>
                                            <p:strVal val="#ppt_h"/>
                                          </p:val>
                                        </p:tav>
                                      </p:tavLst>
                                    </p:anim>
                                    <p:animEffect transition="in" filter="fade">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10" t="29391" r="1034" b="15712"/>
          <a:stretch>
            <a:fillRect/>
          </a:stretch>
        </p:blipFill>
        <p:spPr>
          <a:xfrm>
            <a:off x="0" y="0"/>
            <a:ext cx="18288000" cy="10287000"/>
          </a:xfrm>
          <a:prstGeom prst="rect">
            <a:avLst/>
          </a:prstGeom>
        </p:spPr>
      </p:pic>
      <p:grpSp>
        <p:nvGrpSpPr>
          <p:cNvPr id="3" name="Group 3"/>
          <p:cNvGrpSpPr/>
          <p:nvPr/>
        </p:nvGrpSpPr>
        <p:grpSpPr>
          <a:xfrm>
            <a:off x="289538" y="309851"/>
            <a:ext cx="17708923" cy="9667298"/>
            <a:chOff x="0" y="0"/>
            <a:chExt cx="1760997" cy="961328"/>
          </a:xfrm>
        </p:grpSpPr>
        <p:sp>
          <p:nvSpPr>
            <p:cNvPr id="4" name="Freeform 4"/>
            <p:cNvSpPr/>
            <p:nvPr/>
          </p:nvSpPr>
          <p:spPr>
            <a:xfrm>
              <a:off x="0" y="0"/>
              <a:ext cx="1760997" cy="961328"/>
            </a:xfrm>
            <a:custGeom>
              <a:avLst/>
              <a:gdLst/>
              <a:ahLst/>
              <a:cxnLst/>
              <a:rect l="l" t="t" r="r" b="b"/>
              <a:pathLst>
                <a:path w="1760997" h="961328">
                  <a:moveTo>
                    <a:pt x="1636537" y="961328"/>
                  </a:moveTo>
                  <a:lnTo>
                    <a:pt x="124460" y="961328"/>
                  </a:lnTo>
                  <a:cubicBezTo>
                    <a:pt x="55880" y="961328"/>
                    <a:pt x="0" y="905448"/>
                    <a:pt x="0" y="836868"/>
                  </a:cubicBezTo>
                  <a:lnTo>
                    <a:pt x="0" y="124460"/>
                  </a:lnTo>
                  <a:cubicBezTo>
                    <a:pt x="0" y="55880"/>
                    <a:pt x="55880" y="0"/>
                    <a:pt x="124460" y="0"/>
                  </a:cubicBezTo>
                  <a:lnTo>
                    <a:pt x="1636537" y="0"/>
                  </a:lnTo>
                  <a:cubicBezTo>
                    <a:pt x="1705117" y="0"/>
                    <a:pt x="1760997" y="55880"/>
                    <a:pt x="1760997" y="124460"/>
                  </a:cubicBezTo>
                  <a:lnTo>
                    <a:pt x="1760997" y="836868"/>
                  </a:lnTo>
                  <a:cubicBezTo>
                    <a:pt x="1760997" y="905448"/>
                    <a:pt x="1705117" y="961328"/>
                    <a:pt x="1636537" y="961328"/>
                  </a:cubicBezTo>
                  <a:close/>
                </a:path>
              </a:pathLst>
            </a:custGeom>
            <a:solidFill>
              <a:srgbClr val="F8F4F8"/>
            </a:solidFill>
          </p:spPr>
        </p:sp>
      </p:grpSp>
      <p:grpSp>
        <p:nvGrpSpPr>
          <p:cNvPr id="5" name="Group 5"/>
          <p:cNvGrpSpPr/>
          <p:nvPr/>
        </p:nvGrpSpPr>
        <p:grpSpPr>
          <a:xfrm>
            <a:off x="289538" y="1257300"/>
            <a:ext cx="17708923" cy="8719849"/>
            <a:chOff x="0" y="0"/>
            <a:chExt cx="1760997" cy="798413"/>
          </a:xfrm>
        </p:grpSpPr>
        <p:sp>
          <p:nvSpPr>
            <p:cNvPr id="6" name="Freeform 6"/>
            <p:cNvSpPr/>
            <p:nvPr/>
          </p:nvSpPr>
          <p:spPr>
            <a:xfrm>
              <a:off x="0" y="0"/>
              <a:ext cx="1760997" cy="798413"/>
            </a:xfrm>
            <a:custGeom>
              <a:avLst/>
              <a:gdLst/>
              <a:ahLst/>
              <a:cxnLst/>
              <a:rect l="l" t="t" r="r" b="b"/>
              <a:pathLst>
                <a:path w="1760997" h="798413">
                  <a:moveTo>
                    <a:pt x="1636537" y="798413"/>
                  </a:moveTo>
                  <a:lnTo>
                    <a:pt x="124460" y="798413"/>
                  </a:lnTo>
                  <a:cubicBezTo>
                    <a:pt x="55880" y="798413"/>
                    <a:pt x="0" y="742533"/>
                    <a:pt x="0" y="673953"/>
                  </a:cubicBezTo>
                  <a:lnTo>
                    <a:pt x="0" y="124460"/>
                  </a:lnTo>
                  <a:cubicBezTo>
                    <a:pt x="0" y="55880"/>
                    <a:pt x="55880" y="0"/>
                    <a:pt x="124460" y="0"/>
                  </a:cubicBezTo>
                  <a:lnTo>
                    <a:pt x="1636537" y="0"/>
                  </a:lnTo>
                  <a:cubicBezTo>
                    <a:pt x="1705117" y="0"/>
                    <a:pt x="1760997" y="55880"/>
                    <a:pt x="1760997" y="124460"/>
                  </a:cubicBezTo>
                  <a:lnTo>
                    <a:pt x="1760997" y="673953"/>
                  </a:lnTo>
                  <a:cubicBezTo>
                    <a:pt x="1760997" y="742533"/>
                    <a:pt x="1705117" y="798413"/>
                    <a:pt x="1636537" y="798413"/>
                  </a:cubicBezTo>
                  <a:close/>
                </a:path>
              </a:pathLst>
            </a:custGeom>
            <a:solidFill>
              <a:srgbClr val="FFFFFF"/>
            </a:solidFill>
          </p:spPr>
        </p:sp>
      </p:grpSp>
      <p:pic>
        <p:nvPicPr>
          <p:cNvPr id="28" name="Picture 2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535400" y="495280"/>
            <a:ext cx="714997" cy="714997"/>
          </a:xfrm>
          <a:prstGeom prst="rect">
            <a:avLst/>
          </a:prstGeom>
        </p:spPr>
      </p:pic>
      <p:grpSp>
        <p:nvGrpSpPr>
          <p:cNvPr id="30" name="Group 29"/>
          <p:cNvGrpSpPr/>
          <p:nvPr/>
        </p:nvGrpSpPr>
        <p:grpSpPr>
          <a:xfrm>
            <a:off x="4648200" y="261520"/>
            <a:ext cx="2625118" cy="1981200"/>
            <a:chOff x="2632683" y="495301"/>
            <a:chExt cx="2625118" cy="1981200"/>
          </a:xfrm>
        </p:grpSpPr>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2683" y="495301"/>
              <a:ext cx="2625118" cy="1981200"/>
            </a:xfrm>
            <a:prstGeom prst="rect">
              <a:avLst/>
            </a:prstGeom>
          </p:spPr>
        </p:pic>
        <p:sp>
          <p:nvSpPr>
            <p:cNvPr id="32" name="TextBox 31"/>
            <p:cNvSpPr txBox="1"/>
            <p:nvPr/>
          </p:nvSpPr>
          <p:spPr>
            <a:xfrm>
              <a:off x="2831763" y="979558"/>
              <a:ext cx="2226958" cy="707886"/>
            </a:xfrm>
            <a:prstGeom prst="rect">
              <a:avLst/>
            </a:prstGeom>
            <a:noFill/>
          </p:spPr>
          <p:txBody>
            <a:bodyPr wrap="square" rtlCol="0">
              <a:spAutoFit/>
            </a:bodyPr>
            <a:lstStyle/>
            <a:p>
              <a:pPr algn="ctr"/>
              <a:r>
                <a:rPr lang="en-US" sz="4000" b="1" dirty="0" err="1">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p:pic>
        <p:nvPicPr>
          <p:cNvPr id="35" name="Picture 34"/>
          <p:cNvPicPr>
            <a:picLocks noChangeAspect="1"/>
          </p:cNvPicPr>
          <p:nvPr/>
        </p:nvPicPr>
        <p:blipFill rotWithShape="1">
          <a:blip r:embed="rId6">
            <a:extLst>
              <a:ext uri="{28A0092B-C50C-407E-A947-70E740481C1C}">
                <a14:useLocalDpi xmlns:a14="http://schemas.microsoft.com/office/drawing/2010/main" val="0"/>
              </a:ext>
            </a:extLst>
          </a:blip>
          <a:srcRect r="3839"/>
          <a:stretch/>
        </p:blipFill>
        <p:spPr>
          <a:xfrm>
            <a:off x="12543481" y="1453663"/>
            <a:ext cx="4830120" cy="4498681"/>
          </a:xfrm>
          <a:prstGeom prst="rect">
            <a:avLst/>
          </a:prstGeom>
        </p:spPr>
      </p:pic>
      <p:pic>
        <p:nvPicPr>
          <p:cNvPr id="36" name="Picture 3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1757" y="-335895"/>
            <a:ext cx="2315422" cy="2264346"/>
          </a:xfrm>
          <a:prstGeom prst="rect">
            <a:avLst/>
          </a:prstGeom>
        </p:spPr>
      </p:pic>
      <p:pic>
        <p:nvPicPr>
          <p:cNvPr id="37" name="Picture 3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7026334" flipH="1">
            <a:off x="9606692" y="-607807"/>
            <a:ext cx="1038682" cy="3436713"/>
          </a:xfrm>
          <a:prstGeom prst="rect">
            <a:avLst/>
          </a:prstGeom>
        </p:spPr>
      </p:pic>
      <p:sp>
        <p:nvSpPr>
          <p:cNvPr id="7" name="Rectangle 6"/>
          <p:cNvSpPr/>
          <p:nvPr/>
        </p:nvSpPr>
        <p:spPr>
          <a:xfrm>
            <a:off x="1676400" y="2627186"/>
            <a:ext cx="9829800" cy="6555641"/>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b) Miền tam giác OAB là giao của các miền D</a:t>
            </a:r>
            <a:r>
              <a:rPr lang="en-US" sz="4000" baseline="-25000" dirty="0">
                <a:latin typeface="Arial" panose="020B0604020202020204" pitchFamily="34" charset="0"/>
                <a:cs typeface="Arial" panose="020B0604020202020204" pitchFamily="34" charset="0"/>
              </a:rPr>
              <a:t>1</a:t>
            </a:r>
            <a:r>
              <a:rPr lang="vi-VN" sz="4000" dirty="0">
                <a:latin typeface="Arial" panose="020B0604020202020204" pitchFamily="34" charset="0"/>
                <a:cs typeface="Arial" panose="020B0604020202020204" pitchFamily="34" charset="0"/>
              </a:rPr>
              <a:t>, D</a:t>
            </a:r>
            <a:r>
              <a:rPr lang="en-US" sz="4000" baseline="-25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 D</a:t>
            </a:r>
            <a:r>
              <a:rPr lang="en-US" sz="4000" baseline="-25000" dirty="0">
                <a:latin typeface="Arial" panose="020B0604020202020204" pitchFamily="34" charset="0"/>
                <a:cs typeface="Arial" panose="020B0604020202020204" pitchFamily="34" charset="0"/>
              </a:rPr>
              <a:t>3</a:t>
            </a:r>
            <a:r>
              <a:rPr lang="vi-VN" sz="4000" dirty="0">
                <a:latin typeface="Arial" panose="020B0604020202020204" pitchFamily="34" charset="0"/>
                <a:cs typeface="Arial" panose="020B0604020202020204" pitchFamily="34" charset="0"/>
              </a:rPr>
              <a:t>.</a:t>
            </a:r>
          </a:p>
          <a:p>
            <a:pPr algn="just">
              <a:lnSpc>
                <a:spcPct val="150000"/>
              </a:lnSpc>
            </a:pPr>
            <a:r>
              <a:rPr lang="vi-VN" sz="4000" dirty="0">
                <a:latin typeface="Arial" panose="020B0604020202020204" pitchFamily="34" charset="0"/>
                <a:cs typeface="Arial" panose="020B0604020202020204" pitchFamily="34" charset="0"/>
              </a:rPr>
              <a:t>c) Ta có: 1 &gt; 0, 2 &gt; 0 và 1 + 2 &lt; 150 nên (1; 2) là nghiệm của hệ bất phương trình đã cho. Vì 1 &gt; 0, 149 &gt; 0 và 1 + 149 = 150 nên (1; 149) là nghiệm của hệ bất phương trình đã cho.</a:t>
            </a:r>
          </a:p>
        </p:txBody>
      </p:sp>
    </p:spTree>
    <p:extLst>
      <p:ext uri="{BB962C8B-B14F-4D97-AF65-F5344CB8AC3E}">
        <p14:creationId xmlns:p14="http://schemas.microsoft.com/office/powerpoint/2010/main" val="104327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7">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barn(inVertical)">
                                      <p:cBhvr>
                                        <p:cTn id="13"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3909" y="3175432"/>
            <a:ext cx="15602491" cy="6311467"/>
            <a:chOff x="0" y="0"/>
            <a:chExt cx="9073281" cy="3925998"/>
          </a:xfrm>
          <a:solidFill>
            <a:schemeClr val="accent3">
              <a:lumMod val="40000"/>
              <a:lumOff val="60000"/>
            </a:schemeClr>
          </a:solidFill>
        </p:grpSpPr>
        <p:sp>
          <p:nvSpPr>
            <p:cNvPr id="3" name="Freeform 3"/>
            <p:cNvSpPr/>
            <p:nvPr/>
          </p:nvSpPr>
          <p:spPr>
            <a:xfrm>
              <a:off x="0" y="0"/>
              <a:ext cx="9073281" cy="3925998"/>
            </a:xfrm>
            <a:custGeom>
              <a:avLst/>
              <a:gdLst/>
              <a:ahLst/>
              <a:cxnLst/>
              <a:rect l="l" t="t" r="r" b="b"/>
              <a:pathLst>
                <a:path w="9073281" h="3925998">
                  <a:moveTo>
                    <a:pt x="8948821" y="3925998"/>
                  </a:moveTo>
                  <a:lnTo>
                    <a:pt x="124460" y="3925998"/>
                  </a:lnTo>
                  <a:cubicBezTo>
                    <a:pt x="55880" y="3925998"/>
                    <a:pt x="0" y="3870118"/>
                    <a:pt x="0" y="3801538"/>
                  </a:cubicBezTo>
                  <a:lnTo>
                    <a:pt x="0" y="124460"/>
                  </a:lnTo>
                  <a:cubicBezTo>
                    <a:pt x="0" y="55880"/>
                    <a:pt x="55880" y="0"/>
                    <a:pt x="124460" y="0"/>
                  </a:cubicBezTo>
                  <a:lnTo>
                    <a:pt x="8948821" y="0"/>
                  </a:lnTo>
                  <a:cubicBezTo>
                    <a:pt x="9017401" y="0"/>
                    <a:pt x="9073281" y="55880"/>
                    <a:pt x="9073281" y="124460"/>
                  </a:cubicBezTo>
                  <a:lnTo>
                    <a:pt x="9073281" y="3801538"/>
                  </a:lnTo>
                  <a:cubicBezTo>
                    <a:pt x="9073281" y="3870118"/>
                    <a:pt x="9017401" y="3925998"/>
                    <a:pt x="8948821" y="3925998"/>
                  </a:cubicBezTo>
                  <a:close/>
                </a:path>
              </a:pathLst>
            </a:custGeom>
            <a:grpFill/>
          </p:spPr>
        </p:sp>
      </p:grpSp>
      <p:grpSp>
        <p:nvGrpSpPr>
          <p:cNvPr id="16" name="Group 16"/>
          <p:cNvGrpSpPr/>
          <p:nvPr/>
        </p:nvGrpSpPr>
        <p:grpSpPr>
          <a:xfrm>
            <a:off x="1283429" y="1233678"/>
            <a:ext cx="15632971" cy="1449525"/>
            <a:chOff x="0" y="0"/>
            <a:chExt cx="21640800" cy="1147348"/>
          </a:xfrm>
          <a:solidFill>
            <a:schemeClr val="accent2">
              <a:lumMod val="40000"/>
              <a:lumOff val="60000"/>
            </a:schemeClr>
          </a:solidFill>
        </p:grpSpPr>
        <p:grpSp>
          <p:nvGrpSpPr>
            <p:cNvPr id="17" name="Group 17"/>
            <p:cNvGrpSpPr/>
            <p:nvPr/>
          </p:nvGrpSpPr>
          <p:grpSpPr>
            <a:xfrm>
              <a:off x="0" y="0"/>
              <a:ext cx="21640800" cy="1147348"/>
              <a:chOff x="0" y="0"/>
              <a:chExt cx="12456187" cy="660400"/>
            </a:xfrm>
            <a:grpFill/>
          </p:grpSpPr>
          <p:sp>
            <p:nvSpPr>
              <p:cNvPr id="18" name="Freeform 18"/>
              <p:cNvSpPr/>
              <p:nvPr/>
            </p:nvSpPr>
            <p:spPr>
              <a:xfrm>
                <a:off x="0" y="0"/>
                <a:ext cx="12456187" cy="660400"/>
              </a:xfrm>
              <a:custGeom>
                <a:avLst/>
                <a:gdLst/>
                <a:ahLst/>
                <a:cxnLst/>
                <a:rect l="l" t="t" r="r" b="b"/>
                <a:pathLst>
                  <a:path w="12456187" h="660400">
                    <a:moveTo>
                      <a:pt x="12331726" y="660400"/>
                    </a:moveTo>
                    <a:lnTo>
                      <a:pt x="124460" y="660400"/>
                    </a:lnTo>
                    <a:cubicBezTo>
                      <a:pt x="55880" y="660400"/>
                      <a:pt x="0" y="604520"/>
                      <a:pt x="0" y="535940"/>
                    </a:cubicBezTo>
                    <a:lnTo>
                      <a:pt x="0" y="124460"/>
                    </a:lnTo>
                    <a:cubicBezTo>
                      <a:pt x="0" y="55880"/>
                      <a:pt x="55880" y="0"/>
                      <a:pt x="124460" y="0"/>
                    </a:cubicBezTo>
                    <a:lnTo>
                      <a:pt x="12331727" y="0"/>
                    </a:lnTo>
                    <a:cubicBezTo>
                      <a:pt x="12400307" y="0"/>
                      <a:pt x="12456187" y="55880"/>
                      <a:pt x="12456187" y="124460"/>
                    </a:cubicBezTo>
                    <a:lnTo>
                      <a:pt x="12456187" y="535940"/>
                    </a:lnTo>
                    <a:cubicBezTo>
                      <a:pt x="12456187" y="604520"/>
                      <a:pt x="12400307" y="660400"/>
                      <a:pt x="12331727" y="660400"/>
                    </a:cubicBezTo>
                    <a:close/>
                  </a:path>
                </a:pathLst>
              </a:custGeom>
              <a:grpFill/>
            </p:spPr>
          </p:sp>
        </p:grpSp>
        <p:sp>
          <p:nvSpPr>
            <p:cNvPr id="19" name="TextBox 19"/>
            <p:cNvSpPr txBox="1"/>
            <p:nvPr/>
          </p:nvSpPr>
          <p:spPr>
            <a:xfrm>
              <a:off x="5976856" y="389617"/>
              <a:ext cx="9729280" cy="368114"/>
            </a:xfrm>
            <a:prstGeom prst="rect">
              <a:avLst/>
            </a:prstGeom>
            <a:grpFill/>
          </p:spPr>
          <p:txBody>
            <a:bodyPr lIns="0" tIns="0" rIns="0" bIns="0" rtlCol="0" anchor="t">
              <a:spAutoFit/>
            </a:bodyPr>
            <a:lstStyle/>
            <a:p>
              <a:pPr algn="ctr">
                <a:lnSpc>
                  <a:spcPts val="3500"/>
                </a:lnSpc>
              </a:pPr>
              <a:r>
                <a:rPr lang="en-US" sz="4400" b="1" spc="25" dirty="0" err="1">
                  <a:solidFill>
                    <a:schemeClr val="tx1">
                      <a:lumMod val="95000"/>
                      <a:lumOff val="5000"/>
                    </a:schemeClr>
                  </a:solidFill>
                  <a:latin typeface="Arial" panose="020B0604020202020204" pitchFamily="34" charset="0"/>
                  <a:cs typeface="Arial" panose="020B0604020202020204" pitchFamily="34" charset="0"/>
                </a:rPr>
                <a:t>Định</a:t>
              </a:r>
              <a:r>
                <a:rPr lang="en-US" sz="4400" b="1" spc="25" dirty="0">
                  <a:solidFill>
                    <a:schemeClr val="tx1">
                      <a:lumMod val="95000"/>
                      <a:lumOff val="5000"/>
                    </a:schemeClr>
                  </a:solidFill>
                  <a:latin typeface="Arial" panose="020B0604020202020204" pitchFamily="34" charset="0"/>
                  <a:cs typeface="Arial" panose="020B0604020202020204" pitchFamily="34" charset="0"/>
                </a:rPr>
                <a:t> </a:t>
              </a:r>
              <a:r>
                <a:rPr lang="en-US" sz="4400" b="1" spc="25" dirty="0" err="1">
                  <a:solidFill>
                    <a:schemeClr val="tx1">
                      <a:lumMod val="95000"/>
                      <a:lumOff val="5000"/>
                    </a:schemeClr>
                  </a:solidFill>
                  <a:latin typeface="Arial" panose="020B0604020202020204" pitchFamily="34" charset="0"/>
                  <a:cs typeface="Arial" panose="020B0604020202020204" pitchFamily="34" charset="0"/>
                </a:rPr>
                <a:t>nghĩa</a:t>
              </a:r>
              <a:endParaRPr lang="en-US" sz="4400" b="1" spc="25" dirty="0">
                <a:solidFill>
                  <a:schemeClr val="tx1">
                    <a:lumMod val="95000"/>
                    <a:lumOff val="5000"/>
                  </a:schemeClr>
                </a:solidFill>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915" y="321027"/>
            <a:ext cx="2798307" cy="270076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5934" y="7353300"/>
            <a:ext cx="1700931" cy="3176291"/>
          </a:xfrm>
          <a:prstGeom prst="rect">
            <a:avLst/>
          </a:prstGeom>
        </p:spPr>
      </p:pic>
      <p:sp>
        <p:nvSpPr>
          <p:cNvPr id="6" name="Rectangle 5"/>
          <p:cNvSpPr/>
          <p:nvPr/>
        </p:nvSpPr>
        <p:spPr>
          <a:xfrm>
            <a:off x="2665281" y="3731107"/>
            <a:ext cx="12978531" cy="4708981"/>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Trong mặt phẳng tọa độ, tập hợp các điểm có tọa độ là nghiệm của hệ bất phương trình bậc nhất hai ẩn là miền nghiệm của hệ bất phương trình đó.</a:t>
            </a:r>
          </a:p>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Miền nghiệm của hệ là giao các miền nghiệm của các bất phương trình trong hệ.</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705" y="3535705"/>
            <a:ext cx="3346796" cy="675129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22935" y="17271"/>
            <a:ext cx="3365065" cy="3290835"/>
          </a:xfrm>
          <a:prstGeom prst="rect">
            <a:avLst/>
          </a:prstGeom>
        </p:spPr>
      </p:pic>
    </p:spTree>
    <p:extLst>
      <p:ext uri="{BB962C8B-B14F-4D97-AF65-F5344CB8AC3E}">
        <p14:creationId xmlns:p14="http://schemas.microsoft.com/office/powerpoint/2010/main" val="872428774"/>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anim calcmode="lin" valueType="num">
                                      <p:cBhvr>
                                        <p:cTn id="19" dur="500" fill="hold"/>
                                        <p:tgtEl>
                                          <p:spTgt spid="8"/>
                                        </p:tgtEl>
                                        <p:attrNameLst>
                                          <p:attrName>ppt_x</p:attrName>
                                        </p:attrNameLst>
                                      </p:cBhvr>
                                      <p:tavLst>
                                        <p:tav tm="0">
                                          <p:val>
                                            <p:strVal val="#ppt_x"/>
                                          </p:val>
                                        </p:tav>
                                        <p:tav tm="100000">
                                          <p:val>
                                            <p:strVal val="#ppt_x"/>
                                          </p:val>
                                        </p:tav>
                                      </p:tavLst>
                                    </p:anim>
                                    <p:anim calcmode="lin" valueType="num">
                                      <p:cBhvr>
                                        <p:cTn id="20" dur="500" fill="hold"/>
                                        <p:tgtEl>
                                          <p:spTgt spid="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anim calcmode="lin" valueType="num">
                                      <p:cBhvr>
                                        <p:cTn id="24" dur="500" fill="hold"/>
                                        <p:tgtEl>
                                          <p:spTgt spid="6"/>
                                        </p:tgtEl>
                                        <p:attrNameLst>
                                          <p:attrName>ppt_x</p:attrName>
                                        </p:attrNameLst>
                                      </p:cBhvr>
                                      <p:tavLst>
                                        <p:tav tm="0">
                                          <p:val>
                                            <p:strVal val="#ppt_x"/>
                                          </p:val>
                                        </p:tav>
                                        <p:tav tm="100000">
                                          <p:val>
                                            <p:strVal val="#ppt_x"/>
                                          </p:val>
                                        </p:tav>
                                      </p:tavLst>
                                    </p:anim>
                                    <p:anim calcmode="lin" valueType="num">
                                      <p:cBhvr>
                                        <p:cTn id="25" dur="500" fill="hold"/>
                                        <p:tgtEl>
                                          <p:spTgt spid="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anim calcmode="lin" valueType="num">
                                      <p:cBhvr>
                                        <p:cTn id="29" dur="500" fill="hold"/>
                                        <p:tgtEl>
                                          <p:spTgt spid="2"/>
                                        </p:tgtEl>
                                        <p:attrNameLst>
                                          <p:attrName>ppt_x</p:attrName>
                                        </p:attrNameLst>
                                      </p:cBhvr>
                                      <p:tavLst>
                                        <p:tav tm="0">
                                          <p:val>
                                            <p:strVal val="#ppt_x"/>
                                          </p:val>
                                        </p:tav>
                                        <p:tav tm="100000">
                                          <p:val>
                                            <p:strVal val="#ppt_x"/>
                                          </p:val>
                                        </p:tav>
                                      </p:tavLst>
                                    </p:anim>
                                    <p:anim calcmode="lin" valueType="num">
                                      <p:cBhvr>
                                        <p:cTn id="30" dur="500" fill="hold"/>
                                        <p:tgtEl>
                                          <p:spTgt spid="2"/>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anim calcmode="lin" valueType="num">
                                      <p:cBhvr>
                                        <p:cTn id="34" dur="500" fill="hold"/>
                                        <p:tgtEl>
                                          <p:spTgt spid="5"/>
                                        </p:tgtEl>
                                        <p:attrNameLst>
                                          <p:attrName>ppt_x</p:attrName>
                                        </p:attrNameLst>
                                      </p:cBhvr>
                                      <p:tavLst>
                                        <p:tav tm="0">
                                          <p:val>
                                            <p:strVal val="#ppt_x"/>
                                          </p:val>
                                        </p:tav>
                                        <p:tav tm="100000">
                                          <p:val>
                                            <p:strVal val="#ppt_x"/>
                                          </p:val>
                                        </p:tav>
                                      </p:tavLst>
                                    </p:anim>
                                    <p:anim calcmode="lin" valueType="num">
                                      <p:cBhvr>
                                        <p:cTn id="35"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0600" y="800100"/>
            <a:ext cx="16230600" cy="2362200"/>
            <a:chOff x="0" y="0"/>
            <a:chExt cx="12456187" cy="1038420"/>
          </a:xfrm>
          <a:solidFill>
            <a:schemeClr val="accent6">
              <a:lumMod val="40000"/>
              <a:lumOff val="60000"/>
            </a:schemeClr>
          </a:solidFill>
        </p:grpSpPr>
        <p:sp>
          <p:nvSpPr>
            <p:cNvPr id="3" name="Freeform 3"/>
            <p:cNvSpPr/>
            <p:nvPr/>
          </p:nvSpPr>
          <p:spPr>
            <a:xfrm>
              <a:off x="0" y="0"/>
              <a:ext cx="12456187" cy="1038420"/>
            </a:xfrm>
            <a:custGeom>
              <a:avLst/>
              <a:gdLst/>
              <a:ahLst/>
              <a:cxnLst/>
              <a:rect l="l" t="t" r="r" b="b"/>
              <a:pathLst>
                <a:path w="12456187" h="1038420">
                  <a:moveTo>
                    <a:pt x="12331726" y="1038420"/>
                  </a:moveTo>
                  <a:lnTo>
                    <a:pt x="124460" y="1038420"/>
                  </a:lnTo>
                  <a:cubicBezTo>
                    <a:pt x="55880" y="1038420"/>
                    <a:pt x="0" y="982540"/>
                    <a:pt x="0" y="913960"/>
                  </a:cubicBezTo>
                  <a:lnTo>
                    <a:pt x="0" y="124460"/>
                  </a:lnTo>
                  <a:cubicBezTo>
                    <a:pt x="0" y="55880"/>
                    <a:pt x="55880" y="0"/>
                    <a:pt x="124460" y="0"/>
                  </a:cubicBezTo>
                  <a:lnTo>
                    <a:pt x="12331727" y="0"/>
                  </a:lnTo>
                  <a:cubicBezTo>
                    <a:pt x="12400307" y="0"/>
                    <a:pt x="12456187" y="55880"/>
                    <a:pt x="12456187" y="124460"/>
                  </a:cubicBezTo>
                  <a:lnTo>
                    <a:pt x="12456187" y="913960"/>
                  </a:lnTo>
                  <a:cubicBezTo>
                    <a:pt x="12456187" y="982540"/>
                    <a:pt x="12400307" y="1038420"/>
                    <a:pt x="12331727" y="1038420"/>
                  </a:cubicBezTo>
                  <a:close/>
                </a:path>
              </a:pathLst>
            </a:custGeom>
            <a:grpFill/>
          </p:spPr>
        </p:sp>
      </p:grpSp>
      <p:sp>
        <p:nvSpPr>
          <p:cNvPr id="36" name="Rounded Rectangle 35"/>
          <p:cNvSpPr/>
          <p:nvPr/>
        </p:nvSpPr>
        <p:spPr>
          <a:xfrm>
            <a:off x="990600" y="800100"/>
            <a:ext cx="2659863" cy="969414"/>
          </a:xfrm>
          <a:prstGeom prst="round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2:</a:t>
            </a:r>
          </a:p>
        </p:txBody>
      </p:sp>
      <p:sp>
        <p:nvSpPr>
          <p:cNvPr id="37" name="TextBox 36"/>
          <p:cNvSpPr txBox="1"/>
          <p:nvPr/>
        </p:nvSpPr>
        <p:spPr>
          <a:xfrm>
            <a:off x="3810000" y="1104037"/>
            <a:ext cx="8991600" cy="1754326"/>
          </a:xfrm>
          <a:prstGeom prst="rect">
            <a:avLst/>
          </a:prstGeom>
          <a:noFill/>
        </p:spPr>
        <p:txBody>
          <a:bodyPr wrap="square" rtlCol="0">
            <a:spAutoFit/>
          </a:bodyPr>
          <a:lstStyle/>
          <a:p>
            <a:pPr>
              <a:lnSpc>
                <a:spcPct val="150000"/>
              </a:lnSpc>
            </a:pPr>
            <a:r>
              <a:rPr lang="en-US" sz="3600" dirty="0" err="1">
                <a:latin typeface="Arial" panose="020B0604020202020204" pitchFamily="34" charset="0"/>
                <a:cs typeface="Arial" panose="020B0604020202020204" pitchFamily="34" charset="0"/>
              </a:rPr>
              <a:t>Biểu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diễn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nghiệm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phương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mặt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phẳng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tọa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a:t>
            </a:r>
            <a:r>
              <a:rPr lang="en-US" sz="3600" dirty="0">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38" name="TextBox 37"/>
              <p:cNvSpPr txBox="1"/>
              <p:nvPr/>
            </p:nvSpPr>
            <p:spPr>
              <a:xfrm>
                <a:off x="12961137" y="1124552"/>
                <a:ext cx="3717813" cy="17686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600" i="1" smtClean="0">
                              <a:latin typeface="Cambria Math" panose="02040503050406030204" pitchFamily="18" charset="0"/>
                            </a:rPr>
                          </m:ctrlPr>
                        </m:dPr>
                        <m:e>
                          <m:eqArr>
                            <m:eqArrPr>
                              <m:ctrlPr>
                                <a:rPr lang="en-US" sz="3600" i="1" smtClean="0">
                                  <a:latin typeface="Cambria Math" panose="02040503050406030204" pitchFamily="18" charset="0"/>
                                </a:rPr>
                              </m:ctrlPr>
                            </m:eqArrPr>
                            <m:e>
                              <m:r>
                                <a:rPr lang="en-US" sz="3600" b="0" i="0" smtClean="0">
                                  <a:latin typeface="Cambria Math" panose="02040503050406030204" pitchFamily="18" charset="0"/>
                                </a:rPr>
                                <m:t>7</m:t>
                              </m:r>
                              <m:r>
                                <m:rPr>
                                  <m:sty m:val="p"/>
                                </m:rPr>
                                <a:rPr lang="en-US" sz="3600" b="0" i="0" smtClean="0">
                                  <a:latin typeface="Cambria Math" panose="02040503050406030204" pitchFamily="18" charset="0"/>
                                </a:rPr>
                                <m:t>x</m:t>
                              </m:r>
                              <m:r>
                                <a:rPr lang="en-US" sz="3600" b="0" i="0" smtClean="0">
                                  <a:latin typeface="Cambria Math" panose="02040503050406030204" pitchFamily="18" charset="0"/>
                                </a:rPr>
                                <m:t>+4</m:t>
                              </m:r>
                              <m:r>
                                <m:rPr>
                                  <m:sty m:val="p"/>
                                </m:rPr>
                                <a:rPr lang="en-US" sz="3600" b="0" i="0" smtClean="0">
                                  <a:latin typeface="Cambria Math" panose="02040503050406030204" pitchFamily="18" charset="0"/>
                                </a:rPr>
                                <m:t>y</m:t>
                              </m:r>
                              <m:r>
                                <a:rPr lang="en-US" sz="3600" b="0" i="0" smtClean="0">
                                  <a:latin typeface="Cambria Math" panose="02040503050406030204" pitchFamily="18" charset="0"/>
                                </a:rPr>
                                <m:t> </m:t>
                              </m:r>
                              <m:r>
                                <a:rPr lang="en-US" sz="3600" b="0" i="1" smtClean="0">
                                  <a:latin typeface="Cambria Math" panose="02040503050406030204" pitchFamily="18" charset="0"/>
                                  <a:ea typeface="Cambria Math" panose="02040503050406030204" pitchFamily="18" charset="0"/>
                                </a:rPr>
                                <m:t>≤2 400</m:t>
                              </m:r>
                            </m:e>
                            <m:e>
                              <m:r>
                                <m:rPr>
                                  <m:sty m:val="p"/>
                                </m:rPr>
                                <a:rPr lang="en-US" sz="3600" b="0" i="0" smtClean="0">
                                  <a:latin typeface="Cambria Math" panose="02040503050406030204" pitchFamily="18" charset="0"/>
                                </a:rPr>
                                <m:t>x</m:t>
                              </m:r>
                              <m:r>
                                <a:rPr lang="en-US" sz="3600" b="0" i="0" smtClean="0">
                                  <a:latin typeface="Cambria Math" panose="02040503050406030204" pitchFamily="18" charset="0"/>
                                </a:rPr>
                                <m:t>+</m:t>
                              </m:r>
                              <m:r>
                                <m:rPr>
                                  <m:sty m:val="p"/>
                                </m:rPr>
                                <a:rPr lang="en-US" sz="3600" b="0" i="0" smtClean="0">
                                  <a:latin typeface="Cambria Math" panose="02040503050406030204" pitchFamily="18" charset="0"/>
                                </a:rPr>
                                <m:t>y</m:t>
                              </m:r>
                              <m:r>
                                <a:rPr lang="en-US" sz="3600" b="0" i="0" smtClean="0">
                                  <a:latin typeface="Cambria Math" panose="02040503050406030204" pitchFamily="18" charset="0"/>
                                </a:rPr>
                                <m:t> </m:t>
                              </m:r>
                              <m:r>
                                <a:rPr lang="en-US" sz="3600" b="0" i="1" smtClean="0">
                                  <a:latin typeface="Cambria Math" panose="02040503050406030204" pitchFamily="18" charset="0"/>
                                  <a:ea typeface="Cambria Math" panose="02040503050406030204" pitchFamily="18" charset="0"/>
                                </a:rPr>
                                <m:t>≤100       </m:t>
                              </m:r>
                            </m:e>
                            <m:e>
                              <m:r>
                                <m:rPr>
                                  <m:sty m:val="p"/>
                                </m:rPr>
                                <a:rPr lang="en-US" sz="3600" b="0" i="0" smtClean="0">
                                  <a:latin typeface="Cambria Math" panose="02040503050406030204" pitchFamily="18" charset="0"/>
                                </a:rPr>
                                <m:t>x</m:t>
                              </m:r>
                              <m:r>
                                <a:rPr lang="en-US" sz="3600" b="0" i="0" smtClean="0">
                                  <a:latin typeface="Cambria Math" panose="02040503050406030204" pitchFamily="18" charset="0"/>
                                </a:rPr>
                                <m:t> </m:t>
                              </m:r>
                              <m:r>
                                <a:rPr lang="en-US" sz="3600" b="0" i="1" smtClean="0">
                                  <a:latin typeface="Cambria Math" panose="02040503050406030204" pitchFamily="18" charset="0"/>
                                  <a:ea typeface="Cambria Math" panose="02040503050406030204" pitchFamily="18" charset="0"/>
                                </a:rPr>
                                <m:t>≥0                   </m:t>
                              </m:r>
                            </m:e>
                          </m:eqArr>
                        </m:e>
                      </m:d>
                    </m:oMath>
                  </m:oMathPara>
                </a14:m>
                <a:endParaRPr lang="en-US" sz="3600" dirty="0"/>
              </a:p>
            </p:txBody>
          </p:sp>
        </mc:Choice>
        <mc:Fallback xmlns="">
          <p:sp>
            <p:nvSpPr>
              <p:cNvPr id="38" name="TextBox 37"/>
              <p:cNvSpPr txBox="1">
                <a:spLocks noRot="1" noChangeAspect="1" noMove="1" noResize="1" noEditPoints="1" noAdjustHandles="1" noChangeArrowheads="1" noChangeShapeType="1" noTextEdit="1"/>
              </p:cNvSpPr>
              <p:nvPr/>
            </p:nvSpPr>
            <p:spPr>
              <a:xfrm>
                <a:off x="12961137" y="1124552"/>
                <a:ext cx="3717813" cy="1768689"/>
              </a:xfrm>
              <a:prstGeom prst="rect">
                <a:avLst/>
              </a:prstGeom>
              <a:blipFill rotWithShape="0">
                <a:blip r:embed="rId2"/>
                <a:stretch>
                  <a:fillRect/>
                </a:stretch>
              </a:blipFill>
            </p:spPr>
            <p:txBody>
              <a:bodyPr/>
              <a:lstStyle/>
              <a:p>
                <a:r>
                  <a:rPr lang="en-US">
                    <a:noFill/>
                  </a:rPr>
                  <a:t> </a:t>
                </a:r>
              </a:p>
            </p:txBody>
          </p:sp>
        </mc:Fallback>
      </mc:AlternateContent>
      <p:sp>
        <p:nvSpPr>
          <p:cNvPr id="39" name="TextBox 38"/>
          <p:cNvSpPr txBox="1"/>
          <p:nvPr/>
        </p:nvSpPr>
        <p:spPr>
          <a:xfrm>
            <a:off x="8305800" y="3466237"/>
            <a:ext cx="2286000" cy="646331"/>
          </a:xfrm>
          <a:prstGeom prst="rect">
            <a:avLst/>
          </a:prstGeom>
          <a:noFill/>
        </p:spPr>
        <p:txBody>
          <a:bodyPr wrap="square" rtlCol="0">
            <a:spAutoFit/>
          </a:bodyPr>
          <a:lstStyle/>
          <a:p>
            <a:pPr algn="ctr"/>
            <a:r>
              <a:rPr lang="en-US" sz="3600" b="1" dirty="0" err="1">
                <a:solidFill>
                  <a:srgbClr val="C00000"/>
                </a:solidFill>
                <a:latin typeface="Arial" panose="020B0604020202020204" pitchFamily="34" charset="0"/>
                <a:cs typeface="Arial" panose="020B0604020202020204" pitchFamily="34" charset="0"/>
              </a:rPr>
              <a:t>Giải</a:t>
            </a:r>
            <a:endParaRPr lang="en-US" sz="36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0" name="TextBox 39"/>
              <p:cNvSpPr txBox="1"/>
              <p:nvPr/>
            </p:nvSpPr>
            <p:spPr>
              <a:xfrm>
                <a:off x="990600" y="4129386"/>
                <a:ext cx="10439400" cy="5262979"/>
              </a:xfrm>
              <a:prstGeom prst="rect">
                <a:avLst/>
              </a:prstGeom>
              <a:noFill/>
            </p:spPr>
            <p:txBody>
              <a:bodyPr wrap="square" rtlCol="0">
                <a:spAutoFit/>
              </a:bodyPr>
              <a:lstStyle/>
              <a:p>
                <a:pPr algn="just">
                  <a:lnSpc>
                    <a:spcPct val="150000"/>
                  </a:lnSpc>
                </a:pPr>
                <a:r>
                  <a:rPr lang="en-US" sz="3200" dirty="0" err="1">
                    <a:solidFill>
                      <a:srgbClr val="0070C0"/>
                    </a:solidFill>
                    <a:latin typeface="Arial" panose="020B0604020202020204" pitchFamily="34" charset="0"/>
                    <a:cs typeface="Arial" panose="020B0604020202020204" pitchFamily="34" charset="0"/>
                  </a:rPr>
                  <a:t>Bước</a:t>
                </a:r>
                <a:r>
                  <a:rPr lang="en-US" sz="3200" dirty="0">
                    <a:solidFill>
                      <a:srgbClr val="0070C0"/>
                    </a:solidFill>
                    <a:latin typeface="Arial" panose="020B0604020202020204" pitchFamily="34" charset="0"/>
                    <a:cs typeface="Arial" panose="020B0604020202020204" pitchFamily="34" charset="0"/>
                  </a:rPr>
                  <a:t> 1: </a:t>
                </a:r>
                <a:r>
                  <a:rPr lang="en-US" sz="3200" dirty="0" err="1">
                    <a:latin typeface="Arial" panose="020B0604020202020204" pitchFamily="34" charset="0"/>
                    <a:cs typeface="Arial" panose="020B0604020202020204" pitchFamily="34" charset="0"/>
                  </a:rPr>
                  <a:t>Xác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định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miền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nghiệm</a:t>
                </a:r>
                <a:r>
                  <a:rPr lang="en-US" sz="3200" dirty="0">
                    <a:latin typeface="Arial" panose="020B0604020202020204" pitchFamily="34" charset="0"/>
                    <a:cs typeface="Arial" panose="020B0604020202020204" pitchFamily="34" charset="0"/>
                  </a:rPr>
                  <a:t> D</a:t>
                </a:r>
                <a:r>
                  <a:rPr lang="en-US" sz="3200" baseline="-250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của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bất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phương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trình</a:t>
                </a:r>
                <a:r>
                  <a:rPr lang="en-US" sz="3200" dirty="0">
                    <a:latin typeface="Arial" panose="020B0604020202020204" pitchFamily="34" charset="0"/>
                    <a:cs typeface="Arial" panose="020B0604020202020204" pitchFamily="34" charset="0"/>
                  </a:rPr>
                  <a:t> 7x + 4y </a:t>
                </a:r>
                <a14:m>
                  <m:oMath xmlns:m="http://schemas.openxmlformats.org/officeDocument/2006/math">
                    <m:r>
                      <a:rPr lang="en-US" sz="32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3200" dirty="0">
                    <a:latin typeface="Arial" panose="020B0604020202020204" pitchFamily="34" charset="0"/>
                    <a:cs typeface="Arial" panose="020B0604020202020204" pitchFamily="34" charset="0"/>
                  </a:rPr>
                  <a:t> 2 400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gạch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bỏ</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miền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còn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lại</a:t>
                </a:r>
                <a:r>
                  <a:rPr lang="en-US" sz="3200" dirty="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3200" dirty="0" err="1">
                    <a:latin typeface="Arial" panose="020B0604020202020204" pitchFamily="34" charset="0"/>
                    <a:cs typeface="Arial" panose="020B0604020202020204" pitchFamily="34" charset="0"/>
                  </a:rPr>
                  <a:t>Vẽ</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đường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thẳng</a:t>
                </a:r>
                <a:r>
                  <a:rPr lang="en-US" sz="3200" dirty="0">
                    <a:latin typeface="Arial" panose="020B0604020202020204" pitchFamily="34" charset="0"/>
                    <a:cs typeface="Arial" panose="020B0604020202020204" pitchFamily="34" charset="0"/>
                  </a:rPr>
                  <a:t> d: 7x + 4y = 2 400</a:t>
                </a:r>
              </a:p>
              <a:p>
                <a:pPr marL="571500" indent="-571500" algn="just">
                  <a:lnSpc>
                    <a:spcPct val="150000"/>
                  </a:lnSpc>
                  <a:buFont typeface="Arial" panose="020B0604020202020204" pitchFamily="34" charset="0"/>
                  <a:buChar char="•"/>
                </a:pPr>
                <a:r>
                  <a:rPr lang="en-US" sz="3200" dirty="0" err="1">
                    <a:latin typeface="Arial" panose="020B0604020202020204" pitchFamily="34" charset="0"/>
                    <a:cs typeface="Arial" panose="020B0604020202020204" pitchFamily="34" charset="0"/>
                  </a:rPr>
                  <a:t>Vì</a:t>
                </a:r>
                <a:r>
                  <a:rPr lang="en-US" sz="3200" dirty="0">
                    <a:latin typeface="Arial" panose="020B0604020202020204" pitchFamily="34" charset="0"/>
                    <a:cs typeface="Arial" panose="020B0604020202020204" pitchFamily="34" charset="0"/>
                  </a:rPr>
                  <a:t> 7. 0 + 4. 0 = 0 &lt; 2 400 </a:t>
                </a:r>
                <a:r>
                  <a:rPr lang="en-US" sz="3200" dirty="0" err="1">
                    <a:latin typeface="Arial" panose="020B0604020202020204" pitchFamily="34" charset="0"/>
                    <a:cs typeface="Arial" panose="020B0604020202020204" pitchFamily="34" charset="0"/>
                  </a:rPr>
                  <a:t>nên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tọa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độ</a:t>
                </a:r>
                <a:r>
                  <a:rPr lang="en-US" sz="3200" dirty="0">
                    <a:latin typeface="Arial" panose="020B0604020202020204" pitchFamily="34" charset="0"/>
                    <a:cs typeface="Arial" panose="020B0604020202020204" pitchFamily="34" charset="0"/>
                  </a:rPr>
                  <a:t> O (0; 0) </a:t>
                </a:r>
                <a:r>
                  <a:rPr lang="en-US" sz="3200" dirty="0" err="1">
                    <a:latin typeface="Arial" panose="020B0604020202020204" pitchFamily="34" charset="0"/>
                    <a:cs typeface="Arial" panose="020B0604020202020204" pitchFamily="34" charset="0"/>
                  </a:rPr>
                  <a:t>thỏa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mãn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bất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phương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trình</a:t>
                </a:r>
                <a:r>
                  <a:rPr lang="en-US" sz="3200" dirty="0">
                    <a:latin typeface="Arial" panose="020B0604020202020204" pitchFamily="34" charset="0"/>
                    <a:cs typeface="Arial" panose="020B0604020202020204" pitchFamily="34" charset="0"/>
                  </a:rPr>
                  <a:t> 7x + 4y </a:t>
                </a:r>
                <a14:m>
                  <m:oMath xmlns:m="http://schemas.openxmlformats.org/officeDocument/2006/math">
                    <m:r>
                      <a:rPr lang="en-US" sz="32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3200" dirty="0">
                    <a:latin typeface="Arial" panose="020B0604020202020204" pitchFamily="34" charset="0"/>
                    <a:cs typeface="Arial" panose="020B0604020202020204" pitchFamily="34" charset="0"/>
                  </a:rPr>
                  <a:t> 2 400.</a:t>
                </a:r>
              </a:p>
              <a:p>
                <a:pPr algn="just">
                  <a:lnSpc>
                    <a:spcPct val="150000"/>
                  </a:lnSpc>
                </a:pPr>
                <a:r>
                  <a:rPr lang="en-US" sz="3200" dirty="0">
                    <a:latin typeface="Arial" panose="020B0604020202020204" pitchFamily="34" charset="0"/>
                    <a:cs typeface="Arial" panose="020B0604020202020204" pitchFamily="34" charset="0"/>
                  </a:rPr>
                  <a:t>Do </a:t>
                </a:r>
                <a:r>
                  <a:rPr lang="en-US" sz="3200" dirty="0" err="1">
                    <a:latin typeface="Arial" panose="020B0604020202020204" pitchFamily="34" charset="0"/>
                    <a:cs typeface="Arial" panose="020B0604020202020204" pitchFamily="34" charset="0"/>
                  </a:rPr>
                  <a:t>đó</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miền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nghiệm</a:t>
                </a:r>
                <a:r>
                  <a:rPr lang="en-US" sz="3200" dirty="0">
                    <a:latin typeface="Arial" panose="020B0604020202020204" pitchFamily="34" charset="0"/>
                    <a:cs typeface="Arial" panose="020B0604020202020204" pitchFamily="34" charset="0"/>
                  </a:rPr>
                  <a:t> D</a:t>
                </a:r>
                <a:r>
                  <a:rPr lang="en-US" sz="3200" baseline="-250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của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bất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phương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trình</a:t>
                </a:r>
                <a:r>
                  <a:rPr lang="en-US" sz="3200" dirty="0">
                    <a:latin typeface="Arial" panose="020B0604020202020204" pitchFamily="34" charset="0"/>
                    <a:cs typeface="Arial" panose="020B0604020202020204" pitchFamily="34" charset="0"/>
                  </a:rPr>
                  <a:t> 7x + 4y </a:t>
                </a:r>
                <a14:m>
                  <m:oMath xmlns:m="http://schemas.openxmlformats.org/officeDocument/2006/math">
                    <m:r>
                      <a:rPr lang="en-US" sz="32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3200" dirty="0">
                    <a:latin typeface="Arial" panose="020B0604020202020204" pitchFamily="34" charset="0"/>
                    <a:cs typeface="Arial" panose="020B0604020202020204" pitchFamily="34" charset="0"/>
                  </a:rPr>
                  <a:t> 2 400 </a:t>
                </a:r>
                <a:r>
                  <a:rPr lang="en-US" sz="3200" dirty="0" err="1">
                    <a:latin typeface="Arial" panose="020B0604020202020204" pitchFamily="34" charset="0"/>
                    <a:cs typeface="Arial" panose="020B0604020202020204" pitchFamily="34" charset="0"/>
                  </a:rPr>
                  <a:t>là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nửa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mặt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phẳng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bờ</a:t>
                </a:r>
                <a:r>
                  <a:rPr lang="en-US" sz="3200" dirty="0">
                    <a:latin typeface="Arial" panose="020B0604020202020204" pitchFamily="34" charset="0"/>
                    <a:cs typeface="Arial" panose="020B0604020202020204" pitchFamily="34" charset="0"/>
                  </a:rPr>
                  <a:t> d </a:t>
                </a:r>
                <a:r>
                  <a:rPr lang="en-US" sz="3200" dirty="0" err="1">
                    <a:latin typeface="Arial" panose="020B0604020202020204" pitchFamily="34" charset="0"/>
                    <a:cs typeface="Arial" panose="020B0604020202020204" pitchFamily="34" charset="0"/>
                  </a:rPr>
                  <a:t>chứa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gốc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tọa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độ</a:t>
                </a:r>
                <a:r>
                  <a:rPr lang="en-US" sz="3200" dirty="0">
                    <a:latin typeface="Arial" panose="020B0604020202020204" pitchFamily="34" charset="0"/>
                    <a:cs typeface="Arial" panose="020B0604020202020204" pitchFamily="34" charset="0"/>
                  </a:rPr>
                  <a:t> O.</a:t>
                </a:r>
              </a:p>
            </p:txBody>
          </p:sp>
        </mc:Choice>
        <mc:Fallback xmlns="">
          <p:sp>
            <p:nvSpPr>
              <p:cNvPr id="40" name="TextBox 39"/>
              <p:cNvSpPr txBox="1">
                <a:spLocks noRot="1" noChangeAspect="1" noMove="1" noResize="1" noEditPoints="1" noAdjustHandles="1" noChangeArrowheads="1" noChangeShapeType="1" noTextEdit="1"/>
              </p:cNvSpPr>
              <p:nvPr/>
            </p:nvSpPr>
            <p:spPr>
              <a:xfrm>
                <a:off x="990600" y="4129386"/>
                <a:ext cx="10439400" cy="5262979"/>
              </a:xfrm>
              <a:prstGeom prst="rect">
                <a:avLst/>
              </a:prstGeom>
              <a:blipFill rotWithShape="0">
                <a:blip r:embed="rId3"/>
                <a:stretch>
                  <a:fillRect l="-1519" r="-1460" b="-1042"/>
                </a:stretch>
              </a:blipFill>
            </p:spPr>
            <p:txBody>
              <a:bodyPr/>
              <a:lstStyle/>
              <a:p>
                <a:r>
                  <a:rPr lang="en-US">
                    <a:noFill/>
                  </a:rPr>
                  <a:t> </a:t>
                </a:r>
              </a:p>
            </p:txBody>
          </p:sp>
        </mc:Fallback>
      </mc:AlternateContent>
      <p:grpSp>
        <p:nvGrpSpPr>
          <p:cNvPr id="89" name="Group 88"/>
          <p:cNvGrpSpPr/>
          <p:nvPr/>
        </p:nvGrpSpPr>
        <p:grpSpPr>
          <a:xfrm>
            <a:off x="11887200" y="3711652"/>
            <a:ext cx="6210300" cy="5680713"/>
            <a:chOff x="11887200" y="3711652"/>
            <a:chExt cx="6210300" cy="5680713"/>
          </a:xfrm>
        </p:grpSpPr>
        <p:grpSp>
          <p:nvGrpSpPr>
            <p:cNvPr id="88" name="Group 87"/>
            <p:cNvGrpSpPr/>
            <p:nvPr/>
          </p:nvGrpSpPr>
          <p:grpSpPr>
            <a:xfrm>
              <a:off x="14146047" y="4058362"/>
              <a:ext cx="3853902" cy="5313803"/>
              <a:chOff x="14146047" y="4058362"/>
              <a:chExt cx="3853902" cy="5313803"/>
            </a:xfrm>
          </p:grpSpPr>
          <p:cxnSp>
            <p:nvCxnSpPr>
              <p:cNvPr id="5" name="Straight Connector 4"/>
              <p:cNvCxnSpPr/>
              <p:nvPr/>
            </p:nvCxnSpPr>
            <p:spPr>
              <a:xfrm flipV="1">
                <a:off x="14146047" y="4075560"/>
                <a:ext cx="362853" cy="20537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4254746" y="4058362"/>
                <a:ext cx="832854" cy="445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4392764" y="4075561"/>
                <a:ext cx="1228236" cy="6584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4549887" y="4075560"/>
                <a:ext cx="1635413" cy="888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4671173" y="4071373"/>
                <a:ext cx="2164545" cy="11772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4847642" y="4058362"/>
                <a:ext cx="2616783" cy="1430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5006882" y="4071373"/>
                <a:ext cx="2976318" cy="16817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5124611" y="4425270"/>
                <a:ext cx="2875338" cy="16314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5289268" y="4780009"/>
                <a:ext cx="2669367" cy="152203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5384534" y="5085573"/>
                <a:ext cx="2588831" cy="1463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15549677" y="5396836"/>
                <a:ext cx="2445969" cy="1397069"/>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15694843" y="5760452"/>
                <a:ext cx="2288357" cy="1311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15865198" y="6095370"/>
                <a:ext cx="2118002" cy="12307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15968610" y="6460807"/>
                <a:ext cx="2014590" cy="1122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16178521" y="6854178"/>
                <a:ext cx="1804679" cy="984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16280908" y="7242420"/>
                <a:ext cx="1702292" cy="872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16400353" y="7590399"/>
                <a:ext cx="1582847" cy="788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16562280" y="7988357"/>
                <a:ext cx="1420920" cy="620956"/>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16705960" y="8311724"/>
                <a:ext cx="1277240" cy="509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16835718" y="8609057"/>
                <a:ext cx="1131525" cy="459897"/>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16975905" y="8910814"/>
                <a:ext cx="991338" cy="363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17464425" y="9186674"/>
                <a:ext cx="518775" cy="185491"/>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2" name="Straight Arrow Connector 41"/>
            <p:cNvCxnSpPr/>
            <p:nvPr/>
          </p:nvCxnSpPr>
          <p:spPr>
            <a:xfrm flipV="1">
              <a:off x="14630400" y="4058365"/>
              <a:ext cx="0" cy="5334000"/>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11887200" y="7886700"/>
              <a:ext cx="6096000" cy="0"/>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4254746" y="3711652"/>
              <a:ext cx="389850" cy="584775"/>
            </a:xfrm>
            <a:prstGeom prst="rect">
              <a:avLst/>
            </a:prstGeom>
            <a:noFill/>
          </p:spPr>
          <p:txBody>
            <a:bodyPr wrap="none" rtlCol="0">
              <a:spAutoFit/>
            </a:bodyPr>
            <a:lstStyle/>
            <a:p>
              <a:r>
                <a:rPr lang="en-US" sz="3200" dirty="0">
                  <a:solidFill>
                    <a:srgbClr val="0070C0"/>
                  </a:solidFill>
                  <a:latin typeface="Arial" panose="020B0604020202020204" pitchFamily="34" charset="0"/>
                  <a:cs typeface="Arial" panose="020B0604020202020204" pitchFamily="34" charset="0"/>
                </a:rPr>
                <a:t>y</a:t>
              </a:r>
            </a:p>
          </p:txBody>
        </p:sp>
        <p:sp>
          <p:nvSpPr>
            <p:cNvPr id="46" name="TextBox 45"/>
            <p:cNvSpPr txBox="1"/>
            <p:nvPr/>
          </p:nvSpPr>
          <p:spPr>
            <a:xfrm>
              <a:off x="17707650" y="7886700"/>
              <a:ext cx="389850" cy="584775"/>
            </a:xfrm>
            <a:prstGeom prst="rect">
              <a:avLst/>
            </a:prstGeom>
            <a:noFill/>
          </p:spPr>
          <p:txBody>
            <a:bodyPr wrap="none" rtlCol="0">
              <a:spAutoFit/>
            </a:bodyPr>
            <a:lstStyle/>
            <a:p>
              <a:r>
                <a:rPr lang="en-US" sz="3200" dirty="0">
                  <a:solidFill>
                    <a:srgbClr val="0070C0"/>
                  </a:solidFill>
                  <a:latin typeface="Arial" panose="020B0604020202020204" pitchFamily="34" charset="0"/>
                  <a:cs typeface="Arial" panose="020B0604020202020204" pitchFamily="34" charset="0"/>
                </a:rPr>
                <a:t>x</a:t>
              </a:r>
            </a:p>
          </p:txBody>
        </p:sp>
        <p:sp>
          <p:nvSpPr>
            <p:cNvPr id="47" name="TextBox 46"/>
            <p:cNvSpPr txBox="1"/>
            <p:nvPr/>
          </p:nvSpPr>
          <p:spPr>
            <a:xfrm>
              <a:off x="14140932" y="7886699"/>
              <a:ext cx="503664" cy="584775"/>
            </a:xfrm>
            <a:prstGeom prst="rect">
              <a:avLst/>
            </a:prstGeom>
            <a:noFill/>
          </p:spPr>
          <p:txBody>
            <a:bodyPr wrap="none" rtlCol="0">
              <a:spAutoFit/>
            </a:bodyPr>
            <a:lstStyle/>
            <a:p>
              <a:r>
                <a:rPr lang="en-US" sz="3200" dirty="0">
                  <a:solidFill>
                    <a:srgbClr val="0070C0"/>
                  </a:solidFill>
                  <a:latin typeface="Arial" panose="020B0604020202020204" pitchFamily="34" charset="0"/>
                  <a:cs typeface="Arial" panose="020B0604020202020204" pitchFamily="34" charset="0"/>
                </a:rPr>
                <a:t>O</a:t>
              </a:r>
            </a:p>
          </p:txBody>
        </p:sp>
        <p:cxnSp>
          <p:nvCxnSpPr>
            <p:cNvPr id="62" name="Straight Connector 61"/>
            <p:cNvCxnSpPr/>
            <p:nvPr/>
          </p:nvCxnSpPr>
          <p:spPr>
            <a:xfrm>
              <a:off x="14020800" y="4058363"/>
              <a:ext cx="2986425" cy="533400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3827858" y="5001280"/>
              <a:ext cx="785793" cy="523220"/>
            </a:xfrm>
            <a:prstGeom prst="rect">
              <a:avLst/>
            </a:prstGeom>
            <a:noFill/>
          </p:spPr>
          <p:txBody>
            <a:bodyPr wrap="none" rtlCol="0">
              <a:spAutoFit/>
            </a:bodyPr>
            <a:lstStyle/>
            <a:p>
              <a:r>
                <a:rPr lang="en-US" sz="2800" dirty="0">
                  <a:solidFill>
                    <a:srgbClr val="0070C0"/>
                  </a:solidFill>
                  <a:latin typeface="Arial" panose="020B0604020202020204" pitchFamily="34" charset="0"/>
                  <a:cs typeface="Arial" panose="020B0604020202020204" pitchFamily="34" charset="0"/>
                </a:rPr>
                <a:t>600</a:t>
              </a:r>
            </a:p>
          </p:txBody>
        </p:sp>
        <mc:AlternateContent xmlns:mc="http://schemas.openxmlformats.org/markup-compatibility/2006" xmlns:a14="http://schemas.microsoft.com/office/drawing/2010/main">
          <mc:Choice Requires="a14">
            <p:sp>
              <p:nvSpPr>
                <p:cNvPr id="69" name="TextBox 68"/>
                <p:cNvSpPr txBox="1"/>
                <p:nvPr/>
              </p:nvSpPr>
              <p:spPr>
                <a:xfrm>
                  <a:off x="16400353" y="7847767"/>
                  <a:ext cx="958917" cy="789447"/>
                </a:xfrm>
                <a:prstGeom prst="rect">
                  <a:avLst/>
                </a:prstGeom>
                <a:noFill/>
              </p:spPr>
              <p:txBody>
                <a:bodyPr wrap="none" rtlCol="0">
                  <a:spAutoFit/>
                </a:bodyPr>
                <a:lstStyle/>
                <a:p>
                  <a:r>
                    <a:rPr lang="en-US" sz="2800" dirty="0">
                      <a:solidFill>
                        <a:srgbClr val="0070C0"/>
                      </a:solidFill>
                      <a:latin typeface="Arial" panose="020B0604020202020204" pitchFamily="34" charset="0"/>
                      <a:cs typeface="Arial" panose="020B0604020202020204" pitchFamily="34" charset="0"/>
                    </a:rPr>
                    <a:t>342</a:t>
                  </a:r>
                  <a14:m>
                    <m:oMath xmlns:m="http://schemas.openxmlformats.org/officeDocument/2006/math">
                      <m:f>
                        <m:fPr>
                          <m:ctrlPr>
                            <a:rPr lang="en-US" sz="3200" i="1" smtClean="0">
                              <a:solidFill>
                                <a:srgbClr val="0070C0"/>
                              </a:solidFill>
                              <a:latin typeface="Cambria Math" panose="02040503050406030204" pitchFamily="18" charset="0"/>
                              <a:cs typeface="Arial" panose="020B0604020202020204" pitchFamily="34" charset="0"/>
                            </a:rPr>
                          </m:ctrlPr>
                        </m:fPr>
                        <m:num>
                          <m:r>
                            <a:rPr lang="en-US" sz="3200" b="0" i="1" smtClean="0">
                              <a:solidFill>
                                <a:srgbClr val="0070C0"/>
                              </a:solidFill>
                              <a:latin typeface="Cambria Math" panose="02040503050406030204" pitchFamily="18" charset="0"/>
                              <a:cs typeface="Arial" panose="020B0604020202020204" pitchFamily="34" charset="0"/>
                            </a:rPr>
                            <m:t>6</m:t>
                          </m:r>
                        </m:num>
                        <m:den>
                          <m:r>
                            <a:rPr lang="en-US" sz="3200" b="0" i="1" smtClean="0">
                              <a:solidFill>
                                <a:srgbClr val="0070C0"/>
                              </a:solidFill>
                              <a:latin typeface="Cambria Math" panose="02040503050406030204" pitchFamily="18" charset="0"/>
                              <a:cs typeface="Arial" panose="020B0604020202020204" pitchFamily="34" charset="0"/>
                            </a:rPr>
                            <m:t>7</m:t>
                          </m:r>
                        </m:den>
                      </m:f>
                    </m:oMath>
                  </a14:m>
                  <a:endParaRPr lang="en-US" sz="2800" dirty="0">
                    <a:solidFill>
                      <a:srgbClr val="0070C0"/>
                    </a:solidFill>
                    <a:latin typeface="Arial" panose="020B0604020202020204" pitchFamily="34" charset="0"/>
                    <a:cs typeface="Arial" panose="020B0604020202020204" pitchFamily="34" charset="0"/>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16400353" y="7847767"/>
                  <a:ext cx="958917" cy="789447"/>
                </a:xfrm>
                <a:prstGeom prst="rect">
                  <a:avLst/>
                </a:prstGeom>
                <a:blipFill rotWithShape="0">
                  <a:blip r:embed="rId4"/>
                  <a:stretch>
                    <a:fillRect l="-12658" b="-4615"/>
                  </a:stretch>
                </a:blipFill>
              </p:spPr>
              <p:txBody>
                <a:bodyPr/>
                <a:lstStyle/>
                <a:p>
                  <a:r>
                    <a:rPr lang="en-US">
                      <a:noFill/>
                    </a:rPr>
                    <a:t> </a:t>
                  </a:r>
                </a:p>
              </p:txBody>
            </p:sp>
          </mc:Fallback>
        </mc:AlternateContent>
        <p:sp>
          <p:nvSpPr>
            <p:cNvPr id="21" name="TextBox 20"/>
            <p:cNvSpPr txBox="1"/>
            <p:nvPr/>
          </p:nvSpPr>
          <p:spPr>
            <a:xfrm>
              <a:off x="13639408" y="4051012"/>
              <a:ext cx="412292" cy="584775"/>
            </a:xfrm>
            <a:prstGeom prst="rect">
              <a:avLst/>
            </a:prstGeom>
            <a:noFill/>
          </p:spPr>
          <p:txBody>
            <a:bodyPr wrap="none" rtlCol="0">
              <a:spAutoFit/>
            </a:bodyPr>
            <a:lstStyle/>
            <a:p>
              <a:r>
                <a:rPr lang="en-US" sz="3200" dirty="0">
                  <a:solidFill>
                    <a:srgbClr val="0070C0"/>
                  </a:solidFill>
                  <a:latin typeface="Arial" panose="020B0604020202020204" pitchFamily="34" charset="0"/>
                  <a:cs typeface="Arial" panose="020B0604020202020204" pitchFamily="34" charset="0"/>
                </a:rPr>
                <a:t>d</a:t>
              </a:r>
            </a:p>
          </p:txBody>
        </p:sp>
      </p:grpSp>
    </p:spTree>
    <p:extLst>
      <p:ext uri="{BB962C8B-B14F-4D97-AF65-F5344CB8AC3E}">
        <p14:creationId xmlns:p14="http://schemas.microsoft.com/office/powerpoint/2010/main" val="15494868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fade">
                                      <p:cBhvr>
                                        <p:cTn id="28" dur="750"/>
                                        <p:tgtEl>
                                          <p:spTgt spid="89"/>
                                        </p:tgtEl>
                                      </p:cBhvr>
                                    </p:animEffect>
                                    <p:anim calcmode="lin" valueType="num">
                                      <p:cBhvr>
                                        <p:cTn id="29" dur="750" fill="hold"/>
                                        <p:tgtEl>
                                          <p:spTgt spid="89"/>
                                        </p:tgtEl>
                                        <p:attrNameLst>
                                          <p:attrName>ppt_x</p:attrName>
                                        </p:attrNameLst>
                                      </p:cBhvr>
                                      <p:tavLst>
                                        <p:tav tm="0">
                                          <p:val>
                                            <p:strVal val="#ppt_x"/>
                                          </p:val>
                                        </p:tav>
                                        <p:tav tm="100000">
                                          <p:val>
                                            <p:strVal val="#ppt_x"/>
                                          </p:val>
                                        </p:tav>
                                      </p:tavLst>
                                    </p:anim>
                                    <p:anim calcmode="lin" valueType="num">
                                      <p:cBhvr>
                                        <p:cTn id="30" dur="750" fill="hold"/>
                                        <p:tgtEl>
                                          <p:spTgt spid="8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750"/>
                                        <p:tgtEl>
                                          <p:spTgt spid="40"/>
                                        </p:tgtEl>
                                      </p:cBhvr>
                                    </p:animEffect>
                                    <p:anim calcmode="lin" valueType="num">
                                      <p:cBhvr>
                                        <p:cTn id="34" dur="750" fill="hold"/>
                                        <p:tgtEl>
                                          <p:spTgt spid="40"/>
                                        </p:tgtEl>
                                        <p:attrNameLst>
                                          <p:attrName>ppt_x</p:attrName>
                                        </p:attrNameLst>
                                      </p:cBhvr>
                                      <p:tavLst>
                                        <p:tav tm="0">
                                          <p:val>
                                            <p:strVal val="#ppt_x"/>
                                          </p:val>
                                        </p:tav>
                                        <p:tav tm="100000">
                                          <p:val>
                                            <p:strVal val="#ppt_x"/>
                                          </p:val>
                                        </p:tav>
                                      </p:tavLst>
                                    </p:anim>
                                    <p:anim calcmode="lin" valueType="num">
                                      <p:cBhvr>
                                        <p:cTn id="35" dur="75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8" grpId="0"/>
      <p:bldP spid="39"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7" name="Group 196"/>
          <p:cNvGrpSpPr/>
          <p:nvPr/>
        </p:nvGrpSpPr>
        <p:grpSpPr>
          <a:xfrm>
            <a:off x="11887200" y="4058362"/>
            <a:ext cx="2511235" cy="5334003"/>
            <a:chOff x="11887200" y="4058362"/>
            <a:chExt cx="2511235" cy="5334003"/>
          </a:xfrm>
        </p:grpSpPr>
        <p:cxnSp>
          <p:nvCxnSpPr>
            <p:cNvPr id="166" name="Straight Connector 165"/>
            <p:cNvCxnSpPr/>
            <p:nvPr/>
          </p:nvCxnSpPr>
          <p:spPr>
            <a:xfrm>
              <a:off x="12115800" y="4058362"/>
              <a:ext cx="0" cy="531380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12344400" y="4058362"/>
              <a:ext cx="0" cy="531380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1887200" y="4058362"/>
              <a:ext cx="0" cy="533400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01931" y="4058362"/>
              <a:ext cx="0" cy="533400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814917" y="4058362"/>
              <a:ext cx="0" cy="533400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3030200" y="4058362"/>
              <a:ext cx="0" cy="533400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3258800" y="4058362"/>
              <a:ext cx="0" cy="531380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3512563" y="4058362"/>
              <a:ext cx="0" cy="533400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3725724" y="4058362"/>
              <a:ext cx="0" cy="533400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3944600" y="4058362"/>
              <a:ext cx="0" cy="533400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a:stCxn id="45" idx="1"/>
            </p:cNvCxnSpPr>
            <p:nvPr/>
          </p:nvCxnSpPr>
          <p:spPr>
            <a:xfrm>
              <a:off x="14128924" y="4058365"/>
              <a:ext cx="12740" cy="533400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H="1">
              <a:off x="14397274" y="4058362"/>
              <a:ext cx="1161" cy="5313803"/>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p:nvGrpSpPr>
        <p:grpSpPr>
          <a:xfrm>
            <a:off x="11887200" y="4280938"/>
            <a:ext cx="6124931" cy="4894964"/>
            <a:chOff x="11887200" y="4280938"/>
            <a:chExt cx="6124931" cy="4894964"/>
          </a:xfrm>
        </p:grpSpPr>
        <p:cxnSp>
          <p:nvCxnSpPr>
            <p:cNvPr id="96" name="Straight Connector 95"/>
            <p:cNvCxnSpPr/>
            <p:nvPr/>
          </p:nvCxnSpPr>
          <p:spPr>
            <a:xfrm>
              <a:off x="11887200" y="4280938"/>
              <a:ext cx="609600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1947443" y="4505923"/>
              <a:ext cx="601980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2115800" y="4734005"/>
              <a:ext cx="586740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2344400" y="4963958"/>
              <a:ext cx="563880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2601931" y="5188250"/>
              <a:ext cx="541020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12814046" y="5449860"/>
              <a:ext cx="518160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13030200" y="5699528"/>
              <a:ext cx="495300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13335000" y="5981700"/>
              <a:ext cx="4660646"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3539046" y="6210300"/>
              <a:ext cx="4444154"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3725724" y="6460807"/>
              <a:ext cx="4257476"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4020800" y="6724193"/>
              <a:ext cx="3962400" cy="1172"/>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14254746" y="6978838"/>
              <a:ext cx="3728454" cy="2153"/>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4508900" y="7284091"/>
              <a:ext cx="3474300" cy="438"/>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14725156" y="7503446"/>
              <a:ext cx="3258044"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67" idx="1"/>
            </p:cNvCxnSpPr>
            <p:nvPr/>
          </p:nvCxnSpPr>
          <p:spPr>
            <a:xfrm>
              <a:off x="14914135" y="7677253"/>
              <a:ext cx="3069065" cy="55557"/>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15163800" y="7984480"/>
              <a:ext cx="2819400"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V="1">
              <a:off x="15384534" y="8242490"/>
              <a:ext cx="2598666" cy="1"/>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5619505" y="8497837"/>
              <a:ext cx="2363695"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5854462" y="8724900"/>
              <a:ext cx="2112781"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16058631" y="8945680"/>
              <a:ext cx="1936301" cy="13845"/>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6280908" y="9175902"/>
              <a:ext cx="1714738" cy="0"/>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14146047" y="4058362"/>
            <a:ext cx="3853902" cy="5313803"/>
            <a:chOff x="14146047" y="4058362"/>
            <a:chExt cx="3853902" cy="5313803"/>
          </a:xfrm>
        </p:grpSpPr>
        <p:cxnSp>
          <p:nvCxnSpPr>
            <p:cNvPr id="71" name="Straight Connector 70"/>
            <p:cNvCxnSpPr/>
            <p:nvPr/>
          </p:nvCxnSpPr>
          <p:spPr>
            <a:xfrm flipV="1">
              <a:off x="14146047" y="4075560"/>
              <a:ext cx="362853" cy="205378"/>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14254746" y="4058362"/>
              <a:ext cx="832854" cy="445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14392764" y="4075561"/>
              <a:ext cx="1228236" cy="658444"/>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14549887" y="4075560"/>
              <a:ext cx="1635413" cy="888398"/>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14671173" y="4071373"/>
              <a:ext cx="2164545" cy="1177267"/>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14847642" y="4058362"/>
              <a:ext cx="2616783" cy="1430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15006882" y="4071373"/>
              <a:ext cx="2976318" cy="1681727"/>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15124611" y="4425270"/>
              <a:ext cx="2875338" cy="1631483"/>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15289268" y="4780009"/>
              <a:ext cx="2669367" cy="1522035"/>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15384534" y="5085573"/>
              <a:ext cx="2588831" cy="1463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15549677" y="5396836"/>
              <a:ext cx="2445969" cy="1397069"/>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15694843" y="5760452"/>
              <a:ext cx="2288357" cy="1311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15865198" y="6095370"/>
              <a:ext cx="2118002" cy="12307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15968610" y="6460807"/>
              <a:ext cx="2014590" cy="1122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16178521" y="6854178"/>
              <a:ext cx="1804679" cy="984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16280908" y="7242420"/>
              <a:ext cx="1702292" cy="872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16400353" y="7590399"/>
              <a:ext cx="1582847" cy="788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16562280" y="7988357"/>
              <a:ext cx="1420920" cy="620956"/>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16705960" y="8311724"/>
              <a:ext cx="1277240" cy="509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16835718" y="8609057"/>
              <a:ext cx="1131525" cy="459897"/>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16975905" y="8910814"/>
              <a:ext cx="991338" cy="363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17464425" y="9186674"/>
              <a:ext cx="518775" cy="18549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 name="Group 2"/>
          <p:cNvGrpSpPr/>
          <p:nvPr/>
        </p:nvGrpSpPr>
        <p:grpSpPr>
          <a:xfrm>
            <a:off x="990600" y="800100"/>
            <a:ext cx="16230600" cy="2362200"/>
            <a:chOff x="0" y="0"/>
            <a:chExt cx="12456187" cy="1038420"/>
          </a:xfrm>
          <a:solidFill>
            <a:schemeClr val="accent6">
              <a:lumMod val="40000"/>
              <a:lumOff val="60000"/>
            </a:schemeClr>
          </a:solidFill>
        </p:grpSpPr>
        <p:sp>
          <p:nvSpPr>
            <p:cNvPr id="3" name="Freeform 3"/>
            <p:cNvSpPr/>
            <p:nvPr/>
          </p:nvSpPr>
          <p:spPr>
            <a:xfrm>
              <a:off x="0" y="0"/>
              <a:ext cx="12456187" cy="1038420"/>
            </a:xfrm>
            <a:custGeom>
              <a:avLst/>
              <a:gdLst/>
              <a:ahLst/>
              <a:cxnLst/>
              <a:rect l="l" t="t" r="r" b="b"/>
              <a:pathLst>
                <a:path w="12456187" h="1038420">
                  <a:moveTo>
                    <a:pt x="12331726" y="1038420"/>
                  </a:moveTo>
                  <a:lnTo>
                    <a:pt x="124460" y="1038420"/>
                  </a:lnTo>
                  <a:cubicBezTo>
                    <a:pt x="55880" y="1038420"/>
                    <a:pt x="0" y="982540"/>
                    <a:pt x="0" y="913960"/>
                  </a:cubicBezTo>
                  <a:lnTo>
                    <a:pt x="0" y="124460"/>
                  </a:lnTo>
                  <a:cubicBezTo>
                    <a:pt x="0" y="55880"/>
                    <a:pt x="55880" y="0"/>
                    <a:pt x="124460" y="0"/>
                  </a:cubicBezTo>
                  <a:lnTo>
                    <a:pt x="12331727" y="0"/>
                  </a:lnTo>
                  <a:cubicBezTo>
                    <a:pt x="12400307" y="0"/>
                    <a:pt x="12456187" y="55880"/>
                    <a:pt x="12456187" y="124460"/>
                  </a:cubicBezTo>
                  <a:lnTo>
                    <a:pt x="12456187" y="913960"/>
                  </a:lnTo>
                  <a:cubicBezTo>
                    <a:pt x="12456187" y="982540"/>
                    <a:pt x="12400307" y="1038420"/>
                    <a:pt x="12331727" y="1038420"/>
                  </a:cubicBezTo>
                  <a:close/>
                </a:path>
              </a:pathLst>
            </a:custGeom>
            <a:grpFill/>
          </p:spPr>
        </p:sp>
      </p:grpSp>
      <p:sp>
        <p:nvSpPr>
          <p:cNvPr id="36" name="Rounded Rectangle 35"/>
          <p:cNvSpPr/>
          <p:nvPr/>
        </p:nvSpPr>
        <p:spPr>
          <a:xfrm>
            <a:off x="990600" y="800100"/>
            <a:ext cx="2659863" cy="969414"/>
          </a:xfrm>
          <a:prstGeom prst="round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2:</a:t>
            </a:r>
          </a:p>
        </p:txBody>
      </p:sp>
      <p:sp>
        <p:nvSpPr>
          <p:cNvPr id="37" name="TextBox 36"/>
          <p:cNvSpPr txBox="1"/>
          <p:nvPr/>
        </p:nvSpPr>
        <p:spPr>
          <a:xfrm>
            <a:off x="3810000" y="1104037"/>
            <a:ext cx="8991600" cy="1754326"/>
          </a:xfrm>
          <a:prstGeom prst="rect">
            <a:avLst/>
          </a:prstGeom>
          <a:noFill/>
        </p:spPr>
        <p:txBody>
          <a:bodyPr wrap="square" rtlCol="0">
            <a:spAutoFit/>
          </a:bodyPr>
          <a:lstStyle/>
          <a:p>
            <a:pPr>
              <a:lnSpc>
                <a:spcPct val="150000"/>
              </a:lnSpc>
            </a:pPr>
            <a:r>
              <a:rPr lang="en-US" sz="3600" dirty="0" err="1">
                <a:latin typeface="Arial" panose="020B0604020202020204" pitchFamily="34" charset="0"/>
                <a:cs typeface="Arial" panose="020B0604020202020204" pitchFamily="34" charset="0"/>
              </a:rPr>
              <a:t>Biểu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diễn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nghiệm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phương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mặt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phẳng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tọa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a:t>
            </a:r>
            <a:r>
              <a:rPr lang="en-US" sz="3600" dirty="0">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38" name="TextBox 37"/>
              <p:cNvSpPr txBox="1"/>
              <p:nvPr/>
            </p:nvSpPr>
            <p:spPr>
              <a:xfrm>
                <a:off x="12961137" y="1124552"/>
                <a:ext cx="3717813" cy="17686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600" i="1" smtClean="0">
                              <a:latin typeface="Cambria Math" panose="02040503050406030204" pitchFamily="18" charset="0"/>
                            </a:rPr>
                          </m:ctrlPr>
                        </m:dPr>
                        <m:e>
                          <m:eqArr>
                            <m:eqArrPr>
                              <m:ctrlPr>
                                <a:rPr lang="en-US" sz="3600" i="1" smtClean="0">
                                  <a:latin typeface="Cambria Math" panose="02040503050406030204" pitchFamily="18" charset="0"/>
                                </a:rPr>
                              </m:ctrlPr>
                            </m:eqArrPr>
                            <m:e>
                              <m:r>
                                <a:rPr lang="en-US" sz="3600" b="0" i="0" smtClean="0">
                                  <a:latin typeface="Cambria Math" panose="02040503050406030204" pitchFamily="18" charset="0"/>
                                </a:rPr>
                                <m:t>7</m:t>
                              </m:r>
                              <m:r>
                                <m:rPr>
                                  <m:sty m:val="p"/>
                                </m:rPr>
                                <a:rPr lang="en-US" sz="3600" b="0" i="0" smtClean="0">
                                  <a:latin typeface="Cambria Math" panose="02040503050406030204" pitchFamily="18" charset="0"/>
                                </a:rPr>
                                <m:t>x</m:t>
                              </m:r>
                              <m:r>
                                <a:rPr lang="en-US" sz="3600" b="0" i="0" smtClean="0">
                                  <a:latin typeface="Cambria Math" panose="02040503050406030204" pitchFamily="18" charset="0"/>
                                </a:rPr>
                                <m:t>+4</m:t>
                              </m:r>
                              <m:r>
                                <m:rPr>
                                  <m:sty m:val="p"/>
                                </m:rPr>
                                <a:rPr lang="en-US" sz="3600" b="0" i="0" smtClean="0">
                                  <a:latin typeface="Cambria Math" panose="02040503050406030204" pitchFamily="18" charset="0"/>
                                </a:rPr>
                                <m:t>y</m:t>
                              </m:r>
                              <m:r>
                                <a:rPr lang="en-US" sz="3600" b="0" i="0" smtClean="0">
                                  <a:latin typeface="Cambria Math" panose="02040503050406030204" pitchFamily="18" charset="0"/>
                                </a:rPr>
                                <m:t> </m:t>
                              </m:r>
                              <m:r>
                                <a:rPr lang="en-US" sz="3600" b="0" i="1" smtClean="0">
                                  <a:latin typeface="Cambria Math" panose="02040503050406030204" pitchFamily="18" charset="0"/>
                                  <a:ea typeface="Cambria Math" panose="02040503050406030204" pitchFamily="18" charset="0"/>
                                </a:rPr>
                                <m:t>≤2 400</m:t>
                              </m:r>
                            </m:e>
                            <m:e>
                              <m:r>
                                <m:rPr>
                                  <m:sty m:val="p"/>
                                </m:rPr>
                                <a:rPr lang="en-US" sz="3600" b="0" i="0" smtClean="0">
                                  <a:latin typeface="Cambria Math" panose="02040503050406030204" pitchFamily="18" charset="0"/>
                                </a:rPr>
                                <m:t>x</m:t>
                              </m:r>
                              <m:r>
                                <a:rPr lang="en-US" sz="3600" b="0" i="0" smtClean="0">
                                  <a:latin typeface="Cambria Math" panose="02040503050406030204" pitchFamily="18" charset="0"/>
                                </a:rPr>
                                <m:t>+</m:t>
                              </m:r>
                              <m:r>
                                <m:rPr>
                                  <m:sty m:val="p"/>
                                </m:rPr>
                                <a:rPr lang="en-US" sz="3600" b="0" i="0" smtClean="0">
                                  <a:latin typeface="Cambria Math" panose="02040503050406030204" pitchFamily="18" charset="0"/>
                                </a:rPr>
                                <m:t>y</m:t>
                              </m:r>
                              <m:r>
                                <a:rPr lang="en-US" sz="3600" b="0" i="0" smtClean="0">
                                  <a:latin typeface="Cambria Math" panose="02040503050406030204" pitchFamily="18" charset="0"/>
                                </a:rPr>
                                <m:t> </m:t>
                              </m:r>
                              <m:r>
                                <a:rPr lang="en-US" sz="3600" b="0" i="1" smtClean="0">
                                  <a:latin typeface="Cambria Math" panose="02040503050406030204" pitchFamily="18" charset="0"/>
                                  <a:ea typeface="Cambria Math" panose="02040503050406030204" pitchFamily="18" charset="0"/>
                                </a:rPr>
                                <m:t>≤100</m:t>
                              </m:r>
                            </m:e>
                            <m:e>
                              <m:r>
                                <m:rPr>
                                  <m:sty m:val="p"/>
                                </m:rPr>
                                <a:rPr lang="en-US" sz="3600" b="0" i="0" smtClean="0">
                                  <a:latin typeface="Cambria Math" panose="02040503050406030204" pitchFamily="18" charset="0"/>
                                </a:rPr>
                                <m:t>x</m:t>
                              </m:r>
                              <m:r>
                                <a:rPr lang="en-US" sz="3600" b="0" i="0" smtClean="0">
                                  <a:latin typeface="Cambria Math" panose="02040503050406030204" pitchFamily="18" charset="0"/>
                                </a:rPr>
                                <m:t> </m:t>
                              </m:r>
                              <m:r>
                                <a:rPr lang="en-US" sz="3600" b="0" i="1" smtClean="0">
                                  <a:latin typeface="Cambria Math" panose="02040503050406030204" pitchFamily="18" charset="0"/>
                                  <a:ea typeface="Cambria Math" panose="02040503050406030204" pitchFamily="18" charset="0"/>
                                </a:rPr>
                                <m:t>≥0</m:t>
                              </m:r>
                            </m:e>
                          </m:eqArr>
                        </m:e>
                      </m:d>
                    </m:oMath>
                  </m:oMathPara>
                </a14:m>
                <a:endParaRPr lang="en-US" sz="3600" dirty="0"/>
              </a:p>
            </p:txBody>
          </p:sp>
        </mc:Choice>
        <mc:Fallback xmlns="">
          <p:sp>
            <p:nvSpPr>
              <p:cNvPr id="38" name="TextBox 37"/>
              <p:cNvSpPr txBox="1">
                <a:spLocks noRot="1" noChangeAspect="1" noMove="1" noResize="1" noEditPoints="1" noAdjustHandles="1" noChangeArrowheads="1" noChangeShapeType="1" noTextEdit="1"/>
              </p:cNvSpPr>
              <p:nvPr/>
            </p:nvSpPr>
            <p:spPr>
              <a:xfrm>
                <a:off x="12961137" y="1124552"/>
                <a:ext cx="3717813" cy="1768689"/>
              </a:xfrm>
              <a:prstGeom prst="rect">
                <a:avLst/>
              </a:prstGeom>
              <a:blipFill rotWithShape="0">
                <a:blip r:embed="rId2"/>
                <a:stretch>
                  <a:fillRect/>
                </a:stretch>
              </a:blipFill>
            </p:spPr>
            <p:txBody>
              <a:bodyPr/>
              <a:lstStyle/>
              <a:p>
                <a:r>
                  <a:rPr lang="en-US">
                    <a:noFill/>
                  </a:rPr>
                  <a:t> </a:t>
                </a:r>
              </a:p>
            </p:txBody>
          </p:sp>
        </mc:Fallback>
      </mc:AlternateContent>
      <p:sp>
        <p:nvSpPr>
          <p:cNvPr id="39" name="TextBox 38"/>
          <p:cNvSpPr txBox="1"/>
          <p:nvPr/>
        </p:nvSpPr>
        <p:spPr>
          <a:xfrm>
            <a:off x="8305800" y="3466237"/>
            <a:ext cx="2286000" cy="646331"/>
          </a:xfrm>
          <a:prstGeom prst="rect">
            <a:avLst/>
          </a:prstGeom>
          <a:noFill/>
        </p:spPr>
        <p:txBody>
          <a:bodyPr wrap="square" rtlCol="0">
            <a:spAutoFit/>
          </a:bodyPr>
          <a:lstStyle/>
          <a:p>
            <a:pPr algn="ctr"/>
            <a:r>
              <a:rPr lang="en-US" sz="3600" b="1" dirty="0" err="1">
                <a:solidFill>
                  <a:srgbClr val="C00000"/>
                </a:solidFill>
                <a:latin typeface="Arial" panose="020B0604020202020204" pitchFamily="34" charset="0"/>
                <a:cs typeface="Arial" panose="020B0604020202020204" pitchFamily="34" charset="0"/>
              </a:rPr>
              <a:t>Giải</a:t>
            </a:r>
            <a:endParaRPr lang="en-US" sz="3600" b="1" dirty="0">
              <a:solidFill>
                <a:srgbClr val="C00000"/>
              </a:solidFill>
              <a:latin typeface="Arial" panose="020B0604020202020204" pitchFamily="34" charset="0"/>
              <a:cs typeface="Arial" panose="020B0604020202020204" pitchFamily="34" charset="0"/>
            </a:endParaRPr>
          </a:p>
        </p:txBody>
      </p:sp>
      <p:sp>
        <p:nvSpPr>
          <p:cNvPr id="40" name="TextBox 39"/>
          <p:cNvSpPr txBox="1"/>
          <p:nvPr/>
        </p:nvSpPr>
        <p:spPr>
          <a:xfrm>
            <a:off x="990600" y="4129386"/>
            <a:ext cx="10567732" cy="1569660"/>
          </a:xfrm>
          <a:prstGeom prst="rect">
            <a:avLst/>
          </a:prstGeom>
          <a:noFill/>
        </p:spPr>
        <p:txBody>
          <a:bodyPr wrap="square" rtlCol="0">
            <a:spAutoFit/>
          </a:bodyPr>
          <a:lstStyle/>
          <a:p>
            <a:pPr algn="just">
              <a:lnSpc>
                <a:spcPct val="150000"/>
              </a:lnSpc>
            </a:pPr>
            <a:r>
              <a:rPr lang="en-US" sz="3200" dirty="0" err="1">
                <a:solidFill>
                  <a:srgbClr val="0070C0"/>
                </a:solidFill>
                <a:latin typeface="Arial" panose="020B0604020202020204" pitchFamily="34" charset="0"/>
                <a:cs typeface="Arial" panose="020B0604020202020204" pitchFamily="34" charset="0"/>
              </a:rPr>
              <a:t>Bước</a:t>
            </a:r>
            <a:r>
              <a:rPr lang="en-US" sz="3200" dirty="0">
                <a:solidFill>
                  <a:srgbClr val="0070C0"/>
                </a:solidFill>
                <a:latin typeface="Arial" panose="020B0604020202020204" pitchFamily="34" charset="0"/>
                <a:cs typeface="Arial" panose="020B0604020202020204" pitchFamily="34" charset="0"/>
              </a:rPr>
              <a:t> 2: </a:t>
            </a:r>
            <a:r>
              <a:rPr lang="en-US" sz="3200" dirty="0" err="1">
                <a:latin typeface="Arial" panose="020B0604020202020204" pitchFamily="34" charset="0"/>
                <a:cs typeface="Arial" panose="020B0604020202020204" pitchFamily="34" charset="0"/>
              </a:rPr>
              <a:t>Tương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tự</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miền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nghiệm</a:t>
            </a:r>
            <a:r>
              <a:rPr lang="en-US" sz="3200" dirty="0">
                <a:latin typeface="Arial" panose="020B0604020202020204" pitchFamily="34" charset="0"/>
                <a:cs typeface="Arial" panose="020B0604020202020204" pitchFamily="34" charset="0"/>
              </a:rPr>
              <a:t> D</a:t>
            </a:r>
            <a:r>
              <a:rPr lang="en-US" sz="3200" baseline="-25000" dirty="0">
                <a:latin typeface="Arial" panose="020B0604020202020204" pitchFamily="34" charset="0"/>
                <a:cs typeface="Arial" panose="020B0604020202020204" pitchFamily="34" charset="0"/>
              </a:rPr>
              <a:t>2</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của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bất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phương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trình</a:t>
            </a:r>
            <a:r>
              <a:rPr lang="en-US" sz="3200" dirty="0">
                <a:latin typeface="Arial" panose="020B0604020202020204" pitchFamily="34" charset="0"/>
                <a:cs typeface="Arial" panose="020B0604020202020204" pitchFamily="34" charset="0"/>
              </a:rPr>
              <a:t> x + y ≤ 100 </a:t>
            </a:r>
            <a:r>
              <a:rPr lang="en-US" sz="3200" dirty="0" err="1">
                <a:latin typeface="Arial" panose="020B0604020202020204" pitchFamily="34" charset="0"/>
                <a:cs typeface="Arial" panose="020B0604020202020204" pitchFamily="34" charset="0"/>
              </a:rPr>
              <a:t>là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nửa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mặt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phẳng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bờ</a:t>
            </a:r>
            <a:r>
              <a:rPr lang="en-US" sz="3200" dirty="0">
                <a:latin typeface="Arial" panose="020B0604020202020204" pitchFamily="34" charset="0"/>
                <a:cs typeface="Arial" panose="020B0604020202020204" pitchFamily="34" charset="0"/>
              </a:rPr>
              <a:t> d’ </a:t>
            </a:r>
            <a:r>
              <a:rPr lang="en-US" sz="3200" dirty="0" err="1">
                <a:latin typeface="Arial" panose="020B0604020202020204" pitchFamily="34" charset="0"/>
                <a:cs typeface="Arial" panose="020B0604020202020204" pitchFamily="34" charset="0"/>
              </a:rPr>
              <a:t>chứa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gốc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tọa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độ</a:t>
            </a:r>
            <a:r>
              <a:rPr lang="en-US" sz="3200" dirty="0">
                <a:latin typeface="Arial" panose="020B0604020202020204" pitchFamily="34" charset="0"/>
                <a:cs typeface="Arial" panose="020B0604020202020204" pitchFamily="34" charset="0"/>
              </a:rPr>
              <a:t> O.</a:t>
            </a:r>
          </a:p>
        </p:txBody>
      </p:sp>
      <p:cxnSp>
        <p:nvCxnSpPr>
          <p:cNvPr id="42" name="Straight Arrow Connector 41"/>
          <p:cNvCxnSpPr/>
          <p:nvPr/>
        </p:nvCxnSpPr>
        <p:spPr>
          <a:xfrm flipV="1">
            <a:off x="14630400" y="4058365"/>
            <a:ext cx="0" cy="5334000"/>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11887200" y="7886700"/>
            <a:ext cx="6096000" cy="0"/>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4128924" y="3765977"/>
            <a:ext cx="389850" cy="584775"/>
          </a:xfrm>
          <a:prstGeom prst="rect">
            <a:avLst/>
          </a:prstGeom>
          <a:noFill/>
        </p:spPr>
        <p:txBody>
          <a:bodyPr wrap="none" rtlCol="0">
            <a:spAutoFit/>
          </a:bodyPr>
          <a:lstStyle/>
          <a:p>
            <a:r>
              <a:rPr lang="en-US" sz="3200" dirty="0">
                <a:solidFill>
                  <a:srgbClr val="0070C0"/>
                </a:solidFill>
                <a:latin typeface="Arial" panose="020B0604020202020204" pitchFamily="34" charset="0"/>
                <a:cs typeface="Arial" panose="020B0604020202020204" pitchFamily="34" charset="0"/>
              </a:rPr>
              <a:t>y</a:t>
            </a:r>
          </a:p>
        </p:txBody>
      </p:sp>
      <p:sp>
        <p:nvSpPr>
          <p:cNvPr id="46" name="TextBox 45"/>
          <p:cNvSpPr txBox="1"/>
          <p:nvPr/>
        </p:nvSpPr>
        <p:spPr>
          <a:xfrm>
            <a:off x="17707650" y="7886700"/>
            <a:ext cx="389850" cy="584775"/>
          </a:xfrm>
          <a:prstGeom prst="rect">
            <a:avLst/>
          </a:prstGeom>
          <a:noFill/>
        </p:spPr>
        <p:txBody>
          <a:bodyPr wrap="none" rtlCol="0">
            <a:spAutoFit/>
          </a:bodyPr>
          <a:lstStyle/>
          <a:p>
            <a:r>
              <a:rPr lang="en-US" sz="3200" dirty="0">
                <a:solidFill>
                  <a:srgbClr val="0070C0"/>
                </a:solidFill>
                <a:latin typeface="Arial" panose="020B0604020202020204" pitchFamily="34" charset="0"/>
                <a:cs typeface="Arial" panose="020B0604020202020204" pitchFamily="34" charset="0"/>
              </a:rPr>
              <a:t>x</a:t>
            </a:r>
          </a:p>
        </p:txBody>
      </p:sp>
      <p:sp>
        <p:nvSpPr>
          <p:cNvPr id="47" name="TextBox 46"/>
          <p:cNvSpPr txBox="1"/>
          <p:nvPr/>
        </p:nvSpPr>
        <p:spPr>
          <a:xfrm>
            <a:off x="14140932" y="7886699"/>
            <a:ext cx="503664" cy="584775"/>
          </a:xfrm>
          <a:prstGeom prst="rect">
            <a:avLst/>
          </a:prstGeom>
          <a:noFill/>
        </p:spPr>
        <p:txBody>
          <a:bodyPr wrap="none" rtlCol="0">
            <a:spAutoFit/>
          </a:bodyPr>
          <a:lstStyle/>
          <a:p>
            <a:r>
              <a:rPr lang="en-US" sz="3200" dirty="0">
                <a:solidFill>
                  <a:srgbClr val="0070C0"/>
                </a:solidFill>
                <a:latin typeface="Arial" panose="020B0604020202020204" pitchFamily="34" charset="0"/>
                <a:cs typeface="Arial" panose="020B0604020202020204" pitchFamily="34" charset="0"/>
              </a:rPr>
              <a:t>O</a:t>
            </a:r>
          </a:p>
        </p:txBody>
      </p:sp>
      <p:cxnSp>
        <p:nvCxnSpPr>
          <p:cNvPr id="56" name="Straight Connector 55"/>
          <p:cNvCxnSpPr/>
          <p:nvPr/>
        </p:nvCxnSpPr>
        <p:spPr>
          <a:xfrm flipH="1" flipV="1">
            <a:off x="11887200" y="4457700"/>
            <a:ext cx="4572000" cy="493466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4020800" y="4058363"/>
            <a:ext cx="2986425" cy="533400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3725724" y="7209590"/>
            <a:ext cx="785793" cy="523220"/>
          </a:xfrm>
          <a:prstGeom prst="rect">
            <a:avLst/>
          </a:prstGeom>
          <a:noFill/>
        </p:spPr>
        <p:txBody>
          <a:bodyPr wrap="none" rtlCol="0">
            <a:spAutoFit/>
          </a:bodyPr>
          <a:lstStyle/>
          <a:p>
            <a:r>
              <a:rPr lang="en-US" sz="2800" dirty="0">
                <a:solidFill>
                  <a:srgbClr val="0070C0"/>
                </a:solidFill>
                <a:latin typeface="Arial" panose="020B0604020202020204" pitchFamily="34" charset="0"/>
                <a:cs typeface="Arial" panose="020B0604020202020204" pitchFamily="34" charset="0"/>
              </a:rPr>
              <a:t>100</a:t>
            </a:r>
          </a:p>
        </p:txBody>
      </p:sp>
      <p:sp>
        <p:nvSpPr>
          <p:cNvPr id="67" name="TextBox 66"/>
          <p:cNvSpPr txBox="1"/>
          <p:nvPr/>
        </p:nvSpPr>
        <p:spPr>
          <a:xfrm>
            <a:off x="14914135" y="7415643"/>
            <a:ext cx="785793" cy="523220"/>
          </a:xfrm>
          <a:prstGeom prst="rect">
            <a:avLst/>
          </a:prstGeom>
          <a:noFill/>
        </p:spPr>
        <p:txBody>
          <a:bodyPr wrap="none" rtlCol="0">
            <a:spAutoFit/>
          </a:bodyPr>
          <a:lstStyle/>
          <a:p>
            <a:r>
              <a:rPr lang="en-US" sz="2800" dirty="0">
                <a:solidFill>
                  <a:srgbClr val="0070C0"/>
                </a:solidFill>
                <a:latin typeface="Arial" panose="020B0604020202020204" pitchFamily="34" charset="0"/>
                <a:cs typeface="Arial" panose="020B0604020202020204" pitchFamily="34" charset="0"/>
              </a:rPr>
              <a:t>100</a:t>
            </a:r>
          </a:p>
        </p:txBody>
      </p:sp>
      <p:sp>
        <p:nvSpPr>
          <p:cNvPr id="68" name="TextBox 67"/>
          <p:cNvSpPr txBox="1"/>
          <p:nvPr/>
        </p:nvSpPr>
        <p:spPr>
          <a:xfrm>
            <a:off x="13807161" y="4926640"/>
            <a:ext cx="785793" cy="523220"/>
          </a:xfrm>
          <a:prstGeom prst="rect">
            <a:avLst/>
          </a:prstGeom>
          <a:noFill/>
        </p:spPr>
        <p:txBody>
          <a:bodyPr wrap="none" rtlCol="0">
            <a:spAutoFit/>
          </a:bodyPr>
          <a:lstStyle/>
          <a:p>
            <a:r>
              <a:rPr lang="en-US" sz="2800" dirty="0">
                <a:solidFill>
                  <a:srgbClr val="0070C0"/>
                </a:solidFill>
                <a:latin typeface="Arial" panose="020B0604020202020204" pitchFamily="34" charset="0"/>
                <a:cs typeface="Arial" panose="020B0604020202020204" pitchFamily="34" charset="0"/>
              </a:rPr>
              <a:t>600</a:t>
            </a:r>
          </a:p>
        </p:txBody>
      </p:sp>
      <mc:AlternateContent xmlns:mc="http://schemas.openxmlformats.org/markup-compatibility/2006" xmlns:a14="http://schemas.microsoft.com/office/drawing/2010/main">
        <mc:Choice Requires="a14">
          <p:sp>
            <p:nvSpPr>
              <p:cNvPr id="69" name="TextBox 68"/>
              <p:cNvSpPr txBox="1"/>
              <p:nvPr/>
            </p:nvSpPr>
            <p:spPr>
              <a:xfrm>
                <a:off x="16400353" y="7847767"/>
                <a:ext cx="958917" cy="789447"/>
              </a:xfrm>
              <a:prstGeom prst="rect">
                <a:avLst/>
              </a:prstGeom>
              <a:noFill/>
            </p:spPr>
            <p:txBody>
              <a:bodyPr wrap="none" rtlCol="0">
                <a:spAutoFit/>
              </a:bodyPr>
              <a:lstStyle/>
              <a:p>
                <a:r>
                  <a:rPr lang="en-US" sz="2800" dirty="0">
                    <a:solidFill>
                      <a:srgbClr val="0070C0"/>
                    </a:solidFill>
                    <a:latin typeface="Arial" panose="020B0604020202020204" pitchFamily="34" charset="0"/>
                    <a:cs typeface="Arial" panose="020B0604020202020204" pitchFamily="34" charset="0"/>
                  </a:rPr>
                  <a:t>342</a:t>
                </a:r>
                <a14:m>
                  <m:oMath xmlns:m="http://schemas.openxmlformats.org/officeDocument/2006/math">
                    <m:f>
                      <m:fPr>
                        <m:ctrlPr>
                          <a:rPr lang="en-US" sz="3200" i="1" smtClean="0">
                            <a:solidFill>
                              <a:srgbClr val="0070C0"/>
                            </a:solidFill>
                            <a:latin typeface="Cambria Math" panose="02040503050406030204" pitchFamily="18" charset="0"/>
                            <a:cs typeface="Arial" panose="020B0604020202020204" pitchFamily="34" charset="0"/>
                          </a:rPr>
                        </m:ctrlPr>
                      </m:fPr>
                      <m:num>
                        <m:r>
                          <a:rPr lang="en-US" sz="3200" b="0" i="1" smtClean="0">
                            <a:solidFill>
                              <a:srgbClr val="0070C0"/>
                            </a:solidFill>
                            <a:latin typeface="Cambria Math" panose="02040503050406030204" pitchFamily="18" charset="0"/>
                            <a:cs typeface="Arial" panose="020B0604020202020204" pitchFamily="34" charset="0"/>
                          </a:rPr>
                          <m:t>6</m:t>
                        </m:r>
                      </m:num>
                      <m:den>
                        <m:r>
                          <a:rPr lang="en-US" sz="3200" b="0" i="1" smtClean="0">
                            <a:solidFill>
                              <a:srgbClr val="0070C0"/>
                            </a:solidFill>
                            <a:latin typeface="Cambria Math" panose="02040503050406030204" pitchFamily="18" charset="0"/>
                            <a:cs typeface="Arial" panose="020B0604020202020204" pitchFamily="34" charset="0"/>
                          </a:rPr>
                          <m:t>7</m:t>
                        </m:r>
                      </m:den>
                    </m:f>
                  </m:oMath>
                </a14:m>
                <a:endParaRPr lang="en-US" sz="2800" dirty="0">
                  <a:solidFill>
                    <a:srgbClr val="0070C0"/>
                  </a:solidFill>
                  <a:latin typeface="Arial" panose="020B0604020202020204" pitchFamily="34" charset="0"/>
                  <a:cs typeface="Arial" panose="020B0604020202020204" pitchFamily="34" charset="0"/>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16400353" y="7847767"/>
                <a:ext cx="958917" cy="789447"/>
              </a:xfrm>
              <a:prstGeom prst="rect">
                <a:avLst/>
              </a:prstGeom>
              <a:blipFill rotWithShape="0">
                <a:blip r:embed="rId3"/>
                <a:stretch>
                  <a:fillRect l="-12658" b="-4615"/>
                </a:stretch>
              </a:blipFill>
            </p:spPr>
            <p:txBody>
              <a:bodyPr/>
              <a:lstStyle/>
              <a:p>
                <a:r>
                  <a:rPr lang="en-US">
                    <a:noFill/>
                  </a:rPr>
                  <a:t> </a:t>
                </a:r>
              </a:p>
            </p:txBody>
          </p:sp>
        </mc:Fallback>
      </mc:AlternateContent>
      <p:sp>
        <p:nvSpPr>
          <p:cNvPr id="93" name="TextBox 92"/>
          <p:cNvSpPr txBox="1"/>
          <p:nvPr/>
        </p:nvSpPr>
        <p:spPr>
          <a:xfrm>
            <a:off x="980765" y="5675977"/>
            <a:ext cx="10567732" cy="1569660"/>
          </a:xfrm>
          <a:prstGeom prst="rect">
            <a:avLst/>
          </a:prstGeom>
          <a:noFill/>
        </p:spPr>
        <p:txBody>
          <a:bodyPr wrap="square" rtlCol="0">
            <a:spAutoFit/>
          </a:bodyPr>
          <a:lstStyle/>
          <a:p>
            <a:pPr algn="just">
              <a:lnSpc>
                <a:spcPct val="150000"/>
              </a:lnSpc>
            </a:pPr>
            <a:r>
              <a:rPr lang="en-US" sz="3200" dirty="0" err="1">
                <a:solidFill>
                  <a:srgbClr val="0070C0"/>
                </a:solidFill>
                <a:latin typeface="Arial" panose="020B0604020202020204" pitchFamily="34" charset="0"/>
                <a:cs typeface="Arial" panose="020B0604020202020204" pitchFamily="34" charset="0"/>
              </a:rPr>
              <a:t>Bước</a:t>
            </a:r>
            <a:r>
              <a:rPr lang="en-US" sz="3200" dirty="0">
                <a:solidFill>
                  <a:srgbClr val="0070C0"/>
                </a:solidFill>
                <a:latin typeface="Arial" panose="020B0604020202020204" pitchFamily="34" charset="0"/>
                <a:cs typeface="Arial" panose="020B0604020202020204" pitchFamily="34" charset="0"/>
              </a:rPr>
              <a:t> 3: </a:t>
            </a:r>
            <a:r>
              <a:rPr lang="en-US" sz="3200" dirty="0" err="1">
                <a:latin typeface="Arial" panose="020B0604020202020204" pitchFamily="34" charset="0"/>
                <a:cs typeface="Arial" panose="020B0604020202020204" pitchFamily="34" charset="0"/>
              </a:rPr>
              <a:t>Tương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tự</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miền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nghiệm</a:t>
            </a:r>
            <a:r>
              <a:rPr lang="en-US" sz="3200" dirty="0">
                <a:latin typeface="Arial" panose="020B0604020202020204" pitchFamily="34" charset="0"/>
                <a:cs typeface="Arial" panose="020B0604020202020204" pitchFamily="34" charset="0"/>
              </a:rPr>
              <a:t> D</a:t>
            </a:r>
            <a:r>
              <a:rPr lang="en-US" sz="3200" baseline="-25000" dirty="0">
                <a:latin typeface="Arial" panose="020B0604020202020204" pitchFamily="34" charset="0"/>
                <a:cs typeface="Arial" panose="020B0604020202020204" pitchFamily="34" charset="0"/>
              </a:rPr>
              <a:t>3</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của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bất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phương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trình</a:t>
            </a:r>
            <a:r>
              <a:rPr lang="en-US" sz="3200" dirty="0">
                <a:latin typeface="Arial" panose="020B0604020202020204" pitchFamily="34" charset="0"/>
                <a:cs typeface="Arial" panose="020B0604020202020204" pitchFamily="34" charset="0"/>
              </a:rPr>
              <a:t> x ≥ 0 </a:t>
            </a:r>
            <a:r>
              <a:rPr lang="en-US" sz="3200" dirty="0" err="1">
                <a:latin typeface="Arial" panose="020B0604020202020204" pitchFamily="34" charset="0"/>
                <a:cs typeface="Arial" panose="020B0604020202020204" pitchFamily="34" charset="0"/>
              </a:rPr>
              <a:t>là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nửa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mặt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phẳng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bờ</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Oy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chứa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điểm</a:t>
            </a:r>
            <a:r>
              <a:rPr lang="en-US" sz="3200" dirty="0">
                <a:latin typeface="Arial" panose="020B0604020202020204" pitchFamily="34" charset="0"/>
                <a:cs typeface="Arial" panose="020B0604020202020204" pitchFamily="34" charset="0"/>
              </a:rPr>
              <a:t> (1; 0).</a:t>
            </a:r>
          </a:p>
        </p:txBody>
      </p:sp>
      <p:sp>
        <p:nvSpPr>
          <p:cNvPr id="94" name="TextBox 93"/>
          <p:cNvSpPr txBox="1"/>
          <p:nvPr/>
        </p:nvSpPr>
        <p:spPr>
          <a:xfrm>
            <a:off x="1000459" y="7209590"/>
            <a:ext cx="10567732" cy="2308324"/>
          </a:xfrm>
          <a:prstGeom prst="rect">
            <a:avLst/>
          </a:prstGeom>
          <a:noFill/>
        </p:spPr>
        <p:txBody>
          <a:bodyPr wrap="square" rtlCol="0">
            <a:spAutoFit/>
          </a:bodyPr>
          <a:lstStyle/>
          <a:p>
            <a:pPr algn="just">
              <a:lnSpc>
                <a:spcPct val="150000"/>
              </a:lnSpc>
            </a:pPr>
            <a:r>
              <a:rPr lang="en-US" sz="3200" dirty="0" err="1">
                <a:latin typeface="Arial" panose="020B0604020202020204" pitchFamily="34" charset="0"/>
                <a:cs typeface="Arial" panose="020B0604020202020204" pitchFamily="34" charset="0"/>
              </a:rPr>
              <a:t>Khi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đó</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miền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không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bị</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gạch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chính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miền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nghiệm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của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bất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phương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trình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trong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hệ</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Vậy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miền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nghiệm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của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hệ</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miền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không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bị</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gạch</a:t>
            </a:r>
            <a:r>
              <a:rPr lang="en-US" sz="3200" dirty="0">
                <a:latin typeface="Arial" panose="020B0604020202020204" pitchFamily="34" charset="0"/>
                <a:cs typeface="Arial" panose="020B0604020202020204" pitchFamily="34" charset="0"/>
              </a:rPr>
              <a:t>.</a:t>
            </a:r>
          </a:p>
        </p:txBody>
      </p:sp>
      <p:sp>
        <p:nvSpPr>
          <p:cNvPr id="198" name="TextBox 197"/>
          <p:cNvSpPr txBox="1"/>
          <p:nvPr/>
        </p:nvSpPr>
        <p:spPr>
          <a:xfrm>
            <a:off x="13639408" y="4051012"/>
            <a:ext cx="412292" cy="584775"/>
          </a:xfrm>
          <a:prstGeom prst="rect">
            <a:avLst/>
          </a:prstGeom>
          <a:noFill/>
        </p:spPr>
        <p:txBody>
          <a:bodyPr wrap="none" rtlCol="0">
            <a:spAutoFit/>
          </a:bodyPr>
          <a:lstStyle/>
          <a:p>
            <a:r>
              <a:rPr lang="en-US" sz="3200" dirty="0">
                <a:solidFill>
                  <a:srgbClr val="0070C0"/>
                </a:solidFill>
                <a:latin typeface="Arial" panose="020B0604020202020204" pitchFamily="34" charset="0"/>
                <a:cs typeface="Arial" panose="020B0604020202020204" pitchFamily="34" charset="0"/>
              </a:rPr>
              <a:t>d</a:t>
            </a:r>
          </a:p>
        </p:txBody>
      </p:sp>
      <p:sp>
        <p:nvSpPr>
          <p:cNvPr id="199" name="TextBox 198"/>
          <p:cNvSpPr txBox="1"/>
          <p:nvPr/>
        </p:nvSpPr>
        <p:spPr>
          <a:xfrm>
            <a:off x="15571876" y="8902392"/>
            <a:ext cx="503664" cy="584775"/>
          </a:xfrm>
          <a:prstGeom prst="rect">
            <a:avLst/>
          </a:prstGeom>
          <a:noFill/>
        </p:spPr>
        <p:txBody>
          <a:bodyPr wrap="none" rtlCol="0">
            <a:spAutoFit/>
          </a:bodyPr>
          <a:lstStyle/>
          <a:p>
            <a:r>
              <a:rPr lang="en-US" sz="3200" dirty="0">
                <a:solidFill>
                  <a:srgbClr val="0070C0"/>
                </a:solidFill>
                <a:latin typeface="Arial" panose="020B0604020202020204" pitchFamily="34" charset="0"/>
                <a:cs typeface="Arial" panose="020B0604020202020204" pitchFamily="34" charset="0"/>
              </a:rPr>
              <a:t>d’</a:t>
            </a:r>
          </a:p>
        </p:txBody>
      </p:sp>
    </p:spTree>
    <p:extLst>
      <p:ext uri="{BB962C8B-B14F-4D97-AF65-F5344CB8AC3E}">
        <p14:creationId xmlns:p14="http://schemas.microsoft.com/office/powerpoint/2010/main" val="356882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wipe(left)">
                                      <p:cBhvr>
                                        <p:cTn id="7" dur="500"/>
                                        <p:tgtEl>
                                          <p:spTgt spid="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500"/>
                                        <p:tgtEl>
                                          <p:spTgt spid="6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500"/>
                                        <p:tgtEl>
                                          <p:spTgt spid="67"/>
                                        </p:tgtEl>
                                      </p:cBhvr>
                                    </p:animEffect>
                                  </p:childTnLst>
                                </p:cTn>
                              </p:par>
                              <p:par>
                                <p:cTn id="16" presetID="22" presetClass="entr" presetSubtype="4" fill="hold"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wipe(down)">
                                      <p:cBhvr>
                                        <p:cTn id="18" dur="500"/>
                                        <p:tgtEl>
                                          <p:spTgt spid="5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9"/>
                                        </p:tgtEl>
                                        <p:attrNameLst>
                                          <p:attrName>style.visibility</p:attrName>
                                        </p:attrNameLst>
                                      </p:cBhvr>
                                      <p:to>
                                        <p:strVal val="visible"/>
                                      </p:to>
                                    </p:set>
                                    <p:animEffect transition="in" filter="fade">
                                      <p:cBhvr>
                                        <p:cTn id="21" dur="500"/>
                                        <p:tgtEl>
                                          <p:spTgt spid="19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64"/>
                                        </p:tgtEl>
                                        <p:attrNameLst>
                                          <p:attrName>style.visibility</p:attrName>
                                        </p:attrNameLst>
                                      </p:cBhvr>
                                      <p:to>
                                        <p:strVal val="visible"/>
                                      </p:to>
                                    </p:set>
                                    <p:animEffect transition="in" filter="wipe(left)">
                                      <p:cBhvr>
                                        <p:cTn id="26" dur="500"/>
                                        <p:tgtEl>
                                          <p:spTgt spid="16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3"/>
                                        </p:tgtEl>
                                        <p:attrNameLst>
                                          <p:attrName>style.visibility</p:attrName>
                                        </p:attrNameLst>
                                      </p:cBhvr>
                                      <p:to>
                                        <p:strVal val="visible"/>
                                      </p:to>
                                    </p:set>
                                    <p:animEffect transition="in" filter="barn(inVertical)">
                                      <p:cBhvr>
                                        <p:cTn id="31" dur="500"/>
                                        <p:tgtEl>
                                          <p:spTgt spid="9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97"/>
                                        </p:tgtEl>
                                        <p:attrNameLst>
                                          <p:attrName>style.visibility</p:attrName>
                                        </p:attrNameLst>
                                      </p:cBhvr>
                                      <p:to>
                                        <p:strVal val="visible"/>
                                      </p:to>
                                    </p:set>
                                    <p:animEffect transition="in" filter="wipe(up)">
                                      <p:cBhvr>
                                        <p:cTn id="36" dur="500"/>
                                        <p:tgtEl>
                                          <p:spTgt spid="197"/>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4"/>
                                        </p:tgtEl>
                                        <p:attrNameLst>
                                          <p:attrName>style.visibility</p:attrName>
                                        </p:attrNameLst>
                                      </p:cBhvr>
                                      <p:to>
                                        <p:strVal val="visible"/>
                                      </p:to>
                                    </p:set>
                                    <p:anim calcmode="lin" valueType="num">
                                      <p:cBhvr additive="base">
                                        <p:cTn id="41" dur="500" fill="hold"/>
                                        <p:tgtEl>
                                          <p:spTgt spid="94"/>
                                        </p:tgtEl>
                                        <p:attrNameLst>
                                          <p:attrName>ppt_x</p:attrName>
                                        </p:attrNameLst>
                                      </p:cBhvr>
                                      <p:tavLst>
                                        <p:tav tm="0">
                                          <p:val>
                                            <p:strVal val="#ppt_x"/>
                                          </p:val>
                                        </p:tav>
                                        <p:tav tm="100000">
                                          <p:val>
                                            <p:strVal val="#ppt_x"/>
                                          </p:val>
                                        </p:tav>
                                      </p:tavLst>
                                    </p:anim>
                                    <p:anim calcmode="lin" valueType="num">
                                      <p:cBhvr additive="base">
                                        <p:cTn id="42"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93" grpId="0"/>
      <p:bldP spid="94" grpId="0"/>
      <p:bldP spid="19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10" t="29391" r="1034" b="15712"/>
          <a:stretch>
            <a:fillRect/>
          </a:stretch>
        </p:blipFill>
        <p:spPr>
          <a:xfrm>
            <a:off x="0" y="0"/>
            <a:ext cx="18288000" cy="10287000"/>
          </a:xfrm>
          <a:prstGeom prst="rect">
            <a:avLst/>
          </a:prstGeom>
        </p:spPr>
      </p:pic>
      <p:grpSp>
        <p:nvGrpSpPr>
          <p:cNvPr id="3" name="Group 3"/>
          <p:cNvGrpSpPr/>
          <p:nvPr/>
        </p:nvGrpSpPr>
        <p:grpSpPr>
          <a:xfrm>
            <a:off x="289538" y="309851"/>
            <a:ext cx="10304392" cy="9667298"/>
            <a:chOff x="0" y="0"/>
            <a:chExt cx="1024681" cy="961328"/>
          </a:xfrm>
        </p:grpSpPr>
        <p:sp>
          <p:nvSpPr>
            <p:cNvPr id="4" name="Freeform 4"/>
            <p:cNvSpPr/>
            <p:nvPr/>
          </p:nvSpPr>
          <p:spPr>
            <a:xfrm>
              <a:off x="0" y="0"/>
              <a:ext cx="1024681" cy="961328"/>
            </a:xfrm>
            <a:custGeom>
              <a:avLst/>
              <a:gdLst/>
              <a:ahLst/>
              <a:cxnLst/>
              <a:rect l="l" t="t" r="r" b="b"/>
              <a:pathLst>
                <a:path w="1024681" h="961328">
                  <a:moveTo>
                    <a:pt x="900221" y="961328"/>
                  </a:moveTo>
                  <a:lnTo>
                    <a:pt x="124460" y="961328"/>
                  </a:lnTo>
                  <a:cubicBezTo>
                    <a:pt x="55880" y="961328"/>
                    <a:pt x="0" y="905448"/>
                    <a:pt x="0" y="836868"/>
                  </a:cubicBezTo>
                  <a:lnTo>
                    <a:pt x="0" y="124460"/>
                  </a:lnTo>
                  <a:cubicBezTo>
                    <a:pt x="0" y="55880"/>
                    <a:pt x="55880" y="0"/>
                    <a:pt x="124460" y="0"/>
                  </a:cubicBezTo>
                  <a:lnTo>
                    <a:pt x="900221" y="0"/>
                  </a:lnTo>
                  <a:cubicBezTo>
                    <a:pt x="968801" y="0"/>
                    <a:pt x="1024681" y="55880"/>
                    <a:pt x="1024681" y="124460"/>
                  </a:cubicBezTo>
                  <a:lnTo>
                    <a:pt x="1024681" y="836868"/>
                  </a:lnTo>
                  <a:cubicBezTo>
                    <a:pt x="1024681" y="905448"/>
                    <a:pt x="968801" y="961328"/>
                    <a:pt x="900221" y="961328"/>
                  </a:cubicBezTo>
                  <a:close/>
                </a:path>
              </a:pathLst>
            </a:custGeom>
            <a:solidFill>
              <a:srgbClr val="F8F4F8"/>
            </a:solidFill>
          </p:spPr>
        </p:sp>
      </p:grpSp>
      <p:grpSp>
        <p:nvGrpSpPr>
          <p:cNvPr id="5" name="Group 5"/>
          <p:cNvGrpSpPr/>
          <p:nvPr/>
        </p:nvGrpSpPr>
        <p:grpSpPr>
          <a:xfrm>
            <a:off x="6591834" y="309851"/>
            <a:ext cx="11406627" cy="9667298"/>
            <a:chOff x="0" y="0"/>
            <a:chExt cx="1134289" cy="961328"/>
          </a:xfrm>
        </p:grpSpPr>
        <p:sp>
          <p:nvSpPr>
            <p:cNvPr id="6" name="Freeform 6"/>
            <p:cNvSpPr/>
            <p:nvPr/>
          </p:nvSpPr>
          <p:spPr>
            <a:xfrm>
              <a:off x="0" y="0"/>
              <a:ext cx="1134289" cy="961328"/>
            </a:xfrm>
            <a:custGeom>
              <a:avLst/>
              <a:gdLst/>
              <a:ahLst/>
              <a:cxnLst/>
              <a:rect l="l" t="t" r="r" b="b"/>
              <a:pathLst>
                <a:path w="1134289" h="961328">
                  <a:moveTo>
                    <a:pt x="1009829" y="961328"/>
                  </a:moveTo>
                  <a:lnTo>
                    <a:pt x="124460" y="961328"/>
                  </a:lnTo>
                  <a:cubicBezTo>
                    <a:pt x="55880" y="961328"/>
                    <a:pt x="0" y="905448"/>
                    <a:pt x="0" y="836868"/>
                  </a:cubicBezTo>
                  <a:lnTo>
                    <a:pt x="0" y="124460"/>
                  </a:lnTo>
                  <a:cubicBezTo>
                    <a:pt x="0" y="55880"/>
                    <a:pt x="55880" y="0"/>
                    <a:pt x="124460" y="0"/>
                  </a:cubicBezTo>
                  <a:lnTo>
                    <a:pt x="1009829" y="0"/>
                  </a:lnTo>
                  <a:cubicBezTo>
                    <a:pt x="1078409" y="0"/>
                    <a:pt x="1134289" y="55880"/>
                    <a:pt x="1134289" y="124460"/>
                  </a:cubicBezTo>
                  <a:lnTo>
                    <a:pt x="1134289" y="836868"/>
                  </a:lnTo>
                  <a:cubicBezTo>
                    <a:pt x="1134289" y="905448"/>
                    <a:pt x="1078409" y="961328"/>
                    <a:pt x="1009829" y="961328"/>
                  </a:cubicBezTo>
                  <a:close/>
                </a:path>
              </a:pathLst>
            </a:custGeom>
            <a:solidFill>
              <a:srgbClr val="FFFFFF"/>
            </a:solidFill>
          </p:spPr>
        </p:sp>
      </p:grpSp>
      <p:sp>
        <p:nvSpPr>
          <p:cNvPr id="38" name="Rectangle 37"/>
          <p:cNvSpPr/>
          <p:nvPr/>
        </p:nvSpPr>
        <p:spPr>
          <a:xfrm>
            <a:off x="930169" y="1028700"/>
            <a:ext cx="5059134" cy="3785652"/>
          </a:xfrm>
          <a:prstGeom prst="rect">
            <a:avLst/>
          </a:prstGeom>
        </p:spPr>
        <p:txBody>
          <a:bodyPr wrap="square">
            <a:spAutoFit/>
          </a:bodyPr>
          <a:lstStyle/>
          <a:p>
            <a:pPr algn="just">
              <a:lnSpc>
                <a:spcPct val="150000"/>
              </a:lnSpc>
            </a:pPr>
            <a:r>
              <a:rPr lang="vi-VN" sz="4000" b="1" dirty="0">
                <a:solidFill>
                  <a:schemeClr val="tx2">
                    <a:lumMod val="50000"/>
                  </a:schemeClr>
                </a:solidFill>
                <a:latin typeface="Arial" panose="020B0604020202020204" pitchFamily="34" charset="0"/>
                <a:cs typeface="Arial" panose="020B0604020202020204" pitchFamily="34" charset="0"/>
              </a:rPr>
              <a:t>Cách xác định miền nghiệm của hệ bất phương trình bậc nhất hai ẩn:</a:t>
            </a:r>
            <a:endParaRPr lang="en-US" sz="4000" b="1" dirty="0">
              <a:solidFill>
                <a:schemeClr val="tx2">
                  <a:lumMod val="50000"/>
                </a:schemeClr>
              </a:solidFill>
              <a:latin typeface="Arial" panose="020B0604020202020204" pitchFamily="34" charset="0"/>
              <a:cs typeface="Arial" panose="020B0604020202020204" pitchFamily="34" charset="0"/>
            </a:endParaRPr>
          </a:p>
        </p:txBody>
      </p:sp>
      <p:sp>
        <p:nvSpPr>
          <p:cNvPr id="39" name="Rectangle 38"/>
          <p:cNvSpPr/>
          <p:nvPr/>
        </p:nvSpPr>
        <p:spPr>
          <a:xfrm>
            <a:off x="7543800" y="1638300"/>
            <a:ext cx="9144000" cy="3671583"/>
          </a:xfrm>
          <a:prstGeom prst="rect">
            <a:avLst/>
          </a:prstGeom>
        </p:spPr>
        <p:txBody>
          <a:bodyPr>
            <a:spAutoFit/>
          </a:bodyPr>
          <a:lstStyle/>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Trên cùng một mặt phẳng tọa độ, xác định miền nghiệm của mỗi bất phương trình bậc nhất hai ẩn trong hệ và gạch bỏ miền còn lại.</a:t>
            </a:r>
            <a:endParaRPr lang="en-US" sz="4000" dirty="0">
              <a:latin typeface="Arial" panose="020B0604020202020204" pitchFamily="34" charset="0"/>
              <a:cs typeface="Arial" panose="020B0604020202020204" pitchFamily="34" charset="0"/>
            </a:endParaRPr>
          </a:p>
        </p:txBody>
      </p:sp>
      <p:sp>
        <p:nvSpPr>
          <p:cNvPr id="40" name="Rectangle 39"/>
          <p:cNvSpPr/>
          <p:nvPr/>
        </p:nvSpPr>
        <p:spPr>
          <a:xfrm>
            <a:off x="7540301" y="5818592"/>
            <a:ext cx="9147499" cy="1824923"/>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Miền không bị gạch là miền nghiệm của hệ bất phương trình đã cho.</a:t>
            </a:r>
            <a:endParaRPr lang="en-US" sz="4000" dirty="0">
              <a:latin typeface="Arial" panose="020B0604020202020204" pitchFamily="34" charset="0"/>
              <a:cs typeface="Arial" panose="020B0604020202020204" pitchFamily="34" charset="0"/>
            </a:endParaRPr>
          </a:p>
        </p:txBody>
      </p:sp>
      <p:pic>
        <p:nvPicPr>
          <p:cNvPr id="41" name="Picture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89360">
            <a:off x="13059248" y="424648"/>
            <a:ext cx="5333236" cy="734281"/>
          </a:xfrm>
          <a:prstGeom prst="rect">
            <a:avLst/>
          </a:prstGeom>
        </p:spPr>
      </p:pic>
      <p:grpSp>
        <p:nvGrpSpPr>
          <p:cNvPr id="42" name="Group 11"/>
          <p:cNvGrpSpPr/>
          <p:nvPr/>
        </p:nvGrpSpPr>
        <p:grpSpPr>
          <a:xfrm>
            <a:off x="1859685" y="5309883"/>
            <a:ext cx="5052870" cy="5386115"/>
            <a:chOff x="0" y="0"/>
            <a:chExt cx="7060680" cy="7526343"/>
          </a:xfrm>
        </p:grpSpPr>
        <p:pic>
          <p:nvPicPr>
            <p:cNvPr id="43"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03675" y="0"/>
              <a:ext cx="2893532" cy="4651727"/>
            </a:xfrm>
            <a:prstGeom prst="rect">
              <a:avLst/>
            </a:prstGeom>
          </p:spPr>
        </p:pic>
        <p:pic>
          <p:nvPicPr>
            <p:cNvPr id="44"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3212910"/>
              <a:ext cx="7060680" cy="4313433"/>
            </a:xfrm>
            <a:prstGeom prst="rect">
              <a:avLst/>
            </a:prstGeom>
          </p:spPr>
        </p:pic>
      </p:grpSp>
      <p:pic>
        <p:nvPicPr>
          <p:cNvPr id="46" name="Picture 4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89736" y="7922646"/>
            <a:ext cx="3610822" cy="35311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anim calcmode="lin" valueType="num">
                                      <p:cBhvr>
                                        <p:cTn id="21" dur="500" fill="hold"/>
                                        <p:tgtEl>
                                          <p:spTgt spid="40"/>
                                        </p:tgtEl>
                                        <p:attrNameLst>
                                          <p:attrName>ppt_x</p:attrName>
                                        </p:attrNameLst>
                                      </p:cBhvr>
                                      <p:tavLst>
                                        <p:tav tm="0">
                                          <p:val>
                                            <p:strVal val="#ppt_x"/>
                                          </p:val>
                                        </p:tav>
                                        <p:tav tm="100000">
                                          <p:val>
                                            <p:strVal val="#ppt_x"/>
                                          </p:val>
                                        </p:tav>
                                      </p:tavLst>
                                    </p:anim>
                                    <p:anim calcmode="lin" valueType="num">
                                      <p:cBhvr>
                                        <p:cTn id="22" dur="500" fill="hold"/>
                                        <p:tgtEl>
                                          <p:spTgt spid="40"/>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anim calcmode="lin" valueType="num">
                                      <p:cBhvr>
                                        <p:cTn id="26" dur="500" fill="hold"/>
                                        <p:tgtEl>
                                          <p:spTgt spid="46"/>
                                        </p:tgtEl>
                                        <p:attrNameLst>
                                          <p:attrName>ppt_x</p:attrName>
                                        </p:attrNameLst>
                                      </p:cBhvr>
                                      <p:tavLst>
                                        <p:tav tm="0">
                                          <p:val>
                                            <p:strVal val="#ppt_x"/>
                                          </p:val>
                                        </p:tav>
                                        <p:tav tm="100000">
                                          <p:val>
                                            <p:strVal val="#ppt_x"/>
                                          </p:val>
                                        </p:tav>
                                      </p:tavLst>
                                    </p:anim>
                                    <p:anim calcmode="lin" valueType="num">
                                      <p:cBhvr>
                                        <p:cTn id="27"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1210" t="29391" r="1034" b="15712"/>
          <a:stretch>
            <a:fillRect/>
          </a:stretch>
        </p:blipFill>
        <p:spPr>
          <a:xfrm>
            <a:off x="0" y="0"/>
            <a:ext cx="18288000" cy="10287000"/>
          </a:xfrm>
          <a:prstGeom prst="rect">
            <a:avLst/>
          </a:prstGeom>
        </p:spPr>
      </p:pic>
      <p:grpSp>
        <p:nvGrpSpPr>
          <p:cNvPr id="3" name="Group 3"/>
          <p:cNvGrpSpPr/>
          <p:nvPr/>
        </p:nvGrpSpPr>
        <p:grpSpPr>
          <a:xfrm>
            <a:off x="289538" y="309851"/>
            <a:ext cx="9319700" cy="9667298"/>
            <a:chOff x="0" y="0"/>
            <a:chExt cx="710218" cy="961328"/>
          </a:xfrm>
        </p:grpSpPr>
        <p:sp>
          <p:nvSpPr>
            <p:cNvPr id="4" name="Freeform 4"/>
            <p:cNvSpPr/>
            <p:nvPr/>
          </p:nvSpPr>
          <p:spPr>
            <a:xfrm>
              <a:off x="0" y="0"/>
              <a:ext cx="710218" cy="961328"/>
            </a:xfrm>
            <a:custGeom>
              <a:avLst/>
              <a:gdLst/>
              <a:ahLst/>
              <a:cxnLst/>
              <a:rect l="l" t="t" r="r" b="b"/>
              <a:pathLst>
                <a:path w="710218" h="961328">
                  <a:moveTo>
                    <a:pt x="585758" y="961328"/>
                  </a:moveTo>
                  <a:lnTo>
                    <a:pt x="124460" y="961328"/>
                  </a:lnTo>
                  <a:cubicBezTo>
                    <a:pt x="55880" y="961328"/>
                    <a:pt x="0" y="905448"/>
                    <a:pt x="0" y="836868"/>
                  </a:cubicBezTo>
                  <a:lnTo>
                    <a:pt x="0" y="124460"/>
                  </a:lnTo>
                  <a:cubicBezTo>
                    <a:pt x="0" y="55880"/>
                    <a:pt x="55880" y="0"/>
                    <a:pt x="124460" y="0"/>
                  </a:cubicBezTo>
                  <a:lnTo>
                    <a:pt x="585758" y="0"/>
                  </a:lnTo>
                  <a:cubicBezTo>
                    <a:pt x="654338" y="0"/>
                    <a:pt x="710218" y="55880"/>
                    <a:pt x="710218" y="124460"/>
                  </a:cubicBezTo>
                  <a:lnTo>
                    <a:pt x="710218" y="836868"/>
                  </a:lnTo>
                  <a:cubicBezTo>
                    <a:pt x="710218" y="905448"/>
                    <a:pt x="654338" y="961328"/>
                    <a:pt x="585758" y="961328"/>
                  </a:cubicBezTo>
                  <a:close/>
                </a:path>
              </a:pathLst>
            </a:custGeom>
            <a:solidFill>
              <a:srgbClr val="FFFFFF"/>
            </a:solidFill>
          </p:spPr>
        </p:sp>
      </p:grpSp>
      <p:grpSp>
        <p:nvGrpSpPr>
          <p:cNvPr id="8" name="Group 8"/>
          <p:cNvGrpSpPr/>
          <p:nvPr/>
        </p:nvGrpSpPr>
        <p:grpSpPr>
          <a:xfrm>
            <a:off x="9898776" y="309851"/>
            <a:ext cx="8099686" cy="9667298"/>
            <a:chOff x="0" y="0"/>
            <a:chExt cx="1025753" cy="961328"/>
          </a:xfrm>
        </p:grpSpPr>
        <p:sp>
          <p:nvSpPr>
            <p:cNvPr id="9" name="Freeform 9"/>
            <p:cNvSpPr/>
            <p:nvPr/>
          </p:nvSpPr>
          <p:spPr>
            <a:xfrm>
              <a:off x="0" y="0"/>
              <a:ext cx="1025753" cy="961328"/>
            </a:xfrm>
            <a:custGeom>
              <a:avLst/>
              <a:gdLst/>
              <a:ahLst/>
              <a:cxnLst/>
              <a:rect l="l" t="t" r="r" b="b"/>
              <a:pathLst>
                <a:path w="1025753" h="961328">
                  <a:moveTo>
                    <a:pt x="901293" y="961328"/>
                  </a:moveTo>
                  <a:lnTo>
                    <a:pt x="124460" y="961328"/>
                  </a:lnTo>
                  <a:cubicBezTo>
                    <a:pt x="55880" y="961328"/>
                    <a:pt x="0" y="905448"/>
                    <a:pt x="0" y="836868"/>
                  </a:cubicBezTo>
                  <a:lnTo>
                    <a:pt x="0" y="124460"/>
                  </a:lnTo>
                  <a:cubicBezTo>
                    <a:pt x="0" y="55880"/>
                    <a:pt x="55880" y="0"/>
                    <a:pt x="124460" y="0"/>
                  </a:cubicBezTo>
                  <a:lnTo>
                    <a:pt x="901293" y="0"/>
                  </a:lnTo>
                  <a:cubicBezTo>
                    <a:pt x="969873" y="0"/>
                    <a:pt x="1025753" y="55880"/>
                    <a:pt x="1025753" y="124460"/>
                  </a:cubicBezTo>
                  <a:lnTo>
                    <a:pt x="1025753" y="836868"/>
                  </a:lnTo>
                  <a:cubicBezTo>
                    <a:pt x="1025753" y="905448"/>
                    <a:pt x="969873" y="961328"/>
                    <a:pt x="901293" y="961328"/>
                  </a:cubicBezTo>
                  <a:close/>
                </a:path>
              </a:pathLst>
            </a:custGeom>
            <a:solidFill>
              <a:srgbClr val="FFFFFF"/>
            </a:solidFill>
          </p:spPr>
        </p:sp>
      </p:gr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8879" y="243851"/>
            <a:ext cx="1289390" cy="1129713"/>
          </a:xfrm>
          <a:prstGeom prst="rect">
            <a:avLst/>
          </a:prstGeom>
        </p:spPr>
      </p:pic>
      <p:grpSp>
        <p:nvGrpSpPr>
          <p:cNvPr id="16" name="Group 15"/>
          <p:cNvGrpSpPr/>
          <p:nvPr/>
        </p:nvGrpSpPr>
        <p:grpSpPr>
          <a:xfrm>
            <a:off x="907684" y="1388804"/>
            <a:ext cx="8464916" cy="2778090"/>
            <a:chOff x="907684" y="1388804"/>
            <a:chExt cx="7694368" cy="2778090"/>
          </a:xfrm>
        </p:grpSpPr>
        <p:sp>
          <p:nvSpPr>
            <p:cNvPr id="5" name="Rectangle 4"/>
            <p:cNvSpPr/>
            <p:nvPr/>
          </p:nvSpPr>
          <p:spPr>
            <a:xfrm>
              <a:off x="907684" y="1388804"/>
              <a:ext cx="7404831" cy="1754326"/>
            </a:xfrm>
            <a:prstGeom prst="rect">
              <a:avLst/>
            </a:prstGeom>
          </p:spPr>
          <p:txBody>
            <a:bodyPr wrap="square">
              <a:spAutoFit/>
            </a:bodyPr>
            <a:lstStyle/>
            <a:p>
              <a:pPr algn="just">
                <a:lnSpc>
                  <a:spcPct val="150000"/>
                </a:lnSpc>
              </a:pPr>
              <a:r>
                <a:rPr lang="en-US" sz="3600" dirty="0">
                  <a:latin typeface="Arial" panose="020B0604020202020204" pitchFamily="34" charset="0"/>
                  <a:cs typeface="Arial" panose="020B0604020202020204" pitchFamily="34" charset="0"/>
                </a:rPr>
                <a:t>Ở HĐ2 ta </a:t>
              </a:r>
              <a:r>
                <a:rPr lang="en-US" sz="3600" dirty="0" err="1">
                  <a:latin typeface="Arial" panose="020B0604020202020204" pitchFamily="34" charset="0"/>
                  <a:cs typeface="Arial" panose="020B0604020202020204" pitchFamily="34" charset="0"/>
                </a:rPr>
                <a:t>biểu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diễn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nghiệm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hệ</a:t>
              </a:r>
              <a:r>
                <a:rPr lang="en-US" sz="3600" dirty="0">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7" name="Rectangle 6"/>
                <p:cNvSpPr/>
                <p:nvPr/>
              </p:nvSpPr>
              <p:spPr>
                <a:xfrm>
                  <a:off x="2437589" y="2305872"/>
                  <a:ext cx="3029868" cy="18610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600" i="1">
                                <a:latin typeface="Cambria Math" panose="02040503050406030204" pitchFamily="18" charset="0"/>
                              </a:rPr>
                            </m:ctrlPr>
                          </m:dPr>
                          <m:e>
                            <m:eqArr>
                              <m:eqArrPr>
                                <m:ctrlPr>
                                  <a:rPr lang="en-US" sz="3600" i="1">
                                    <a:latin typeface="Cambria Math" panose="02040503050406030204" pitchFamily="18" charset="0"/>
                                  </a:rPr>
                                </m:ctrlPr>
                              </m:eqArrPr>
                              <m:e>
                                <m:r>
                                  <a:rPr lang="en-US" sz="3600">
                                    <a:latin typeface="Cambria Math" panose="02040503050406030204" pitchFamily="18" charset="0"/>
                                  </a:rPr>
                                  <m:t>&amp;</m:t>
                                </m:r>
                                <m:r>
                                  <a:rPr lang="en-US" sz="3600" i="1">
                                    <a:latin typeface="Cambria Math" panose="02040503050406030204" pitchFamily="18" charset="0"/>
                                  </a:rPr>
                                  <m:t>𝑥</m:t>
                                </m:r>
                                <m:r>
                                  <a:rPr lang="en-US" sz="3600" i="0">
                                    <a:latin typeface="Cambria Math" panose="02040503050406030204" pitchFamily="18" charset="0"/>
                                  </a:rPr>
                                  <m:t>≥0</m:t>
                                </m:r>
                              </m:e>
                              <m:e>
                                <m:r>
                                  <a:rPr lang="en-US" sz="3600" i="0">
                                    <a:latin typeface="Cambria Math" panose="02040503050406030204" pitchFamily="18" charset="0"/>
                                  </a:rPr>
                                  <m:t>&amp;</m:t>
                                </m:r>
                                <m:r>
                                  <a:rPr lang="en-US" sz="3600" i="1">
                                    <a:latin typeface="Cambria Math" panose="02040503050406030204" pitchFamily="18" charset="0"/>
                                  </a:rPr>
                                  <m:t>𝑦</m:t>
                                </m:r>
                                <m:r>
                                  <a:rPr lang="en-US" sz="3600" i="0">
                                    <a:latin typeface="Cambria Math" panose="02040503050406030204" pitchFamily="18" charset="0"/>
                                  </a:rPr>
                                  <m:t>≥0</m:t>
                                </m:r>
                              </m:e>
                              <m:e>
                                <m:r>
                                  <a:rPr lang="en-US" sz="3600" i="0">
                                    <a:latin typeface="Cambria Math" panose="02040503050406030204" pitchFamily="18" charset="0"/>
                                  </a:rPr>
                                  <m:t>&amp;</m:t>
                                </m:r>
                                <m:r>
                                  <a:rPr lang="en-US" sz="3600" i="1">
                                    <a:latin typeface="Cambria Math" panose="02040503050406030204" pitchFamily="18" charset="0"/>
                                  </a:rPr>
                                  <m:t>𝑥</m:t>
                                </m:r>
                                <m:r>
                                  <a:rPr lang="en-US" sz="3600" i="0">
                                    <a:latin typeface="Cambria Math" panose="02040503050406030204" pitchFamily="18" charset="0"/>
                                  </a:rPr>
                                  <m:t>+</m:t>
                                </m:r>
                                <m:r>
                                  <a:rPr lang="en-US" sz="3600" i="1">
                                    <a:latin typeface="Cambria Math" panose="02040503050406030204" pitchFamily="18" charset="0"/>
                                  </a:rPr>
                                  <m:t>𝑦</m:t>
                                </m:r>
                                <m:r>
                                  <a:rPr lang="en-US" sz="3600" i="0">
                                    <a:latin typeface="Cambria Math" panose="02040503050406030204" pitchFamily="18" charset="0"/>
                                  </a:rPr>
                                  <m:t>≤150</m:t>
                                </m:r>
                              </m:e>
                            </m:eqArr>
                          </m:e>
                        </m:d>
                      </m:oMath>
                    </m:oMathPara>
                  </a14:m>
                  <a:endParaRPr lang="en-US" sz="3600" dirty="0">
                    <a:latin typeface="Arial" panose="020B060402020202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437589" y="2305872"/>
                  <a:ext cx="3029868" cy="1861022"/>
                </a:xfrm>
                <a:prstGeom prst="rect">
                  <a:avLst/>
                </a:prstGeom>
                <a:blipFill rotWithShape="0">
                  <a:blip r:embed="rId5"/>
                  <a:stretch>
                    <a:fillRect/>
                  </a:stretch>
                </a:blipFill>
              </p:spPr>
              <p:txBody>
                <a:bodyPr/>
                <a:lstStyle/>
                <a:p>
                  <a:r>
                    <a:rPr lang="en-US">
                      <a:noFill/>
                    </a:rPr>
                    <a:t> </a:t>
                  </a:r>
                </a:p>
              </p:txBody>
            </p:sp>
          </mc:Fallback>
        </mc:AlternateContent>
        <p:sp>
          <p:nvSpPr>
            <p:cNvPr id="10" name="TextBox 9"/>
            <p:cNvSpPr txBox="1"/>
            <p:nvPr/>
          </p:nvSpPr>
          <p:spPr>
            <a:xfrm>
              <a:off x="4875883" y="2475384"/>
              <a:ext cx="3726169" cy="646331"/>
            </a:xfrm>
            <a:prstGeom prst="rect">
              <a:avLst/>
            </a:prstGeom>
            <a:noFill/>
          </p:spPr>
          <p:txBody>
            <a:bodyPr wrap="square" rtlCol="0">
              <a:spAutoFit/>
            </a:bodyPr>
            <a:lstStyle/>
            <a:p>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tam </a:t>
              </a:r>
              <a:r>
                <a:rPr lang="en-US" sz="3600" dirty="0" err="1">
                  <a:latin typeface="Arial" panose="020B0604020202020204" pitchFamily="34" charset="0"/>
                  <a:cs typeface="Arial" panose="020B0604020202020204" pitchFamily="34" charset="0"/>
                </a:rPr>
                <a:t>giác</a:t>
              </a:r>
              <a:r>
                <a:rPr lang="en-US" sz="3600" dirty="0">
                  <a:latin typeface="Arial" panose="020B0604020202020204" pitchFamily="34" charset="0"/>
                  <a:cs typeface="Arial" panose="020B0604020202020204" pitchFamily="34" charset="0"/>
                </a:rPr>
                <a:t> OAB.</a:t>
              </a:r>
            </a:p>
          </p:txBody>
        </p:sp>
      </p:grpSp>
      <p:pic>
        <p:nvPicPr>
          <p:cNvPr id="23" name="Picture 22"/>
          <p:cNvPicPr/>
          <p:nvPr/>
        </p:nvPicPr>
        <p:blipFill>
          <a:blip r:embed="rId6"/>
          <a:stretch>
            <a:fillRect/>
          </a:stretch>
        </p:blipFill>
        <p:spPr>
          <a:xfrm>
            <a:off x="3574015" y="4241018"/>
            <a:ext cx="3398521" cy="2900103"/>
          </a:xfrm>
          <a:prstGeom prst="rect">
            <a:avLst/>
          </a:prstGeom>
        </p:spPr>
      </p:pic>
      <p:grpSp>
        <p:nvGrpSpPr>
          <p:cNvPr id="27" name="Group 26"/>
          <p:cNvGrpSpPr/>
          <p:nvPr/>
        </p:nvGrpSpPr>
        <p:grpSpPr>
          <a:xfrm>
            <a:off x="457607" y="6418750"/>
            <a:ext cx="9296400" cy="2975360"/>
            <a:chOff x="457607" y="6418750"/>
            <a:chExt cx="9296400" cy="2975360"/>
          </a:xfrm>
        </p:grpSpPr>
        <mc:AlternateContent xmlns:mc="http://schemas.openxmlformats.org/markup-compatibility/2006" xmlns:a14="http://schemas.microsoft.com/office/drawing/2010/main">
          <mc:Choice Requires="a14">
            <p:sp>
              <p:nvSpPr>
                <p:cNvPr id="25" name="Rectangle 24"/>
                <p:cNvSpPr/>
                <p:nvPr/>
              </p:nvSpPr>
              <p:spPr>
                <a:xfrm>
                  <a:off x="457607" y="6418750"/>
                  <a:ext cx="9296400" cy="2745367"/>
                </a:xfrm>
                <a:prstGeom prst="rect">
                  <a:avLst/>
                </a:prstGeom>
              </p:spPr>
              <p:txBody>
                <a:bodyPr wrap="square">
                  <a:spAutoFit/>
                </a:bodyPr>
                <a:lstStyle/>
                <a:p>
                  <a:pPr>
                    <a:lnSpc>
                      <a:spcPct val="150000"/>
                    </a:lnSpc>
                    <a:spcAft>
                      <a:spcPts val="800"/>
                    </a:spcAft>
                  </a:pPr>
                  <a:r>
                    <a:rPr lang="nl-NL" sz="3600" dirty="0">
                      <a:latin typeface="Arial" panose="020B0604020202020204" pitchFamily="34" charset="0"/>
                      <a:ea typeface="Calibri" panose="020F0502020204030204" pitchFamily="34" charset="0"/>
                      <a:cs typeface="Arial" panose="020B0604020202020204" pitchFamily="34" charset="0"/>
                    </a:rPr>
                    <a:t>Vậy nếu miền nghiệm của hệ </a:t>
                  </a:r>
                  <a:r>
                    <a:rPr lang="en-US" sz="36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begChr m:val="{"/>
                          <m:end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eqArrPr>
                            <m:e>
                              <m:r>
                                <m:rPr>
                                  <m:sty m:val="p"/>
                                </m:rPr>
                                <a:rPr lang="nl-NL" sz="3600" i="0">
                                  <a:effectLst/>
                                  <a:latin typeface="Cambria Math" panose="02040503050406030204" pitchFamily="18" charset="0"/>
                                  <a:ea typeface="Calibri" panose="020F0502020204030204" pitchFamily="34" charset="0"/>
                                  <a:cs typeface="Times New Roman" panose="02020603050405020304" pitchFamily="18" charset="0"/>
                                </a:rPr>
                                <m:t>x</m:t>
                              </m:r>
                              <m:r>
                                <a:rPr lang="nl-NL" sz="3600" i="0">
                                  <a:effectLst/>
                                  <a:latin typeface="Cambria Math" panose="02040503050406030204" pitchFamily="18" charset="0"/>
                                  <a:ea typeface="Calibri" panose="020F0502020204030204" pitchFamily="34" charset="0"/>
                                  <a:cs typeface="Times New Roman" panose="02020603050405020304" pitchFamily="18" charset="0"/>
                                </a:rPr>
                                <m:t>≥0</m:t>
                              </m:r>
                            </m:e>
                            <m:e>
                              <m:r>
                                <m:rPr>
                                  <m:sty m:val="p"/>
                                </m:rPr>
                                <a:rPr lang="nl-NL" sz="3600" i="0">
                                  <a:effectLst/>
                                  <a:latin typeface="Cambria Math" panose="02040503050406030204" pitchFamily="18" charset="0"/>
                                  <a:ea typeface="Calibri" panose="020F0502020204030204" pitchFamily="34" charset="0"/>
                                  <a:cs typeface="Times New Roman" panose="02020603050405020304" pitchFamily="18" charset="0"/>
                                </a:rPr>
                                <m:t>y</m:t>
                              </m:r>
                              <m:r>
                                <a:rPr lang="nl-NL" sz="3600" i="0">
                                  <a:effectLst/>
                                  <a:latin typeface="Cambria Math" panose="02040503050406030204" pitchFamily="18" charset="0"/>
                                  <a:ea typeface="Calibri" panose="020F0502020204030204" pitchFamily="34" charset="0"/>
                                  <a:cs typeface="Times New Roman" panose="02020603050405020304" pitchFamily="18" charset="0"/>
                                </a:rPr>
                                <m:t>≥0</m:t>
                              </m:r>
                            </m:e>
                            <m:e>
                              <m:r>
                                <m:rPr>
                                  <m:sty m:val="p"/>
                                </m:rPr>
                                <a:rPr lang="nl-NL" sz="3600" i="0">
                                  <a:effectLst/>
                                  <a:latin typeface="Cambria Math" panose="02040503050406030204" pitchFamily="18" charset="0"/>
                                  <a:ea typeface="Calibri" panose="020F0502020204030204" pitchFamily="34" charset="0"/>
                                  <a:cs typeface="Times New Roman" panose="02020603050405020304" pitchFamily="18" charset="0"/>
                                </a:rPr>
                                <m:t>x</m:t>
                              </m:r>
                              <m:r>
                                <a:rPr lang="nl-NL" sz="36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3600" i="0">
                                  <a:effectLst/>
                                  <a:latin typeface="Cambria Math" panose="02040503050406030204" pitchFamily="18" charset="0"/>
                                  <a:ea typeface="Calibri" panose="020F0502020204030204" pitchFamily="34" charset="0"/>
                                  <a:cs typeface="Times New Roman" panose="02020603050405020304" pitchFamily="18" charset="0"/>
                                </a:rPr>
                                <m:t>y</m:t>
                              </m:r>
                              <m:r>
                                <a:rPr lang="nl-NL" sz="3600" i="0">
                                  <a:effectLst/>
                                  <a:latin typeface="Cambria Math" panose="02040503050406030204" pitchFamily="18" charset="0"/>
                                  <a:ea typeface="Calibri" panose="020F0502020204030204" pitchFamily="34" charset="0"/>
                                  <a:cs typeface="Times New Roman" panose="02020603050405020304" pitchFamily="18" charset="0"/>
                                </a:rPr>
                                <m:t>&lt;150</m:t>
                              </m:r>
                            </m:e>
                          </m:eqArr>
                        </m:e>
                      </m:d>
                    </m:oMath>
                  </a14:m>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457607" y="6418750"/>
                  <a:ext cx="9296400" cy="2745367"/>
                </a:xfrm>
                <a:prstGeom prst="rect">
                  <a:avLst/>
                </a:prstGeom>
                <a:blipFill rotWithShape="0">
                  <a:blip r:embed="rId7"/>
                  <a:stretch>
                    <a:fillRect l="-1967"/>
                  </a:stretch>
                </a:blipFill>
              </p:spPr>
              <p:txBody>
                <a:bodyPr/>
                <a:lstStyle/>
                <a:p>
                  <a:r>
                    <a:rPr lang="en-US">
                      <a:noFill/>
                    </a:rPr>
                    <a:t> </a:t>
                  </a:r>
                </a:p>
              </p:txBody>
            </p:sp>
          </mc:Fallback>
        </mc:AlternateContent>
        <p:sp>
          <p:nvSpPr>
            <p:cNvPr id="26" name="TextBox 25"/>
            <p:cNvSpPr txBox="1"/>
            <p:nvPr/>
          </p:nvSpPr>
          <p:spPr>
            <a:xfrm>
              <a:off x="457607" y="8747779"/>
              <a:ext cx="2667000" cy="646331"/>
            </a:xfrm>
            <a:prstGeom prst="rect">
              <a:avLst/>
            </a:prstGeom>
            <a:noFill/>
          </p:spPr>
          <p:txBody>
            <a:bodyPr wrap="square" rtlCol="0">
              <a:spAutoFit/>
            </a:bodyPr>
            <a:lstStyle/>
            <a:p>
              <a:r>
                <a:rPr lang="en-US" sz="3600" dirty="0" err="1">
                  <a:latin typeface="Arial" panose="020B0604020202020204" pitchFamily="34" charset="0"/>
                  <a:cs typeface="Arial" panose="020B0604020202020204" pitchFamily="34" charset="0"/>
                </a:rPr>
                <a:t>thì</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sao</a:t>
              </a:r>
              <a:r>
                <a:rPr lang="en-US" sz="3600" dirty="0">
                  <a:latin typeface="Arial" panose="020B0604020202020204" pitchFamily="34" charset="0"/>
                  <a:cs typeface="Arial" panose="020B0604020202020204" pitchFamily="34" charset="0"/>
                </a:rPr>
                <a:t>?</a:t>
              </a:r>
            </a:p>
          </p:txBody>
        </p:sp>
      </p:grpSp>
      <mc:AlternateContent xmlns:mc="http://schemas.openxmlformats.org/markup-compatibility/2006" xmlns:a14="http://schemas.microsoft.com/office/drawing/2010/main">
        <mc:Choice Requires="a14">
          <p:sp>
            <p:nvSpPr>
              <p:cNvPr id="28" name="Rectangle 27"/>
              <p:cNvSpPr/>
              <p:nvPr/>
            </p:nvSpPr>
            <p:spPr>
              <a:xfrm>
                <a:off x="10115791" y="2183940"/>
                <a:ext cx="7665656" cy="4407360"/>
              </a:xfrm>
              <a:prstGeom prst="rect">
                <a:avLst/>
              </a:prstGeom>
            </p:spPr>
            <p:txBody>
              <a:bodyPr wrap="square">
                <a:spAutoFit/>
              </a:bodyPr>
              <a:lstStyle/>
              <a:p>
                <a:pPr>
                  <a:lnSpc>
                    <a:spcPct val="150000"/>
                  </a:lnSpc>
                  <a:spcBef>
                    <a:spcPts val="600"/>
                  </a:spcBef>
                  <a:spcAft>
                    <a:spcPts val="800"/>
                  </a:spcAft>
                </a:pPr>
                <a:r>
                  <a:rPr lang="nl-NL" sz="3600" dirty="0">
                    <a:latin typeface="Arial" panose="020B0604020202020204" pitchFamily="34" charset="0"/>
                    <a:ea typeface="Calibri" panose="020F0502020204030204" pitchFamily="34" charset="0"/>
                    <a:cs typeface="Arial" panose="020B0604020202020204" pitchFamily="34" charset="0"/>
                  </a:rPr>
                  <a:t>Hệ bất phương trình </a:t>
                </a:r>
                <a14:m>
                  <m:oMath xmlns:m="http://schemas.openxmlformats.org/officeDocument/2006/math">
                    <m:d>
                      <m:dPr>
                        <m:begChr m:val="{"/>
                        <m:endChr m:val=""/>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nl-NL" sz="3600" i="1">
                                <a:effectLst/>
                                <a:latin typeface="Cambria Math" panose="02040503050406030204" pitchFamily="18" charset="0"/>
                                <a:ea typeface="Calibri" panose="020F0502020204030204" pitchFamily="34" charset="0"/>
                                <a:cs typeface="Times New Roman" panose="02020603050405020304" pitchFamily="18" charset="0"/>
                              </a:rPr>
                              <m:t>𝑥</m:t>
                            </m:r>
                            <m:r>
                              <a:rPr lang="nl-NL" sz="3600" i="1">
                                <a:effectLst/>
                                <a:latin typeface="Cambria Math" panose="02040503050406030204" pitchFamily="18" charset="0"/>
                                <a:ea typeface="Calibri" panose="020F0502020204030204" pitchFamily="34" charset="0"/>
                                <a:cs typeface="Times New Roman" panose="02020603050405020304" pitchFamily="18" charset="0"/>
                              </a:rPr>
                              <m:t>≥0            </m:t>
                            </m:r>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 </m:t>
                            </m:r>
                          </m:e>
                          <m:e>
                            <m:r>
                              <a:rPr lang="nl-NL" sz="3600" i="1">
                                <a:effectLst/>
                                <a:latin typeface="Cambria Math" panose="02040503050406030204" pitchFamily="18" charset="0"/>
                                <a:ea typeface="Calibri" panose="020F0502020204030204" pitchFamily="34" charset="0"/>
                                <a:cs typeface="Times New Roman" panose="02020603050405020304" pitchFamily="18" charset="0"/>
                              </a:rPr>
                              <m:t>𝑦</m:t>
                            </m:r>
                            <m:r>
                              <a:rPr lang="nl-NL" sz="3600" i="1">
                                <a:effectLst/>
                                <a:latin typeface="Cambria Math" panose="02040503050406030204" pitchFamily="18" charset="0"/>
                                <a:ea typeface="Calibri" panose="020F0502020204030204" pitchFamily="34" charset="0"/>
                                <a:cs typeface="Times New Roman" panose="02020603050405020304" pitchFamily="18" charset="0"/>
                              </a:rPr>
                              <m:t>≥0            </m:t>
                            </m:r>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 </m:t>
                            </m:r>
                          </m:e>
                          <m:e>
                            <m:r>
                              <a:rPr lang="nl-NL" sz="3600" i="1">
                                <a:effectLst/>
                                <a:latin typeface="Cambria Math" panose="02040503050406030204" pitchFamily="18" charset="0"/>
                                <a:ea typeface="Calibri" panose="020F0502020204030204" pitchFamily="34" charset="0"/>
                                <a:cs typeface="Times New Roman" panose="02020603050405020304" pitchFamily="18" charset="0"/>
                              </a:rPr>
                              <m:t>𝑥</m:t>
                            </m:r>
                            <m:r>
                              <a:rPr lang="nl-NL" sz="3600" i="1">
                                <a:effectLst/>
                                <a:latin typeface="Cambria Math" panose="02040503050406030204" pitchFamily="18" charset="0"/>
                                <a:ea typeface="Calibri" panose="020F0502020204030204" pitchFamily="34" charset="0"/>
                                <a:cs typeface="Times New Roman" panose="02020603050405020304" pitchFamily="18" charset="0"/>
                              </a:rPr>
                              <m:t>+</m:t>
                            </m:r>
                            <m:r>
                              <a:rPr lang="nl-NL" sz="3600" i="1">
                                <a:effectLst/>
                                <a:latin typeface="Cambria Math" panose="02040503050406030204" pitchFamily="18" charset="0"/>
                                <a:ea typeface="Calibri" panose="020F0502020204030204" pitchFamily="34" charset="0"/>
                                <a:cs typeface="Times New Roman" panose="02020603050405020304" pitchFamily="18" charset="0"/>
                              </a:rPr>
                              <m:t>𝑦</m:t>
                            </m:r>
                            <m:r>
                              <a:rPr lang="nl-NL" sz="3600" i="1">
                                <a:effectLst/>
                                <a:latin typeface="Cambria Math" panose="02040503050406030204" pitchFamily="18" charset="0"/>
                                <a:ea typeface="Calibri" panose="020F0502020204030204" pitchFamily="34" charset="0"/>
                                <a:cs typeface="Times New Roman" panose="02020603050405020304" pitchFamily="18" charset="0"/>
                              </a:rPr>
                              <m:t>&lt;150</m:t>
                            </m:r>
                          </m:e>
                        </m:eqArr>
                      </m:e>
                    </m:d>
                  </m:oMath>
                </a14:m>
                <a:r>
                  <a:rPr lang="nl-NL" sz="3600" dirty="0">
                    <a:effectLst/>
                    <a:latin typeface="Arial" panose="020B0604020202020204" pitchFamily="34" charset="0"/>
                    <a:ea typeface="Calibri" panose="020F0502020204030204" pitchFamily="34" charset="0"/>
                    <a:cs typeface="Arial" panose="020B0604020202020204" pitchFamily="34" charset="0"/>
                  </a:rPr>
                  <a:t>thì miền nghiệm sẽ là tam giác OAB bỏ đi cạnh AB.</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10115791" y="2183940"/>
                <a:ext cx="7665656" cy="4407360"/>
              </a:xfrm>
              <a:prstGeom prst="rect">
                <a:avLst/>
              </a:prstGeom>
              <a:blipFill rotWithShape="0">
                <a:blip r:embed="rId8"/>
                <a:stretch>
                  <a:fillRect l="-2385" r="-3816" b="-1936"/>
                </a:stretch>
              </a:blipFill>
            </p:spPr>
            <p:txBody>
              <a:bodyPr/>
              <a:lstStyle/>
              <a:p>
                <a:r>
                  <a:rPr lang="en-US">
                    <a:noFill/>
                  </a:rPr>
                  <a:t> </a:t>
                </a:r>
              </a:p>
            </p:txBody>
          </p:sp>
        </mc:Fallback>
      </mc:AlternateContent>
      <p:grpSp>
        <p:nvGrpSpPr>
          <p:cNvPr id="29" name="Group 28"/>
          <p:cNvGrpSpPr/>
          <p:nvPr/>
        </p:nvGrpSpPr>
        <p:grpSpPr>
          <a:xfrm>
            <a:off x="12609213" y="742413"/>
            <a:ext cx="2625118" cy="1981200"/>
            <a:chOff x="2632683" y="495301"/>
            <a:chExt cx="2625118" cy="1981200"/>
          </a:xfrm>
        </p:grpSpPr>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32683" y="495301"/>
              <a:ext cx="2625118" cy="1981200"/>
            </a:xfrm>
            <a:prstGeom prst="rect">
              <a:avLst/>
            </a:prstGeom>
          </p:spPr>
        </p:pic>
        <p:sp>
          <p:nvSpPr>
            <p:cNvPr id="31" name="TextBox 30"/>
            <p:cNvSpPr txBox="1"/>
            <p:nvPr/>
          </p:nvSpPr>
          <p:spPr>
            <a:xfrm>
              <a:off x="2831763" y="979558"/>
              <a:ext cx="2226958" cy="707886"/>
            </a:xfrm>
            <a:prstGeom prst="rect">
              <a:avLst/>
            </a:prstGeom>
            <a:noFill/>
          </p:spPr>
          <p:txBody>
            <a:bodyPr wrap="square" rtlCol="0">
              <a:spAutoFit/>
            </a:bodyPr>
            <a:lstStyle/>
            <a:p>
              <a:pPr algn="ctr"/>
              <a:r>
                <a:rPr lang="en-US" sz="4000" b="1" dirty="0" err="1">
                  <a:solidFill>
                    <a:srgbClr val="C00000"/>
                  </a:solidFill>
                  <a:latin typeface="Arial" panose="020B0604020202020204" pitchFamily="34" charset="0"/>
                  <a:cs typeface="Arial" panose="020B0604020202020204" pitchFamily="34" charset="0"/>
                </a:rPr>
                <a:t>Chú</a:t>
              </a:r>
              <a:r>
                <a:rPr lang="en-US" sz="4000" b="1" dirty="0">
                  <a:solidFill>
                    <a:srgbClr val="C00000"/>
                  </a:solidFill>
                  <a:latin typeface="Arial" panose="020B0604020202020204" pitchFamily="34" charset="0"/>
                  <a:cs typeface="Arial" panose="020B0604020202020204" pitchFamily="34" charset="0"/>
                </a:rPr>
                <a:t> ý</a:t>
              </a:r>
            </a:p>
          </p:txBody>
        </p:sp>
      </p:grpSp>
      <p:pic>
        <p:nvPicPr>
          <p:cNvPr id="32" name="Picture 31"/>
          <p:cNvPicPr/>
          <p:nvPr/>
        </p:nvPicPr>
        <p:blipFill>
          <a:blip r:embed="rId6"/>
          <a:stretch>
            <a:fillRect/>
          </a:stretch>
        </p:blipFill>
        <p:spPr>
          <a:xfrm>
            <a:off x="12893715" y="6418750"/>
            <a:ext cx="3774041" cy="3220550"/>
          </a:xfrm>
          <a:prstGeom prst="rect">
            <a:avLst/>
          </a:prstGeom>
        </p:spPr>
      </p:pic>
      <p:cxnSp>
        <p:nvCxnSpPr>
          <p:cNvPr id="34" name="Straight Connector 33"/>
          <p:cNvCxnSpPr/>
          <p:nvPr/>
        </p:nvCxnSpPr>
        <p:spPr>
          <a:xfrm>
            <a:off x="13038484" y="6591300"/>
            <a:ext cx="3115916" cy="3048000"/>
          </a:xfrm>
          <a:prstGeom prst="line">
            <a:avLst/>
          </a:prstGeom>
          <a:ln w="57150">
            <a:solidFill>
              <a:schemeClr val="tx2">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34122"/>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anim calcmode="lin" valueType="num">
                                      <p:cBhvr>
                                        <p:cTn id="23" dur="500" fill="hold"/>
                                        <p:tgtEl>
                                          <p:spTgt spid="27"/>
                                        </p:tgtEl>
                                        <p:attrNameLst>
                                          <p:attrName>ppt_x</p:attrName>
                                        </p:attrNameLst>
                                      </p:cBhvr>
                                      <p:tavLst>
                                        <p:tav tm="0">
                                          <p:val>
                                            <p:strVal val="#ppt_x"/>
                                          </p:val>
                                        </p:tav>
                                        <p:tav tm="100000">
                                          <p:val>
                                            <p:strVal val="#ppt_x"/>
                                          </p:val>
                                        </p:tav>
                                      </p:tavLst>
                                    </p:anim>
                                    <p:anim calcmode="lin" valueType="num">
                                      <p:cBhvr>
                                        <p:cTn id="24"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randombar(horizontal)">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
          <p:cNvGrpSpPr/>
          <p:nvPr/>
        </p:nvGrpSpPr>
        <p:grpSpPr>
          <a:xfrm>
            <a:off x="685800" y="800100"/>
            <a:ext cx="16840200" cy="2495550"/>
            <a:chOff x="0" y="0"/>
            <a:chExt cx="12456187" cy="1038420"/>
          </a:xfrm>
          <a:solidFill>
            <a:schemeClr val="accent2">
              <a:lumMod val="20000"/>
              <a:lumOff val="80000"/>
            </a:schemeClr>
          </a:solidFill>
        </p:grpSpPr>
        <p:sp>
          <p:nvSpPr>
            <p:cNvPr id="10" name="Freeform 3"/>
            <p:cNvSpPr/>
            <p:nvPr/>
          </p:nvSpPr>
          <p:spPr>
            <a:xfrm>
              <a:off x="0" y="0"/>
              <a:ext cx="12456187" cy="1038420"/>
            </a:xfrm>
            <a:custGeom>
              <a:avLst/>
              <a:gdLst/>
              <a:ahLst/>
              <a:cxnLst/>
              <a:rect l="l" t="t" r="r" b="b"/>
              <a:pathLst>
                <a:path w="12456187" h="1038420">
                  <a:moveTo>
                    <a:pt x="12331726" y="1038420"/>
                  </a:moveTo>
                  <a:lnTo>
                    <a:pt x="124460" y="1038420"/>
                  </a:lnTo>
                  <a:cubicBezTo>
                    <a:pt x="55880" y="1038420"/>
                    <a:pt x="0" y="982540"/>
                    <a:pt x="0" y="913960"/>
                  </a:cubicBezTo>
                  <a:lnTo>
                    <a:pt x="0" y="124460"/>
                  </a:lnTo>
                  <a:cubicBezTo>
                    <a:pt x="0" y="55880"/>
                    <a:pt x="55880" y="0"/>
                    <a:pt x="124460" y="0"/>
                  </a:cubicBezTo>
                  <a:lnTo>
                    <a:pt x="12331727" y="0"/>
                  </a:lnTo>
                  <a:cubicBezTo>
                    <a:pt x="12400307" y="0"/>
                    <a:pt x="12456187" y="55880"/>
                    <a:pt x="12456187" y="124460"/>
                  </a:cubicBezTo>
                  <a:lnTo>
                    <a:pt x="12456187" y="913960"/>
                  </a:lnTo>
                  <a:cubicBezTo>
                    <a:pt x="12456187" y="982540"/>
                    <a:pt x="12400307" y="1038420"/>
                    <a:pt x="12331727" y="1038420"/>
                  </a:cubicBezTo>
                  <a:close/>
                </a:path>
              </a:pathLst>
            </a:custGeom>
            <a:grpFill/>
          </p:spPr>
        </p:sp>
      </p:grpSp>
      <p:sp>
        <p:nvSpPr>
          <p:cNvPr id="11" name="Rectangle 10"/>
          <p:cNvSpPr/>
          <p:nvPr/>
        </p:nvSpPr>
        <p:spPr>
          <a:xfrm>
            <a:off x="990600" y="1104037"/>
            <a:ext cx="11734800" cy="1754326"/>
          </a:xfrm>
          <a:prstGeom prst="rect">
            <a:avLst/>
          </a:prstGeom>
        </p:spPr>
        <p:txBody>
          <a:bodyPr wrap="square">
            <a:spAutoFit/>
          </a:bodyPr>
          <a:lstStyle/>
          <a:p>
            <a:pPr algn="just">
              <a:lnSpc>
                <a:spcPct val="150000"/>
              </a:lnSpc>
            </a:pPr>
            <a:r>
              <a:rPr lang="vi-VN" sz="3600" b="1" dirty="0">
                <a:latin typeface="Arial" panose="020B0604020202020204" pitchFamily="34" charset="0"/>
                <a:cs typeface="Arial" panose="020B0604020202020204" pitchFamily="34" charset="0"/>
              </a:rPr>
              <a:t>Luyện tập 2: </a:t>
            </a:r>
            <a:r>
              <a:rPr lang="vi-VN" sz="3600" dirty="0">
                <a:latin typeface="Arial" panose="020B0604020202020204" pitchFamily="34" charset="0"/>
                <a:cs typeface="Arial" panose="020B0604020202020204" pitchFamily="34" charset="0"/>
              </a:rPr>
              <a:t>Biểu diễn miền nghiệm của hệ bất phương trình bậc nhất hai ẩn sau trên mặt phẳng tọa độ:</a:t>
            </a:r>
          </a:p>
        </p:txBody>
      </p:sp>
      <mc:AlternateContent xmlns:mc="http://schemas.openxmlformats.org/markup-compatibility/2006" xmlns:a14="http://schemas.microsoft.com/office/drawing/2010/main">
        <mc:Choice Requires="a14">
          <p:sp>
            <p:nvSpPr>
              <p:cNvPr id="12" name="TextBox 11"/>
              <p:cNvSpPr txBox="1"/>
              <p:nvPr/>
            </p:nvSpPr>
            <p:spPr>
              <a:xfrm>
                <a:off x="13182600" y="732621"/>
                <a:ext cx="3141566" cy="24971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600" i="1" smtClean="0">
                              <a:latin typeface="Cambria Math" panose="02040503050406030204" pitchFamily="18" charset="0"/>
                            </a:rPr>
                          </m:ctrlPr>
                        </m:dPr>
                        <m:e>
                          <m:eqArr>
                            <m:eqArrPr>
                              <m:ctrlPr>
                                <a:rPr lang="en-US" sz="3600" b="0" i="1" smtClean="0">
                                  <a:latin typeface="Cambria Math" panose="02040503050406030204" pitchFamily="18" charset="0"/>
                                </a:rPr>
                              </m:ctrlPr>
                            </m:eqArrPr>
                            <m:e>
                              <m:r>
                                <m:rPr>
                                  <m:sty m:val="p"/>
                                </m:rPr>
                                <a:rPr lang="en-US" sz="3600" b="0" i="0" smtClean="0">
                                  <a:latin typeface="Cambria Math" panose="02040503050406030204" pitchFamily="18" charset="0"/>
                                </a:rPr>
                                <m:t>x</m:t>
                              </m:r>
                              <m:r>
                                <a:rPr lang="en-US" sz="3600" b="0" i="0" smtClean="0">
                                  <a:latin typeface="Cambria Math" panose="02040503050406030204" pitchFamily="18" charset="0"/>
                                </a:rPr>
                                <m:t> </m:t>
                              </m:r>
                              <m:r>
                                <a:rPr lang="en-US" sz="3600" b="0" i="1" smtClean="0">
                                  <a:latin typeface="Cambria Math" panose="02040503050406030204" pitchFamily="18" charset="0"/>
                                  <a:ea typeface="Cambria Math" panose="02040503050406030204" pitchFamily="18" charset="0"/>
                                </a:rPr>
                                <m:t>≥</m:t>
                              </m:r>
                              <m:r>
                                <a:rPr lang="en-US" sz="3600" b="0" i="0" smtClean="0">
                                  <a:latin typeface="Cambria Math" panose="02040503050406030204" pitchFamily="18" charset="0"/>
                                  <a:ea typeface="Cambria Math" panose="02040503050406030204" pitchFamily="18" charset="0"/>
                                </a:rPr>
                                <m:t>0</m:t>
                              </m:r>
                              <m:r>
                                <a:rPr lang="en-US" sz="3600" b="0" i="1" smtClean="0">
                                  <a:latin typeface="Cambria Math" panose="02040503050406030204" pitchFamily="18" charset="0"/>
                                  <a:ea typeface="Cambria Math" panose="02040503050406030204" pitchFamily="18" charset="0"/>
                                </a:rPr>
                                <m:t>               </m:t>
                              </m:r>
                            </m:e>
                            <m:e>
                              <m:r>
                                <m:rPr>
                                  <m:sty m:val="p"/>
                                </m:rPr>
                                <a:rPr lang="en-US" sz="3600" b="0" i="0" smtClean="0">
                                  <a:latin typeface="Cambria Math" panose="02040503050406030204" pitchFamily="18" charset="0"/>
                                </a:rPr>
                                <m:t>y</m:t>
                              </m:r>
                              <m:r>
                                <a:rPr lang="en-US" sz="3600" b="0" i="0" smtClean="0">
                                  <a:latin typeface="Cambria Math" panose="02040503050406030204" pitchFamily="18" charset="0"/>
                                </a:rPr>
                                <m:t>&gt;0</m:t>
                              </m:r>
                              <m:r>
                                <a:rPr lang="en-US" sz="3600" b="0" i="1" smtClean="0">
                                  <a:latin typeface="Cambria Math" panose="02040503050406030204" pitchFamily="18" charset="0"/>
                                </a:rPr>
                                <m:t>                </m:t>
                              </m:r>
                            </m:e>
                            <m:e>
                              <m:r>
                                <m:rPr>
                                  <m:sty m:val="p"/>
                                </m:rPr>
                                <a:rPr lang="en-US" sz="3600" b="0" i="0" smtClean="0">
                                  <a:latin typeface="Cambria Math" panose="02040503050406030204" pitchFamily="18" charset="0"/>
                                </a:rPr>
                                <m:t>x</m:t>
                              </m:r>
                              <m:r>
                                <a:rPr lang="en-US" sz="3600" b="0" i="0" smtClean="0">
                                  <a:latin typeface="Cambria Math" panose="02040503050406030204" pitchFamily="18" charset="0"/>
                                </a:rPr>
                                <m:t>+</m:t>
                              </m:r>
                              <m:r>
                                <m:rPr>
                                  <m:sty m:val="p"/>
                                </m:rPr>
                                <a:rPr lang="en-US" sz="3600" b="0" i="0" smtClean="0">
                                  <a:latin typeface="Cambria Math" panose="02040503050406030204" pitchFamily="18" charset="0"/>
                                </a:rPr>
                                <m:t>y</m:t>
                              </m:r>
                              <m:r>
                                <a:rPr lang="en-US" sz="3600" b="0" i="0" smtClean="0">
                                  <a:latin typeface="Cambria Math" panose="02040503050406030204" pitchFamily="18" charset="0"/>
                                </a:rPr>
                                <m:t> </m:t>
                              </m:r>
                              <m:r>
                                <a:rPr lang="en-US" sz="3600" b="0" i="1" smtClean="0">
                                  <a:latin typeface="Cambria Math" panose="02040503050406030204" pitchFamily="18" charset="0"/>
                                  <a:ea typeface="Cambria Math" panose="02040503050406030204" pitchFamily="18" charset="0"/>
                                </a:rPr>
                                <m:t>≤100</m:t>
                              </m:r>
                            </m:e>
                            <m:e>
                              <m:r>
                                <a:rPr lang="en-US" sz="3600" b="0" i="1" smtClean="0">
                                  <a:latin typeface="Cambria Math" panose="02040503050406030204" pitchFamily="18" charset="0"/>
                                  <a:ea typeface="Cambria Math" panose="02040503050406030204" pitchFamily="18" charset="0"/>
                                </a:rPr>
                                <m:t>2</m:t>
                              </m:r>
                              <m:r>
                                <a:rPr lang="en-US" sz="3600" b="0" i="1" smtClean="0">
                                  <a:latin typeface="Cambria Math" panose="02040503050406030204" pitchFamily="18" charset="0"/>
                                  <a:ea typeface="Cambria Math" panose="02040503050406030204" pitchFamily="18" charset="0"/>
                                </a:rPr>
                                <m:t>𝑥</m:t>
                              </m:r>
                              <m:r>
                                <a:rPr lang="en-US" sz="3600" b="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𝑦</m:t>
                              </m:r>
                              <m:r>
                                <a:rPr lang="en-US" sz="3600" b="0" i="1" smtClean="0">
                                  <a:latin typeface="Cambria Math" panose="02040503050406030204" pitchFamily="18" charset="0"/>
                                  <a:ea typeface="Cambria Math" panose="02040503050406030204" pitchFamily="18" charset="0"/>
                                </a:rPr>
                                <m:t>&gt;120</m:t>
                              </m:r>
                            </m:e>
                          </m:eqArr>
                        </m:e>
                      </m:d>
                    </m:oMath>
                  </m:oMathPara>
                </a14:m>
                <a:endParaRPr lang="en-US" sz="3600" dirty="0">
                  <a:latin typeface="Arial" panose="020B0604020202020204" pitchFamily="34" charset="0"/>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3182600" y="732621"/>
                <a:ext cx="3141566" cy="2497158"/>
              </a:xfrm>
              <a:prstGeom prst="rect">
                <a:avLst/>
              </a:prstGeom>
              <a:blipFill rotWithShape="0">
                <a:blip r:embed="rId2"/>
                <a:stretch>
                  <a:fillRect/>
                </a:stretch>
              </a:blipFill>
            </p:spPr>
            <p:txBody>
              <a:bodyPr/>
              <a:lstStyle/>
              <a:p>
                <a:r>
                  <a:rPr lang="en-US">
                    <a:noFill/>
                  </a:rPr>
                  <a:t> </a:t>
                </a:r>
              </a:p>
            </p:txBody>
          </p:sp>
        </mc:Fallback>
      </mc:AlternateContent>
      <p:sp>
        <p:nvSpPr>
          <p:cNvPr id="13" name="TextBox 12"/>
          <p:cNvSpPr txBox="1"/>
          <p:nvPr/>
        </p:nvSpPr>
        <p:spPr>
          <a:xfrm>
            <a:off x="8153400" y="3454544"/>
            <a:ext cx="2286000" cy="646331"/>
          </a:xfrm>
          <a:prstGeom prst="rect">
            <a:avLst/>
          </a:prstGeom>
          <a:noFill/>
        </p:spPr>
        <p:txBody>
          <a:bodyPr wrap="square" rtlCol="0">
            <a:spAutoFit/>
          </a:bodyPr>
          <a:lstStyle/>
          <a:p>
            <a:pPr algn="ctr"/>
            <a:r>
              <a:rPr lang="en-US" sz="3600" b="1" dirty="0" err="1">
                <a:solidFill>
                  <a:srgbClr val="C00000"/>
                </a:solidFill>
                <a:latin typeface="Arial" panose="020B0604020202020204" pitchFamily="34" charset="0"/>
                <a:cs typeface="Arial" panose="020B0604020202020204" pitchFamily="34" charset="0"/>
              </a:rPr>
              <a:t>Giải</a:t>
            </a:r>
            <a:endParaRPr lang="en-US" sz="3600" b="1" dirty="0">
              <a:solidFill>
                <a:srgbClr val="C00000"/>
              </a:solidFill>
              <a:latin typeface="Arial" panose="020B0604020202020204" pitchFamily="34" charset="0"/>
              <a:cs typeface="Arial" panose="020B0604020202020204" pitchFamily="34" charset="0"/>
            </a:endParaRPr>
          </a:p>
        </p:txBody>
      </p:sp>
      <p:sp>
        <p:nvSpPr>
          <p:cNvPr id="14" name="Rectangle 13"/>
          <p:cNvSpPr/>
          <p:nvPr/>
        </p:nvSpPr>
        <p:spPr>
          <a:xfrm>
            <a:off x="1223088" y="4115039"/>
            <a:ext cx="16146624" cy="5078313"/>
          </a:xfrm>
          <a:prstGeom prst="rect">
            <a:avLst/>
          </a:prstGeom>
        </p:spPr>
        <p:txBody>
          <a:bodyPr wrap="square">
            <a:spAutoFit/>
          </a:bodyPr>
          <a:lstStyle/>
          <a:p>
            <a:pPr algn="just">
              <a:lnSpc>
                <a:spcPct val="150000"/>
              </a:lnSpc>
            </a:pPr>
            <a:r>
              <a:rPr lang="vi-VN" sz="3600" dirty="0">
                <a:solidFill>
                  <a:srgbClr val="0070C0"/>
                </a:solidFill>
                <a:latin typeface="Arial" panose="020B0604020202020204" pitchFamily="34" charset="0"/>
                <a:cs typeface="Arial" panose="020B0604020202020204" pitchFamily="34" charset="0"/>
              </a:rPr>
              <a:t>Bước 1: </a:t>
            </a:r>
            <a:r>
              <a:rPr lang="vi-VN" sz="3600" dirty="0">
                <a:latin typeface="Arial" panose="020B0604020202020204" pitchFamily="34" charset="0"/>
                <a:cs typeface="Arial" panose="020B0604020202020204" pitchFamily="34" charset="0"/>
              </a:rPr>
              <a:t>Trục Oy có phương trình x = 0 và điểm (1; 0) thỏa mãn 1 &gt; 0. </a:t>
            </a:r>
          </a:p>
          <a:p>
            <a:pPr algn="just">
              <a:lnSpc>
                <a:spcPct val="150000"/>
              </a:lnSpc>
            </a:pPr>
            <a:r>
              <a:rPr lang="vi-VN" sz="36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miền nghiệm của bất phương trình x</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0</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là nửa mặt phẳng bờ Oy chứa điểm (1; 0) (miền không bị gạch).</a:t>
            </a:r>
          </a:p>
          <a:p>
            <a:pPr algn="just">
              <a:lnSpc>
                <a:spcPct val="150000"/>
              </a:lnSpc>
            </a:pPr>
            <a:r>
              <a:rPr lang="vi-VN" sz="3600" dirty="0">
                <a:solidFill>
                  <a:srgbClr val="0070C0"/>
                </a:solidFill>
                <a:latin typeface="Arial" panose="020B0604020202020204" pitchFamily="34" charset="0"/>
                <a:cs typeface="Arial" panose="020B0604020202020204" pitchFamily="34" charset="0"/>
              </a:rPr>
              <a:t>Bước 2: </a:t>
            </a:r>
            <a:r>
              <a:rPr lang="vi-VN" sz="3600" dirty="0">
                <a:latin typeface="Arial" panose="020B0604020202020204" pitchFamily="34" charset="0"/>
                <a:cs typeface="Arial" panose="020B0604020202020204" pitchFamily="34" charset="0"/>
              </a:rPr>
              <a:t>Trục Ox có phương trình y = 0 và điểm (0; 1) thỏa mãn 1 &gt; 0.</a:t>
            </a:r>
          </a:p>
          <a:p>
            <a:pPr algn="just">
              <a:lnSpc>
                <a:spcPct val="150000"/>
              </a:lnSpc>
            </a:pPr>
            <a:r>
              <a:rPr lang="vi-VN" sz="36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miền nghiệm của bất phương trình y</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&gt;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0</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là nửa mặt phẳng bờ Ox chứa điểm (0; 1), không kể trục Ox (miền không bị gạch).</a:t>
            </a:r>
          </a:p>
        </p:txBody>
      </p:sp>
    </p:spTree>
    <p:extLst>
      <p:ext uri="{BB962C8B-B14F-4D97-AF65-F5344CB8AC3E}">
        <p14:creationId xmlns:p14="http://schemas.microsoft.com/office/powerpoint/2010/main" val="35346485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 calcmode="lin" valueType="num">
                                      <p:cBhvr additive="base">
                                        <p:cTn id="25" dur="500"/>
                                        <p:tgtEl>
                                          <p:spTgt spid="14">
                                            <p:txEl>
                                              <p:pRg st="0" end="0"/>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4">
                                            <p:txEl>
                                              <p:pRg st="0" end="0"/>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14">
                                            <p:txEl>
                                              <p:pRg st="1" end="1"/>
                                            </p:txEl>
                                          </p:spTgt>
                                        </p:tgtEl>
                                        <p:attrNameLst>
                                          <p:attrName>style.visibility</p:attrName>
                                        </p:attrNameLst>
                                      </p:cBhvr>
                                      <p:to>
                                        <p:strVal val="visible"/>
                                      </p:to>
                                    </p:set>
                                    <p:anim calcmode="lin" valueType="num">
                                      <p:cBhvr additive="base">
                                        <p:cTn id="29" dur="500"/>
                                        <p:tgtEl>
                                          <p:spTgt spid="14">
                                            <p:txEl>
                                              <p:pRg st="1" end="1"/>
                                            </p:txEl>
                                          </p:spTgt>
                                        </p:tgtEl>
                                        <p:attrNameLst>
                                          <p:attrName>ppt_y</p:attrName>
                                        </p:attrNameLst>
                                      </p:cBhvr>
                                      <p:tavLst>
                                        <p:tav tm="0">
                                          <p:val>
                                            <p:strVal val="#ppt_y+#ppt_h*1.125000"/>
                                          </p:val>
                                        </p:tav>
                                        <p:tav tm="100000">
                                          <p:val>
                                            <p:strVal val="#ppt_y"/>
                                          </p:val>
                                        </p:tav>
                                      </p:tavLst>
                                    </p:anim>
                                    <p:animEffect transition="in" filter="wipe(up)">
                                      <p:cBhvr>
                                        <p:cTn id="30" dur="500"/>
                                        <p:tgtEl>
                                          <p:spTgt spid="14">
                                            <p:txEl>
                                              <p:pRg st="1" end="1"/>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14">
                                            <p:txEl>
                                              <p:pRg st="2" end="2"/>
                                            </p:txEl>
                                          </p:spTgt>
                                        </p:tgtEl>
                                        <p:attrNameLst>
                                          <p:attrName>style.visibility</p:attrName>
                                        </p:attrNameLst>
                                      </p:cBhvr>
                                      <p:to>
                                        <p:strVal val="visible"/>
                                      </p:to>
                                    </p:set>
                                    <p:anim calcmode="lin" valueType="num">
                                      <p:cBhvr additive="base">
                                        <p:cTn id="33" dur="500"/>
                                        <p:tgtEl>
                                          <p:spTgt spid="14">
                                            <p:txEl>
                                              <p:pRg st="2" end="2"/>
                                            </p:txEl>
                                          </p:spTgt>
                                        </p:tgtEl>
                                        <p:attrNameLst>
                                          <p:attrName>ppt_y</p:attrName>
                                        </p:attrNameLst>
                                      </p:cBhvr>
                                      <p:tavLst>
                                        <p:tav tm="0">
                                          <p:val>
                                            <p:strVal val="#ppt_y+#ppt_h*1.125000"/>
                                          </p:val>
                                        </p:tav>
                                        <p:tav tm="100000">
                                          <p:val>
                                            <p:strVal val="#ppt_y"/>
                                          </p:val>
                                        </p:tav>
                                      </p:tavLst>
                                    </p:anim>
                                    <p:animEffect transition="in" filter="wipe(up)">
                                      <p:cBhvr>
                                        <p:cTn id="34" dur="500"/>
                                        <p:tgtEl>
                                          <p:spTgt spid="14">
                                            <p:txEl>
                                              <p:pRg st="2" end="2"/>
                                            </p:txEl>
                                          </p:spTgt>
                                        </p:tgtEl>
                                      </p:cBhvr>
                                    </p:animEffect>
                                  </p:childTnLst>
                                </p:cTn>
                              </p:par>
                              <p:par>
                                <p:cTn id="35" presetID="12" presetClass="entr" presetSubtype="4" fill="hold" nodeType="with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anim calcmode="lin" valueType="num">
                                      <p:cBhvr additive="base">
                                        <p:cTn id="37" dur="500"/>
                                        <p:tgtEl>
                                          <p:spTgt spid="14">
                                            <p:txEl>
                                              <p:pRg st="3" end="3"/>
                                            </p:txEl>
                                          </p:spTgt>
                                        </p:tgtEl>
                                        <p:attrNameLst>
                                          <p:attrName>ppt_y</p:attrName>
                                        </p:attrNameLst>
                                      </p:cBhvr>
                                      <p:tavLst>
                                        <p:tav tm="0">
                                          <p:val>
                                            <p:strVal val="#ppt_y+#ppt_h*1.125000"/>
                                          </p:val>
                                        </p:tav>
                                        <p:tav tm="100000">
                                          <p:val>
                                            <p:strVal val="#ppt_y"/>
                                          </p:val>
                                        </p:tav>
                                      </p:tavLst>
                                    </p:anim>
                                    <p:animEffect transition="in" filter="wipe(up)">
                                      <p:cBhvr>
                                        <p:cTn id="38"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
          <p:cNvGrpSpPr/>
          <p:nvPr/>
        </p:nvGrpSpPr>
        <p:grpSpPr>
          <a:xfrm>
            <a:off x="685800" y="800100"/>
            <a:ext cx="16840200" cy="2495550"/>
            <a:chOff x="0" y="0"/>
            <a:chExt cx="12456187" cy="1038420"/>
          </a:xfrm>
          <a:solidFill>
            <a:schemeClr val="accent2">
              <a:lumMod val="20000"/>
              <a:lumOff val="80000"/>
            </a:schemeClr>
          </a:solidFill>
        </p:grpSpPr>
        <p:sp>
          <p:nvSpPr>
            <p:cNvPr id="10" name="Freeform 3"/>
            <p:cNvSpPr/>
            <p:nvPr/>
          </p:nvSpPr>
          <p:spPr>
            <a:xfrm>
              <a:off x="0" y="0"/>
              <a:ext cx="12456187" cy="1038420"/>
            </a:xfrm>
            <a:custGeom>
              <a:avLst/>
              <a:gdLst/>
              <a:ahLst/>
              <a:cxnLst/>
              <a:rect l="l" t="t" r="r" b="b"/>
              <a:pathLst>
                <a:path w="12456187" h="1038420">
                  <a:moveTo>
                    <a:pt x="12331726" y="1038420"/>
                  </a:moveTo>
                  <a:lnTo>
                    <a:pt x="124460" y="1038420"/>
                  </a:lnTo>
                  <a:cubicBezTo>
                    <a:pt x="55880" y="1038420"/>
                    <a:pt x="0" y="982540"/>
                    <a:pt x="0" y="913960"/>
                  </a:cubicBezTo>
                  <a:lnTo>
                    <a:pt x="0" y="124460"/>
                  </a:lnTo>
                  <a:cubicBezTo>
                    <a:pt x="0" y="55880"/>
                    <a:pt x="55880" y="0"/>
                    <a:pt x="124460" y="0"/>
                  </a:cubicBezTo>
                  <a:lnTo>
                    <a:pt x="12331727" y="0"/>
                  </a:lnTo>
                  <a:cubicBezTo>
                    <a:pt x="12400307" y="0"/>
                    <a:pt x="12456187" y="55880"/>
                    <a:pt x="12456187" y="124460"/>
                  </a:cubicBezTo>
                  <a:lnTo>
                    <a:pt x="12456187" y="913960"/>
                  </a:lnTo>
                  <a:cubicBezTo>
                    <a:pt x="12456187" y="982540"/>
                    <a:pt x="12400307" y="1038420"/>
                    <a:pt x="12331727" y="1038420"/>
                  </a:cubicBezTo>
                  <a:close/>
                </a:path>
              </a:pathLst>
            </a:custGeom>
            <a:grpFill/>
          </p:spPr>
        </p:sp>
      </p:grpSp>
      <p:sp>
        <p:nvSpPr>
          <p:cNvPr id="11" name="Rectangle 10"/>
          <p:cNvSpPr/>
          <p:nvPr/>
        </p:nvSpPr>
        <p:spPr>
          <a:xfrm>
            <a:off x="990600" y="1104037"/>
            <a:ext cx="11734800" cy="1754326"/>
          </a:xfrm>
          <a:prstGeom prst="rect">
            <a:avLst/>
          </a:prstGeom>
        </p:spPr>
        <p:txBody>
          <a:bodyPr wrap="square">
            <a:spAutoFit/>
          </a:bodyPr>
          <a:lstStyle/>
          <a:p>
            <a:pPr algn="just">
              <a:lnSpc>
                <a:spcPct val="150000"/>
              </a:lnSpc>
            </a:pPr>
            <a:r>
              <a:rPr lang="vi-VN" sz="3600" b="1" dirty="0">
                <a:latin typeface="Arial" panose="020B0604020202020204" pitchFamily="34" charset="0"/>
                <a:cs typeface="Arial" panose="020B0604020202020204" pitchFamily="34" charset="0"/>
              </a:rPr>
              <a:t>Luyện tập 2: </a:t>
            </a:r>
            <a:r>
              <a:rPr lang="vi-VN" sz="3600" dirty="0">
                <a:latin typeface="Arial" panose="020B0604020202020204" pitchFamily="34" charset="0"/>
                <a:cs typeface="Arial" panose="020B0604020202020204" pitchFamily="34" charset="0"/>
              </a:rPr>
              <a:t>Biểu diễn miền nghiệm của hệ bất phương trình bậc nhất hai ẩn sau trên mặt phẳng tọa độ:</a:t>
            </a:r>
          </a:p>
        </p:txBody>
      </p:sp>
      <mc:AlternateContent xmlns:mc="http://schemas.openxmlformats.org/markup-compatibility/2006" xmlns:a14="http://schemas.microsoft.com/office/drawing/2010/main">
        <mc:Choice Requires="a14">
          <p:sp>
            <p:nvSpPr>
              <p:cNvPr id="12" name="TextBox 11"/>
              <p:cNvSpPr txBox="1"/>
              <p:nvPr/>
            </p:nvSpPr>
            <p:spPr>
              <a:xfrm>
                <a:off x="13182600" y="732621"/>
                <a:ext cx="3141566" cy="24971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600" i="1" smtClean="0">
                              <a:latin typeface="Cambria Math" panose="02040503050406030204" pitchFamily="18" charset="0"/>
                            </a:rPr>
                          </m:ctrlPr>
                        </m:dPr>
                        <m:e>
                          <m:eqArr>
                            <m:eqArrPr>
                              <m:ctrlPr>
                                <a:rPr lang="en-US" sz="3600" b="0" i="1" smtClean="0">
                                  <a:latin typeface="Cambria Math" panose="02040503050406030204" pitchFamily="18" charset="0"/>
                                </a:rPr>
                              </m:ctrlPr>
                            </m:eqArrPr>
                            <m:e>
                              <m:r>
                                <m:rPr>
                                  <m:sty m:val="p"/>
                                </m:rPr>
                                <a:rPr lang="en-US" sz="3600" b="0" i="0" smtClean="0">
                                  <a:latin typeface="Cambria Math" panose="02040503050406030204" pitchFamily="18" charset="0"/>
                                </a:rPr>
                                <m:t>x</m:t>
                              </m:r>
                              <m:r>
                                <a:rPr lang="en-US" sz="3600" b="0" i="0" smtClean="0">
                                  <a:latin typeface="Cambria Math" panose="02040503050406030204" pitchFamily="18" charset="0"/>
                                </a:rPr>
                                <m:t> </m:t>
                              </m:r>
                              <m:r>
                                <a:rPr lang="en-US" sz="3600" b="0" i="1" smtClean="0">
                                  <a:latin typeface="Cambria Math" panose="02040503050406030204" pitchFamily="18" charset="0"/>
                                  <a:ea typeface="Cambria Math" panose="02040503050406030204" pitchFamily="18" charset="0"/>
                                </a:rPr>
                                <m:t>≥</m:t>
                              </m:r>
                              <m:r>
                                <a:rPr lang="en-US" sz="3600" b="0" i="0" smtClean="0">
                                  <a:latin typeface="Cambria Math" panose="02040503050406030204" pitchFamily="18" charset="0"/>
                                  <a:ea typeface="Cambria Math" panose="02040503050406030204" pitchFamily="18" charset="0"/>
                                </a:rPr>
                                <m:t>0</m:t>
                              </m:r>
                              <m:r>
                                <a:rPr lang="en-US" sz="3600" b="0" i="1" smtClean="0">
                                  <a:latin typeface="Cambria Math" panose="02040503050406030204" pitchFamily="18" charset="0"/>
                                  <a:ea typeface="Cambria Math" panose="02040503050406030204" pitchFamily="18" charset="0"/>
                                </a:rPr>
                                <m:t>               </m:t>
                              </m:r>
                            </m:e>
                            <m:e>
                              <m:r>
                                <m:rPr>
                                  <m:sty m:val="p"/>
                                </m:rPr>
                                <a:rPr lang="en-US" sz="3600" b="0" i="0" smtClean="0">
                                  <a:latin typeface="Cambria Math" panose="02040503050406030204" pitchFamily="18" charset="0"/>
                                </a:rPr>
                                <m:t>y</m:t>
                              </m:r>
                              <m:r>
                                <a:rPr lang="en-US" sz="3600" b="0" i="0" smtClean="0">
                                  <a:latin typeface="Cambria Math" panose="02040503050406030204" pitchFamily="18" charset="0"/>
                                </a:rPr>
                                <m:t>&gt;0</m:t>
                              </m:r>
                              <m:r>
                                <a:rPr lang="en-US" sz="3600" b="0" i="1" smtClean="0">
                                  <a:latin typeface="Cambria Math" panose="02040503050406030204" pitchFamily="18" charset="0"/>
                                </a:rPr>
                                <m:t>                </m:t>
                              </m:r>
                            </m:e>
                            <m:e>
                              <m:r>
                                <m:rPr>
                                  <m:sty m:val="p"/>
                                </m:rPr>
                                <a:rPr lang="en-US" sz="3600" b="0" i="0" smtClean="0">
                                  <a:latin typeface="Cambria Math" panose="02040503050406030204" pitchFamily="18" charset="0"/>
                                </a:rPr>
                                <m:t>x</m:t>
                              </m:r>
                              <m:r>
                                <a:rPr lang="en-US" sz="3600" b="0" i="0" smtClean="0">
                                  <a:latin typeface="Cambria Math" panose="02040503050406030204" pitchFamily="18" charset="0"/>
                                </a:rPr>
                                <m:t>+</m:t>
                              </m:r>
                              <m:r>
                                <m:rPr>
                                  <m:sty m:val="p"/>
                                </m:rPr>
                                <a:rPr lang="en-US" sz="3600" b="0" i="0" smtClean="0">
                                  <a:latin typeface="Cambria Math" panose="02040503050406030204" pitchFamily="18" charset="0"/>
                                </a:rPr>
                                <m:t>y</m:t>
                              </m:r>
                              <m:r>
                                <a:rPr lang="en-US" sz="3600" b="0" i="0" smtClean="0">
                                  <a:latin typeface="Cambria Math" panose="02040503050406030204" pitchFamily="18" charset="0"/>
                                </a:rPr>
                                <m:t> </m:t>
                              </m:r>
                              <m:r>
                                <a:rPr lang="en-US" sz="3600" b="0" i="1" smtClean="0">
                                  <a:latin typeface="Cambria Math" panose="02040503050406030204" pitchFamily="18" charset="0"/>
                                  <a:ea typeface="Cambria Math" panose="02040503050406030204" pitchFamily="18" charset="0"/>
                                </a:rPr>
                                <m:t>≤100</m:t>
                              </m:r>
                            </m:e>
                            <m:e>
                              <m:r>
                                <a:rPr lang="en-US" sz="3600" b="0" i="1" smtClean="0">
                                  <a:latin typeface="Cambria Math" panose="02040503050406030204" pitchFamily="18" charset="0"/>
                                  <a:ea typeface="Cambria Math" panose="02040503050406030204" pitchFamily="18" charset="0"/>
                                </a:rPr>
                                <m:t>2</m:t>
                              </m:r>
                              <m:r>
                                <a:rPr lang="en-US" sz="3600" b="0" i="1" smtClean="0">
                                  <a:latin typeface="Cambria Math" panose="02040503050406030204" pitchFamily="18" charset="0"/>
                                  <a:ea typeface="Cambria Math" panose="02040503050406030204" pitchFamily="18" charset="0"/>
                                </a:rPr>
                                <m:t>𝑥</m:t>
                              </m:r>
                              <m:r>
                                <a:rPr lang="en-US" sz="3600" b="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𝑦</m:t>
                              </m:r>
                              <m:r>
                                <a:rPr lang="en-US" sz="3600" b="0" i="1" smtClean="0">
                                  <a:latin typeface="Cambria Math" panose="02040503050406030204" pitchFamily="18" charset="0"/>
                                  <a:ea typeface="Cambria Math" panose="02040503050406030204" pitchFamily="18" charset="0"/>
                                </a:rPr>
                                <m:t>&gt;120</m:t>
                              </m:r>
                            </m:e>
                          </m:eqArr>
                        </m:e>
                      </m:d>
                    </m:oMath>
                  </m:oMathPara>
                </a14:m>
                <a:endParaRPr lang="en-US" sz="3600" dirty="0">
                  <a:latin typeface="Arial" panose="020B0604020202020204" pitchFamily="34" charset="0"/>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3182600" y="732621"/>
                <a:ext cx="3141566" cy="2497158"/>
              </a:xfrm>
              <a:prstGeom prst="rect">
                <a:avLst/>
              </a:prstGeom>
              <a:blipFill rotWithShape="0">
                <a:blip r:embed="rId2"/>
                <a:stretch>
                  <a:fillRect/>
                </a:stretch>
              </a:blipFill>
            </p:spPr>
            <p:txBody>
              <a:bodyPr/>
              <a:lstStyle/>
              <a:p>
                <a:r>
                  <a:rPr lang="en-US">
                    <a:noFill/>
                  </a:rPr>
                  <a:t> </a:t>
                </a:r>
              </a:p>
            </p:txBody>
          </p:sp>
        </mc:Fallback>
      </mc:AlternateContent>
      <p:sp>
        <p:nvSpPr>
          <p:cNvPr id="13" name="TextBox 12"/>
          <p:cNvSpPr txBox="1"/>
          <p:nvPr/>
        </p:nvSpPr>
        <p:spPr>
          <a:xfrm>
            <a:off x="7867261" y="3591609"/>
            <a:ext cx="2286000" cy="646331"/>
          </a:xfrm>
          <a:prstGeom prst="rect">
            <a:avLst/>
          </a:prstGeom>
          <a:noFill/>
        </p:spPr>
        <p:txBody>
          <a:bodyPr wrap="square" rtlCol="0">
            <a:spAutoFit/>
          </a:bodyPr>
          <a:lstStyle/>
          <a:p>
            <a:pPr algn="ctr"/>
            <a:r>
              <a:rPr lang="en-US" sz="3600" b="1" dirty="0" err="1">
                <a:solidFill>
                  <a:srgbClr val="C00000"/>
                </a:solidFill>
                <a:latin typeface="Arial" panose="020B0604020202020204" pitchFamily="34" charset="0"/>
                <a:cs typeface="Arial" panose="020B0604020202020204" pitchFamily="34" charset="0"/>
              </a:rPr>
              <a:t>Giải</a:t>
            </a:r>
            <a:endParaRPr lang="en-US" sz="3600" b="1" dirty="0">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457200" y="4533899"/>
            <a:ext cx="8324461" cy="5078313"/>
          </a:xfrm>
          <a:prstGeom prst="rect">
            <a:avLst/>
          </a:prstGeom>
        </p:spPr>
        <p:txBody>
          <a:bodyPr wrap="square">
            <a:spAutoFit/>
          </a:bodyPr>
          <a:lstStyle/>
          <a:p>
            <a:pPr algn="just">
              <a:lnSpc>
                <a:spcPct val="150000"/>
              </a:lnSpc>
            </a:pPr>
            <a:r>
              <a:rPr lang="vi-VN" sz="3600" dirty="0">
                <a:solidFill>
                  <a:srgbClr val="0070C0"/>
                </a:solidFill>
                <a:latin typeface="Arial" panose="020B0604020202020204" pitchFamily="34" charset="0"/>
                <a:cs typeface="Arial" panose="020B0604020202020204" pitchFamily="34" charset="0"/>
              </a:rPr>
              <a:t>Bước 3: </a:t>
            </a:r>
            <a:r>
              <a:rPr lang="vi-VN" sz="3600" dirty="0">
                <a:latin typeface="Arial" panose="020B0604020202020204" pitchFamily="34" charset="0"/>
                <a:cs typeface="Arial" panose="020B0604020202020204" pitchFamily="34" charset="0"/>
              </a:rPr>
              <a:t>Vẽ đường thẳng d: x + y = 100.</a:t>
            </a:r>
          </a:p>
          <a:p>
            <a:pPr algn="just">
              <a:lnSpc>
                <a:spcPct val="150000"/>
              </a:lnSpc>
            </a:pPr>
            <a:r>
              <a:rPr lang="vi-VN" sz="3600" dirty="0">
                <a:latin typeface="Arial" panose="020B0604020202020204" pitchFamily="34" charset="0"/>
                <a:cs typeface="Arial" panose="020B0604020202020204" pitchFamily="34" charset="0"/>
              </a:rPr>
              <a:t>Tọa độ điểm O(0; 0) thỏa mãn 0 + 0 &lt; 100.</a:t>
            </a:r>
          </a:p>
          <a:p>
            <a:pPr algn="just">
              <a:lnSpc>
                <a:spcPct val="150000"/>
              </a:lnSpc>
            </a:pPr>
            <a:r>
              <a:rPr lang="vi-VN" sz="36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miền nghiệm của bất phương trình x</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y</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100</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là nửa mặt phẳng bờ d chứa điểm (0; 0) (miền không bị gạch).</a:t>
            </a:r>
          </a:p>
        </p:txBody>
      </p:sp>
      <p:sp>
        <p:nvSpPr>
          <p:cNvPr id="4" name="Rectangle 3"/>
          <p:cNvSpPr/>
          <p:nvPr/>
        </p:nvSpPr>
        <p:spPr>
          <a:xfrm>
            <a:off x="9296400" y="4533899"/>
            <a:ext cx="8686800" cy="4975657"/>
          </a:xfrm>
          <a:prstGeom prst="rect">
            <a:avLst/>
          </a:prstGeom>
        </p:spPr>
        <p:txBody>
          <a:bodyPr wrap="square">
            <a:spAutoFit/>
          </a:bodyPr>
          <a:lstStyle/>
          <a:p>
            <a:pPr algn="just">
              <a:lnSpc>
                <a:spcPct val="150000"/>
              </a:lnSpc>
            </a:pPr>
            <a:r>
              <a:rPr lang="vi-VN" sz="3600" dirty="0">
                <a:solidFill>
                  <a:srgbClr val="0070C0"/>
                </a:solidFill>
                <a:latin typeface="Arial" panose="020B0604020202020204" pitchFamily="34" charset="0"/>
                <a:cs typeface="Arial" panose="020B0604020202020204" pitchFamily="34" charset="0"/>
              </a:rPr>
              <a:t>Bước 4: </a:t>
            </a:r>
            <a:r>
              <a:rPr lang="vi-VN" sz="3600" dirty="0">
                <a:latin typeface="Arial" panose="020B0604020202020204" pitchFamily="34" charset="0"/>
                <a:cs typeface="Arial" panose="020B0604020202020204" pitchFamily="34" charset="0"/>
              </a:rPr>
              <a:t>Vẽ đường thẳng d': 2x + y = 120.</a:t>
            </a:r>
          </a:p>
          <a:p>
            <a:pPr algn="just">
              <a:lnSpc>
                <a:spcPct val="150000"/>
              </a:lnSpc>
            </a:pPr>
            <a:r>
              <a:rPr lang="vi-VN" sz="3600" dirty="0">
                <a:latin typeface="Arial" panose="020B0604020202020204" pitchFamily="34" charset="0"/>
                <a:cs typeface="Arial" panose="020B0604020202020204" pitchFamily="34" charset="0"/>
              </a:rPr>
              <a:t>Tọa độ điểm O(0; 0) thỏa mãn 2. 0 + 0 &lt; 120.</a:t>
            </a:r>
          </a:p>
          <a:p>
            <a:pPr algn="just">
              <a:lnSpc>
                <a:spcPct val="150000"/>
              </a:lnSpc>
            </a:pPr>
            <a:r>
              <a:rPr lang="vi-VN" sz="36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miền nghiệm của bất phương trình 2x</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y</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&lt;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120</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là nửa mặt phẳng bờ d' chứa điểm (0; 0) (miền không bị gạch).</a:t>
            </a:r>
          </a:p>
        </p:txBody>
      </p:sp>
    </p:spTree>
    <p:extLst>
      <p:ext uri="{BB962C8B-B14F-4D97-AF65-F5344CB8AC3E}">
        <p14:creationId xmlns:p14="http://schemas.microsoft.com/office/powerpoint/2010/main" val="99682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3"/>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028700" y="1333500"/>
            <a:ext cx="16268700" cy="8305800"/>
            <a:chOff x="0" y="0"/>
            <a:chExt cx="38337329" cy="18848606"/>
          </a:xfrm>
        </p:grpSpPr>
        <p:sp>
          <p:nvSpPr>
            <p:cNvPr id="4" name="Freeform 4"/>
            <p:cNvSpPr/>
            <p:nvPr/>
          </p:nvSpPr>
          <p:spPr>
            <a:xfrm>
              <a:off x="72390" y="72390"/>
              <a:ext cx="38192549" cy="18703825"/>
            </a:xfrm>
            <a:custGeom>
              <a:avLst/>
              <a:gdLst/>
              <a:ahLst/>
              <a:cxnLst/>
              <a:rect l="l" t="t" r="r" b="b"/>
              <a:pathLst>
                <a:path w="38192549" h="18703825">
                  <a:moveTo>
                    <a:pt x="0" y="0"/>
                  </a:moveTo>
                  <a:lnTo>
                    <a:pt x="38192549" y="0"/>
                  </a:lnTo>
                  <a:lnTo>
                    <a:pt x="38192549" y="18703825"/>
                  </a:lnTo>
                  <a:lnTo>
                    <a:pt x="0" y="18703825"/>
                  </a:lnTo>
                  <a:lnTo>
                    <a:pt x="0" y="0"/>
                  </a:lnTo>
                  <a:close/>
                </a:path>
              </a:pathLst>
            </a:custGeom>
            <a:solidFill>
              <a:srgbClr val="FFFFFF"/>
            </a:solidFill>
          </p:spPr>
        </p:sp>
        <p:sp>
          <p:nvSpPr>
            <p:cNvPr id="5" name="Freeform 5"/>
            <p:cNvSpPr/>
            <p:nvPr/>
          </p:nvSpPr>
          <p:spPr>
            <a:xfrm>
              <a:off x="0" y="0"/>
              <a:ext cx="38337328" cy="18848606"/>
            </a:xfrm>
            <a:custGeom>
              <a:avLst/>
              <a:gdLst/>
              <a:ahLst/>
              <a:cxnLst/>
              <a:rect l="l" t="t" r="r" b="b"/>
              <a:pathLst>
                <a:path w="38337328" h="18848606">
                  <a:moveTo>
                    <a:pt x="38192549" y="18703826"/>
                  </a:moveTo>
                  <a:lnTo>
                    <a:pt x="38337328" y="18703826"/>
                  </a:lnTo>
                  <a:lnTo>
                    <a:pt x="38337328" y="18848606"/>
                  </a:lnTo>
                  <a:lnTo>
                    <a:pt x="38192549" y="18848606"/>
                  </a:lnTo>
                  <a:lnTo>
                    <a:pt x="38192549" y="18703826"/>
                  </a:lnTo>
                  <a:close/>
                  <a:moveTo>
                    <a:pt x="0" y="144780"/>
                  </a:moveTo>
                  <a:lnTo>
                    <a:pt x="144780" y="144780"/>
                  </a:lnTo>
                  <a:lnTo>
                    <a:pt x="144780" y="18703826"/>
                  </a:lnTo>
                  <a:lnTo>
                    <a:pt x="0" y="18703826"/>
                  </a:lnTo>
                  <a:lnTo>
                    <a:pt x="0" y="144780"/>
                  </a:lnTo>
                  <a:close/>
                  <a:moveTo>
                    <a:pt x="0" y="18703826"/>
                  </a:moveTo>
                  <a:lnTo>
                    <a:pt x="144780" y="18703826"/>
                  </a:lnTo>
                  <a:lnTo>
                    <a:pt x="144780" y="18848606"/>
                  </a:lnTo>
                  <a:lnTo>
                    <a:pt x="0" y="18848606"/>
                  </a:lnTo>
                  <a:lnTo>
                    <a:pt x="0" y="18703826"/>
                  </a:lnTo>
                  <a:close/>
                  <a:moveTo>
                    <a:pt x="38192549" y="144780"/>
                  </a:moveTo>
                  <a:lnTo>
                    <a:pt x="38337328" y="144780"/>
                  </a:lnTo>
                  <a:lnTo>
                    <a:pt x="38337328" y="18703826"/>
                  </a:lnTo>
                  <a:lnTo>
                    <a:pt x="38192549" y="18703826"/>
                  </a:lnTo>
                  <a:lnTo>
                    <a:pt x="38192549" y="144780"/>
                  </a:lnTo>
                  <a:close/>
                  <a:moveTo>
                    <a:pt x="144780" y="18703826"/>
                  </a:moveTo>
                  <a:lnTo>
                    <a:pt x="38192549" y="18703826"/>
                  </a:lnTo>
                  <a:lnTo>
                    <a:pt x="38192549" y="18848606"/>
                  </a:lnTo>
                  <a:lnTo>
                    <a:pt x="144780" y="18848606"/>
                  </a:lnTo>
                  <a:lnTo>
                    <a:pt x="144780" y="18703826"/>
                  </a:lnTo>
                  <a:close/>
                  <a:moveTo>
                    <a:pt x="38192549" y="0"/>
                  </a:moveTo>
                  <a:lnTo>
                    <a:pt x="38337328" y="0"/>
                  </a:lnTo>
                  <a:lnTo>
                    <a:pt x="38337328" y="144780"/>
                  </a:lnTo>
                  <a:lnTo>
                    <a:pt x="38192549" y="144780"/>
                  </a:lnTo>
                  <a:lnTo>
                    <a:pt x="38192549" y="0"/>
                  </a:lnTo>
                  <a:close/>
                  <a:moveTo>
                    <a:pt x="0" y="0"/>
                  </a:moveTo>
                  <a:lnTo>
                    <a:pt x="144780" y="0"/>
                  </a:lnTo>
                  <a:lnTo>
                    <a:pt x="144780" y="144780"/>
                  </a:lnTo>
                  <a:lnTo>
                    <a:pt x="0" y="144780"/>
                  </a:lnTo>
                  <a:lnTo>
                    <a:pt x="0" y="0"/>
                  </a:lnTo>
                  <a:close/>
                  <a:moveTo>
                    <a:pt x="144780" y="0"/>
                  </a:moveTo>
                  <a:lnTo>
                    <a:pt x="38192549" y="0"/>
                  </a:lnTo>
                  <a:lnTo>
                    <a:pt x="38192549" y="144780"/>
                  </a:lnTo>
                  <a:lnTo>
                    <a:pt x="144780" y="144780"/>
                  </a:lnTo>
                  <a:lnTo>
                    <a:pt x="144780" y="0"/>
                  </a:lnTo>
                  <a:close/>
                </a:path>
              </a:pathLst>
            </a:custGeom>
            <a:solidFill>
              <a:srgbClr val="000000"/>
            </a:solidFill>
          </p:spPr>
        </p:sp>
      </p:grpSp>
      <p:grpSp>
        <p:nvGrpSpPr>
          <p:cNvPr id="20" name="Group 20"/>
          <p:cNvGrpSpPr/>
          <p:nvPr/>
        </p:nvGrpSpPr>
        <p:grpSpPr>
          <a:xfrm>
            <a:off x="14355794" y="6525220"/>
            <a:ext cx="3914864" cy="3806836"/>
            <a:chOff x="0" y="0"/>
            <a:chExt cx="7349322" cy="7146521"/>
          </a:xfrm>
        </p:grpSpPr>
        <p:pic>
          <p:nvPicPr>
            <p:cNvPr id="21"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2295968"/>
              <a:ext cx="7349322" cy="4850552"/>
            </a:xfrm>
            <a:prstGeom prst="rect">
              <a:avLst/>
            </a:prstGeom>
          </p:spPr>
        </p:pic>
        <p:pic>
          <p:nvPicPr>
            <p:cNvPr id="22"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689825" y="0"/>
              <a:ext cx="2797758" cy="3029069"/>
            </a:xfrm>
            <a:prstGeom prst="rect">
              <a:avLst/>
            </a:prstGeom>
          </p:spPr>
        </p:pic>
      </p:grpSp>
      <p:grpSp>
        <p:nvGrpSpPr>
          <p:cNvPr id="23" name="Group 23"/>
          <p:cNvGrpSpPr/>
          <p:nvPr/>
        </p:nvGrpSpPr>
        <p:grpSpPr>
          <a:xfrm>
            <a:off x="1466291" y="239249"/>
            <a:ext cx="4267200" cy="1477188"/>
            <a:chOff x="176185" y="-39432"/>
            <a:chExt cx="3093335" cy="3283620"/>
          </a:xfrm>
        </p:grpSpPr>
        <p:grpSp>
          <p:nvGrpSpPr>
            <p:cNvPr id="24" name="Group 24"/>
            <p:cNvGrpSpPr/>
            <p:nvPr/>
          </p:nvGrpSpPr>
          <p:grpSpPr>
            <a:xfrm rot="-426806">
              <a:off x="176185" y="-39432"/>
              <a:ext cx="3093335" cy="3283620"/>
              <a:chOff x="12700" y="-228587"/>
              <a:chExt cx="3191510" cy="3387834"/>
            </a:xfrm>
          </p:grpSpPr>
          <p:sp>
            <p:nvSpPr>
              <p:cNvPr id="25" name="Freeform 25"/>
              <p:cNvSpPr/>
              <p:nvPr/>
            </p:nvSpPr>
            <p:spPr>
              <a:xfrm>
                <a:off x="19050" y="223519"/>
                <a:ext cx="2958115" cy="2929376"/>
              </a:xfrm>
              <a:custGeom>
                <a:avLst/>
                <a:gdLst/>
                <a:ahLst/>
                <a:cxnLst/>
                <a:rect l="l" t="t" r="r" b="b"/>
                <a:pathLst>
                  <a:path w="3178810" h="2929376">
                    <a:moveTo>
                      <a:pt x="0" y="11430"/>
                    </a:moveTo>
                    <a:cubicBezTo>
                      <a:pt x="0" y="11430"/>
                      <a:pt x="2540" y="340360"/>
                      <a:pt x="2540" y="749300"/>
                    </a:cubicBezTo>
                    <a:cubicBezTo>
                      <a:pt x="2540" y="1158039"/>
                      <a:pt x="7620" y="1748277"/>
                      <a:pt x="7620" y="2008627"/>
                    </a:cubicBezTo>
                    <a:cubicBezTo>
                      <a:pt x="7620" y="2202937"/>
                      <a:pt x="16510" y="2601717"/>
                      <a:pt x="21590" y="2793487"/>
                    </a:cubicBezTo>
                    <a:lnTo>
                      <a:pt x="130810" y="2907787"/>
                    </a:lnTo>
                    <a:cubicBezTo>
                      <a:pt x="275590" y="2915407"/>
                      <a:pt x="543560" y="2929377"/>
                      <a:pt x="793750" y="2929377"/>
                    </a:cubicBezTo>
                    <a:lnTo>
                      <a:pt x="3178810" y="2929377"/>
                    </a:lnTo>
                    <a:lnTo>
                      <a:pt x="3178810" y="693420"/>
                    </a:lnTo>
                    <a:cubicBezTo>
                      <a:pt x="3178810" y="318770"/>
                      <a:pt x="3169920" y="41910"/>
                      <a:pt x="3169920" y="41910"/>
                    </a:cubicBezTo>
                    <a:cubicBezTo>
                      <a:pt x="3014980" y="21590"/>
                      <a:pt x="2858770" y="11430"/>
                      <a:pt x="2701290" y="12700"/>
                    </a:cubicBezTo>
                    <a:cubicBezTo>
                      <a:pt x="2428240" y="12700"/>
                      <a:pt x="1179830" y="21590"/>
                      <a:pt x="929640" y="12700"/>
                    </a:cubicBezTo>
                    <a:cubicBezTo>
                      <a:pt x="594360" y="0"/>
                      <a:pt x="0" y="11430"/>
                      <a:pt x="0" y="11430"/>
                    </a:cubicBezTo>
                    <a:close/>
                  </a:path>
                </a:pathLst>
              </a:custGeom>
              <a:solidFill>
                <a:srgbClr val="FFFFFF"/>
              </a:solidFill>
            </p:spPr>
          </p:sp>
          <p:sp>
            <p:nvSpPr>
              <p:cNvPr id="26" name="Freeform 26"/>
              <p:cNvSpPr/>
              <p:nvPr/>
            </p:nvSpPr>
            <p:spPr>
              <a:xfrm>
                <a:off x="12700" y="217170"/>
                <a:ext cx="3191510" cy="2942077"/>
              </a:xfrm>
              <a:custGeom>
                <a:avLst/>
                <a:gdLst/>
                <a:ahLst/>
                <a:cxnLst/>
                <a:rect l="l" t="t" r="r" b="b"/>
                <a:pathLst>
                  <a:path w="3191510" h="2942077">
                    <a:moveTo>
                      <a:pt x="3191510" y="2942077"/>
                    </a:moveTo>
                    <a:lnTo>
                      <a:pt x="800100" y="2942077"/>
                    </a:lnTo>
                    <a:cubicBezTo>
                      <a:pt x="547370" y="2942077"/>
                      <a:pt x="270510" y="2928107"/>
                      <a:pt x="137160" y="2920487"/>
                    </a:cubicBezTo>
                    <a:lnTo>
                      <a:pt x="134620" y="2920487"/>
                    </a:lnTo>
                    <a:lnTo>
                      <a:pt x="21590" y="2802377"/>
                    </a:lnTo>
                    <a:lnTo>
                      <a:pt x="21590" y="2799837"/>
                    </a:lnTo>
                    <a:cubicBezTo>
                      <a:pt x="16510" y="2596637"/>
                      <a:pt x="7620" y="2202937"/>
                      <a:pt x="7620" y="2014977"/>
                    </a:cubicBezTo>
                    <a:cubicBezTo>
                      <a:pt x="7620" y="1899407"/>
                      <a:pt x="6350" y="1722877"/>
                      <a:pt x="5080" y="1518468"/>
                    </a:cubicBezTo>
                    <a:cubicBezTo>
                      <a:pt x="3810" y="1267186"/>
                      <a:pt x="2540" y="982908"/>
                      <a:pt x="2540" y="755650"/>
                    </a:cubicBezTo>
                    <a:cubicBezTo>
                      <a:pt x="2540" y="351790"/>
                      <a:pt x="0" y="21590"/>
                      <a:pt x="0" y="17780"/>
                    </a:cubicBezTo>
                    <a:lnTo>
                      <a:pt x="0" y="11430"/>
                    </a:lnTo>
                    <a:lnTo>
                      <a:pt x="6350" y="11430"/>
                    </a:lnTo>
                    <a:cubicBezTo>
                      <a:pt x="12700" y="11430"/>
                      <a:pt x="604520" y="0"/>
                      <a:pt x="935990" y="12700"/>
                    </a:cubicBezTo>
                    <a:cubicBezTo>
                      <a:pt x="1121410" y="19050"/>
                      <a:pt x="1852930" y="16510"/>
                      <a:pt x="2338070" y="13970"/>
                    </a:cubicBezTo>
                    <a:cubicBezTo>
                      <a:pt x="2503170" y="12700"/>
                      <a:pt x="2637790" y="12700"/>
                      <a:pt x="2707640" y="12700"/>
                    </a:cubicBezTo>
                    <a:cubicBezTo>
                      <a:pt x="2861310" y="11430"/>
                      <a:pt x="3020060" y="21590"/>
                      <a:pt x="3177540" y="41910"/>
                    </a:cubicBezTo>
                    <a:lnTo>
                      <a:pt x="3182620" y="43180"/>
                    </a:lnTo>
                    <a:lnTo>
                      <a:pt x="3182620" y="48260"/>
                    </a:lnTo>
                    <a:cubicBezTo>
                      <a:pt x="3182620" y="50800"/>
                      <a:pt x="3191510" y="328930"/>
                      <a:pt x="3191510" y="699770"/>
                    </a:cubicBezTo>
                    <a:lnTo>
                      <a:pt x="3191510" y="2942077"/>
                    </a:lnTo>
                    <a:close/>
                    <a:moveTo>
                      <a:pt x="139700" y="2907787"/>
                    </a:moveTo>
                    <a:cubicBezTo>
                      <a:pt x="273050" y="2915407"/>
                      <a:pt x="548640" y="2929377"/>
                      <a:pt x="800100" y="2929377"/>
                    </a:cubicBezTo>
                    <a:lnTo>
                      <a:pt x="3178810" y="2929377"/>
                    </a:lnTo>
                    <a:lnTo>
                      <a:pt x="3178810" y="699770"/>
                    </a:lnTo>
                    <a:cubicBezTo>
                      <a:pt x="3178810" y="358140"/>
                      <a:pt x="3171190" y="93980"/>
                      <a:pt x="3169920" y="53340"/>
                    </a:cubicBezTo>
                    <a:cubicBezTo>
                      <a:pt x="3014980" y="33020"/>
                      <a:pt x="2858770" y="24130"/>
                      <a:pt x="2707640" y="25400"/>
                    </a:cubicBezTo>
                    <a:cubicBezTo>
                      <a:pt x="2637790" y="25400"/>
                      <a:pt x="2503170" y="27940"/>
                      <a:pt x="2338070" y="26670"/>
                    </a:cubicBezTo>
                    <a:cubicBezTo>
                      <a:pt x="1828800" y="22860"/>
                      <a:pt x="1304290" y="22860"/>
                      <a:pt x="935990" y="25400"/>
                    </a:cubicBezTo>
                    <a:cubicBezTo>
                      <a:pt x="622300" y="27940"/>
                      <a:pt x="77470" y="22860"/>
                      <a:pt x="12700" y="24130"/>
                    </a:cubicBezTo>
                    <a:cubicBezTo>
                      <a:pt x="12700" y="71120"/>
                      <a:pt x="15240" y="382270"/>
                      <a:pt x="15240" y="755650"/>
                    </a:cubicBezTo>
                    <a:cubicBezTo>
                      <a:pt x="15240" y="982908"/>
                      <a:pt x="16510" y="1267186"/>
                      <a:pt x="17780" y="1518468"/>
                    </a:cubicBezTo>
                    <a:cubicBezTo>
                      <a:pt x="19050" y="1722877"/>
                      <a:pt x="20320" y="1899407"/>
                      <a:pt x="20320" y="2014977"/>
                    </a:cubicBezTo>
                    <a:cubicBezTo>
                      <a:pt x="20320" y="2201667"/>
                      <a:pt x="29210" y="2592827"/>
                      <a:pt x="34290" y="2797297"/>
                    </a:cubicBezTo>
                    <a:lnTo>
                      <a:pt x="139700" y="2907787"/>
                    </a:lnTo>
                    <a:close/>
                    <a:moveTo>
                      <a:pt x="139700" y="2907787"/>
                    </a:moveTo>
                    <a:lnTo>
                      <a:pt x="133350" y="2782057"/>
                    </a:lnTo>
                    <a:lnTo>
                      <a:pt x="34290" y="2796027"/>
                    </a:lnTo>
                    <a:lnTo>
                      <a:pt x="139700" y="2907787"/>
                    </a:lnTo>
                    <a:close/>
                  </a:path>
                </a:pathLst>
              </a:custGeom>
              <a:solidFill>
                <a:srgbClr val="000000"/>
              </a:solidFill>
            </p:spPr>
          </p:sp>
          <p:sp>
            <p:nvSpPr>
              <p:cNvPr id="27" name="Freeform 27"/>
              <p:cNvSpPr/>
              <p:nvPr/>
            </p:nvSpPr>
            <p:spPr>
              <a:xfrm>
                <a:off x="299719" y="-228587"/>
                <a:ext cx="663630" cy="753444"/>
              </a:xfrm>
              <a:custGeom>
                <a:avLst/>
                <a:gdLst/>
                <a:ahLst/>
                <a:cxnLst/>
                <a:rect l="l" t="t" r="r" b="b"/>
                <a:pathLst>
                  <a:path w="617220" h="304800">
                    <a:moveTo>
                      <a:pt x="600710" y="0"/>
                    </a:moveTo>
                    <a:lnTo>
                      <a:pt x="617220" y="77470"/>
                    </a:lnTo>
                    <a:lnTo>
                      <a:pt x="600710" y="190500"/>
                    </a:lnTo>
                    <a:lnTo>
                      <a:pt x="589280" y="297180"/>
                    </a:lnTo>
                    <a:lnTo>
                      <a:pt x="5080" y="304800"/>
                    </a:lnTo>
                    <a:lnTo>
                      <a:pt x="5080" y="255270"/>
                    </a:lnTo>
                    <a:lnTo>
                      <a:pt x="16510" y="148590"/>
                    </a:lnTo>
                    <a:lnTo>
                      <a:pt x="0" y="21590"/>
                    </a:lnTo>
                    <a:lnTo>
                      <a:pt x="600710" y="0"/>
                    </a:lnTo>
                    <a:close/>
                  </a:path>
                </a:pathLst>
              </a:custGeom>
              <a:solidFill>
                <a:srgbClr val="000000"/>
              </a:solidFill>
            </p:spPr>
          </p:sp>
        </p:grpSp>
        <p:sp>
          <p:nvSpPr>
            <p:cNvPr id="28" name="TextBox 28"/>
            <p:cNvSpPr txBox="1"/>
            <p:nvPr/>
          </p:nvSpPr>
          <p:spPr>
            <a:xfrm rot="21173194">
              <a:off x="282395" y="1756824"/>
              <a:ext cx="2921162" cy="507405"/>
            </a:xfrm>
            <a:prstGeom prst="rect">
              <a:avLst/>
            </a:prstGeom>
          </p:spPr>
          <p:txBody>
            <a:bodyPr wrap="square" lIns="0" tIns="0" rIns="0" bIns="0" rtlCol="0" anchor="t">
              <a:spAutoFit/>
            </a:bodyPr>
            <a:lstStyle/>
            <a:p>
              <a:pPr algn="ctr">
                <a:lnSpc>
                  <a:spcPts val="2520"/>
                </a:lnSpc>
              </a:pPr>
              <a:r>
                <a:rPr lang="en-US" sz="4800" b="1" spc="18" dirty="0">
                  <a:solidFill>
                    <a:schemeClr val="accent2">
                      <a:lumMod val="50000"/>
                    </a:schemeClr>
                  </a:solidFill>
                  <a:latin typeface="Arial" panose="020B0604020202020204" pitchFamily="34" charset="0"/>
                  <a:cs typeface="Arial" panose="020B0604020202020204" pitchFamily="34" charset="0"/>
                </a:rPr>
                <a:t>KHỞI ĐỘNG</a:t>
              </a:r>
            </a:p>
          </p:txBody>
        </p:sp>
      </p:grpSp>
      <p:sp>
        <p:nvSpPr>
          <p:cNvPr id="31" name="Rectangle 30"/>
          <p:cNvSpPr/>
          <p:nvPr/>
        </p:nvSpPr>
        <p:spPr>
          <a:xfrm>
            <a:off x="1614180" y="1829728"/>
            <a:ext cx="14966082" cy="2585323"/>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Trong năm nay, một cửa hàng điện lạnh dự định kinh doanh hai loại máy điều hòa: điều hòa hai chiều và điều hòa một chiều với số vốn ban đầu không vượt quá 1,2 tỉ đồng.</a:t>
            </a:r>
            <a:endParaRPr lang="en-US" sz="3600" dirty="0">
              <a:latin typeface="Arial" panose="020B0604020202020204" pitchFamily="34" charset="0"/>
              <a:cs typeface="Arial" panose="020B0604020202020204" pitchFamily="34" charset="0"/>
            </a:endParaRPr>
          </a:p>
        </p:txBody>
      </p:sp>
      <p:graphicFrame>
        <p:nvGraphicFramePr>
          <p:cNvPr id="32" name="Table 31"/>
          <p:cNvGraphicFramePr>
            <a:graphicFrameLocks noGrp="1"/>
          </p:cNvGraphicFramePr>
          <p:nvPr>
            <p:extLst>
              <p:ext uri="{D42A27DB-BD31-4B8C-83A1-F6EECF244321}">
                <p14:modId xmlns:p14="http://schemas.microsoft.com/office/powerpoint/2010/main" val="1185315468"/>
              </p:ext>
            </p:extLst>
          </p:nvPr>
        </p:nvGraphicFramePr>
        <p:xfrm>
          <a:off x="3067050" y="4443519"/>
          <a:ext cx="12192000" cy="228600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762000">
                <a:tc>
                  <a:txBody>
                    <a:bodyPr/>
                    <a:lstStyle/>
                    <a:p>
                      <a:endParaRPr lang="en-US" sz="2800" dirty="0">
                        <a:latin typeface="Arial" panose="020B0604020202020204" pitchFamily="34" charset="0"/>
                        <a:cs typeface="Arial" panose="020B0604020202020204" pitchFamily="34" charset="0"/>
                      </a:endParaRPr>
                    </a:p>
                  </a:txBody>
                  <a:tcPr anchor="ctr">
                    <a:solidFill>
                      <a:schemeClr val="accent1">
                        <a:lumMod val="40000"/>
                        <a:lumOff val="60000"/>
                      </a:schemeClr>
                    </a:solidFill>
                  </a:tcPr>
                </a:tc>
                <a:tc>
                  <a:txBody>
                    <a:bodyPr/>
                    <a:lstStyle/>
                    <a:p>
                      <a:pPr algn="ctr"/>
                      <a:r>
                        <a:rPr lang="en-US" sz="2800" dirty="0" err="1">
                          <a:latin typeface="Arial" panose="020B0604020202020204" pitchFamily="34" charset="0"/>
                          <a:cs typeface="Arial" panose="020B0604020202020204" pitchFamily="34" charset="0"/>
                        </a:rPr>
                        <a:t>Điều</a:t>
                      </a:r>
                      <a:r>
                        <a:rPr lang="en-US" sz="2800" baseline="0" dirty="0">
                          <a:latin typeface="Arial" panose="020B0604020202020204" pitchFamily="34" charset="0"/>
                          <a:cs typeface="Arial" panose="020B0604020202020204" pitchFamily="34" charset="0"/>
                        </a:rPr>
                        <a:t> </a:t>
                      </a:r>
                      <a:r>
                        <a:rPr lang="en-US" sz="2800" baseline="0" dirty="0" err="1">
                          <a:latin typeface="Arial" panose="020B0604020202020204" pitchFamily="34" charset="0"/>
                          <a:cs typeface="Arial" panose="020B0604020202020204" pitchFamily="34" charset="0"/>
                        </a:rPr>
                        <a:t>hòa</a:t>
                      </a:r>
                      <a:r>
                        <a:rPr lang="en-US" sz="2800" baseline="0" dirty="0">
                          <a:latin typeface="Arial" panose="020B0604020202020204" pitchFamily="34" charset="0"/>
                          <a:cs typeface="Arial" panose="020B0604020202020204" pitchFamily="34" charset="0"/>
                        </a:rPr>
                        <a:t> </a:t>
                      </a:r>
                      <a:r>
                        <a:rPr lang="en-US" sz="2800" baseline="0" dirty="0" err="1">
                          <a:latin typeface="Arial" panose="020B0604020202020204" pitchFamily="34" charset="0"/>
                          <a:cs typeface="Arial" panose="020B0604020202020204" pitchFamily="34" charset="0"/>
                        </a:rPr>
                        <a:t>hai</a:t>
                      </a:r>
                      <a:r>
                        <a:rPr lang="en-US" sz="2800" baseline="0" dirty="0">
                          <a:latin typeface="Arial" panose="020B0604020202020204" pitchFamily="34" charset="0"/>
                          <a:cs typeface="Arial" panose="020B0604020202020204" pitchFamily="34" charset="0"/>
                        </a:rPr>
                        <a:t> </a:t>
                      </a:r>
                      <a:r>
                        <a:rPr lang="en-US" sz="2800" baseline="0" dirty="0" err="1">
                          <a:latin typeface="Arial" panose="020B0604020202020204" pitchFamily="34" charset="0"/>
                          <a:cs typeface="Arial" panose="020B0604020202020204" pitchFamily="34" charset="0"/>
                        </a:rPr>
                        <a:t>chiều</a:t>
                      </a:r>
                      <a:endParaRPr lang="en-US" sz="2800" dirty="0">
                        <a:latin typeface="Arial" panose="020B0604020202020204" pitchFamily="34" charset="0"/>
                        <a:cs typeface="Arial" panose="020B0604020202020204" pitchFamily="34" charset="0"/>
                      </a:endParaRPr>
                    </a:p>
                  </a:txBody>
                  <a:tcPr anchor="ctr">
                    <a:solidFill>
                      <a:schemeClr val="accent1">
                        <a:lumMod val="40000"/>
                        <a:lumOff val="60000"/>
                      </a:schemeClr>
                    </a:solidFill>
                  </a:tcPr>
                </a:tc>
                <a:tc>
                  <a:txBody>
                    <a:bodyPr/>
                    <a:lstStyle/>
                    <a:p>
                      <a:pPr algn="ctr"/>
                      <a:r>
                        <a:rPr lang="en-US" sz="2800" dirty="0" err="1">
                          <a:latin typeface="Arial" panose="020B0604020202020204" pitchFamily="34" charset="0"/>
                          <a:cs typeface="Arial" panose="020B0604020202020204" pitchFamily="34" charset="0"/>
                        </a:rPr>
                        <a:t>Điều</a:t>
                      </a:r>
                      <a:r>
                        <a:rPr lang="en-US" sz="2800" baseline="0" dirty="0">
                          <a:latin typeface="Arial" panose="020B0604020202020204" pitchFamily="34" charset="0"/>
                          <a:cs typeface="Arial" panose="020B0604020202020204" pitchFamily="34" charset="0"/>
                        </a:rPr>
                        <a:t> </a:t>
                      </a:r>
                      <a:r>
                        <a:rPr lang="en-US" sz="2800" baseline="0" dirty="0" err="1">
                          <a:latin typeface="Arial" panose="020B0604020202020204" pitchFamily="34" charset="0"/>
                          <a:cs typeface="Arial" panose="020B0604020202020204" pitchFamily="34" charset="0"/>
                        </a:rPr>
                        <a:t>hòa</a:t>
                      </a:r>
                      <a:r>
                        <a:rPr lang="en-US" sz="2800" baseline="0" dirty="0">
                          <a:latin typeface="Arial" panose="020B0604020202020204" pitchFamily="34" charset="0"/>
                          <a:cs typeface="Arial" panose="020B0604020202020204" pitchFamily="34" charset="0"/>
                        </a:rPr>
                        <a:t> </a:t>
                      </a:r>
                      <a:r>
                        <a:rPr lang="en-US" sz="2800" baseline="0" dirty="0" err="1">
                          <a:latin typeface="Arial" panose="020B0604020202020204" pitchFamily="34" charset="0"/>
                          <a:cs typeface="Arial" panose="020B0604020202020204" pitchFamily="34" charset="0"/>
                        </a:rPr>
                        <a:t>một</a:t>
                      </a:r>
                      <a:r>
                        <a:rPr lang="en-US" sz="2800" baseline="0" dirty="0">
                          <a:latin typeface="Arial" panose="020B0604020202020204" pitchFamily="34" charset="0"/>
                          <a:cs typeface="Arial" panose="020B0604020202020204" pitchFamily="34" charset="0"/>
                        </a:rPr>
                        <a:t> </a:t>
                      </a:r>
                      <a:r>
                        <a:rPr lang="en-US" sz="2800" baseline="0" dirty="0" err="1">
                          <a:latin typeface="Arial" panose="020B0604020202020204" pitchFamily="34" charset="0"/>
                          <a:cs typeface="Arial" panose="020B0604020202020204" pitchFamily="34" charset="0"/>
                        </a:rPr>
                        <a:t>chiều</a:t>
                      </a:r>
                      <a:endParaRPr lang="en-US" sz="2800" dirty="0">
                        <a:latin typeface="Arial" panose="020B0604020202020204" pitchFamily="34" charset="0"/>
                        <a:cs typeface="Arial" panose="020B0604020202020204" pitchFamily="34" charset="0"/>
                      </a:endParaRPr>
                    </a:p>
                  </a:txBody>
                  <a:tcPr anchor="ctr">
                    <a:solidFill>
                      <a:schemeClr val="accent1">
                        <a:lumMod val="40000"/>
                        <a:lumOff val="60000"/>
                      </a:schemeClr>
                    </a:solidFill>
                  </a:tcPr>
                </a:tc>
                <a:extLst>
                  <a:ext uri="{0D108BD9-81ED-4DB2-BD59-A6C34878D82A}">
                    <a16:rowId xmlns:a16="http://schemas.microsoft.com/office/drawing/2014/main" val="10000"/>
                  </a:ext>
                </a:extLst>
              </a:tr>
              <a:tr h="762000">
                <a:tc>
                  <a:txBody>
                    <a:bodyPr/>
                    <a:lstStyle/>
                    <a:p>
                      <a:r>
                        <a:rPr lang="en-US" sz="2800" dirty="0" err="1">
                          <a:latin typeface="Arial" panose="020B0604020202020204" pitchFamily="34" charset="0"/>
                          <a:cs typeface="Arial" panose="020B0604020202020204" pitchFamily="34" charset="0"/>
                        </a:rPr>
                        <a:t>Giá</a:t>
                      </a:r>
                      <a:r>
                        <a:rPr lang="en-US" sz="2800" baseline="0" dirty="0">
                          <a:latin typeface="Arial" panose="020B0604020202020204" pitchFamily="34" charset="0"/>
                          <a:cs typeface="Arial" panose="020B0604020202020204" pitchFamily="34" charset="0"/>
                        </a:rPr>
                        <a:t> </a:t>
                      </a:r>
                      <a:r>
                        <a:rPr lang="en-US" sz="2800" baseline="0" dirty="0" err="1">
                          <a:latin typeface="Arial" panose="020B0604020202020204" pitchFamily="34" charset="0"/>
                          <a:cs typeface="Arial" panose="020B0604020202020204" pitchFamily="34" charset="0"/>
                        </a:rPr>
                        <a:t>mua</a:t>
                      </a:r>
                      <a:r>
                        <a:rPr lang="en-US" sz="2800" baseline="0" dirty="0">
                          <a:latin typeface="Arial" panose="020B0604020202020204" pitchFamily="34" charset="0"/>
                          <a:cs typeface="Arial" panose="020B0604020202020204" pitchFamily="34" charset="0"/>
                        </a:rPr>
                        <a:t> </a:t>
                      </a:r>
                      <a:r>
                        <a:rPr lang="en-US" sz="2800" baseline="0" dirty="0" err="1">
                          <a:latin typeface="Arial" panose="020B0604020202020204" pitchFamily="34" charset="0"/>
                          <a:cs typeface="Arial" panose="020B0604020202020204" pitchFamily="34" charset="0"/>
                        </a:rPr>
                        <a:t>vào</a:t>
                      </a:r>
                      <a:endParaRPr lang="en-US" sz="2800" dirty="0">
                        <a:latin typeface="Arial" panose="020B0604020202020204" pitchFamily="34" charset="0"/>
                        <a:cs typeface="Arial" panose="020B0604020202020204" pitchFamily="34" charset="0"/>
                      </a:endParaRPr>
                    </a:p>
                  </a:txBody>
                  <a:tcPr anchor="ctr">
                    <a:solidFill>
                      <a:schemeClr val="accent1">
                        <a:lumMod val="40000"/>
                        <a:lumOff val="60000"/>
                      </a:schemeClr>
                    </a:solidFill>
                  </a:tcPr>
                </a:tc>
                <a:tc>
                  <a:txBody>
                    <a:bodyPr/>
                    <a:lstStyle/>
                    <a:p>
                      <a:pPr algn="ctr"/>
                      <a:r>
                        <a:rPr lang="en-US" sz="2800" dirty="0">
                          <a:latin typeface="Arial" panose="020B0604020202020204" pitchFamily="34" charset="0"/>
                          <a:cs typeface="Arial" panose="020B0604020202020204" pitchFamily="34" charset="0"/>
                        </a:rPr>
                        <a:t>20 </a:t>
                      </a:r>
                      <a:r>
                        <a:rPr lang="en-US" sz="2800" dirty="0" err="1">
                          <a:latin typeface="Arial" panose="020B0604020202020204" pitchFamily="34" charset="0"/>
                          <a:cs typeface="Arial" panose="020B0604020202020204" pitchFamily="34" charset="0"/>
                        </a:rPr>
                        <a:t>triệu</a:t>
                      </a:r>
                      <a:r>
                        <a:rPr lang="en-US" sz="2800" baseline="0" dirty="0">
                          <a:latin typeface="Arial" panose="020B0604020202020204" pitchFamily="34" charset="0"/>
                          <a:cs typeface="Arial" panose="020B0604020202020204" pitchFamily="34" charset="0"/>
                        </a:rPr>
                        <a:t> </a:t>
                      </a:r>
                      <a:r>
                        <a:rPr lang="en-US" sz="2800" baseline="0" dirty="0" err="1">
                          <a:latin typeface="Arial" panose="020B0604020202020204" pitchFamily="34" charset="0"/>
                          <a:cs typeface="Arial" panose="020B0604020202020204" pitchFamily="34" charset="0"/>
                        </a:rPr>
                        <a:t>đồng</a:t>
                      </a:r>
                      <a:r>
                        <a:rPr lang="en-US" sz="2800" baseline="0" dirty="0">
                          <a:latin typeface="Arial" panose="020B0604020202020204" pitchFamily="34" charset="0"/>
                          <a:cs typeface="Arial" panose="020B0604020202020204" pitchFamily="34" charset="0"/>
                        </a:rPr>
                        <a:t>/ 1 </a:t>
                      </a:r>
                      <a:r>
                        <a:rPr lang="en-US" sz="2800" baseline="0" dirty="0" err="1">
                          <a:latin typeface="Arial" panose="020B0604020202020204" pitchFamily="34" charset="0"/>
                          <a:cs typeface="Arial" panose="020B0604020202020204" pitchFamily="34" charset="0"/>
                        </a:rPr>
                        <a:t>máy</a:t>
                      </a:r>
                      <a:endParaRPr lang="en-US" sz="2800" dirty="0">
                        <a:latin typeface="Arial" panose="020B0604020202020204" pitchFamily="34" charset="0"/>
                        <a:cs typeface="Arial" panose="020B0604020202020204" pitchFamily="34" charset="0"/>
                      </a:endParaRPr>
                    </a:p>
                  </a:txBody>
                  <a:tcPr anchor="ctr"/>
                </a:tc>
                <a:tc>
                  <a:txBody>
                    <a:bodyPr/>
                    <a:lstStyle/>
                    <a:p>
                      <a:pPr algn="ctr"/>
                      <a:r>
                        <a:rPr lang="en-US" sz="2800" dirty="0">
                          <a:latin typeface="Arial" panose="020B0604020202020204" pitchFamily="34" charset="0"/>
                          <a:cs typeface="Arial" panose="020B0604020202020204" pitchFamily="34" charset="0"/>
                        </a:rPr>
                        <a:t>10 </a:t>
                      </a:r>
                      <a:r>
                        <a:rPr lang="en-US" sz="2800" dirty="0" err="1">
                          <a:latin typeface="Arial" panose="020B0604020202020204" pitchFamily="34" charset="0"/>
                          <a:cs typeface="Arial" panose="020B0604020202020204" pitchFamily="34" charset="0"/>
                        </a:rPr>
                        <a:t>triệu</a:t>
                      </a:r>
                      <a:r>
                        <a:rPr lang="en-US" sz="2800" baseline="0" dirty="0">
                          <a:latin typeface="Arial" panose="020B0604020202020204" pitchFamily="34" charset="0"/>
                          <a:cs typeface="Arial" panose="020B0604020202020204" pitchFamily="34" charset="0"/>
                        </a:rPr>
                        <a:t> </a:t>
                      </a:r>
                      <a:r>
                        <a:rPr lang="en-US" sz="2800" baseline="0" dirty="0" err="1">
                          <a:latin typeface="Arial" panose="020B0604020202020204" pitchFamily="34" charset="0"/>
                          <a:cs typeface="Arial" panose="020B0604020202020204" pitchFamily="34" charset="0"/>
                        </a:rPr>
                        <a:t>đồng</a:t>
                      </a:r>
                      <a:r>
                        <a:rPr lang="en-US" sz="2800" baseline="0" dirty="0">
                          <a:latin typeface="Arial" panose="020B0604020202020204" pitchFamily="34" charset="0"/>
                          <a:cs typeface="Arial" panose="020B0604020202020204" pitchFamily="34" charset="0"/>
                        </a:rPr>
                        <a:t>/ 1 </a:t>
                      </a:r>
                      <a:r>
                        <a:rPr lang="en-US" sz="2800" baseline="0" dirty="0" err="1">
                          <a:latin typeface="Arial" panose="020B0604020202020204" pitchFamily="34" charset="0"/>
                          <a:cs typeface="Arial" panose="020B0604020202020204" pitchFamily="34" charset="0"/>
                        </a:rPr>
                        <a:t>máy</a:t>
                      </a:r>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762000">
                <a:tc>
                  <a:txBody>
                    <a:bodyPr/>
                    <a:lstStyle/>
                    <a:p>
                      <a:r>
                        <a:rPr lang="en-US" sz="2800" dirty="0" err="1">
                          <a:latin typeface="Arial" panose="020B0604020202020204" pitchFamily="34" charset="0"/>
                          <a:cs typeface="Arial" panose="020B0604020202020204" pitchFamily="34" charset="0"/>
                        </a:rPr>
                        <a:t>Lợi</a:t>
                      </a:r>
                      <a:r>
                        <a:rPr lang="en-US" sz="2800" baseline="0" dirty="0">
                          <a:latin typeface="Arial" panose="020B0604020202020204" pitchFamily="34" charset="0"/>
                          <a:cs typeface="Arial" panose="020B0604020202020204" pitchFamily="34" charset="0"/>
                        </a:rPr>
                        <a:t> </a:t>
                      </a:r>
                      <a:r>
                        <a:rPr lang="en-US" sz="2800" baseline="0" dirty="0" err="1">
                          <a:latin typeface="Arial" panose="020B0604020202020204" pitchFamily="34" charset="0"/>
                          <a:cs typeface="Arial" panose="020B0604020202020204" pitchFamily="34" charset="0"/>
                        </a:rPr>
                        <a:t>nhuận</a:t>
                      </a:r>
                      <a:r>
                        <a:rPr lang="en-US" sz="2800" baseline="0" dirty="0">
                          <a:latin typeface="Arial" panose="020B0604020202020204" pitchFamily="34" charset="0"/>
                          <a:cs typeface="Arial" panose="020B0604020202020204" pitchFamily="34" charset="0"/>
                        </a:rPr>
                        <a:t> </a:t>
                      </a:r>
                      <a:r>
                        <a:rPr lang="en-US" sz="2800" baseline="0" dirty="0" err="1">
                          <a:latin typeface="Arial" panose="020B0604020202020204" pitchFamily="34" charset="0"/>
                          <a:cs typeface="Arial" panose="020B0604020202020204" pitchFamily="34" charset="0"/>
                        </a:rPr>
                        <a:t>dự</a:t>
                      </a:r>
                      <a:r>
                        <a:rPr lang="en-US" sz="2800" baseline="0" dirty="0">
                          <a:latin typeface="Arial" panose="020B0604020202020204" pitchFamily="34" charset="0"/>
                          <a:cs typeface="Arial" panose="020B0604020202020204" pitchFamily="34" charset="0"/>
                        </a:rPr>
                        <a:t> </a:t>
                      </a:r>
                      <a:r>
                        <a:rPr lang="en-US" sz="2800" baseline="0" dirty="0" err="1">
                          <a:latin typeface="Arial" panose="020B0604020202020204" pitchFamily="34" charset="0"/>
                          <a:cs typeface="Arial" panose="020B0604020202020204" pitchFamily="34" charset="0"/>
                        </a:rPr>
                        <a:t>kiến</a:t>
                      </a:r>
                      <a:endParaRPr lang="en-US" sz="2800" dirty="0">
                        <a:latin typeface="Arial" panose="020B0604020202020204" pitchFamily="34" charset="0"/>
                        <a:cs typeface="Arial" panose="020B0604020202020204" pitchFamily="34" charset="0"/>
                      </a:endParaRPr>
                    </a:p>
                  </a:txBody>
                  <a:tcPr anchor="ctr">
                    <a:solidFill>
                      <a:schemeClr val="accent1">
                        <a:lumMod val="40000"/>
                        <a:lumOff val="60000"/>
                      </a:schemeClr>
                    </a:solidFill>
                  </a:tcPr>
                </a:tc>
                <a:tc>
                  <a:txBody>
                    <a:bodyPr/>
                    <a:lstStyle/>
                    <a:p>
                      <a:pPr algn="ctr"/>
                      <a:r>
                        <a:rPr lang="en-US" sz="2800" dirty="0">
                          <a:latin typeface="Arial" panose="020B0604020202020204" pitchFamily="34" charset="0"/>
                          <a:cs typeface="Arial" panose="020B0604020202020204" pitchFamily="34" charset="0"/>
                        </a:rPr>
                        <a:t>3,5 </a:t>
                      </a:r>
                      <a:r>
                        <a:rPr lang="en-US" sz="2800" dirty="0" err="1">
                          <a:latin typeface="Arial" panose="020B0604020202020204" pitchFamily="34" charset="0"/>
                          <a:cs typeface="Arial" panose="020B0604020202020204" pitchFamily="34" charset="0"/>
                        </a:rPr>
                        <a:t>triệu</a:t>
                      </a:r>
                      <a:r>
                        <a:rPr lang="en-US" sz="2800" baseline="0" dirty="0">
                          <a:latin typeface="Arial" panose="020B0604020202020204" pitchFamily="34" charset="0"/>
                          <a:cs typeface="Arial" panose="020B0604020202020204" pitchFamily="34" charset="0"/>
                        </a:rPr>
                        <a:t> </a:t>
                      </a:r>
                      <a:r>
                        <a:rPr lang="en-US" sz="2800" baseline="0" dirty="0" err="1">
                          <a:latin typeface="Arial" panose="020B0604020202020204" pitchFamily="34" charset="0"/>
                          <a:cs typeface="Arial" panose="020B0604020202020204" pitchFamily="34" charset="0"/>
                        </a:rPr>
                        <a:t>đồng</a:t>
                      </a:r>
                      <a:r>
                        <a:rPr lang="en-US" sz="2800" baseline="0" dirty="0">
                          <a:latin typeface="Arial" panose="020B0604020202020204" pitchFamily="34" charset="0"/>
                          <a:cs typeface="Arial" panose="020B0604020202020204" pitchFamily="34" charset="0"/>
                        </a:rPr>
                        <a:t>/ 1 </a:t>
                      </a:r>
                      <a:r>
                        <a:rPr lang="en-US" sz="2800" baseline="0" dirty="0" err="1">
                          <a:latin typeface="Arial" panose="020B0604020202020204" pitchFamily="34" charset="0"/>
                          <a:cs typeface="Arial" panose="020B0604020202020204" pitchFamily="34" charset="0"/>
                        </a:rPr>
                        <a:t>máy</a:t>
                      </a:r>
                      <a:endParaRPr lang="en-US" sz="2800" dirty="0">
                        <a:latin typeface="Arial" panose="020B0604020202020204" pitchFamily="34" charset="0"/>
                        <a:cs typeface="Arial" panose="020B0604020202020204" pitchFamily="34" charset="0"/>
                      </a:endParaRPr>
                    </a:p>
                  </a:txBody>
                  <a:tcPr anchor="ctr"/>
                </a:tc>
                <a:tc>
                  <a:txBody>
                    <a:bodyPr/>
                    <a:lstStyle/>
                    <a:p>
                      <a:pPr algn="ctr"/>
                      <a:r>
                        <a:rPr lang="en-US" sz="2800" dirty="0">
                          <a:latin typeface="Arial" panose="020B0604020202020204" pitchFamily="34" charset="0"/>
                          <a:cs typeface="Arial" panose="020B0604020202020204" pitchFamily="34" charset="0"/>
                        </a:rPr>
                        <a:t>2 </a:t>
                      </a:r>
                      <a:r>
                        <a:rPr lang="en-US" sz="2800" dirty="0" err="1">
                          <a:latin typeface="Arial" panose="020B0604020202020204" pitchFamily="34" charset="0"/>
                          <a:cs typeface="Arial" panose="020B0604020202020204" pitchFamily="34" charset="0"/>
                        </a:rPr>
                        <a:t>triệu</a:t>
                      </a:r>
                      <a:r>
                        <a:rPr lang="en-US" sz="2800" baseline="0" dirty="0">
                          <a:latin typeface="Arial" panose="020B0604020202020204" pitchFamily="34" charset="0"/>
                          <a:cs typeface="Arial" panose="020B0604020202020204" pitchFamily="34" charset="0"/>
                        </a:rPr>
                        <a:t> </a:t>
                      </a:r>
                      <a:r>
                        <a:rPr lang="en-US" sz="2800" baseline="0" dirty="0" err="1">
                          <a:latin typeface="Arial" panose="020B0604020202020204" pitchFamily="34" charset="0"/>
                          <a:cs typeface="Arial" panose="020B0604020202020204" pitchFamily="34" charset="0"/>
                        </a:rPr>
                        <a:t>đồng</a:t>
                      </a:r>
                      <a:r>
                        <a:rPr lang="en-US" sz="2800" baseline="0" dirty="0">
                          <a:latin typeface="Arial" panose="020B0604020202020204" pitchFamily="34" charset="0"/>
                          <a:cs typeface="Arial" panose="020B0604020202020204" pitchFamily="34" charset="0"/>
                        </a:rPr>
                        <a:t>/ 1 </a:t>
                      </a:r>
                      <a:r>
                        <a:rPr lang="en-US" sz="2800" baseline="0" dirty="0" err="1">
                          <a:latin typeface="Arial" panose="020B0604020202020204" pitchFamily="34" charset="0"/>
                          <a:cs typeface="Arial" panose="020B0604020202020204" pitchFamily="34" charset="0"/>
                        </a:rPr>
                        <a:t>máy</a:t>
                      </a:r>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bl>
          </a:graphicData>
        </a:graphic>
      </p:graphicFrame>
      <p:sp>
        <p:nvSpPr>
          <p:cNvPr id="33" name="Rectangle 32"/>
          <p:cNvSpPr/>
          <p:nvPr/>
        </p:nvSpPr>
        <p:spPr>
          <a:xfrm>
            <a:off x="1588780" y="6751686"/>
            <a:ext cx="14195085" cy="2585323"/>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Cửa hàng ước tính rằng tổng nhu cầu của thị trường sẽ không vượt quá 100 máy cả hai loại. Nếu là chủ cửa hàng thì em cần đầu tư kinh doanh mỗi loại bao nhiêu máy để lợi nhuận thu được là lớn nhất?</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21054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down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anim calcmode="lin" valueType="num">
                                      <p:cBhvr>
                                        <p:cTn id="13" dur="500" fill="hold"/>
                                        <p:tgtEl>
                                          <p:spTgt spid="31"/>
                                        </p:tgtEl>
                                        <p:attrNameLst>
                                          <p:attrName>ppt_x</p:attrName>
                                        </p:attrNameLst>
                                      </p:cBhvr>
                                      <p:tavLst>
                                        <p:tav tm="0">
                                          <p:val>
                                            <p:strVal val="#ppt_x"/>
                                          </p:val>
                                        </p:tav>
                                        <p:tav tm="100000">
                                          <p:val>
                                            <p:strVal val="#ppt_x"/>
                                          </p:val>
                                        </p:tav>
                                      </p:tavLst>
                                    </p:anim>
                                    <p:anim calcmode="lin" valueType="num">
                                      <p:cBhvr>
                                        <p:cTn id="14" dur="500" fill="hold"/>
                                        <p:tgtEl>
                                          <p:spTgt spid="3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anim calcmode="lin" valueType="num">
                                      <p:cBhvr>
                                        <p:cTn id="18" dur="500" fill="hold"/>
                                        <p:tgtEl>
                                          <p:spTgt spid="32"/>
                                        </p:tgtEl>
                                        <p:attrNameLst>
                                          <p:attrName>ppt_x</p:attrName>
                                        </p:attrNameLst>
                                      </p:cBhvr>
                                      <p:tavLst>
                                        <p:tav tm="0">
                                          <p:val>
                                            <p:strVal val="#ppt_x"/>
                                          </p:val>
                                        </p:tav>
                                        <p:tav tm="100000">
                                          <p:val>
                                            <p:strVal val="#ppt_x"/>
                                          </p:val>
                                        </p:tav>
                                      </p:tavLst>
                                    </p:anim>
                                    <p:anim calcmode="lin" valueType="num">
                                      <p:cBhvr>
                                        <p:cTn id="19" dur="500" fill="hold"/>
                                        <p:tgtEl>
                                          <p:spTgt spid="3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anim calcmode="lin" valueType="num">
                                      <p:cBhvr>
                                        <p:cTn id="23" dur="500" fill="hold"/>
                                        <p:tgtEl>
                                          <p:spTgt spid="33"/>
                                        </p:tgtEl>
                                        <p:attrNameLst>
                                          <p:attrName>ppt_x</p:attrName>
                                        </p:attrNameLst>
                                      </p:cBhvr>
                                      <p:tavLst>
                                        <p:tav tm="0">
                                          <p:val>
                                            <p:strVal val="#ppt_x"/>
                                          </p:val>
                                        </p:tav>
                                        <p:tav tm="100000">
                                          <p:val>
                                            <p:strVal val="#ppt_x"/>
                                          </p:val>
                                        </p:tav>
                                      </p:tavLst>
                                    </p:anim>
                                    <p:anim calcmode="lin" valueType="num">
                                      <p:cBhvr>
                                        <p:cTn id="24"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2"/>
          <p:cNvGrpSpPr/>
          <p:nvPr/>
        </p:nvGrpSpPr>
        <p:grpSpPr>
          <a:xfrm>
            <a:off x="685800" y="800100"/>
            <a:ext cx="16840200" cy="2495550"/>
            <a:chOff x="0" y="0"/>
            <a:chExt cx="12456187" cy="1038420"/>
          </a:xfrm>
          <a:solidFill>
            <a:schemeClr val="accent2">
              <a:lumMod val="20000"/>
              <a:lumOff val="80000"/>
            </a:schemeClr>
          </a:solidFill>
        </p:grpSpPr>
        <p:sp>
          <p:nvSpPr>
            <p:cNvPr id="10" name="Freeform 3"/>
            <p:cNvSpPr/>
            <p:nvPr/>
          </p:nvSpPr>
          <p:spPr>
            <a:xfrm>
              <a:off x="0" y="0"/>
              <a:ext cx="12456187" cy="1038420"/>
            </a:xfrm>
            <a:custGeom>
              <a:avLst/>
              <a:gdLst/>
              <a:ahLst/>
              <a:cxnLst/>
              <a:rect l="l" t="t" r="r" b="b"/>
              <a:pathLst>
                <a:path w="12456187" h="1038420">
                  <a:moveTo>
                    <a:pt x="12331726" y="1038420"/>
                  </a:moveTo>
                  <a:lnTo>
                    <a:pt x="124460" y="1038420"/>
                  </a:lnTo>
                  <a:cubicBezTo>
                    <a:pt x="55880" y="1038420"/>
                    <a:pt x="0" y="982540"/>
                    <a:pt x="0" y="913960"/>
                  </a:cubicBezTo>
                  <a:lnTo>
                    <a:pt x="0" y="124460"/>
                  </a:lnTo>
                  <a:cubicBezTo>
                    <a:pt x="0" y="55880"/>
                    <a:pt x="55880" y="0"/>
                    <a:pt x="124460" y="0"/>
                  </a:cubicBezTo>
                  <a:lnTo>
                    <a:pt x="12331727" y="0"/>
                  </a:lnTo>
                  <a:cubicBezTo>
                    <a:pt x="12400307" y="0"/>
                    <a:pt x="12456187" y="55880"/>
                    <a:pt x="12456187" y="124460"/>
                  </a:cubicBezTo>
                  <a:lnTo>
                    <a:pt x="12456187" y="913960"/>
                  </a:lnTo>
                  <a:cubicBezTo>
                    <a:pt x="12456187" y="982540"/>
                    <a:pt x="12400307" y="1038420"/>
                    <a:pt x="12331727" y="1038420"/>
                  </a:cubicBezTo>
                  <a:close/>
                </a:path>
              </a:pathLst>
            </a:custGeom>
            <a:grpFill/>
          </p:spPr>
        </p:sp>
      </p:grpSp>
      <p:sp>
        <p:nvSpPr>
          <p:cNvPr id="11" name="Rectangle 10"/>
          <p:cNvSpPr/>
          <p:nvPr/>
        </p:nvSpPr>
        <p:spPr>
          <a:xfrm>
            <a:off x="990600" y="1104037"/>
            <a:ext cx="11734800" cy="1754326"/>
          </a:xfrm>
          <a:prstGeom prst="rect">
            <a:avLst/>
          </a:prstGeom>
        </p:spPr>
        <p:txBody>
          <a:bodyPr wrap="square">
            <a:spAutoFit/>
          </a:bodyPr>
          <a:lstStyle/>
          <a:p>
            <a:pPr algn="just">
              <a:lnSpc>
                <a:spcPct val="150000"/>
              </a:lnSpc>
            </a:pPr>
            <a:r>
              <a:rPr lang="vi-VN" sz="3600" b="1" dirty="0">
                <a:latin typeface="Arial" panose="020B0604020202020204" pitchFamily="34" charset="0"/>
                <a:cs typeface="Arial" panose="020B0604020202020204" pitchFamily="34" charset="0"/>
              </a:rPr>
              <a:t>Luyện tập 2: </a:t>
            </a:r>
            <a:r>
              <a:rPr lang="vi-VN" sz="3600" dirty="0">
                <a:latin typeface="Arial" panose="020B0604020202020204" pitchFamily="34" charset="0"/>
                <a:cs typeface="Arial" panose="020B0604020202020204" pitchFamily="34" charset="0"/>
              </a:rPr>
              <a:t>Biểu diễn miền nghiệm của hệ bất phương trình bậc nhất hai ẩn sau trên mặt phẳng tọa độ:</a:t>
            </a:r>
          </a:p>
        </p:txBody>
      </p:sp>
      <mc:AlternateContent xmlns:mc="http://schemas.openxmlformats.org/markup-compatibility/2006" xmlns:a14="http://schemas.microsoft.com/office/drawing/2010/main">
        <mc:Choice Requires="a14">
          <p:sp>
            <p:nvSpPr>
              <p:cNvPr id="12" name="TextBox 11"/>
              <p:cNvSpPr txBox="1"/>
              <p:nvPr/>
            </p:nvSpPr>
            <p:spPr>
              <a:xfrm>
                <a:off x="13182600" y="732621"/>
                <a:ext cx="3141566" cy="24971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600" i="1" smtClean="0">
                              <a:latin typeface="Cambria Math" panose="02040503050406030204" pitchFamily="18" charset="0"/>
                            </a:rPr>
                          </m:ctrlPr>
                        </m:dPr>
                        <m:e>
                          <m:eqArr>
                            <m:eqArrPr>
                              <m:ctrlPr>
                                <a:rPr lang="en-US" sz="3600" b="0" i="1" smtClean="0">
                                  <a:latin typeface="Cambria Math" panose="02040503050406030204" pitchFamily="18" charset="0"/>
                                </a:rPr>
                              </m:ctrlPr>
                            </m:eqArrPr>
                            <m:e>
                              <m:r>
                                <m:rPr>
                                  <m:sty m:val="p"/>
                                </m:rPr>
                                <a:rPr lang="en-US" sz="3600" b="0" i="0" smtClean="0">
                                  <a:latin typeface="Cambria Math" panose="02040503050406030204" pitchFamily="18" charset="0"/>
                                </a:rPr>
                                <m:t>x</m:t>
                              </m:r>
                              <m:r>
                                <a:rPr lang="en-US" sz="3600" b="0" i="0" smtClean="0">
                                  <a:latin typeface="Cambria Math" panose="02040503050406030204" pitchFamily="18" charset="0"/>
                                </a:rPr>
                                <m:t> </m:t>
                              </m:r>
                              <m:r>
                                <a:rPr lang="en-US" sz="3600" b="0" i="1" smtClean="0">
                                  <a:latin typeface="Cambria Math" panose="02040503050406030204" pitchFamily="18" charset="0"/>
                                  <a:ea typeface="Cambria Math" panose="02040503050406030204" pitchFamily="18" charset="0"/>
                                </a:rPr>
                                <m:t>≥</m:t>
                              </m:r>
                              <m:r>
                                <a:rPr lang="en-US" sz="3600" b="0" i="0" smtClean="0">
                                  <a:latin typeface="Cambria Math" panose="02040503050406030204" pitchFamily="18" charset="0"/>
                                  <a:ea typeface="Cambria Math" panose="02040503050406030204" pitchFamily="18" charset="0"/>
                                </a:rPr>
                                <m:t>0</m:t>
                              </m:r>
                              <m:r>
                                <a:rPr lang="en-US" sz="3600" b="0" i="1" smtClean="0">
                                  <a:latin typeface="Cambria Math" panose="02040503050406030204" pitchFamily="18" charset="0"/>
                                  <a:ea typeface="Cambria Math" panose="02040503050406030204" pitchFamily="18" charset="0"/>
                                </a:rPr>
                                <m:t>               </m:t>
                              </m:r>
                            </m:e>
                            <m:e>
                              <m:r>
                                <m:rPr>
                                  <m:sty m:val="p"/>
                                </m:rPr>
                                <a:rPr lang="en-US" sz="3600" b="0" i="0" smtClean="0">
                                  <a:latin typeface="Cambria Math" panose="02040503050406030204" pitchFamily="18" charset="0"/>
                                </a:rPr>
                                <m:t>y</m:t>
                              </m:r>
                              <m:r>
                                <a:rPr lang="en-US" sz="3600" b="0" i="0" smtClean="0">
                                  <a:latin typeface="Cambria Math" panose="02040503050406030204" pitchFamily="18" charset="0"/>
                                </a:rPr>
                                <m:t>&gt;0</m:t>
                              </m:r>
                              <m:r>
                                <a:rPr lang="en-US" sz="3600" b="0" i="1" smtClean="0">
                                  <a:latin typeface="Cambria Math" panose="02040503050406030204" pitchFamily="18" charset="0"/>
                                </a:rPr>
                                <m:t>                </m:t>
                              </m:r>
                            </m:e>
                            <m:e>
                              <m:r>
                                <m:rPr>
                                  <m:sty m:val="p"/>
                                </m:rPr>
                                <a:rPr lang="en-US" sz="3600" b="0" i="0" smtClean="0">
                                  <a:latin typeface="Cambria Math" panose="02040503050406030204" pitchFamily="18" charset="0"/>
                                </a:rPr>
                                <m:t>x</m:t>
                              </m:r>
                              <m:r>
                                <a:rPr lang="en-US" sz="3600" b="0" i="0" smtClean="0">
                                  <a:latin typeface="Cambria Math" panose="02040503050406030204" pitchFamily="18" charset="0"/>
                                </a:rPr>
                                <m:t>+</m:t>
                              </m:r>
                              <m:r>
                                <m:rPr>
                                  <m:sty m:val="p"/>
                                </m:rPr>
                                <a:rPr lang="en-US" sz="3600" b="0" i="0" smtClean="0">
                                  <a:latin typeface="Cambria Math" panose="02040503050406030204" pitchFamily="18" charset="0"/>
                                </a:rPr>
                                <m:t>y</m:t>
                              </m:r>
                              <m:r>
                                <a:rPr lang="en-US" sz="3600" b="0" i="0" smtClean="0">
                                  <a:latin typeface="Cambria Math" panose="02040503050406030204" pitchFamily="18" charset="0"/>
                                </a:rPr>
                                <m:t> </m:t>
                              </m:r>
                              <m:r>
                                <a:rPr lang="en-US" sz="3600" b="0" i="1" smtClean="0">
                                  <a:latin typeface="Cambria Math" panose="02040503050406030204" pitchFamily="18" charset="0"/>
                                  <a:ea typeface="Cambria Math" panose="02040503050406030204" pitchFamily="18" charset="0"/>
                                </a:rPr>
                                <m:t>≤100</m:t>
                              </m:r>
                            </m:e>
                            <m:e>
                              <m:r>
                                <a:rPr lang="en-US" sz="3600" b="0" i="1" smtClean="0">
                                  <a:latin typeface="Cambria Math" panose="02040503050406030204" pitchFamily="18" charset="0"/>
                                  <a:ea typeface="Cambria Math" panose="02040503050406030204" pitchFamily="18" charset="0"/>
                                </a:rPr>
                                <m:t>2</m:t>
                              </m:r>
                              <m:r>
                                <a:rPr lang="en-US" sz="3600" b="0" i="1" smtClean="0">
                                  <a:latin typeface="Cambria Math" panose="02040503050406030204" pitchFamily="18" charset="0"/>
                                  <a:ea typeface="Cambria Math" panose="02040503050406030204" pitchFamily="18" charset="0"/>
                                </a:rPr>
                                <m:t>𝑥</m:t>
                              </m:r>
                              <m:r>
                                <a:rPr lang="en-US" sz="3600" b="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𝑦</m:t>
                              </m:r>
                              <m:r>
                                <a:rPr lang="en-US" sz="3600" b="0" i="1" smtClean="0">
                                  <a:latin typeface="Cambria Math" panose="02040503050406030204" pitchFamily="18" charset="0"/>
                                  <a:ea typeface="Cambria Math" panose="02040503050406030204" pitchFamily="18" charset="0"/>
                                </a:rPr>
                                <m:t>&gt;120</m:t>
                              </m:r>
                            </m:e>
                          </m:eqArr>
                        </m:e>
                      </m:d>
                    </m:oMath>
                  </m:oMathPara>
                </a14:m>
                <a:endParaRPr lang="en-US" sz="3600" dirty="0">
                  <a:latin typeface="Arial" panose="020B0604020202020204" pitchFamily="34" charset="0"/>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3182600" y="732621"/>
                <a:ext cx="3141566" cy="2497158"/>
              </a:xfrm>
              <a:prstGeom prst="rect">
                <a:avLst/>
              </a:prstGeom>
              <a:blipFill rotWithShape="0">
                <a:blip r:embed="rId2"/>
                <a:stretch>
                  <a:fillRect/>
                </a:stretch>
              </a:blipFill>
            </p:spPr>
            <p:txBody>
              <a:bodyPr/>
              <a:lstStyle/>
              <a:p>
                <a:r>
                  <a:rPr lang="en-US">
                    <a:noFill/>
                  </a:rPr>
                  <a:t> </a:t>
                </a:r>
              </a:p>
            </p:txBody>
          </p:sp>
        </mc:Fallback>
      </mc:AlternateContent>
      <p:sp>
        <p:nvSpPr>
          <p:cNvPr id="13" name="TextBox 12"/>
          <p:cNvSpPr txBox="1"/>
          <p:nvPr/>
        </p:nvSpPr>
        <p:spPr>
          <a:xfrm>
            <a:off x="7867261" y="3591609"/>
            <a:ext cx="2286000" cy="646331"/>
          </a:xfrm>
          <a:prstGeom prst="rect">
            <a:avLst/>
          </a:prstGeom>
          <a:noFill/>
        </p:spPr>
        <p:txBody>
          <a:bodyPr wrap="square" rtlCol="0">
            <a:spAutoFit/>
          </a:bodyPr>
          <a:lstStyle/>
          <a:p>
            <a:pPr algn="ctr"/>
            <a:r>
              <a:rPr lang="en-US" sz="3600" b="1" dirty="0" err="1">
                <a:solidFill>
                  <a:srgbClr val="C00000"/>
                </a:solidFill>
                <a:latin typeface="Arial" panose="020B0604020202020204" pitchFamily="34" charset="0"/>
                <a:cs typeface="Arial" panose="020B0604020202020204" pitchFamily="34" charset="0"/>
              </a:rPr>
              <a:t>Giải</a:t>
            </a:r>
            <a:endParaRPr lang="en-US" sz="3600" b="1"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1015482" y="4306014"/>
            <a:ext cx="8839200" cy="2585323"/>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Vậy miền nghiệm của hệ bất phương trình đã cho là miền tứ giác OABC, không kể hai cạnh OC và BC (miền không bị gạch).</a:t>
            </a:r>
            <a:endParaRPr lang="en-US" sz="3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9400" y="3895335"/>
            <a:ext cx="6253513" cy="5953126"/>
          </a:xfrm>
          <a:prstGeom prst="rect">
            <a:avLst/>
          </a:prstGeom>
        </p:spPr>
      </p:pic>
      <p:pic>
        <p:nvPicPr>
          <p:cNvPr id="14"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292002" y="7497100"/>
            <a:ext cx="4286159" cy="2789900"/>
          </a:xfrm>
          <a:prstGeom prst="rect">
            <a:avLst/>
          </a:prstGeom>
        </p:spPr>
      </p:pic>
    </p:spTree>
    <p:extLst>
      <p:ext uri="{BB962C8B-B14F-4D97-AF65-F5344CB8AC3E}">
        <p14:creationId xmlns:p14="http://schemas.microsoft.com/office/powerpoint/2010/main" val="288326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750"/>
                                        <p:tgtEl>
                                          <p:spTgt spid="14"/>
                                        </p:tgtEl>
                                      </p:cBhvr>
                                    </p:animEffect>
                                    <p:anim calcmode="lin" valueType="num">
                                      <p:cBhvr>
                                        <p:cTn id="13" dur="750" fill="hold"/>
                                        <p:tgtEl>
                                          <p:spTgt spid="14"/>
                                        </p:tgtEl>
                                        <p:attrNameLst>
                                          <p:attrName>ppt_x</p:attrName>
                                        </p:attrNameLst>
                                      </p:cBhvr>
                                      <p:tavLst>
                                        <p:tav tm="0">
                                          <p:val>
                                            <p:strVal val="#ppt_x"/>
                                          </p:val>
                                        </p:tav>
                                        <p:tav tm="100000">
                                          <p:val>
                                            <p:strVal val="#ppt_x"/>
                                          </p:val>
                                        </p:tav>
                                      </p:tavLst>
                                    </p:anim>
                                    <p:anim calcmode="lin" valueType="num">
                                      <p:cBhvr>
                                        <p:cTn id="14" dur="75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anim calcmode="lin" valueType="num">
                                      <p:cBhvr>
                                        <p:cTn id="18" dur="750" fill="hold"/>
                                        <p:tgtEl>
                                          <p:spTgt spid="5"/>
                                        </p:tgtEl>
                                        <p:attrNameLst>
                                          <p:attrName>ppt_x</p:attrName>
                                        </p:attrNameLst>
                                      </p:cBhvr>
                                      <p:tavLst>
                                        <p:tav tm="0">
                                          <p:val>
                                            <p:strVal val="#ppt_x"/>
                                          </p:val>
                                        </p:tav>
                                        <p:tav tm="100000">
                                          <p:val>
                                            <p:strVal val="#ppt_x"/>
                                          </p:val>
                                        </p:tav>
                                      </p:tavLst>
                                    </p:anim>
                                    <p:anim calcmode="lin" valueType="num">
                                      <p:cBhvr>
                                        <p:cTn id="19"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6"/>
          <p:cNvGrpSpPr/>
          <p:nvPr/>
        </p:nvGrpSpPr>
        <p:grpSpPr>
          <a:xfrm>
            <a:off x="533400" y="2447606"/>
            <a:ext cx="17297400" cy="7420294"/>
            <a:chOff x="0" y="0"/>
            <a:chExt cx="2744537" cy="3999912"/>
          </a:xfrm>
        </p:grpSpPr>
        <p:sp>
          <p:nvSpPr>
            <p:cNvPr id="17" name="Freeform 17"/>
            <p:cNvSpPr/>
            <p:nvPr/>
          </p:nvSpPr>
          <p:spPr>
            <a:xfrm>
              <a:off x="0" y="0"/>
              <a:ext cx="2744537" cy="3999912"/>
            </a:xfrm>
            <a:custGeom>
              <a:avLst/>
              <a:gdLst/>
              <a:ahLst/>
              <a:cxnLst/>
              <a:rect l="l" t="t" r="r" b="b"/>
              <a:pathLst>
                <a:path w="2744537" h="3999912">
                  <a:moveTo>
                    <a:pt x="2620077" y="3999912"/>
                  </a:moveTo>
                  <a:lnTo>
                    <a:pt x="124460" y="3999912"/>
                  </a:lnTo>
                  <a:cubicBezTo>
                    <a:pt x="55880" y="3999912"/>
                    <a:pt x="0" y="3944031"/>
                    <a:pt x="0" y="3875451"/>
                  </a:cubicBezTo>
                  <a:lnTo>
                    <a:pt x="0" y="124460"/>
                  </a:lnTo>
                  <a:cubicBezTo>
                    <a:pt x="0" y="55880"/>
                    <a:pt x="55880" y="0"/>
                    <a:pt x="124460" y="0"/>
                  </a:cubicBezTo>
                  <a:lnTo>
                    <a:pt x="2620077" y="0"/>
                  </a:lnTo>
                  <a:cubicBezTo>
                    <a:pt x="2688657" y="0"/>
                    <a:pt x="2744537" y="55880"/>
                    <a:pt x="2744537" y="124460"/>
                  </a:cubicBezTo>
                  <a:lnTo>
                    <a:pt x="2744537" y="3875452"/>
                  </a:lnTo>
                  <a:cubicBezTo>
                    <a:pt x="2744537" y="3944032"/>
                    <a:pt x="2688657" y="3999912"/>
                    <a:pt x="2620077" y="3999912"/>
                  </a:cubicBezTo>
                  <a:close/>
                </a:path>
              </a:pathLst>
            </a:custGeom>
            <a:solidFill>
              <a:srgbClr val="EDF0F2"/>
            </a:solidFill>
          </p:spPr>
        </p:sp>
      </p:grpSp>
      <p:grpSp>
        <p:nvGrpSpPr>
          <p:cNvPr id="21" name="Group 21"/>
          <p:cNvGrpSpPr/>
          <p:nvPr/>
        </p:nvGrpSpPr>
        <p:grpSpPr>
          <a:xfrm>
            <a:off x="6400800" y="723900"/>
            <a:ext cx="5715000" cy="1295400"/>
            <a:chOff x="0" y="0"/>
            <a:chExt cx="3415753" cy="694791"/>
          </a:xfrm>
        </p:grpSpPr>
        <p:sp>
          <p:nvSpPr>
            <p:cNvPr id="22" name="Freeform 22"/>
            <p:cNvSpPr/>
            <p:nvPr/>
          </p:nvSpPr>
          <p:spPr>
            <a:xfrm>
              <a:off x="0" y="0"/>
              <a:ext cx="3415753" cy="694791"/>
            </a:xfrm>
            <a:custGeom>
              <a:avLst/>
              <a:gdLst/>
              <a:ahLst/>
              <a:cxnLst/>
              <a:rect l="l" t="t" r="r" b="b"/>
              <a:pathLst>
                <a:path w="3415753" h="694791">
                  <a:moveTo>
                    <a:pt x="3291293" y="694791"/>
                  </a:moveTo>
                  <a:lnTo>
                    <a:pt x="124460" y="694791"/>
                  </a:lnTo>
                  <a:cubicBezTo>
                    <a:pt x="55880" y="694791"/>
                    <a:pt x="0" y="638911"/>
                    <a:pt x="0" y="570331"/>
                  </a:cubicBezTo>
                  <a:lnTo>
                    <a:pt x="0" y="124460"/>
                  </a:lnTo>
                  <a:cubicBezTo>
                    <a:pt x="0" y="55880"/>
                    <a:pt x="55880" y="0"/>
                    <a:pt x="124460" y="0"/>
                  </a:cubicBezTo>
                  <a:lnTo>
                    <a:pt x="3291293" y="0"/>
                  </a:lnTo>
                  <a:cubicBezTo>
                    <a:pt x="3359873" y="0"/>
                    <a:pt x="3415753" y="55880"/>
                    <a:pt x="3415753" y="124460"/>
                  </a:cubicBezTo>
                  <a:lnTo>
                    <a:pt x="3415753" y="570331"/>
                  </a:lnTo>
                  <a:cubicBezTo>
                    <a:pt x="3415753" y="638911"/>
                    <a:pt x="3359873" y="694791"/>
                    <a:pt x="3291293" y="694791"/>
                  </a:cubicBezTo>
                  <a:close/>
                </a:path>
              </a:pathLst>
            </a:custGeom>
            <a:solidFill>
              <a:srgbClr val="FFE500"/>
            </a:solidFill>
          </p:spPr>
        </p:sp>
      </p:grpSp>
      <p:sp>
        <p:nvSpPr>
          <p:cNvPr id="24" name="TextBox 23"/>
          <p:cNvSpPr txBox="1"/>
          <p:nvPr/>
        </p:nvSpPr>
        <p:spPr>
          <a:xfrm>
            <a:off x="6400800" y="902595"/>
            <a:ext cx="5715000" cy="923330"/>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LUYỆN TẬP</a:t>
            </a:r>
          </a:p>
        </p:txBody>
      </p:sp>
      <p:grpSp>
        <p:nvGrpSpPr>
          <p:cNvPr id="40" name="Group 39"/>
          <p:cNvGrpSpPr/>
          <p:nvPr/>
        </p:nvGrpSpPr>
        <p:grpSpPr>
          <a:xfrm>
            <a:off x="1219200" y="2447606"/>
            <a:ext cx="5334000" cy="1143000"/>
            <a:chOff x="1219200" y="2447606"/>
            <a:chExt cx="5334000" cy="1143000"/>
          </a:xfrm>
        </p:grpSpPr>
        <p:sp>
          <p:nvSpPr>
            <p:cNvPr id="25" name="Round Same Side Corner Rectangle 24"/>
            <p:cNvSpPr/>
            <p:nvPr/>
          </p:nvSpPr>
          <p:spPr>
            <a:xfrm flipV="1">
              <a:off x="1219200" y="2447606"/>
              <a:ext cx="5334000" cy="1143000"/>
            </a:xfrm>
            <a:prstGeom prst="round2SameRect">
              <a:avLst>
                <a:gd name="adj1" fmla="val 50000"/>
                <a:gd name="adj2" fmla="val 0"/>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600200" y="2670744"/>
              <a:ext cx="4800600" cy="646331"/>
            </a:xfrm>
            <a:prstGeom prst="rect">
              <a:avLst/>
            </a:prstGeom>
            <a:noFill/>
          </p:spPr>
          <p:txBody>
            <a:bodyPr wrap="square" rtlCol="0">
              <a:spAutoFit/>
            </a:bodyPr>
            <a:lstStyle/>
            <a:p>
              <a:pPr algn="ctr"/>
              <a:r>
                <a:rPr lang="en-US" sz="3600" b="1" dirty="0" err="1">
                  <a:solidFill>
                    <a:schemeClr val="bg1"/>
                  </a:solidFill>
                  <a:latin typeface="Arial" panose="020B0604020202020204" pitchFamily="34" charset="0"/>
                  <a:cs typeface="Arial" panose="020B0604020202020204" pitchFamily="34" charset="0"/>
                </a:rPr>
                <a:t>Bài</a:t>
              </a:r>
              <a:r>
                <a:rPr lang="en-US" sz="3600" b="1" dirty="0">
                  <a:solidFill>
                    <a:schemeClr val="bg1"/>
                  </a:solidFill>
                  <a:latin typeface="Arial" panose="020B0604020202020204" pitchFamily="34" charset="0"/>
                  <a:cs typeface="Arial" panose="020B0604020202020204" pitchFamily="34" charset="0"/>
                </a:rPr>
                <a:t> 2.4 (SGK - tr30)</a:t>
              </a:r>
            </a:p>
          </p:txBody>
        </p:sp>
      </p:grpSp>
      <p:sp>
        <p:nvSpPr>
          <p:cNvPr id="27" name="Rectangle 26"/>
          <p:cNvSpPr/>
          <p:nvPr/>
        </p:nvSpPr>
        <p:spPr>
          <a:xfrm>
            <a:off x="685800" y="3836715"/>
            <a:ext cx="16992600" cy="1015663"/>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Hệ bất phương trình nào sau đây là hệ bất phương trình bậc nhất hai ẩn?</a:t>
            </a:r>
            <a:endParaRPr lang="en-US" sz="4000" dirty="0">
              <a:latin typeface="Arial" panose="020B0604020202020204" pitchFamily="34" charset="0"/>
              <a:cs typeface="Arial" panose="020B0604020202020204" pitchFamily="34" charset="0"/>
            </a:endParaRPr>
          </a:p>
        </p:txBody>
      </p:sp>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08713" y="8195465"/>
            <a:ext cx="1978720" cy="1820070"/>
          </a:xfrm>
          <a:prstGeom prst="rect">
            <a:avLst/>
          </a:prstGeom>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5513" y="1081537"/>
            <a:ext cx="1744958" cy="1412297"/>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5613" y="647074"/>
            <a:ext cx="829200" cy="1871785"/>
          </a:xfrm>
          <a:prstGeom prst="rect">
            <a:avLst/>
          </a:prstGeom>
        </p:spPr>
      </p:pic>
      <mc:AlternateContent xmlns:mc="http://schemas.openxmlformats.org/markup-compatibility/2006" xmlns:a14="http://schemas.microsoft.com/office/drawing/2010/main">
        <mc:Choice Requires="a14">
          <p:sp>
            <p:nvSpPr>
              <p:cNvPr id="32" name="TextBox 31"/>
              <p:cNvSpPr txBox="1"/>
              <p:nvPr/>
            </p:nvSpPr>
            <p:spPr>
              <a:xfrm>
                <a:off x="1930015" y="5258312"/>
                <a:ext cx="2590800" cy="1465401"/>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a) </a:t>
                </a:r>
                <a14:m>
                  <m:oMath xmlns:m="http://schemas.openxmlformats.org/officeDocument/2006/math">
                    <m:d>
                      <m:dPr>
                        <m:begChr m:val="{"/>
                        <m:endChr m:val=""/>
                        <m:ctrlPr>
                          <a:rPr lang="en-US" sz="4000" i="1" smtClean="0">
                            <a:latin typeface="Cambria Math" panose="02040503050406030204" pitchFamily="18" charset="0"/>
                            <a:cs typeface="Arial" panose="020B0604020202020204" pitchFamily="34" charset="0"/>
                          </a:rPr>
                        </m:ctrlPr>
                      </m:dPr>
                      <m:e>
                        <m:eqArr>
                          <m:eqArrPr>
                            <m:ctrlPr>
                              <a:rPr lang="en-US" sz="4000" i="1" smtClean="0">
                                <a:latin typeface="Cambria Math" panose="02040503050406030204" pitchFamily="18" charset="0"/>
                                <a:cs typeface="Arial" panose="020B0604020202020204" pitchFamily="34" charset="0"/>
                              </a:rPr>
                            </m:ctrlPr>
                          </m:eqArrPr>
                          <m:e>
                            <m:r>
                              <m:rPr>
                                <m:sty m:val="p"/>
                              </m:rPr>
                              <a:rPr lang="en-US" sz="4000" b="0" i="0" smtClean="0">
                                <a:latin typeface="Cambria Math" panose="02040503050406030204" pitchFamily="18" charset="0"/>
                                <a:cs typeface="Arial" panose="020B0604020202020204" pitchFamily="34" charset="0"/>
                              </a:rPr>
                              <m:t>x</m:t>
                            </m:r>
                            <m:r>
                              <a:rPr lang="en-US" sz="4000" b="0" i="0" smtClean="0">
                                <a:latin typeface="Cambria Math" panose="02040503050406030204" pitchFamily="18" charset="0"/>
                                <a:cs typeface="Arial" panose="020B0604020202020204" pitchFamily="34" charset="0"/>
                              </a:rPr>
                              <m:t>&lt;0</m:t>
                            </m:r>
                          </m:e>
                          <m:e>
                            <m:r>
                              <m:rPr>
                                <m:sty m:val="p"/>
                              </m:rPr>
                              <a:rPr lang="en-US" sz="4000" b="0" i="0" smtClean="0">
                                <a:latin typeface="Cambria Math" panose="02040503050406030204" pitchFamily="18" charset="0"/>
                                <a:cs typeface="Arial" panose="020B0604020202020204" pitchFamily="34" charset="0"/>
                              </a:rPr>
                              <m:t>y</m:t>
                            </m:r>
                            <m:r>
                              <a:rPr lang="en-US" sz="4000" b="0" i="0" smtClean="0">
                                <a:latin typeface="Cambria Math" panose="02040503050406030204" pitchFamily="18" charset="0"/>
                                <a:cs typeface="Arial" panose="020B0604020202020204" pitchFamily="34" charset="0"/>
                              </a:rPr>
                              <m:t> ≥0</m:t>
                            </m:r>
                          </m:e>
                        </m:eqArr>
                      </m:e>
                    </m:d>
                  </m:oMath>
                </a14:m>
                <a:endParaRPr lang="en-US" sz="4000" dirty="0">
                  <a:latin typeface="Arial" panose="020B0604020202020204" pitchFamily="34" charset="0"/>
                  <a:cs typeface="Arial" panose="020B0604020202020204" pitchFamily="34"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1930015" y="5258312"/>
                <a:ext cx="2590800" cy="1465401"/>
              </a:xfrm>
              <a:prstGeom prst="rect">
                <a:avLst/>
              </a:prstGeom>
              <a:blipFill rotWithShape="0">
                <a:blip r:embed="rId5"/>
                <a:stretch>
                  <a:fillRect l="-8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930015" y="7446780"/>
                <a:ext cx="4165986" cy="1465401"/>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b) </a:t>
                </a:r>
                <a14:m>
                  <m:oMath xmlns:m="http://schemas.openxmlformats.org/officeDocument/2006/math">
                    <m:d>
                      <m:dPr>
                        <m:begChr m:val="{"/>
                        <m:endChr m:val=""/>
                        <m:ctrlPr>
                          <a:rPr lang="en-US" sz="4000" i="1" smtClean="0">
                            <a:latin typeface="Cambria Math" panose="02040503050406030204" pitchFamily="18" charset="0"/>
                            <a:cs typeface="Arial" panose="020B0604020202020204" pitchFamily="34" charset="0"/>
                          </a:rPr>
                        </m:ctrlPr>
                      </m:dPr>
                      <m:e>
                        <m:eqArr>
                          <m:eqArrPr>
                            <m:ctrlPr>
                              <a:rPr lang="en-US" sz="4000" i="1" smtClean="0">
                                <a:latin typeface="Cambria Math" panose="02040503050406030204" pitchFamily="18" charset="0"/>
                                <a:cs typeface="Arial" panose="020B0604020202020204" pitchFamily="34" charset="0"/>
                              </a:rPr>
                            </m:ctrlPr>
                          </m:eqArrPr>
                          <m:e>
                            <m:r>
                              <m:rPr>
                                <m:sty m:val="p"/>
                              </m:rPr>
                              <a:rPr lang="en-US" sz="4000" b="0" i="0" smtClean="0">
                                <a:latin typeface="Cambria Math" panose="02040503050406030204" pitchFamily="18" charset="0"/>
                                <a:cs typeface="Arial" panose="020B0604020202020204" pitchFamily="34" charset="0"/>
                              </a:rPr>
                              <m:t>x</m:t>
                            </m:r>
                            <m:r>
                              <a:rPr lang="en-US" sz="4000" b="0" i="0" smtClean="0">
                                <a:latin typeface="Cambria Math" panose="02040503050406030204" pitchFamily="18" charset="0"/>
                                <a:cs typeface="Arial" panose="020B0604020202020204" pitchFamily="34" charset="0"/>
                              </a:rPr>
                              <m:t>+ </m:t>
                            </m:r>
                            <m:sSup>
                              <m:sSupPr>
                                <m:ctrlPr>
                                  <a:rPr lang="en-US" sz="4000" b="0" i="1" smtClean="0">
                                    <a:latin typeface="Cambria Math" panose="02040503050406030204" pitchFamily="18" charset="0"/>
                                    <a:cs typeface="Arial" panose="020B0604020202020204" pitchFamily="34" charset="0"/>
                                  </a:rPr>
                                </m:ctrlPr>
                              </m:sSupPr>
                              <m:e>
                                <m:r>
                                  <m:rPr>
                                    <m:sty m:val="p"/>
                                  </m:rPr>
                                  <a:rPr lang="en-US" sz="4000" b="0" i="0" smtClean="0">
                                    <a:latin typeface="Cambria Math" panose="02040503050406030204" pitchFamily="18" charset="0"/>
                                    <a:cs typeface="Arial" panose="020B0604020202020204" pitchFamily="34" charset="0"/>
                                  </a:rPr>
                                  <m:t>y</m:t>
                                </m:r>
                              </m:e>
                              <m:sup>
                                <m:r>
                                  <a:rPr lang="en-US" sz="4000" b="0" i="0" smtClean="0">
                                    <a:latin typeface="Cambria Math" panose="02040503050406030204" pitchFamily="18" charset="0"/>
                                    <a:cs typeface="Arial" panose="020B0604020202020204" pitchFamily="34" charset="0"/>
                                  </a:rPr>
                                  <m:t>2</m:t>
                                </m:r>
                              </m:sup>
                            </m:sSup>
                            <m:r>
                              <a:rPr lang="en-US" sz="4000" b="0" i="0" smtClean="0">
                                <a:latin typeface="Cambria Math" panose="02040503050406030204" pitchFamily="18" charset="0"/>
                                <a:cs typeface="Arial" panose="020B0604020202020204" pitchFamily="34" charset="0"/>
                              </a:rPr>
                              <m:t> &lt;0</m:t>
                            </m:r>
                          </m:e>
                          <m:e>
                            <m:r>
                              <m:rPr>
                                <m:sty m:val="p"/>
                              </m:rPr>
                              <a:rPr lang="en-US" sz="4000" b="0" i="0" smtClean="0">
                                <a:latin typeface="Cambria Math" panose="02040503050406030204" pitchFamily="18" charset="0"/>
                                <a:cs typeface="Arial" panose="020B0604020202020204" pitchFamily="34" charset="0"/>
                              </a:rPr>
                              <m:t>y</m:t>
                            </m:r>
                            <m:r>
                              <a:rPr lang="en-US" sz="4000" b="0" i="0" smtClean="0">
                                <a:latin typeface="Cambria Math" panose="02040503050406030204" pitchFamily="18" charset="0"/>
                                <a:cs typeface="Arial" panose="020B0604020202020204" pitchFamily="34" charset="0"/>
                              </a:rPr>
                              <m:t> −</m:t>
                            </m:r>
                            <m:r>
                              <m:rPr>
                                <m:sty m:val="p"/>
                              </m:rPr>
                              <a:rPr lang="en-US" sz="4000" b="0" i="0" smtClean="0">
                                <a:latin typeface="Cambria Math" panose="02040503050406030204" pitchFamily="18" charset="0"/>
                                <a:cs typeface="Arial" panose="020B0604020202020204" pitchFamily="34" charset="0"/>
                              </a:rPr>
                              <m:t>x</m:t>
                            </m:r>
                            <m:r>
                              <a:rPr lang="en-US" sz="4000" b="0" i="0" smtClean="0">
                                <a:latin typeface="Cambria Math" panose="02040503050406030204" pitchFamily="18" charset="0"/>
                                <a:cs typeface="Arial" panose="020B0604020202020204" pitchFamily="34" charset="0"/>
                              </a:rPr>
                              <m:t> ≥0  </m:t>
                            </m:r>
                          </m:e>
                        </m:eqArr>
                      </m:e>
                    </m:d>
                  </m:oMath>
                </a14:m>
                <a:endParaRPr lang="en-US" sz="4000" dirty="0">
                  <a:latin typeface="Arial" panose="020B0604020202020204" pitchFamily="34" charset="0"/>
                  <a:cs typeface="Arial" panose="020B0604020202020204" pitchFamily="34"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1930015" y="7446780"/>
                <a:ext cx="4165986" cy="1465401"/>
              </a:xfrm>
              <a:prstGeom prst="rect">
                <a:avLst/>
              </a:prstGeom>
              <a:blipFill rotWithShape="0">
                <a:blip r:embed="rId6"/>
                <a:stretch>
                  <a:fillRect l="-52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9116786" y="5262832"/>
                <a:ext cx="4218214" cy="1465401"/>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c) </a:t>
                </a:r>
                <a14:m>
                  <m:oMath xmlns:m="http://schemas.openxmlformats.org/officeDocument/2006/math">
                    <m:d>
                      <m:dPr>
                        <m:begChr m:val="{"/>
                        <m:endChr m:val=""/>
                        <m:ctrlPr>
                          <a:rPr lang="en-US" sz="4000" i="1" smtClean="0">
                            <a:latin typeface="Cambria Math" panose="02040503050406030204" pitchFamily="18" charset="0"/>
                            <a:cs typeface="Arial" panose="020B0604020202020204" pitchFamily="34" charset="0"/>
                          </a:rPr>
                        </m:ctrlPr>
                      </m:dPr>
                      <m:e>
                        <m:eqArr>
                          <m:eqArrPr>
                            <m:ctrlPr>
                              <a:rPr lang="en-US" sz="4000" i="1" smtClean="0">
                                <a:latin typeface="Cambria Math" panose="02040503050406030204" pitchFamily="18" charset="0"/>
                                <a:cs typeface="Arial" panose="020B0604020202020204" pitchFamily="34" charset="0"/>
                              </a:rPr>
                            </m:ctrlPr>
                          </m:eqArrPr>
                          <m:e>
                            <m:r>
                              <m:rPr>
                                <m:sty m:val="p"/>
                              </m:rPr>
                              <a:rPr lang="en-US" sz="4000" b="0" i="0" smtClean="0">
                                <a:latin typeface="Cambria Math" panose="02040503050406030204" pitchFamily="18" charset="0"/>
                                <a:cs typeface="Arial" panose="020B0604020202020204" pitchFamily="34" charset="0"/>
                              </a:rPr>
                              <m:t>x</m:t>
                            </m:r>
                            <m:r>
                              <a:rPr lang="en-US" sz="4000" b="0" i="0" smtClean="0">
                                <a:latin typeface="Cambria Math" panose="02040503050406030204" pitchFamily="18" charset="0"/>
                                <a:cs typeface="Arial" panose="020B0604020202020204" pitchFamily="34" charset="0"/>
                              </a:rPr>
                              <m:t>+</m:t>
                            </m:r>
                            <m:r>
                              <m:rPr>
                                <m:sty m:val="p"/>
                              </m:rPr>
                              <a:rPr lang="en-US" sz="4000" b="0" i="0" smtClean="0">
                                <a:latin typeface="Cambria Math" panose="02040503050406030204" pitchFamily="18" charset="0"/>
                                <a:cs typeface="Arial" panose="020B0604020202020204" pitchFamily="34" charset="0"/>
                              </a:rPr>
                              <m:t>y</m:t>
                            </m:r>
                            <m:r>
                              <a:rPr lang="en-US" sz="4000" b="0" i="0" smtClean="0">
                                <a:latin typeface="Cambria Math" panose="02040503050406030204" pitchFamily="18" charset="0"/>
                                <a:cs typeface="Arial" panose="020B0604020202020204" pitchFamily="34" charset="0"/>
                              </a:rPr>
                              <m:t>+</m:t>
                            </m:r>
                            <m:r>
                              <m:rPr>
                                <m:sty m:val="p"/>
                              </m:rPr>
                              <a:rPr lang="en-US" sz="4000" b="0" i="0" smtClean="0">
                                <a:latin typeface="Cambria Math" panose="02040503050406030204" pitchFamily="18" charset="0"/>
                                <a:cs typeface="Arial" panose="020B0604020202020204" pitchFamily="34" charset="0"/>
                              </a:rPr>
                              <m:t>z</m:t>
                            </m:r>
                            <m:r>
                              <a:rPr lang="en-US" sz="4000" b="0" i="0" smtClean="0">
                                <a:latin typeface="Cambria Math" panose="02040503050406030204" pitchFamily="18" charset="0"/>
                                <a:cs typeface="Arial" panose="020B0604020202020204" pitchFamily="34" charset="0"/>
                              </a:rPr>
                              <m:t>&lt;0</m:t>
                            </m:r>
                          </m:e>
                          <m:e>
                            <m:r>
                              <m:rPr>
                                <m:sty m:val="p"/>
                              </m:rPr>
                              <a:rPr lang="en-US" sz="4000" b="0" i="0" smtClean="0">
                                <a:latin typeface="Cambria Math" panose="02040503050406030204" pitchFamily="18" charset="0"/>
                                <a:cs typeface="Arial" panose="020B0604020202020204" pitchFamily="34" charset="0"/>
                              </a:rPr>
                              <m:t>y</m:t>
                            </m:r>
                            <m:r>
                              <a:rPr lang="en-US" sz="4000" b="0" i="0" smtClean="0">
                                <a:latin typeface="Cambria Math" panose="02040503050406030204" pitchFamily="18" charset="0"/>
                                <a:cs typeface="Arial" panose="020B0604020202020204" pitchFamily="34" charset="0"/>
                              </a:rPr>
                              <m:t>&lt;0     </m:t>
                            </m:r>
                            <m:r>
                              <a:rPr lang="en-US" sz="4000" b="0" i="0" smtClean="0">
                                <a:latin typeface="Cambria Math" panose="02040503050406030204" pitchFamily="18" charset="0"/>
                                <a:ea typeface="Cambria Math" panose="02040503050406030204" pitchFamily="18" charset="0"/>
                                <a:cs typeface="Arial" panose="020B0604020202020204" pitchFamily="34" charset="0"/>
                              </a:rPr>
                              <m:t>          </m:t>
                            </m:r>
                          </m:e>
                        </m:eqArr>
                      </m:e>
                    </m:d>
                  </m:oMath>
                </a14:m>
                <a:endParaRPr lang="en-US" sz="4000" dirty="0">
                  <a:latin typeface="Arial" panose="020B0604020202020204" pitchFamily="34" charset="0"/>
                  <a:cs typeface="Arial" panose="020B0604020202020204" pitchFamily="34"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9116786" y="5262832"/>
                <a:ext cx="4218214" cy="1465401"/>
              </a:xfrm>
              <a:prstGeom prst="rect">
                <a:avLst/>
              </a:prstGeom>
              <a:blipFill rotWithShape="0">
                <a:blip r:embed="rId7"/>
                <a:stretch>
                  <a:fillRect l="-52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9116786" y="7349914"/>
                <a:ext cx="4675414" cy="1691104"/>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d) </a:t>
                </a:r>
                <a14:m>
                  <m:oMath xmlns:m="http://schemas.openxmlformats.org/officeDocument/2006/math">
                    <m:d>
                      <m:dPr>
                        <m:begChr m:val="{"/>
                        <m:endChr m:val=""/>
                        <m:ctrlPr>
                          <a:rPr lang="en-US" sz="4000" i="1" smtClean="0">
                            <a:latin typeface="Cambria Math" panose="02040503050406030204" pitchFamily="18" charset="0"/>
                            <a:cs typeface="Arial" panose="020B0604020202020204" pitchFamily="34" charset="0"/>
                          </a:rPr>
                        </m:ctrlPr>
                      </m:dPr>
                      <m:e>
                        <m:eqArr>
                          <m:eqArrPr>
                            <m:ctrlPr>
                              <a:rPr lang="en-US" sz="4000" i="1" smtClean="0">
                                <a:latin typeface="Cambria Math" panose="02040503050406030204" pitchFamily="18" charset="0"/>
                                <a:cs typeface="Arial" panose="020B0604020202020204" pitchFamily="34" charset="0"/>
                              </a:rPr>
                            </m:ctrlPr>
                          </m:eqArrPr>
                          <m:e>
                            <m:r>
                              <a:rPr lang="en-US" sz="4000" b="0" i="0" smtClean="0">
                                <a:latin typeface="Cambria Math" panose="02040503050406030204" pitchFamily="18" charset="0"/>
                                <a:cs typeface="Arial" panose="020B0604020202020204" pitchFamily="34" charset="0"/>
                              </a:rPr>
                              <m:t>−2</m:t>
                            </m:r>
                            <m:r>
                              <m:rPr>
                                <m:sty m:val="p"/>
                              </m:rPr>
                              <a:rPr lang="en-US" sz="4000" b="0" i="0" smtClean="0">
                                <a:latin typeface="Cambria Math" panose="02040503050406030204" pitchFamily="18" charset="0"/>
                                <a:cs typeface="Arial" panose="020B0604020202020204" pitchFamily="34" charset="0"/>
                              </a:rPr>
                              <m:t>x</m:t>
                            </m:r>
                            <m:r>
                              <a:rPr lang="en-US" sz="4000" b="0" i="0" smtClean="0">
                                <a:latin typeface="Cambria Math" panose="02040503050406030204" pitchFamily="18" charset="0"/>
                                <a:cs typeface="Arial" panose="020B0604020202020204" pitchFamily="34" charset="0"/>
                              </a:rPr>
                              <m:t>+</m:t>
                            </m:r>
                            <m:r>
                              <m:rPr>
                                <m:sty m:val="p"/>
                              </m:rPr>
                              <a:rPr lang="en-US" sz="4000" b="0" i="0" smtClean="0">
                                <a:latin typeface="Cambria Math" panose="02040503050406030204" pitchFamily="18" charset="0"/>
                                <a:cs typeface="Arial" panose="020B0604020202020204" pitchFamily="34" charset="0"/>
                              </a:rPr>
                              <m:t>y</m:t>
                            </m:r>
                            <m:r>
                              <a:rPr lang="en-US" sz="4000" b="0" i="0" smtClean="0">
                                <a:latin typeface="Cambria Math" panose="02040503050406030204" pitchFamily="18" charset="0"/>
                                <a:cs typeface="Arial" panose="020B0604020202020204" pitchFamily="34" charset="0"/>
                              </a:rPr>
                              <m:t>&lt; </m:t>
                            </m:r>
                            <m:sSup>
                              <m:sSupPr>
                                <m:ctrlPr>
                                  <a:rPr lang="en-US" sz="4000" b="0" i="1" smtClean="0">
                                    <a:latin typeface="Cambria Math" panose="02040503050406030204" pitchFamily="18" charset="0"/>
                                    <a:cs typeface="Arial" panose="020B0604020202020204" pitchFamily="34" charset="0"/>
                                  </a:rPr>
                                </m:ctrlPr>
                              </m:sSupPr>
                              <m:e>
                                <m:r>
                                  <a:rPr lang="en-US" sz="4000" b="0" i="0" smtClean="0">
                                    <a:latin typeface="Cambria Math" panose="02040503050406030204" pitchFamily="18" charset="0"/>
                                    <a:cs typeface="Arial" panose="020B0604020202020204" pitchFamily="34" charset="0"/>
                                  </a:rPr>
                                  <m:t>3</m:t>
                                </m:r>
                              </m:e>
                              <m:sup>
                                <m:r>
                                  <a:rPr lang="en-US" sz="4000" b="0" i="0" smtClean="0">
                                    <a:latin typeface="Cambria Math" panose="02040503050406030204" pitchFamily="18" charset="0"/>
                                    <a:cs typeface="Arial" panose="020B0604020202020204" pitchFamily="34" charset="0"/>
                                  </a:rPr>
                                  <m:t>2</m:t>
                                </m:r>
                              </m:sup>
                            </m:sSup>
                            <m:r>
                              <a:rPr lang="en-US" sz="4000" b="0" i="0" smtClean="0">
                                <a:latin typeface="Cambria Math" panose="02040503050406030204" pitchFamily="18" charset="0"/>
                                <a:cs typeface="Arial" panose="020B0604020202020204" pitchFamily="34" charset="0"/>
                              </a:rPr>
                              <m:t>     </m:t>
                            </m:r>
                          </m:e>
                          <m:e>
                            <m:sSup>
                              <m:sSupPr>
                                <m:ctrlPr>
                                  <a:rPr lang="en-US" sz="4000" i="1" smtClean="0">
                                    <a:latin typeface="Cambria Math" panose="02040503050406030204" pitchFamily="18" charset="0"/>
                                    <a:cs typeface="Arial" panose="020B0604020202020204" pitchFamily="34" charset="0"/>
                                  </a:rPr>
                                </m:ctrlPr>
                              </m:sSupPr>
                              <m:e>
                                <m:r>
                                  <a:rPr lang="en-US" sz="4000" b="0" i="0" smtClean="0">
                                    <a:latin typeface="Cambria Math" panose="02040503050406030204" pitchFamily="18" charset="0"/>
                                    <a:cs typeface="Arial" panose="020B0604020202020204" pitchFamily="34" charset="0"/>
                                  </a:rPr>
                                  <m:t>4</m:t>
                                </m:r>
                              </m:e>
                              <m:sup>
                                <m:r>
                                  <a:rPr lang="en-US" sz="4000" b="0" i="0" smtClean="0">
                                    <a:latin typeface="Cambria Math" panose="02040503050406030204" pitchFamily="18" charset="0"/>
                                    <a:cs typeface="Arial" panose="020B0604020202020204" pitchFamily="34" charset="0"/>
                                  </a:rPr>
                                  <m:t>2</m:t>
                                </m:r>
                              </m:sup>
                            </m:sSup>
                            <m:r>
                              <m:rPr>
                                <m:sty m:val="p"/>
                              </m:rPr>
                              <a:rPr lang="en-US" sz="4000" b="0" i="0" smtClean="0">
                                <a:latin typeface="Cambria Math" panose="02040503050406030204" pitchFamily="18" charset="0"/>
                                <a:cs typeface="Arial" panose="020B0604020202020204" pitchFamily="34" charset="0"/>
                              </a:rPr>
                              <m:t>x</m:t>
                            </m:r>
                            <m:r>
                              <a:rPr lang="en-US" sz="4000" b="0" i="0" smtClean="0">
                                <a:latin typeface="Cambria Math" panose="02040503050406030204" pitchFamily="18" charset="0"/>
                                <a:cs typeface="Arial" panose="020B0604020202020204" pitchFamily="34" charset="0"/>
                              </a:rPr>
                              <m:t>+3</m:t>
                            </m:r>
                            <m:r>
                              <m:rPr>
                                <m:sty m:val="p"/>
                              </m:rPr>
                              <a:rPr lang="en-US" sz="4000" b="0" i="0" smtClean="0">
                                <a:latin typeface="Cambria Math" panose="02040503050406030204" pitchFamily="18" charset="0"/>
                                <a:cs typeface="Arial" panose="020B0604020202020204" pitchFamily="34" charset="0"/>
                              </a:rPr>
                              <m:t>y</m:t>
                            </m:r>
                            <m:r>
                              <a:rPr lang="en-US" sz="4000" b="0" i="0" smtClean="0">
                                <a:latin typeface="Cambria Math" panose="02040503050406030204" pitchFamily="18" charset="0"/>
                                <a:cs typeface="Arial" panose="020B0604020202020204" pitchFamily="34" charset="0"/>
                              </a:rPr>
                              <m:t>&lt;1   </m:t>
                            </m:r>
                          </m:e>
                        </m:eqArr>
                      </m:e>
                    </m:d>
                  </m:oMath>
                </a14:m>
                <a:endParaRPr lang="en-US" sz="4000" dirty="0">
                  <a:latin typeface="Arial" panose="020B0604020202020204" pitchFamily="34" charset="0"/>
                  <a:cs typeface="Arial" panose="020B0604020202020204" pitchFamily="34"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9116786" y="7349914"/>
                <a:ext cx="4675414" cy="1691104"/>
              </a:xfrm>
              <a:prstGeom prst="rect">
                <a:avLst/>
              </a:prstGeom>
              <a:blipFill rotWithShape="0">
                <a:blip r:embed="rId8"/>
                <a:stretch>
                  <a:fillRect l="-4694"/>
                </a:stretch>
              </a:blipFill>
            </p:spPr>
            <p:txBody>
              <a:bodyPr/>
              <a:lstStyle/>
              <a:p>
                <a:r>
                  <a:rPr lang="en-US">
                    <a:noFill/>
                  </a:rPr>
                  <a:t> </a:t>
                </a:r>
              </a:p>
            </p:txBody>
          </p:sp>
        </mc:Fallback>
      </mc:AlternateContent>
      <p:pic>
        <p:nvPicPr>
          <p:cNvPr id="36" name="Picture 5">
            <a:extLst>
              <a:ext uri="{FF2B5EF4-FFF2-40B4-BE49-F238E27FC236}">
                <a16:creationId xmlns:a16="http://schemas.microsoft.com/office/drawing/2014/main" id="{31EA41D2-9796-7E4F-2882-9DC49D5A8C0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703078" y="5452819"/>
            <a:ext cx="853046" cy="742494"/>
          </a:xfrm>
          <a:prstGeom prst="rect">
            <a:avLst/>
          </a:prstGeom>
        </p:spPr>
      </p:pic>
      <p:pic>
        <p:nvPicPr>
          <p:cNvPr id="37" name="Picture 10">
            <a:extLst>
              <a:ext uri="{FF2B5EF4-FFF2-40B4-BE49-F238E27FC236}">
                <a16:creationId xmlns:a16="http://schemas.microsoft.com/office/drawing/2014/main" id="{65C423E0-743C-7316-FEF3-4CE8613F3E0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703078" y="7816775"/>
            <a:ext cx="850122" cy="757381"/>
          </a:xfrm>
          <a:prstGeom prst="rect">
            <a:avLst/>
          </a:prstGeom>
        </p:spPr>
      </p:pic>
      <p:pic>
        <p:nvPicPr>
          <p:cNvPr id="38" name="Picture 5">
            <a:extLst>
              <a:ext uri="{FF2B5EF4-FFF2-40B4-BE49-F238E27FC236}">
                <a16:creationId xmlns:a16="http://schemas.microsoft.com/office/drawing/2014/main" id="{31EA41D2-9796-7E4F-2882-9DC49D5A8C0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905465" y="7806343"/>
            <a:ext cx="853046" cy="742494"/>
          </a:xfrm>
          <a:prstGeom prst="rect">
            <a:avLst/>
          </a:prstGeom>
        </p:spPr>
      </p:pic>
      <p:pic>
        <p:nvPicPr>
          <p:cNvPr id="39" name="Picture 10">
            <a:extLst>
              <a:ext uri="{FF2B5EF4-FFF2-40B4-BE49-F238E27FC236}">
                <a16:creationId xmlns:a16="http://schemas.microsoft.com/office/drawing/2014/main" id="{65C423E0-743C-7316-FEF3-4CE8613F3E0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908389" y="5612321"/>
            <a:ext cx="850122" cy="757381"/>
          </a:xfrm>
          <a:prstGeom prst="rect">
            <a:avLst/>
          </a:prstGeom>
        </p:spPr>
      </p:pic>
      <p:sp>
        <p:nvSpPr>
          <p:cNvPr id="41" name="Cloud 40"/>
          <p:cNvSpPr/>
          <p:nvPr/>
        </p:nvSpPr>
        <p:spPr>
          <a:xfrm>
            <a:off x="14333006" y="424479"/>
            <a:ext cx="3151413" cy="1594821"/>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C00000"/>
                </a:solidFill>
                <a:latin typeface="Arial" panose="020B0604020202020204" pitchFamily="34" charset="0"/>
                <a:cs typeface="Arial" panose="020B0604020202020204" pitchFamily="34" charset="0"/>
              </a:rPr>
              <a:t>TIẾT 3</a:t>
            </a:r>
          </a:p>
        </p:txBody>
      </p:sp>
    </p:spTree>
    <p:extLst>
      <p:ext uri="{BB962C8B-B14F-4D97-AF65-F5344CB8AC3E}">
        <p14:creationId xmlns:p14="http://schemas.microsoft.com/office/powerpoint/2010/main" val="1380884489"/>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p:cTn id="48" dur="500" fill="hold"/>
                                        <p:tgtEl>
                                          <p:spTgt spid="38"/>
                                        </p:tgtEl>
                                        <p:attrNameLst>
                                          <p:attrName>ppt_w</p:attrName>
                                        </p:attrNameLst>
                                      </p:cBhvr>
                                      <p:tavLst>
                                        <p:tav tm="0">
                                          <p:val>
                                            <p:fltVal val="0"/>
                                          </p:val>
                                        </p:tav>
                                        <p:tav tm="100000">
                                          <p:val>
                                            <p:strVal val="#ppt_w"/>
                                          </p:val>
                                        </p:tav>
                                      </p:tavLst>
                                    </p:anim>
                                    <p:anim calcmode="lin" valueType="num">
                                      <p:cBhvr>
                                        <p:cTn id="49" dur="500" fill="hold"/>
                                        <p:tgtEl>
                                          <p:spTgt spid="38"/>
                                        </p:tgtEl>
                                        <p:attrNameLst>
                                          <p:attrName>ppt_h</p:attrName>
                                        </p:attrNameLst>
                                      </p:cBhvr>
                                      <p:tavLst>
                                        <p:tav tm="0">
                                          <p:val>
                                            <p:fltVal val="0"/>
                                          </p:val>
                                        </p:tav>
                                        <p:tav tm="100000">
                                          <p:val>
                                            <p:strVal val="#ppt_h"/>
                                          </p:val>
                                        </p:tav>
                                      </p:tavLst>
                                    </p:anim>
                                    <p:animEffect transition="in" filter="fade">
                                      <p:cBhvr>
                                        <p:cTn id="5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914400" y="2301838"/>
            <a:ext cx="16306800" cy="7413662"/>
            <a:chOff x="0" y="0"/>
            <a:chExt cx="4370356" cy="1133981"/>
          </a:xfrm>
        </p:grpSpPr>
        <p:sp>
          <p:nvSpPr>
            <p:cNvPr id="7" name="Freeform 7"/>
            <p:cNvSpPr/>
            <p:nvPr/>
          </p:nvSpPr>
          <p:spPr>
            <a:xfrm>
              <a:off x="0" y="0"/>
              <a:ext cx="4370356" cy="1133981"/>
            </a:xfrm>
            <a:custGeom>
              <a:avLst/>
              <a:gdLst/>
              <a:ahLst/>
              <a:cxnLst/>
              <a:rect l="l" t="t" r="r" b="b"/>
              <a:pathLst>
                <a:path w="4370356" h="1133981">
                  <a:moveTo>
                    <a:pt x="4245896" y="1133981"/>
                  </a:moveTo>
                  <a:lnTo>
                    <a:pt x="124460" y="1133981"/>
                  </a:lnTo>
                  <a:cubicBezTo>
                    <a:pt x="55880" y="1133981"/>
                    <a:pt x="0" y="1078101"/>
                    <a:pt x="0" y="1009521"/>
                  </a:cubicBezTo>
                  <a:lnTo>
                    <a:pt x="0" y="124460"/>
                  </a:lnTo>
                  <a:cubicBezTo>
                    <a:pt x="0" y="55880"/>
                    <a:pt x="55880" y="0"/>
                    <a:pt x="124460" y="0"/>
                  </a:cubicBezTo>
                  <a:lnTo>
                    <a:pt x="4245896" y="0"/>
                  </a:lnTo>
                  <a:cubicBezTo>
                    <a:pt x="4314477" y="0"/>
                    <a:pt x="4370356" y="55880"/>
                    <a:pt x="4370356" y="124460"/>
                  </a:cubicBezTo>
                  <a:lnTo>
                    <a:pt x="4370356" y="1009521"/>
                  </a:lnTo>
                  <a:cubicBezTo>
                    <a:pt x="4370356" y="1078101"/>
                    <a:pt x="4314477" y="1133981"/>
                    <a:pt x="4245896" y="1133981"/>
                  </a:cubicBezTo>
                  <a:close/>
                </a:path>
              </a:pathLst>
            </a:custGeom>
            <a:solidFill>
              <a:srgbClr val="EDF0F2"/>
            </a:solidFill>
          </p:spPr>
        </p:sp>
      </p:grpSp>
      <p:grpSp>
        <p:nvGrpSpPr>
          <p:cNvPr id="48" name="Group 47"/>
          <p:cNvGrpSpPr/>
          <p:nvPr/>
        </p:nvGrpSpPr>
        <p:grpSpPr>
          <a:xfrm>
            <a:off x="947057" y="856915"/>
            <a:ext cx="5694641" cy="1135521"/>
            <a:chOff x="947057" y="856915"/>
            <a:chExt cx="5694641" cy="1135521"/>
          </a:xfrm>
        </p:grpSpPr>
        <p:grpSp>
          <p:nvGrpSpPr>
            <p:cNvPr id="2" name="Group 2"/>
            <p:cNvGrpSpPr/>
            <p:nvPr/>
          </p:nvGrpSpPr>
          <p:grpSpPr>
            <a:xfrm>
              <a:off x="947057" y="856915"/>
              <a:ext cx="5694641" cy="1135521"/>
              <a:chOff x="0" y="0"/>
              <a:chExt cx="4370356" cy="871456"/>
            </a:xfrm>
            <a:solidFill>
              <a:schemeClr val="accent6">
                <a:lumMod val="60000"/>
                <a:lumOff val="40000"/>
              </a:schemeClr>
            </a:solidFill>
          </p:grpSpPr>
          <p:sp>
            <p:nvSpPr>
              <p:cNvPr id="3" name="Freeform 3"/>
              <p:cNvSpPr/>
              <p:nvPr/>
            </p:nvSpPr>
            <p:spPr>
              <a:xfrm>
                <a:off x="0" y="0"/>
                <a:ext cx="4370356" cy="871456"/>
              </a:xfrm>
              <a:custGeom>
                <a:avLst/>
                <a:gdLst/>
                <a:ahLst/>
                <a:cxnLst/>
                <a:rect l="l" t="t" r="r" b="b"/>
                <a:pathLst>
                  <a:path w="4370356" h="871456">
                    <a:moveTo>
                      <a:pt x="4245896" y="871456"/>
                    </a:moveTo>
                    <a:lnTo>
                      <a:pt x="124460" y="871456"/>
                    </a:lnTo>
                    <a:cubicBezTo>
                      <a:pt x="55880" y="871456"/>
                      <a:pt x="0" y="815576"/>
                      <a:pt x="0" y="746996"/>
                    </a:cubicBezTo>
                    <a:lnTo>
                      <a:pt x="0" y="124460"/>
                    </a:lnTo>
                    <a:cubicBezTo>
                      <a:pt x="0" y="55880"/>
                      <a:pt x="55880" y="0"/>
                      <a:pt x="124460" y="0"/>
                    </a:cubicBezTo>
                    <a:lnTo>
                      <a:pt x="4245896" y="0"/>
                    </a:lnTo>
                    <a:cubicBezTo>
                      <a:pt x="4314477" y="0"/>
                      <a:pt x="4370356" y="55880"/>
                      <a:pt x="4370356" y="124460"/>
                    </a:cubicBezTo>
                    <a:lnTo>
                      <a:pt x="4370356" y="746996"/>
                    </a:lnTo>
                    <a:cubicBezTo>
                      <a:pt x="4370356" y="815576"/>
                      <a:pt x="4314477" y="871456"/>
                      <a:pt x="4245896" y="871456"/>
                    </a:cubicBezTo>
                    <a:close/>
                  </a:path>
                </a:pathLst>
              </a:custGeom>
              <a:grpFill/>
            </p:spPr>
          </p:sp>
        </p:grpSp>
        <p:sp>
          <p:nvSpPr>
            <p:cNvPr id="46" name="TextBox 45"/>
            <p:cNvSpPr txBox="1"/>
            <p:nvPr/>
          </p:nvSpPr>
          <p:spPr>
            <a:xfrm>
              <a:off x="1279777" y="1070732"/>
              <a:ext cx="5029200" cy="707886"/>
            </a:xfrm>
            <a:prstGeom prst="rect">
              <a:avLst/>
            </a:prstGeom>
            <a:noFill/>
          </p:spPr>
          <p:txBody>
            <a:bodyPr wrap="square" rtlCol="0">
              <a:spAutoFit/>
            </a:bodyPr>
            <a:lstStyle/>
            <a:p>
              <a:pPr algn="ct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2.5 (SGK - tr30)</a:t>
              </a:r>
            </a:p>
          </p:txBody>
        </p:sp>
      </p:grpSp>
      <p:sp>
        <p:nvSpPr>
          <p:cNvPr id="47" name="TextBox 46"/>
          <p:cNvSpPr txBox="1"/>
          <p:nvPr/>
        </p:nvSpPr>
        <p:spPr>
          <a:xfrm>
            <a:off x="6963533" y="547512"/>
            <a:ext cx="9833124" cy="1754326"/>
          </a:xfrm>
          <a:prstGeom prst="rect">
            <a:avLst/>
          </a:prstGeom>
          <a:noFill/>
        </p:spPr>
        <p:txBody>
          <a:bodyPr wrap="square" rtlCol="0">
            <a:spAutoFit/>
          </a:bodyPr>
          <a:lstStyle/>
          <a:p>
            <a:pPr algn="just">
              <a:lnSpc>
                <a:spcPct val="150000"/>
              </a:lnSpc>
            </a:pPr>
            <a:r>
              <a:rPr lang="en-US" sz="3600" dirty="0" err="1">
                <a:latin typeface="Arial" panose="020B0604020202020204" pitchFamily="34" charset="0"/>
                <a:cs typeface="Arial" panose="020B0604020202020204" pitchFamily="34" charset="0"/>
              </a:rPr>
              <a:t>Biểu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diễn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nghiệm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phương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mặt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phẳng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tọa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a:t>
            </a:r>
            <a:r>
              <a:rPr lang="en-US" sz="3600" dirty="0">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49" name="TextBox 48"/>
              <p:cNvSpPr txBox="1"/>
              <p:nvPr/>
            </p:nvSpPr>
            <p:spPr>
              <a:xfrm>
                <a:off x="2190978" y="1778619"/>
                <a:ext cx="3597023" cy="2745367"/>
              </a:xfrm>
              <a:prstGeom prst="rect">
                <a:avLst/>
              </a:prstGeom>
              <a:noFill/>
            </p:spPr>
            <p:txBody>
              <a:bodyPr wrap="square" rtlCol="0">
                <a:spAutoFit/>
              </a:bodyPr>
              <a:lstStyle/>
              <a:p>
                <a:pPr algn="just">
                  <a:lnSpc>
                    <a:spcPct val="150000"/>
                  </a:lnSpc>
                </a:pPr>
                <a:r>
                  <a:rPr lang="en-US" sz="3600" dirty="0">
                    <a:latin typeface="Arial" panose="020B0604020202020204" pitchFamily="34" charset="0"/>
                    <a:cs typeface="Arial" panose="020B0604020202020204" pitchFamily="34" charset="0"/>
                  </a:rPr>
                  <a:t>a) </a:t>
                </a:r>
                <a14:m>
                  <m:oMath xmlns:m="http://schemas.openxmlformats.org/officeDocument/2006/math">
                    <m:d>
                      <m:dPr>
                        <m:begChr m:val="{"/>
                        <m:endChr m:val=""/>
                        <m:ctrlPr>
                          <a:rPr lang="en-US" sz="3600" i="1" smtClean="0">
                            <a:latin typeface="Cambria Math" panose="02040503050406030204" pitchFamily="18" charset="0"/>
                            <a:cs typeface="Arial" panose="020B0604020202020204" pitchFamily="34" charset="0"/>
                          </a:rPr>
                        </m:ctrlPr>
                      </m:dPr>
                      <m:e>
                        <m:eqArr>
                          <m:eqArrPr>
                            <m:ctrlPr>
                              <a:rPr lang="en-US" sz="3600" i="1" smtClean="0">
                                <a:latin typeface="Cambria Math" panose="02040503050406030204" pitchFamily="18" charset="0"/>
                                <a:cs typeface="Arial" panose="020B0604020202020204" pitchFamily="34" charset="0"/>
                              </a:rPr>
                            </m:ctrlPr>
                          </m:eqArrPr>
                          <m:e>
                            <m:r>
                              <a:rPr lang="en-US" sz="3600" b="0" i="1" smtClean="0">
                                <a:latin typeface="Cambria Math" panose="02040503050406030204" pitchFamily="18" charset="0"/>
                                <a:cs typeface="Arial" panose="020B0604020202020204" pitchFamily="34" charset="0"/>
                              </a:rPr>
                              <m:t>𝑦</m:t>
                            </m:r>
                            <m:r>
                              <a:rPr lang="en-US" sz="3600" b="0" i="1" smtClean="0">
                                <a:latin typeface="Cambria Math" panose="02040503050406030204" pitchFamily="18" charset="0"/>
                                <a:cs typeface="Arial" panose="020B0604020202020204" pitchFamily="34" charset="0"/>
                              </a:rPr>
                              <m:t> −</m:t>
                            </m:r>
                            <m:r>
                              <a:rPr lang="en-US" sz="3600" b="0" i="1" smtClean="0">
                                <a:latin typeface="Cambria Math" panose="02040503050406030204" pitchFamily="18" charset="0"/>
                                <a:cs typeface="Arial" panose="020B0604020202020204" pitchFamily="34" charset="0"/>
                              </a:rPr>
                              <m:t>𝑥</m:t>
                            </m:r>
                            <m:r>
                              <a:rPr lang="en-US" sz="3600" b="0" i="1" smtClean="0">
                                <a:latin typeface="Cambria Math" panose="02040503050406030204" pitchFamily="18" charset="0"/>
                                <a:cs typeface="Arial" panose="020B0604020202020204" pitchFamily="34" charset="0"/>
                              </a:rPr>
                              <m:t>&lt;−1</m:t>
                            </m:r>
                          </m:e>
                          <m:e>
                            <m:r>
                              <a:rPr lang="en-US" sz="3600" b="0" i="1" smtClean="0">
                                <a:latin typeface="Cambria Math" panose="02040503050406030204" pitchFamily="18" charset="0"/>
                                <a:cs typeface="Arial" panose="020B0604020202020204" pitchFamily="34" charset="0"/>
                              </a:rPr>
                              <m:t>𝑥</m:t>
                            </m:r>
                            <m:r>
                              <a:rPr lang="en-US" sz="3600" b="0" i="1" smtClean="0">
                                <a:latin typeface="Cambria Math" panose="02040503050406030204" pitchFamily="18" charset="0"/>
                                <a:cs typeface="Arial" panose="020B0604020202020204" pitchFamily="34" charset="0"/>
                              </a:rPr>
                              <m:t>&gt;0</m:t>
                            </m:r>
                          </m:e>
                          <m:e>
                            <m:r>
                              <a:rPr lang="en-US" sz="3600" b="0" i="1" smtClean="0">
                                <a:latin typeface="Cambria Math" panose="02040503050406030204" pitchFamily="18" charset="0"/>
                                <a:cs typeface="Arial" panose="020B0604020202020204" pitchFamily="34" charset="0"/>
                              </a:rPr>
                              <m:t>𝑦</m:t>
                            </m:r>
                            <m:r>
                              <a:rPr lang="en-US" sz="3600" b="0" i="1" smtClean="0">
                                <a:latin typeface="Cambria Math" panose="02040503050406030204" pitchFamily="18" charset="0"/>
                                <a:cs typeface="Arial" panose="020B0604020202020204" pitchFamily="34" charset="0"/>
                              </a:rPr>
                              <m:t>&lt;0</m:t>
                            </m:r>
                          </m:e>
                        </m:eqArr>
                      </m:e>
                    </m:d>
                  </m:oMath>
                </a14:m>
                <a:endParaRPr lang="en-US" sz="3600" dirty="0">
                  <a:latin typeface="Arial" panose="020B0604020202020204" pitchFamily="34" charset="0"/>
                  <a:cs typeface="Arial" panose="020B0604020202020204" pitchFamily="34" charset="0"/>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2190978" y="1778619"/>
                <a:ext cx="3597023" cy="2745367"/>
              </a:xfrm>
              <a:prstGeom prst="rect">
                <a:avLst/>
              </a:prstGeom>
              <a:blipFill rotWithShape="0">
                <a:blip r:embed="rId2"/>
                <a:stretch>
                  <a:fillRect l="-50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6828543" y="1778618"/>
                <a:ext cx="3597023" cy="2745367"/>
              </a:xfrm>
              <a:prstGeom prst="rect">
                <a:avLst/>
              </a:prstGeom>
              <a:noFill/>
            </p:spPr>
            <p:txBody>
              <a:bodyPr wrap="square" rtlCol="0">
                <a:spAutoFit/>
              </a:bodyPr>
              <a:lstStyle/>
              <a:p>
                <a:pPr algn="just">
                  <a:lnSpc>
                    <a:spcPct val="150000"/>
                  </a:lnSpc>
                </a:pPr>
                <a:r>
                  <a:rPr lang="en-US" sz="3600" dirty="0">
                    <a:latin typeface="Arial" panose="020B0604020202020204" pitchFamily="34" charset="0"/>
                    <a:cs typeface="Arial" panose="020B0604020202020204" pitchFamily="34" charset="0"/>
                  </a:rPr>
                  <a:t>b) </a:t>
                </a:r>
                <a14:m>
                  <m:oMath xmlns:m="http://schemas.openxmlformats.org/officeDocument/2006/math">
                    <m:d>
                      <m:dPr>
                        <m:begChr m:val="{"/>
                        <m:endChr m:val=""/>
                        <m:ctrlPr>
                          <a:rPr lang="en-US" sz="3600" i="1" smtClean="0">
                            <a:latin typeface="Cambria Math" panose="02040503050406030204" pitchFamily="18" charset="0"/>
                            <a:cs typeface="Arial" panose="020B0604020202020204" pitchFamily="34" charset="0"/>
                          </a:rPr>
                        </m:ctrlPr>
                      </m:dPr>
                      <m:e>
                        <m:eqArr>
                          <m:eqArrPr>
                            <m:ctrlPr>
                              <a:rPr lang="en-US" sz="3600" i="1" smtClean="0">
                                <a:latin typeface="Cambria Math" panose="02040503050406030204" pitchFamily="18" charset="0"/>
                                <a:cs typeface="Arial" panose="020B0604020202020204" pitchFamily="34" charset="0"/>
                              </a:rPr>
                            </m:ctrlPr>
                          </m:eqArrPr>
                          <m:e>
                            <m:r>
                              <a:rPr lang="en-US" sz="3600" b="0" i="1" smtClean="0">
                                <a:latin typeface="Cambria Math" panose="02040503050406030204" pitchFamily="18" charset="0"/>
                                <a:cs typeface="Arial" panose="020B0604020202020204" pitchFamily="34" charset="0"/>
                              </a:rPr>
                              <m:t>𝑥</m:t>
                            </m:r>
                            <m:r>
                              <a:rPr lang="en-US" sz="3600" b="0" i="1" smtClean="0">
                                <a:latin typeface="Cambria Math" panose="02040503050406030204" pitchFamily="18" charset="0"/>
                                <a:cs typeface="Arial" panose="020B0604020202020204" pitchFamily="34" charset="0"/>
                              </a:rPr>
                              <m:t> ≥0         </m:t>
                            </m:r>
                          </m:e>
                          <m:e>
                            <m:r>
                              <a:rPr lang="en-US" sz="3600" b="0" i="1" smtClean="0">
                                <a:latin typeface="Cambria Math" panose="02040503050406030204" pitchFamily="18" charset="0"/>
                                <a:cs typeface="Arial" panose="020B0604020202020204" pitchFamily="34" charset="0"/>
                              </a:rPr>
                              <m:t>𝑦</m:t>
                            </m:r>
                            <m:r>
                              <a:rPr lang="en-US" sz="3600" b="0" i="1" smtClean="0">
                                <a:latin typeface="Cambria Math" panose="02040503050406030204" pitchFamily="18" charset="0"/>
                                <a:cs typeface="Arial" panose="020B0604020202020204" pitchFamily="34" charset="0"/>
                              </a:rPr>
                              <m:t> ≥0          </m:t>
                            </m:r>
                          </m:e>
                          <m:e>
                            <m:r>
                              <a:rPr lang="en-US" sz="3600" b="0" i="1" smtClean="0">
                                <a:latin typeface="Cambria Math" panose="02040503050406030204" pitchFamily="18" charset="0"/>
                                <a:cs typeface="Arial" panose="020B0604020202020204" pitchFamily="34" charset="0"/>
                              </a:rPr>
                              <m:t>2</m:t>
                            </m:r>
                            <m:r>
                              <a:rPr lang="en-US" sz="3600" b="0" i="1" smtClean="0">
                                <a:latin typeface="Cambria Math" panose="02040503050406030204" pitchFamily="18" charset="0"/>
                                <a:cs typeface="Arial" panose="020B0604020202020204" pitchFamily="34" charset="0"/>
                              </a:rPr>
                              <m:t>𝑥</m:t>
                            </m:r>
                            <m:r>
                              <a:rPr lang="en-US" sz="3600" b="0" i="1" smtClean="0">
                                <a:latin typeface="Cambria Math" panose="02040503050406030204" pitchFamily="18" charset="0"/>
                                <a:cs typeface="Arial" panose="020B0604020202020204" pitchFamily="34" charset="0"/>
                              </a:rPr>
                              <m:t>+</m:t>
                            </m:r>
                            <m:r>
                              <a:rPr lang="en-US" sz="3600" b="0" i="1" smtClean="0">
                                <a:latin typeface="Cambria Math" panose="02040503050406030204" pitchFamily="18" charset="0"/>
                                <a:cs typeface="Arial" panose="020B0604020202020204" pitchFamily="34" charset="0"/>
                              </a:rPr>
                              <m:t>𝑦</m:t>
                            </m:r>
                            <m:r>
                              <a:rPr lang="en-US" sz="3600" b="0" i="1" smtClean="0">
                                <a:latin typeface="Cambria Math" panose="02040503050406030204" pitchFamily="18" charset="0"/>
                                <a:cs typeface="Arial" panose="020B0604020202020204" pitchFamily="34" charset="0"/>
                              </a:rPr>
                              <m:t> ≤4</m:t>
                            </m:r>
                          </m:e>
                        </m:eqArr>
                      </m:e>
                    </m:d>
                  </m:oMath>
                </a14:m>
                <a:endParaRPr lang="en-US" sz="3600" dirty="0">
                  <a:latin typeface="Arial" panose="020B0604020202020204" pitchFamily="34" charset="0"/>
                  <a:cs typeface="Arial" panose="020B0604020202020204" pitchFamily="34"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6828543" y="1778618"/>
                <a:ext cx="3597023" cy="2745367"/>
              </a:xfrm>
              <a:prstGeom prst="rect">
                <a:avLst/>
              </a:prstGeom>
              <a:blipFill rotWithShape="0">
                <a:blip r:embed="rId3"/>
                <a:stretch>
                  <a:fillRect l="-50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11658600" y="1778618"/>
                <a:ext cx="3597023" cy="2745367"/>
              </a:xfrm>
              <a:prstGeom prst="rect">
                <a:avLst/>
              </a:prstGeom>
              <a:noFill/>
            </p:spPr>
            <p:txBody>
              <a:bodyPr wrap="square" rtlCol="0">
                <a:spAutoFit/>
              </a:bodyPr>
              <a:lstStyle/>
              <a:p>
                <a:pPr algn="just">
                  <a:lnSpc>
                    <a:spcPct val="150000"/>
                  </a:lnSpc>
                </a:pPr>
                <a:r>
                  <a:rPr lang="en-US" sz="3600" dirty="0">
                    <a:latin typeface="Arial" panose="020B0604020202020204" pitchFamily="34" charset="0"/>
                    <a:cs typeface="Arial" panose="020B0604020202020204" pitchFamily="34" charset="0"/>
                  </a:rPr>
                  <a:t>c) </a:t>
                </a:r>
                <a14:m>
                  <m:oMath xmlns:m="http://schemas.openxmlformats.org/officeDocument/2006/math">
                    <m:d>
                      <m:dPr>
                        <m:begChr m:val="{"/>
                        <m:endChr m:val=""/>
                        <m:ctrlPr>
                          <a:rPr lang="en-US" sz="3600" i="1" smtClean="0">
                            <a:latin typeface="Cambria Math" panose="02040503050406030204" pitchFamily="18" charset="0"/>
                            <a:cs typeface="Arial" panose="020B0604020202020204" pitchFamily="34" charset="0"/>
                          </a:rPr>
                        </m:ctrlPr>
                      </m:dPr>
                      <m:e>
                        <m:eqArr>
                          <m:eqArrPr>
                            <m:ctrlPr>
                              <a:rPr lang="en-US" sz="3600" i="1" smtClean="0">
                                <a:latin typeface="Cambria Math" panose="02040503050406030204" pitchFamily="18" charset="0"/>
                                <a:cs typeface="Arial" panose="020B0604020202020204" pitchFamily="34" charset="0"/>
                              </a:rPr>
                            </m:ctrlPr>
                          </m:eqArrPr>
                          <m:e>
                            <m:r>
                              <a:rPr lang="en-US" sz="3600" b="0" i="1" smtClean="0">
                                <a:latin typeface="Cambria Math" panose="02040503050406030204" pitchFamily="18" charset="0"/>
                                <a:cs typeface="Arial" panose="020B0604020202020204" pitchFamily="34" charset="0"/>
                              </a:rPr>
                              <m:t>𝑥</m:t>
                            </m:r>
                            <m:r>
                              <a:rPr lang="en-US" sz="3600" b="0" i="1" smtClean="0">
                                <a:latin typeface="Cambria Math" panose="02040503050406030204" pitchFamily="18" charset="0"/>
                                <a:cs typeface="Arial" panose="020B0604020202020204" pitchFamily="34" charset="0"/>
                              </a:rPr>
                              <m:t> ≥0       </m:t>
                            </m:r>
                          </m:e>
                          <m:e>
                            <m:r>
                              <a:rPr lang="en-US" sz="3600" b="0" i="1" smtClean="0">
                                <a:latin typeface="Cambria Math" panose="02040503050406030204" pitchFamily="18" charset="0"/>
                                <a:cs typeface="Arial" panose="020B0604020202020204" pitchFamily="34" charset="0"/>
                              </a:rPr>
                              <m:t>𝑥</m:t>
                            </m:r>
                            <m:r>
                              <a:rPr lang="en-US" sz="3600" b="0" i="1" smtClean="0">
                                <a:latin typeface="Cambria Math" panose="02040503050406030204" pitchFamily="18" charset="0"/>
                                <a:cs typeface="Arial" panose="020B0604020202020204" pitchFamily="34" charset="0"/>
                              </a:rPr>
                              <m:t>+</m:t>
                            </m:r>
                            <m:r>
                              <a:rPr lang="en-US" sz="3600" b="0" i="1" smtClean="0">
                                <a:latin typeface="Cambria Math" panose="02040503050406030204" pitchFamily="18" charset="0"/>
                                <a:cs typeface="Arial" panose="020B0604020202020204" pitchFamily="34" charset="0"/>
                              </a:rPr>
                              <m:t>𝑦</m:t>
                            </m:r>
                            <m:r>
                              <a:rPr lang="en-US" sz="3600" b="0" i="1" smtClean="0">
                                <a:latin typeface="Cambria Math" panose="02040503050406030204" pitchFamily="18" charset="0"/>
                                <a:cs typeface="Arial" panose="020B0604020202020204" pitchFamily="34" charset="0"/>
                              </a:rPr>
                              <m:t>&gt;5</m:t>
                            </m:r>
                          </m:e>
                          <m:e>
                            <m:r>
                              <a:rPr lang="en-US" sz="3600" b="0" i="1" smtClean="0">
                                <a:latin typeface="Cambria Math" panose="02040503050406030204" pitchFamily="18" charset="0"/>
                                <a:cs typeface="Arial" panose="020B0604020202020204" pitchFamily="34" charset="0"/>
                              </a:rPr>
                              <m:t>𝑥</m:t>
                            </m:r>
                            <m:r>
                              <a:rPr lang="en-US" sz="3600" b="0" i="1" smtClean="0">
                                <a:latin typeface="Cambria Math" panose="02040503050406030204" pitchFamily="18" charset="0"/>
                                <a:cs typeface="Arial" panose="020B0604020202020204" pitchFamily="34" charset="0"/>
                              </a:rPr>
                              <m:t> −</m:t>
                            </m:r>
                            <m:r>
                              <a:rPr lang="en-US" sz="3600" b="0" i="1" smtClean="0">
                                <a:latin typeface="Cambria Math" panose="02040503050406030204" pitchFamily="18" charset="0"/>
                                <a:cs typeface="Arial" panose="020B0604020202020204" pitchFamily="34" charset="0"/>
                              </a:rPr>
                              <m:t>𝑦</m:t>
                            </m:r>
                            <m:r>
                              <a:rPr lang="en-US" sz="3600" b="0" i="1" smtClean="0">
                                <a:latin typeface="Cambria Math" panose="02040503050406030204" pitchFamily="18" charset="0"/>
                                <a:cs typeface="Arial" panose="020B0604020202020204" pitchFamily="34" charset="0"/>
                              </a:rPr>
                              <m:t>&lt;0</m:t>
                            </m:r>
                          </m:e>
                        </m:eqArr>
                      </m:e>
                    </m:d>
                  </m:oMath>
                </a14:m>
                <a:endParaRPr lang="en-US" sz="3600" dirty="0">
                  <a:latin typeface="Arial" panose="020B0604020202020204" pitchFamily="34" charset="0"/>
                  <a:cs typeface="Arial" panose="020B0604020202020204" pitchFamily="34" charset="0"/>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11658600" y="1778618"/>
                <a:ext cx="3597023" cy="2745367"/>
              </a:xfrm>
              <a:prstGeom prst="rect">
                <a:avLst/>
              </a:prstGeom>
              <a:blipFill rotWithShape="0">
                <a:blip r:embed="rId4"/>
                <a:stretch>
                  <a:fillRect l="-5254"/>
                </a:stretch>
              </a:blipFill>
            </p:spPr>
            <p:txBody>
              <a:bodyPr/>
              <a:lstStyle/>
              <a:p>
                <a:r>
                  <a:rPr lang="en-US">
                    <a:noFill/>
                  </a:rPr>
                  <a:t> </a:t>
                </a:r>
              </a:p>
            </p:txBody>
          </p:sp>
        </mc:Fallback>
      </mc:AlternateContent>
      <p:pic>
        <p:nvPicPr>
          <p:cNvPr id="52" name="Picture 5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21314" y="1824766"/>
            <a:ext cx="1700931" cy="3176291"/>
          </a:xfrm>
          <a:prstGeom prst="rect">
            <a:avLst/>
          </a:prstGeom>
        </p:spPr>
      </p:pic>
      <p:grpSp>
        <p:nvGrpSpPr>
          <p:cNvPr id="53" name="Group 52"/>
          <p:cNvGrpSpPr/>
          <p:nvPr/>
        </p:nvGrpSpPr>
        <p:grpSpPr>
          <a:xfrm>
            <a:off x="374434" y="4523214"/>
            <a:ext cx="2591135" cy="1689534"/>
            <a:chOff x="1419505" y="804361"/>
            <a:chExt cx="2591135" cy="1689534"/>
          </a:xfrm>
        </p:grpSpPr>
        <p:pic>
          <p:nvPicPr>
            <p:cNvPr id="54" name="Picture 5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9505" y="804361"/>
              <a:ext cx="2591135" cy="1689534"/>
            </a:xfrm>
            <a:prstGeom prst="rect">
              <a:avLst/>
            </a:prstGeom>
          </p:spPr>
        </p:pic>
        <p:sp>
          <p:nvSpPr>
            <p:cNvPr id="55" name="TextBox 54"/>
            <p:cNvSpPr txBox="1"/>
            <p:nvPr/>
          </p:nvSpPr>
          <p:spPr>
            <a:xfrm>
              <a:off x="1848410" y="1203647"/>
              <a:ext cx="1733323" cy="707886"/>
            </a:xfrm>
            <a:prstGeom prst="rect">
              <a:avLst/>
            </a:prstGeom>
            <a:noFill/>
          </p:spPr>
          <p:txBody>
            <a:bodyPr wrap="square" rtlCol="0">
              <a:spAutoFit/>
            </a:bodyPr>
            <a:lstStyle/>
            <a:p>
              <a:pPr algn="ctr"/>
              <a:r>
                <a:rPr lang="en-US" sz="4000" b="1" dirty="0" err="1">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p:sp>
        <p:nvSpPr>
          <p:cNvPr id="56" name="Rectangle 55"/>
          <p:cNvSpPr/>
          <p:nvPr/>
        </p:nvSpPr>
        <p:spPr>
          <a:xfrm>
            <a:off x="2775857" y="5537634"/>
            <a:ext cx="14020800" cy="3416320"/>
          </a:xfrm>
          <a:prstGeom prst="rect">
            <a:avLst/>
          </a:prstGeom>
        </p:spPr>
        <p:txBody>
          <a:bodyPr wrap="square">
            <a:spAutoFit/>
          </a:bodyPr>
          <a:lstStyle/>
          <a:p>
            <a:pPr algn="just">
              <a:lnSpc>
                <a:spcPct val="150000"/>
              </a:lnSpc>
            </a:pPr>
            <a:r>
              <a:rPr lang="vi-VN" sz="3600" dirty="0"/>
              <a:t>a) </a:t>
            </a:r>
            <a:r>
              <a:rPr lang="vi-VN" sz="3600" dirty="0">
                <a:solidFill>
                  <a:srgbClr val="0070C0"/>
                </a:solidFill>
              </a:rPr>
              <a:t>Bước 1: </a:t>
            </a:r>
            <a:r>
              <a:rPr lang="vi-VN" sz="3600" dirty="0"/>
              <a:t>Vẽ đường thẳng d:</a:t>
            </a:r>
            <a:r>
              <a:rPr lang="en-US" sz="3600" dirty="0"/>
              <a:t> </a:t>
            </a:r>
            <a:r>
              <a:rPr lang="vi-VN" sz="3600" dirty="0"/>
              <a:t>y</a:t>
            </a:r>
            <a:r>
              <a:rPr lang="en-US" sz="3600" dirty="0"/>
              <a:t> </a:t>
            </a:r>
            <a:r>
              <a:rPr lang="vi-VN" sz="3600" dirty="0"/>
              <a:t>-</a:t>
            </a:r>
            <a:r>
              <a:rPr lang="en-US" sz="3600" dirty="0"/>
              <a:t> </a:t>
            </a:r>
            <a:r>
              <a:rPr lang="vi-VN" sz="3600" dirty="0"/>
              <a:t>x</a:t>
            </a:r>
            <a:r>
              <a:rPr lang="en-US" sz="3600" dirty="0"/>
              <a:t> </a:t>
            </a:r>
            <a:r>
              <a:rPr lang="vi-VN" sz="3600" dirty="0"/>
              <a:t>=</a:t>
            </a:r>
            <a:r>
              <a:rPr lang="en-US" sz="3600" dirty="0"/>
              <a:t> </a:t>
            </a:r>
            <a:r>
              <a:rPr lang="vi-VN" sz="3600" dirty="0"/>
              <a:t>-1. Lấy điểm O(0;</a:t>
            </a:r>
            <a:r>
              <a:rPr lang="en-US" sz="3600" dirty="0"/>
              <a:t> </a:t>
            </a:r>
            <a:r>
              <a:rPr lang="vi-VN" sz="3600" dirty="0"/>
              <a:t>0) không thuộc d và thay x</a:t>
            </a:r>
            <a:r>
              <a:rPr lang="en-US" sz="3600" dirty="0"/>
              <a:t> </a:t>
            </a:r>
            <a:r>
              <a:rPr lang="vi-VN" sz="3600" dirty="0"/>
              <a:t>=</a:t>
            </a:r>
            <a:r>
              <a:rPr lang="en-US" sz="3600" dirty="0"/>
              <a:t> </a:t>
            </a:r>
            <a:r>
              <a:rPr lang="vi-VN" sz="3600" dirty="0"/>
              <a:t>0, y</a:t>
            </a:r>
            <a:r>
              <a:rPr lang="en-US" sz="3600" dirty="0"/>
              <a:t> </a:t>
            </a:r>
            <a:r>
              <a:rPr lang="vi-VN" sz="3600" dirty="0"/>
              <a:t>=</a:t>
            </a:r>
            <a:r>
              <a:rPr lang="en-US" sz="3600" dirty="0"/>
              <a:t> </a:t>
            </a:r>
            <a:r>
              <a:rPr lang="vi-VN" sz="3600" dirty="0"/>
              <a:t>0 vào biểu thức y</a:t>
            </a:r>
            <a:r>
              <a:rPr lang="en-US" sz="3600" dirty="0"/>
              <a:t> </a:t>
            </a:r>
            <a:r>
              <a:rPr lang="vi-VN" sz="3600" dirty="0"/>
              <a:t>-</a:t>
            </a:r>
            <a:r>
              <a:rPr lang="en-US" sz="3600" dirty="0"/>
              <a:t> </a:t>
            </a:r>
            <a:r>
              <a:rPr lang="vi-VN" sz="3600" dirty="0"/>
              <a:t>x ta được: 0</a:t>
            </a:r>
            <a:r>
              <a:rPr lang="en-US" sz="3600" dirty="0"/>
              <a:t> </a:t>
            </a:r>
            <a:r>
              <a:rPr lang="vi-VN" sz="3600" dirty="0"/>
              <a:t>-</a:t>
            </a:r>
            <a:r>
              <a:rPr lang="en-US" sz="3600" dirty="0"/>
              <a:t> </a:t>
            </a:r>
            <a:r>
              <a:rPr lang="vi-VN" sz="3600" dirty="0"/>
              <a:t>0</a:t>
            </a:r>
            <a:r>
              <a:rPr lang="en-US" sz="3600" dirty="0"/>
              <a:t> </a:t>
            </a:r>
            <a:r>
              <a:rPr lang="vi-VN" sz="3600" dirty="0"/>
              <a:t>=</a:t>
            </a:r>
            <a:r>
              <a:rPr lang="en-US" sz="3600" dirty="0"/>
              <a:t> </a:t>
            </a:r>
            <a:r>
              <a:rPr lang="vi-VN" sz="3600" dirty="0"/>
              <a:t>0</a:t>
            </a:r>
            <a:r>
              <a:rPr lang="en-US" sz="3600" dirty="0"/>
              <a:t> </a:t>
            </a:r>
            <a:r>
              <a:rPr lang="vi-VN" sz="3600" dirty="0"/>
              <a:t>&gt;</a:t>
            </a:r>
            <a:r>
              <a:rPr lang="en-US" sz="3600" dirty="0"/>
              <a:t> </a:t>
            </a:r>
            <a:r>
              <a:rPr lang="vi-VN" sz="3600" dirty="0"/>
              <a:t>-1. Do đó miền nghiệm của bất phương trình y</a:t>
            </a:r>
            <a:r>
              <a:rPr lang="en-US" sz="3600" dirty="0"/>
              <a:t> </a:t>
            </a:r>
            <a:r>
              <a:rPr lang="vi-VN" sz="3600" dirty="0"/>
              <a:t>-</a:t>
            </a:r>
            <a:r>
              <a:rPr lang="en-US" sz="3600" dirty="0"/>
              <a:t> </a:t>
            </a:r>
            <a:r>
              <a:rPr lang="vi-VN" sz="3600" dirty="0"/>
              <a:t>x</a:t>
            </a:r>
            <a:r>
              <a:rPr lang="en-US" sz="3600" dirty="0"/>
              <a:t> </a:t>
            </a:r>
            <a:r>
              <a:rPr lang="vi-VN" sz="3600" dirty="0"/>
              <a:t>&lt;</a:t>
            </a:r>
            <a:r>
              <a:rPr lang="en-US" sz="3600" dirty="0"/>
              <a:t> </a:t>
            </a:r>
            <a:r>
              <a:rPr lang="vi-VN" sz="3600" dirty="0"/>
              <a:t>-1 là nửa mặt phẳng bờ d không tính bờ d và không chứa điểm O(0;</a:t>
            </a:r>
            <a:r>
              <a:rPr lang="en-US" sz="3600" dirty="0"/>
              <a:t> </a:t>
            </a:r>
            <a:r>
              <a:rPr lang="vi-VN" sz="3600" dirty="0"/>
              <a:t>0).</a:t>
            </a:r>
            <a:endParaRPr lang="en-US" sz="3600" dirty="0"/>
          </a:p>
        </p:txBody>
      </p:sp>
      <p:pic>
        <p:nvPicPr>
          <p:cNvPr id="57" name="Picture 5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4434" y="6611262"/>
            <a:ext cx="1760526" cy="4144572"/>
          </a:xfrm>
          <a:prstGeom prst="rect">
            <a:avLst/>
          </a:prstGeom>
        </p:spPr>
      </p:pic>
    </p:spTree>
    <p:extLst>
      <p:ext uri="{BB962C8B-B14F-4D97-AF65-F5344CB8AC3E}">
        <p14:creationId xmlns:p14="http://schemas.microsoft.com/office/powerpoint/2010/main" val="3777229188"/>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randombar(horizontal)">
                                      <p:cBhvr>
                                        <p:cTn id="13" dur="500"/>
                                        <p:tgtEl>
                                          <p:spTgt spid="4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randombar(horizontal)">
                                      <p:cBhvr>
                                        <p:cTn id="16" dur="500"/>
                                        <p:tgtEl>
                                          <p:spTgt spid="4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randombar(horizontal)">
                                      <p:cBhvr>
                                        <p:cTn id="19" dur="500"/>
                                        <p:tgtEl>
                                          <p:spTgt spid="5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randombar(horizontal)">
                                      <p:cBhvr>
                                        <p:cTn id="22" dur="500"/>
                                        <p:tgtEl>
                                          <p:spTgt spid="51"/>
                                        </p:tgtEl>
                                      </p:cBhvr>
                                    </p:animEffect>
                                  </p:childTnLst>
                                </p:cTn>
                              </p:par>
                              <p:par>
                                <p:cTn id="23" presetID="10"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500"/>
                                        <p:tgtEl>
                                          <p:spTgt spid="53"/>
                                        </p:tgtEl>
                                      </p:cBhvr>
                                    </p:animEffect>
                                    <p:anim calcmode="lin" valueType="num">
                                      <p:cBhvr>
                                        <p:cTn id="31" dur="500" fill="hold"/>
                                        <p:tgtEl>
                                          <p:spTgt spid="53"/>
                                        </p:tgtEl>
                                        <p:attrNameLst>
                                          <p:attrName>ppt_x</p:attrName>
                                        </p:attrNameLst>
                                      </p:cBhvr>
                                      <p:tavLst>
                                        <p:tav tm="0">
                                          <p:val>
                                            <p:strVal val="#ppt_x"/>
                                          </p:val>
                                        </p:tav>
                                        <p:tav tm="100000">
                                          <p:val>
                                            <p:strVal val="#ppt_x"/>
                                          </p:val>
                                        </p:tav>
                                      </p:tavLst>
                                    </p:anim>
                                    <p:anim calcmode="lin" valueType="num">
                                      <p:cBhvr>
                                        <p:cTn id="32" dur="5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barn(inVertical)">
                                      <p:cBhvr>
                                        <p:cTn id="3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9" grpId="0"/>
      <p:bldP spid="50" grpId="0"/>
      <p:bldP spid="51"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0" y="681336"/>
            <a:ext cx="2667000" cy="990600"/>
          </a:xfrm>
          <a:prstGeom prst="homePlat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Arial" panose="020B0604020202020204" pitchFamily="34" charset="0"/>
                <a:cs typeface="Arial" panose="020B0604020202020204" pitchFamily="34" charset="0"/>
              </a:rPr>
              <a:t>Bước</a:t>
            </a:r>
            <a:r>
              <a:rPr lang="en-US" sz="3600" b="1" dirty="0">
                <a:solidFill>
                  <a:schemeClr val="bg1"/>
                </a:solidFill>
                <a:latin typeface="Arial" panose="020B0604020202020204" pitchFamily="34" charset="0"/>
                <a:cs typeface="Arial" panose="020B0604020202020204" pitchFamily="34" charset="0"/>
              </a:rPr>
              <a:t> 2:</a:t>
            </a:r>
          </a:p>
        </p:txBody>
      </p:sp>
      <p:sp>
        <p:nvSpPr>
          <p:cNvPr id="3" name="Rectangle 2"/>
          <p:cNvSpPr/>
          <p:nvPr/>
        </p:nvSpPr>
        <p:spPr>
          <a:xfrm>
            <a:off x="1176843" y="1671936"/>
            <a:ext cx="16272957" cy="2585323"/>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Trục Oy có phương trình x</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0 và điểm (1;</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0) thoả mãn 1</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&gt;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0. Do đó miền nghiệm của bất phương trình x</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&gt;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0 là nửa mặt phẳng bờ Oy chứa điểm (1;</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0) và bỏ đi đường thẳng x</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0 (miền không bị gạch).</a:t>
            </a:r>
            <a:endParaRPr lang="en-US" sz="3600" dirty="0">
              <a:latin typeface="Arial" panose="020B0604020202020204" pitchFamily="34" charset="0"/>
              <a:cs typeface="Arial" panose="020B0604020202020204"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bwMode="auto">
          <a:xfrm>
            <a:off x="12225843" y="4076701"/>
            <a:ext cx="5833556" cy="5695116"/>
          </a:xfrm>
          <a:prstGeom prst="rect">
            <a:avLst/>
          </a:prstGeom>
          <a:noFill/>
          <a:ln>
            <a:noFill/>
          </a:ln>
        </p:spPr>
      </p:pic>
      <p:sp>
        <p:nvSpPr>
          <p:cNvPr id="5" name="Pentagon 4"/>
          <p:cNvSpPr/>
          <p:nvPr/>
        </p:nvSpPr>
        <p:spPr>
          <a:xfrm>
            <a:off x="0" y="4305300"/>
            <a:ext cx="2667000" cy="990600"/>
          </a:xfrm>
          <a:prstGeom prst="homePlat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bg1"/>
                </a:solidFill>
                <a:latin typeface="Arial" panose="020B0604020202020204" pitchFamily="34" charset="0"/>
                <a:cs typeface="Arial" panose="020B0604020202020204" pitchFamily="34" charset="0"/>
              </a:rPr>
              <a:t>Bước</a:t>
            </a:r>
            <a:r>
              <a:rPr lang="en-US" sz="3600" b="1" dirty="0">
                <a:solidFill>
                  <a:schemeClr val="bg1"/>
                </a:solidFill>
                <a:latin typeface="Arial" panose="020B0604020202020204" pitchFamily="34" charset="0"/>
                <a:cs typeface="Arial" panose="020B0604020202020204" pitchFamily="34" charset="0"/>
              </a:rPr>
              <a:t> 3:</a:t>
            </a:r>
          </a:p>
        </p:txBody>
      </p:sp>
      <p:sp>
        <p:nvSpPr>
          <p:cNvPr id="6" name="Rectangle 5"/>
          <p:cNvSpPr/>
          <p:nvPr/>
        </p:nvSpPr>
        <p:spPr>
          <a:xfrm>
            <a:off x="1176843" y="5524500"/>
            <a:ext cx="11049000" cy="4247317"/>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Trục Ox có phương trình y</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0 và điểm (0;</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-1) thoả mãn -1</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&lt;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0. Do đó miền nghiệm của bất phương trình y</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&lt;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0 là nửa mặt phẳng bờ Ox chứa điểm (0;</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-1) và bỏ đi đường thẳng y</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0 (miền không bị gạch). </a:t>
            </a:r>
            <a:endParaRPr lang="en-US" sz="3600" dirty="0">
              <a:latin typeface="Arial" panose="020B0604020202020204" pitchFamily="34" charset="0"/>
              <a:cs typeface="Arial" panose="020B0604020202020204" pitchFamily="34" charset="0"/>
            </a:endParaRPr>
          </a:p>
          <a:p>
            <a:pPr algn="just">
              <a:lnSpc>
                <a:spcPct val="150000"/>
              </a:lnSpc>
            </a:pPr>
            <a:r>
              <a:rPr lang="vi-VN" sz="3600" dirty="0">
                <a:latin typeface="Arial" panose="020B0604020202020204" pitchFamily="34" charset="0"/>
                <a:cs typeface="Arial" panose="020B0604020202020204" pitchFamily="34" charset="0"/>
              </a:rPr>
              <a:t>Vậy miền nghiệm của hệ là miền không bị gạch.</a:t>
            </a:r>
            <a:endParaRPr lang="en-US" sz="36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30793" y="322904"/>
            <a:ext cx="4038600" cy="71686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351165">
            <a:off x="16645745" y="752228"/>
            <a:ext cx="2032654" cy="2677155"/>
          </a:xfrm>
          <a:prstGeom prst="rect">
            <a:avLst/>
          </a:prstGeom>
        </p:spPr>
      </p:pic>
    </p:spTree>
    <p:extLst>
      <p:ext uri="{BB962C8B-B14F-4D97-AF65-F5344CB8AC3E}">
        <p14:creationId xmlns:p14="http://schemas.microsoft.com/office/powerpoint/2010/main" val="22162129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10" t="29391" r="1034" b="15712"/>
          <a:stretch>
            <a:fillRect/>
          </a:stretch>
        </p:blipFill>
        <p:spPr>
          <a:xfrm>
            <a:off x="0" y="0"/>
            <a:ext cx="18288000" cy="10287000"/>
          </a:xfrm>
          <a:prstGeom prst="rect">
            <a:avLst/>
          </a:prstGeom>
        </p:spPr>
      </p:pic>
      <p:grpSp>
        <p:nvGrpSpPr>
          <p:cNvPr id="3" name="Group 3"/>
          <p:cNvGrpSpPr/>
          <p:nvPr/>
        </p:nvGrpSpPr>
        <p:grpSpPr>
          <a:xfrm>
            <a:off x="289538" y="309851"/>
            <a:ext cx="17708923" cy="9667298"/>
            <a:chOff x="0" y="0"/>
            <a:chExt cx="1760997" cy="961328"/>
          </a:xfrm>
        </p:grpSpPr>
        <p:sp>
          <p:nvSpPr>
            <p:cNvPr id="4" name="Freeform 4"/>
            <p:cNvSpPr/>
            <p:nvPr/>
          </p:nvSpPr>
          <p:spPr>
            <a:xfrm>
              <a:off x="0" y="0"/>
              <a:ext cx="1760997" cy="961328"/>
            </a:xfrm>
            <a:custGeom>
              <a:avLst/>
              <a:gdLst/>
              <a:ahLst/>
              <a:cxnLst/>
              <a:rect l="l" t="t" r="r" b="b"/>
              <a:pathLst>
                <a:path w="1760997" h="961328">
                  <a:moveTo>
                    <a:pt x="1636537" y="961328"/>
                  </a:moveTo>
                  <a:lnTo>
                    <a:pt x="124460" y="961328"/>
                  </a:lnTo>
                  <a:cubicBezTo>
                    <a:pt x="55880" y="961328"/>
                    <a:pt x="0" y="905448"/>
                    <a:pt x="0" y="836868"/>
                  </a:cubicBezTo>
                  <a:lnTo>
                    <a:pt x="0" y="124460"/>
                  </a:lnTo>
                  <a:cubicBezTo>
                    <a:pt x="0" y="55880"/>
                    <a:pt x="55880" y="0"/>
                    <a:pt x="124460" y="0"/>
                  </a:cubicBezTo>
                  <a:lnTo>
                    <a:pt x="1636537" y="0"/>
                  </a:lnTo>
                  <a:cubicBezTo>
                    <a:pt x="1705117" y="0"/>
                    <a:pt x="1760997" y="55880"/>
                    <a:pt x="1760997" y="124460"/>
                  </a:cubicBezTo>
                  <a:lnTo>
                    <a:pt x="1760997" y="836868"/>
                  </a:lnTo>
                  <a:cubicBezTo>
                    <a:pt x="1760997" y="905448"/>
                    <a:pt x="1705117" y="961328"/>
                    <a:pt x="1636537" y="961328"/>
                  </a:cubicBezTo>
                  <a:close/>
                </a:path>
              </a:pathLst>
            </a:custGeom>
            <a:solidFill>
              <a:srgbClr val="FFFFFF"/>
            </a:solidFill>
          </p:spPr>
          <p:txBody>
            <a:bodyPr/>
            <a:lstStyle/>
            <a:p>
              <a:endParaRPr lang="en-US" dirty="0">
                <a:solidFill>
                  <a:prstClr val="black"/>
                </a:solidFill>
              </a:endParaRPr>
            </a:p>
          </p:txBody>
        </p:sp>
      </p:grpSp>
      <p:sp>
        <p:nvSpPr>
          <p:cNvPr id="7" name="Rectangle 6"/>
          <p:cNvSpPr/>
          <p:nvPr/>
        </p:nvSpPr>
        <p:spPr>
          <a:xfrm>
            <a:off x="1295400" y="1181100"/>
            <a:ext cx="9144000" cy="8402300"/>
          </a:xfrm>
          <a:prstGeom prst="rect">
            <a:avLst/>
          </a:prstGeom>
        </p:spPr>
        <p:txBody>
          <a:bodyPr>
            <a:spAutoFit/>
          </a:bodyPr>
          <a:lstStyle/>
          <a:p>
            <a:pPr algn="just">
              <a:lnSpc>
                <a:spcPct val="150000"/>
              </a:lnSpc>
            </a:pPr>
            <a:r>
              <a:rPr lang="vi-VN" sz="3600" dirty="0">
                <a:latin typeface="Arial" panose="020B0604020202020204" pitchFamily="34" charset="0"/>
                <a:cs typeface="Arial" panose="020B0604020202020204" pitchFamily="34" charset="0"/>
              </a:rPr>
              <a:t>b) </a:t>
            </a:r>
            <a:r>
              <a:rPr lang="vi-VN" sz="3600" dirty="0">
                <a:solidFill>
                  <a:srgbClr val="0070C0"/>
                </a:solidFill>
                <a:latin typeface="Arial" panose="020B0604020202020204" pitchFamily="34" charset="0"/>
                <a:cs typeface="Arial" panose="020B0604020202020204" pitchFamily="34" charset="0"/>
              </a:rPr>
              <a:t>Bước 1: </a:t>
            </a:r>
            <a:r>
              <a:rPr lang="vi-VN" sz="3600" dirty="0">
                <a:latin typeface="Arial" panose="020B0604020202020204" pitchFamily="34" charset="0"/>
                <a:cs typeface="Arial" panose="020B0604020202020204" pitchFamily="34" charset="0"/>
              </a:rPr>
              <a:t>Trục Oy có phương trình x</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0 và điểm (1;</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0) thoả mãn 1</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&gt;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0. Do đó miền nghiệm của bất phương trình x</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0 là nửa mặt phẳng bờ Oy chứa điểm (1;</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0) (miền không bị gạch).</a:t>
            </a:r>
          </a:p>
          <a:p>
            <a:pPr algn="just">
              <a:lnSpc>
                <a:spcPct val="150000"/>
              </a:lnSpc>
            </a:pPr>
            <a:r>
              <a:rPr lang="vi-VN" sz="3600" dirty="0">
                <a:solidFill>
                  <a:srgbClr val="0070C0"/>
                </a:solidFill>
                <a:latin typeface="Arial" panose="020B0604020202020204" pitchFamily="34" charset="0"/>
                <a:cs typeface="Arial" panose="020B0604020202020204" pitchFamily="34" charset="0"/>
              </a:rPr>
              <a:t>Bước 2: </a:t>
            </a:r>
            <a:r>
              <a:rPr lang="vi-VN" sz="3600" dirty="0">
                <a:latin typeface="Arial" panose="020B0604020202020204" pitchFamily="34" charset="0"/>
                <a:cs typeface="Arial" panose="020B0604020202020204" pitchFamily="34" charset="0"/>
              </a:rPr>
              <a:t>Trục Ox có phương trình y</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0 và điểm (0;</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1) thoả mãn 1</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&gt;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0. Do đó miền nghiệm của bất phương trình y</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0 là nửa mặt phẳng bờ Ox chứa điểm (0;</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1) (miền không bị gạch).</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6600" y="1186543"/>
            <a:ext cx="6828163" cy="634253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55055" y="7830838"/>
            <a:ext cx="2288883" cy="220909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55762" y="8239772"/>
            <a:ext cx="1554524" cy="17687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723900"/>
            <a:ext cx="2391622" cy="2338865"/>
          </a:xfrm>
          <a:prstGeom prst="rect">
            <a:avLst/>
          </a:prstGeom>
        </p:spPr>
      </p:pic>
    </p:spTree>
    <p:extLst>
      <p:ext uri="{BB962C8B-B14F-4D97-AF65-F5344CB8AC3E}">
        <p14:creationId xmlns:p14="http://schemas.microsoft.com/office/powerpoint/2010/main" val="4083371633"/>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7">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10" t="29391" r="1034" b="15712"/>
          <a:stretch>
            <a:fillRect/>
          </a:stretch>
        </p:blipFill>
        <p:spPr>
          <a:xfrm>
            <a:off x="0" y="0"/>
            <a:ext cx="18288000" cy="10287000"/>
          </a:xfrm>
          <a:prstGeom prst="rect">
            <a:avLst/>
          </a:prstGeom>
        </p:spPr>
      </p:pic>
      <p:grpSp>
        <p:nvGrpSpPr>
          <p:cNvPr id="3" name="Group 3"/>
          <p:cNvGrpSpPr/>
          <p:nvPr/>
        </p:nvGrpSpPr>
        <p:grpSpPr>
          <a:xfrm>
            <a:off x="289538" y="309851"/>
            <a:ext cx="17708923" cy="9667298"/>
            <a:chOff x="0" y="0"/>
            <a:chExt cx="1760997" cy="961328"/>
          </a:xfrm>
        </p:grpSpPr>
        <p:sp>
          <p:nvSpPr>
            <p:cNvPr id="4" name="Freeform 4"/>
            <p:cNvSpPr/>
            <p:nvPr/>
          </p:nvSpPr>
          <p:spPr>
            <a:xfrm>
              <a:off x="0" y="0"/>
              <a:ext cx="1760997" cy="961328"/>
            </a:xfrm>
            <a:custGeom>
              <a:avLst/>
              <a:gdLst/>
              <a:ahLst/>
              <a:cxnLst/>
              <a:rect l="l" t="t" r="r" b="b"/>
              <a:pathLst>
                <a:path w="1760997" h="961328">
                  <a:moveTo>
                    <a:pt x="1636537" y="961328"/>
                  </a:moveTo>
                  <a:lnTo>
                    <a:pt x="124460" y="961328"/>
                  </a:lnTo>
                  <a:cubicBezTo>
                    <a:pt x="55880" y="961328"/>
                    <a:pt x="0" y="905448"/>
                    <a:pt x="0" y="836868"/>
                  </a:cubicBezTo>
                  <a:lnTo>
                    <a:pt x="0" y="124460"/>
                  </a:lnTo>
                  <a:cubicBezTo>
                    <a:pt x="0" y="55880"/>
                    <a:pt x="55880" y="0"/>
                    <a:pt x="124460" y="0"/>
                  </a:cubicBezTo>
                  <a:lnTo>
                    <a:pt x="1636537" y="0"/>
                  </a:lnTo>
                  <a:cubicBezTo>
                    <a:pt x="1705117" y="0"/>
                    <a:pt x="1760997" y="55880"/>
                    <a:pt x="1760997" y="124460"/>
                  </a:cubicBezTo>
                  <a:lnTo>
                    <a:pt x="1760997" y="836868"/>
                  </a:lnTo>
                  <a:cubicBezTo>
                    <a:pt x="1760997" y="905448"/>
                    <a:pt x="1705117" y="961328"/>
                    <a:pt x="1636537" y="961328"/>
                  </a:cubicBezTo>
                  <a:close/>
                </a:path>
              </a:pathLst>
            </a:custGeom>
            <a:solidFill>
              <a:srgbClr val="FFFFFF"/>
            </a:solidFill>
          </p:spPr>
          <p:txBody>
            <a:bodyPr/>
            <a:lstStyle/>
            <a:p>
              <a:endParaRPr lang="en-US" dirty="0">
                <a:solidFill>
                  <a:prstClr val="black"/>
                </a:solidFill>
              </a:endParaRPr>
            </a:p>
          </p:txBody>
        </p:sp>
      </p:grpSp>
      <p:sp>
        <p:nvSpPr>
          <p:cNvPr id="7" name="Rectangle 6"/>
          <p:cNvSpPr/>
          <p:nvPr/>
        </p:nvSpPr>
        <p:spPr>
          <a:xfrm>
            <a:off x="1295400" y="1181100"/>
            <a:ext cx="9144000" cy="820674"/>
          </a:xfrm>
          <a:prstGeom prst="rect">
            <a:avLst/>
          </a:prstGeom>
        </p:spPr>
        <p:txBody>
          <a:bodyPr>
            <a:spAutoFit/>
          </a:bodyPr>
          <a:lstStyle/>
          <a:p>
            <a:pPr algn="just">
              <a:lnSpc>
                <a:spcPct val="150000"/>
              </a:lnSpc>
            </a:pPr>
            <a:endParaRPr lang="vi-VN" sz="36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6600" y="1186543"/>
            <a:ext cx="6828163" cy="634253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55055" y="7830838"/>
            <a:ext cx="2288883" cy="220909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55762" y="8239772"/>
            <a:ext cx="1554524" cy="17687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723900"/>
            <a:ext cx="2391622" cy="2338865"/>
          </a:xfrm>
          <a:prstGeom prst="rect">
            <a:avLst/>
          </a:prstGeom>
        </p:spPr>
      </p:pic>
      <p:sp>
        <p:nvSpPr>
          <p:cNvPr id="5" name="Rectangle 4"/>
          <p:cNvSpPr/>
          <p:nvPr/>
        </p:nvSpPr>
        <p:spPr>
          <a:xfrm>
            <a:off x="1558284" y="1357848"/>
            <a:ext cx="8618231" cy="7571303"/>
          </a:xfrm>
          <a:prstGeom prst="rect">
            <a:avLst/>
          </a:prstGeom>
        </p:spPr>
        <p:txBody>
          <a:bodyPr wrap="square">
            <a:spAutoFit/>
          </a:bodyPr>
          <a:lstStyle/>
          <a:p>
            <a:pPr algn="just">
              <a:lnSpc>
                <a:spcPct val="150000"/>
              </a:lnSpc>
            </a:pPr>
            <a:r>
              <a:rPr lang="vi-VN" sz="3600" dirty="0">
                <a:solidFill>
                  <a:srgbClr val="0070C0"/>
                </a:solidFill>
                <a:latin typeface="Arial" panose="020B0604020202020204" pitchFamily="34" charset="0"/>
                <a:cs typeface="Arial" panose="020B0604020202020204" pitchFamily="34" charset="0"/>
              </a:rPr>
              <a:t>Bước 3: </a:t>
            </a:r>
            <a:r>
              <a:rPr lang="vi-VN" sz="3600" dirty="0">
                <a:latin typeface="Arial" panose="020B0604020202020204" pitchFamily="34" charset="0"/>
                <a:cs typeface="Arial" panose="020B0604020202020204" pitchFamily="34" charset="0"/>
              </a:rPr>
              <a:t>Vẽ đường thẳng d:</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2x</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y</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4. Lấy điểm O(0;</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0) không thuộc d và thay x</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0, y</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0 vào biểu thức 2x</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y ta được: 2⋅</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0</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0</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0</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&lt;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4.</a:t>
            </a:r>
          </a:p>
          <a:p>
            <a:pPr algn="just">
              <a:lnSpc>
                <a:spcPct val="150000"/>
              </a:lnSpc>
            </a:pPr>
            <a:r>
              <a:rPr lang="vi-VN" sz="3600" dirty="0">
                <a:latin typeface="Arial" panose="020B0604020202020204" pitchFamily="34" charset="0"/>
                <a:cs typeface="Arial" panose="020B0604020202020204" pitchFamily="34" charset="0"/>
              </a:rPr>
              <a:t>Do đó miền nghiệm của bất phương trình 2x</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y</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4 là nửa mặt phẳng bờ d chứa điểm O(0;</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0) (miền không bị gạch).</a:t>
            </a:r>
          </a:p>
          <a:p>
            <a:pPr algn="just">
              <a:lnSpc>
                <a:spcPct val="150000"/>
              </a:lnSpc>
            </a:pPr>
            <a:r>
              <a:rPr lang="vi-VN" sz="3600" dirty="0">
                <a:latin typeface="Arial" panose="020B0604020202020204" pitchFamily="34" charset="0"/>
                <a:cs typeface="Arial" panose="020B0604020202020204" pitchFamily="34" charset="0"/>
              </a:rPr>
              <a:t>Vậy miền nghiệm của hệ là miền tam giác OAB (miền không bị gạch).</a:t>
            </a:r>
          </a:p>
        </p:txBody>
      </p:sp>
    </p:spTree>
    <p:extLst>
      <p:ext uri="{BB962C8B-B14F-4D97-AF65-F5344CB8AC3E}">
        <p14:creationId xmlns:p14="http://schemas.microsoft.com/office/powerpoint/2010/main" val="212425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838200" y="800100"/>
            <a:ext cx="16611600" cy="8839200"/>
            <a:chOff x="0" y="0"/>
            <a:chExt cx="38337329" cy="18848606"/>
          </a:xfrm>
        </p:grpSpPr>
        <p:sp>
          <p:nvSpPr>
            <p:cNvPr id="4" name="Freeform 4"/>
            <p:cNvSpPr/>
            <p:nvPr/>
          </p:nvSpPr>
          <p:spPr>
            <a:xfrm>
              <a:off x="72390" y="72390"/>
              <a:ext cx="38192549" cy="18703825"/>
            </a:xfrm>
            <a:custGeom>
              <a:avLst/>
              <a:gdLst/>
              <a:ahLst/>
              <a:cxnLst/>
              <a:rect l="l" t="t" r="r" b="b"/>
              <a:pathLst>
                <a:path w="38192549" h="18703825">
                  <a:moveTo>
                    <a:pt x="0" y="0"/>
                  </a:moveTo>
                  <a:lnTo>
                    <a:pt x="38192549" y="0"/>
                  </a:lnTo>
                  <a:lnTo>
                    <a:pt x="38192549" y="18703825"/>
                  </a:lnTo>
                  <a:lnTo>
                    <a:pt x="0" y="18703825"/>
                  </a:lnTo>
                  <a:lnTo>
                    <a:pt x="0" y="0"/>
                  </a:lnTo>
                  <a:close/>
                </a:path>
              </a:pathLst>
            </a:custGeom>
            <a:solidFill>
              <a:srgbClr val="FFFFFF"/>
            </a:solidFill>
          </p:spPr>
        </p:sp>
        <p:sp>
          <p:nvSpPr>
            <p:cNvPr id="5" name="Freeform 5"/>
            <p:cNvSpPr/>
            <p:nvPr/>
          </p:nvSpPr>
          <p:spPr>
            <a:xfrm>
              <a:off x="0" y="0"/>
              <a:ext cx="38337328" cy="18848606"/>
            </a:xfrm>
            <a:custGeom>
              <a:avLst/>
              <a:gdLst/>
              <a:ahLst/>
              <a:cxnLst/>
              <a:rect l="l" t="t" r="r" b="b"/>
              <a:pathLst>
                <a:path w="38337328" h="18848606">
                  <a:moveTo>
                    <a:pt x="38192549" y="18703826"/>
                  </a:moveTo>
                  <a:lnTo>
                    <a:pt x="38337328" y="18703826"/>
                  </a:lnTo>
                  <a:lnTo>
                    <a:pt x="38337328" y="18848606"/>
                  </a:lnTo>
                  <a:lnTo>
                    <a:pt x="38192549" y="18848606"/>
                  </a:lnTo>
                  <a:lnTo>
                    <a:pt x="38192549" y="18703826"/>
                  </a:lnTo>
                  <a:close/>
                  <a:moveTo>
                    <a:pt x="0" y="144780"/>
                  </a:moveTo>
                  <a:lnTo>
                    <a:pt x="144780" y="144780"/>
                  </a:lnTo>
                  <a:lnTo>
                    <a:pt x="144780" y="18703826"/>
                  </a:lnTo>
                  <a:lnTo>
                    <a:pt x="0" y="18703826"/>
                  </a:lnTo>
                  <a:lnTo>
                    <a:pt x="0" y="144780"/>
                  </a:lnTo>
                  <a:close/>
                  <a:moveTo>
                    <a:pt x="0" y="18703826"/>
                  </a:moveTo>
                  <a:lnTo>
                    <a:pt x="144780" y="18703826"/>
                  </a:lnTo>
                  <a:lnTo>
                    <a:pt x="144780" y="18848606"/>
                  </a:lnTo>
                  <a:lnTo>
                    <a:pt x="0" y="18848606"/>
                  </a:lnTo>
                  <a:lnTo>
                    <a:pt x="0" y="18703826"/>
                  </a:lnTo>
                  <a:close/>
                  <a:moveTo>
                    <a:pt x="38192549" y="144780"/>
                  </a:moveTo>
                  <a:lnTo>
                    <a:pt x="38337328" y="144780"/>
                  </a:lnTo>
                  <a:lnTo>
                    <a:pt x="38337328" y="18703826"/>
                  </a:lnTo>
                  <a:lnTo>
                    <a:pt x="38192549" y="18703826"/>
                  </a:lnTo>
                  <a:lnTo>
                    <a:pt x="38192549" y="144780"/>
                  </a:lnTo>
                  <a:close/>
                  <a:moveTo>
                    <a:pt x="144780" y="18703826"/>
                  </a:moveTo>
                  <a:lnTo>
                    <a:pt x="38192549" y="18703826"/>
                  </a:lnTo>
                  <a:lnTo>
                    <a:pt x="38192549" y="18848606"/>
                  </a:lnTo>
                  <a:lnTo>
                    <a:pt x="144780" y="18848606"/>
                  </a:lnTo>
                  <a:lnTo>
                    <a:pt x="144780" y="18703826"/>
                  </a:lnTo>
                  <a:close/>
                  <a:moveTo>
                    <a:pt x="38192549" y="0"/>
                  </a:moveTo>
                  <a:lnTo>
                    <a:pt x="38337328" y="0"/>
                  </a:lnTo>
                  <a:lnTo>
                    <a:pt x="38337328" y="144780"/>
                  </a:lnTo>
                  <a:lnTo>
                    <a:pt x="38192549" y="144780"/>
                  </a:lnTo>
                  <a:lnTo>
                    <a:pt x="38192549" y="0"/>
                  </a:lnTo>
                  <a:close/>
                  <a:moveTo>
                    <a:pt x="0" y="0"/>
                  </a:moveTo>
                  <a:lnTo>
                    <a:pt x="144780" y="0"/>
                  </a:lnTo>
                  <a:lnTo>
                    <a:pt x="144780" y="144780"/>
                  </a:lnTo>
                  <a:lnTo>
                    <a:pt x="0" y="144780"/>
                  </a:lnTo>
                  <a:lnTo>
                    <a:pt x="0" y="0"/>
                  </a:lnTo>
                  <a:close/>
                  <a:moveTo>
                    <a:pt x="144780" y="0"/>
                  </a:moveTo>
                  <a:lnTo>
                    <a:pt x="38192549" y="0"/>
                  </a:lnTo>
                  <a:lnTo>
                    <a:pt x="38192549" y="144780"/>
                  </a:lnTo>
                  <a:lnTo>
                    <a:pt x="144780" y="144780"/>
                  </a:lnTo>
                  <a:lnTo>
                    <a:pt x="144780" y="0"/>
                  </a:lnTo>
                  <a:close/>
                </a:path>
              </a:pathLst>
            </a:custGeom>
            <a:solidFill>
              <a:srgbClr val="000000"/>
            </a:solidFill>
          </p:spPr>
        </p:sp>
      </p:grpSp>
      <p:grpSp>
        <p:nvGrpSpPr>
          <p:cNvPr id="20" name="Group 20"/>
          <p:cNvGrpSpPr/>
          <p:nvPr/>
        </p:nvGrpSpPr>
        <p:grpSpPr>
          <a:xfrm>
            <a:off x="14355794" y="6525220"/>
            <a:ext cx="3914864" cy="3806836"/>
            <a:chOff x="0" y="0"/>
            <a:chExt cx="7349322" cy="7146521"/>
          </a:xfrm>
        </p:grpSpPr>
        <p:pic>
          <p:nvPicPr>
            <p:cNvPr id="21"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2295968"/>
              <a:ext cx="7349322" cy="4850552"/>
            </a:xfrm>
            <a:prstGeom prst="rect">
              <a:avLst/>
            </a:prstGeom>
          </p:spPr>
        </p:pic>
        <p:pic>
          <p:nvPicPr>
            <p:cNvPr id="22"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689825" y="0"/>
              <a:ext cx="2797758" cy="3029069"/>
            </a:xfrm>
            <a:prstGeom prst="rect">
              <a:avLst/>
            </a:prstGeom>
          </p:spPr>
        </p:pic>
      </p:grpSp>
      <p:sp>
        <p:nvSpPr>
          <p:cNvPr id="6" name="Rectangle 5"/>
          <p:cNvSpPr/>
          <p:nvPr/>
        </p:nvSpPr>
        <p:spPr>
          <a:xfrm>
            <a:off x="1128973" y="7354189"/>
            <a:ext cx="14938342" cy="1754326"/>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Do đó miền nghiệm của bất phương trình x + y &gt; 5 là nửa mặt phẳng bờ d không chứa điểm O(0;0) và không tính bờ d (mi</a:t>
            </a:r>
            <a:r>
              <a:rPr lang="en-US" sz="3600" dirty="0">
                <a:latin typeface="Arial" panose="020B0604020202020204" pitchFamily="34" charset="0"/>
                <a:cs typeface="Arial" panose="020B0604020202020204" pitchFamily="34" charset="0"/>
              </a:rPr>
              <a:t>ề</a:t>
            </a:r>
            <a:r>
              <a:rPr lang="vi-VN" sz="3600" dirty="0">
                <a:latin typeface="Arial" panose="020B0604020202020204" pitchFamily="34" charset="0"/>
                <a:cs typeface="Arial" panose="020B0604020202020204" pitchFamily="34" charset="0"/>
              </a:rPr>
              <a:t>n không bị gạch).</a:t>
            </a: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54733" y="1602576"/>
            <a:ext cx="6324207" cy="4846319"/>
          </a:xfrm>
          <a:prstGeom prst="rect">
            <a:avLst/>
          </a:prstGeom>
        </p:spPr>
      </p:pic>
      <p:sp>
        <p:nvSpPr>
          <p:cNvPr id="29" name="Rectangle 28"/>
          <p:cNvSpPr/>
          <p:nvPr/>
        </p:nvSpPr>
        <p:spPr>
          <a:xfrm>
            <a:off x="1128973" y="1410931"/>
            <a:ext cx="9843827" cy="5909310"/>
          </a:xfrm>
          <a:prstGeom prst="rect">
            <a:avLst/>
          </a:prstGeom>
        </p:spPr>
        <p:txBody>
          <a:bodyPr wrap="square">
            <a:spAutoFit/>
          </a:bodyPr>
          <a:lstStyle/>
          <a:p>
            <a:pPr algn="just">
              <a:lnSpc>
                <a:spcPct val="150000"/>
              </a:lnSpc>
            </a:pPr>
            <a:r>
              <a:rPr lang="vi-VN" sz="3600" dirty="0">
                <a:latin typeface="Arial" panose="020B0604020202020204" pitchFamily="34" charset="0"/>
                <a:cs typeface="Arial" panose="020B0604020202020204" pitchFamily="34" charset="0"/>
              </a:rPr>
              <a:t>c) </a:t>
            </a:r>
            <a:r>
              <a:rPr lang="vi-VN" sz="3600" dirty="0">
                <a:solidFill>
                  <a:srgbClr val="0070C0"/>
                </a:solidFill>
                <a:latin typeface="Arial" panose="020B0604020202020204" pitchFamily="34" charset="0"/>
                <a:cs typeface="Arial" panose="020B0604020202020204" pitchFamily="34" charset="0"/>
              </a:rPr>
              <a:t>Bước 1: </a:t>
            </a:r>
            <a:r>
              <a:rPr lang="vi-VN" sz="3600" dirty="0">
                <a:latin typeface="Arial" panose="020B0604020202020204" pitchFamily="34" charset="0"/>
                <a:cs typeface="Arial" panose="020B0604020202020204" pitchFamily="34" charset="0"/>
              </a:rPr>
              <a:t>Trục Oy có phương trình x</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0 và điểm (1;</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0) thoả mãn 1</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&gt;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0. Do đó miền nghiệm của bất phương trình x</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0 là nửa mặt phẳng bờ Oy chứa điểm (1;</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0) (miền không bị gạch).</a:t>
            </a:r>
          </a:p>
          <a:p>
            <a:pPr algn="just">
              <a:lnSpc>
                <a:spcPct val="150000"/>
              </a:lnSpc>
            </a:pPr>
            <a:r>
              <a:rPr lang="vi-VN" sz="3600" dirty="0">
                <a:solidFill>
                  <a:srgbClr val="0070C0"/>
                </a:solidFill>
                <a:latin typeface="Arial" panose="020B0604020202020204" pitchFamily="34" charset="0"/>
                <a:cs typeface="Arial" panose="020B0604020202020204" pitchFamily="34" charset="0"/>
              </a:rPr>
              <a:t>Bước 2: </a:t>
            </a:r>
            <a:r>
              <a:rPr lang="vi-VN" sz="3600" dirty="0">
                <a:latin typeface="Arial" panose="020B0604020202020204" pitchFamily="34" charset="0"/>
                <a:cs typeface="Arial" panose="020B0604020202020204" pitchFamily="34" charset="0"/>
              </a:rPr>
              <a:t>Vẽ đường thẳng d:</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x</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y</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5. Lấy điểm O(0;</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0) không thuộc d và thay x</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0, y</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0 vào biểu thức x</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y ta được: 0</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0</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&lt;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5.</a:t>
            </a: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76600" y="263051"/>
            <a:ext cx="1158341" cy="1130906"/>
          </a:xfrm>
          <a:prstGeom prst="rect">
            <a:avLst/>
          </a:prstGeom>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37665" y="263051"/>
            <a:ext cx="1158341" cy="1130906"/>
          </a:xfrm>
          <a:prstGeom prst="rect">
            <a:avLst/>
          </a:prstGeom>
        </p:spPr>
      </p:pic>
    </p:spTree>
    <p:extLst>
      <p:ext uri="{BB962C8B-B14F-4D97-AF65-F5344CB8AC3E}">
        <p14:creationId xmlns:p14="http://schemas.microsoft.com/office/powerpoint/2010/main" val="1187361622"/>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750"/>
                                        <p:tgtEl>
                                          <p:spTgt spid="29"/>
                                        </p:tgtEl>
                                      </p:cBhvr>
                                    </p:animEffect>
                                    <p:anim calcmode="lin" valueType="num">
                                      <p:cBhvr>
                                        <p:cTn id="8" dur="750" fill="hold"/>
                                        <p:tgtEl>
                                          <p:spTgt spid="29"/>
                                        </p:tgtEl>
                                        <p:attrNameLst>
                                          <p:attrName>ppt_x</p:attrName>
                                        </p:attrNameLst>
                                      </p:cBhvr>
                                      <p:tavLst>
                                        <p:tav tm="0">
                                          <p:val>
                                            <p:strVal val="#ppt_x"/>
                                          </p:val>
                                        </p:tav>
                                        <p:tav tm="100000">
                                          <p:val>
                                            <p:strVal val="#ppt_x"/>
                                          </p:val>
                                        </p:tav>
                                      </p:tavLst>
                                    </p:anim>
                                    <p:anim calcmode="lin" valueType="num">
                                      <p:cBhvr>
                                        <p:cTn id="9" dur="750" fill="hold"/>
                                        <p:tgtEl>
                                          <p:spTgt spid="2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anim calcmode="lin" valueType="num">
                                      <p:cBhvr>
                                        <p:cTn id="13" dur="750" fill="hold"/>
                                        <p:tgtEl>
                                          <p:spTgt spid="7"/>
                                        </p:tgtEl>
                                        <p:attrNameLst>
                                          <p:attrName>ppt_x</p:attrName>
                                        </p:attrNameLst>
                                      </p:cBhvr>
                                      <p:tavLst>
                                        <p:tav tm="0">
                                          <p:val>
                                            <p:strVal val="#ppt_x"/>
                                          </p:val>
                                        </p:tav>
                                        <p:tav tm="100000">
                                          <p:val>
                                            <p:strVal val="#ppt_x"/>
                                          </p:val>
                                        </p:tav>
                                      </p:tavLst>
                                    </p:anim>
                                    <p:anim calcmode="lin" valueType="num">
                                      <p:cBhvr>
                                        <p:cTn id="14" dur="75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838200" y="800100"/>
            <a:ext cx="16611600" cy="8839200"/>
            <a:chOff x="0" y="0"/>
            <a:chExt cx="38337329" cy="18848606"/>
          </a:xfrm>
        </p:grpSpPr>
        <p:sp>
          <p:nvSpPr>
            <p:cNvPr id="4" name="Freeform 4"/>
            <p:cNvSpPr/>
            <p:nvPr/>
          </p:nvSpPr>
          <p:spPr>
            <a:xfrm>
              <a:off x="72390" y="72390"/>
              <a:ext cx="38192549" cy="18703825"/>
            </a:xfrm>
            <a:custGeom>
              <a:avLst/>
              <a:gdLst/>
              <a:ahLst/>
              <a:cxnLst/>
              <a:rect l="l" t="t" r="r" b="b"/>
              <a:pathLst>
                <a:path w="38192549" h="18703825">
                  <a:moveTo>
                    <a:pt x="0" y="0"/>
                  </a:moveTo>
                  <a:lnTo>
                    <a:pt x="38192549" y="0"/>
                  </a:lnTo>
                  <a:lnTo>
                    <a:pt x="38192549" y="18703825"/>
                  </a:lnTo>
                  <a:lnTo>
                    <a:pt x="0" y="18703825"/>
                  </a:lnTo>
                  <a:lnTo>
                    <a:pt x="0" y="0"/>
                  </a:lnTo>
                  <a:close/>
                </a:path>
              </a:pathLst>
            </a:custGeom>
            <a:solidFill>
              <a:srgbClr val="FFFFFF"/>
            </a:solidFill>
          </p:spPr>
        </p:sp>
        <p:sp>
          <p:nvSpPr>
            <p:cNvPr id="5" name="Freeform 5"/>
            <p:cNvSpPr/>
            <p:nvPr/>
          </p:nvSpPr>
          <p:spPr>
            <a:xfrm>
              <a:off x="0" y="0"/>
              <a:ext cx="38337328" cy="18848606"/>
            </a:xfrm>
            <a:custGeom>
              <a:avLst/>
              <a:gdLst/>
              <a:ahLst/>
              <a:cxnLst/>
              <a:rect l="l" t="t" r="r" b="b"/>
              <a:pathLst>
                <a:path w="38337328" h="18848606">
                  <a:moveTo>
                    <a:pt x="38192549" y="18703826"/>
                  </a:moveTo>
                  <a:lnTo>
                    <a:pt x="38337328" y="18703826"/>
                  </a:lnTo>
                  <a:lnTo>
                    <a:pt x="38337328" y="18848606"/>
                  </a:lnTo>
                  <a:lnTo>
                    <a:pt x="38192549" y="18848606"/>
                  </a:lnTo>
                  <a:lnTo>
                    <a:pt x="38192549" y="18703826"/>
                  </a:lnTo>
                  <a:close/>
                  <a:moveTo>
                    <a:pt x="0" y="144780"/>
                  </a:moveTo>
                  <a:lnTo>
                    <a:pt x="144780" y="144780"/>
                  </a:lnTo>
                  <a:lnTo>
                    <a:pt x="144780" y="18703826"/>
                  </a:lnTo>
                  <a:lnTo>
                    <a:pt x="0" y="18703826"/>
                  </a:lnTo>
                  <a:lnTo>
                    <a:pt x="0" y="144780"/>
                  </a:lnTo>
                  <a:close/>
                  <a:moveTo>
                    <a:pt x="0" y="18703826"/>
                  </a:moveTo>
                  <a:lnTo>
                    <a:pt x="144780" y="18703826"/>
                  </a:lnTo>
                  <a:lnTo>
                    <a:pt x="144780" y="18848606"/>
                  </a:lnTo>
                  <a:lnTo>
                    <a:pt x="0" y="18848606"/>
                  </a:lnTo>
                  <a:lnTo>
                    <a:pt x="0" y="18703826"/>
                  </a:lnTo>
                  <a:close/>
                  <a:moveTo>
                    <a:pt x="38192549" y="144780"/>
                  </a:moveTo>
                  <a:lnTo>
                    <a:pt x="38337328" y="144780"/>
                  </a:lnTo>
                  <a:lnTo>
                    <a:pt x="38337328" y="18703826"/>
                  </a:lnTo>
                  <a:lnTo>
                    <a:pt x="38192549" y="18703826"/>
                  </a:lnTo>
                  <a:lnTo>
                    <a:pt x="38192549" y="144780"/>
                  </a:lnTo>
                  <a:close/>
                  <a:moveTo>
                    <a:pt x="144780" y="18703826"/>
                  </a:moveTo>
                  <a:lnTo>
                    <a:pt x="38192549" y="18703826"/>
                  </a:lnTo>
                  <a:lnTo>
                    <a:pt x="38192549" y="18848606"/>
                  </a:lnTo>
                  <a:lnTo>
                    <a:pt x="144780" y="18848606"/>
                  </a:lnTo>
                  <a:lnTo>
                    <a:pt x="144780" y="18703826"/>
                  </a:lnTo>
                  <a:close/>
                  <a:moveTo>
                    <a:pt x="38192549" y="0"/>
                  </a:moveTo>
                  <a:lnTo>
                    <a:pt x="38337328" y="0"/>
                  </a:lnTo>
                  <a:lnTo>
                    <a:pt x="38337328" y="144780"/>
                  </a:lnTo>
                  <a:lnTo>
                    <a:pt x="38192549" y="144780"/>
                  </a:lnTo>
                  <a:lnTo>
                    <a:pt x="38192549" y="0"/>
                  </a:lnTo>
                  <a:close/>
                  <a:moveTo>
                    <a:pt x="0" y="0"/>
                  </a:moveTo>
                  <a:lnTo>
                    <a:pt x="144780" y="0"/>
                  </a:lnTo>
                  <a:lnTo>
                    <a:pt x="144780" y="144780"/>
                  </a:lnTo>
                  <a:lnTo>
                    <a:pt x="0" y="144780"/>
                  </a:lnTo>
                  <a:lnTo>
                    <a:pt x="0" y="0"/>
                  </a:lnTo>
                  <a:close/>
                  <a:moveTo>
                    <a:pt x="144780" y="0"/>
                  </a:moveTo>
                  <a:lnTo>
                    <a:pt x="38192549" y="0"/>
                  </a:lnTo>
                  <a:lnTo>
                    <a:pt x="38192549" y="144780"/>
                  </a:lnTo>
                  <a:lnTo>
                    <a:pt x="144780" y="144780"/>
                  </a:lnTo>
                  <a:lnTo>
                    <a:pt x="144780" y="0"/>
                  </a:lnTo>
                  <a:close/>
                </a:path>
              </a:pathLst>
            </a:custGeom>
            <a:solidFill>
              <a:srgbClr val="000000"/>
            </a:solidFill>
          </p:spPr>
        </p:sp>
      </p:grpSp>
      <p:grpSp>
        <p:nvGrpSpPr>
          <p:cNvPr id="20" name="Group 20"/>
          <p:cNvGrpSpPr/>
          <p:nvPr/>
        </p:nvGrpSpPr>
        <p:grpSpPr>
          <a:xfrm>
            <a:off x="14355794" y="6525220"/>
            <a:ext cx="3914864" cy="3806836"/>
            <a:chOff x="0" y="0"/>
            <a:chExt cx="7349322" cy="7146521"/>
          </a:xfrm>
        </p:grpSpPr>
        <p:pic>
          <p:nvPicPr>
            <p:cNvPr id="21"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2295968"/>
              <a:ext cx="7349322" cy="4850552"/>
            </a:xfrm>
            <a:prstGeom prst="rect">
              <a:avLst/>
            </a:prstGeom>
          </p:spPr>
        </p:pic>
        <p:pic>
          <p:nvPicPr>
            <p:cNvPr id="22"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689825" y="0"/>
              <a:ext cx="2797758" cy="3029069"/>
            </a:xfrm>
            <a:prstGeom prst="rect">
              <a:avLst/>
            </a:prstGeom>
          </p:spPr>
        </p:pic>
      </p:gr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54733" y="1602576"/>
            <a:ext cx="6324207" cy="4846319"/>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76600" y="263051"/>
            <a:ext cx="1158341" cy="1130906"/>
          </a:xfrm>
          <a:prstGeom prst="rect">
            <a:avLst/>
          </a:prstGeom>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37665" y="263051"/>
            <a:ext cx="1158341" cy="1130906"/>
          </a:xfrm>
          <a:prstGeom prst="rect">
            <a:avLst/>
          </a:prstGeom>
        </p:spPr>
      </p:pic>
      <p:sp>
        <p:nvSpPr>
          <p:cNvPr id="2" name="Rectangle 1"/>
          <p:cNvSpPr/>
          <p:nvPr/>
        </p:nvSpPr>
        <p:spPr>
          <a:xfrm>
            <a:off x="1356207" y="1602576"/>
            <a:ext cx="9459032" cy="5806654"/>
          </a:xfrm>
          <a:prstGeom prst="rect">
            <a:avLst/>
          </a:prstGeom>
        </p:spPr>
        <p:txBody>
          <a:bodyPr wrap="square">
            <a:spAutoFit/>
          </a:bodyPr>
          <a:lstStyle/>
          <a:p>
            <a:pPr algn="just">
              <a:lnSpc>
                <a:spcPct val="150000"/>
              </a:lnSpc>
            </a:pPr>
            <a:r>
              <a:rPr lang="vi-VN" sz="3600" dirty="0">
                <a:solidFill>
                  <a:srgbClr val="0070C0"/>
                </a:solidFill>
                <a:latin typeface="Arial" panose="020B0604020202020204" pitchFamily="34" charset="0"/>
                <a:cs typeface="Arial" panose="020B0604020202020204" pitchFamily="34" charset="0"/>
              </a:rPr>
              <a:t>Bước 3: </a:t>
            </a:r>
            <a:r>
              <a:rPr lang="vi-VN" sz="3600" dirty="0">
                <a:latin typeface="Arial" panose="020B0604020202020204" pitchFamily="34" charset="0"/>
                <a:cs typeface="Arial" panose="020B0604020202020204" pitchFamily="34" charset="0"/>
              </a:rPr>
              <a:t>Vẽ đường thẳng d':</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x</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y</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0. Lấy điểm (1;</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0) không thuộc d' và thay x</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1, y</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0 vào biểu thức x</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y ta được: 1</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0</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&gt;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0.</a:t>
            </a:r>
          </a:p>
          <a:p>
            <a:pPr algn="just">
              <a:lnSpc>
                <a:spcPct val="150000"/>
              </a:lnSpc>
            </a:pPr>
            <a:r>
              <a:rPr lang="vi-VN" sz="3600" dirty="0">
                <a:latin typeface="Arial" panose="020B0604020202020204" pitchFamily="34" charset="0"/>
                <a:cs typeface="Arial" panose="020B0604020202020204" pitchFamily="34" charset="0"/>
              </a:rPr>
              <a:t>Do đó miền nghiệm của bất phương trình x</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y</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&lt;</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0 là nửa mặt phẳng bờ d' không chứa điểm (1;</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0) và không tính bờ d' (miền không bị gạch).</a:t>
            </a:r>
          </a:p>
        </p:txBody>
      </p:sp>
      <p:sp>
        <p:nvSpPr>
          <p:cNvPr id="9" name="Rectangle 8"/>
          <p:cNvSpPr/>
          <p:nvPr/>
        </p:nvSpPr>
        <p:spPr>
          <a:xfrm>
            <a:off x="1356207" y="7860959"/>
            <a:ext cx="10007868" cy="646331"/>
          </a:xfrm>
          <a:prstGeom prst="rect">
            <a:avLst/>
          </a:prstGeom>
        </p:spPr>
        <p:txBody>
          <a:bodyPr wrap="none">
            <a:spAutoFit/>
          </a:bodyPr>
          <a:lstStyle/>
          <a:p>
            <a:r>
              <a:rPr lang="en-US" sz="3600" dirty="0" err="1">
                <a:latin typeface="Arial" panose="020B0604020202020204" pitchFamily="34" charset="0"/>
                <a:cs typeface="Arial" panose="020B0604020202020204" pitchFamily="34" charset="0"/>
              </a:rPr>
              <a:t>Vậy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nghiệm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miền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gạch</a:t>
            </a:r>
            <a:r>
              <a:rPr lang="en-US"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2522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3"/>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strVal val="#ppt_w+.3"/>
                                          </p:val>
                                        </p:tav>
                                        <p:tav tm="100000">
                                          <p:val>
                                            <p:strVal val="#ppt_w"/>
                                          </p:val>
                                        </p:tav>
                                      </p:tavLst>
                                    </p:anim>
                                    <p:anim calcmode="lin" valueType="num">
                                      <p:cBhvr>
                                        <p:cTn id="13" dur="500" fill="hold"/>
                                        <p:tgtEl>
                                          <p:spTgt spid="9"/>
                                        </p:tgtEl>
                                        <p:attrNameLst>
                                          <p:attrName>ppt_h</p:attrName>
                                        </p:attrNameLst>
                                      </p:cBhvr>
                                      <p:tavLst>
                                        <p:tav tm="0">
                                          <p:val>
                                            <p:strVal val="#ppt_h"/>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10" t="29391" r="1034" b="15712"/>
          <a:stretch>
            <a:fillRect/>
          </a:stretch>
        </p:blipFill>
        <p:spPr>
          <a:xfrm>
            <a:off x="0" y="0"/>
            <a:ext cx="18288000" cy="10287000"/>
          </a:xfrm>
          <a:prstGeom prst="rect">
            <a:avLst/>
          </a:prstGeom>
        </p:spPr>
      </p:pic>
      <p:grpSp>
        <p:nvGrpSpPr>
          <p:cNvPr id="3" name="Group 3"/>
          <p:cNvGrpSpPr/>
          <p:nvPr/>
        </p:nvGrpSpPr>
        <p:grpSpPr>
          <a:xfrm>
            <a:off x="289538" y="309851"/>
            <a:ext cx="17708923" cy="9667298"/>
            <a:chOff x="0" y="0"/>
            <a:chExt cx="1760997" cy="961328"/>
          </a:xfrm>
        </p:grpSpPr>
        <p:sp>
          <p:nvSpPr>
            <p:cNvPr id="4" name="Freeform 4"/>
            <p:cNvSpPr/>
            <p:nvPr/>
          </p:nvSpPr>
          <p:spPr>
            <a:xfrm>
              <a:off x="0" y="0"/>
              <a:ext cx="1760997" cy="961328"/>
            </a:xfrm>
            <a:custGeom>
              <a:avLst/>
              <a:gdLst/>
              <a:ahLst/>
              <a:cxnLst/>
              <a:rect l="l" t="t" r="r" b="b"/>
              <a:pathLst>
                <a:path w="1760997" h="961328">
                  <a:moveTo>
                    <a:pt x="1636537" y="961328"/>
                  </a:moveTo>
                  <a:lnTo>
                    <a:pt x="124460" y="961328"/>
                  </a:lnTo>
                  <a:cubicBezTo>
                    <a:pt x="55880" y="961328"/>
                    <a:pt x="0" y="905448"/>
                    <a:pt x="0" y="836868"/>
                  </a:cubicBezTo>
                  <a:lnTo>
                    <a:pt x="0" y="124460"/>
                  </a:lnTo>
                  <a:cubicBezTo>
                    <a:pt x="0" y="55880"/>
                    <a:pt x="55880" y="0"/>
                    <a:pt x="124460" y="0"/>
                  </a:cubicBezTo>
                  <a:lnTo>
                    <a:pt x="1636537" y="0"/>
                  </a:lnTo>
                  <a:cubicBezTo>
                    <a:pt x="1705117" y="0"/>
                    <a:pt x="1760997" y="55880"/>
                    <a:pt x="1760997" y="124460"/>
                  </a:cubicBezTo>
                  <a:lnTo>
                    <a:pt x="1760997" y="836868"/>
                  </a:lnTo>
                  <a:cubicBezTo>
                    <a:pt x="1760997" y="905448"/>
                    <a:pt x="1705117" y="961328"/>
                    <a:pt x="1636537" y="961328"/>
                  </a:cubicBezTo>
                  <a:close/>
                </a:path>
              </a:pathLst>
            </a:custGeom>
            <a:solidFill>
              <a:srgbClr val="FFFFFF"/>
            </a:solidFill>
          </p:spPr>
          <p:txBody>
            <a:bodyPr/>
            <a:lstStyle/>
            <a:p>
              <a:endParaRPr lang="en-US" dirty="0">
                <a:solidFill>
                  <a:prstClr val="black"/>
                </a:solidFill>
              </a:endParaRPr>
            </a:p>
          </p:txBody>
        </p:sp>
      </p:grpSp>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02729" y="1004347"/>
            <a:ext cx="687983" cy="687983"/>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544303" y="974452"/>
            <a:ext cx="714997" cy="714997"/>
          </a:xfrm>
          <a:prstGeom prst="rect">
            <a:avLst/>
          </a:prstGeom>
        </p:spPr>
      </p:pic>
      <p:sp>
        <p:nvSpPr>
          <p:cNvPr id="11" name="TextBox 10"/>
          <p:cNvSpPr txBox="1"/>
          <p:nvPr/>
        </p:nvSpPr>
        <p:spPr>
          <a:xfrm>
            <a:off x="5210075" y="1004347"/>
            <a:ext cx="8515352" cy="1015663"/>
          </a:xfrm>
          <a:prstGeom prst="rect">
            <a:avLst/>
          </a:prstGeom>
          <a:noFill/>
        </p:spPr>
        <p:txBody>
          <a:bodyPr wrap="square" rtlCol="0">
            <a:spAutoFit/>
          </a:bodyPr>
          <a:lstStyle/>
          <a:p>
            <a:pPr algn="ctr"/>
            <a:r>
              <a:rPr lang="en-US" sz="6000" b="1" dirty="0">
                <a:solidFill>
                  <a:srgbClr val="C00000"/>
                </a:solidFill>
                <a:latin typeface="Arial" panose="020B0604020202020204" pitchFamily="34" charset="0"/>
                <a:cs typeface="Arial" panose="020B0604020202020204" pitchFamily="34" charset="0"/>
              </a:rPr>
              <a:t>HƯỚNG DẪN VỀ NHÀ</a:t>
            </a:r>
          </a:p>
        </p:txBody>
      </p:sp>
      <p:pic>
        <p:nvPicPr>
          <p:cNvPr id="13" name="Picture 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503217" y="2239750"/>
            <a:ext cx="2929551" cy="7391070"/>
          </a:xfrm>
          <a:prstGeom prst="rect">
            <a:avLst/>
          </a:prstGeom>
        </p:spPr>
      </p:pic>
      <p:grpSp>
        <p:nvGrpSpPr>
          <p:cNvPr id="12" name="Group 11"/>
          <p:cNvGrpSpPr/>
          <p:nvPr/>
        </p:nvGrpSpPr>
        <p:grpSpPr>
          <a:xfrm>
            <a:off x="572107" y="2877736"/>
            <a:ext cx="4281183" cy="5072933"/>
            <a:chOff x="572107" y="2877736"/>
            <a:chExt cx="4281183" cy="5072933"/>
          </a:xfrm>
        </p:grpSpPr>
        <p:grpSp>
          <p:nvGrpSpPr>
            <p:cNvPr id="18" name="Group 5"/>
            <p:cNvGrpSpPr/>
            <p:nvPr/>
          </p:nvGrpSpPr>
          <p:grpSpPr>
            <a:xfrm>
              <a:off x="572107" y="3525436"/>
              <a:ext cx="4221229" cy="4425233"/>
              <a:chOff x="0" y="0"/>
              <a:chExt cx="1321950" cy="1496931"/>
            </a:xfrm>
            <a:solidFill>
              <a:schemeClr val="accent3">
                <a:lumMod val="40000"/>
                <a:lumOff val="60000"/>
              </a:schemeClr>
            </a:solidFill>
          </p:grpSpPr>
          <p:sp>
            <p:nvSpPr>
              <p:cNvPr id="22" name="Freeform 6"/>
              <p:cNvSpPr/>
              <p:nvPr/>
            </p:nvSpPr>
            <p:spPr>
              <a:xfrm>
                <a:off x="0" y="0"/>
                <a:ext cx="1321950" cy="1496931"/>
              </a:xfrm>
              <a:custGeom>
                <a:avLst/>
                <a:gdLst/>
                <a:ahLst/>
                <a:cxnLst/>
                <a:rect l="l" t="t" r="r" b="b"/>
                <a:pathLst>
                  <a:path w="1321950" h="1496931">
                    <a:moveTo>
                      <a:pt x="1197490" y="1496931"/>
                    </a:moveTo>
                    <a:lnTo>
                      <a:pt x="124460" y="1496931"/>
                    </a:lnTo>
                    <a:cubicBezTo>
                      <a:pt x="55880" y="1496931"/>
                      <a:pt x="0" y="1441051"/>
                      <a:pt x="0" y="1372471"/>
                    </a:cubicBezTo>
                    <a:lnTo>
                      <a:pt x="0" y="124460"/>
                    </a:lnTo>
                    <a:cubicBezTo>
                      <a:pt x="0" y="55880"/>
                      <a:pt x="55880" y="0"/>
                      <a:pt x="124460" y="0"/>
                    </a:cubicBezTo>
                    <a:lnTo>
                      <a:pt x="1197490" y="0"/>
                    </a:lnTo>
                    <a:cubicBezTo>
                      <a:pt x="1266070" y="0"/>
                      <a:pt x="1321950" y="55880"/>
                      <a:pt x="1321950" y="124460"/>
                    </a:cubicBezTo>
                    <a:lnTo>
                      <a:pt x="1321950" y="1372471"/>
                    </a:lnTo>
                    <a:cubicBezTo>
                      <a:pt x="1321950" y="1441051"/>
                      <a:pt x="1266070" y="1496931"/>
                      <a:pt x="1197490" y="1496931"/>
                    </a:cubicBezTo>
                    <a:close/>
                  </a:path>
                </a:pathLst>
              </a:custGeom>
              <a:grpFill/>
            </p:spPr>
          </p:sp>
        </p:grpSp>
        <p:sp>
          <p:nvSpPr>
            <p:cNvPr id="8" name="TextBox 7"/>
            <p:cNvSpPr txBox="1"/>
            <p:nvPr/>
          </p:nvSpPr>
          <p:spPr>
            <a:xfrm>
              <a:off x="645944" y="4457700"/>
              <a:ext cx="4207346" cy="1938992"/>
            </a:xfrm>
            <a:prstGeom prst="rect">
              <a:avLst/>
            </a:prstGeom>
            <a:noFill/>
          </p:spPr>
          <p:txBody>
            <a:bodyPr wrap="square" rtlCol="0">
              <a:spAutoFit/>
            </a:bodyPr>
            <a:lstStyle/>
            <a:p>
              <a:pPr algn="ctr">
                <a:lnSpc>
                  <a:spcPct val="150000"/>
                </a:lnSpc>
              </a:pPr>
              <a:r>
                <a:rPr lang="en-US" sz="4000" dirty="0" err="1">
                  <a:latin typeface="Arial" panose="020B0604020202020204" pitchFamily="34" charset="0"/>
                  <a:cs typeface="Arial" panose="020B0604020202020204" pitchFamily="34" charset="0"/>
                </a:rPr>
                <a:t>Ôn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endParaRPr lang="en-US" sz="4000" dirty="0">
                <a:latin typeface="Arial" panose="020B0604020202020204" pitchFamily="34" charset="0"/>
                <a:cs typeface="Arial" panose="020B0604020202020204" pitchFamily="34" charset="0"/>
              </a:endParaRPr>
            </a:p>
          </p:txBody>
        </p:sp>
        <p:sp>
          <p:nvSpPr>
            <p:cNvPr id="10" name="Oval 9"/>
            <p:cNvSpPr/>
            <p:nvPr/>
          </p:nvSpPr>
          <p:spPr>
            <a:xfrm>
              <a:off x="2000942" y="2877736"/>
              <a:ext cx="1295400" cy="1295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01</a:t>
              </a:r>
            </a:p>
          </p:txBody>
        </p:sp>
      </p:grpSp>
      <p:grpSp>
        <p:nvGrpSpPr>
          <p:cNvPr id="37" name="Group 36"/>
          <p:cNvGrpSpPr/>
          <p:nvPr/>
        </p:nvGrpSpPr>
        <p:grpSpPr>
          <a:xfrm>
            <a:off x="5007745" y="2877736"/>
            <a:ext cx="4563184" cy="5075111"/>
            <a:chOff x="5007745" y="2877736"/>
            <a:chExt cx="4563184" cy="5075111"/>
          </a:xfrm>
        </p:grpSpPr>
        <p:grpSp>
          <p:nvGrpSpPr>
            <p:cNvPr id="24" name="Group 10"/>
            <p:cNvGrpSpPr/>
            <p:nvPr/>
          </p:nvGrpSpPr>
          <p:grpSpPr>
            <a:xfrm>
              <a:off x="5007745" y="3527614"/>
              <a:ext cx="4563184" cy="4425233"/>
              <a:chOff x="0" y="0"/>
              <a:chExt cx="1321950" cy="1496931"/>
            </a:xfrm>
            <a:solidFill>
              <a:schemeClr val="accent3">
                <a:lumMod val="40000"/>
                <a:lumOff val="60000"/>
              </a:schemeClr>
            </a:solidFill>
          </p:grpSpPr>
          <p:sp>
            <p:nvSpPr>
              <p:cNvPr id="27" name="Freeform 11"/>
              <p:cNvSpPr/>
              <p:nvPr/>
            </p:nvSpPr>
            <p:spPr>
              <a:xfrm>
                <a:off x="0" y="0"/>
                <a:ext cx="1321950" cy="1496931"/>
              </a:xfrm>
              <a:custGeom>
                <a:avLst/>
                <a:gdLst/>
                <a:ahLst/>
                <a:cxnLst/>
                <a:rect l="l" t="t" r="r" b="b"/>
                <a:pathLst>
                  <a:path w="1321950" h="1496931">
                    <a:moveTo>
                      <a:pt x="1197490" y="1496931"/>
                    </a:moveTo>
                    <a:lnTo>
                      <a:pt x="124460" y="1496931"/>
                    </a:lnTo>
                    <a:cubicBezTo>
                      <a:pt x="55880" y="1496931"/>
                      <a:pt x="0" y="1441051"/>
                      <a:pt x="0" y="1372471"/>
                    </a:cubicBezTo>
                    <a:lnTo>
                      <a:pt x="0" y="124460"/>
                    </a:lnTo>
                    <a:cubicBezTo>
                      <a:pt x="0" y="55880"/>
                      <a:pt x="55880" y="0"/>
                      <a:pt x="124460" y="0"/>
                    </a:cubicBezTo>
                    <a:lnTo>
                      <a:pt x="1197490" y="0"/>
                    </a:lnTo>
                    <a:cubicBezTo>
                      <a:pt x="1266070" y="0"/>
                      <a:pt x="1321950" y="55880"/>
                      <a:pt x="1321950" y="124460"/>
                    </a:cubicBezTo>
                    <a:lnTo>
                      <a:pt x="1321950" y="1372471"/>
                    </a:lnTo>
                    <a:cubicBezTo>
                      <a:pt x="1321950" y="1441051"/>
                      <a:pt x="1266070" y="1496931"/>
                      <a:pt x="1197490" y="1496931"/>
                    </a:cubicBezTo>
                    <a:close/>
                  </a:path>
                </a:pathLst>
              </a:custGeom>
              <a:grpFill/>
            </p:spPr>
          </p:sp>
        </p:grpSp>
        <p:sp>
          <p:nvSpPr>
            <p:cNvPr id="34" name="TextBox 33"/>
            <p:cNvSpPr txBox="1"/>
            <p:nvPr/>
          </p:nvSpPr>
          <p:spPr>
            <a:xfrm>
              <a:off x="5210075" y="4459878"/>
              <a:ext cx="4207346" cy="1938992"/>
            </a:xfrm>
            <a:prstGeom prst="rect">
              <a:avLst/>
            </a:prstGeom>
            <a:noFill/>
          </p:spPr>
          <p:txBody>
            <a:bodyPr wrap="square" rtlCol="0">
              <a:spAutoFit/>
            </a:bodyPr>
            <a:lstStyle/>
            <a:p>
              <a:pPr algn="ctr">
                <a:lnSpc>
                  <a:spcPct val="150000"/>
                </a:lnSpc>
              </a:pP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SBT</a:t>
              </a:r>
            </a:p>
          </p:txBody>
        </p:sp>
        <p:sp>
          <p:nvSpPr>
            <p:cNvPr id="35" name="Oval 34"/>
            <p:cNvSpPr/>
            <p:nvPr/>
          </p:nvSpPr>
          <p:spPr>
            <a:xfrm>
              <a:off x="6666048" y="2877736"/>
              <a:ext cx="1295400" cy="12954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02</a:t>
              </a:r>
            </a:p>
          </p:txBody>
        </p:sp>
      </p:grpSp>
      <p:grpSp>
        <p:nvGrpSpPr>
          <p:cNvPr id="38" name="Group 37"/>
          <p:cNvGrpSpPr/>
          <p:nvPr/>
        </p:nvGrpSpPr>
        <p:grpSpPr>
          <a:xfrm>
            <a:off x="9860466" y="2825646"/>
            <a:ext cx="5455733" cy="5125023"/>
            <a:chOff x="9860466" y="2825646"/>
            <a:chExt cx="5455733" cy="5125023"/>
          </a:xfrm>
        </p:grpSpPr>
        <p:grpSp>
          <p:nvGrpSpPr>
            <p:cNvPr id="29" name="Group 15"/>
            <p:cNvGrpSpPr/>
            <p:nvPr/>
          </p:nvGrpSpPr>
          <p:grpSpPr>
            <a:xfrm>
              <a:off x="9860466" y="3525436"/>
              <a:ext cx="5455733" cy="4425233"/>
              <a:chOff x="0" y="0"/>
              <a:chExt cx="1321950" cy="1496931"/>
            </a:xfrm>
            <a:solidFill>
              <a:schemeClr val="accent3">
                <a:lumMod val="40000"/>
                <a:lumOff val="60000"/>
              </a:schemeClr>
            </a:solidFill>
          </p:grpSpPr>
          <p:sp>
            <p:nvSpPr>
              <p:cNvPr id="32" name="Freeform 16"/>
              <p:cNvSpPr/>
              <p:nvPr/>
            </p:nvSpPr>
            <p:spPr>
              <a:xfrm>
                <a:off x="0" y="0"/>
                <a:ext cx="1321950" cy="1496931"/>
              </a:xfrm>
              <a:custGeom>
                <a:avLst/>
                <a:gdLst/>
                <a:ahLst/>
                <a:cxnLst/>
                <a:rect l="l" t="t" r="r" b="b"/>
                <a:pathLst>
                  <a:path w="1321950" h="1496931">
                    <a:moveTo>
                      <a:pt x="1197490" y="1496931"/>
                    </a:moveTo>
                    <a:lnTo>
                      <a:pt x="124460" y="1496931"/>
                    </a:lnTo>
                    <a:cubicBezTo>
                      <a:pt x="55880" y="1496931"/>
                      <a:pt x="0" y="1441051"/>
                      <a:pt x="0" y="1372471"/>
                    </a:cubicBezTo>
                    <a:lnTo>
                      <a:pt x="0" y="124460"/>
                    </a:lnTo>
                    <a:cubicBezTo>
                      <a:pt x="0" y="55880"/>
                      <a:pt x="55880" y="0"/>
                      <a:pt x="124460" y="0"/>
                    </a:cubicBezTo>
                    <a:lnTo>
                      <a:pt x="1197490" y="0"/>
                    </a:lnTo>
                    <a:cubicBezTo>
                      <a:pt x="1266070" y="0"/>
                      <a:pt x="1321950" y="55880"/>
                      <a:pt x="1321950" y="124460"/>
                    </a:cubicBezTo>
                    <a:lnTo>
                      <a:pt x="1321950" y="1372471"/>
                    </a:lnTo>
                    <a:cubicBezTo>
                      <a:pt x="1321950" y="1441051"/>
                      <a:pt x="1266070" y="1496931"/>
                      <a:pt x="1197490" y="1496931"/>
                    </a:cubicBezTo>
                    <a:close/>
                  </a:path>
                </a:pathLst>
              </a:custGeom>
              <a:grpFill/>
            </p:spPr>
          </p:sp>
        </p:grpSp>
        <p:sp>
          <p:nvSpPr>
            <p:cNvPr id="9" name="Rectangle 8"/>
            <p:cNvSpPr/>
            <p:nvPr/>
          </p:nvSpPr>
          <p:spPr>
            <a:xfrm>
              <a:off x="9951991" y="4009066"/>
              <a:ext cx="5291708" cy="378565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Chuẩn bị bài </a:t>
              </a:r>
              <a:r>
                <a:rPr lang="en-US" sz="4000" dirty="0" err="1">
                  <a:latin typeface="Arial" panose="020B0604020202020204" pitchFamily="34" charset="0"/>
                  <a:cs typeface="Arial" panose="020B0604020202020204" pitchFamily="34" charset="0"/>
                </a:rPr>
                <a:t>mới</a:t>
              </a:r>
              <a:r>
                <a:rPr lang="en-US" sz="4000" dirty="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GV chia HS thành 4 – 5 tổ, mỗi tổ sẽ vẽ sơ đồ kiến thức của chương. </a:t>
              </a:r>
              <a:endParaRPr lang="en-US" sz="4000" dirty="0">
                <a:latin typeface="Arial" panose="020B0604020202020204" pitchFamily="34" charset="0"/>
                <a:cs typeface="Arial" panose="020B0604020202020204" pitchFamily="34" charset="0"/>
              </a:endParaRPr>
            </a:p>
          </p:txBody>
        </p:sp>
        <p:sp>
          <p:nvSpPr>
            <p:cNvPr id="36" name="Oval 35"/>
            <p:cNvSpPr/>
            <p:nvPr/>
          </p:nvSpPr>
          <p:spPr>
            <a:xfrm>
              <a:off x="11982881" y="2825646"/>
              <a:ext cx="1295400" cy="1295400"/>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03</a:t>
              </a:r>
            </a:p>
          </p:txBody>
        </p:sp>
      </p:grpSp>
    </p:spTree>
    <p:extLst>
      <p:ext uri="{BB962C8B-B14F-4D97-AF65-F5344CB8AC3E}">
        <p14:creationId xmlns:p14="http://schemas.microsoft.com/office/powerpoint/2010/main" val="20718921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strVal val="#ppt_w+.3"/>
                                          </p:val>
                                        </p:tav>
                                        <p:tav tm="100000">
                                          <p:val>
                                            <p:strVal val="#ppt_w"/>
                                          </p:val>
                                        </p:tav>
                                      </p:tavLst>
                                    </p:anim>
                                    <p:anim calcmode="lin" valueType="num">
                                      <p:cBhvr>
                                        <p:cTn id="14" dur="500" fill="hold"/>
                                        <p:tgtEl>
                                          <p:spTgt spid="37"/>
                                        </p:tgtEl>
                                        <p:attrNameLst>
                                          <p:attrName>ppt_h</p:attrName>
                                        </p:attrNameLst>
                                      </p:cBhvr>
                                      <p:tavLst>
                                        <p:tav tm="0">
                                          <p:val>
                                            <p:strVal val="#ppt_h"/>
                                          </p:val>
                                        </p:tav>
                                        <p:tav tm="100000">
                                          <p:val>
                                            <p:strVal val="#ppt_h"/>
                                          </p:val>
                                        </p:tav>
                                      </p:tavLst>
                                    </p:anim>
                                    <p:animEffect transition="in" filter="fade">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barn(outVertical)">
                                      <p:cBhvr>
                                        <p:cTn id="2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8288000" cy="102870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4"/>
          <p:cNvGrpSpPr/>
          <p:nvPr/>
        </p:nvGrpSpPr>
        <p:grpSpPr>
          <a:xfrm rot="21279948">
            <a:off x="2405756" y="913507"/>
            <a:ext cx="12960941" cy="6989178"/>
            <a:chOff x="0" y="0"/>
            <a:chExt cx="3216910" cy="3160517"/>
          </a:xfrm>
        </p:grpSpPr>
        <p:sp>
          <p:nvSpPr>
            <p:cNvPr id="5" name="Freeform 5"/>
            <p:cNvSpPr/>
            <p:nvPr/>
          </p:nvSpPr>
          <p:spPr>
            <a:xfrm>
              <a:off x="19050" y="223520"/>
              <a:ext cx="3178810" cy="2929376"/>
            </a:xfrm>
            <a:custGeom>
              <a:avLst/>
              <a:gdLst/>
              <a:ahLst/>
              <a:cxnLst/>
              <a:rect l="l" t="t" r="r" b="b"/>
              <a:pathLst>
                <a:path w="3178810" h="2929376">
                  <a:moveTo>
                    <a:pt x="0" y="11430"/>
                  </a:moveTo>
                  <a:cubicBezTo>
                    <a:pt x="0" y="11430"/>
                    <a:pt x="2540" y="340360"/>
                    <a:pt x="2540" y="749300"/>
                  </a:cubicBezTo>
                  <a:cubicBezTo>
                    <a:pt x="2540" y="1158039"/>
                    <a:pt x="7620" y="1748277"/>
                    <a:pt x="7620" y="2008627"/>
                  </a:cubicBezTo>
                  <a:cubicBezTo>
                    <a:pt x="7620" y="2202937"/>
                    <a:pt x="16510" y="2601717"/>
                    <a:pt x="21590" y="2793487"/>
                  </a:cubicBezTo>
                  <a:lnTo>
                    <a:pt x="130810" y="2907787"/>
                  </a:lnTo>
                  <a:cubicBezTo>
                    <a:pt x="275590" y="2915407"/>
                    <a:pt x="543560" y="2929377"/>
                    <a:pt x="793750" y="2929377"/>
                  </a:cubicBezTo>
                  <a:lnTo>
                    <a:pt x="3178810" y="2929377"/>
                  </a:lnTo>
                  <a:lnTo>
                    <a:pt x="3178810" y="693420"/>
                  </a:lnTo>
                  <a:cubicBezTo>
                    <a:pt x="3178810" y="318770"/>
                    <a:pt x="3169920" y="41910"/>
                    <a:pt x="3169920" y="41910"/>
                  </a:cubicBezTo>
                  <a:cubicBezTo>
                    <a:pt x="3014980" y="21590"/>
                    <a:pt x="2858770" y="11430"/>
                    <a:pt x="2701290" y="12700"/>
                  </a:cubicBezTo>
                  <a:cubicBezTo>
                    <a:pt x="2428240" y="12700"/>
                    <a:pt x="1179830" y="21590"/>
                    <a:pt x="929640" y="12700"/>
                  </a:cubicBezTo>
                  <a:cubicBezTo>
                    <a:pt x="594360" y="0"/>
                    <a:pt x="0" y="11430"/>
                    <a:pt x="0" y="11430"/>
                  </a:cubicBezTo>
                  <a:close/>
                </a:path>
              </a:pathLst>
            </a:custGeom>
            <a:solidFill>
              <a:srgbClr val="FFFFFF"/>
            </a:solidFill>
          </p:spPr>
        </p:sp>
        <p:sp>
          <p:nvSpPr>
            <p:cNvPr id="6" name="Freeform 6"/>
            <p:cNvSpPr/>
            <p:nvPr/>
          </p:nvSpPr>
          <p:spPr>
            <a:xfrm>
              <a:off x="12700" y="217170"/>
              <a:ext cx="3191510" cy="2942077"/>
            </a:xfrm>
            <a:custGeom>
              <a:avLst/>
              <a:gdLst/>
              <a:ahLst/>
              <a:cxnLst/>
              <a:rect l="l" t="t" r="r" b="b"/>
              <a:pathLst>
                <a:path w="3191510" h="2942077">
                  <a:moveTo>
                    <a:pt x="3191510" y="2942077"/>
                  </a:moveTo>
                  <a:lnTo>
                    <a:pt x="800100" y="2942077"/>
                  </a:lnTo>
                  <a:cubicBezTo>
                    <a:pt x="547370" y="2942077"/>
                    <a:pt x="270510" y="2928107"/>
                    <a:pt x="137160" y="2920487"/>
                  </a:cubicBezTo>
                  <a:lnTo>
                    <a:pt x="134620" y="2920487"/>
                  </a:lnTo>
                  <a:lnTo>
                    <a:pt x="21590" y="2802377"/>
                  </a:lnTo>
                  <a:lnTo>
                    <a:pt x="21590" y="2799837"/>
                  </a:lnTo>
                  <a:cubicBezTo>
                    <a:pt x="16510" y="2596637"/>
                    <a:pt x="7620" y="2202937"/>
                    <a:pt x="7620" y="2014977"/>
                  </a:cubicBezTo>
                  <a:cubicBezTo>
                    <a:pt x="7620" y="1899407"/>
                    <a:pt x="6350" y="1722877"/>
                    <a:pt x="5080" y="1518468"/>
                  </a:cubicBezTo>
                  <a:cubicBezTo>
                    <a:pt x="3810" y="1267186"/>
                    <a:pt x="2540" y="982908"/>
                    <a:pt x="2540" y="755650"/>
                  </a:cubicBezTo>
                  <a:cubicBezTo>
                    <a:pt x="2540" y="351790"/>
                    <a:pt x="0" y="21590"/>
                    <a:pt x="0" y="17780"/>
                  </a:cubicBezTo>
                  <a:lnTo>
                    <a:pt x="0" y="11430"/>
                  </a:lnTo>
                  <a:lnTo>
                    <a:pt x="6350" y="11430"/>
                  </a:lnTo>
                  <a:cubicBezTo>
                    <a:pt x="12700" y="11430"/>
                    <a:pt x="604520" y="0"/>
                    <a:pt x="935990" y="12700"/>
                  </a:cubicBezTo>
                  <a:cubicBezTo>
                    <a:pt x="1121410" y="19050"/>
                    <a:pt x="1852930" y="16510"/>
                    <a:pt x="2338070" y="13970"/>
                  </a:cubicBezTo>
                  <a:cubicBezTo>
                    <a:pt x="2503170" y="12700"/>
                    <a:pt x="2637790" y="12700"/>
                    <a:pt x="2707640" y="12700"/>
                  </a:cubicBezTo>
                  <a:cubicBezTo>
                    <a:pt x="2861310" y="11430"/>
                    <a:pt x="3020060" y="21590"/>
                    <a:pt x="3177540" y="41910"/>
                  </a:cubicBezTo>
                  <a:lnTo>
                    <a:pt x="3182620" y="43180"/>
                  </a:lnTo>
                  <a:lnTo>
                    <a:pt x="3182620" y="48260"/>
                  </a:lnTo>
                  <a:cubicBezTo>
                    <a:pt x="3182620" y="50800"/>
                    <a:pt x="3191510" y="328930"/>
                    <a:pt x="3191510" y="699770"/>
                  </a:cubicBezTo>
                  <a:lnTo>
                    <a:pt x="3191510" y="2942077"/>
                  </a:lnTo>
                  <a:close/>
                  <a:moveTo>
                    <a:pt x="139700" y="2907787"/>
                  </a:moveTo>
                  <a:cubicBezTo>
                    <a:pt x="273050" y="2915407"/>
                    <a:pt x="548640" y="2929377"/>
                    <a:pt x="800100" y="2929377"/>
                  </a:cubicBezTo>
                  <a:lnTo>
                    <a:pt x="3178810" y="2929377"/>
                  </a:lnTo>
                  <a:lnTo>
                    <a:pt x="3178810" y="699770"/>
                  </a:lnTo>
                  <a:cubicBezTo>
                    <a:pt x="3178810" y="358140"/>
                    <a:pt x="3171190" y="93980"/>
                    <a:pt x="3169920" y="53340"/>
                  </a:cubicBezTo>
                  <a:cubicBezTo>
                    <a:pt x="3014980" y="33020"/>
                    <a:pt x="2858770" y="24130"/>
                    <a:pt x="2707640" y="25400"/>
                  </a:cubicBezTo>
                  <a:cubicBezTo>
                    <a:pt x="2637790" y="25400"/>
                    <a:pt x="2503170" y="27940"/>
                    <a:pt x="2338070" y="26670"/>
                  </a:cubicBezTo>
                  <a:cubicBezTo>
                    <a:pt x="1828800" y="22860"/>
                    <a:pt x="1304290" y="22860"/>
                    <a:pt x="935990" y="25400"/>
                  </a:cubicBezTo>
                  <a:cubicBezTo>
                    <a:pt x="622300" y="27940"/>
                    <a:pt x="77470" y="22860"/>
                    <a:pt x="12700" y="24130"/>
                  </a:cubicBezTo>
                  <a:cubicBezTo>
                    <a:pt x="12700" y="71120"/>
                    <a:pt x="15240" y="382270"/>
                    <a:pt x="15240" y="755650"/>
                  </a:cubicBezTo>
                  <a:cubicBezTo>
                    <a:pt x="15240" y="982908"/>
                    <a:pt x="16510" y="1267186"/>
                    <a:pt x="17780" y="1518468"/>
                  </a:cubicBezTo>
                  <a:cubicBezTo>
                    <a:pt x="19050" y="1722877"/>
                    <a:pt x="20320" y="1899407"/>
                    <a:pt x="20320" y="2014977"/>
                  </a:cubicBezTo>
                  <a:cubicBezTo>
                    <a:pt x="20320" y="2201667"/>
                    <a:pt x="29210" y="2592827"/>
                    <a:pt x="34290" y="2797297"/>
                  </a:cubicBezTo>
                  <a:lnTo>
                    <a:pt x="139700" y="2907787"/>
                  </a:lnTo>
                  <a:close/>
                  <a:moveTo>
                    <a:pt x="139700" y="2907787"/>
                  </a:moveTo>
                  <a:lnTo>
                    <a:pt x="133350" y="2782057"/>
                  </a:lnTo>
                  <a:lnTo>
                    <a:pt x="34290" y="2796027"/>
                  </a:lnTo>
                  <a:lnTo>
                    <a:pt x="139700" y="2907787"/>
                  </a:lnTo>
                  <a:close/>
                </a:path>
              </a:pathLst>
            </a:custGeom>
            <a:solidFill>
              <a:srgbClr val="000000"/>
            </a:solidFill>
          </p:spPr>
        </p:sp>
        <p:sp>
          <p:nvSpPr>
            <p:cNvPr id="7" name="Freeform 7"/>
            <p:cNvSpPr/>
            <p:nvPr/>
          </p:nvSpPr>
          <p:spPr>
            <a:xfrm>
              <a:off x="299720" y="19050"/>
              <a:ext cx="617220" cy="304800"/>
            </a:xfrm>
            <a:custGeom>
              <a:avLst/>
              <a:gdLst/>
              <a:ahLst/>
              <a:cxnLst/>
              <a:rect l="l" t="t" r="r" b="b"/>
              <a:pathLst>
                <a:path w="617220" h="304800">
                  <a:moveTo>
                    <a:pt x="600710" y="0"/>
                  </a:moveTo>
                  <a:lnTo>
                    <a:pt x="617220" y="77470"/>
                  </a:lnTo>
                  <a:lnTo>
                    <a:pt x="600710" y="190500"/>
                  </a:lnTo>
                  <a:lnTo>
                    <a:pt x="589280" y="297180"/>
                  </a:lnTo>
                  <a:lnTo>
                    <a:pt x="5080" y="304800"/>
                  </a:lnTo>
                  <a:lnTo>
                    <a:pt x="5080" y="255270"/>
                  </a:lnTo>
                  <a:lnTo>
                    <a:pt x="16510" y="148590"/>
                  </a:lnTo>
                  <a:lnTo>
                    <a:pt x="0" y="21590"/>
                  </a:lnTo>
                  <a:lnTo>
                    <a:pt x="600710" y="0"/>
                  </a:lnTo>
                  <a:close/>
                </a:path>
              </a:pathLst>
            </a:custGeom>
            <a:solidFill>
              <a:srgbClr val="000000"/>
            </a:solidFill>
          </p:spPr>
        </p:sp>
      </p:grpSp>
      <p:sp>
        <p:nvSpPr>
          <p:cNvPr id="14" name="TextBox 13"/>
          <p:cNvSpPr txBox="1"/>
          <p:nvPr/>
        </p:nvSpPr>
        <p:spPr>
          <a:xfrm rot="21276412">
            <a:off x="2590800" y="2628900"/>
            <a:ext cx="12504805" cy="3211007"/>
          </a:xfrm>
          <a:prstGeom prst="rect">
            <a:avLst/>
          </a:prstGeom>
          <a:noFill/>
        </p:spPr>
        <p:txBody>
          <a:bodyPr wrap="square" rtlCol="0">
            <a:spAutoFit/>
          </a:bodyPr>
          <a:lstStyle/>
          <a:p>
            <a:pPr algn="ctr">
              <a:lnSpc>
                <a:spcPct val="150000"/>
              </a:lnSpc>
            </a:pPr>
            <a:r>
              <a:rPr lang="en-US" sz="7200" b="1" dirty="0">
                <a:solidFill>
                  <a:srgbClr val="C00000"/>
                </a:solidFill>
                <a:latin typeface="Arial" panose="020B0604020202020204" pitchFamily="34" charset="0"/>
                <a:cs typeface="Arial" panose="020B0604020202020204" pitchFamily="34" charset="0"/>
              </a:rPr>
              <a:t>HẸN GẶP LẠI CÁC EM TRONG TIẾT HỌC SAU!</a:t>
            </a:r>
          </a:p>
        </p:txBody>
      </p:sp>
      <p:grpSp>
        <p:nvGrpSpPr>
          <p:cNvPr id="17" name="Group 16"/>
          <p:cNvGrpSpPr/>
          <p:nvPr/>
        </p:nvGrpSpPr>
        <p:grpSpPr>
          <a:xfrm>
            <a:off x="13901735" y="4802564"/>
            <a:ext cx="3734264" cy="6073430"/>
            <a:chOff x="13856347" y="4820957"/>
            <a:chExt cx="3734264" cy="6073430"/>
          </a:xfrm>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638405" y="4820957"/>
              <a:ext cx="2170149" cy="3488795"/>
            </a:xfrm>
            <a:prstGeom prst="rect">
              <a:avLst/>
            </a:prstGeom>
          </p:spPr>
        </p:pic>
        <p:pic>
          <p:nvPicPr>
            <p:cNvPr id="16" name="Picture 1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856347" y="6972300"/>
              <a:ext cx="3734264" cy="3922087"/>
            </a:xfrm>
            <a:prstGeom prst="rect">
              <a:avLst/>
            </a:prstGeom>
          </p:spPr>
        </p:pic>
      </p:grpSp>
    </p:spTree>
    <p:extLst>
      <p:ext uri="{BB962C8B-B14F-4D97-AF65-F5344CB8AC3E}">
        <p14:creationId xmlns:p14="http://schemas.microsoft.com/office/powerpoint/2010/main" val="514253872"/>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0" y="0"/>
            <a:ext cx="18288000" cy="1028700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1936939" y="1578055"/>
            <a:ext cx="14181511" cy="6542743"/>
            <a:chOff x="0" y="0"/>
            <a:chExt cx="38337329" cy="18848606"/>
          </a:xfrm>
        </p:grpSpPr>
        <p:sp>
          <p:nvSpPr>
            <p:cNvPr id="3" name="Freeform 3"/>
            <p:cNvSpPr/>
            <p:nvPr/>
          </p:nvSpPr>
          <p:spPr>
            <a:xfrm>
              <a:off x="72390" y="72390"/>
              <a:ext cx="38192549" cy="18703825"/>
            </a:xfrm>
            <a:custGeom>
              <a:avLst/>
              <a:gdLst/>
              <a:ahLst/>
              <a:cxnLst/>
              <a:rect l="l" t="t" r="r" b="b"/>
              <a:pathLst>
                <a:path w="38192549" h="18703825">
                  <a:moveTo>
                    <a:pt x="0" y="0"/>
                  </a:moveTo>
                  <a:lnTo>
                    <a:pt x="38192549" y="0"/>
                  </a:lnTo>
                  <a:lnTo>
                    <a:pt x="38192549" y="18703825"/>
                  </a:lnTo>
                  <a:lnTo>
                    <a:pt x="0" y="18703825"/>
                  </a:lnTo>
                  <a:lnTo>
                    <a:pt x="0" y="0"/>
                  </a:lnTo>
                  <a:close/>
                </a:path>
              </a:pathLst>
            </a:custGeom>
            <a:solidFill>
              <a:srgbClr val="FFFFFF"/>
            </a:solidFill>
          </p:spPr>
        </p:sp>
        <p:sp>
          <p:nvSpPr>
            <p:cNvPr id="4" name="Freeform 4"/>
            <p:cNvSpPr/>
            <p:nvPr/>
          </p:nvSpPr>
          <p:spPr>
            <a:xfrm>
              <a:off x="0" y="0"/>
              <a:ext cx="38337328" cy="18848606"/>
            </a:xfrm>
            <a:custGeom>
              <a:avLst/>
              <a:gdLst/>
              <a:ahLst/>
              <a:cxnLst/>
              <a:rect l="l" t="t" r="r" b="b"/>
              <a:pathLst>
                <a:path w="38337328" h="18848606">
                  <a:moveTo>
                    <a:pt x="38192549" y="18703826"/>
                  </a:moveTo>
                  <a:lnTo>
                    <a:pt x="38337328" y="18703826"/>
                  </a:lnTo>
                  <a:lnTo>
                    <a:pt x="38337328" y="18848606"/>
                  </a:lnTo>
                  <a:lnTo>
                    <a:pt x="38192549" y="18848606"/>
                  </a:lnTo>
                  <a:lnTo>
                    <a:pt x="38192549" y="18703826"/>
                  </a:lnTo>
                  <a:close/>
                  <a:moveTo>
                    <a:pt x="0" y="144780"/>
                  </a:moveTo>
                  <a:lnTo>
                    <a:pt x="144780" y="144780"/>
                  </a:lnTo>
                  <a:lnTo>
                    <a:pt x="144780" y="18703826"/>
                  </a:lnTo>
                  <a:lnTo>
                    <a:pt x="0" y="18703826"/>
                  </a:lnTo>
                  <a:lnTo>
                    <a:pt x="0" y="144780"/>
                  </a:lnTo>
                  <a:close/>
                  <a:moveTo>
                    <a:pt x="0" y="18703826"/>
                  </a:moveTo>
                  <a:lnTo>
                    <a:pt x="144780" y="18703826"/>
                  </a:lnTo>
                  <a:lnTo>
                    <a:pt x="144780" y="18848606"/>
                  </a:lnTo>
                  <a:lnTo>
                    <a:pt x="0" y="18848606"/>
                  </a:lnTo>
                  <a:lnTo>
                    <a:pt x="0" y="18703826"/>
                  </a:lnTo>
                  <a:close/>
                  <a:moveTo>
                    <a:pt x="38192549" y="144780"/>
                  </a:moveTo>
                  <a:lnTo>
                    <a:pt x="38337328" y="144780"/>
                  </a:lnTo>
                  <a:lnTo>
                    <a:pt x="38337328" y="18703826"/>
                  </a:lnTo>
                  <a:lnTo>
                    <a:pt x="38192549" y="18703826"/>
                  </a:lnTo>
                  <a:lnTo>
                    <a:pt x="38192549" y="144780"/>
                  </a:lnTo>
                  <a:close/>
                  <a:moveTo>
                    <a:pt x="144780" y="18703826"/>
                  </a:moveTo>
                  <a:lnTo>
                    <a:pt x="38192549" y="18703826"/>
                  </a:lnTo>
                  <a:lnTo>
                    <a:pt x="38192549" y="18848606"/>
                  </a:lnTo>
                  <a:lnTo>
                    <a:pt x="144780" y="18848606"/>
                  </a:lnTo>
                  <a:lnTo>
                    <a:pt x="144780" y="18703826"/>
                  </a:lnTo>
                  <a:close/>
                  <a:moveTo>
                    <a:pt x="38192549" y="0"/>
                  </a:moveTo>
                  <a:lnTo>
                    <a:pt x="38337328" y="0"/>
                  </a:lnTo>
                  <a:lnTo>
                    <a:pt x="38337328" y="144780"/>
                  </a:lnTo>
                  <a:lnTo>
                    <a:pt x="38192549" y="144780"/>
                  </a:lnTo>
                  <a:lnTo>
                    <a:pt x="38192549" y="0"/>
                  </a:lnTo>
                  <a:close/>
                  <a:moveTo>
                    <a:pt x="0" y="0"/>
                  </a:moveTo>
                  <a:lnTo>
                    <a:pt x="144780" y="0"/>
                  </a:lnTo>
                  <a:lnTo>
                    <a:pt x="144780" y="144780"/>
                  </a:lnTo>
                  <a:lnTo>
                    <a:pt x="0" y="144780"/>
                  </a:lnTo>
                  <a:lnTo>
                    <a:pt x="0" y="0"/>
                  </a:lnTo>
                  <a:close/>
                  <a:moveTo>
                    <a:pt x="144780" y="0"/>
                  </a:moveTo>
                  <a:lnTo>
                    <a:pt x="38192549" y="0"/>
                  </a:lnTo>
                  <a:lnTo>
                    <a:pt x="38192549" y="144780"/>
                  </a:lnTo>
                  <a:lnTo>
                    <a:pt x="144780" y="144780"/>
                  </a:lnTo>
                  <a:lnTo>
                    <a:pt x="144780" y="0"/>
                  </a:lnTo>
                  <a:close/>
                </a:path>
              </a:pathLst>
            </a:custGeom>
            <a:solidFill>
              <a:srgbClr val="000000"/>
            </a:solidFill>
          </p:spPr>
        </p:sp>
      </p:grpSp>
      <p:grpSp>
        <p:nvGrpSpPr>
          <p:cNvPr id="5" name="Group 5"/>
          <p:cNvGrpSpPr/>
          <p:nvPr/>
        </p:nvGrpSpPr>
        <p:grpSpPr>
          <a:xfrm>
            <a:off x="1512762" y="5711845"/>
            <a:ext cx="4343085" cy="4716327"/>
            <a:chOff x="0" y="0"/>
            <a:chExt cx="5790779" cy="6288437"/>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7067" y="0"/>
              <a:ext cx="2734650" cy="3320647"/>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0" y="2329950"/>
              <a:ext cx="5790779" cy="3958487"/>
            </a:xfrm>
            <a:prstGeom prst="rect">
              <a:avLst/>
            </a:prstGeom>
          </p:spPr>
        </p:pic>
      </p:grpSp>
      <p:grpSp>
        <p:nvGrpSpPr>
          <p:cNvPr id="22" name="Group 22"/>
          <p:cNvGrpSpPr/>
          <p:nvPr/>
        </p:nvGrpSpPr>
        <p:grpSpPr>
          <a:xfrm>
            <a:off x="12573000" y="5806524"/>
            <a:ext cx="4274999" cy="4937596"/>
            <a:chOff x="0" y="0"/>
            <a:chExt cx="5699999" cy="6583461"/>
          </a:xfrm>
        </p:grpSpPr>
        <p:pic>
          <p:nvPicPr>
            <p:cNvPr id="23" name="Picture 2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1887681"/>
              <a:ext cx="5699999" cy="4695780"/>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82240" y="0"/>
              <a:ext cx="2335518" cy="2508857"/>
            </a:xfrm>
            <a:prstGeom prst="rect">
              <a:avLst/>
            </a:prstGeom>
          </p:spPr>
        </p:pic>
      </p:grpSp>
      <p:grpSp>
        <p:nvGrpSpPr>
          <p:cNvPr id="28" name="Group 28"/>
          <p:cNvGrpSpPr/>
          <p:nvPr/>
        </p:nvGrpSpPr>
        <p:grpSpPr>
          <a:xfrm>
            <a:off x="1640691" y="1305731"/>
            <a:ext cx="2861558" cy="2229154"/>
            <a:chOff x="217414" y="221813"/>
            <a:chExt cx="3815411" cy="3748526"/>
          </a:xfrm>
        </p:grpSpPr>
        <p:grpSp>
          <p:nvGrpSpPr>
            <p:cNvPr id="29" name="Group 29"/>
            <p:cNvGrpSpPr/>
            <p:nvPr/>
          </p:nvGrpSpPr>
          <p:grpSpPr>
            <a:xfrm rot="-426806">
              <a:off x="217414" y="221813"/>
              <a:ext cx="3815411" cy="3748526"/>
              <a:chOff x="0" y="0"/>
              <a:chExt cx="3216910" cy="3160517"/>
            </a:xfrm>
          </p:grpSpPr>
          <p:sp>
            <p:nvSpPr>
              <p:cNvPr id="30" name="Freeform 30"/>
              <p:cNvSpPr/>
              <p:nvPr/>
            </p:nvSpPr>
            <p:spPr>
              <a:xfrm>
                <a:off x="19050" y="223520"/>
                <a:ext cx="3178810" cy="2929376"/>
              </a:xfrm>
              <a:custGeom>
                <a:avLst/>
                <a:gdLst/>
                <a:ahLst/>
                <a:cxnLst/>
                <a:rect l="l" t="t" r="r" b="b"/>
                <a:pathLst>
                  <a:path w="3178810" h="2929376">
                    <a:moveTo>
                      <a:pt x="0" y="11430"/>
                    </a:moveTo>
                    <a:cubicBezTo>
                      <a:pt x="0" y="11430"/>
                      <a:pt x="2540" y="340360"/>
                      <a:pt x="2540" y="749300"/>
                    </a:cubicBezTo>
                    <a:cubicBezTo>
                      <a:pt x="2540" y="1158039"/>
                      <a:pt x="7620" y="1748277"/>
                      <a:pt x="7620" y="2008627"/>
                    </a:cubicBezTo>
                    <a:cubicBezTo>
                      <a:pt x="7620" y="2202937"/>
                      <a:pt x="16510" y="2601717"/>
                      <a:pt x="21590" y="2793487"/>
                    </a:cubicBezTo>
                    <a:lnTo>
                      <a:pt x="130810" y="2907787"/>
                    </a:lnTo>
                    <a:cubicBezTo>
                      <a:pt x="275590" y="2915407"/>
                      <a:pt x="543560" y="2929377"/>
                      <a:pt x="793750" y="2929377"/>
                    </a:cubicBezTo>
                    <a:lnTo>
                      <a:pt x="3178810" y="2929377"/>
                    </a:lnTo>
                    <a:lnTo>
                      <a:pt x="3178810" y="693420"/>
                    </a:lnTo>
                    <a:cubicBezTo>
                      <a:pt x="3178810" y="318770"/>
                      <a:pt x="3169920" y="41910"/>
                      <a:pt x="3169920" y="41910"/>
                    </a:cubicBezTo>
                    <a:cubicBezTo>
                      <a:pt x="3014980" y="21590"/>
                      <a:pt x="2858770" y="11430"/>
                      <a:pt x="2701290" y="12700"/>
                    </a:cubicBezTo>
                    <a:cubicBezTo>
                      <a:pt x="2428240" y="12700"/>
                      <a:pt x="1179830" y="21590"/>
                      <a:pt x="929640" y="12700"/>
                    </a:cubicBezTo>
                    <a:cubicBezTo>
                      <a:pt x="594360" y="0"/>
                      <a:pt x="0" y="11430"/>
                      <a:pt x="0" y="11430"/>
                    </a:cubicBezTo>
                    <a:close/>
                  </a:path>
                </a:pathLst>
              </a:custGeom>
              <a:solidFill>
                <a:srgbClr val="FFFFFF"/>
              </a:solidFill>
            </p:spPr>
          </p:sp>
          <p:sp>
            <p:nvSpPr>
              <p:cNvPr id="31" name="Freeform 31"/>
              <p:cNvSpPr/>
              <p:nvPr/>
            </p:nvSpPr>
            <p:spPr>
              <a:xfrm>
                <a:off x="12700" y="217170"/>
                <a:ext cx="3191510" cy="2942077"/>
              </a:xfrm>
              <a:custGeom>
                <a:avLst/>
                <a:gdLst/>
                <a:ahLst/>
                <a:cxnLst/>
                <a:rect l="l" t="t" r="r" b="b"/>
                <a:pathLst>
                  <a:path w="3191510" h="2942077">
                    <a:moveTo>
                      <a:pt x="3191510" y="2942077"/>
                    </a:moveTo>
                    <a:lnTo>
                      <a:pt x="800100" y="2942077"/>
                    </a:lnTo>
                    <a:cubicBezTo>
                      <a:pt x="547370" y="2942077"/>
                      <a:pt x="270510" y="2928107"/>
                      <a:pt x="137160" y="2920487"/>
                    </a:cubicBezTo>
                    <a:lnTo>
                      <a:pt x="134620" y="2920487"/>
                    </a:lnTo>
                    <a:lnTo>
                      <a:pt x="21590" y="2802377"/>
                    </a:lnTo>
                    <a:lnTo>
                      <a:pt x="21590" y="2799837"/>
                    </a:lnTo>
                    <a:cubicBezTo>
                      <a:pt x="16510" y="2596637"/>
                      <a:pt x="7620" y="2202937"/>
                      <a:pt x="7620" y="2014977"/>
                    </a:cubicBezTo>
                    <a:cubicBezTo>
                      <a:pt x="7620" y="1899407"/>
                      <a:pt x="6350" y="1722877"/>
                      <a:pt x="5080" y="1518468"/>
                    </a:cubicBezTo>
                    <a:cubicBezTo>
                      <a:pt x="3810" y="1267186"/>
                      <a:pt x="2540" y="982908"/>
                      <a:pt x="2540" y="755650"/>
                    </a:cubicBezTo>
                    <a:cubicBezTo>
                      <a:pt x="2540" y="351790"/>
                      <a:pt x="0" y="21590"/>
                      <a:pt x="0" y="17780"/>
                    </a:cubicBezTo>
                    <a:lnTo>
                      <a:pt x="0" y="11430"/>
                    </a:lnTo>
                    <a:lnTo>
                      <a:pt x="6350" y="11430"/>
                    </a:lnTo>
                    <a:cubicBezTo>
                      <a:pt x="12700" y="11430"/>
                      <a:pt x="604520" y="0"/>
                      <a:pt x="935990" y="12700"/>
                    </a:cubicBezTo>
                    <a:cubicBezTo>
                      <a:pt x="1121410" y="19050"/>
                      <a:pt x="1852930" y="16510"/>
                      <a:pt x="2338070" y="13970"/>
                    </a:cubicBezTo>
                    <a:cubicBezTo>
                      <a:pt x="2503170" y="12700"/>
                      <a:pt x="2637790" y="12700"/>
                      <a:pt x="2707640" y="12700"/>
                    </a:cubicBezTo>
                    <a:cubicBezTo>
                      <a:pt x="2861310" y="11430"/>
                      <a:pt x="3020060" y="21590"/>
                      <a:pt x="3177540" y="41910"/>
                    </a:cubicBezTo>
                    <a:lnTo>
                      <a:pt x="3182620" y="43180"/>
                    </a:lnTo>
                    <a:lnTo>
                      <a:pt x="3182620" y="48260"/>
                    </a:lnTo>
                    <a:cubicBezTo>
                      <a:pt x="3182620" y="50800"/>
                      <a:pt x="3191510" y="328930"/>
                      <a:pt x="3191510" y="699770"/>
                    </a:cubicBezTo>
                    <a:lnTo>
                      <a:pt x="3191510" y="2942077"/>
                    </a:lnTo>
                    <a:close/>
                    <a:moveTo>
                      <a:pt x="139700" y="2907787"/>
                    </a:moveTo>
                    <a:cubicBezTo>
                      <a:pt x="273050" y="2915407"/>
                      <a:pt x="548640" y="2929377"/>
                      <a:pt x="800100" y="2929377"/>
                    </a:cubicBezTo>
                    <a:lnTo>
                      <a:pt x="3178810" y="2929377"/>
                    </a:lnTo>
                    <a:lnTo>
                      <a:pt x="3178810" y="699770"/>
                    </a:lnTo>
                    <a:cubicBezTo>
                      <a:pt x="3178810" y="358140"/>
                      <a:pt x="3171190" y="93980"/>
                      <a:pt x="3169920" y="53340"/>
                    </a:cubicBezTo>
                    <a:cubicBezTo>
                      <a:pt x="3014980" y="33020"/>
                      <a:pt x="2858770" y="24130"/>
                      <a:pt x="2707640" y="25400"/>
                    </a:cubicBezTo>
                    <a:cubicBezTo>
                      <a:pt x="2637790" y="25400"/>
                      <a:pt x="2503170" y="27940"/>
                      <a:pt x="2338070" y="26670"/>
                    </a:cubicBezTo>
                    <a:cubicBezTo>
                      <a:pt x="1828800" y="22860"/>
                      <a:pt x="1304290" y="22860"/>
                      <a:pt x="935990" y="25400"/>
                    </a:cubicBezTo>
                    <a:cubicBezTo>
                      <a:pt x="622300" y="27940"/>
                      <a:pt x="77470" y="22860"/>
                      <a:pt x="12700" y="24130"/>
                    </a:cubicBezTo>
                    <a:cubicBezTo>
                      <a:pt x="12700" y="71120"/>
                      <a:pt x="15240" y="382270"/>
                      <a:pt x="15240" y="755650"/>
                    </a:cubicBezTo>
                    <a:cubicBezTo>
                      <a:pt x="15240" y="982908"/>
                      <a:pt x="16510" y="1267186"/>
                      <a:pt x="17780" y="1518468"/>
                    </a:cubicBezTo>
                    <a:cubicBezTo>
                      <a:pt x="19050" y="1722877"/>
                      <a:pt x="20320" y="1899407"/>
                      <a:pt x="20320" y="2014977"/>
                    </a:cubicBezTo>
                    <a:cubicBezTo>
                      <a:pt x="20320" y="2201667"/>
                      <a:pt x="29210" y="2592827"/>
                      <a:pt x="34290" y="2797297"/>
                    </a:cubicBezTo>
                    <a:lnTo>
                      <a:pt x="139700" y="2907787"/>
                    </a:lnTo>
                    <a:close/>
                    <a:moveTo>
                      <a:pt x="139700" y="2907787"/>
                    </a:moveTo>
                    <a:lnTo>
                      <a:pt x="133350" y="2782057"/>
                    </a:lnTo>
                    <a:lnTo>
                      <a:pt x="34290" y="2796027"/>
                    </a:lnTo>
                    <a:lnTo>
                      <a:pt x="139700" y="2907787"/>
                    </a:lnTo>
                    <a:close/>
                  </a:path>
                </a:pathLst>
              </a:custGeom>
              <a:solidFill>
                <a:srgbClr val="000000"/>
              </a:solidFill>
            </p:spPr>
          </p:sp>
          <p:sp>
            <p:nvSpPr>
              <p:cNvPr id="32" name="Freeform 32"/>
              <p:cNvSpPr/>
              <p:nvPr/>
            </p:nvSpPr>
            <p:spPr>
              <a:xfrm>
                <a:off x="299720" y="19050"/>
                <a:ext cx="617220" cy="304800"/>
              </a:xfrm>
              <a:custGeom>
                <a:avLst/>
                <a:gdLst/>
                <a:ahLst/>
                <a:cxnLst/>
                <a:rect l="l" t="t" r="r" b="b"/>
                <a:pathLst>
                  <a:path w="617220" h="304800">
                    <a:moveTo>
                      <a:pt x="600710" y="0"/>
                    </a:moveTo>
                    <a:lnTo>
                      <a:pt x="617220" y="77470"/>
                    </a:lnTo>
                    <a:lnTo>
                      <a:pt x="600710" y="190500"/>
                    </a:lnTo>
                    <a:lnTo>
                      <a:pt x="589280" y="297180"/>
                    </a:lnTo>
                    <a:lnTo>
                      <a:pt x="5080" y="304800"/>
                    </a:lnTo>
                    <a:lnTo>
                      <a:pt x="5080" y="255270"/>
                    </a:lnTo>
                    <a:lnTo>
                      <a:pt x="16510" y="148590"/>
                    </a:lnTo>
                    <a:lnTo>
                      <a:pt x="0" y="21590"/>
                    </a:lnTo>
                    <a:lnTo>
                      <a:pt x="600710" y="0"/>
                    </a:lnTo>
                    <a:close/>
                  </a:path>
                </a:pathLst>
              </a:custGeom>
              <a:solidFill>
                <a:srgbClr val="000000"/>
              </a:solidFill>
            </p:spPr>
          </p:sp>
        </p:grpSp>
        <p:sp>
          <p:nvSpPr>
            <p:cNvPr id="33" name="TextBox 33"/>
            <p:cNvSpPr txBox="1"/>
            <p:nvPr/>
          </p:nvSpPr>
          <p:spPr>
            <a:xfrm rot="21173194">
              <a:off x="622789" y="2262268"/>
              <a:ext cx="3189476" cy="792936"/>
            </a:xfrm>
            <a:prstGeom prst="rect">
              <a:avLst/>
            </a:prstGeom>
          </p:spPr>
          <p:txBody>
            <a:bodyPr wrap="square" lIns="0" tIns="0" rIns="0" bIns="0" rtlCol="0" anchor="t">
              <a:spAutoFit/>
            </a:bodyPr>
            <a:lstStyle/>
            <a:p>
              <a:pPr algn="ctr">
                <a:lnSpc>
                  <a:spcPts val="2940"/>
                </a:lnSpc>
              </a:pPr>
              <a:r>
                <a:rPr lang="en-US" sz="6600" b="1" spc="21" dirty="0">
                  <a:solidFill>
                    <a:srgbClr val="C00000"/>
                  </a:solidFill>
                  <a:latin typeface="Arial" panose="020B0604020202020204" pitchFamily="34" charset="0"/>
                  <a:cs typeface="Arial" panose="020B0604020202020204" pitchFamily="34" charset="0"/>
                </a:rPr>
                <a:t>BÀI 4</a:t>
              </a:r>
            </a:p>
          </p:txBody>
        </p:sp>
      </p:grpSp>
      <p:sp>
        <p:nvSpPr>
          <p:cNvPr id="34" name="TextBox 33"/>
          <p:cNvSpPr txBox="1"/>
          <p:nvPr/>
        </p:nvSpPr>
        <p:spPr>
          <a:xfrm>
            <a:off x="3664123" y="2967645"/>
            <a:ext cx="10727141" cy="2951064"/>
          </a:xfrm>
          <a:prstGeom prst="rect">
            <a:avLst/>
          </a:prstGeom>
          <a:noFill/>
        </p:spPr>
        <p:txBody>
          <a:bodyPr wrap="square" rtlCol="0">
            <a:spAutoFit/>
          </a:bodyPr>
          <a:lstStyle/>
          <a:p>
            <a:pPr algn="ctr">
              <a:lnSpc>
                <a:spcPct val="150000"/>
              </a:lnSpc>
            </a:pPr>
            <a:r>
              <a:rPr lang="en-US" sz="6600" b="1" dirty="0">
                <a:solidFill>
                  <a:schemeClr val="accent5">
                    <a:lumMod val="50000"/>
                  </a:schemeClr>
                </a:solidFill>
                <a:latin typeface="Arial" panose="020B0604020202020204" pitchFamily="34" charset="0"/>
                <a:cs typeface="Arial" panose="020B0604020202020204" pitchFamily="34" charset="0"/>
              </a:rPr>
              <a:t>HỆ BẤT PHƯƠNG TRÌNH BẬC NHẤT HAI ẨN (3 </a:t>
            </a:r>
            <a:r>
              <a:rPr lang="en-US" sz="6600" b="1" dirty="0" err="1">
                <a:solidFill>
                  <a:schemeClr val="accent5">
                    <a:lumMod val="50000"/>
                  </a:schemeClr>
                </a:solidFill>
                <a:latin typeface="Arial" panose="020B0604020202020204" pitchFamily="34" charset="0"/>
                <a:cs typeface="Arial" panose="020B0604020202020204" pitchFamily="34" charset="0"/>
              </a:rPr>
              <a:t>Tiết</a:t>
            </a:r>
            <a:r>
              <a:rPr lang="en-US" sz="6600" b="1" dirty="0">
                <a:solidFill>
                  <a:schemeClr val="accent5">
                    <a:lumMod val="5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11140303"/>
      </p:ext>
    </p:extLst>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10" t="29391" r="1034" b="15712"/>
          <a:stretch>
            <a:fillRect/>
          </a:stretch>
        </p:blipFill>
        <p:spPr>
          <a:xfrm>
            <a:off x="0" y="0"/>
            <a:ext cx="18288000" cy="10287000"/>
          </a:xfrm>
          <a:prstGeom prst="rect">
            <a:avLst/>
          </a:prstGeom>
        </p:spPr>
      </p:pic>
      <p:grpSp>
        <p:nvGrpSpPr>
          <p:cNvPr id="3" name="Group 3"/>
          <p:cNvGrpSpPr/>
          <p:nvPr/>
        </p:nvGrpSpPr>
        <p:grpSpPr>
          <a:xfrm>
            <a:off x="289538" y="309851"/>
            <a:ext cx="17708923" cy="9667298"/>
            <a:chOff x="0" y="0"/>
            <a:chExt cx="1760997" cy="961328"/>
          </a:xfrm>
        </p:grpSpPr>
        <p:sp>
          <p:nvSpPr>
            <p:cNvPr id="4" name="Freeform 4"/>
            <p:cNvSpPr/>
            <p:nvPr/>
          </p:nvSpPr>
          <p:spPr>
            <a:xfrm>
              <a:off x="0" y="0"/>
              <a:ext cx="1760997" cy="961328"/>
            </a:xfrm>
            <a:custGeom>
              <a:avLst/>
              <a:gdLst/>
              <a:ahLst/>
              <a:cxnLst/>
              <a:rect l="l" t="t" r="r" b="b"/>
              <a:pathLst>
                <a:path w="1760997" h="961328">
                  <a:moveTo>
                    <a:pt x="1636537" y="961328"/>
                  </a:moveTo>
                  <a:lnTo>
                    <a:pt x="124460" y="961328"/>
                  </a:lnTo>
                  <a:cubicBezTo>
                    <a:pt x="55880" y="961328"/>
                    <a:pt x="0" y="905448"/>
                    <a:pt x="0" y="836868"/>
                  </a:cubicBezTo>
                  <a:lnTo>
                    <a:pt x="0" y="124460"/>
                  </a:lnTo>
                  <a:cubicBezTo>
                    <a:pt x="0" y="55880"/>
                    <a:pt x="55880" y="0"/>
                    <a:pt x="124460" y="0"/>
                  </a:cubicBezTo>
                  <a:lnTo>
                    <a:pt x="1636537" y="0"/>
                  </a:lnTo>
                  <a:cubicBezTo>
                    <a:pt x="1705117" y="0"/>
                    <a:pt x="1760997" y="55880"/>
                    <a:pt x="1760997" y="124460"/>
                  </a:cubicBezTo>
                  <a:lnTo>
                    <a:pt x="1760997" y="836868"/>
                  </a:lnTo>
                  <a:cubicBezTo>
                    <a:pt x="1760997" y="905448"/>
                    <a:pt x="1705117" y="961328"/>
                    <a:pt x="1636537" y="961328"/>
                  </a:cubicBezTo>
                  <a:close/>
                </a:path>
              </a:pathLst>
            </a:custGeom>
            <a:solidFill>
              <a:srgbClr val="FFFFFF"/>
            </a:solidFill>
          </p:spPr>
        </p:sp>
      </p:grpSp>
      <p:sp>
        <p:nvSpPr>
          <p:cNvPr id="10" name="TextBox 10"/>
          <p:cNvSpPr txBox="1"/>
          <p:nvPr/>
        </p:nvSpPr>
        <p:spPr>
          <a:xfrm>
            <a:off x="1007368" y="975259"/>
            <a:ext cx="15515603" cy="1115947"/>
          </a:xfrm>
          <a:prstGeom prst="rect">
            <a:avLst/>
          </a:prstGeom>
        </p:spPr>
        <p:txBody>
          <a:bodyPr lIns="0" tIns="0" rIns="0" bIns="0" rtlCol="0" anchor="t">
            <a:spAutoFit/>
          </a:bodyPr>
          <a:lstStyle/>
          <a:p>
            <a:pPr algn="ctr">
              <a:lnSpc>
                <a:spcPts val="9600"/>
              </a:lnSpc>
            </a:pPr>
            <a:r>
              <a:rPr lang="en-US" sz="6600" b="1" dirty="0">
                <a:solidFill>
                  <a:srgbClr val="1E1E1E"/>
                </a:solidFill>
                <a:latin typeface="Arial" panose="020B0604020202020204" pitchFamily="34" charset="0"/>
                <a:cs typeface="Arial" panose="020B0604020202020204" pitchFamily="34" charset="0"/>
              </a:rPr>
              <a:t>NỘI DUNG BÀI HỌC</a:t>
            </a:r>
          </a:p>
        </p:txBody>
      </p:sp>
      <p:pic>
        <p:nvPicPr>
          <p:cNvPr id="26" name="Picture 2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987959"/>
            <a:ext cx="687983" cy="687983"/>
          </a:xfrm>
          <a:prstGeom prst="rect">
            <a:avLst/>
          </a:prstGeom>
        </p:spPr>
      </p:pic>
      <p:pic>
        <p:nvPicPr>
          <p:cNvPr id="27" name="Picture 2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544303" y="974452"/>
            <a:ext cx="714997" cy="714997"/>
          </a:xfrm>
          <a:prstGeom prst="rect">
            <a:avLst/>
          </a:prstGeom>
        </p:spPr>
      </p:pic>
      <p:sp>
        <p:nvSpPr>
          <p:cNvPr id="28" name="AutoShape 28"/>
          <p:cNvSpPr/>
          <p:nvPr/>
        </p:nvSpPr>
        <p:spPr>
          <a:xfrm>
            <a:off x="1007368" y="2400300"/>
            <a:ext cx="16230600" cy="0"/>
          </a:xfrm>
          <a:prstGeom prst="line">
            <a:avLst/>
          </a:prstGeom>
          <a:ln w="28575" cap="rnd">
            <a:solidFill>
              <a:srgbClr val="000000">
                <a:alpha val="16863"/>
              </a:srgbClr>
            </a:solidFill>
            <a:prstDash val="solid"/>
            <a:headEnd type="none" w="sm" len="sm"/>
            <a:tailEnd type="none" w="sm" len="sm"/>
          </a:ln>
        </p:spPr>
      </p:sp>
      <p:grpSp>
        <p:nvGrpSpPr>
          <p:cNvPr id="35" name="Group 34"/>
          <p:cNvGrpSpPr/>
          <p:nvPr/>
        </p:nvGrpSpPr>
        <p:grpSpPr>
          <a:xfrm>
            <a:off x="3494825" y="3111152"/>
            <a:ext cx="12766889" cy="1819804"/>
            <a:chOff x="3494825" y="3111152"/>
            <a:chExt cx="12766889" cy="1819804"/>
          </a:xfrm>
        </p:grpSpPr>
        <p:grpSp>
          <p:nvGrpSpPr>
            <p:cNvPr id="5" name="Group 5"/>
            <p:cNvGrpSpPr/>
            <p:nvPr/>
          </p:nvGrpSpPr>
          <p:grpSpPr>
            <a:xfrm>
              <a:off x="3494825" y="3111152"/>
              <a:ext cx="12766889" cy="1819804"/>
              <a:chOff x="0" y="0"/>
              <a:chExt cx="2068127" cy="406400"/>
            </a:xfrm>
          </p:grpSpPr>
          <p:sp>
            <p:nvSpPr>
              <p:cNvPr id="6" name="Freeform 6"/>
              <p:cNvSpPr/>
              <p:nvPr/>
            </p:nvSpPr>
            <p:spPr>
              <a:xfrm>
                <a:off x="17780" y="22860"/>
                <a:ext cx="2042727" cy="360680"/>
              </a:xfrm>
              <a:custGeom>
                <a:avLst/>
                <a:gdLst/>
                <a:ahLst/>
                <a:cxnLst/>
                <a:rect l="l" t="t" r="r" b="b"/>
                <a:pathLst>
                  <a:path w="2042727" h="360680">
                    <a:moveTo>
                      <a:pt x="2042727" y="180340"/>
                    </a:moveTo>
                    <a:cubicBezTo>
                      <a:pt x="2042727" y="81280"/>
                      <a:pt x="1962717" y="0"/>
                      <a:pt x="1862387" y="0"/>
                    </a:cubicBezTo>
                    <a:lnTo>
                      <a:pt x="172720" y="0"/>
                    </a:lnTo>
                    <a:lnTo>
                      <a:pt x="172720" y="1270"/>
                    </a:lnTo>
                    <a:cubicBezTo>
                      <a:pt x="76200" y="5080"/>
                      <a:pt x="0" y="83820"/>
                      <a:pt x="0" y="180340"/>
                    </a:cubicBezTo>
                    <a:cubicBezTo>
                      <a:pt x="0" y="276860"/>
                      <a:pt x="77470" y="355600"/>
                      <a:pt x="172720" y="359410"/>
                    </a:cubicBezTo>
                    <a:lnTo>
                      <a:pt x="172720" y="360680"/>
                    </a:lnTo>
                    <a:lnTo>
                      <a:pt x="1862387" y="360680"/>
                    </a:lnTo>
                    <a:cubicBezTo>
                      <a:pt x="1961447" y="360680"/>
                      <a:pt x="2042727" y="279400"/>
                      <a:pt x="2042727" y="180340"/>
                    </a:cubicBezTo>
                    <a:close/>
                  </a:path>
                </a:pathLst>
              </a:custGeom>
              <a:solidFill>
                <a:srgbClr val="D4D0F2"/>
              </a:solidFill>
            </p:spPr>
          </p:sp>
        </p:grpSp>
        <p:sp>
          <p:nvSpPr>
            <p:cNvPr id="29" name="TextBox 28"/>
            <p:cNvSpPr txBox="1"/>
            <p:nvPr/>
          </p:nvSpPr>
          <p:spPr>
            <a:xfrm>
              <a:off x="4328543" y="3455482"/>
              <a:ext cx="10668000" cy="90159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bậc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ẩn</a:t>
              </a:r>
              <a:endParaRPr lang="en-US" sz="4000" dirty="0">
                <a:latin typeface="Arial" panose="020B0604020202020204" pitchFamily="34" charset="0"/>
                <a:cs typeface="Arial" panose="020B0604020202020204" pitchFamily="34" charset="0"/>
              </a:endParaRPr>
            </a:p>
          </p:txBody>
        </p:sp>
      </p:grpSp>
      <p:grpSp>
        <p:nvGrpSpPr>
          <p:cNvPr id="36" name="Group 35"/>
          <p:cNvGrpSpPr/>
          <p:nvPr/>
        </p:nvGrpSpPr>
        <p:grpSpPr>
          <a:xfrm>
            <a:off x="3539909" y="5138443"/>
            <a:ext cx="12766889" cy="2130539"/>
            <a:chOff x="3539909" y="5138443"/>
            <a:chExt cx="12766889" cy="2130539"/>
          </a:xfrm>
        </p:grpSpPr>
        <p:grpSp>
          <p:nvGrpSpPr>
            <p:cNvPr id="11" name="Group 11"/>
            <p:cNvGrpSpPr/>
            <p:nvPr/>
          </p:nvGrpSpPr>
          <p:grpSpPr>
            <a:xfrm>
              <a:off x="3539909" y="5138443"/>
              <a:ext cx="12766889" cy="2130539"/>
              <a:chOff x="0" y="0"/>
              <a:chExt cx="2068127" cy="406400"/>
            </a:xfrm>
          </p:grpSpPr>
          <p:sp>
            <p:nvSpPr>
              <p:cNvPr id="12" name="Freeform 12"/>
              <p:cNvSpPr/>
              <p:nvPr/>
            </p:nvSpPr>
            <p:spPr>
              <a:xfrm>
                <a:off x="17780" y="22860"/>
                <a:ext cx="2042727" cy="360680"/>
              </a:xfrm>
              <a:custGeom>
                <a:avLst/>
                <a:gdLst/>
                <a:ahLst/>
                <a:cxnLst/>
                <a:rect l="l" t="t" r="r" b="b"/>
                <a:pathLst>
                  <a:path w="2042727" h="360680">
                    <a:moveTo>
                      <a:pt x="2042727" y="180340"/>
                    </a:moveTo>
                    <a:cubicBezTo>
                      <a:pt x="2042727" y="81280"/>
                      <a:pt x="1962717" y="0"/>
                      <a:pt x="1862387" y="0"/>
                    </a:cubicBezTo>
                    <a:lnTo>
                      <a:pt x="172720" y="0"/>
                    </a:lnTo>
                    <a:lnTo>
                      <a:pt x="172720" y="1270"/>
                    </a:lnTo>
                    <a:cubicBezTo>
                      <a:pt x="76200" y="5080"/>
                      <a:pt x="0" y="83820"/>
                      <a:pt x="0" y="180340"/>
                    </a:cubicBezTo>
                    <a:cubicBezTo>
                      <a:pt x="0" y="276860"/>
                      <a:pt x="77470" y="355600"/>
                      <a:pt x="172720" y="359410"/>
                    </a:cubicBezTo>
                    <a:lnTo>
                      <a:pt x="172720" y="360680"/>
                    </a:lnTo>
                    <a:lnTo>
                      <a:pt x="1862387" y="360680"/>
                    </a:lnTo>
                    <a:cubicBezTo>
                      <a:pt x="1961447" y="360680"/>
                      <a:pt x="2042727" y="279400"/>
                      <a:pt x="2042727" y="180340"/>
                    </a:cubicBezTo>
                    <a:close/>
                  </a:path>
                </a:pathLst>
              </a:custGeom>
              <a:solidFill>
                <a:srgbClr val="D4D0F2"/>
              </a:solidFill>
            </p:spPr>
          </p:sp>
        </p:grpSp>
        <p:sp>
          <p:nvSpPr>
            <p:cNvPr id="30" name="TextBox 29"/>
            <p:cNvSpPr txBox="1"/>
            <p:nvPr/>
          </p:nvSpPr>
          <p:spPr>
            <a:xfrm>
              <a:off x="4353943" y="5210147"/>
              <a:ext cx="11331755" cy="193899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miền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nghiệm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bậc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ẩn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tọa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endParaRPr lang="en-US" sz="4000" dirty="0">
                <a:latin typeface="Arial" panose="020B0604020202020204" pitchFamily="34" charset="0"/>
                <a:cs typeface="Arial" panose="020B0604020202020204" pitchFamily="34" charset="0"/>
              </a:endParaRPr>
            </a:p>
          </p:txBody>
        </p:sp>
      </p:grpSp>
      <p:grpSp>
        <p:nvGrpSpPr>
          <p:cNvPr id="37" name="Group 36"/>
          <p:cNvGrpSpPr/>
          <p:nvPr/>
        </p:nvGrpSpPr>
        <p:grpSpPr>
          <a:xfrm>
            <a:off x="3610393" y="7278507"/>
            <a:ext cx="12766889" cy="1979794"/>
            <a:chOff x="3610393" y="7278507"/>
            <a:chExt cx="12766889" cy="1979794"/>
          </a:xfrm>
        </p:grpSpPr>
        <p:grpSp>
          <p:nvGrpSpPr>
            <p:cNvPr id="21" name="Group 21"/>
            <p:cNvGrpSpPr/>
            <p:nvPr/>
          </p:nvGrpSpPr>
          <p:grpSpPr>
            <a:xfrm>
              <a:off x="3610393" y="7278507"/>
              <a:ext cx="12766889" cy="1979794"/>
              <a:chOff x="0" y="0"/>
              <a:chExt cx="2068127" cy="406400"/>
            </a:xfrm>
          </p:grpSpPr>
          <p:sp>
            <p:nvSpPr>
              <p:cNvPr id="22" name="Freeform 22"/>
              <p:cNvSpPr/>
              <p:nvPr/>
            </p:nvSpPr>
            <p:spPr>
              <a:xfrm>
                <a:off x="17780" y="22860"/>
                <a:ext cx="2042727" cy="360680"/>
              </a:xfrm>
              <a:custGeom>
                <a:avLst/>
                <a:gdLst/>
                <a:ahLst/>
                <a:cxnLst/>
                <a:rect l="l" t="t" r="r" b="b"/>
                <a:pathLst>
                  <a:path w="2042727" h="360680">
                    <a:moveTo>
                      <a:pt x="2042727" y="180340"/>
                    </a:moveTo>
                    <a:cubicBezTo>
                      <a:pt x="2042727" y="81280"/>
                      <a:pt x="1962717" y="0"/>
                      <a:pt x="1862387" y="0"/>
                    </a:cubicBezTo>
                    <a:lnTo>
                      <a:pt x="172720" y="0"/>
                    </a:lnTo>
                    <a:lnTo>
                      <a:pt x="172720" y="1270"/>
                    </a:lnTo>
                    <a:cubicBezTo>
                      <a:pt x="76200" y="5080"/>
                      <a:pt x="0" y="83820"/>
                      <a:pt x="0" y="180340"/>
                    </a:cubicBezTo>
                    <a:cubicBezTo>
                      <a:pt x="0" y="276860"/>
                      <a:pt x="77470" y="355600"/>
                      <a:pt x="172720" y="359410"/>
                    </a:cubicBezTo>
                    <a:lnTo>
                      <a:pt x="172720" y="360680"/>
                    </a:lnTo>
                    <a:lnTo>
                      <a:pt x="1862387" y="360680"/>
                    </a:lnTo>
                    <a:cubicBezTo>
                      <a:pt x="1961447" y="360680"/>
                      <a:pt x="2042727" y="279400"/>
                      <a:pt x="2042727" y="180340"/>
                    </a:cubicBezTo>
                    <a:close/>
                  </a:path>
                </a:pathLst>
              </a:custGeom>
              <a:solidFill>
                <a:srgbClr val="D4D0F2"/>
              </a:solidFill>
            </p:spPr>
          </p:sp>
        </p:grpSp>
        <p:sp>
          <p:nvSpPr>
            <p:cNvPr id="31" name="TextBox 30"/>
            <p:cNvSpPr txBox="1"/>
            <p:nvPr/>
          </p:nvSpPr>
          <p:spPr>
            <a:xfrm>
              <a:off x="4308858" y="7686577"/>
              <a:ext cx="11997941" cy="101566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bậc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ẩn</a:t>
              </a:r>
              <a:endParaRPr lang="en-US" sz="4000" dirty="0">
                <a:latin typeface="Arial" panose="020B0604020202020204" pitchFamily="34" charset="0"/>
                <a:cs typeface="Arial" panose="020B0604020202020204" pitchFamily="34" charset="0"/>
              </a:endParaRPr>
            </a:p>
          </p:txBody>
        </p:sp>
      </p:grpSp>
      <p:sp>
        <p:nvSpPr>
          <p:cNvPr id="32" name="Oval 31"/>
          <p:cNvSpPr/>
          <p:nvPr/>
        </p:nvSpPr>
        <p:spPr>
          <a:xfrm>
            <a:off x="1664409" y="3243349"/>
            <a:ext cx="1585243" cy="1585243"/>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Arial" panose="020B0604020202020204" pitchFamily="34" charset="0"/>
                <a:cs typeface="Arial" panose="020B0604020202020204" pitchFamily="34" charset="0"/>
              </a:rPr>
              <a:t>01</a:t>
            </a:r>
          </a:p>
        </p:txBody>
      </p:sp>
      <p:sp>
        <p:nvSpPr>
          <p:cNvPr id="33" name="Oval 32"/>
          <p:cNvSpPr/>
          <p:nvPr/>
        </p:nvSpPr>
        <p:spPr>
          <a:xfrm>
            <a:off x="1664409" y="5411090"/>
            <a:ext cx="1585243" cy="1585243"/>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Arial" panose="020B0604020202020204" pitchFamily="34" charset="0"/>
                <a:cs typeface="Arial" panose="020B0604020202020204" pitchFamily="34" charset="0"/>
              </a:rPr>
              <a:t>02</a:t>
            </a:r>
          </a:p>
        </p:txBody>
      </p:sp>
      <p:sp>
        <p:nvSpPr>
          <p:cNvPr id="34" name="Oval 33"/>
          <p:cNvSpPr/>
          <p:nvPr/>
        </p:nvSpPr>
        <p:spPr>
          <a:xfrm>
            <a:off x="1636641" y="7502628"/>
            <a:ext cx="1585243" cy="1585243"/>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latin typeface="Arial" panose="020B0604020202020204" pitchFamily="34" charset="0"/>
                <a:cs typeface="Arial" panose="020B0604020202020204" pitchFamily="34" charset="0"/>
              </a:rPr>
              <a:t>03</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22" presetClass="entr" presetSubtype="8"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22" presetClass="entr" presetSubtype="8"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left)">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par>
                                <p:cTn id="24" presetID="22" presetClass="entr" presetSubtype="8"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left)">
                                      <p:cBhvr>
                                        <p:cTn id="2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10" t="29391" r="1034" b="15712"/>
          <a:stretch>
            <a:fillRect/>
          </a:stretch>
        </p:blipFill>
        <p:spPr>
          <a:xfrm>
            <a:off x="0" y="0"/>
            <a:ext cx="18288000" cy="10287000"/>
          </a:xfrm>
          <a:prstGeom prst="rect">
            <a:avLst/>
          </a:prstGeom>
        </p:spPr>
      </p:pic>
      <p:grpSp>
        <p:nvGrpSpPr>
          <p:cNvPr id="3" name="Group 3"/>
          <p:cNvGrpSpPr/>
          <p:nvPr/>
        </p:nvGrpSpPr>
        <p:grpSpPr>
          <a:xfrm>
            <a:off x="289538" y="309851"/>
            <a:ext cx="17708923" cy="9667298"/>
            <a:chOff x="0" y="0"/>
            <a:chExt cx="1760997" cy="961328"/>
          </a:xfrm>
        </p:grpSpPr>
        <p:sp>
          <p:nvSpPr>
            <p:cNvPr id="4" name="Freeform 4"/>
            <p:cNvSpPr/>
            <p:nvPr/>
          </p:nvSpPr>
          <p:spPr>
            <a:xfrm>
              <a:off x="0" y="0"/>
              <a:ext cx="1760997" cy="961328"/>
            </a:xfrm>
            <a:custGeom>
              <a:avLst/>
              <a:gdLst/>
              <a:ahLst/>
              <a:cxnLst/>
              <a:rect l="l" t="t" r="r" b="b"/>
              <a:pathLst>
                <a:path w="1760997" h="961328">
                  <a:moveTo>
                    <a:pt x="1636537" y="961328"/>
                  </a:moveTo>
                  <a:lnTo>
                    <a:pt x="124460" y="961328"/>
                  </a:lnTo>
                  <a:cubicBezTo>
                    <a:pt x="55880" y="961328"/>
                    <a:pt x="0" y="905448"/>
                    <a:pt x="0" y="836868"/>
                  </a:cubicBezTo>
                  <a:lnTo>
                    <a:pt x="0" y="124460"/>
                  </a:lnTo>
                  <a:cubicBezTo>
                    <a:pt x="0" y="55880"/>
                    <a:pt x="55880" y="0"/>
                    <a:pt x="124460" y="0"/>
                  </a:cubicBezTo>
                  <a:lnTo>
                    <a:pt x="1636537" y="0"/>
                  </a:lnTo>
                  <a:cubicBezTo>
                    <a:pt x="1705117" y="0"/>
                    <a:pt x="1760997" y="55880"/>
                    <a:pt x="1760997" y="124460"/>
                  </a:cubicBezTo>
                  <a:lnTo>
                    <a:pt x="1760997" y="836868"/>
                  </a:lnTo>
                  <a:cubicBezTo>
                    <a:pt x="1760997" y="905448"/>
                    <a:pt x="1705117" y="961328"/>
                    <a:pt x="1636537" y="961328"/>
                  </a:cubicBezTo>
                  <a:close/>
                </a:path>
              </a:pathLst>
            </a:custGeom>
            <a:solidFill>
              <a:srgbClr val="FFFFFF"/>
            </a:solidFill>
          </p:spPr>
        </p:sp>
      </p:grpSp>
      <p:sp>
        <p:nvSpPr>
          <p:cNvPr id="23" name="TextBox 22"/>
          <p:cNvSpPr txBox="1"/>
          <p:nvPr/>
        </p:nvSpPr>
        <p:spPr>
          <a:xfrm>
            <a:off x="1049586" y="1873482"/>
            <a:ext cx="10045711" cy="707886"/>
          </a:xfrm>
          <a:prstGeom prst="rect">
            <a:avLst/>
          </a:prstGeom>
          <a:noFill/>
        </p:spPr>
        <p:txBody>
          <a:bodyPr wrap="square" rtlCol="0">
            <a:spAutoFit/>
          </a:bodyPr>
          <a:lstStyle/>
          <a:p>
            <a:r>
              <a:rPr lang="en-US" sz="4000" b="1" dirty="0">
                <a:solidFill>
                  <a:srgbClr val="C00000"/>
                </a:solidFill>
                <a:latin typeface="Arial" panose="020B0604020202020204" pitchFamily="34" charset="0"/>
                <a:cs typeface="Arial" panose="020B0604020202020204" pitchFamily="34" charset="0"/>
              </a:rPr>
              <a:t>1. </a:t>
            </a:r>
            <a:r>
              <a:rPr lang="en-US" sz="4000" b="1" dirty="0" err="1">
                <a:solidFill>
                  <a:srgbClr val="C00000"/>
                </a:solidFill>
                <a:latin typeface="Arial" panose="020B0604020202020204" pitchFamily="34" charset="0"/>
                <a:cs typeface="Arial" panose="020B0604020202020204" pitchFamily="34" charset="0"/>
              </a:rPr>
              <a:t>Hệ</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bất</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phương</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trình</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bậc</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nhất</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hai</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ẩn</a:t>
            </a:r>
            <a:r>
              <a:rPr lang="en-US" sz="4000" b="1" dirty="0">
                <a:solidFill>
                  <a:srgbClr val="C00000"/>
                </a:solidFill>
                <a:latin typeface="Arial" panose="020B0604020202020204" pitchFamily="34" charset="0"/>
                <a:cs typeface="Arial" panose="020B0604020202020204" pitchFamily="34" charset="0"/>
              </a:rPr>
              <a:t> </a:t>
            </a:r>
          </a:p>
        </p:txBody>
      </p:sp>
      <p:grpSp>
        <p:nvGrpSpPr>
          <p:cNvPr id="27" name="Group 26"/>
          <p:cNvGrpSpPr/>
          <p:nvPr/>
        </p:nvGrpSpPr>
        <p:grpSpPr>
          <a:xfrm>
            <a:off x="1125504" y="2804548"/>
            <a:ext cx="16306800" cy="6974887"/>
            <a:chOff x="1125504" y="2804548"/>
            <a:chExt cx="16306800" cy="6974887"/>
          </a:xfrm>
        </p:grpSpPr>
        <p:sp>
          <p:nvSpPr>
            <p:cNvPr id="25" name="Rounded Rectangle 24"/>
            <p:cNvSpPr/>
            <p:nvPr/>
          </p:nvSpPr>
          <p:spPr>
            <a:xfrm>
              <a:off x="1125504" y="2804548"/>
              <a:ext cx="1600200" cy="1066800"/>
            </a:xfrm>
            <a:prstGeom prst="roundRect">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HĐ1</a:t>
              </a:r>
            </a:p>
          </p:txBody>
        </p:sp>
        <p:sp>
          <p:nvSpPr>
            <p:cNvPr id="26" name="Rectangle 25"/>
            <p:cNvSpPr/>
            <p:nvPr/>
          </p:nvSpPr>
          <p:spPr>
            <a:xfrm>
              <a:off x="1125504" y="3039128"/>
              <a:ext cx="16306800" cy="6740307"/>
            </a:xfrm>
            <a:prstGeom prst="rect">
              <a:avLst/>
            </a:prstGeom>
          </p:spPr>
          <p:txBody>
            <a:bodyPr wrap="square">
              <a:spAutoFit/>
            </a:bodyPr>
            <a:lstStyle/>
            <a:p>
              <a:pPr algn="just">
                <a:lnSpc>
                  <a:spcPct val="150000"/>
                </a:lnSpc>
              </a:pPr>
              <a:r>
                <a:rPr lang="en-US" sz="3600" dirty="0">
                  <a:latin typeface="Arial" panose="020B0604020202020204" pitchFamily="34" charset="0"/>
                  <a:cs typeface="Arial" panose="020B0604020202020204" pitchFamily="34" charset="0"/>
                </a:rPr>
                <a:t>              T</a:t>
              </a:r>
              <a:r>
                <a:rPr lang="vi-VN" sz="3600" dirty="0">
                  <a:latin typeface="Arial" panose="020B0604020202020204" pitchFamily="34" charset="0"/>
                  <a:cs typeface="Arial" panose="020B0604020202020204" pitchFamily="34" charset="0"/>
                </a:rPr>
                <a:t>rong tình huống mở đầu, gọi x và y lần lượt là số máy điều hòa loại hai chiều và một chiều mà cửa hàng cần nhập. Tính số tiền vốn mà cửa hàng phải bỏ ra để nhập hai loại máy điều hòa theo x và y.</a:t>
              </a:r>
            </a:p>
            <a:p>
              <a:pPr algn="just">
                <a:lnSpc>
                  <a:spcPct val="150000"/>
                </a:lnSpc>
              </a:pPr>
              <a:r>
                <a:rPr lang="vi-VN" sz="3600" dirty="0">
                  <a:latin typeface="Arial" panose="020B0604020202020204" pitchFamily="34" charset="0"/>
                  <a:cs typeface="Arial" panose="020B0604020202020204" pitchFamily="34" charset="0"/>
                </a:rPr>
                <a:t>a</a:t>
              </a:r>
              <a:r>
                <a:rPr lang="en-US" sz="3600" dirty="0">
                  <a:latin typeface="Arial" panose="020B0604020202020204" pitchFamily="34" charset="0"/>
                  <a:cs typeface="Arial" panose="020B0604020202020204" pitchFamily="34" charset="0"/>
                </a:rPr>
                <a:t>)</a:t>
              </a:r>
              <a:r>
                <a:rPr lang="vi-VN" sz="3600" dirty="0">
                  <a:latin typeface="Arial" panose="020B0604020202020204" pitchFamily="34" charset="0"/>
                  <a:cs typeface="Arial" panose="020B0604020202020204" pitchFamily="34" charset="0"/>
                </a:rPr>
                <a:t> Do nhu cầu của thị trường không quá 100 máy nên x và y cần thỏa mãn điều kiện gì?</a:t>
              </a:r>
            </a:p>
            <a:p>
              <a:pPr algn="just">
                <a:lnSpc>
                  <a:spcPct val="150000"/>
                </a:lnSpc>
              </a:pPr>
              <a:r>
                <a:rPr lang="vi-VN" sz="3600" dirty="0">
                  <a:latin typeface="Arial" panose="020B0604020202020204" pitchFamily="34" charset="0"/>
                  <a:cs typeface="Arial" panose="020B0604020202020204" pitchFamily="34" charset="0"/>
                </a:rPr>
                <a:t>b</a:t>
              </a:r>
              <a:r>
                <a:rPr lang="en-US" sz="3600" dirty="0">
                  <a:latin typeface="Arial" panose="020B0604020202020204" pitchFamily="34" charset="0"/>
                  <a:cs typeface="Arial" panose="020B0604020202020204" pitchFamily="34" charset="0"/>
                </a:rPr>
                <a:t>)</a:t>
              </a:r>
              <a:r>
                <a:rPr lang="vi-VN" sz="3600" dirty="0">
                  <a:latin typeface="Arial" panose="020B0604020202020204" pitchFamily="34" charset="0"/>
                  <a:cs typeface="Arial" panose="020B0604020202020204" pitchFamily="34" charset="0"/>
                </a:rPr>
                <a:t> Vì số vốn mà chủ cửa hàng có thể đầu tư không vượt quá 1,2 tỉ đồng nên x và y phải thỏa mãn điều kiện gì?</a:t>
              </a:r>
            </a:p>
            <a:p>
              <a:pPr algn="just">
                <a:lnSpc>
                  <a:spcPct val="150000"/>
                </a:lnSpc>
              </a:pPr>
              <a:r>
                <a:rPr lang="vi-VN" sz="3600" dirty="0">
                  <a:latin typeface="Arial" panose="020B0604020202020204" pitchFamily="34" charset="0"/>
                  <a:cs typeface="Arial" panose="020B0604020202020204" pitchFamily="34" charset="0"/>
                </a:rPr>
                <a:t>c</a:t>
              </a:r>
              <a:r>
                <a:rPr lang="en-US" sz="3600" dirty="0">
                  <a:latin typeface="Arial" panose="020B0604020202020204" pitchFamily="34" charset="0"/>
                  <a:cs typeface="Arial" panose="020B0604020202020204" pitchFamily="34" charset="0"/>
                </a:rPr>
                <a:t>)</a:t>
              </a:r>
              <a:r>
                <a:rPr lang="vi-VN" sz="3600" dirty="0">
                  <a:latin typeface="Arial" panose="020B0604020202020204" pitchFamily="34" charset="0"/>
                  <a:cs typeface="Arial" panose="020B0604020202020204" pitchFamily="34" charset="0"/>
                </a:rPr>
                <a:t> Tính số tiền lãi mà cửa hàng dự kiến thu được theo x và y.</a:t>
              </a:r>
              <a:endParaRPr lang="en-US" sz="3600" dirty="0">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ssolv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333501"/>
            <a:ext cx="16230600" cy="7924800"/>
            <a:chOff x="0" y="0"/>
            <a:chExt cx="12456187" cy="4922553"/>
          </a:xfrm>
          <a:solidFill>
            <a:schemeClr val="accent4">
              <a:lumMod val="20000"/>
              <a:lumOff val="80000"/>
            </a:schemeClr>
          </a:solidFill>
        </p:grpSpPr>
        <p:sp>
          <p:nvSpPr>
            <p:cNvPr id="3" name="Freeform 3"/>
            <p:cNvSpPr/>
            <p:nvPr/>
          </p:nvSpPr>
          <p:spPr>
            <a:xfrm>
              <a:off x="0" y="0"/>
              <a:ext cx="12456187" cy="4922553"/>
            </a:xfrm>
            <a:custGeom>
              <a:avLst/>
              <a:gdLst/>
              <a:ahLst/>
              <a:cxnLst/>
              <a:rect l="l" t="t" r="r" b="b"/>
              <a:pathLst>
                <a:path w="12456187" h="4922553">
                  <a:moveTo>
                    <a:pt x="12331726" y="4922553"/>
                  </a:moveTo>
                  <a:lnTo>
                    <a:pt x="124460" y="4922553"/>
                  </a:lnTo>
                  <a:cubicBezTo>
                    <a:pt x="55880" y="4922553"/>
                    <a:pt x="0" y="4866673"/>
                    <a:pt x="0" y="4798093"/>
                  </a:cubicBezTo>
                  <a:lnTo>
                    <a:pt x="0" y="124460"/>
                  </a:lnTo>
                  <a:cubicBezTo>
                    <a:pt x="0" y="55880"/>
                    <a:pt x="55880" y="0"/>
                    <a:pt x="124460" y="0"/>
                  </a:cubicBezTo>
                  <a:lnTo>
                    <a:pt x="12331727" y="0"/>
                  </a:lnTo>
                  <a:cubicBezTo>
                    <a:pt x="12400307" y="0"/>
                    <a:pt x="12456187" y="55880"/>
                    <a:pt x="12456187" y="124460"/>
                  </a:cubicBezTo>
                  <a:lnTo>
                    <a:pt x="12456187" y="4798093"/>
                  </a:lnTo>
                  <a:cubicBezTo>
                    <a:pt x="12456187" y="4866673"/>
                    <a:pt x="12400307" y="4922553"/>
                    <a:pt x="12331727" y="4922553"/>
                  </a:cubicBezTo>
                  <a:close/>
                </a:path>
              </a:pathLst>
            </a:custGeom>
            <a:grpFill/>
          </p:spPr>
        </p:sp>
      </p:grpSp>
      <p:grpSp>
        <p:nvGrpSpPr>
          <p:cNvPr id="4" name="Group 4"/>
          <p:cNvGrpSpPr/>
          <p:nvPr/>
        </p:nvGrpSpPr>
        <p:grpSpPr>
          <a:xfrm>
            <a:off x="14177962" y="5753100"/>
            <a:ext cx="3043084" cy="5388127"/>
            <a:chOff x="0" y="0"/>
            <a:chExt cx="4057446" cy="7184169"/>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73677" y="0"/>
              <a:ext cx="1902086" cy="331587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2180592"/>
              <a:ext cx="4057446" cy="5003577"/>
            </a:xfrm>
            <a:prstGeom prst="rect">
              <a:avLst/>
            </a:prstGeom>
          </p:spPr>
        </p:pic>
      </p:grpSp>
      <p:grpSp>
        <p:nvGrpSpPr>
          <p:cNvPr id="29" name="Group 28"/>
          <p:cNvGrpSpPr/>
          <p:nvPr/>
        </p:nvGrpSpPr>
        <p:grpSpPr>
          <a:xfrm>
            <a:off x="699289" y="708480"/>
            <a:ext cx="2625118" cy="1981200"/>
            <a:chOff x="2632683" y="495301"/>
            <a:chExt cx="2625118" cy="1981200"/>
          </a:xfrm>
        </p:grpSpPr>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32683" y="495301"/>
              <a:ext cx="2625118" cy="1981200"/>
            </a:xfrm>
            <a:prstGeom prst="rect">
              <a:avLst/>
            </a:prstGeom>
          </p:spPr>
        </p:pic>
        <p:sp>
          <p:nvSpPr>
            <p:cNvPr id="28" name="TextBox 27"/>
            <p:cNvSpPr txBox="1"/>
            <p:nvPr/>
          </p:nvSpPr>
          <p:spPr>
            <a:xfrm>
              <a:off x="2831763" y="979558"/>
              <a:ext cx="2226958" cy="707886"/>
            </a:xfrm>
            <a:prstGeom prst="rect">
              <a:avLst/>
            </a:prstGeom>
            <a:noFill/>
          </p:spPr>
          <p:txBody>
            <a:bodyPr wrap="square" rtlCol="0">
              <a:spAutoFit/>
            </a:bodyPr>
            <a:lstStyle/>
            <a:p>
              <a:pPr algn="ctr"/>
              <a:r>
                <a:rPr lang="en-US" sz="4000" b="1" dirty="0" err="1">
                  <a:latin typeface="Arial" panose="020B0604020202020204" pitchFamily="34" charset="0"/>
                  <a:cs typeface="Arial" panose="020B0604020202020204" pitchFamily="34" charset="0"/>
                </a:rPr>
                <a:t>Giải</a:t>
              </a:r>
              <a:endParaRPr lang="en-US" sz="4000" b="1" dirty="0">
                <a:latin typeface="Arial" panose="020B0604020202020204" pitchFamily="34" charset="0"/>
                <a:cs typeface="Arial" panose="020B0604020202020204" pitchFamily="34" charset="0"/>
              </a:endParaRPr>
            </a:p>
          </p:txBody>
        </p:sp>
      </p:grpSp>
      <p:sp>
        <p:nvSpPr>
          <p:cNvPr id="30" name="Rectangle 29"/>
          <p:cNvSpPr/>
          <p:nvPr/>
        </p:nvSpPr>
        <p:spPr>
          <a:xfrm>
            <a:off x="3454738" y="1939425"/>
            <a:ext cx="11639186" cy="4708981"/>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cửa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bỏ</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hòa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20x + 10y (</a:t>
            </a:r>
            <a:r>
              <a:rPr lang="en-US" sz="4000" dirty="0" err="1">
                <a:latin typeface="Arial" panose="020B0604020202020204" pitchFamily="34" charset="0"/>
                <a:cs typeface="Arial" panose="020B0604020202020204" pitchFamily="34" charset="0"/>
              </a:rPr>
              <a:t>triệu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x + y ≤ 100</a:t>
            </a:r>
          </a:p>
          <a:p>
            <a:pPr algn="just">
              <a:lnSpc>
                <a:spcPct val="150000"/>
              </a:lnSpc>
            </a:pPr>
            <a:r>
              <a:rPr lang="en-US" sz="4000" dirty="0">
                <a:latin typeface="Arial" panose="020B0604020202020204" pitchFamily="34" charset="0"/>
                <a:cs typeface="Arial" panose="020B0604020202020204" pitchFamily="34" charset="0"/>
              </a:rPr>
              <a:t>b) 20x + 10y ≤ 1 200</a:t>
            </a:r>
          </a:p>
          <a:p>
            <a:pPr algn="just">
              <a:lnSpc>
                <a:spcPct val="150000"/>
              </a:lnSpc>
            </a:pPr>
            <a:r>
              <a:rPr lang="en-US" sz="4000" dirty="0">
                <a:latin typeface="Arial" panose="020B0604020202020204" pitchFamily="34" charset="0"/>
                <a:cs typeface="Arial" panose="020B0604020202020204" pitchFamily="34" charset="0"/>
              </a:rPr>
              <a:t>c) 3,5x + 2y.</a:t>
            </a:r>
          </a:p>
        </p:txBody>
      </p:sp>
      <p:sp>
        <p:nvSpPr>
          <p:cNvPr id="31" name="Rectangle 30"/>
          <p:cNvSpPr/>
          <p:nvPr/>
        </p:nvSpPr>
        <p:spPr>
          <a:xfrm>
            <a:off x="3464898" y="6789170"/>
            <a:ext cx="10664651" cy="1824923"/>
          </a:xfrm>
          <a:prstGeom prst="rect">
            <a:avLst/>
          </a:prstGeom>
        </p:spPr>
        <p:txBody>
          <a:bodyPr wrap="square">
            <a:spAutoFit/>
          </a:bodyPr>
          <a:lstStyle/>
          <a:p>
            <a:pPr algn="just">
              <a:lnSpc>
                <a:spcPct val="150000"/>
              </a:lnSpc>
            </a:pPr>
            <a:r>
              <a:rPr lang="en-US" sz="4000" i="1" dirty="0">
                <a:solidFill>
                  <a:srgbClr val="C00000"/>
                </a:solidFill>
                <a:latin typeface="Arial" panose="020B0604020202020204" pitchFamily="34" charset="0"/>
                <a:cs typeface="Arial" panose="020B0604020202020204" pitchFamily="34" charset="0"/>
              </a:rPr>
              <a:t>M</a:t>
            </a:r>
            <a:r>
              <a:rPr lang="vi-VN" sz="4000" i="1" dirty="0">
                <a:solidFill>
                  <a:srgbClr val="C00000"/>
                </a:solidFill>
                <a:latin typeface="Arial" panose="020B0604020202020204" pitchFamily="34" charset="0"/>
                <a:cs typeface="Arial" panose="020B0604020202020204" pitchFamily="34" charset="0"/>
              </a:rPr>
              <a:t>ột hệ các bất phương trình trong HĐ1 được gọi là hệ bất phương trình bậc nhất hai ẩn.</a:t>
            </a:r>
            <a:endParaRPr lang="en-US" sz="4000" i="1" dirty="0">
              <a:solidFill>
                <a:srgbClr val="C00000"/>
              </a:solidFill>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622384" flipH="1">
            <a:off x="1950734" y="6390531"/>
            <a:ext cx="592128" cy="1386827"/>
          </a:xfrm>
          <a:prstGeom prst="rect">
            <a:avLst/>
          </a:prstGeom>
        </p:spPr>
      </p:pic>
    </p:spTree>
    <p:extLst>
      <p:ext uri="{BB962C8B-B14F-4D97-AF65-F5344CB8AC3E}">
        <p14:creationId xmlns:p14="http://schemas.microsoft.com/office/powerpoint/2010/main" val="211372550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strVal val="#ppt_w+.3"/>
                                          </p:val>
                                        </p:tav>
                                        <p:tav tm="100000">
                                          <p:val>
                                            <p:strVal val="#ppt_w"/>
                                          </p:val>
                                        </p:tav>
                                      </p:tavLst>
                                    </p:anim>
                                    <p:anim calcmode="lin" valueType="num">
                                      <p:cBhvr>
                                        <p:cTn id="25" dur="500" fill="hold"/>
                                        <p:tgtEl>
                                          <p:spTgt spid="31"/>
                                        </p:tgtEl>
                                        <p:attrNameLst>
                                          <p:attrName>ppt_h</p:attrName>
                                        </p:attrNameLst>
                                      </p:cBhvr>
                                      <p:tavLst>
                                        <p:tav tm="0">
                                          <p:val>
                                            <p:strVal val="#ppt_h"/>
                                          </p:val>
                                        </p:tav>
                                        <p:tav tm="100000">
                                          <p:val>
                                            <p:strVal val="#ppt_h"/>
                                          </p:val>
                                        </p:tav>
                                      </p:tavLst>
                                    </p:anim>
                                    <p:animEffect transition="in" filter="fade">
                                      <p:cBhvr>
                                        <p:cTn id="2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3909" y="3175432"/>
            <a:ext cx="15602491" cy="6311467"/>
            <a:chOff x="0" y="0"/>
            <a:chExt cx="9073281" cy="3925998"/>
          </a:xfrm>
          <a:solidFill>
            <a:schemeClr val="accent4">
              <a:lumMod val="20000"/>
              <a:lumOff val="80000"/>
            </a:schemeClr>
          </a:solidFill>
        </p:grpSpPr>
        <p:sp>
          <p:nvSpPr>
            <p:cNvPr id="3" name="Freeform 3"/>
            <p:cNvSpPr/>
            <p:nvPr/>
          </p:nvSpPr>
          <p:spPr>
            <a:xfrm>
              <a:off x="0" y="0"/>
              <a:ext cx="9073281" cy="3925998"/>
            </a:xfrm>
            <a:custGeom>
              <a:avLst/>
              <a:gdLst/>
              <a:ahLst/>
              <a:cxnLst/>
              <a:rect l="l" t="t" r="r" b="b"/>
              <a:pathLst>
                <a:path w="9073281" h="3925998">
                  <a:moveTo>
                    <a:pt x="8948821" y="3925998"/>
                  </a:moveTo>
                  <a:lnTo>
                    <a:pt x="124460" y="3925998"/>
                  </a:lnTo>
                  <a:cubicBezTo>
                    <a:pt x="55880" y="3925998"/>
                    <a:pt x="0" y="3870118"/>
                    <a:pt x="0" y="3801538"/>
                  </a:cubicBezTo>
                  <a:lnTo>
                    <a:pt x="0" y="124460"/>
                  </a:lnTo>
                  <a:cubicBezTo>
                    <a:pt x="0" y="55880"/>
                    <a:pt x="55880" y="0"/>
                    <a:pt x="124460" y="0"/>
                  </a:cubicBezTo>
                  <a:lnTo>
                    <a:pt x="8948821" y="0"/>
                  </a:lnTo>
                  <a:cubicBezTo>
                    <a:pt x="9017401" y="0"/>
                    <a:pt x="9073281" y="55880"/>
                    <a:pt x="9073281" y="124460"/>
                  </a:cubicBezTo>
                  <a:lnTo>
                    <a:pt x="9073281" y="3801538"/>
                  </a:lnTo>
                  <a:cubicBezTo>
                    <a:pt x="9073281" y="3870118"/>
                    <a:pt x="9017401" y="3925998"/>
                    <a:pt x="8948821" y="3925998"/>
                  </a:cubicBezTo>
                  <a:close/>
                </a:path>
              </a:pathLst>
            </a:custGeom>
            <a:grpFill/>
          </p:spPr>
        </p:sp>
      </p:grpSp>
      <p:grpSp>
        <p:nvGrpSpPr>
          <p:cNvPr id="16" name="Group 16"/>
          <p:cNvGrpSpPr/>
          <p:nvPr/>
        </p:nvGrpSpPr>
        <p:grpSpPr>
          <a:xfrm>
            <a:off x="1283429" y="1233678"/>
            <a:ext cx="15632971" cy="1449525"/>
            <a:chOff x="0" y="0"/>
            <a:chExt cx="21640800" cy="1147348"/>
          </a:xfrm>
        </p:grpSpPr>
        <p:grpSp>
          <p:nvGrpSpPr>
            <p:cNvPr id="17" name="Group 17"/>
            <p:cNvGrpSpPr/>
            <p:nvPr/>
          </p:nvGrpSpPr>
          <p:grpSpPr>
            <a:xfrm>
              <a:off x="0" y="0"/>
              <a:ext cx="21640800" cy="1147348"/>
              <a:chOff x="0" y="0"/>
              <a:chExt cx="12456187" cy="660400"/>
            </a:xfrm>
          </p:grpSpPr>
          <p:sp>
            <p:nvSpPr>
              <p:cNvPr id="18" name="Freeform 18"/>
              <p:cNvSpPr/>
              <p:nvPr/>
            </p:nvSpPr>
            <p:spPr>
              <a:xfrm>
                <a:off x="0" y="0"/>
                <a:ext cx="12456187" cy="660400"/>
              </a:xfrm>
              <a:custGeom>
                <a:avLst/>
                <a:gdLst/>
                <a:ahLst/>
                <a:cxnLst/>
                <a:rect l="l" t="t" r="r" b="b"/>
                <a:pathLst>
                  <a:path w="12456187" h="660400">
                    <a:moveTo>
                      <a:pt x="12331726" y="660400"/>
                    </a:moveTo>
                    <a:lnTo>
                      <a:pt x="124460" y="660400"/>
                    </a:lnTo>
                    <a:cubicBezTo>
                      <a:pt x="55880" y="660400"/>
                      <a:pt x="0" y="604520"/>
                      <a:pt x="0" y="535940"/>
                    </a:cubicBezTo>
                    <a:lnTo>
                      <a:pt x="0" y="124460"/>
                    </a:lnTo>
                    <a:cubicBezTo>
                      <a:pt x="0" y="55880"/>
                      <a:pt x="55880" y="0"/>
                      <a:pt x="124460" y="0"/>
                    </a:cubicBezTo>
                    <a:lnTo>
                      <a:pt x="12331727" y="0"/>
                    </a:lnTo>
                    <a:cubicBezTo>
                      <a:pt x="12400307" y="0"/>
                      <a:pt x="12456187" y="55880"/>
                      <a:pt x="12456187" y="124460"/>
                    </a:cubicBezTo>
                    <a:lnTo>
                      <a:pt x="12456187" y="535940"/>
                    </a:lnTo>
                    <a:cubicBezTo>
                      <a:pt x="12456187" y="604520"/>
                      <a:pt x="12400307" y="660400"/>
                      <a:pt x="12331727" y="660400"/>
                    </a:cubicBezTo>
                    <a:close/>
                  </a:path>
                </a:pathLst>
              </a:custGeom>
              <a:solidFill>
                <a:schemeClr val="accent3">
                  <a:lumMod val="75000"/>
                </a:schemeClr>
              </a:solidFill>
            </p:spPr>
          </p:sp>
        </p:grpSp>
        <p:sp>
          <p:nvSpPr>
            <p:cNvPr id="19" name="TextBox 19"/>
            <p:cNvSpPr txBox="1"/>
            <p:nvPr/>
          </p:nvSpPr>
          <p:spPr>
            <a:xfrm>
              <a:off x="5976856" y="389617"/>
              <a:ext cx="9729280" cy="368114"/>
            </a:xfrm>
            <a:prstGeom prst="rect">
              <a:avLst/>
            </a:prstGeom>
          </p:spPr>
          <p:txBody>
            <a:bodyPr lIns="0" tIns="0" rIns="0" bIns="0" rtlCol="0" anchor="t">
              <a:spAutoFit/>
            </a:bodyPr>
            <a:lstStyle/>
            <a:p>
              <a:pPr algn="ctr">
                <a:lnSpc>
                  <a:spcPts val="3500"/>
                </a:lnSpc>
              </a:pPr>
              <a:r>
                <a:rPr lang="en-US" sz="4400" b="1" spc="25" dirty="0" err="1">
                  <a:solidFill>
                    <a:schemeClr val="bg1"/>
                  </a:solidFill>
                  <a:latin typeface="Arial" panose="020B0604020202020204" pitchFamily="34" charset="0"/>
                  <a:cs typeface="Arial" panose="020B0604020202020204" pitchFamily="34" charset="0"/>
                </a:rPr>
                <a:t>Định</a:t>
              </a:r>
              <a:r>
                <a:rPr lang="en-US" sz="4400" b="1" spc="25" dirty="0">
                  <a:solidFill>
                    <a:schemeClr val="bg1"/>
                  </a:solidFill>
                  <a:latin typeface="Arial" panose="020B0604020202020204" pitchFamily="34" charset="0"/>
                  <a:cs typeface="Arial" panose="020B0604020202020204" pitchFamily="34" charset="0"/>
                </a:rPr>
                <a:t> </a:t>
              </a:r>
              <a:r>
                <a:rPr lang="en-US" sz="4400" b="1" spc="25" dirty="0" err="1">
                  <a:solidFill>
                    <a:schemeClr val="bg1"/>
                  </a:solidFill>
                  <a:latin typeface="Arial" panose="020B0604020202020204" pitchFamily="34" charset="0"/>
                  <a:cs typeface="Arial" panose="020B0604020202020204" pitchFamily="34" charset="0"/>
                </a:rPr>
                <a:t>nghĩa</a:t>
              </a:r>
              <a:endParaRPr lang="en-US" sz="4400" b="1" spc="25" dirty="0">
                <a:solidFill>
                  <a:schemeClr val="bg1"/>
                </a:solidFill>
                <a:latin typeface="Arial" panose="020B0604020202020204" pitchFamily="34" charset="0"/>
                <a:cs typeface="Arial" panose="020B0604020202020204" pitchFamily="34" charset="0"/>
              </a:endParaRPr>
            </a:p>
          </p:txBody>
        </p:sp>
      </p:grpSp>
      <p:pic>
        <p:nvPicPr>
          <p:cNvPr id="24"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88089">
            <a:off x="365873" y="1076445"/>
            <a:ext cx="1763992" cy="1763992"/>
          </a:xfrm>
          <a:prstGeom prst="rect">
            <a:avLst/>
          </a:prstGeom>
        </p:spPr>
      </p:pic>
      <p:sp>
        <p:nvSpPr>
          <p:cNvPr id="35" name="Rectangle 34"/>
          <p:cNvSpPr/>
          <p:nvPr/>
        </p:nvSpPr>
        <p:spPr>
          <a:xfrm>
            <a:off x="1822814" y="3976674"/>
            <a:ext cx="14554200" cy="4708981"/>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Hệ bất phương trình bậc nhất hai ẩn là một hệ gồm hai hay nhiều bất phương trình bậc nhất hai ẩn.</a:t>
            </a:r>
          </a:p>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Cặp số (x</a:t>
            </a:r>
            <a:r>
              <a:rPr lang="en-US" sz="4000" baseline="-25000" dirty="0">
                <a:latin typeface="Arial" panose="020B0604020202020204" pitchFamily="34" charset="0"/>
                <a:cs typeface="Arial" panose="020B0604020202020204" pitchFamily="34" charset="0"/>
              </a:rPr>
              <a:t>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y</a:t>
            </a:r>
            <a:r>
              <a:rPr lang="en-US" sz="4000" baseline="-25000" dirty="0" err="1">
                <a:latin typeface="Arial" panose="020B0604020202020204" pitchFamily="34" charset="0"/>
                <a:cs typeface="Arial" panose="020B0604020202020204" pitchFamily="34" charset="0"/>
              </a:rPr>
              <a:t>o</a:t>
            </a:r>
            <a:r>
              <a:rPr lang="vi-VN" sz="4000" dirty="0">
                <a:latin typeface="Arial" panose="020B0604020202020204" pitchFamily="34" charset="0"/>
                <a:cs typeface="Arial" panose="020B0604020202020204" pitchFamily="34" charset="0"/>
              </a:rPr>
              <a:t>⁡) là nghiệm của một hệ bất phương trình bậc nh</a:t>
            </a:r>
            <a:r>
              <a:rPr lang="en-US" sz="4000" dirty="0">
                <a:latin typeface="Arial" panose="020B0604020202020204" pitchFamily="34" charset="0"/>
                <a:cs typeface="Arial" panose="020B0604020202020204" pitchFamily="34" charset="0"/>
              </a:rPr>
              <a:t>ấ</a:t>
            </a:r>
            <a:r>
              <a:rPr lang="vi-VN" sz="4000" dirty="0">
                <a:latin typeface="Arial" panose="020B0604020202020204" pitchFamily="34" charset="0"/>
                <a:cs typeface="Arial" panose="020B0604020202020204" pitchFamily="34" charset="0"/>
              </a:rPr>
              <a:t>t hai ẩn khi (x</a:t>
            </a:r>
            <a:r>
              <a:rPr lang="en-US" sz="4000" baseline="-25000" dirty="0">
                <a:latin typeface="Arial" panose="020B0604020202020204" pitchFamily="34" charset="0"/>
                <a:cs typeface="Arial" panose="020B0604020202020204" pitchFamily="34" charset="0"/>
              </a:rPr>
              <a:t>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y</a:t>
            </a:r>
            <a:r>
              <a:rPr lang="en-US" sz="4000" baseline="-25000" dirty="0" err="1">
                <a:latin typeface="Arial" panose="020B0604020202020204" pitchFamily="34" charset="0"/>
                <a:cs typeface="Arial" panose="020B0604020202020204" pitchFamily="34" charset="0"/>
              </a:rPr>
              <a:t>o</a:t>
            </a:r>
            <a:r>
              <a:rPr lang="vi-VN" sz="4000" dirty="0">
                <a:latin typeface="Arial" panose="020B0604020202020204" pitchFamily="34" charset="0"/>
                <a:cs typeface="Arial" panose="020B0604020202020204" pitchFamily="34" charset="0"/>
              </a:rPr>
              <a:t>⁡)  đồng thời là nghiệm của tất cả các bất phương trình trong hệ đó.</a:t>
            </a:r>
          </a:p>
        </p:txBody>
      </p:sp>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1400" y="612043"/>
            <a:ext cx="2422629" cy="2033060"/>
          </a:xfrm>
          <a:prstGeom prst="rect">
            <a:avLst/>
          </a:prstGeom>
        </p:spPr>
      </p:pic>
      <p:pic>
        <p:nvPicPr>
          <p:cNvPr id="37" name="Pictur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464668">
            <a:off x="729826" y="7724861"/>
            <a:ext cx="2551259" cy="2592144"/>
          </a:xfrm>
          <a:prstGeom prst="rect">
            <a:avLst/>
          </a:prstGeom>
        </p:spPr>
      </p:pic>
    </p:spTree>
    <p:extLst>
      <p:ext uri="{BB962C8B-B14F-4D97-AF65-F5344CB8AC3E}">
        <p14:creationId xmlns:p14="http://schemas.microsoft.com/office/powerpoint/2010/main" val="3130728062"/>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anim calcmode="lin" valueType="num">
                                      <p:cBhvr>
                                        <p:cTn id="13" dur="500" fill="hold"/>
                                        <p:tgtEl>
                                          <p:spTgt spid="24"/>
                                        </p:tgtEl>
                                        <p:attrNameLst>
                                          <p:attrName>ppt_x</p:attrName>
                                        </p:attrNameLst>
                                      </p:cBhvr>
                                      <p:tavLst>
                                        <p:tav tm="0">
                                          <p:val>
                                            <p:strVal val="#ppt_x"/>
                                          </p:val>
                                        </p:tav>
                                        <p:tav tm="100000">
                                          <p:val>
                                            <p:strVal val="#ppt_x"/>
                                          </p:val>
                                        </p:tav>
                                      </p:tavLst>
                                    </p:anim>
                                    <p:anim calcmode="lin" valueType="num">
                                      <p:cBhvr>
                                        <p:cTn id="14" dur="500" fill="hold"/>
                                        <p:tgtEl>
                                          <p:spTgt spid="2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anim calcmode="lin" valueType="num">
                                      <p:cBhvr>
                                        <p:cTn id="18" dur="500" fill="hold"/>
                                        <p:tgtEl>
                                          <p:spTgt spid="36"/>
                                        </p:tgtEl>
                                        <p:attrNameLst>
                                          <p:attrName>ppt_x</p:attrName>
                                        </p:attrNameLst>
                                      </p:cBhvr>
                                      <p:tavLst>
                                        <p:tav tm="0">
                                          <p:val>
                                            <p:strVal val="#ppt_x"/>
                                          </p:val>
                                        </p:tav>
                                        <p:tav tm="100000">
                                          <p:val>
                                            <p:strVal val="#ppt_x"/>
                                          </p:val>
                                        </p:tav>
                                      </p:tavLst>
                                    </p:anim>
                                    <p:anim calcmode="lin" valueType="num">
                                      <p:cBhvr>
                                        <p:cTn id="19"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par>
                                <p:cTn id="28" presetID="10" presetClass="entr" presetSubtype="0" fill="hold"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10" t="29391" r="1034" b="15712"/>
          <a:stretch>
            <a:fillRect/>
          </a:stretch>
        </p:blipFill>
        <p:spPr>
          <a:xfrm>
            <a:off x="0" y="0"/>
            <a:ext cx="18288000" cy="10287000"/>
          </a:xfrm>
          <a:prstGeom prst="rect">
            <a:avLst/>
          </a:prstGeom>
        </p:spPr>
      </p:pic>
      <p:grpSp>
        <p:nvGrpSpPr>
          <p:cNvPr id="3" name="Group 3"/>
          <p:cNvGrpSpPr/>
          <p:nvPr/>
        </p:nvGrpSpPr>
        <p:grpSpPr>
          <a:xfrm>
            <a:off x="289538" y="309851"/>
            <a:ext cx="8641124" cy="9667298"/>
            <a:chOff x="0" y="0"/>
            <a:chExt cx="710218" cy="961328"/>
          </a:xfrm>
        </p:grpSpPr>
        <p:sp>
          <p:nvSpPr>
            <p:cNvPr id="4" name="Freeform 4"/>
            <p:cNvSpPr/>
            <p:nvPr/>
          </p:nvSpPr>
          <p:spPr>
            <a:xfrm>
              <a:off x="0" y="0"/>
              <a:ext cx="710218" cy="961328"/>
            </a:xfrm>
            <a:custGeom>
              <a:avLst/>
              <a:gdLst/>
              <a:ahLst/>
              <a:cxnLst/>
              <a:rect l="l" t="t" r="r" b="b"/>
              <a:pathLst>
                <a:path w="710218" h="961328">
                  <a:moveTo>
                    <a:pt x="585758" y="961328"/>
                  </a:moveTo>
                  <a:lnTo>
                    <a:pt x="124460" y="961328"/>
                  </a:lnTo>
                  <a:cubicBezTo>
                    <a:pt x="55880" y="961328"/>
                    <a:pt x="0" y="905448"/>
                    <a:pt x="0" y="836868"/>
                  </a:cubicBezTo>
                  <a:lnTo>
                    <a:pt x="0" y="124460"/>
                  </a:lnTo>
                  <a:cubicBezTo>
                    <a:pt x="0" y="55880"/>
                    <a:pt x="55880" y="0"/>
                    <a:pt x="124460" y="0"/>
                  </a:cubicBezTo>
                  <a:lnTo>
                    <a:pt x="585758" y="0"/>
                  </a:lnTo>
                  <a:cubicBezTo>
                    <a:pt x="654338" y="0"/>
                    <a:pt x="710218" y="55880"/>
                    <a:pt x="710218" y="124460"/>
                  </a:cubicBezTo>
                  <a:lnTo>
                    <a:pt x="710218" y="836868"/>
                  </a:lnTo>
                  <a:cubicBezTo>
                    <a:pt x="710218" y="905448"/>
                    <a:pt x="654338" y="961328"/>
                    <a:pt x="585758" y="961328"/>
                  </a:cubicBezTo>
                  <a:close/>
                </a:path>
              </a:pathLst>
            </a:custGeom>
            <a:solidFill>
              <a:srgbClr val="FFFFFF"/>
            </a:solidFill>
          </p:spPr>
        </p:sp>
      </p:grpSp>
      <p:grpSp>
        <p:nvGrpSpPr>
          <p:cNvPr id="8" name="Group 8"/>
          <p:cNvGrpSpPr/>
          <p:nvPr/>
        </p:nvGrpSpPr>
        <p:grpSpPr>
          <a:xfrm>
            <a:off x="9220200" y="309851"/>
            <a:ext cx="8778262" cy="9667298"/>
            <a:chOff x="0" y="0"/>
            <a:chExt cx="1025753" cy="961328"/>
          </a:xfrm>
        </p:grpSpPr>
        <p:sp>
          <p:nvSpPr>
            <p:cNvPr id="9" name="Freeform 9"/>
            <p:cNvSpPr/>
            <p:nvPr/>
          </p:nvSpPr>
          <p:spPr>
            <a:xfrm>
              <a:off x="0" y="0"/>
              <a:ext cx="1025753" cy="961328"/>
            </a:xfrm>
            <a:custGeom>
              <a:avLst/>
              <a:gdLst/>
              <a:ahLst/>
              <a:cxnLst/>
              <a:rect l="l" t="t" r="r" b="b"/>
              <a:pathLst>
                <a:path w="1025753" h="961328">
                  <a:moveTo>
                    <a:pt x="901293" y="961328"/>
                  </a:moveTo>
                  <a:lnTo>
                    <a:pt x="124460" y="961328"/>
                  </a:lnTo>
                  <a:cubicBezTo>
                    <a:pt x="55880" y="961328"/>
                    <a:pt x="0" y="905448"/>
                    <a:pt x="0" y="836868"/>
                  </a:cubicBezTo>
                  <a:lnTo>
                    <a:pt x="0" y="124460"/>
                  </a:lnTo>
                  <a:cubicBezTo>
                    <a:pt x="0" y="55880"/>
                    <a:pt x="55880" y="0"/>
                    <a:pt x="124460" y="0"/>
                  </a:cubicBezTo>
                  <a:lnTo>
                    <a:pt x="901293" y="0"/>
                  </a:lnTo>
                  <a:cubicBezTo>
                    <a:pt x="969873" y="0"/>
                    <a:pt x="1025753" y="55880"/>
                    <a:pt x="1025753" y="124460"/>
                  </a:cubicBezTo>
                  <a:lnTo>
                    <a:pt x="1025753" y="836868"/>
                  </a:lnTo>
                  <a:cubicBezTo>
                    <a:pt x="1025753" y="905448"/>
                    <a:pt x="969873" y="961328"/>
                    <a:pt x="901293" y="961328"/>
                  </a:cubicBezTo>
                  <a:close/>
                </a:path>
              </a:pathLst>
            </a:custGeom>
            <a:solidFill>
              <a:srgbClr val="FFFFFF"/>
            </a:solidFill>
          </p:spPr>
        </p:sp>
      </p:grpSp>
      <p:sp>
        <p:nvSpPr>
          <p:cNvPr id="11" name="AutoShape 11"/>
          <p:cNvSpPr/>
          <p:nvPr/>
        </p:nvSpPr>
        <p:spPr>
          <a:xfrm>
            <a:off x="9674824" y="1943100"/>
            <a:ext cx="7676034" cy="0"/>
          </a:xfrm>
          <a:prstGeom prst="line">
            <a:avLst/>
          </a:prstGeom>
          <a:ln w="28575" cap="rnd">
            <a:solidFill>
              <a:srgbClr val="000000">
                <a:alpha val="16863"/>
              </a:srgbClr>
            </a:solidFill>
            <a:prstDash val="solid"/>
            <a:headEnd type="none" w="sm" len="sm"/>
            <a:tailEnd type="none" w="sm" len="sm"/>
          </a:ln>
        </p:spPr>
      </p:sp>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740073" y="1111489"/>
            <a:ext cx="554632" cy="554632"/>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058400" y="1169650"/>
            <a:ext cx="492482" cy="438309"/>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778703" y="9358465"/>
            <a:ext cx="5749742" cy="282260"/>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544303" y="1051859"/>
            <a:ext cx="714997" cy="714997"/>
          </a:xfrm>
          <a:prstGeom prst="rect">
            <a:avLst/>
          </a:prstGeom>
        </p:spPr>
      </p:pic>
      <p:sp>
        <p:nvSpPr>
          <p:cNvPr id="17" name="Rounded Rectangle 16"/>
          <p:cNvSpPr/>
          <p:nvPr/>
        </p:nvSpPr>
        <p:spPr>
          <a:xfrm>
            <a:off x="868083" y="715386"/>
            <a:ext cx="2659863" cy="969414"/>
          </a:xfrm>
          <a:prstGeom prst="round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1:</a:t>
            </a:r>
          </a:p>
        </p:txBody>
      </p:sp>
      <p:sp>
        <p:nvSpPr>
          <p:cNvPr id="18" name="TextBox 17"/>
          <p:cNvSpPr txBox="1"/>
          <p:nvPr/>
        </p:nvSpPr>
        <p:spPr>
          <a:xfrm>
            <a:off x="878243" y="1766856"/>
            <a:ext cx="5933105" cy="101566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9" name="TextBox 18"/>
              <p:cNvSpPr txBox="1"/>
              <p:nvPr/>
            </p:nvSpPr>
            <p:spPr>
              <a:xfrm>
                <a:off x="868083" y="2810459"/>
                <a:ext cx="4031463" cy="205755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d>
                        <m:dPr>
                          <m:begChr m:val="{"/>
                          <m:endChr m:val=""/>
                          <m:ctrlPr>
                            <a:rPr lang="en-US" sz="4000" i="1" smtClean="0">
                              <a:latin typeface="Cambria Math" panose="02040503050406030204" pitchFamily="18" charset="0"/>
                            </a:rPr>
                          </m:ctrlPr>
                        </m:dPr>
                        <m:e>
                          <m:eqArr>
                            <m:eqArrPr>
                              <m:ctrlPr>
                                <a:rPr lang="en-US" sz="4000" i="1" smtClean="0">
                                  <a:latin typeface="Cambria Math" panose="02040503050406030204" pitchFamily="18" charset="0"/>
                                </a:rPr>
                              </m:ctrlPr>
                            </m:eqArrPr>
                            <m:e>
                              <m:r>
                                <a:rPr lang="en-US" sz="4000" b="0" i="1" smtClean="0">
                                  <a:latin typeface="Cambria Math" panose="02040503050406030204" pitchFamily="18" charset="0"/>
                                </a:rPr>
                                <m:t>𝑥</m:t>
                              </m:r>
                              <m:r>
                                <a:rPr lang="en-US" sz="4000" b="0" i="1" smtClean="0">
                                  <a:latin typeface="Cambria Math" panose="02040503050406030204" pitchFamily="18" charset="0"/>
                                </a:rPr>
                                <m:t> ≥0          </m:t>
                              </m:r>
                              <m:r>
                                <a:rPr lang="en-US" sz="4000" b="0" i="1" smtClean="0">
                                  <a:latin typeface="Cambria Math" panose="02040503050406030204" pitchFamily="18" charset="0"/>
                                  <a:ea typeface="Cambria Math" panose="02040503050406030204" pitchFamily="18" charset="0"/>
                                </a:rPr>
                                <m:t>   </m:t>
                              </m:r>
                            </m:e>
                            <m:e>
                              <m:r>
                                <a:rPr lang="en-US" sz="4000" b="0" i="1" smtClean="0">
                                  <a:latin typeface="Cambria Math" panose="02040503050406030204" pitchFamily="18" charset="0"/>
                                </a:rPr>
                                <m:t>𝑦</m:t>
                              </m:r>
                              <m:r>
                                <a:rPr lang="en-US" sz="4000" b="0" i="1" smtClean="0">
                                  <a:latin typeface="Cambria Math" panose="02040503050406030204" pitchFamily="18" charset="0"/>
                                </a:rPr>
                                <m:t> ≥0          </m:t>
                              </m:r>
                              <m:r>
                                <a:rPr lang="en-US" sz="4000" b="0" i="1" smtClean="0">
                                  <a:latin typeface="Cambria Math" panose="02040503050406030204" pitchFamily="18" charset="0"/>
                                  <a:ea typeface="Cambria Math" panose="02040503050406030204" pitchFamily="18" charset="0"/>
                                </a:rPr>
                                <m:t>   </m:t>
                              </m:r>
                            </m:e>
                            <m:e>
                              <m:r>
                                <a:rPr lang="en-US" sz="4000" b="0" i="1" smtClean="0">
                                  <a:latin typeface="Cambria Math" panose="02040503050406030204" pitchFamily="18" charset="0"/>
                                </a:rPr>
                                <m:t>𝑥</m:t>
                              </m:r>
                              <m:r>
                                <a:rPr lang="en-US" sz="4000" b="0" i="1" smtClean="0">
                                  <a:latin typeface="Cambria Math" panose="02040503050406030204" pitchFamily="18" charset="0"/>
                                </a:rPr>
                                <m:t>+</m:t>
                              </m:r>
                              <m:r>
                                <a:rPr lang="en-US" sz="4000" b="0" i="1" smtClean="0">
                                  <a:latin typeface="Cambria Math" panose="02040503050406030204" pitchFamily="18" charset="0"/>
                                </a:rPr>
                                <m:t>𝑦</m:t>
                              </m:r>
                              <m:r>
                                <a:rPr lang="en-US" sz="4000" b="0" i="1" smtClean="0">
                                  <a:latin typeface="Cambria Math" panose="02040503050406030204" pitchFamily="18" charset="0"/>
                                </a:rPr>
                                <m:t> ≤150</m:t>
                              </m:r>
                            </m:e>
                          </m:eqArr>
                        </m:e>
                      </m:d>
                    </m:oMath>
                  </m:oMathPara>
                </a14:m>
                <a:endParaRPr lang="en-US" sz="4000" dirty="0">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868083" y="2810459"/>
                <a:ext cx="4031463" cy="2057551"/>
              </a:xfrm>
              <a:prstGeom prst="rect">
                <a:avLst/>
              </a:prstGeom>
              <a:blipFill rotWithShape="0">
                <a:blip r:embed="rId13"/>
                <a:stretch>
                  <a:fillRect/>
                </a:stretch>
              </a:blipFill>
            </p:spPr>
            <p:txBody>
              <a:bodyPr/>
              <a:lstStyle/>
              <a:p>
                <a:r>
                  <a:rPr lang="en-US">
                    <a:noFill/>
                  </a:rPr>
                  <a:t> </a:t>
                </a:r>
              </a:p>
            </p:txBody>
          </p:sp>
        </mc:Fallback>
      </mc:AlternateContent>
      <p:sp>
        <p:nvSpPr>
          <p:cNvPr id="20" name="TextBox 19"/>
          <p:cNvSpPr txBox="1"/>
          <p:nvPr/>
        </p:nvSpPr>
        <p:spPr>
          <a:xfrm>
            <a:off x="878243" y="4758747"/>
            <a:ext cx="7658100" cy="4708981"/>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bậc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ẩn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Kiểm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(x; y) = (0; 0)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nghiệm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p:txBody>
      </p:sp>
      <p:sp>
        <p:nvSpPr>
          <p:cNvPr id="21" name="TextBox 20"/>
          <p:cNvSpPr txBox="1"/>
          <p:nvPr/>
        </p:nvSpPr>
        <p:spPr>
          <a:xfrm>
            <a:off x="11780531" y="1051859"/>
            <a:ext cx="3657600" cy="707886"/>
          </a:xfrm>
          <a:prstGeom prst="rect">
            <a:avLst/>
          </a:prstGeom>
          <a:noFill/>
        </p:spPr>
        <p:txBody>
          <a:bodyPr wrap="square" rtlCol="0">
            <a:spAutoFit/>
          </a:bodyPr>
          <a:lstStyle/>
          <a:p>
            <a:pPr algn="ctr"/>
            <a:r>
              <a:rPr lang="en-US" sz="4000" b="1" dirty="0" err="1">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
        <p:nvSpPr>
          <p:cNvPr id="22" name="TextBox 21"/>
          <p:cNvSpPr txBox="1"/>
          <p:nvPr/>
        </p:nvSpPr>
        <p:spPr>
          <a:xfrm>
            <a:off x="9831122" y="1988758"/>
            <a:ext cx="7559593" cy="7478970"/>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bậc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ẩn</a:t>
            </a:r>
            <a:r>
              <a:rPr lang="en-US" sz="4000" dirty="0">
                <a:latin typeface="Arial" panose="020B0604020202020204" pitchFamily="34" charset="0"/>
                <a:cs typeface="Arial" panose="020B0604020202020204" pitchFamily="34" charset="0"/>
              </a:rPr>
              <a:t> x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y.</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(x; y) = (0; 0) </a:t>
            </a:r>
            <a:r>
              <a:rPr lang="en-US" sz="4000" dirty="0" err="1">
                <a:latin typeface="Arial" panose="020B0604020202020204" pitchFamily="34" charset="0"/>
                <a:cs typeface="Arial" panose="020B0604020202020204" pitchFamily="34" charset="0"/>
              </a:rPr>
              <a:t>thỏa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nghiệm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bậc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ẩn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strVal val="#ppt_h"/>
                                          </p:val>
                                        </p:tav>
                                        <p:tav tm="100000">
                                          <p:val>
                                            <p:strVal val="#ppt_h"/>
                                          </p:val>
                                        </p:tav>
                                      </p:tavLst>
                                    </p:anim>
                                  </p:childTnLst>
                                </p:cTn>
                              </p:par>
                              <p:par>
                                <p:cTn id="23" presetID="17" presetClass="entr" presetSubtype="1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strVal val="#ppt_h"/>
                                          </p:val>
                                        </p:tav>
                                        <p:tav tm="100000">
                                          <p:val>
                                            <p:strVal val="#ppt_h"/>
                                          </p:val>
                                        </p:tav>
                                      </p:tavLst>
                                    </p:anim>
                                  </p:childTnLst>
                                </p:cTn>
                              </p:par>
                              <p:par>
                                <p:cTn id="27" presetID="17" presetClass="entr" presetSubtype="1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strVal val="#ppt_h"/>
                                          </p:val>
                                        </p:tav>
                                        <p:tav tm="100000">
                                          <p:val>
                                            <p:strVal val="#ppt_h"/>
                                          </p:val>
                                        </p:tav>
                                      </p:tavLst>
                                    </p:anim>
                                  </p:childTnLst>
                                </p:cTn>
                              </p:par>
                              <p:par>
                                <p:cTn id="31" presetID="17" presetClass="entr" presetSubtype="1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strVal val="#ppt_h"/>
                                          </p:val>
                                        </p:tav>
                                        <p:tav tm="100000">
                                          <p:val>
                                            <p:strVal val="#ppt_h"/>
                                          </p:val>
                                        </p:tav>
                                      </p:tavLst>
                                    </p:anim>
                                  </p:childTnLst>
                                </p:cTn>
                              </p:par>
                              <p:par>
                                <p:cTn id="35" presetID="17" presetClass="entr" presetSubtype="1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2">
                                            <p:txEl>
                                              <p:pRg st="0" end="0"/>
                                            </p:txEl>
                                          </p:spTgt>
                                        </p:tgtEl>
                                        <p:attrNameLst>
                                          <p:attrName>style.visibility</p:attrName>
                                        </p:attrNameLst>
                                      </p:cBhvr>
                                      <p:to>
                                        <p:strVal val="visible"/>
                                      </p:to>
                                    </p:set>
                                    <p:animEffect transition="in" filter="wipe(left)">
                                      <p:cBhvr>
                                        <p:cTn id="43" dur="500"/>
                                        <p:tgtEl>
                                          <p:spTgt spid="22">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6" fill="hold" nodeType="clickEffect">
                                  <p:stCondLst>
                                    <p:cond delay="0"/>
                                  </p:stCondLst>
                                  <p:childTnLst>
                                    <p:set>
                                      <p:cBhvr>
                                        <p:cTn id="47" dur="1" fill="hold">
                                          <p:stCondLst>
                                            <p:cond delay="0"/>
                                          </p:stCondLst>
                                        </p:cTn>
                                        <p:tgtEl>
                                          <p:spTgt spid="22">
                                            <p:txEl>
                                              <p:pRg st="1" end="1"/>
                                            </p:txEl>
                                          </p:spTgt>
                                        </p:tgtEl>
                                        <p:attrNameLst>
                                          <p:attrName>style.visibility</p:attrName>
                                        </p:attrNameLst>
                                      </p:cBhvr>
                                      <p:to>
                                        <p:strVal val="visible"/>
                                      </p:to>
                                    </p:set>
                                    <p:animEffect transition="in" filter="strips(downRight)">
                                      <p:cBhvr>
                                        <p:cTn id="48"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10" t="29391" r="1034" b="15712"/>
          <a:stretch>
            <a:fillRect/>
          </a:stretch>
        </p:blipFill>
        <p:spPr>
          <a:xfrm>
            <a:off x="0" y="0"/>
            <a:ext cx="18288000" cy="10287000"/>
          </a:xfrm>
          <a:prstGeom prst="rect">
            <a:avLst/>
          </a:prstGeom>
        </p:spPr>
      </p:pic>
      <p:grpSp>
        <p:nvGrpSpPr>
          <p:cNvPr id="3" name="Group 3"/>
          <p:cNvGrpSpPr/>
          <p:nvPr/>
        </p:nvGrpSpPr>
        <p:grpSpPr>
          <a:xfrm>
            <a:off x="289538" y="309851"/>
            <a:ext cx="8641124" cy="9667298"/>
            <a:chOff x="0" y="0"/>
            <a:chExt cx="710218" cy="961328"/>
          </a:xfrm>
        </p:grpSpPr>
        <p:sp>
          <p:nvSpPr>
            <p:cNvPr id="4" name="Freeform 4"/>
            <p:cNvSpPr/>
            <p:nvPr/>
          </p:nvSpPr>
          <p:spPr>
            <a:xfrm>
              <a:off x="0" y="0"/>
              <a:ext cx="710218" cy="961328"/>
            </a:xfrm>
            <a:custGeom>
              <a:avLst/>
              <a:gdLst/>
              <a:ahLst/>
              <a:cxnLst/>
              <a:rect l="l" t="t" r="r" b="b"/>
              <a:pathLst>
                <a:path w="710218" h="961328">
                  <a:moveTo>
                    <a:pt x="585758" y="961328"/>
                  </a:moveTo>
                  <a:lnTo>
                    <a:pt x="124460" y="961328"/>
                  </a:lnTo>
                  <a:cubicBezTo>
                    <a:pt x="55880" y="961328"/>
                    <a:pt x="0" y="905448"/>
                    <a:pt x="0" y="836868"/>
                  </a:cubicBezTo>
                  <a:lnTo>
                    <a:pt x="0" y="124460"/>
                  </a:lnTo>
                  <a:cubicBezTo>
                    <a:pt x="0" y="55880"/>
                    <a:pt x="55880" y="0"/>
                    <a:pt x="124460" y="0"/>
                  </a:cubicBezTo>
                  <a:lnTo>
                    <a:pt x="585758" y="0"/>
                  </a:lnTo>
                  <a:cubicBezTo>
                    <a:pt x="654338" y="0"/>
                    <a:pt x="710218" y="55880"/>
                    <a:pt x="710218" y="124460"/>
                  </a:cubicBezTo>
                  <a:lnTo>
                    <a:pt x="710218" y="836868"/>
                  </a:lnTo>
                  <a:cubicBezTo>
                    <a:pt x="710218" y="905448"/>
                    <a:pt x="654338" y="961328"/>
                    <a:pt x="585758" y="961328"/>
                  </a:cubicBezTo>
                  <a:close/>
                </a:path>
              </a:pathLst>
            </a:custGeom>
            <a:solidFill>
              <a:srgbClr val="FFFFFF"/>
            </a:solidFill>
          </p:spPr>
        </p:sp>
      </p:grpSp>
      <p:grpSp>
        <p:nvGrpSpPr>
          <p:cNvPr id="8" name="Group 8"/>
          <p:cNvGrpSpPr/>
          <p:nvPr/>
        </p:nvGrpSpPr>
        <p:grpSpPr>
          <a:xfrm>
            <a:off x="9220200" y="309851"/>
            <a:ext cx="8778262" cy="9667298"/>
            <a:chOff x="0" y="0"/>
            <a:chExt cx="1025753" cy="961328"/>
          </a:xfrm>
        </p:grpSpPr>
        <p:sp>
          <p:nvSpPr>
            <p:cNvPr id="9" name="Freeform 9"/>
            <p:cNvSpPr/>
            <p:nvPr/>
          </p:nvSpPr>
          <p:spPr>
            <a:xfrm>
              <a:off x="0" y="0"/>
              <a:ext cx="1025753" cy="961328"/>
            </a:xfrm>
            <a:custGeom>
              <a:avLst/>
              <a:gdLst/>
              <a:ahLst/>
              <a:cxnLst/>
              <a:rect l="l" t="t" r="r" b="b"/>
              <a:pathLst>
                <a:path w="1025753" h="961328">
                  <a:moveTo>
                    <a:pt x="901293" y="961328"/>
                  </a:moveTo>
                  <a:lnTo>
                    <a:pt x="124460" y="961328"/>
                  </a:lnTo>
                  <a:cubicBezTo>
                    <a:pt x="55880" y="961328"/>
                    <a:pt x="0" y="905448"/>
                    <a:pt x="0" y="836868"/>
                  </a:cubicBezTo>
                  <a:lnTo>
                    <a:pt x="0" y="124460"/>
                  </a:lnTo>
                  <a:cubicBezTo>
                    <a:pt x="0" y="55880"/>
                    <a:pt x="55880" y="0"/>
                    <a:pt x="124460" y="0"/>
                  </a:cubicBezTo>
                  <a:lnTo>
                    <a:pt x="901293" y="0"/>
                  </a:lnTo>
                  <a:cubicBezTo>
                    <a:pt x="969873" y="0"/>
                    <a:pt x="1025753" y="55880"/>
                    <a:pt x="1025753" y="124460"/>
                  </a:cubicBezTo>
                  <a:lnTo>
                    <a:pt x="1025753" y="836868"/>
                  </a:lnTo>
                  <a:cubicBezTo>
                    <a:pt x="1025753" y="905448"/>
                    <a:pt x="969873" y="961328"/>
                    <a:pt x="901293" y="961328"/>
                  </a:cubicBezTo>
                  <a:close/>
                </a:path>
              </a:pathLst>
            </a:custGeom>
            <a:solidFill>
              <a:srgbClr val="FFFFFF"/>
            </a:solidFill>
          </p:spPr>
        </p:sp>
      </p:grpSp>
      <p:sp>
        <p:nvSpPr>
          <p:cNvPr id="11" name="AutoShape 11"/>
          <p:cNvSpPr/>
          <p:nvPr/>
        </p:nvSpPr>
        <p:spPr>
          <a:xfrm>
            <a:off x="9674824" y="1943100"/>
            <a:ext cx="7676034" cy="0"/>
          </a:xfrm>
          <a:prstGeom prst="line">
            <a:avLst/>
          </a:prstGeom>
          <a:ln w="28575" cap="rnd">
            <a:solidFill>
              <a:srgbClr val="000000">
                <a:alpha val="16863"/>
              </a:srgbClr>
            </a:solidFill>
            <a:prstDash val="solid"/>
            <a:headEnd type="none" w="sm" len="sm"/>
            <a:tailEnd type="none" w="sm" len="sm"/>
          </a:ln>
        </p:spPr>
      </p:sp>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740073" y="1111489"/>
            <a:ext cx="554632" cy="554632"/>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058400" y="1169650"/>
            <a:ext cx="492482" cy="438309"/>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778703" y="9358465"/>
            <a:ext cx="5749742" cy="282260"/>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544303" y="1051859"/>
            <a:ext cx="714997" cy="714997"/>
          </a:xfrm>
          <a:prstGeom prst="rect">
            <a:avLst/>
          </a:prstGeom>
        </p:spPr>
      </p:pic>
      <p:sp>
        <p:nvSpPr>
          <p:cNvPr id="17" name="Rounded Rectangle 16"/>
          <p:cNvSpPr/>
          <p:nvPr/>
        </p:nvSpPr>
        <p:spPr>
          <a:xfrm>
            <a:off x="691174" y="1270685"/>
            <a:ext cx="3475317" cy="969414"/>
          </a:xfrm>
          <a:prstGeom prst="roundRect">
            <a:avLst/>
          </a:prstGeom>
          <a:solidFill>
            <a:schemeClr val="accent3">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1:</a:t>
            </a:r>
          </a:p>
        </p:txBody>
      </p:sp>
      <p:sp>
        <p:nvSpPr>
          <p:cNvPr id="21" name="TextBox 20"/>
          <p:cNvSpPr txBox="1"/>
          <p:nvPr/>
        </p:nvSpPr>
        <p:spPr>
          <a:xfrm>
            <a:off x="11780531" y="1051859"/>
            <a:ext cx="3657600" cy="707886"/>
          </a:xfrm>
          <a:prstGeom prst="rect">
            <a:avLst/>
          </a:prstGeom>
          <a:noFill/>
        </p:spPr>
        <p:txBody>
          <a:bodyPr wrap="square" rtlCol="0">
            <a:spAutoFit/>
          </a:bodyPr>
          <a:lstStyle/>
          <a:p>
            <a:pPr algn="ctr"/>
            <a:r>
              <a:rPr lang="en-US" sz="4000" b="1" dirty="0" err="1">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
        <p:nvSpPr>
          <p:cNvPr id="5" name="TextBox 4"/>
          <p:cNvSpPr txBox="1"/>
          <p:nvPr/>
        </p:nvSpPr>
        <p:spPr>
          <a:xfrm>
            <a:off x="647700" y="2549950"/>
            <a:ext cx="7924800" cy="5632311"/>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tình huống mở đầu, gọi x và y lần lượt là số máy điều hòa loại hai chiều và một chiều mà cửa hàng cần nhập. Từ H</a:t>
            </a:r>
            <a:r>
              <a:rPr lang="en-US" sz="4000" dirty="0">
                <a:latin typeface="Arial" panose="020B0604020202020204" pitchFamily="34" charset="0"/>
                <a:cs typeface="Arial" panose="020B0604020202020204" pitchFamily="34" charset="0"/>
              </a:rPr>
              <a:t>Đ</a:t>
            </a:r>
            <a:r>
              <a:rPr lang="vi-VN" sz="4000" dirty="0">
                <a:latin typeface="Arial" panose="020B0604020202020204" pitchFamily="34" charset="0"/>
                <a:cs typeface="Arial" panose="020B0604020202020204" pitchFamily="34" charset="0"/>
              </a:rPr>
              <a:t>1, viết hệ phương trình hai ẩn x, y và chỉ ra một nghiệm của hệ này.</a:t>
            </a:r>
            <a:endParaRPr lang="en-US" sz="4000" dirty="0">
              <a:latin typeface="Arial" panose="020B0604020202020204" pitchFamily="34" charset="0"/>
              <a:cs typeface="Arial" panose="020B0604020202020204" pitchFamily="34" charset="0"/>
            </a:endParaRPr>
          </a:p>
        </p:txBody>
      </p:sp>
      <p:sp>
        <p:nvSpPr>
          <p:cNvPr id="6" name="TextBox 5"/>
          <p:cNvSpPr txBox="1"/>
          <p:nvPr/>
        </p:nvSpPr>
        <p:spPr>
          <a:xfrm>
            <a:off x="9899352" y="2702547"/>
            <a:ext cx="7226977"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7" name="TextBox 6"/>
              <p:cNvSpPr txBox="1"/>
              <p:nvPr/>
            </p:nvSpPr>
            <p:spPr>
              <a:xfrm>
                <a:off x="10033000" y="3515913"/>
                <a:ext cx="6485903" cy="28671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000" i="1" smtClean="0">
                              <a:latin typeface="Cambria Math" panose="02040503050406030204" pitchFamily="18" charset="0"/>
                            </a:rPr>
                          </m:ctrlPr>
                        </m:dPr>
                        <m:e>
                          <m:eqArr>
                            <m:eqArrPr>
                              <m:ctrlPr>
                                <a:rPr lang="en-US" sz="4000" b="0" i="1" smtClean="0">
                                  <a:latin typeface="Cambria Math" panose="02040503050406030204" pitchFamily="18" charset="0"/>
                                </a:rPr>
                              </m:ctrlPr>
                            </m:eqArrPr>
                            <m:e>
                              <m:r>
                                <m:rPr>
                                  <m:sty m:val="p"/>
                                </m:rPr>
                                <a:rPr lang="en-US" sz="4000" b="0" i="0" smtClean="0">
                                  <a:latin typeface="Cambria Math" panose="02040503050406030204" pitchFamily="18" charset="0"/>
                                </a:rPr>
                                <m:t>x</m:t>
                              </m:r>
                              <m:r>
                                <a:rPr lang="en-US" sz="4000" b="0" i="0" smtClean="0">
                                  <a:latin typeface="Cambria Math" panose="02040503050406030204" pitchFamily="18" charset="0"/>
                                </a:rPr>
                                <m:t> ≥0    </m:t>
                              </m:r>
                              <m:r>
                                <a:rPr lang="en-US" sz="4000" b="0" i="0" smtClean="0">
                                  <a:latin typeface="Cambria Math" panose="02040503050406030204" pitchFamily="18" charset="0"/>
                                  <a:ea typeface="Cambria Math" panose="02040503050406030204" pitchFamily="18" charset="0"/>
                                </a:rPr>
                                <m:t>           </m:t>
                              </m:r>
                            </m:e>
                            <m:e>
                              <m:r>
                                <m:rPr>
                                  <m:sty m:val="p"/>
                                </m:rPr>
                                <a:rPr lang="en-US" sz="4000" b="0" i="0" smtClean="0">
                                  <a:latin typeface="Cambria Math" panose="02040503050406030204" pitchFamily="18" charset="0"/>
                                </a:rPr>
                                <m:t>y</m:t>
                              </m:r>
                              <m:r>
                                <a:rPr lang="en-US" sz="4000" b="0" i="0" smtClean="0">
                                  <a:latin typeface="Cambria Math" panose="02040503050406030204" pitchFamily="18" charset="0"/>
                                </a:rPr>
                                <m:t> ≥0    </m:t>
                              </m:r>
                              <m:r>
                                <a:rPr lang="en-US" sz="4000" b="0" i="0" smtClean="0">
                                  <a:latin typeface="Cambria Math" panose="02040503050406030204" pitchFamily="18" charset="0"/>
                                  <a:ea typeface="Cambria Math" panose="02040503050406030204" pitchFamily="18" charset="0"/>
                                </a:rPr>
                                <m:t>           </m:t>
                              </m:r>
                            </m:e>
                            <m:e>
                              <m:r>
                                <m:rPr>
                                  <m:sty m:val="p"/>
                                </m:rPr>
                                <a:rPr lang="en-US" sz="4000" b="0" i="0" smtClean="0">
                                  <a:latin typeface="Cambria Math" panose="02040503050406030204" pitchFamily="18" charset="0"/>
                                </a:rPr>
                                <m:t>x</m:t>
                              </m:r>
                              <m:r>
                                <a:rPr lang="en-US" sz="4000" b="0" i="0" smtClean="0">
                                  <a:latin typeface="Cambria Math" panose="02040503050406030204" pitchFamily="18" charset="0"/>
                                </a:rPr>
                                <m:t>+</m:t>
                              </m:r>
                              <m:r>
                                <m:rPr>
                                  <m:sty m:val="p"/>
                                </m:rPr>
                                <a:rPr lang="en-US" sz="4000" b="0" i="0" smtClean="0">
                                  <a:latin typeface="Cambria Math" panose="02040503050406030204" pitchFamily="18" charset="0"/>
                                </a:rPr>
                                <m:t>y</m:t>
                              </m:r>
                              <m:r>
                                <a:rPr lang="en-US" sz="4000" b="0" i="0" smtClean="0">
                                  <a:latin typeface="Cambria Math" panose="02040503050406030204" pitchFamily="18" charset="0"/>
                                </a:rPr>
                                <m:t> ≤100  </m:t>
                              </m:r>
                            </m:e>
                            <m:e>
                              <m:r>
                                <a:rPr lang="en-US" sz="4000" b="0" i="0" smtClean="0">
                                  <a:latin typeface="Cambria Math" panose="02040503050406030204" pitchFamily="18" charset="0"/>
                                  <a:ea typeface="Cambria Math" panose="02040503050406030204" pitchFamily="18" charset="0"/>
                                </a:rPr>
                                <m:t>2</m:t>
                              </m:r>
                              <m:r>
                                <m:rPr>
                                  <m:sty m:val="p"/>
                                </m:rPr>
                                <a:rPr lang="en-US" sz="4000" b="0" i="0" smtClean="0">
                                  <a:latin typeface="Cambria Math" panose="02040503050406030204" pitchFamily="18" charset="0"/>
                                  <a:ea typeface="Cambria Math" panose="02040503050406030204" pitchFamily="18" charset="0"/>
                                </a:rPr>
                                <m:t>x</m:t>
                              </m:r>
                              <m:r>
                                <a:rPr lang="en-US" sz="4000" b="0" i="0" smtClean="0">
                                  <a:latin typeface="Cambria Math" panose="02040503050406030204" pitchFamily="18" charset="0"/>
                                  <a:ea typeface="Cambria Math" panose="02040503050406030204" pitchFamily="18" charset="0"/>
                                </a:rPr>
                                <m:t>+</m:t>
                              </m:r>
                              <m:r>
                                <m:rPr>
                                  <m:sty m:val="p"/>
                                </m:rPr>
                                <a:rPr lang="en-US" sz="4000" b="0" i="0" smtClean="0">
                                  <a:latin typeface="Cambria Math" panose="02040503050406030204" pitchFamily="18" charset="0"/>
                                  <a:ea typeface="Cambria Math" panose="02040503050406030204" pitchFamily="18" charset="0"/>
                                </a:rPr>
                                <m:t>y</m:t>
                              </m:r>
                              <m:r>
                                <a:rPr lang="en-US" sz="4000" b="0" i="0" smtClean="0">
                                  <a:latin typeface="Cambria Math" panose="02040503050406030204" pitchFamily="18" charset="0"/>
                                  <a:ea typeface="Cambria Math" panose="02040503050406030204" pitchFamily="18" charset="0"/>
                                </a:rPr>
                                <m:t> ≤120</m:t>
                              </m:r>
                            </m:e>
                          </m:eqArr>
                        </m:e>
                      </m:d>
                    </m:oMath>
                  </m:oMathPara>
                </a14:m>
                <a:endParaRPr lang="en-US" sz="4000" dirty="0">
                  <a:latin typeface="Arial" panose="020B0604020202020204" pitchFamily="34" charset="0"/>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0033000" y="3515913"/>
                <a:ext cx="6485903" cy="2867132"/>
              </a:xfrm>
              <a:prstGeom prst="rect">
                <a:avLst/>
              </a:prstGeom>
              <a:blipFill rotWithShape="0">
                <a:blip r:embed="rId13"/>
                <a:stretch>
                  <a:fillRect/>
                </a:stretch>
              </a:blipFill>
            </p:spPr>
            <p:txBody>
              <a:bodyPr/>
              <a:lstStyle/>
              <a:p>
                <a:r>
                  <a:rPr lang="en-US">
                    <a:noFill/>
                  </a:rPr>
                  <a:t> </a:t>
                </a:r>
              </a:p>
            </p:txBody>
          </p:sp>
        </mc:Fallback>
      </mc:AlternateContent>
      <p:sp>
        <p:nvSpPr>
          <p:cNvPr id="10" name="Rectangle 9"/>
          <p:cNvSpPr/>
          <p:nvPr/>
        </p:nvSpPr>
        <p:spPr>
          <a:xfrm>
            <a:off x="10033000" y="6383045"/>
            <a:ext cx="6708418"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nghiệm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(x; y) = (30; 20).</a:t>
            </a:r>
          </a:p>
        </p:txBody>
      </p:sp>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674058" y="6921615"/>
            <a:ext cx="1353600" cy="3055534"/>
          </a:xfrm>
          <a:prstGeom prst="rect">
            <a:avLst/>
          </a:prstGeom>
        </p:spPr>
      </p:pic>
    </p:spTree>
    <p:extLst>
      <p:ext uri="{BB962C8B-B14F-4D97-AF65-F5344CB8AC3E}">
        <p14:creationId xmlns:p14="http://schemas.microsoft.com/office/powerpoint/2010/main" val="34146040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anim calcmode="lin" valueType="num">
                                      <p:cBhvr>
                                        <p:cTn id="38" dur="500" fill="hold"/>
                                        <p:tgtEl>
                                          <p:spTgt spid="6"/>
                                        </p:tgtEl>
                                        <p:attrNameLst>
                                          <p:attrName>ppt_x</p:attrName>
                                        </p:attrNameLst>
                                      </p:cBhvr>
                                      <p:tavLst>
                                        <p:tav tm="0">
                                          <p:val>
                                            <p:strVal val="#ppt_x"/>
                                          </p:val>
                                        </p:tav>
                                        <p:tav tm="100000">
                                          <p:val>
                                            <p:strVal val="#ppt_x"/>
                                          </p:val>
                                        </p:tav>
                                      </p:tavLst>
                                    </p:anim>
                                    <p:anim calcmode="lin" valueType="num">
                                      <p:cBhvr>
                                        <p:cTn id="39" dur="500" fill="hold"/>
                                        <p:tgtEl>
                                          <p:spTgt spid="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anim calcmode="lin" valueType="num">
                                      <p:cBhvr>
                                        <p:cTn id="43" dur="500" fill="hold"/>
                                        <p:tgtEl>
                                          <p:spTgt spid="7"/>
                                        </p:tgtEl>
                                        <p:attrNameLst>
                                          <p:attrName>ppt_x</p:attrName>
                                        </p:attrNameLst>
                                      </p:cBhvr>
                                      <p:tavLst>
                                        <p:tav tm="0">
                                          <p:val>
                                            <p:strVal val="#ppt_x"/>
                                          </p:val>
                                        </p:tav>
                                        <p:tav tm="100000">
                                          <p:val>
                                            <p:strVal val="#ppt_x"/>
                                          </p:val>
                                        </p:tav>
                                      </p:tavLst>
                                    </p:anim>
                                    <p:anim calcmode="lin" valueType="num">
                                      <p:cBhvr>
                                        <p:cTn id="44" dur="500" fill="hold"/>
                                        <p:tgtEl>
                                          <p:spTgt spid="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anim calcmode="lin" valueType="num">
                                      <p:cBhvr>
                                        <p:cTn id="48" dur="500" fill="hold"/>
                                        <p:tgtEl>
                                          <p:spTgt spid="10"/>
                                        </p:tgtEl>
                                        <p:attrNameLst>
                                          <p:attrName>ppt_x</p:attrName>
                                        </p:attrNameLst>
                                      </p:cBhvr>
                                      <p:tavLst>
                                        <p:tav tm="0">
                                          <p:val>
                                            <p:strVal val="#ppt_x"/>
                                          </p:val>
                                        </p:tav>
                                        <p:tav tm="100000">
                                          <p:val>
                                            <p:strVal val="#ppt_x"/>
                                          </p:val>
                                        </p:tav>
                                      </p:tavLst>
                                    </p:anim>
                                    <p:anim calcmode="lin" valueType="num">
                                      <p:cBhvr>
                                        <p:cTn id="4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p:bldP spid="5" grpId="0"/>
      <p:bldP spid="6" grpId="0"/>
      <p:bldP spid="7"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TotalTime>
  <Words>2668</Words>
  <Application>Microsoft Office PowerPoint</Application>
  <PresentationFormat>Custom</PresentationFormat>
  <Paragraphs>179</Paragraphs>
  <Slides>29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Wingdings</vt:lpstr>
      <vt:lpstr>Cambria Math</vt:lpstr>
      <vt:lpstr>Times New Roman</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BichTuyen</cp:lastModifiedBy>
  <cp:revision>2</cp:revision>
  <dcterms:created xsi:type="dcterms:W3CDTF">2006-08-16T00:00:00Z</dcterms:created>
  <dcterms:modified xsi:type="dcterms:W3CDTF">2025-01-25T04:06:18Z</dcterms:modified>
  <dc:identifier>DAFJoOmfrSk</dc:identifier>
</cp:coreProperties>
</file>