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1"/>
  </p:notesMasterIdLst>
  <p:sldIdLst>
    <p:sldId id="423" r:id="rId5"/>
    <p:sldId id="261" r:id="rId6"/>
    <p:sldId id="268" r:id="rId7"/>
    <p:sldId id="260" r:id="rId8"/>
    <p:sldId id="258" r:id="rId9"/>
    <p:sldId id="269" r:id="rId10"/>
    <p:sldId id="271" r:id="rId11"/>
    <p:sldId id="270" r:id="rId12"/>
    <p:sldId id="272" r:id="rId13"/>
    <p:sldId id="273" r:id="rId14"/>
    <p:sldId id="276" r:id="rId15"/>
    <p:sldId id="274" r:id="rId16"/>
    <p:sldId id="275" r:id="rId17"/>
    <p:sldId id="277" r:id="rId18"/>
    <p:sldId id="278" r:id="rId19"/>
    <p:sldId id="279" r:id="rId20"/>
    <p:sldId id="280" r:id="rId21"/>
    <p:sldId id="264" r:id="rId22"/>
    <p:sldId id="262" r:id="rId23"/>
    <p:sldId id="281" r:id="rId24"/>
    <p:sldId id="282" r:id="rId25"/>
    <p:sldId id="283" r:id="rId26"/>
    <p:sldId id="285" r:id="rId27"/>
    <p:sldId id="259" r:id="rId28"/>
    <p:sldId id="284" r:id="rId29"/>
    <p:sldId id="286" r:id="rId30"/>
    <p:sldId id="265" r:id="rId31"/>
    <p:sldId id="287" r:id="rId32"/>
    <p:sldId id="295" r:id="rId33"/>
    <p:sldId id="301" r:id="rId34"/>
    <p:sldId id="299" r:id="rId35"/>
    <p:sldId id="302" r:id="rId36"/>
    <p:sldId id="296" r:id="rId37"/>
    <p:sldId id="297" r:id="rId38"/>
    <p:sldId id="293" r:id="rId39"/>
    <p:sldId id="294" r:id="rId40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85637" autoAdjust="0"/>
  </p:normalViewPr>
  <p:slideViewPr>
    <p:cSldViewPr>
      <p:cViewPr varScale="1">
        <p:scale>
          <a:sx n="48" d="100"/>
          <a:sy n="48" d="100"/>
        </p:scale>
        <p:origin x="107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D7DEF-5E9B-4369-B36B-B8103879A0EB}" type="datetimeFigureOut">
              <a:rPr lang="en-US" smtClean="0"/>
              <a:t>25/1/2025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8C1B5-E426-42BE-8608-D3F613E1C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26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12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số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. </a:t>
            </a:r>
            <a:r>
              <a:rPr lang="en-US" b="1" baseline="0" dirty="0" err="1"/>
              <a:t>Bấm</a:t>
            </a:r>
            <a:r>
              <a:rPr lang="en-US" b="1" baseline="0" dirty="0"/>
              <a:t> “QUAY”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vòng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máy</a:t>
            </a:r>
            <a:r>
              <a:rPr lang="en-US" b="1" baseline="0" dirty="0"/>
              <a:t>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tâm</a:t>
            </a:r>
            <a:r>
              <a:rPr lang="en-US" b="1" baseline="0" dirty="0"/>
              <a:t> </a:t>
            </a:r>
            <a:r>
              <a:rPr lang="en-US" b="1" baseline="0" dirty="0" err="1"/>
              <a:t>vòng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dừng</a:t>
            </a:r>
            <a:r>
              <a:rPr lang="en-US" b="1" baseline="0" dirty="0"/>
              <a:t> quay.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khi</a:t>
            </a:r>
            <a:r>
              <a:rPr lang="en-US" b="1" baseline="0" dirty="0"/>
              <a:t> </a:t>
            </a:r>
            <a:r>
              <a:rPr lang="en-US" b="1" baseline="0" dirty="0" err="1"/>
              <a:t>chơi</a:t>
            </a:r>
            <a:r>
              <a:rPr lang="en-US" b="1" baseline="0" dirty="0"/>
              <a:t> </a:t>
            </a:r>
            <a:r>
              <a:rPr lang="en-US" b="1" baseline="0" dirty="0" err="1"/>
              <a:t>xong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Mũi</a:t>
            </a:r>
            <a:r>
              <a:rPr lang="en-US" b="1" baseline="0" dirty="0"/>
              <a:t> </a:t>
            </a:r>
            <a:r>
              <a:rPr lang="en-US" b="1" baseline="0" dirty="0" err="1"/>
              <a:t>tên</a:t>
            </a:r>
            <a:r>
              <a:rPr lang="en-US" b="1" baseline="0" dirty="0"/>
              <a:t> </a:t>
            </a:r>
            <a:r>
              <a:rPr lang="en-US" b="1" baseline="0" dirty="0" err="1"/>
              <a:t>góc</a:t>
            </a:r>
            <a:r>
              <a:rPr lang="en-US" b="1" baseline="0" dirty="0"/>
              <a:t> </a:t>
            </a:r>
            <a:r>
              <a:rPr lang="en-US" b="1" baseline="0" dirty="0" err="1"/>
              <a:t>bên</a:t>
            </a:r>
            <a:r>
              <a:rPr lang="en-US" b="1" baseline="0" dirty="0"/>
              <a:t> </a:t>
            </a:r>
            <a:r>
              <a:rPr lang="en-US" b="1" baseline="0" dirty="0" err="1"/>
              <a:t>trái</a:t>
            </a:r>
            <a:r>
              <a:rPr lang="en-US" b="1" baseline="0" dirty="0"/>
              <a:t> </a:t>
            </a:r>
            <a:r>
              <a:rPr lang="en-US" b="1" baseline="0" dirty="0" err="1"/>
              <a:t>màn</a:t>
            </a:r>
            <a:r>
              <a:rPr lang="en-US" b="1" baseline="0" dirty="0"/>
              <a:t> </a:t>
            </a:r>
            <a:r>
              <a:rPr lang="en-US" b="1" baseline="0" dirty="0" err="1"/>
              <a:t>hình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</a:t>
            </a:r>
            <a:r>
              <a:rPr lang="en-US" b="1" baseline="0" dirty="0" err="1"/>
              <a:t>đi</a:t>
            </a:r>
            <a:r>
              <a:rPr lang="en-US" b="1" baseline="0" dirty="0"/>
              <a:t> </a:t>
            </a:r>
            <a:r>
              <a:rPr lang="en-US" b="1" baseline="0" dirty="0" err="1"/>
              <a:t>đến</a:t>
            </a:r>
            <a:r>
              <a:rPr lang="en-US" b="1" baseline="0" dirty="0"/>
              <a:t> slide </a:t>
            </a:r>
            <a:r>
              <a:rPr lang="en-US" b="1" baseline="0" dirty="0" err="1"/>
              <a:t>Hướng</a:t>
            </a:r>
            <a:r>
              <a:rPr lang="en-US" b="1" baseline="0" dirty="0"/>
              <a:t> </a:t>
            </a:r>
            <a:r>
              <a:rPr lang="en-US" b="1" baseline="0" dirty="0" err="1"/>
              <a:t>dẫn</a:t>
            </a:r>
            <a:r>
              <a:rPr lang="en-US" b="1" baseline="0" dirty="0"/>
              <a:t> </a:t>
            </a:r>
            <a:r>
              <a:rPr lang="en-US" b="1" baseline="0" dirty="0" err="1"/>
              <a:t>về</a:t>
            </a:r>
            <a:r>
              <a:rPr lang="en-US" b="1" baseline="0" dirty="0"/>
              <a:t> </a:t>
            </a:r>
            <a:r>
              <a:rPr lang="en-US" b="1" baseline="0" dirty="0" err="1"/>
              <a:t>nhà</a:t>
            </a:r>
            <a:r>
              <a:rPr lang="en-US" b="1" baseline="0" dirty="0"/>
              <a:t>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02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slide </a:t>
            </a:r>
            <a:r>
              <a:rPr lang="en-US" b="1" baseline="0" dirty="0" err="1"/>
              <a:t>vòng</a:t>
            </a:r>
            <a:r>
              <a:rPr lang="en-US" b="1" baseline="0" dirty="0"/>
              <a:t> quay may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4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slide </a:t>
            </a:r>
            <a:r>
              <a:rPr lang="en-US" b="1" baseline="0" dirty="0" err="1"/>
              <a:t>vòng</a:t>
            </a:r>
            <a:r>
              <a:rPr lang="en-US" b="1" baseline="0" dirty="0"/>
              <a:t> quay may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slide </a:t>
            </a:r>
            <a:r>
              <a:rPr lang="en-US" b="1" baseline="0" dirty="0" err="1"/>
              <a:t>vòng</a:t>
            </a:r>
            <a:r>
              <a:rPr lang="en-US" b="1" baseline="0" dirty="0"/>
              <a:t> quay may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slide </a:t>
            </a:r>
            <a:r>
              <a:rPr lang="en-US" b="1" baseline="0" dirty="0" err="1"/>
              <a:t>vòng</a:t>
            </a:r>
            <a:r>
              <a:rPr lang="en-US" b="1" baseline="0" dirty="0"/>
              <a:t> quay may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/>
              <a:t>Bấm</a:t>
            </a:r>
            <a:r>
              <a:rPr lang="en-US" b="1" baseline="0" dirty="0"/>
              <a:t> </a:t>
            </a:r>
            <a:r>
              <a:rPr lang="en-US" b="1" baseline="0" dirty="0" err="1"/>
              <a:t>nút</a:t>
            </a:r>
            <a:r>
              <a:rPr lang="en-US" b="1" baseline="0" dirty="0"/>
              <a:t> </a:t>
            </a:r>
            <a:r>
              <a:rPr lang="en-US" b="1" baseline="0" dirty="0" err="1"/>
              <a:t>tròn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r>
              <a:rPr lang="en-US" b="1" baseline="0" dirty="0"/>
              <a:t> </a:t>
            </a:r>
            <a:r>
              <a:rPr lang="en-US" b="1" baseline="0" dirty="0" err="1"/>
              <a:t>để</a:t>
            </a:r>
            <a:r>
              <a:rPr lang="en-US" b="1" baseline="0" dirty="0"/>
              <a:t> quay </a:t>
            </a:r>
            <a:r>
              <a:rPr lang="en-US" b="1" baseline="0" dirty="0" err="1"/>
              <a:t>lại</a:t>
            </a:r>
            <a:r>
              <a:rPr lang="en-US" b="1" baseline="0" dirty="0"/>
              <a:t> slide </a:t>
            </a:r>
            <a:r>
              <a:rPr lang="en-US" b="1" baseline="0" dirty="0" err="1"/>
              <a:t>vòng</a:t>
            </a:r>
            <a:r>
              <a:rPr lang="en-US" b="1" baseline="0" dirty="0"/>
              <a:t> quay may </a:t>
            </a:r>
            <a:r>
              <a:rPr lang="en-US" b="1" baseline="0" dirty="0" err="1"/>
              <a:t>mắn</a:t>
            </a:r>
            <a:r>
              <a:rPr lang="en-US" b="1" baseline="0" dirty="0"/>
              <a:t>, </a:t>
            </a:r>
            <a:r>
              <a:rPr lang="en-US" b="1" baseline="0" dirty="0" err="1"/>
              <a:t>mở</a:t>
            </a:r>
            <a:r>
              <a:rPr lang="en-US" b="1" baseline="0" dirty="0"/>
              <a:t>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hỏi</a:t>
            </a:r>
            <a:r>
              <a:rPr lang="en-US" b="1" baseline="0" dirty="0"/>
              <a:t> </a:t>
            </a:r>
            <a:r>
              <a:rPr lang="en-US" b="1" baseline="0" dirty="0" err="1"/>
              <a:t>tiếp</a:t>
            </a:r>
            <a:r>
              <a:rPr lang="en-US" b="1" baseline="0" dirty="0"/>
              <a:t> </a:t>
            </a:r>
            <a:r>
              <a:rPr lang="en-US" b="1" baseline="0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8C1B5-E426-42BE-8608-D3F613E1CC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9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10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65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66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85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92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8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843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0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0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639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73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07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69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39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16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173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3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39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41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6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15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78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67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54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286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94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4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260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84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62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1112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436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25/1/2025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75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25/01/2025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0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1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3.gif"/><Relationship Id="rId18" Type="http://schemas.openxmlformats.org/officeDocument/2006/relationships/image" Target="../media/image57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30.xml"/><Relationship Id="rId12" Type="http://schemas.openxmlformats.org/officeDocument/2006/relationships/image" Target="../media/image52.gif"/><Relationship Id="rId17" Type="http://schemas.openxmlformats.org/officeDocument/2006/relationships/image" Target="../media/image56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51.svg"/><Relationship Id="rId11" Type="http://schemas.openxmlformats.org/officeDocument/2006/relationships/slide" Target="slide34.xml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openxmlformats.org/officeDocument/2006/relationships/slide" Target="slide33.xml"/><Relationship Id="rId19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slide" Target="slide32.xml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8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9.xml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6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9.xml"/><Relationship Id="rId10" Type="http://schemas.openxmlformats.org/officeDocument/2006/relationships/image" Target="../media/image61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7.png"/><Relationship Id="rId18" Type="http://schemas.openxmlformats.org/officeDocument/2006/relationships/image" Target="../media/image68.emf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9.xml"/><Relationship Id="rId10" Type="http://schemas.openxmlformats.org/officeDocument/2006/relationships/image" Target="../media/image61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7" descr="D:\Thu Huong\hinh anh trang trí\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2380"/>
            <a:ext cx="18287998" cy="10284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6" name="Rectangle 7"/>
          <p:cNvSpPr/>
          <p:nvPr/>
        </p:nvSpPr>
        <p:spPr>
          <a:xfrm>
            <a:off x="2665499" y="2209835"/>
            <a:ext cx="11911946" cy="258532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endParaRPr lang="vi-VN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NGÔ LÊ TÂN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</a:rPr>
              <a:t>--- </a:t>
            </a:r>
            <a:r>
              <a:rPr lang="en-US" altLang="zh-CN" sz="4000" b="1" dirty="0">
                <a:solidFill>
                  <a:srgbClr val="FF0000"/>
                </a:solidFill>
                <a:latin typeface="Wingdings" panose="05000000000000000000" charset="0"/>
              </a:rPr>
              <a:t>¯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charset="0"/>
              </a:rPr>
              <a:t> --- </a:t>
            </a:r>
          </a:p>
          <a:p>
            <a:pPr algn="ctr"/>
            <a:endParaRPr lang="en-US" altLang="zh-CN" sz="4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BAB508-AB6A-8017-632E-C0AE9256FDB6}"/>
              </a:ext>
            </a:extLst>
          </p:cNvPr>
          <p:cNvSpPr/>
          <p:nvPr/>
        </p:nvSpPr>
        <p:spPr>
          <a:xfrm>
            <a:off x="1691268" y="3868965"/>
            <a:ext cx="14905464" cy="4387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487E"/>
                </a:solidFill>
              </a:rPr>
              <a:t>BÀI 3. BẤT PHƯƠNG TRÌNH BẬC NHẤT HAI ẨN (Tiết 10)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00487E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487E"/>
                </a:solidFill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3D4FE8-7027-E075-734E-EB404FB1AFFC}"/>
              </a:ext>
            </a:extLst>
          </p:cNvPr>
          <p:cNvSpPr/>
          <p:nvPr/>
        </p:nvSpPr>
        <p:spPr>
          <a:xfrm>
            <a:off x="1691268" y="5813470"/>
            <a:ext cx="14905464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487E"/>
                </a:solidFill>
              </a:rPr>
              <a:t>GV: </a:t>
            </a:r>
            <a:r>
              <a:rPr lang="vi-VN" sz="4800" b="1" dirty="0">
                <a:solidFill>
                  <a:srgbClr val="00487E"/>
                </a:solidFill>
              </a:rPr>
              <a:t>Trần Thị Bích Tuyền</a:t>
            </a:r>
          </a:p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rgbClr val="00487E"/>
                </a:solidFill>
              </a:rPr>
              <a:t>Lớp 10A2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0" y="816739"/>
            <a:ext cx="18288000" cy="2862322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3" name="Rectangle 2"/>
          <p:cNvSpPr/>
          <p:nvPr/>
        </p:nvSpPr>
        <p:spPr>
          <a:xfrm>
            <a:off x="1600200" y="816739"/>
            <a:ext cx="1600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Định nghĩa: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Cặp số (x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; y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) được gọi là một nghiệm của bất phương trình bậc nhất hai ẩn ax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 nếu bất đẳng thức ax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 đúng.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43000" y="4152900"/>
            <a:ext cx="2209800" cy="1143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847237"/>
            <a:ext cx="137160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 + 2y &gt; 5.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(x; y) = (3; 4)                               b) (x; y) = (0; -1)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91500" y="6467599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37640" y="7244079"/>
            <a:ext cx="70104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+ 2. 4 = 11 &gt; 5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(3; 4)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9800" y="7244080"/>
            <a:ext cx="75438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+ 2. (-1) = - 2 &lt; 5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(0; -1)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" y="5561960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560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" y="952500"/>
            <a:ext cx="18288000" cy="3200400"/>
            <a:chOff x="0" y="1104900"/>
            <a:chExt cx="18288000" cy="3200400"/>
          </a:xfrm>
        </p:grpSpPr>
        <p:sp>
          <p:nvSpPr>
            <p:cNvPr id="2" name="AutoShape 4"/>
            <p:cNvSpPr/>
            <p:nvPr/>
          </p:nvSpPr>
          <p:spPr>
            <a:xfrm>
              <a:off x="0" y="1104900"/>
              <a:ext cx="18288000" cy="320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3" name="Rectangle 2"/>
            <p:cNvSpPr/>
            <p:nvPr/>
          </p:nvSpPr>
          <p:spPr>
            <a:xfrm>
              <a:off x="762000" y="1273939"/>
              <a:ext cx="170307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 1: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Cho bất phương trình bậc nhất hai ẩn x + 2y ≥ 0.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Hãy chỉ ra ít nhất hai nghiệm của bất phương trình trên.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Với y = 0, có bao nhiêu giá trị của x thỏa mãn bất phương trình đã cho?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 rot="20507314">
            <a:off x="15593398" y="251721"/>
            <a:ext cx="2171700" cy="20120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4457700"/>
            <a:ext cx="2687941" cy="1737425"/>
            <a:chOff x="914400" y="5372100"/>
            <a:chExt cx="2687941" cy="1737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54440" y="5738188"/>
              <a:ext cx="1807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03341" y="4457700"/>
            <a:ext cx="1196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a) Ví dụ hai nghiệm của bất phương trình đã cho là: (x; y) = (0; 1), (x ; y) = (1; 1).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b) Với y = 0, có vô số giá trị x mà 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0 thỏa mãn bất phương trình đã cho.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4" y="7886700"/>
            <a:ext cx="1647825" cy="15098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47811" y="8243352"/>
            <a:ext cx="12344330" cy="1609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nghiệm của bất phương trình bậc nhất hai ẩn</a:t>
            </a:r>
            <a:r>
              <a:rPr lang="en-US" sz="4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59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5240" y="952500"/>
            <a:ext cx="18288000" cy="3200400"/>
            <a:chOff x="0" y="1104900"/>
            <a:chExt cx="18288000" cy="3200400"/>
          </a:xfrm>
        </p:grpSpPr>
        <p:sp>
          <p:nvSpPr>
            <p:cNvPr id="2" name="AutoShape 4"/>
            <p:cNvSpPr/>
            <p:nvPr/>
          </p:nvSpPr>
          <p:spPr>
            <a:xfrm>
              <a:off x="0" y="1104900"/>
              <a:ext cx="18288000" cy="320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3" name="Rectangle 2"/>
            <p:cNvSpPr/>
            <p:nvPr/>
          </p:nvSpPr>
          <p:spPr>
            <a:xfrm>
              <a:off x="762000" y="1273939"/>
              <a:ext cx="1703070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 1: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Cho bất phương trình bậc nhất hai ẩn x + 2y ≥ 0.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Hãy chỉ ra ít nhất hai nghiệm của bất phương trình trên.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Với y = 0, có bao nhiêu giá trị của x thỏa mãn bất phương trình đã cho?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 rot="20507314">
            <a:off x="15593398" y="251721"/>
            <a:ext cx="2171700" cy="20120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90600" y="4457700"/>
            <a:ext cx="2687941" cy="1737425"/>
            <a:chOff x="914400" y="5372100"/>
            <a:chExt cx="2687941" cy="17374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354440" y="5738188"/>
              <a:ext cx="1807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103341" y="4457700"/>
            <a:ext cx="1196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a) Ví dụ hai nghiệm của bất phương trình đã cho là: (x; y) = (0; 1), (x ; y) = (1; 1).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b) Với y = 0, có vô số giá trị x mà 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0 thỏa mãn bất phương trình đã cho.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7663984"/>
            <a:ext cx="1709385" cy="1890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01289" y="8609440"/>
            <a:ext cx="1537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/>
          <p:cNvSpPr/>
          <p:nvPr/>
        </p:nvSpPr>
        <p:spPr>
          <a:xfrm>
            <a:off x="0" y="554358"/>
            <a:ext cx="18288000" cy="1853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4" name="TextBox 3"/>
          <p:cNvSpPr txBox="1"/>
          <p:nvPr/>
        </p:nvSpPr>
        <p:spPr>
          <a:xfrm>
            <a:off x="1524000" y="676448"/>
            <a:ext cx="15697200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11708" y="2532912"/>
            <a:ext cx="16864584" cy="7190946"/>
            <a:chOff x="685800" y="2530109"/>
            <a:chExt cx="16864584" cy="7190946"/>
          </a:xfrm>
        </p:grpSpPr>
        <p:sp>
          <p:nvSpPr>
            <p:cNvPr id="5" name="Rounded Rectangle 4"/>
            <p:cNvSpPr/>
            <p:nvPr/>
          </p:nvSpPr>
          <p:spPr>
            <a:xfrm>
              <a:off x="685800" y="2735849"/>
              <a:ext cx="1676400" cy="99060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819400" y="2530109"/>
              <a:ext cx="8915400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Cho đường thẳng d: 2x – y = 4 trên mặt phẳng tọa độ Oxy. Đường thẳng này chia mặt phẳng thành hai nửa mặt phẳng.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19400" y="5115432"/>
              <a:ext cx="9093200" cy="2482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a) Các điểm O(0; 0), A(-1; 3) và B(-2; -2) có thuộc cùng một nửa mặt phẳng bờ là đường thẳng d không?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530109"/>
              <a:ext cx="5358384" cy="539317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819400" y="9074724"/>
              <a:ext cx="140251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b) Trả lời câu hỏi tương tự như câu a với các điểm C(3; 1), D(4; -1).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839720" y="8019596"/>
              <a:ext cx="135184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trị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2x – y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so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sánh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4.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9" y="4229100"/>
            <a:ext cx="2817561" cy="568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/>
          <p:cNvSpPr/>
          <p:nvPr/>
        </p:nvSpPr>
        <p:spPr>
          <a:xfrm>
            <a:off x="0" y="839177"/>
            <a:ext cx="18288000" cy="1027724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3" name="Rectangle 2"/>
          <p:cNvSpPr/>
          <p:nvPr/>
        </p:nvSpPr>
        <p:spPr>
          <a:xfrm>
            <a:off x="1828800" y="2026820"/>
            <a:ext cx="12039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a) Các điểm O, A, B có thuộc cùng một nửa mặt phẳng bờ là đường thẳng d.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Thay tọa độ điểm A: 2.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(-1) – 3 = 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5 &lt; 4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Thay tọa độ điểm B: 2.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(-2) – (-2) = -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 &lt; 4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Thay tọa độ điểm O: 2.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0 – 0 = 0 &lt;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3314700"/>
            <a:ext cx="5358384" cy="53931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8960" y="6274137"/>
            <a:ext cx="9144000" cy="3313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b) Các điểm C, D có thuộc cùng một nửa mặt phẳng bờ là đường thẳng d.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Thay tọa độ điểm C: 2.3 – 1 = 5 &gt;4.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Thay tọa độ điểm D: 2.4 – (-1) = 9 &gt; 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9500" y="999096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954">
            <a:off x="-8439" y="4103268"/>
            <a:ext cx="1700931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275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876300"/>
            <a:ext cx="16535400" cy="8305800"/>
          </a:xfrm>
          <a:prstGeom prst="roundRect">
            <a:avLst>
              <a:gd name="adj" fmla="val 637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867400" y="647700"/>
            <a:ext cx="3962400" cy="1938020"/>
            <a:chOff x="1295400" y="647700"/>
            <a:chExt cx="3962400" cy="1938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647700"/>
              <a:ext cx="3962400" cy="1938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638300" y="11049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562100" y="2814320"/>
            <a:ext cx="13563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Trong mặt phẳng tọa độ Oxy, tập hơp các điểm có tọa độ là nghệm của bất phương trình ax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 được gọi là miền nghiệm của bất phương trình đó.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Người ta chứng minh được rằng đường thẳng d có phương trình ax + by = c chia mặt phẳng tọa độ Oxy thành hai nửa mặt phẳng bờ 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350" y="2795787"/>
            <a:ext cx="2758850" cy="7331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7502"/>
            <a:ext cx="1813198" cy="17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390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876300"/>
            <a:ext cx="16535400" cy="8305800"/>
          </a:xfrm>
          <a:prstGeom prst="roundRect">
            <a:avLst>
              <a:gd name="adj" fmla="val 6375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867400" y="647700"/>
            <a:ext cx="3962400" cy="1938020"/>
            <a:chOff x="1295400" y="647700"/>
            <a:chExt cx="3962400" cy="19380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647700"/>
              <a:ext cx="3962400" cy="1938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1638300" y="11049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133600" y="2986785"/>
            <a:ext cx="1295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Một nửa mặt phẳng (không kể bờ d) gồm các điểm có tọa độ (x; y) thỏa mãn ax + by &gt; c.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Nửa mặt phẳng còn lại (không kể bờ d) gồm các điểm có tọa độ (x; y) thỏa mãn ax + by &lt; 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350" y="2795787"/>
            <a:ext cx="2758850" cy="7331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07502"/>
            <a:ext cx="1813198" cy="17804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398" y="7113295"/>
            <a:ext cx="13244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(x; y)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ax + by = c.</a:t>
            </a:r>
          </a:p>
        </p:txBody>
      </p:sp>
    </p:spTree>
    <p:extLst>
      <p:ext uri="{BB962C8B-B14F-4D97-AF65-F5344CB8AC3E}">
        <p14:creationId xmlns:p14="http://schemas.microsoft.com/office/powerpoint/2010/main" val="28986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roup 110"/>
          <p:cNvGrpSpPr/>
          <p:nvPr/>
        </p:nvGrpSpPr>
        <p:grpSpPr>
          <a:xfrm>
            <a:off x="11048998" y="3072008"/>
            <a:ext cx="5773401" cy="5522226"/>
            <a:chOff x="11048998" y="3072008"/>
            <a:chExt cx="5773401" cy="5522226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11049000" y="3072008"/>
              <a:ext cx="381000" cy="2840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1048999" y="3167657"/>
              <a:ext cx="619761" cy="502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1074400" y="3356030"/>
              <a:ext cx="777240" cy="6470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048998" y="3544403"/>
              <a:ext cx="1000760" cy="8432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11074402" y="3759200"/>
              <a:ext cx="1158238" cy="10199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11074400" y="3966044"/>
              <a:ext cx="1358651" cy="1185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11074400" y="4187849"/>
              <a:ext cx="1618227" cy="13821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11059160" y="4399349"/>
              <a:ext cx="1880992" cy="15823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11074400" y="4644495"/>
              <a:ext cx="2082797" cy="1755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074400" y="4846839"/>
              <a:ext cx="2303780" cy="19623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11074400" y="5121466"/>
              <a:ext cx="2557776" cy="2155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1074401" y="5405488"/>
              <a:ext cx="2813049" cy="2274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>
              <a:off x="11074399" y="5608678"/>
              <a:ext cx="3025139" cy="24891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1059159" y="5815149"/>
              <a:ext cx="3247639" cy="27238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11549378" y="6037042"/>
              <a:ext cx="2978154" cy="2557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2115798" y="6279634"/>
              <a:ext cx="2655200" cy="22554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>
              <a:off x="12586968" y="6524468"/>
              <a:ext cx="2426973" cy="20303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3114975" y="6733540"/>
              <a:ext cx="2142804" cy="18212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13574012" y="6969973"/>
              <a:ext cx="1910462" cy="16025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14081120" y="7223705"/>
              <a:ext cx="1616458" cy="13487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14641256" y="7456873"/>
              <a:ext cx="1330777" cy="11149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15179321" y="7711078"/>
              <a:ext cx="1025366" cy="8607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15649855" y="7941468"/>
              <a:ext cx="728318" cy="6303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16137413" y="8154253"/>
              <a:ext cx="467516" cy="4176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H="1">
              <a:off x="16504521" y="8321450"/>
              <a:ext cx="317878" cy="2727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0" y="800100"/>
            <a:ext cx="18288000" cy="1853661"/>
            <a:chOff x="0" y="800100"/>
            <a:chExt cx="18288000" cy="1853661"/>
          </a:xfrm>
        </p:grpSpPr>
        <p:sp>
          <p:nvSpPr>
            <p:cNvPr id="2" name="AutoShape 6"/>
            <p:cNvSpPr/>
            <p:nvPr/>
          </p:nvSpPr>
          <p:spPr>
            <a:xfrm>
              <a:off x="0" y="800100"/>
              <a:ext cx="18288000" cy="185366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</p:sp>
        <p:sp>
          <p:nvSpPr>
            <p:cNvPr id="3" name="TextBox 2"/>
            <p:cNvSpPr txBox="1"/>
            <p:nvPr/>
          </p:nvSpPr>
          <p:spPr>
            <a:xfrm>
              <a:off x="4114800" y="849767"/>
              <a:ext cx="124968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miền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x + y ≥ 100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tọa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295400" y="1155430"/>
              <a:ext cx="2209800" cy="1143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90600" y="2725283"/>
            <a:ext cx="2030455" cy="1418251"/>
            <a:chOff x="1474746" y="2996391"/>
            <a:chExt cx="2030455" cy="16137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47" y="2996391"/>
              <a:ext cx="2030454" cy="161370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474746" y="3390900"/>
              <a:ext cx="1988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61865" y="4202315"/>
            <a:ext cx="89916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x + y = 100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Oxy.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3285" y="5886805"/>
            <a:ext cx="89916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x + y.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O(0; 0),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 + 0 &lt; 100.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2210" y="8349085"/>
            <a:ext cx="11242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4249400" y="3072008"/>
            <a:ext cx="0" cy="550049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049000" y="7277100"/>
            <a:ext cx="6781800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716000" y="277125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08881" y="724028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16000" y="7315776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4154150" y="5724386"/>
            <a:ext cx="190500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6200000">
            <a:off x="15678150" y="7246644"/>
            <a:ext cx="190500" cy="0"/>
          </a:xfrm>
          <a:prstGeom prst="line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3202920" y="5623581"/>
            <a:ext cx="97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013940" y="7402808"/>
            <a:ext cx="977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1584940" y="3072008"/>
            <a:ext cx="5483860" cy="55004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2773653">
            <a:off x="11636517" y="3756057"/>
            <a:ext cx="276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x + y = 100</a:t>
            </a:r>
          </a:p>
        </p:txBody>
      </p:sp>
    </p:spTree>
    <p:extLst>
      <p:ext uri="{BB962C8B-B14F-4D97-AF65-F5344CB8AC3E}">
        <p14:creationId xmlns:p14="http://schemas.microsoft.com/office/powerpoint/2010/main" val="3412181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0" grpId="0"/>
      <p:bldP spid="21" grpId="0"/>
      <p:bldP spid="22" grpId="0"/>
      <p:bldP spid="28" grpId="0"/>
      <p:bldP spid="29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105708"/>
            <a:ext cx="725969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3397705"/>
            <a:ext cx="725969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4689702"/>
            <a:ext cx="7259697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225953"/>
            <a:ext cx="390689" cy="3906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560623"/>
            <a:ext cx="390689" cy="3906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852620"/>
            <a:ext cx="390689" cy="390689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0" y="8861668"/>
            <a:ext cx="18288000" cy="1447579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972800" y="717127"/>
            <a:ext cx="7162800" cy="35199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77800" y="4580637"/>
            <a:ext cx="4351293" cy="503833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493405" y="1225953"/>
            <a:ext cx="6162966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biểu diễn miền nghiệm của bất phương trình bậc nhất hai ẩn ax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00200" y="1098131"/>
            <a:ext cx="8359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Bước 1: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Vẽ đường thẳng d: ax + by = 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00200" y="2466955"/>
            <a:ext cx="5538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Lấy M(x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; y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⁡)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00200" y="3806325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Tính 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so sánh với 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5144616"/>
            <a:ext cx="390689" cy="39068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581949" y="4825230"/>
            <a:ext cx="1092501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Nếu ax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thì nửa mặt phẳng bờ d chứa M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là miền nghiệm của bất phương trình.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Nếu ax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thì nửa mặt phẳng bờ d không chứa M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là miền nghiệm của bất phương trình.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8244800"/>
            <a:ext cx="18288000" cy="2042200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4845" y="3771900"/>
            <a:ext cx="3761555" cy="534587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524000" y="955821"/>
            <a:ext cx="3962400" cy="1938020"/>
            <a:chOff x="1295400" y="647700"/>
            <a:chExt cx="3962400" cy="1938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647700"/>
              <a:ext cx="3962400" cy="19380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1638300" y="1104900"/>
              <a:ext cx="3276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Lưu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324600" y="2103127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 ≠ 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 = 0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4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(0; 1)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(0; 1).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5080" y="952500"/>
            <a:ext cx="18288000" cy="1447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sp>
      <p:sp>
        <p:nvSpPr>
          <p:cNvPr id="20" name="TextBox 19"/>
          <p:cNvSpPr txBox="1"/>
          <p:nvPr/>
        </p:nvSpPr>
        <p:spPr>
          <a:xfrm>
            <a:off x="5633720" y="1214735"/>
            <a:ext cx="701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8"/>
          <a:stretch/>
        </p:blipFill>
        <p:spPr>
          <a:xfrm>
            <a:off x="386080" y="-537865"/>
            <a:ext cx="4055166" cy="3200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71320" y="2924770"/>
            <a:ext cx="14935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Nhân ngày Quốc tế Thiếu nhi 1 – 6, một rạp chiếu phim phục vụ các khán giả một bộ phim hoạt hình. Vé được bán ra có hai loại: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Loại 1 (dành cho trẻ từ 6 – 13 tuổi): 50 000 đồng/ vé.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Loại 2 (dành cho người trên 13 tuổi): 100 000 đồng/vé.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Người ta tính toán rằng, để không phải bù lỗ thì số tiền vé thu được ở rạp chiếu phim này phải đạt tối thiểu 20 triệu đồng. 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Hỏi số lượng vé bán được trong những trường hợp nào thì rạp chiếu phim phải bù lỗ?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890665"/>
            <a:ext cx="2182511" cy="2226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11277600" y="3447075"/>
            <a:ext cx="6600738" cy="5059366"/>
            <a:chOff x="11277600" y="3447075"/>
            <a:chExt cx="6600738" cy="5059366"/>
          </a:xfrm>
        </p:grpSpPr>
        <p:cxnSp>
          <p:nvCxnSpPr>
            <p:cNvPr id="50" name="Straight Connector 49"/>
            <p:cNvCxnSpPr/>
            <p:nvPr/>
          </p:nvCxnSpPr>
          <p:spPr>
            <a:xfrm flipH="1">
              <a:off x="11558613" y="7378263"/>
              <a:ext cx="697175" cy="1103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1277600" y="7757975"/>
              <a:ext cx="462756" cy="741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11871544" y="7048636"/>
              <a:ext cx="868987" cy="14508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12191796" y="6681220"/>
              <a:ext cx="1039870" cy="18182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12503372" y="6333435"/>
              <a:ext cx="1213520" cy="2166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12834679" y="5905500"/>
              <a:ext cx="1443056" cy="2593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13199401" y="5489557"/>
              <a:ext cx="1650330" cy="30168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13512582" y="5143500"/>
              <a:ext cx="1861847" cy="33554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13848080" y="4791735"/>
              <a:ext cx="2006458" cy="37077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4170267" y="4430333"/>
              <a:ext cx="2151189" cy="4068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14468674" y="4109719"/>
              <a:ext cx="2317748" cy="43967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flipH="1">
              <a:off x="14777986" y="3817332"/>
              <a:ext cx="2431281" cy="46816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15095131" y="3447075"/>
              <a:ext cx="2624707" cy="5051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flipH="1">
              <a:off x="15372507" y="3646146"/>
              <a:ext cx="2499356" cy="4852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15633932" y="4199408"/>
              <a:ext cx="2226314" cy="42995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15928551" y="4734425"/>
              <a:ext cx="1935053" cy="37645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16190036" y="5230815"/>
              <a:ext cx="1684579" cy="32681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16520324" y="5846294"/>
              <a:ext cx="1355305" cy="26381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16786422" y="6380040"/>
              <a:ext cx="1079938" cy="21189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flipH="1">
              <a:off x="17091546" y="6895295"/>
              <a:ext cx="786792" cy="1586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17321999" y="7429508"/>
              <a:ext cx="546141" cy="10694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17558464" y="7925424"/>
              <a:ext cx="311924" cy="573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Line Callout 1 (Border and Accent Bar) 1"/>
          <p:cNvSpPr/>
          <p:nvPr/>
        </p:nvSpPr>
        <p:spPr>
          <a:xfrm flipH="1">
            <a:off x="15087600" y="629920"/>
            <a:ext cx="2438400" cy="914400"/>
          </a:xfrm>
          <a:prstGeom prst="accentBorderCallout1">
            <a:avLst>
              <a:gd name="adj1" fmla="val 18750"/>
              <a:gd name="adj2" fmla="val -8333"/>
              <a:gd name="adj3" fmla="val 18277"/>
              <a:gd name="adj4" fmla="val -32407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40141" y="1202962"/>
            <a:ext cx="1952790" cy="92286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2545" y="1083911"/>
            <a:ext cx="1173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5x - 7y ≤ 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90600" y="2538866"/>
            <a:ext cx="2030455" cy="1418251"/>
            <a:chOff x="1474746" y="2996391"/>
            <a:chExt cx="2030455" cy="16137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47" y="2996391"/>
              <a:ext cx="2030454" cy="161370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474746" y="3390900"/>
              <a:ext cx="19886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321970" y="4090468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5x - 7y = 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Oxy.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1970" y="579348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(0; 1)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x = 0, y = 1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5x - 7y, 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5. 0 - 7. 1 = -7 &lt; 0.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22210" y="8144428"/>
            <a:ext cx="10436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32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2344400" y="2998968"/>
            <a:ext cx="0" cy="5500492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1084559" y="7318890"/>
            <a:ext cx="6781800" cy="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811000" y="269821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44440" y="728207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82500" y="739593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grpSp>
        <p:nvGrpSpPr>
          <p:cNvPr id="127" name="Group 126"/>
          <p:cNvGrpSpPr/>
          <p:nvPr/>
        </p:nvGrpSpPr>
        <p:grpSpPr>
          <a:xfrm>
            <a:off x="12954000" y="7237421"/>
            <a:ext cx="3657600" cy="148813"/>
            <a:chOff x="12954000" y="7239472"/>
            <a:chExt cx="3657600" cy="14881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2954000" y="7239472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563600" y="7239472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173200" y="7248385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4782800" y="7239472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392400" y="7239472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6002000" y="7248385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6611600" y="7249494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12280591" y="4268444"/>
            <a:ext cx="149698" cy="2422591"/>
            <a:chOff x="12279551" y="4268445"/>
            <a:chExt cx="149698" cy="2422591"/>
          </a:xfrm>
        </p:grpSpPr>
        <p:cxnSp>
          <p:nvCxnSpPr>
            <p:cNvPr id="26" name="Straight Connector 25"/>
            <p:cNvCxnSpPr/>
            <p:nvPr/>
          </p:nvCxnSpPr>
          <p:spPr>
            <a:xfrm rot="16200000">
              <a:off x="12348947" y="6621640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>
              <a:off x="12359854" y="5420162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>
              <a:off x="12348948" y="4813718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>
              <a:off x="12359854" y="4199049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>
              <a:off x="12348948" y="6036605"/>
              <a:ext cx="0" cy="13879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11819730" y="3817332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417666" y="7387176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875825" y="6333435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398343" y="6229273"/>
            <a:ext cx="715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i="1" baseline="-25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32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12398343" y="4268444"/>
            <a:ext cx="4213257" cy="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6611600" y="4268444"/>
            <a:ext cx="0" cy="301362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1277600" y="3319244"/>
            <a:ext cx="6588759" cy="47825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9437022">
            <a:off x="15876152" y="3268881"/>
            <a:ext cx="237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d: 5x - 7y = 0</a:t>
            </a:r>
          </a:p>
        </p:txBody>
      </p:sp>
    </p:spTree>
    <p:extLst>
      <p:ext uri="{BB962C8B-B14F-4D97-AF65-F5344CB8AC3E}">
        <p14:creationId xmlns:p14="http://schemas.microsoft.com/office/powerpoint/2010/main" val="1507262642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8" grpId="0"/>
      <p:bldP spid="9" grpId="0"/>
      <p:bldP spid="10" grpId="0"/>
      <p:bldP spid="13" grpId="0"/>
      <p:bldP spid="14" grpId="0"/>
      <p:bldP spid="15" grpId="0"/>
      <p:bldP spid="31" grpId="0"/>
      <p:bldP spid="32" grpId="0"/>
      <p:bldP spid="33" grpId="0"/>
      <p:bldP spid="34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/>
          <p:cNvSpPr/>
          <p:nvPr/>
        </p:nvSpPr>
        <p:spPr>
          <a:xfrm>
            <a:off x="0" y="8460255"/>
            <a:ext cx="18288000" cy="1826745"/>
          </a:xfrm>
          <a:prstGeom prst="rect">
            <a:avLst/>
          </a:prstGeom>
          <a:solidFill>
            <a:srgbClr val="99B83C"/>
          </a:solid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4549"/>
            <a:ext cx="3123538" cy="727812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4800600" y="1028700"/>
            <a:ext cx="11659262" cy="2971800"/>
          </a:xfrm>
          <a:prstGeom prst="wedgeRoundRectCallout">
            <a:avLst>
              <a:gd name="adj1" fmla="val -55799"/>
              <a:gd name="adj2" fmla="val 2887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muốn biểu diễn miền nghiệm của bất phương trình 5x – 7y &lt; 0 thì làm như thế nào? Từ đó tổng quát với trường hợp ax + by &lt; c.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32" y="1028700"/>
            <a:ext cx="1447806" cy="1447806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3733135" y="4345461"/>
            <a:ext cx="2856835" cy="2245839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7623" y="4522217"/>
            <a:ext cx="10134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nghiệm của bất phương trình ax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miền nghiệm của bất phương trình ax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 đi đường thẳng ax + by = c và biểu diễn đường thẳng bằng nét đứt.</a:t>
            </a:r>
          </a:p>
        </p:txBody>
      </p:sp>
    </p:spTree>
    <p:extLst>
      <p:ext uri="{BB962C8B-B14F-4D97-AF65-F5344CB8AC3E}">
        <p14:creationId xmlns:p14="http://schemas.microsoft.com/office/powerpoint/2010/main" val="1237478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240" y="952500"/>
            <a:ext cx="18288000" cy="2209800"/>
            <a:chOff x="0" y="1104900"/>
            <a:chExt cx="18288000" cy="3200400"/>
          </a:xfrm>
        </p:grpSpPr>
        <p:sp>
          <p:nvSpPr>
            <p:cNvPr id="3" name="AutoShape 4"/>
            <p:cNvSpPr/>
            <p:nvPr/>
          </p:nvSpPr>
          <p:spPr>
            <a:xfrm>
              <a:off x="0" y="1104900"/>
              <a:ext cx="18288000" cy="3200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sp>
        <p:sp>
          <p:nvSpPr>
            <p:cNvPr id="4" name="Rectangle 3"/>
            <p:cNvSpPr/>
            <p:nvPr/>
          </p:nvSpPr>
          <p:spPr>
            <a:xfrm>
              <a:off x="1360170" y="1449966"/>
              <a:ext cx="15567660" cy="2456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 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miền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2x + y &lt; 200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tọa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35381">
            <a:off x="7750408" y="-630484"/>
            <a:ext cx="1932008" cy="2544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4200" y="4090251"/>
            <a:ext cx="10336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2x + y = 200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Oxy.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4200" y="5793263"/>
            <a:ext cx="1033663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Lấy điểm O (0; 0) không thuộc d và thay x = 0, y = 0 vào biểu thức 2x + y ta được: 2. 0 + 0 &lt; 200.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15150" y="7419973"/>
            <a:ext cx="104363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nửa mặt phẳng bờ d chứa điểm O(0; 0) không kể đường thẳng d (miền không bị gạch).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63271"/>
            <a:ext cx="6303362" cy="58459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744200" y="2588392"/>
            <a:ext cx="2286000" cy="1501859"/>
            <a:chOff x="914400" y="5372100"/>
            <a:chExt cx="2687941" cy="17374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4440" y="5737891"/>
              <a:ext cx="180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828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-5080" y="952500"/>
            <a:ext cx="18288000" cy="1447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20" name="TextBox 19"/>
          <p:cNvSpPr txBox="1"/>
          <p:nvPr/>
        </p:nvSpPr>
        <p:spPr>
          <a:xfrm>
            <a:off x="4403146" y="1353234"/>
            <a:ext cx="968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78"/>
          <a:stretch/>
        </p:blipFill>
        <p:spPr>
          <a:xfrm>
            <a:off x="386080" y="-537865"/>
            <a:ext cx="4055166" cy="32004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671320" y="2801034"/>
            <a:ext cx="1486408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Nhân ngày Quốc tế Thiếu nhi 1 – 6, một rạp chiếu phim phục vụ các khán giả một bộ phim hoạt hình. Vé được bán ra có hai loại: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Loại 1 (dành cho trẻ từ 6 – 13 tuổi): 50 000 đồng/ vé.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Loại 2 (dành cho người trên 13 tuổi): 100 000 đồng/vé.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Người ta tính toán rằng, để không phải bù lỗ thì số tiền vé thu được ở rạp chiếu phim này phải đạt tối thiểu 20 triệu đồng. 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Hỏi số lượng vé bán được trong những trường hợp nào thì rạp chiếu phim phải bù lỗ?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3890665"/>
            <a:ext cx="2182511" cy="222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5800" y="952500"/>
            <a:ext cx="2286000" cy="1501859"/>
            <a:chOff x="914400" y="5372100"/>
            <a:chExt cx="2687941" cy="173742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4440" y="5737891"/>
              <a:ext cx="18078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105150" y="1268696"/>
                <a:ext cx="134874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x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(x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y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(y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50x + 100y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nghìn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lỗ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vé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20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50x + 100y &lt; 20 000 hay x + 2y &lt; 400.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268696"/>
                <a:ext cx="13487400" cy="4247317"/>
              </a:xfrm>
              <a:prstGeom prst="rect">
                <a:avLst/>
              </a:prstGeom>
              <a:blipFill rotWithShape="0">
                <a:blip r:embed="rId3"/>
                <a:stretch>
                  <a:fillRect l="-1356" r="-1356" b="-2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1289" y="4914900"/>
            <a:ext cx="3432541" cy="479161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91150" y="5829300"/>
            <a:ext cx="11201400" cy="3581400"/>
            <a:chOff x="5391150" y="5829300"/>
            <a:chExt cx="11201400" cy="3581400"/>
          </a:xfrm>
        </p:grpSpPr>
        <p:sp>
          <p:nvSpPr>
            <p:cNvPr id="20" name="Cloud Callout 19"/>
            <p:cNvSpPr/>
            <p:nvPr/>
          </p:nvSpPr>
          <p:spPr>
            <a:xfrm>
              <a:off x="5391150" y="5829300"/>
              <a:ext cx="11201400" cy="3581400"/>
            </a:xfrm>
            <a:prstGeom prst="cloudCallout">
              <a:avLst>
                <a:gd name="adj1" fmla="val -59949"/>
                <a:gd name="adj2" fmla="val -45021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248400" y="6356533"/>
              <a:ext cx="9144000" cy="248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mở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miền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x + 2y &lt; 400.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0" y="8657998"/>
            <a:ext cx="18288000" cy="1629002"/>
          </a:xfrm>
          <a:prstGeom prst="rect">
            <a:avLst/>
          </a:prstGeom>
          <a:solidFill>
            <a:srgbClr val="99D9D9"/>
          </a:solidFill>
        </p:spPr>
      </p:sp>
      <p:sp>
        <p:nvSpPr>
          <p:cNvPr id="3" name="TextBox 2"/>
          <p:cNvSpPr txBox="1"/>
          <p:nvPr/>
        </p:nvSpPr>
        <p:spPr>
          <a:xfrm>
            <a:off x="1009651" y="5975228"/>
            <a:ext cx="1607820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(x; y)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OAB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(x; y)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AB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071" y="1499587"/>
            <a:ext cx="6363879" cy="3472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9651" y="696812"/>
            <a:ext cx="1133475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d: x + 2y = 400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O(0; 0)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0 + 2. 0 = 0 &lt; 400.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tọa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d.</a:t>
            </a:r>
          </a:p>
        </p:txBody>
      </p:sp>
    </p:spTree>
    <p:extLst>
      <p:ext uri="{BB962C8B-B14F-4D97-AF65-F5344CB8AC3E}">
        <p14:creationId xmlns:p14="http://schemas.microsoft.com/office/powerpoint/2010/main" val="48842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92100" y="2202219"/>
            <a:ext cx="5089405" cy="7648012"/>
          </a:xfrm>
          <a:prstGeom prst="rect">
            <a:avLst/>
          </a:prstGeom>
        </p:spPr>
      </p:pic>
      <p:pic>
        <p:nvPicPr>
          <p:cNvPr id="4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495300"/>
            <a:ext cx="1828800" cy="17967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43400" y="647700"/>
            <a:ext cx="10287000" cy="3962400"/>
            <a:chOff x="4343400" y="647700"/>
            <a:chExt cx="10287000" cy="3962400"/>
          </a:xfrm>
        </p:grpSpPr>
        <p:sp>
          <p:nvSpPr>
            <p:cNvPr id="5" name="Oval Callout 4"/>
            <p:cNvSpPr/>
            <p:nvPr/>
          </p:nvSpPr>
          <p:spPr>
            <a:xfrm>
              <a:off x="4343400" y="647700"/>
              <a:ext cx="10287000" cy="3962400"/>
            </a:xfrm>
            <a:prstGeom prst="wedgeEllipseCallout">
              <a:avLst>
                <a:gd name="adj1" fmla="val 54202"/>
                <a:gd name="adj2" fmla="val 11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95850" y="1374648"/>
              <a:ext cx="9182100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các điểm (x; y) lần lượt là (150; 150), (200; 100), (100; 100) thì rạp chiếu phim có lãi, lỗ hay hòa vốn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038350" y="3959971"/>
            <a:ext cx="109918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rạp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02560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2530"/>
            <a:ext cx="18288000" cy="3602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639800" y="4457700"/>
            <a:ext cx="4165281" cy="544157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71600" y="952500"/>
            <a:ext cx="16078200" cy="1066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211651" y="795754"/>
            <a:ext cx="162381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viễn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0" y="5394074"/>
            <a:ext cx="12115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Gọi số phút gọi nội mạng sử dụng là x (phút), số phút gọi ngoại mạng sử dụng là y (phút).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Khi đó, số tiền phải trả là: x + 2y (nghìn đồng).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Nếu em muốn số tiền phải trả ít hơn 200 nghìn đồng thì: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x + 2y &lt; 200.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5100" y="46449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3" y="4289406"/>
            <a:ext cx="1269876" cy="126987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9138595"/>
            <a:ext cx="18288000" cy="1170652"/>
          </a:xfrm>
          <a:prstGeom prst="rect">
            <a:avLst/>
          </a:prstGeom>
          <a:solidFill>
            <a:srgbClr val="D1A3E8"/>
          </a:solidFill>
        </p:spPr>
      </p:sp>
      <p:sp>
        <p:nvSpPr>
          <p:cNvPr id="5" name="Rectangle 4"/>
          <p:cNvSpPr/>
          <p:nvPr/>
        </p:nvSpPr>
        <p:spPr>
          <a:xfrm>
            <a:off x="1539181" y="1173355"/>
            <a:ext cx="8610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Ta tìm miền nghiệm của bất phương trình x + 2y &lt; 200 như sau: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Vẽ đường thẳng d: x + 2y = 200.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Ta lấy gốc tọa độ O(0; 0) và tính 0 + 2.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0 = 0 &lt;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200.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9363" y="5635407"/>
            <a:ext cx="153369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Do đó miền nghiệm của bất phương trình là nửa mặt phẳng bờ d chứa gốc tọa độ không kể đường thẳng d.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Vậy điểm (x; y) nằm trong miền tam giác OAB không kể cạnh AB thì số tiền phải trả ít hơn 200 nghìn đồng.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10715213" y="1030942"/>
            <a:ext cx="7572787" cy="4759912"/>
            <a:chOff x="10715213" y="1030942"/>
            <a:chExt cx="7572787" cy="4759912"/>
          </a:xfrm>
        </p:grpSpPr>
        <p:grpSp>
          <p:nvGrpSpPr>
            <p:cNvPr id="123" name="Group 122"/>
            <p:cNvGrpSpPr/>
            <p:nvPr/>
          </p:nvGrpSpPr>
          <p:grpSpPr>
            <a:xfrm>
              <a:off x="11094719" y="1326376"/>
              <a:ext cx="6797728" cy="3651965"/>
              <a:chOff x="11094719" y="1326376"/>
              <a:chExt cx="6797728" cy="365196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 flipV="1">
                <a:off x="11094719" y="1333500"/>
                <a:ext cx="868681" cy="4969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11094719" y="1333500"/>
                <a:ext cx="487681" cy="2822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11368981" y="1343160"/>
                <a:ext cx="990600" cy="59466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11599054" y="1326376"/>
                <a:ext cx="1371600" cy="7643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V="1">
                <a:off x="11881816" y="1340887"/>
                <a:ext cx="1636122" cy="90326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V="1">
                <a:off x="12200074" y="1398158"/>
                <a:ext cx="1858826" cy="101507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V="1">
                <a:off x="12527338" y="1333500"/>
                <a:ext cx="2376341" cy="121320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V="1">
                <a:off x="12894135" y="1333500"/>
                <a:ext cx="2788862" cy="13979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13217172" y="1340887"/>
                <a:ext cx="3187418" cy="156951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V="1">
                <a:off x="13648287" y="1353727"/>
                <a:ext cx="3468716" cy="17610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14028419" y="1353727"/>
                <a:ext cx="3726181" cy="19432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flipV="1">
                <a:off x="14325600" y="1640490"/>
                <a:ext cx="3550919" cy="185468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flipV="1">
                <a:off x="14770070" y="2103009"/>
                <a:ext cx="3106449" cy="157849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15164255" y="2494875"/>
                <a:ext cx="2712264" cy="136497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15467617" y="2865139"/>
                <a:ext cx="2417332" cy="118104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15870929" y="3288670"/>
                <a:ext cx="2005590" cy="93318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16233186" y="3718323"/>
                <a:ext cx="1651740" cy="7105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16651605" y="4093958"/>
                <a:ext cx="1224914" cy="5074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V="1">
                <a:off x="16953919" y="4456779"/>
                <a:ext cx="922600" cy="3697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flipV="1">
                <a:off x="17293301" y="4731451"/>
                <a:ext cx="599146" cy="2468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Arrow Connector 51"/>
            <p:cNvCxnSpPr/>
            <p:nvPr/>
          </p:nvCxnSpPr>
          <p:spPr>
            <a:xfrm flipV="1">
              <a:off x="14295119" y="1333500"/>
              <a:ext cx="0" cy="4457354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11094719" y="4495454"/>
              <a:ext cx="6781800" cy="0"/>
            </a:xfrm>
            <a:prstGeom prst="straightConnector1">
              <a:avLst/>
            </a:prstGeom>
            <a:ln w="38100">
              <a:solidFill>
                <a:schemeClr val="tx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3792200" y="1030942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7754600" y="4458636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761719" y="4534130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199869" y="3426710"/>
              <a:ext cx="190500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6200000">
              <a:off x="16309340" y="4495454"/>
              <a:ext cx="190500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13300227" y="3319284"/>
              <a:ext cx="977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101696" y="4685954"/>
              <a:ext cx="977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094719" y="1830452"/>
              <a:ext cx="6659881" cy="338050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4370279" y="2910401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420519" y="3872004"/>
              <a:ext cx="533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 rot="1680335">
              <a:off x="10715213" y="1782595"/>
              <a:ext cx="3274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d: x + 2y = 200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48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462180" y="4369270"/>
            <a:ext cx="2006532" cy="2006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709055" y="4369270"/>
            <a:ext cx="2006532" cy="2006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955929" y="4369270"/>
            <a:ext cx="2006532" cy="2006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638832" y="6746048"/>
            <a:ext cx="2006532" cy="2006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885707" y="6746048"/>
            <a:ext cx="2006532" cy="20065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5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51555" y="542266"/>
            <a:ext cx="2971800" cy="1828800"/>
            <a:chOff x="1143000" y="647700"/>
            <a:chExt cx="3352800" cy="2133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647700"/>
              <a:ext cx="3352800" cy="21336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57300" y="1181100"/>
              <a:ext cx="3124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81400" y="2001737"/>
            <a:ext cx="12510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/>
              <a:t>Số tiền bán vé phụ thuộc vào những lượng vé nào?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186939" y="4704242"/>
            <a:ext cx="14707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Muốn không lỗ thì số tiền bán vé thu được phải như thế nào?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38851" y="2681188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 thuộc vào số vé bán được của loại 1 và loại 2.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1716">
            <a:off x="9331364" y="2506749"/>
            <a:ext cx="1328383" cy="15112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53490" y="5450331"/>
            <a:ext cx="66293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tiền bán vé phải lớn hơn hoặc bằng 20 triệu đồng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284" flipH="1">
            <a:off x="13056903" y="5333033"/>
            <a:ext cx="1328383" cy="15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2700"/>
            <a:ext cx="3419129" cy="3419129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271155" y="7745304"/>
            <a:ext cx="9448800" cy="1676400"/>
          </a:xfrm>
          <a:prstGeom prst="wedgeRoundRectCallout">
            <a:avLst>
              <a:gd name="adj1" fmla="val -56660"/>
              <a:gd name="adj2" fmla="val -38833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một bất phương trình mà có 2 ẩn số cần tìm.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24247">
            <a:off x="15997675" y="6007171"/>
            <a:ext cx="1794272" cy="18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771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+ 3y &gt; 0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2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y</a:t>
            </a:r>
            <a:r>
              <a:rPr lang="en-US" sz="40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0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+ y ≥ 0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7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817" y="652827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971" y="7731468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533" y="8653271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2x + 3y - 6 ≤ 0 (1).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67155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5173439"/>
                <a:ext cx="7360197" cy="188659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Bất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(1)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ℝ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5173439"/>
                <a:ext cx="7360197" cy="1886594"/>
              </a:xfrm>
              <a:prstGeom prst="rect">
                <a:avLst/>
              </a:prstGeom>
              <a:blipFill rotWithShape="0">
                <a:blip r:embed="rId12"/>
                <a:stretch>
                  <a:fillRect l="-2983" r="-2900" b="-420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9822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559853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570590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7573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5817" y="652827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971" y="7731468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5533" y="8653271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nghiệm của bất phương trình: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là nửa mặt phẳng chứa điểm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(3; 0)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(3; 1)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167155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(2; 2)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173439"/>
            <a:ext cx="7360197" cy="18865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(0; 0)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9822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5598539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570590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7573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nghiệm của bất phương trình: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3(x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4(y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là nửa mặt phẳng chứa điểm: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(0; 0)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(-4; 2)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(-2; 2)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(-5; 3)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887" y="666442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048" y="778451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610" y="8706314"/>
            <a:ext cx="780587" cy="84986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13407" y="454497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 - y &lt; 3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44000" y="455125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 - y &gt; 3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13407" y="5878732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- 2y &lt; 3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44000" y="588501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- 2y &gt; 3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021" y="4583187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66800" y="5928778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084" y="5946174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084" y="4660695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48954" y="-42607"/>
            <a:ext cx="15790092" cy="4648583"/>
            <a:chOff x="1248954" y="-42607"/>
            <a:chExt cx="15790092" cy="4648583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48954" y="299804"/>
              <a:ext cx="15790092" cy="4100554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5: </a:t>
              </a: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tô đậm trong hình vẽ sau, 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 diễn tập nghiệm của bất phương 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vi-VN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nào trong các bất phương trình sau?</a:t>
              </a:r>
            </a:p>
          </p:txBody>
        </p:sp>
        <p:pic>
          <p:nvPicPr>
            <p:cNvPr id="17" name="Picture 16"/>
            <p:cNvPicPr/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0" y="-42607"/>
              <a:ext cx="4549126" cy="464858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478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14800" y="1474377"/>
            <a:ext cx="10037213" cy="1019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8918471"/>
            <a:ext cx="18288000" cy="1368529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6704" y="3643428"/>
            <a:ext cx="744165" cy="53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74584" y="3571245"/>
            <a:ext cx="699317" cy="6815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6600" y="3524311"/>
            <a:ext cx="508935" cy="775386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 rot="5400000">
            <a:off x="4822489" y="6200528"/>
            <a:ext cx="294157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 rot="5400000">
            <a:off x="10523939" y="6200528"/>
            <a:ext cx="294157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19"/>
          <p:cNvSpPr txBox="1"/>
          <p:nvPr/>
        </p:nvSpPr>
        <p:spPr>
          <a:xfrm>
            <a:off x="1222360" y="4906725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3809" y="4906725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061120" y="4815084"/>
            <a:ext cx="59982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en-US" sz="4000" b="1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ẩn</a:t>
            </a:r>
            <a:endParaRPr lang="en-US" sz="4000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23" y="748232"/>
            <a:ext cx="2323482" cy="1659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947" y="7188833"/>
            <a:ext cx="2577653" cy="248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50" y="6845717"/>
            <a:ext cx="1225550" cy="27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31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702246"/>
            <a:ext cx="18288000" cy="2584754"/>
          </a:xfrm>
          <a:prstGeom prst="rect">
            <a:avLst/>
          </a:prstGeom>
          <a:solidFill>
            <a:srgbClr val="99D9D9"/>
          </a:solid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" y="114300"/>
            <a:ext cx="18283489" cy="132355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827265" y="1866900"/>
            <a:ext cx="14633470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6309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0896" y="984366"/>
            <a:ext cx="11829878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7689173"/>
            <a:ext cx="18288000" cy="2597827"/>
          </a:xfrm>
          <a:prstGeom prst="rect">
            <a:avLst/>
          </a:prstGeom>
          <a:solidFill>
            <a:srgbClr val="99B83C"/>
          </a:solidFill>
        </p:spPr>
      </p:sp>
      <p:grpSp>
        <p:nvGrpSpPr>
          <p:cNvPr id="4" name="Group 4"/>
          <p:cNvGrpSpPr/>
          <p:nvPr/>
        </p:nvGrpSpPr>
        <p:grpSpPr>
          <a:xfrm>
            <a:off x="1067422" y="3122353"/>
            <a:ext cx="5068616" cy="2800531"/>
            <a:chOff x="0" y="-661744"/>
            <a:chExt cx="6758155" cy="3734041"/>
          </a:xfrm>
        </p:grpSpPr>
        <p:sp>
          <p:nvSpPr>
            <p:cNvPr id="5" name="TextBox 5"/>
            <p:cNvSpPr txBox="1"/>
            <p:nvPr/>
          </p:nvSpPr>
          <p:spPr>
            <a:xfrm>
              <a:off x="0" y="760724"/>
              <a:ext cx="6690627" cy="2311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6773" y="-661744"/>
              <a:ext cx="6751382" cy="1477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85835" y="3053165"/>
            <a:ext cx="7134776" cy="3912132"/>
            <a:chOff x="0" y="-762135"/>
            <a:chExt cx="9513036" cy="5216179"/>
          </a:xfrm>
        </p:grpSpPr>
        <p:sp>
          <p:nvSpPr>
            <p:cNvPr id="8" name="TextBox 8"/>
            <p:cNvSpPr txBox="1"/>
            <p:nvPr/>
          </p:nvSpPr>
          <p:spPr>
            <a:xfrm>
              <a:off x="0" y="760723"/>
              <a:ext cx="9513036" cy="36933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miền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nghiệm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bậc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ẩn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tọa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135"/>
              <a:ext cx="6751382" cy="1477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rot="5400000">
            <a:off x="4616753" y="5058546"/>
            <a:ext cx="352423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4746684"/>
            <a:ext cx="2654692" cy="414795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92037" y="6557455"/>
            <a:ext cx="2654692" cy="41479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11807" y="7317810"/>
            <a:ext cx="2654692" cy="41479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66563" y="1028700"/>
            <a:ext cx="2160527" cy="226772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470998"/>
            <a:ext cx="18288000" cy="1816002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" y="5295900"/>
            <a:ext cx="3743489" cy="4545075"/>
          </a:xfrm>
          <a:prstGeom prst="rect">
            <a:avLst/>
          </a:prstGeom>
        </p:spPr>
      </p:pic>
      <p:sp>
        <p:nvSpPr>
          <p:cNvPr id="18" name="Line Callout 1 (Border and Accent Bar) 17"/>
          <p:cNvSpPr/>
          <p:nvPr/>
        </p:nvSpPr>
        <p:spPr>
          <a:xfrm flipH="1">
            <a:off x="14706600" y="647700"/>
            <a:ext cx="2743200" cy="1143000"/>
          </a:xfrm>
          <a:prstGeom prst="accentBorderCallout1">
            <a:avLst>
              <a:gd name="adj1" fmla="val 18750"/>
              <a:gd name="adj2" fmla="val -8333"/>
              <a:gd name="adj3" fmla="val 18277"/>
              <a:gd name="adj4" fmla="val -32407"/>
            </a:avLst>
          </a:prstGeom>
          <a:solidFill>
            <a:schemeClr val="accent5">
              <a:lumMod val="75000"/>
            </a:schemeClr>
          </a:solidFill>
          <a:ln w="38100">
            <a:solidFill>
              <a:schemeClr val="tx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TIẾT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47800" y="1250227"/>
            <a:ext cx="960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676400" y="2476500"/>
            <a:ext cx="1676400" cy="9906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86200" y="2232799"/>
            <a:ext cx="13335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rong tình huống mở đầu, gọi x là số vé loại 1 bán được và y là số vé loại 2 bán được. Viết biểu thức tính số tiền bán vé thu được (đơn vị nghìn đồng) ở rạp chiếu phim đó theo x và y.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Các số nguyên không âm x và y phải thỏa mãn điều kiện gì để số tiền bán vé thu được đạt tối thiểu 20 triệu đồng?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Nếu số tiền bán vé thu được nhỏ hơn 20 triệu đồng thì x và y thỏa mãn điều kiện gì?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66800" y="876300"/>
            <a:ext cx="3048000" cy="2261062"/>
            <a:chOff x="1066800" y="876300"/>
            <a:chExt cx="3048000" cy="2261062"/>
          </a:xfrm>
        </p:grpSpPr>
        <p:pic>
          <p:nvPicPr>
            <p:cNvPr id="2" name="Picture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66800" y="876300"/>
              <a:ext cx="3048000" cy="2261062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95400" y="1485900"/>
              <a:ext cx="2590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876800" y="495300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Biểu thức tính số tiền bán vé thu được (đơn vị nghìn đồng) ở rạp chiếu phim đó theo x và y: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50x + 100y 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a) 50x + 100y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b) 50x + 100y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000.</a:t>
            </a:r>
          </a:p>
        </p:txBody>
      </p:sp>
      <p:sp>
        <p:nvSpPr>
          <p:cNvPr id="7" name="Chevron 6"/>
          <p:cNvSpPr/>
          <p:nvPr/>
        </p:nvSpPr>
        <p:spPr>
          <a:xfrm>
            <a:off x="10134600" y="2400300"/>
            <a:ext cx="1066800" cy="1161598"/>
          </a:xfrm>
          <a:prstGeom prst="chevron">
            <a:avLst>
              <a:gd name="adj" fmla="val 8683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34800" y="2006831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43200" y="4457700"/>
            <a:ext cx="14630400" cy="5334000"/>
            <a:chOff x="2743200" y="4457700"/>
            <a:chExt cx="14630400" cy="5334000"/>
          </a:xfrm>
        </p:grpSpPr>
        <p:sp>
          <p:nvSpPr>
            <p:cNvPr id="9" name="Rounded Rectangle 8"/>
            <p:cNvSpPr/>
            <p:nvPr/>
          </p:nvSpPr>
          <p:spPr>
            <a:xfrm>
              <a:off x="2743200" y="4457700"/>
              <a:ext cx="14630400" cy="5334000"/>
            </a:xfrm>
            <a:prstGeom prst="roundRect">
              <a:avLst>
                <a:gd name="adj" fmla="val 12477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90900" y="4770209"/>
              <a:ext cx="13487400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 nghĩa: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Bất phương trình bậc nhất hai ẩn x, y có dạng tổng quát là: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ax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≤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(ax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≥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c,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ax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&lt;c,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ax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&gt;c)</a:t>
              </a:r>
            </a:p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Trong đó a, b, c là những số thực đã cho, a và b không đồng thời bằng 0, x và y là các ẩn số.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457700"/>
            <a:ext cx="2828590" cy="69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2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17"/>
          <p:cNvSpPr/>
          <p:nvPr/>
        </p:nvSpPr>
        <p:spPr>
          <a:xfrm>
            <a:off x="0" y="8572500"/>
            <a:ext cx="18288000" cy="1714500"/>
          </a:xfrm>
          <a:prstGeom prst="rect">
            <a:avLst/>
          </a:prstGeom>
          <a:solidFill>
            <a:srgbClr val="D1A3E8"/>
          </a:solidFill>
        </p:spPr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62000" y="1257300"/>
            <a:ext cx="3581400" cy="26567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5385876"/>
            <a:ext cx="3812844" cy="4414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09700" y="223173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6500" y="1056483"/>
            <a:ext cx="1181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2x + 3y &lt; 1                             2x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+ 3y &lt;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48800" y="391404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1900" y="4621934"/>
            <a:ext cx="1196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2x + 3y &lt;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+ 3y &lt; 1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53447448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1181100"/>
            <a:ext cx="16764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952500"/>
            <a:ext cx="13792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Cặp số (x; y) = (100; 100) thỏa mãn bất phương trình bậc nhất hai ẩn nào trong hai bất phương trình thu được ở 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1? Từ đó cho biết rạp chiếu phim có phải bù lỗ hay không nếu bán được 100 vé loại 1 và 100 vé loại 2.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(x; y) = (150; 150).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796" y="1676400"/>
            <a:ext cx="1857048" cy="61444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4400" y="5372100"/>
            <a:ext cx="2687941" cy="1737425"/>
            <a:chOff x="914400" y="5372100"/>
            <a:chExt cx="2687941" cy="17374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54440" y="5738188"/>
              <a:ext cx="1807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60832" y="5738188"/>
            <a:ext cx="123556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số (x; y) = (100; 100) thỏa mãn bất phương trình hai ẩn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 + 100y &lt; 20 000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rạp chiếu phim bán được 100 vé loại 1 và 100 vé loại 2 thì số tiền thu được là 15 triệu đồng. Do đó rạp chiếu phim phải bù lỗ.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1" y="7667204"/>
            <a:ext cx="2294056" cy="229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9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1181100"/>
            <a:ext cx="1676400" cy="9906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952500"/>
            <a:ext cx="13792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Cặp số (x; y) = (100; 100) thỏa mãn bất phương trình bậc nhất hai ẩn nào trong hai bất phương trình thu được ở 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1? Từ đó cho biết rạp chiếu phim có phải bù lỗ hay không nếu bán được 100 vé loại 1 và 100 vé loại 2.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(x; y) = (150; 150).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796" y="1676400"/>
            <a:ext cx="1857048" cy="61444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4400" y="5372100"/>
            <a:ext cx="2687941" cy="1737425"/>
            <a:chOff x="914400" y="5372100"/>
            <a:chExt cx="2687941" cy="17374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372100"/>
              <a:ext cx="2687941" cy="17374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354440" y="5738188"/>
              <a:ext cx="18078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60832" y="5738188"/>
            <a:ext cx="123556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số (x; y) = (1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1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thỏa mãn bất phương trình hai ẩn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 + 100y ≥ 20 000</a:t>
            </a:r>
          </a:p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rạp chiếu phim bán được 1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vé loại 1 và 1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vé loại 2 thì số tiền thu được là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triệu đồng. Do đó rạp chiếu phim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phải bù lỗ.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88" y="7683829"/>
            <a:ext cx="2294056" cy="229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3549</Words>
  <Application>Microsoft Office PowerPoint</Application>
  <PresentationFormat>Custom</PresentationFormat>
  <Paragraphs>244</Paragraphs>
  <Slides>36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Wingdings</vt:lpstr>
      <vt:lpstr>Cambria Math</vt:lpstr>
      <vt:lpstr>Calibri Light</vt:lpstr>
      <vt:lpstr>Times New Roman</vt:lpstr>
      <vt:lpstr>Tahoma</vt:lpstr>
      <vt:lpstr>Arial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cương</dc:title>
  <dc:creator>User</dc:creator>
  <cp:lastModifiedBy>BichTuyen</cp:lastModifiedBy>
  <cp:revision>51</cp:revision>
  <dcterms:created xsi:type="dcterms:W3CDTF">2006-08-16T00:00:00Z</dcterms:created>
  <dcterms:modified xsi:type="dcterms:W3CDTF">2025-01-25T04:01:13Z</dcterms:modified>
  <dc:identifier>DAFD8QqN0sk</dc:identifier>
</cp:coreProperties>
</file>