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mp4" ContentType="video/unknown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9" r:id="rId2"/>
    <p:sldId id="264" r:id="rId3"/>
    <p:sldId id="256" r:id="rId4"/>
    <p:sldId id="257" r:id="rId5"/>
    <p:sldId id="258" r:id="rId6"/>
    <p:sldId id="260" r:id="rId7"/>
    <p:sldId id="390" r:id="rId8"/>
    <p:sldId id="377" r:id="rId9"/>
    <p:sldId id="325" r:id="rId10"/>
    <p:sldId id="391" r:id="rId11"/>
    <p:sldId id="341" r:id="rId12"/>
    <p:sldId id="346" r:id="rId13"/>
    <p:sldId id="392" r:id="rId14"/>
    <p:sldId id="348" r:id="rId15"/>
    <p:sldId id="351" r:id="rId16"/>
  </p:sldIdLst>
  <p:sldSz cx="12192000" cy="6858000"/>
  <p:notesSz cx="6858000" cy="9144000"/>
  <p:embeddedFontLst>
    <p:embeddedFont>
      <p:font typeface="Cambria Math" pitchFamily="18" charset="0"/>
      <p:regular r:id="rId18"/>
    </p:embeddedFont>
    <p:embeddedFont>
      <p:font typeface="Calibri Light" pitchFamily="34" charset="0"/>
      <p:regular r:id="rId19"/>
      <p:italic r:id="rId20"/>
    </p:embeddedFont>
    <p:embeddedFont>
      <p:font typeface="#9Slide03 Bebas Neue Bold" charset="0"/>
      <p:bold r:id="rId21"/>
    </p:embeddedFont>
    <p:embeddedFont>
      <p:font typeface="宋体" pitchFamily="2" charset="-122"/>
      <p:regular r:id="rId22"/>
    </p:embeddedFont>
    <p:embeddedFont>
      <p:font typeface="#9Slide04 AdrianeSwash" charset="0"/>
      <p:italic r:id="rId23"/>
    </p:embeddedFont>
    <p:embeddedFont>
      <p:font typeface="#9Slide03 Ample" charset="0"/>
      <p:regular r:id="rId24"/>
    </p:embeddedFont>
    <p:embeddedFont>
      <p:font typeface="Wingdings 2" pitchFamily="18" charset="2"/>
      <p:regular r:id="rId25"/>
    </p:embeddedFon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Tahoma" pitchFamily="34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001"/>
    <a:srgbClr val="F82B00"/>
    <a:srgbClr val="0000FF"/>
    <a:srgbClr val="009379"/>
    <a:srgbClr val="FEC820"/>
    <a:srgbClr val="EC6876"/>
    <a:srgbClr val="E83133"/>
    <a:srgbClr val="10546B"/>
    <a:srgbClr val="010078"/>
    <a:srgbClr val="0E0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14" autoAdjust="0"/>
    <p:restoredTop sz="94660"/>
  </p:normalViewPr>
  <p:slideViewPr>
    <p:cSldViewPr snapToGrid="0">
      <p:cViewPr>
        <p:scale>
          <a:sx n="79" d="100"/>
          <a:sy n="79" d="100"/>
        </p:scale>
        <p:origin x="-14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5D634C-BF78-4195-9A52-72CD8312C030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A086A3-3691-437F-9304-39BDD2E7E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651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595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212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7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322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65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874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777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913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545938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91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48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51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850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537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79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16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91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578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8.png"/><Relationship Id="rId5" Type="http://schemas.openxmlformats.org/officeDocument/2006/relationships/image" Target="../media/image56.png"/><Relationship Id="rId4" Type="http://schemas.openxmlformats.org/officeDocument/2006/relationships/image" Target="../media/image4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0.jp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46.png"/><Relationship Id="rId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5.png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.png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2.wav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microsoft.com/office/2007/relationships/media" Target="../media/media2.wav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6.png"/><Relationship Id="rId15" Type="http://schemas.openxmlformats.org/officeDocument/2006/relationships/image" Target="../media/image12.png"/><Relationship Id="rId10" Type="http://schemas.openxmlformats.org/officeDocument/2006/relationships/image" Target="../media/image8.jpeg"/><Relationship Id="rId19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3.pn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7" Type="http://schemas.microsoft.com/office/2007/relationships/hdphoto" Target="../media/hdphoto5.wdp"/><Relationship Id="rId12" Type="http://schemas.microsoft.com/office/2007/relationships/hdphoto" Target="../media/hdphoto4.wdp"/><Relationship Id="rId2" Type="http://schemas.openxmlformats.org/officeDocument/2006/relationships/audio" Target="../media/media2.wav"/><Relationship Id="rId16" Type="http://schemas.openxmlformats.org/officeDocument/2006/relationships/image" Target="../media/image20.png"/><Relationship Id="rId1" Type="http://schemas.microsoft.com/office/2007/relationships/media" Target="../media/media2.wav"/><Relationship Id="rId6" Type="http://schemas.openxmlformats.org/officeDocument/2006/relationships/image" Target="../media/image18.png"/><Relationship Id="rId11" Type="http://schemas.openxmlformats.org/officeDocument/2006/relationships/image" Target="../media/image8.jpeg"/><Relationship Id="rId5" Type="http://schemas.openxmlformats.org/officeDocument/2006/relationships/image" Target="../media/image14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image" Target="../media/image17.jpeg"/><Relationship Id="rId9" Type="http://schemas.microsoft.com/office/2007/relationships/hdphoto" Target="../media/hdphoto6.wdp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14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8.png"/><Relationship Id="rId7" Type="http://schemas.openxmlformats.org/officeDocument/2006/relationships/image" Target="../media/image22.png"/><Relationship Id="rId12" Type="http://schemas.microsoft.com/office/2007/relationships/hdphoto" Target="../media/hdphoto10.wdp"/><Relationship Id="rId17" Type="http://schemas.openxmlformats.org/officeDocument/2006/relationships/image" Target="../media/image3.png"/><Relationship Id="rId2" Type="http://schemas.openxmlformats.org/officeDocument/2006/relationships/audio" Target="../media/media2.wav"/><Relationship Id="rId16" Type="http://schemas.openxmlformats.org/officeDocument/2006/relationships/image" Target="../media/image16.png"/><Relationship Id="rId20" Type="http://schemas.openxmlformats.org/officeDocument/2006/relationships/image" Target="../media/image27.png"/><Relationship Id="rId1" Type="http://schemas.microsoft.com/office/2007/relationships/media" Target="../media/media2.wav"/><Relationship Id="rId6" Type="http://schemas.microsoft.com/office/2007/relationships/hdphoto" Target="../media/hdphoto7.wdp"/><Relationship Id="rId11" Type="http://schemas.openxmlformats.org/officeDocument/2006/relationships/image" Target="../media/image24.png"/><Relationship Id="rId24" Type="http://schemas.openxmlformats.org/officeDocument/2006/relationships/image" Target="../media/image29.png"/><Relationship Id="rId5" Type="http://schemas.openxmlformats.org/officeDocument/2006/relationships/image" Target="../media/image21.png"/><Relationship Id="rId15" Type="http://schemas.openxmlformats.org/officeDocument/2006/relationships/image" Target="../media/image15.png"/><Relationship Id="rId23" Type="http://schemas.microsoft.com/office/2007/relationships/hdphoto" Target="../media/hdphoto4.wdp"/><Relationship Id="rId10" Type="http://schemas.microsoft.com/office/2007/relationships/hdphoto" Target="../media/hdphoto9.wdp"/><Relationship Id="rId19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3.png"/><Relationship Id="rId14" Type="http://schemas.openxmlformats.org/officeDocument/2006/relationships/image" Target="../media/image1.png"/><Relationship Id="rId22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microsoft.com/office/2007/relationships/hdphoto" Target="../media/hdphoto4.wdp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12" Type="http://schemas.openxmlformats.org/officeDocument/2006/relationships/image" Target="../media/image8.jpeg"/><Relationship Id="rId17" Type="http://schemas.openxmlformats.org/officeDocument/2006/relationships/image" Target="../media/image16.png"/><Relationship Id="rId2" Type="http://schemas.openxmlformats.org/officeDocument/2006/relationships/audio" Target="../media/media2.wav"/><Relationship Id="rId16" Type="http://schemas.openxmlformats.org/officeDocument/2006/relationships/image" Target="../media/image15.png"/><Relationship Id="rId20" Type="http://schemas.openxmlformats.org/officeDocument/2006/relationships/image" Target="../media/image38.png"/><Relationship Id="rId1" Type="http://schemas.microsoft.com/office/2007/relationships/media" Target="../media/media2.wav"/><Relationship Id="rId6" Type="http://schemas.microsoft.com/office/2007/relationships/hdphoto" Target="../media/hdphoto11.wdp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5" Type="http://schemas.openxmlformats.org/officeDocument/2006/relationships/image" Target="../media/image1.png"/><Relationship Id="rId10" Type="http://schemas.openxmlformats.org/officeDocument/2006/relationships/image" Target="../media/image33.png"/><Relationship Id="rId19" Type="http://schemas.openxmlformats.org/officeDocument/2006/relationships/image" Target="../media/image36.png"/><Relationship Id="rId4" Type="http://schemas.openxmlformats.org/officeDocument/2006/relationships/image" Target="../media/image25.jpeg"/><Relationship Id="rId9" Type="http://schemas.openxmlformats.org/officeDocument/2006/relationships/image" Target="../media/image32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4.wdp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jpeg"/><Relationship Id="rId17" Type="http://schemas.openxmlformats.org/officeDocument/2006/relationships/image" Target="../media/image16.png"/><Relationship Id="rId2" Type="http://schemas.openxmlformats.org/officeDocument/2006/relationships/audio" Target="../media/media2.wav"/><Relationship Id="rId16" Type="http://schemas.openxmlformats.org/officeDocument/2006/relationships/image" Target="../media/image15.png"/><Relationship Id="rId1" Type="http://schemas.microsoft.com/office/2007/relationships/media" Target="../media/media2.wav"/><Relationship Id="rId6" Type="http://schemas.microsoft.com/office/2007/relationships/hdphoto" Target="../media/hdphoto13.wdp"/><Relationship Id="rId11" Type="http://schemas.openxmlformats.org/officeDocument/2006/relationships/image" Target="../media/image44.png"/><Relationship Id="rId5" Type="http://schemas.openxmlformats.org/officeDocument/2006/relationships/image" Target="../media/image37.png"/><Relationship Id="rId15" Type="http://schemas.openxmlformats.org/officeDocument/2006/relationships/image" Target="../media/image1.png"/><Relationship Id="rId10" Type="http://schemas.openxmlformats.org/officeDocument/2006/relationships/image" Target="../media/image43.png"/><Relationship Id="rId4" Type="http://schemas.openxmlformats.org/officeDocument/2006/relationships/image" Target="../media/image33.jpeg"/><Relationship Id="rId9" Type="http://schemas.openxmlformats.org/officeDocument/2006/relationships/image" Target="../media/image42.png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5.png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50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AutoShape 2">
            <a:extLst>
              <a:ext uri="{FF2B5EF4-FFF2-40B4-BE49-F238E27FC236}">
                <a16:creationId xmlns:a16="http://schemas.microsoft.com/office/drawing/2014/main" xmlns="" id="{FFF02A6D-A77D-450F-A685-D2E0BB3B4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9567" y="4114800"/>
            <a:ext cx="3962400" cy="27432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en-US" sz="3733"/>
          </a:p>
        </p:txBody>
      </p:sp>
      <p:sp>
        <p:nvSpPr>
          <p:cNvPr id="460803" name="AutoShape 3">
            <a:extLst>
              <a:ext uri="{FF2B5EF4-FFF2-40B4-BE49-F238E27FC236}">
                <a16:creationId xmlns:a16="http://schemas.microsoft.com/office/drawing/2014/main" xmlns="" id="{1F94F459-3419-44AF-AC9C-A156A0DBA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7037" y="3886200"/>
            <a:ext cx="3556000" cy="3200400"/>
          </a:xfrm>
          <a:prstGeom prst="irregularSeal2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en-US" sz="3733"/>
          </a:p>
        </p:txBody>
      </p:sp>
      <p:sp>
        <p:nvSpPr>
          <p:cNvPr id="460807" name="AutoShape 7">
            <a:extLst>
              <a:ext uri="{FF2B5EF4-FFF2-40B4-BE49-F238E27FC236}">
                <a16:creationId xmlns:a16="http://schemas.microsoft.com/office/drawing/2014/main" xmlns="" id="{7B2C2C71-2AD8-4266-BB8F-0765372C9C4D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9285637" y="-533831"/>
            <a:ext cx="2895600" cy="40640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en-US" sz="3733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C81E35D-6176-D052-8A21-A859B94BFBF3}"/>
              </a:ext>
            </a:extLst>
          </p:cNvPr>
          <p:cNvSpPr txBox="1"/>
          <p:nvPr/>
        </p:nvSpPr>
        <p:spPr>
          <a:xfrm>
            <a:off x="2081462" y="634489"/>
            <a:ext cx="74114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 GIÁO DỤC VÀ ĐÀO TẠO TỈNH BÌNH ĐỊNH</a:t>
            </a:r>
          </a:p>
          <a:p>
            <a:pPr algn="ctr"/>
            <a:r>
              <a:rPr lang="en-US" sz="20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THPT NGÔ LÊ TÂN</a:t>
            </a:r>
          </a:p>
          <a:p>
            <a:pPr algn="ctr"/>
            <a:r>
              <a:rPr lang="en-US" sz="20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/>
              </a:rPr>
              <a:t></a:t>
            </a:r>
            <a:r>
              <a:rPr lang="en-US" sz="20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</a:t>
            </a:r>
            <a:r>
              <a:rPr lang="en-US" sz="20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/>
              </a:rPr>
              <a:t></a:t>
            </a:r>
            <a:endParaRPr lang="en-US" sz="2000" b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800" smtClean="0">
                <a:solidFill>
                  <a:srgbClr val="FF0000"/>
                </a:solidFill>
                <a:latin typeface="#9Slide04 AdrianeSwash" panose="02000504060000090004" pitchFamily="2" charset="0"/>
              </a:rPr>
              <a:t> </a:t>
            </a:r>
            <a:endParaRPr lang="en-US" sz="4800">
              <a:solidFill>
                <a:srgbClr val="FF0000"/>
              </a:solidFill>
              <a:latin typeface="#9Slide04 AdrianeSwash" panose="02000504060000090004" pitchFamily="2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526630" y="2388815"/>
            <a:ext cx="7158791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LỚP: 10</a:t>
            </a:r>
          </a:p>
          <a:p>
            <a:pPr>
              <a:lnSpc>
                <a:spcPct val="150000"/>
              </a:lnSpc>
            </a:pPr>
            <a:r>
              <a:rPr lang="en-US" sz="2000" b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GIÁO VIÊN: HUỲNH THỊ TRANG</a:t>
            </a:r>
          </a:p>
          <a:p>
            <a:pPr>
              <a:lnSpc>
                <a:spcPct val="150000"/>
              </a:lnSpc>
            </a:pPr>
            <a:r>
              <a:rPr lang="en-US" sz="2000" b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BÀI: </a:t>
            </a:r>
            <a:r>
              <a:rPr lang="en-US" sz="2000" b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US" sz="2000" b="1" smtClean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b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TIẾT: </a:t>
            </a:r>
            <a:r>
              <a:rPr lang="en-US" sz="2000" b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en-US" sz="2000" b="1" smtClean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b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CHỦ </a:t>
            </a:r>
            <a:r>
              <a:rPr lang="en-US" sz="2000" b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ĐỀ: NHỊ THỨC NEWTON</a:t>
            </a:r>
            <a:endParaRPr lang="en-US" sz="2000" b="1" dirty="0" smtClean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354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08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0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52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0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0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60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60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0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08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0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0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02" grpId="0" animBg="1"/>
      <p:bldP spid="460803" grpId="0" animBg="1"/>
      <p:bldP spid="46080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xmlns="" id="{92B046D2-5F98-BAED-B978-5AA154A80840}"/>
              </a:ext>
            </a:extLst>
          </p:cNvPr>
          <p:cNvSpPr/>
          <p:nvPr/>
        </p:nvSpPr>
        <p:spPr>
          <a:xfrm>
            <a:off x="1365553" y="3209814"/>
            <a:ext cx="9460894" cy="3398956"/>
          </a:xfrm>
          <a:prstGeom prst="roundRect">
            <a:avLst/>
          </a:prstGeom>
          <a:solidFill>
            <a:srgbClr val="0093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FEC820"/>
                </a:solidFill>
                <a:latin typeface="Times New Roman" pitchFamily="18" charset="0"/>
                <a:cs typeface="Times New Roman" pitchFamily="18" charset="0"/>
              </a:rPr>
              <a:t>QUY ĐỊNH</a:t>
            </a:r>
          </a:p>
          <a:p>
            <a:pPr marL="457200" indent="-457200">
              <a:buFontTx/>
              <a:buChar char="-"/>
            </a:pPr>
            <a:r>
              <a:rPr 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 động cặp đôi.</a:t>
            </a:r>
          </a:p>
          <a:p>
            <a:pPr marL="457200" indent="-457200">
              <a:buFontTx/>
              <a:buChar char="-"/>
            </a:pPr>
            <a:r>
              <a:rPr 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Mỗi cặp có 3 phút để hoàn thành việc giải bài tập vào vở và thống nhất đáp án. </a:t>
            </a:r>
          </a:p>
          <a:p>
            <a:pPr marL="457200" indent="-457200">
              <a:buFontTx/>
              <a:buChar char="-"/>
            </a:pPr>
            <a:r>
              <a:rPr 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Cặp nào hoàn thành nhanh nhất được lên bảng trình bày lời giải. Giải đúng được 10 điểm miệng.</a:t>
            </a:r>
          </a:p>
        </p:txBody>
      </p:sp>
      <p:sp>
        <p:nvSpPr>
          <p:cNvPr id="2" name="Plaque 1">
            <a:extLst>
              <a:ext uri="{FF2B5EF4-FFF2-40B4-BE49-F238E27FC236}">
                <a16:creationId xmlns:a16="http://schemas.microsoft.com/office/drawing/2014/main" xmlns="" id="{D14D7C98-E6C4-0D26-8ABD-6D1290B09627}"/>
              </a:ext>
            </a:extLst>
          </p:cNvPr>
          <p:cNvSpPr/>
          <p:nvPr/>
        </p:nvSpPr>
        <p:spPr>
          <a:xfrm>
            <a:off x="1365553" y="34064"/>
            <a:ext cx="3544639" cy="945487"/>
          </a:xfrm>
          <a:prstGeom prst="plaqu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9379"/>
                </a:solidFill>
              </a:rPr>
              <a:t>TỰ LUẬN</a:t>
            </a:r>
            <a:endParaRPr lang="en-US" sz="4000" b="1" dirty="0">
              <a:solidFill>
                <a:srgbClr val="009379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800D5642-9B00-A79F-70C7-B67A5C13532B}"/>
              </a:ext>
            </a:extLst>
          </p:cNvPr>
          <p:cNvGrpSpPr/>
          <p:nvPr/>
        </p:nvGrpSpPr>
        <p:grpSpPr>
          <a:xfrm>
            <a:off x="1365553" y="1293499"/>
            <a:ext cx="8704941" cy="1725308"/>
            <a:chOff x="1250650" y="1199322"/>
            <a:chExt cx="8952893" cy="1725308"/>
          </a:xfrm>
        </p:grpSpPr>
        <p:sp>
          <p:nvSpPr>
            <p:cNvPr id="5" name="Rounded Rectangle 19">
              <a:extLst>
                <a:ext uri="{FF2B5EF4-FFF2-40B4-BE49-F238E27FC236}">
                  <a16:creationId xmlns:a16="http://schemas.microsoft.com/office/drawing/2014/main" xmlns="" id="{0EA509D2-E19B-FDF4-4CA4-EC1E2FC6945B}"/>
                </a:ext>
              </a:extLst>
            </p:cNvPr>
            <p:cNvSpPr/>
            <p:nvPr/>
          </p:nvSpPr>
          <p:spPr>
            <a:xfrm>
              <a:off x="1250650" y="1199322"/>
              <a:ext cx="8952893" cy="1725308"/>
            </a:xfrm>
            <a:prstGeom prst="roundRect">
              <a:avLst>
                <a:gd name="adj" fmla="val 4496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9991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>
                <a:spcBef>
                  <a:spcPts val="600"/>
                </a:spcBef>
                <a:buNone/>
              </a:pPr>
              <a:endParaRPr lang="vi-VN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xmlns="" id="{4A431FB7-DFE2-1CC1-57C3-9EECE1A533E6}"/>
                    </a:ext>
                  </a:extLst>
                </p:cNvPr>
                <p:cNvSpPr txBox="1"/>
                <p:nvPr/>
              </p:nvSpPr>
              <p:spPr>
                <a:xfrm>
                  <a:off x="1651844" y="1907469"/>
                  <a:ext cx="8488593" cy="5280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>
                    <a:spcBef>
                      <a:spcPts val="600"/>
                    </a:spcBef>
                  </a:pPr>
                  <a:r>
                    <a:rPr lang="en-US" sz="2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Tìm hệ số của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/>
                            </a:rPr>
                            <m:t>4</m:t>
                          </m:r>
                        </m:sup>
                      </m:sSup>
                    </m:oMath>
                  </a14:m>
                  <a:r>
                    <a:rPr lang="en-US" sz="2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trong khai triển của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800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/>
                            </a:rPr>
                            <m:t>5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a14:m>
                  <a:endParaRPr lang="en-US" sz="28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A431FB7-DFE2-1CC1-57C3-9EECE1A533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1844" y="1907469"/>
                  <a:ext cx="8488593" cy="528093"/>
                </a:xfrm>
                <a:prstGeom prst="rect">
                  <a:avLst/>
                </a:prstGeom>
                <a:blipFill>
                  <a:blip r:embed="rId5"/>
                  <a:stretch>
                    <a:fillRect l="-1551" t="-11494" b="-298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E72A33FB-436F-1974-8A9C-5C3EFE775A61}"/>
                </a:ext>
              </a:extLst>
            </p:cNvPr>
            <p:cNvSpPr txBox="1"/>
            <p:nvPr/>
          </p:nvSpPr>
          <p:spPr>
            <a:xfrm>
              <a:off x="1313558" y="1309762"/>
              <a:ext cx="19915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E00D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BÀI TẬP 2</a:t>
              </a:r>
              <a:endParaRPr lang="en-US" sz="2400" b="1" dirty="0">
                <a:solidFill>
                  <a:srgbClr val="0E00DC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3" name="3p">
            <a:hlinkClick r:id="" action="ppaction://media"/>
            <a:extLst>
              <a:ext uri="{FF2B5EF4-FFF2-40B4-BE49-F238E27FC236}">
                <a16:creationId xmlns:a16="http://schemas.microsoft.com/office/drawing/2014/main" xmlns="" id="{697DAC2F-BEA4-76C9-AEC0-B2CD7D4C78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38468" y="36088"/>
            <a:ext cx="1773664" cy="99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9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AB7162A-B9CD-A1F0-99B3-214A1A3F329C}"/>
              </a:ext>
            </a:extLst>
          </p:cNvPr>
          <p:cNvSpPr txBox="1"/>
          <p:nvPr/>
        </p:nvSpPr>
        <p:spPr>
          <a:xfrm>
            <a:off x="5034967" y="196103"/>
            <a:ext cx="2098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E00D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TỰ LUẬN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B7016B8-C672-8F82-7FDE-19EE78E991DC}"/>
              </a:ext>
            </a:extLst>
          </p:cNvPr>
          <p:cNvGrpSpPr/>
          <p:nvPr/>
        </p:nvGrpSpPr>
        <p:grpSpPr>
          <a:xfrm>
            <a:off x="51163" y="2340834"/>
            <a:ext cx="11971941" cy="4227875"/>
            <a:chOff x="48567" y="4381495"/>
            <a:chExt cx="23453392" cy="11629213"/>
          </a:xfrm>
          <a:solidFill>
            <a:srgbClr val="E6E6E6"/>
          </a:solidFill>
        </p:grpSpPr>
        <p:sp>
          <p:nvSpPr>
            <p:cNvPr id="5" name="Rounded Rectangle 52">
              <a:extLst>
                <a:ext uri="{FF2B5EF4-FFF2-40B4-BE49-F238E27FC236}">
                  <a16:creationId xmlns:a16="http://schemas.microsoft.com/office/drawing/2014/main" xmlns="" id="{760A8093-1A64-FBE6-5E28-D40AE1890F3D}"/>
                </a:ext>
              </a:extLst>
            </p:cNvPr>
            <p:cNvSpPr/>
            <p:nvPr/>
          </p:nvSpPr>
          <p:spPr>
            <a:xfrm>
              <a:off x="408043" y="4941554"/>
              <a:ext cx="23093916" cy="11069154"/>
            </a:xfrm>
            <a:prstGeom prst="roundRect">
              <a:avLst>
                <a:gd name="adj" fmla="val 2239"/>
              </a:avLst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B4637911-29F9-46A0-E9B2-49E7CE480AB1}"/>
                </a:ext>
              </a:extLst>
            </p:cNvPr>
            <p:cNvGrpSpPr/>
            <p:nvPr/>
          </p:nvGrpSpPr>
          <p:grpSpPr>
            <a:xfrm>
              <a:off x="48567" y="4381495"/>
              <a:ext cx="3991939" cy="1485320"/>
              <a:chOff x="410517" y="4648195"/>
              <a:chExt cx="3991939" cy="1485320"/>
            </a:xfrm>
            <a:grpFill/>
          </p:grpSpPr>
          <p:sp>
            <p:nvSpPr>
              <p:cNvPr id="7" name="Freeform 20">
                <a:extLst>
                  <a:ext uri="{FF2B5EF4-FFF2-40B4-BE49-F238E27FC236}">
                    <a16:creationId xmlns:a16="http://schemas.microsoft.com/office/drawing/2014/main" xmlns="" id="{3AC3DE86-3093-1117-EFB1-E3C84F67018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161593" y="3892652"/>
                <a:ext cx="1485320" cy="2996406"/>
              </a:xfrm>
              <a:prstGeom prst="round1Rect">
                <a:avLst/>
              </a:prstGeom>
              <a:grpFill/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E5C0BE55-BA79-E70B-68EE-9CD67E62C191}"/>
                  </a:ext>
                </a:extLst>
              </p:cNvPr>
              <p:cNvSpPr txBox="1"/>
              <p:nvPr/>
            </p:nvSpPr>
            <p:spPr>
              <a:xfrm>
                <a:off x="1406053" y="4732064"/>
                <a:ext cx="2872839" cy="1227528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3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23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xmlns="" id="{FBFD0D2F-A977-2C4E-1C1B-28F0344F87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50" t="14860" r="18922" b="25555"/>
              <a:stretch/>
            </p:blipFill>
            <p:spPr>
              <a:xfrm>
                <a:off x="410517" y="4648201"/>
                <a:ext cx="1058948" cy="1485314"/>
              </a:xfrm>
              <a:prstGeom prst="round2DiagRect">
                <a:avLst>
                  <a:gd name="adj1" fmla="val 27632"/>
                  <a:gd name="adj2" fmla="val 0"/>
                </a:avLst>
              </a:prstGeom>
              <a:grpFill/>
              <a:ln w="38100" cap="sq">
                <a:solidFill>
                  <a:schemeClr val="accent6">
                    <a:lumMod val="50000"/>
                  </a:schemeClr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1468F944-112D-1D0D-1BCA-0D4646621BF0}"/>
              </a:ext>
            </a:extLst>
          </p:cNvPr>
          <p:cNvGrpSpPr/>
          <p:nvPr/>
        </p:nvGrpSpPr>
        <p:grpSpPr>
          <a:xfrm>
            <a:off x="70670" y="983318"/>
            <a:ext cx="11971940" cy="1237693"/>
            <a:chOff x="923003" y="3917552"/>
            <a:chExt cx="23943880" cy="3010045"/>
          </a:xfrm>
        </p:grpSpPr>
        <p:sp>
          <p:nvSpPr>
            <p:cNvPr id="11" name="Rounded Rectangle 41">
              <a:extLst>
                <a:ext uri="{FF2B5EF4-FFF2-40B4-BE49-F238E27FC236}">
                  <a16:creationId xmlns:a16="http://schemas.microsoft.com/office/drawing/2014/main" xmlns="" id="{3B1E1745-1C85-F60C-F588-5D58BA3DB786}"/>
                </a:ext>
              </a:extLst>
            </p:cNvPr>
            <p:cNvSpPr/>
            <p:nvPr/>
          </p:nvSpPr>
          <p:spPr>
            <a:xfrm>
              <a:off x="1272211" y="4158248"/>
              <a:ext cx="23594672" cy="2769349"/>
            </a:xfrm>
            <a:prstGeom prst="roundRect">
              <a:avLst>
                <a:gd name="adj" fmla="val 10158"/>
              </a:avLst>
            </a:prstGeom>
            <a:solidFill>
              <a:srgbClr val="FEEBB0"/>
            </a:solidFill>
            <a:ln w="12700">
              <a:solidFill>
                <a:srgbClr val="91720D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             </a:t>
              </a:r>
              <a:endParaRPr lang="en-US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A4B34CC0-8CE9-5614-6803-550FC0BD70C8}"/>
                </a:ext>
              </a:extLst>
            </p:cNvPr>
            <p:cNvGrpSpPr/>
            <p:nvPr/>
          </p:nvGrpSpPr>
          <p:grpSpPr>
            <a:xfrm>
              <a:off x="923003" y="3917552"/>
              <a:ext cx="5287000" cy="1109399"/>
              <a:chOff x="923003" y="3917552"/>
              <a:chExt cx="5287000" cy="1109399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xmlns="" id="{E84ADB6F-762B-BD9E-4053-AA2E9ED393FF}"/>
                  </a:ext>
                </a:extLst>
              </p:cNvPr>
              <p:cNvGrpSpPr/>
              <p:nvPr/>
            </p:nvGrpSpPr>
            <p:grpSpPr>
              <a:xfrm>
                <a:off x="1448983" y="3941617"/>
                <a:ext cx="4761020" cy="1085334"/>
                <a:chOff x="2115733" y="4303567"/>
                <a:chExt cx="4761020" cy="1085334"/>
              </a:xfrm>
            </p:grpSpPr>
            <p:sp>
              <p:nvSpPr>
                <p:cNvPr id="15" name="Freeform 20">
                  <a:extLst>
                    <a:ext uri="{FF2B5EF4-FFF2-40B4-BE49-F238E27FC236}">
                      <a16:creationId xmlns:a16="http://schemas.microsoft.com/office/drawing/2014/main" xmlns="" id="{340D6C00-2FB6-FB54-3A06-10C9D82EBA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4054759" y="2497984"/>
                  <a:ext cx="882967" cy="4761020"/>
                </a:xfrm>
                <a:prstGeom prst="round2SameRect">
                  <a:avLst>
                    <a:gd name="adj1" fmla="val 19445"/>
                    <a:gd name="adj2" fmla="val 0"/>
                  </a:avLst>
                </a:prstGeom>
                <a:solidFill>
                  <a:schemeClr val="bg1"/>
                </a:solidFill>
                <a:ln w="57150">
                  <a:solidFill>
                    <a:srgbClr val="91720D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xmlns="" id="{DA84DD4A-8837-B786-3A76-4D51D597B8D2}"/>
                    </a:ext>
                  </a:extLst>
                </p:cNvPr>
                <p:cNvSpPr txBox="1"/>
                <p:nvPr/>
              </p:nvSpPr>
              <p:spPr>
                <a:xfrm>
                  <a:off x="2542255" y="4303567"/>
                  <a:ext cx="3980464" cy="10853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300" b="1">
                      <a:solidFill>
                        <a:srgbClr val="0000FF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BÀI  TẬP 2</a:t>
                  </a:r>
                  <a:endParaRPr lang="en-US" sz="2300" b="1" dirty="0">
                    <a:solidFill>
                      <a:srgbClr val="0000FF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xmlns="" id="{72FF6CF4-6ACE-4B24-4BC3-57722B25D6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599" t="21515" r="9759" b="14519"/>
              <a:stretch/>
            </p:blipFill>
            <p:spPr>
              <a:xfrm>
                <a:off x="923003" y="3917552"/>
                <a:ext cx="1076356" cy="1040476"/>
              </a:xfrm>
              <a:prstGeom prst="round2DiagRect">
                <a:avLst>
                  <a:gd name="adj1" fmla="val 30509"/>
                  <a:gd name="adj2" fmla="val 0"/>
                </a:avLst>
              </a:prstGeom>
              <a:ln w="38100" cap="sq">
                <a:solidFill>
                  <a:srgbClr val="91720D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D10FA8B4-14CF-4F73-9DF9-BAD881F28870}"/>
                  </a:ext>
                </a:extLst>
              </p:cNvPr>
              <p:cNvSpPr txBox="1"/>
              <p:nvPr/>
            </p:nvSpPr>
            <p:spPr>
              <a:xfrm>
                <a:off x="2108382" y="1530972"/>
                <a:ext cx="9434959" cy="5280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</a:pPr>
                <a:r>
                  <a:rPr lang="en-US" sz="28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Tìm hệ số của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28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trong khai triển của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8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2800" i="1">
                                <a:latin typeface="Cambria Math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5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endParaRPr lang="en-US" sz="2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10FA8B4-14CF-4F73-9DF9-BAD881F288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8382" y="1530972"/>
                <a:ext cx="9434959" cy="528093"/>
              </a:xfrm>
              <a:prstGeom prst="rect">
                <a:avLst/>
              </a:prstGeom>
              <a:blipFill>
                <a:blip r:embed="rId6"/>
                <a:stretch>
                  <a:fillRect l="-1357" t="-11494" b="-29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7385D3A-DF16-176D-D534-C25DE1662E23}"/>
              </a:ext>
            </a:extLst>
          </p:cNvPr>
          <p:cNvSpPr txBox="1"/>
          <p:nvPr/>
        </p:nvSpPr>
        <p:spPr>
          <a:xfrm>
            <a:off x="649353" y="549225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00" b="1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F6196FA1-FAE0-5D24-0C0D-E8F8B60505D2}"/>
                  </a:ext>
                </a:extLst>
              </p:cNvPr>
              <p:cNvSpPr txBox="1"/>
              <p:nvPr/>
            </p:nvSpPr>
            <p:spPr>
              <a:xfrm>
                <a:off x="591710" y="2988752"/>
                <a:ext cx="12915434" cy="1745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vi-VN" sz="2400" i="1">
                                  <a:latin typeface="Cambria Math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i="1"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defTabSz="11430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(2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)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+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5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−1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+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0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+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0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+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5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2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𝑥</m:t>
                      </m:r>
                      <m:sSup>
                        <m:sSupPr>
                          <m:ctrlPr>
                            <a:rPr lang="en-US" sz="2400" i="1" smtClean="0"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sup>
                      </m:sSup>
                      <m:r>
                        <a:rPr lang="en-US" sz="240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 smtClean="0"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i="1"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32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− 80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80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−40</m:t>
                    </m:r>
                    <m:sSup>
                      <m:sSupPr>
                        <m:ctrlPr>
                          <a:rPr lang="en-US" sz="2400" i="1"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+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1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0</m:t>
                    </m:r>
                    <m:r>
                      <a:rPr lang="en-US" sz="2400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−</m:t>
                    </m:r>
                  </m:oMath>
                </a14:m>
                <a:r>
                  <a:rPr lang="en-US" sz="2400" dirty="0">
                    <a:ea typeface="Tahoma" panose="020B0604030504040204" pitchFamily="34" charset="0"/>
                    <a:cs typeface="Tahoma" panose="020B0604030504040204" pitchFamily="34" charset="0"/>
                  </a:rPr>
                  <a:t>1.</a:t>
                </a:r>
                <a:r>
                  <a:rPr lang="en-US" sz="2400"/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6196FA1-FAE0-5D24-0C0D-E8F8B6050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710" y="2988752"/>
                <a:ext cx="12915434" cy="1745221"/>
              </a:xfrm>
              <a:prstGeom prst="rect">
                <a:avLst/>
              </a:prstGeom>
              <a:blipFill>
                <a:blip r:embed="rId7"/>
                <a:stretch>
                  <a:fillRect b="-69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63E2BAF8-DA8F-3240-74BC-7FC69988B97C}"/>
                  </a:ext>
                </a:extLst>
              </p:cNvPr>
              <p:cNvSpPr txBox="1"/>
              <p:nvPr/>
            </p:nvSpPr>
            <p:spPr>
              <a:xfrm>
                <a:off x="559339" y="5015104"/>
                <a:ext cx="9434959" cy="4658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</a:pPr>
                <a:r>
                  <a:rPr lang="en-US" sz="2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Vậy hệ số của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latin typeface="Cambria Math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2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trong khai triển của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2400" i="1">
                                <a:latin typeface="Cambria Math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en-US" sz="2400" i="1">
                            <a:latin typeface="Cambria Math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− 80</m:t>
                    </m:r>
                  </m:oMath>
                </a14:m>
                <a:r>
                  <a:rPr lang="en-US" sz="2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3E2BAF8-DA8F-3240-74BC-7FC69988B9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339" y="5015104"/>
                <a:ext cx="9434959" cy="465833"/>
              </a:xfrm>
              <a:prstGeom prst="rect">
                <a:avLst/>
              </a:prstGeom>
              <a:blipFill>
                <a:blip r:embed="rId8"/>
                <a:stretch>
                  <a:fillRect l="-1034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63884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BB6B6ED-4FC0-3053-0E71-D300DFEB5E7D}"/>
              </a:ext>
            </a:extLst>
          </p:cNvPr>
          <p:cNvSpPr txBox="1"/>
          <p:nvPr/>
        </p:nvSpPr>
        <p:spPr>
          <a:xfrm>
            <a:off x="5267195" y="60590"/>
            <a:ext cx="2098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E00D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TỰ LUẬN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E2F17916-0215-A1E5-F558-A4B972A12E1F}"/>
                  </a:ext>
                </a:extLst>
              </p:cNvPr>
              <p:cNvSpPr txBox="1"/>
              <p:nvPr/>
            </p:nvSpPr>
            <p:spPr>
              <a:xfrm>
                <a:off x="927862" y="641621"/>
                <a:ext cx="10776857" cy="521553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4500"/>
                  </a:lnSpc>
                </a:pPr>
                <a:r>
                  <a:rPr lang="en-US" sz="2800"/>
                  <a:t>      </a:t>
                </a:r>
                <a:r>
                  <a:rPr lang="en-US" sz="2800">
                    <a:solidFill>
                      <a:srgbClr val="FF0000"/>
                    </a:solidFill>
                    <a:latin typeface="#9Slide03 Ample" panose="02000000000000000000" pitchFamily="2" charset="0"/>
                  </a:rPr>
                  <a:t>BÀI TẬP 3. </a:t>
                </a:r>
                <a:r>
                  <a:rPr lang="en-US" sz="2800"/>
                  <a:t>(Bài tập 8.16 SGK trang 75)</a:t>
                </a:r>
              </a:p>
              <a:p>
                <a:pPr>
                  <a:lnSpc>
                    <a:spcPts val="4500"/>
                  </a:lnSpc>
                </a:pPr>
                <a:r>
                  <a:rPr lang="en-US" sz="28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 dân của một tỉnh ở thời điểm hiện tại là khoảng 800 nghìn người. Giả sử rằng tỉ lệ tăng dân số hằng năm của tỉnh đó là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𝑟</m:t>
                    </m:r>
                    <m:r>
                      <a:rPr lang="en-US" sz="2800" b="0" i="1" smtClean="0">
                        <a:latin typeface="Cambria Math"/>
                        <a:ea typeface="Cambria Math"/>
                        <a:cs typeface="Tahoma" panose="020B0604030504040204" pitchFamily="34" charset="0"/>
                      </a:rPr>
                      <m:t>%.</m:t>
                    </m:r>
                  </m:oMath>
                </a14:m>
                <a:endParaRPr lang="en-US" sz="2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ts val="4500"/>
                  </a:lnSpc>
                </a:pPr>
                <a:r>
                  <a:rPr lang="en-US" sz="28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a) Viết công thức tính số dân của tỉnh đó sau 1 năm, sau 2 năm. Từ đó suy ra công thức tính số dân của tỉnh đó sau 5 năm nữa là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P</m:t>
                    </m:r>
                    <m:r>
                      <a:rPr lang="en-US" sz="2800" b="0" i="1" smtClean="0"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=800</m:t>
                    </m:r>
                    <m:sSup>
                      <m:sSupPr>
                        <m:ctrlPr>
                          <a:rPr lang="en-US" sz="2800" b="0" i="1" smtClean="0"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b="0" i="1" smtClean="0">
                                <a:latin typeface="Cambria Math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1+</m:t>
                            </m:r>
                            <m:f>
                              <m:fPr>
                                <m:ctrlPr>
                                  <a:rPr lang="en-US" sz="2800" b="0" i="1" smtClean="0">
                                    <a:latin typeface="Cambria Math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0" i="1" smtClean="0">
                                    <a:latin typeface="Cambria Math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𝑟</m:t>
                                </m:r>
                              </m:num>
                              <m:den>
                                <m:r>
                                  <a:rPr lang="en-US" sz="2800" b="0" i="1" smtClean="0">
                                    <a:latin typeface="Cambria Math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100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800" b="0" i="1" smtClean="0"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8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(nghìn người).</a:t>
                </a:r>
              </a:p>
              <a:p>
                <a:pPr>
                  <a:lnSpc>
                    <a:spcPts val="4500"/>
                  </a:lnSpc>
                </a:pPr>
                <a:r>
                  <a:rPr lang="en-US" sz="28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 Với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𝑟</m:t>
                    </m:r>
                    <m:r>
                      <a:rPr lang="en-US" sz="2800" b="0" i="1" smtClean="0"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=15%</m:t>
                    </m:r>
                  </m:oMath>
                </a14:m>
                <a:r>
                  <a:rPr lang="en-US" sz="28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dùng hai số hạng đầu trong khai triển của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b="0" i="1" smtClean="0">
                                <a:latin typeface="Cambria Math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1+0,015</m:t>
                            </m:r>
                          </m:e>
                        </m:d>
                      </m:e>
                      <m:sup>
                        <m:r>
                          <a:rPr lang="en-US" sz="2800" b="0" i="1" smtClean="0"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8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hãy ước tính số dân của tỉnh đó sau 5 năm nữa (theo đơn vị nghìn người).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2F17916-0215-A1E5-F558-A4B972A12E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862" y="641621"/>
                <a:ext cx="10776857" cy="5215530"/>
              </a:xfrm>
              <a:prstGeom prst="rect">
                <a:avLst/>
              </a:prstGeom>
              <a:blipFill>
                <a:blip r:embed="rId4"/>
                <a:stretch>
                  <a:fillRect l="-1131" r="-1980" b="-2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0766241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276AE6EB-CCA6-7A33-B400-B0B3EA670674}"/>
              </a:ext>
            </a:extLst>
          </p:cNvPr>
          <p:cNvSpPr/>
          <p:nvPr/>
        </p:nvSpPr>
        <p:spPr>
          <a:xfrm>
            <a:off x="0" y="35000"/>
            <a:ext cx="4706146" cy="830997"/>
          </a:xfrm>
          <a:prstGeom prst="rect">
            <a:avLst/>
          </a:prstGeom>
          <a:solidFill>
            <a:srgbClr val="7030A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Bebas Neue Bold" panose="020B0606020202050201" pitchFamily="34" charset="0"/>
              </a:rPr>
              <a:t>MẢNH GHÉP HOÀN HẢO</a:t>
            </a:r>
            <a:endParaRPr lang="en-US" sz="4800" b="0" cap="none" spc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Bebas Neue Bold" panose="020B0606020202050201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A906BAF-77B1-FAAE-D60F-1AB0DBE6B8CB}"/>
              </a:ext>
            </a:extLst>
          </p:cNvPr>
          <p:cNvSpPr txBox="1"/>
          <p:nvPr/>
        </p:nvSpPr>
        <p:spPr>
          <a:xfrm>
            <a:off x="4706146" y="43623"/>
            <a:ext cx="7284127" cy="1384995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>
                <a:solidFill>
                  <a:schemeClr val="accent1"/>
                </a:solidFill>
                <a:effectLst/>
                <a:latin typeface="#9Slide03 Ample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Thời gian </a:t>
            </a:r>
            <a:r>
              <a:rPr lang="es-ES" sz="2800">
                <a:solidFill>
                  <a:srgbClr val="FF0000"/>
                </a:solidFill>
                <a:latin typeface="#9Slide03 Ample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s-ES" sz="2800">
                <a:solidFill>
                  <a:srgbClr val="FF0000"/>
                </a:solidFill>
                <a:effectLst/>
                <a:latin typeface="#9Slide03 Ample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phút</a:t>
            </a:r>
            <a:r>
              <a:rPr lang="es-ES" sz="2800">
                <a:solidFill>
                  <a:schemeClr val="accent1"/>
                </a:solidFill>
                <a:effectLst/>
                <a:latin typeface="#9Slide03 Ample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>
                <a:solidFill>
                  <a:schemeClr val="accent1"/>
                </a:solidFill>
                <a:latin typeface="#9Slide03 Ample" panose="02000000000000000000" pitchFamily="2" charset="0"/>
                <a:cs typeface="Arial" panose="020B0604020202020204" pitchFamily="34" charset="0"/>
              </a:rPr>
              <a:t>Sắp xếp các mảnh ghép theo đúng thứ tự.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>
                <a:solidFill>
                  <a:schemeClr val="accent1"/>
                </a:solidFill>
                <a:latin typeface="#9Slide03 Ample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Nhóm hoàn thành nhanh nhất và đúng </a:t>
            </a:r>
            <a:r>
              <a:rPr lang="es-ES" sz="2800">
                <a:solidFill>
                  <a:srgbClr val="FF0000"/>
                </a:solidFill>
                <a:latin typeface="#9Slide03 Ample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+1 </a:t>
            </a:r>
            <a:r>
              <a:rPr lang="es-ES" sz="2800">
                <a:solidFill>
                  <a:schemeClr val="accent1"/>
                </a:solidFill>
                <a:latin typeface="#9Slide03 Ample" panose="020000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E62BE473-70FD-ABFC-680D-D1EE301EAB93}"/>
                  </a:ext>
                </a:extLst>
              </p:cNvPr>
              <p:cNvSpPr txBox="1"/>
              <p:nvPr/>
            </p:nvSpPr>
            <p:spPr>
              <a:xfrm>
                <a:off x="74761" y="2695407"/>
                <a:ext cx="11915512" cy="5868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2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 dân của tỉnh đó sau 1 năm là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800+800.</m:t>
                    </m:r>
                    <m:r>
                      <a:rPr lang="en-US" sz="2400" b="0" i="1" smtClean="0"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𝑟</m:t>
                    </m:r>
                    <m:r>
                      <a:rPr lang="en-US" sz="2400" b="0" i="1" smtClean="0">
                        <a:latin typeface="Cambria Math"/>
                        <a:ea typeface="Cambria Math"/>
                        <a:cs typeface="Tahoma" panose="020B0604030504040204" pitchFamily="34" charset="0"/>
                      </a:rPr>
                      <m:t>%=800(1+</m:t>
                    </m:r>
                    <m:f>
                      <m:fPr>
                        <m:ctrlPr>
                          <a:rPr lang="en-US" sz="2400" b="0" i="1" smtClean="0">
                            <a:latin typeface="Cambria Math"/>
                            <a:ea typeface="Cambria Math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  <a:ea typeface="Cambria Math"/>
                            <a:cs typeface="Tahoma" panose="020B0604030504040204" pitchFamily="34" charset="0"/>
                          </a:rPr>
                          <m:t>𝑟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  <a:ea typeface="Cambria Math"/>
                            <a:cs typeface="Tahoma" panose="020B0604030504040204" pitchFamily="34" charset="0"/>
                          </a:rPr>
                          <m:t>100</m:t>
                        </m:r>
                      </m:den>
                    </m:f>
                    <m:r>
                      <a:rPr lang="en-US" sz="2400" b="0" i="1" smtClean="0">
                        <a:latin typeface="Cambria Math"/>
                        <a:ea typeface="Cambria Math"/>
                        <a:cs typeface="Tahoma" panose="020B0604030504040204" pitchFamily="34" charset="0"/>
                      </a:rPr>
                      <m:t>)</m:t>
                    </m:r>
                  </m:oMath>
                </a14:m>
                <a:endParaRPr lang="en-US" sz="240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62BE473-70FD-ABFC-680D-D1EE301EA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61" y="2695407"/>
                <a:ext cx="11915512" cy="586892"/>
              </a:xfrm>
              <a:prstGeom prst="rect">
                <a:avLst/>
              </a:prstGeom>
              <a:blipFill>
                <a:blip r:embed="rId5"/>
                <a:stretch>
                  <a:fillRect l="-715" t="-2041" b="-6122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5A05E0EC-8B93-9686-00C3-6B2895A7C36D}"/>
                  </a:ext>
                </a:extLst>
              </p:cNvPr>
              <p:cNvSpPr txBox="1"/>
              <p:nvPr/>
            </p:nvSpPr>
            <p:spPr>
              <a:xfrm>
                <a:off x="74761" y="1658136"/>
                <a:ext cx="11915512" cy="7232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2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Tương tự , số dân của tỉnh đó sau 5 năm là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/>
                            <a:ea typeface="Cambria Math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/>
                            <a:ea typeface="Cambria Math"/>
                            <a:cs typeface="Tahoma" panose="020B0604030504040204" pitchFamily="34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/>
                            <a:ea typeface="Cambria Math"/>
                            <a:cs typeface="Tahoma" panose="020B0604030504040204" pitchFamily="34" charset="0"/>
                          </a:rPr>
                          <m:t>=800</m:t>
                        </m:r>
                        <m:d>
                          <m:dPr>
                            <m:ctrlPr>
                              <a:rPr lang="en-US" sz="2400" i="1">
                                <a:latin typeface="Cambria Math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dPr>
                          <m:e>
                            <m:r>
                              <a:rPr lang="en-US" sz="2400">
                                <a:latin typeface="Cambria Math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1+</m:t>
                            </m:r>
                            <m:f>
                              <m:fPr>
                                <m:ctrlPr>
                                  <a:rPr lang="en-US" sz="2400" b="0" i="1" smtClean="0">
                                    <a:latin typeface="Cambria Math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r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100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/>
                            <a:ea typeface="Cambria Math"/>
                            <a:cs typeface="Tahoma" panose="020B0604030504040204" pitchFamily="34" charset="0"/>
                          </a:rPr>
                          <m:t>5</m:t>
                        </m:r>
                      </m:sup>
                    </m:sSup>
                  </m:oMath>
                </a14:m>
                <a:endParaRPr lang="en-US" sz="2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A05E0EC-8B93-9686-00C3-6B2895A7C3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61" y="1658136"/>
                <a:ext cx="11915512" cy="723275"/>
              </a:xfrm>
              <a:prstGeom prst="rect">
                <a:avLst/>
              </a:prstGeom>
              <a:blipFill>
                <a:blip r:embed="rId6"/>
                <a:stretch>
                  <a:fillRect l="-715" b="-3306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DE6BD1CF-BBC2-BD94-CDFD-A902E05EF170}"/>
                  </a:ext>
                </a:extLst>
              </p:cNvPr>
              <p:cNvSpPr txBox="1"/>
              <p:nvPr/>
            </p:nvSpPr>
            <p:spPr>
              <a:xfrm>
                <a:off x="99973" y="3596295"/>
                <a:ext cx="11865087" cy="7180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2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 dân của tỉnh đó sau 2 năm là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800</m:t>
                    </m:r>
                    <m:d>
                      <m:dPr>
                        <m:ctrlPr>
                          <a:rPr lang="en-US" sz="2400" b="0" i="1" smtClean="0"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1+</m:t>
                        </m:r>
                        <m:r>
                          <a:rPr lang="en-US" sz="2400" b="0" i="1" smtClean="0"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𝑟</m:t>
                        </m:r>
                        <m:r>
                          <a:rPr lang="en-US" sz="2400" b="0" i="1" smtClean="0">
                            <a:latin typeface="Cambria Math"/>
                            <a:ea typeface="Cambria Math"/>
                            <a:cs typeface="Tahoma" panose="020B0604030504040204" pitchFamily="34" charset="0"/>
                          </a:rPr>
                          <m:t>%</m:t>
                        </m:r>
                      </m:e>
                    </m:d>
                    <m:r>
                      <a:rPr lang="en-US" sz="2400" b="0" i="1" smtClean="0">
                        <a:latin typeface="Cambria Math"/>
                        <a:ea typeface="Cambria Math"/>
                        <a:cs typeface="Tahoma" panose="020B0604030504040204" pitchFamily="34" charset="0"/>
                      </a:rPr>
                      <m:t>+</m:t>
                    </m:r>
                  </m:oMath>
                </a14:m>
                <a:r>
                  <a:rPr lang="en-US" sz="2400"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800</m:t>
                    </m:r>
                    <m:d>
                      <m:dPr>
                        <m:ctrlPr>
                          <a:rPr lang="en-US" sz="2400" i="1"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1+</m:t>
                        </m:r>
                        <m:r>
                          <a:rPr lang="en-US" sz="2400" i="1"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𝑟</m:t>
                        </m:r>
                        <m:r>
                          <a:rPr lang="en-US" sz="2400" i="1">
                            <a:latin typeface="Cambria Math"/>
                            <a:ea typeface="Cambria Math"/>
                            <a:cs typeface="Tahoma" panose="020B0604030504040204" pitchFamily="34" charset="0"/>
                          </a:rPr>
                          <m:t>%</m:t>
                        </m:r>
                      </m:e>
                    </m:d>
                    <m:r>
                      <a:rPr lang="en-US" sz="2400" i="1"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𝑟</m:t>
                    </m:r>
                    <m:r>
                      <a:rPr lang="en-US" sz="2400" i="1">
                        <a:latin typeface="Cambria Math"/>
                        <a:ea typeface="Cambria Math"/>
                        <a:cs typeface="Tahoma" panose="020B0604030504040204" pitchFamily="34" charset="0"/>
                      </a:rPr>
                      <m:t>%</m:t>
                    </m:r>
                  </m:oMath>
                </a14:m>
                <a:r>
                  <a:rPr lang="en-US" sz="24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  <a:ea typeface="Cambria Math"/>
                        <a:cs typeface="Tahoma" panose="020B0604030504040204" pitchFamily="34" charset="0"/>
                      </a:rPr>
                      <m:t>=</m:t>
                    </m:r>
                    <m:r>
                      <a:rPr lang="en-US" sz="2400" i="1">
                        <a:latin typeface="Cambria Math"/>
                        <a:ea typeface="Cambria Math"/>
                        <a:cs typeface="Tahoma" panose="020B0604030504040204" pitchFamily="34" charset="0"/>
                      </a:rPr>
                      <m:t>800</m:t>
                    </m:r>
                    <m:sSup>
                      <m:sSupPr>
                        <m:ctrlPr>
                          <a:rPr lang="en-US" sz="2400" b="0" i="1" smtClean="0">
                            <a:latin typeface="Cambria Math"/>
                            <a:ea typeface="Cambria Math"/>
                            <a:cs typeface="Tahoma" panose="020B060403050404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/>
                                <a:ea typeface="Cambria Math"/>
                                <a:cs typeface="Tahoma" panose="020B0604030504040204" pitchFamily="34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/>
                                <a:ea typeface="Cambria Math"/>
                                <a:cs typeface="Tahoma" panose="020B0604030504040204" pitchFamily="34" charset="0"/>
                              </a:rPr>
                              <m:t>1+</m:t>
                            </m:r>
                            <m:f>
                              <m:fPr>
                                <m:ctrlPr>
                                  <a:rPr lang="en-US" sz="2400" i="1">
                                    <a:latin typeface="Cambria Math"/>
                                    <a:ea typeface="Cambria Math"/>
                                    <a:cs typeface="Tahoma" panose="020B060403050404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latin typeface="Cambria Math"/>
                                    <a:ea typeface="Cambria Math"/>
                                    <a:cs typeface="Tahoma" panose="020B0604030504040204" pitchFamily="34" charset="0"/>
                                  </a:rPr>
                                  <m:t>𝑟</m:t>
                                </m:r>
                              </m:num>
                              <m:den>
                                <m:r>
                                  <a:rPr lang="en-US" sz="2400" i="1">
                                    <a:latin typeface="Cambria Math"/>
                                    <a:ea typeface="Cambria Math"/>
                                    <a:cs typeface="Tahoma" panose="020B0604030504040204" pitchFamily="34" charset="0"/>
                                  </a:rPr>
                                  <m:t>100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/>
                            <a:ea typeface="Cambria Math"/>
                            <a:cs typeface="Tahoma" panose="020B060403050404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E6BD1CF-BBC2-BD94-CDFD-A902E05EF1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73" y="3596295"/>
                <a:ext cx="11865087" cy="718017"/>
              </a:xfrm>
              <a:prstGeom prst="rect">
                <a:avLst/>
              </a:prstGeom>
              <a:blipFill>
                <a:blip r:embed="rId7"/>
                <a:stretch>
                  <a:fillRect l="-718" b="-3333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FA0AAC6D-4922-4E5B-D68D-A7B7267D14C8}"/>
                  </a:ext>
                </a:extLst>
              </p:cNvPr>
              <p:cNvSpPr txBox="1"/>
              <p:nvPr/>
            </p:nvSpPr>
            <p:spPr>
              <a:xfrm>
                <a:off x="99973" y="4628308"/>
                <a:ext cx="11865086" cy="100040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/>
                              <a:ea typeface="Cambria Math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/>
                              <a:ea typeface="Cambria Math"/>
                              <a:cs typeface="Tahoma" panose="020B0604030504040204" pitchFamily="34" charset="0"/>
                            </a:rPr>
                            <m:t>𝑃</m:t>
                          </m:r>
                          <m:r>
                            <a:rPr lang="en-US" sz="2400" i="1">
                              <a:latin typeface="Cambria Math"/>
                              <a:ea typeface="Cambria Math"/>
                              <a:cs typeface="Tahoma" panose="020B0604030504040204" pitchFamily="34" charset="0"/>
                            </a:rPr>
                            <m:t>=800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400">
                                  <a:latin typeface="Cambria Math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/>
                                      <a:ea typeface="Tahoma" panose="020B0604030504040204" pitchFamily="34" charset="0"/>
                                      <a:cs typeface="Tahoma" panose="020B060403050404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0" smtClean="0">
                                      <a:latin typeface="Cambria Math"/>
                                      <a:ea typeface="Tahoma" panose="020B0604030504040204" pitchFamily="34" charset="0"/>
                                      <a:cs typeface="Tahoma" panose="020B0604030504040204" pitchFamily="34" charset="0"/>
                                    </a:rPr>
                                    <m:t>15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/>
                                      <a:ea typeface="Tahoma" panose="020B0604030504040204" pitchFamily="34" charset="0"/>
                                      <a:cs typeface="Tahoma" panose="020B0604030504040204" pitchFamily="34" charset="0"/>
                                    </a:rPr>
                                    <m:t>100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/>
                              <a:ea typeface="Cambria Math"/>
                              <a:cs typeface="Tahoma" panose="020B0604030504040204" pitchFamily="34" charset="0"/>
                            </a:rPr>
                            <m:t>5</m:t>
                          </m:r>
                        </m:sup>
                      </m:sSup>
                      <m:r>
                        <a:rPr lang="en-US" sz="2400" i="1" smtClean="0">
                          <a:latin typeface="Cambria Math"/>
                          <a:ea typeface="Cambria Math"/>
                          <a:cs typeface="Tahoma" panose="020B0604030504040204" pitchFamily="34" charset="0"/>
                        </a:rPr>
                        <m:t>≈</m:t>
                      </m:r>
                      <m:r>
                        <a:rPr lang="en-US" sz="2400" b="0" i="1" smtClean="0">
                          <a:latin typeface="Cambria Math"/>
                          <a:ea typeface="Cambria Math"/>
                          <a:cs typeface="Tahoma" panose="020B0604030504040204" pitchFamily="34" charset="0"/>
                        </a:rPr>
                        <m:t>800</m:t>
                      </m:r>
                      <m:d>
                        <m:dPr>
                          <m:ctrlPr>
                            <a:rPr lang="en-US" sz="2400" b="0" i="1" smtClean="0">
                              <a:latin typeface="Cambria Math"/>
                              <a:ea typeface="Cambria Math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  <a:cs typeface="Tahoma" panose="020B060403050404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  <a:cs typeface="Tahoma" panose="020B0604030504040204" pitchFamily="34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  <a:cs typeface="Tahoma" panose="020B0604030504040204" pitchFamily="34" charset="0"/>
                                </a:rPr>
                                <m:t>5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  <a:cs typeface="Tahoma" panose="020B0604030504040204" pitchFamily="34" charset="0"/>
                                </a:rPr>
                                <m:t>0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  <a:cs typeface="Tahoma" panose="020B060403050404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  <a:cs typeface="Tahoma" panose="020B0604030504040204" pitchFamily="34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  <a:cs typeface="Tahoma" panose="020B0604030504040204" pitchFamily="34" charset="0"/>
                                </a:rPr>
                                <m:t>5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/>
                              <a:ea typeface="Cambria Math"/>
                              <a:cs typeface="Tahoma" panose="020B0604030504040204" pitchFamily="34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  <a:cs typeface="Tahoma" panose="020B060403050404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  <a:cs typeface="Tahoma" panose="020B0604030504040204" pitchFamily="34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  <a:cs typeface="Tahoma" panose="020B0604030504040204" pitchFamily="34" charset="0"/>
                                </a:rPr>
                                <m:t>5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  <a:cs typeface="Tahoma" panose="020B0604030504040204" pitchFamily="34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  <a:cs typeface="Tahoma" panose="020B060403050404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  <a:cs typeface="Tahoma" panose="020B0604030504040204" pitchFamily="34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  <a:cs typeface="Tahoma" panose="020B0604030504040204" pitchFamily="34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/>
                              <a:ea typeface="Cambria Math"/>
                              <a:cs typeface="Tahoma" panose="020B0604030504040204" pitchFamily="34" charset="0"/>
                            </a:rPr>
                            <m:t>.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  <a:cs typeface="Tahoma" panose="020B060403050404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  <a:cs typeface="Tahoma" panose="020B0604030504040204" pitchFamily="34" charset="0"/>
                                </a:rPr>
                                <m:t>15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  <a:cs typeface="Tahoma" panose="020B0604030504040204" pitchFamily="34" charset="0"/>
                                </a:rPr>
                                <m:t>100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/>
                          <a:ea typeface="Cambria Math"/>
                          <a:cs typeface="Tahoma" panose="020B0604030504040204" pitchFamily="34" charset="0"/>
                        </a:rPr>
                        <m:t>=1400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A0AAC6D-4922-4E5B-D68D-A7B7267D14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73" y="4628308"/>
                <a:ext cx="11865086" cy="100040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2690469-2761-30DE-2295-05D0812287ED}"/>
              </a:ext>
            </a:extLst>
          </p:cNvPr>
          <p:cNvSpPr txBox="1"/>
          <p:nvPr/>
        </p:nvSpPr>
        <p:spPr>
          <a:xfrm>
            <a:off x="74761" y="5942706"/>
            <a:ext cx="11890299" cy="570990"/>
          </a:xfrm>
          <a:prstGeom prst="rect">
            <a:avLst/>
          </a:prstGeom>
          <a:solidFill>
            <a:schemeClr val="bg1"/>
          </a:solidFill>
          <a:ln>
            <a:solidFill>
              <a:srgbClr val="00B0F0">
                <a:alpha val="98000"/>
              </a:srgbClr>
            </a:solidFill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  <a:spcBef>
                <a:spcPts val="5400"/>
              </a:spcBef>
              <a:spcAft>
                <a:spcPts val="5400"/>
              </a:spcAft>
            </a:pPr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 dân của tỉnh đó ước tính sau 5 năm nữa là</a:t>
            </a:r>
          </a:p>
        </p:txBody>
      </p:sp>
      <p:pic>
        <p:nvPicPr>
          <p:cNvPr id="17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xmlns="" id="{8925FA10-7FF3-C0F0-E5EC-38556810AB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5003" y="788338"/>
            <a:ext cx="1477329" cy="83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8425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5B823B3-BBD0-DB83-EBDD-81EA89298797}"/>
              </a:ext>
            </a:extLst>
          </p:cNvPr>
          <p:cNvSpPr txBox="1"/>
          <p:nvPr/>
        </p:nvSpPr>
        <p:spPr>
          <a:xfrm>
            <a:off x="5034967" y="196103"/>
            <a:ext cx="2098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E00D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TỰ LUẬN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924FBDE-D793-7A15-54F2-8C3CE286905C}"/>
              </a:ext>
            </a:extLst>
          </p:cNvPr>
          <p:cNvGrpSpPr/>
          <p:nvPr/>
        </p:nvGrpSpPr>
        <p:grpSpPr>
          <a:xfrm>
            <a:off x="0" y="657768"/>
            <a:ext cx="12192000" cy="5661389"/>
            <a:chOff x="1222851" y="5348149"/>
            <a:chExt cx="23580257" cy="5078508"/>
          </a:xfrm>
        </p:grpSpPr>
        <p:sp>
          <p:nvSpPr>
            <p:cNvPr id="5" name="Rounded Rectangle 34">
              <a:extLst>
                <a:ext uri="{FF2B5EF4-FFF2-40B4-BE49-F238E27FC236}">
                  <a16:creationId xmlns:a16="http://schemas.microsoft.com/office/drawing/2014/main" xmlns="" id="{C31F44B9-9509-ECD0-1A8E-D17651FBF535}"/>
                </a:ext>
              </a:extLst>
            </p:cNvPr>
            <p:cNvSpPr/>
            <p:nvPr/>
          </p:nvSpPr>
          <p:spPr>
            <a:xfrm>
              <a:off x="1261071" y="5565135"/>
              <a:ext cx="23542037" cy="4861522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endParaRPr lang="vi-VN" sz="2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endParaRPr lang="vi-VN" sz="280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just">
                <a:lnSpc>
                  <a:spcPct val="150000"/>
                </a:lnSpc>
              </a:pPr>
              <a:endParaRPr lang="vi-VN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just">
                <a:lnSpc>
                  <a:spcPct val="150000"/>
                </a:lnSpc>
              </a:pPr>
              <a:endParaRPr lang="vi-VN" sz="280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just">
                <a:lnSpc>
                  <a:spcPct val="150000"/>
                </a:lnSpc>
              </a:pPr>
              <a:endParaRPr lang="vi-VN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just">
                <a:lnSpc>
                  <a:spcPct val="150000"/>
                </a:lnSpc>
              </a:pPr>
              <a:endParaRPr lang="vi-VN" sz="280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endParaRPr lang="en-US" sz="2800" dirty="0"/>
            </a:p>
          </p:txBody>
        </p:sp>
        <p:grpSp>
          <p:nvGrpSpPr>
            <p:cNvPr id="6" name="Group 60">
              <a:extLst>
                <a:ext uri="{FF2B5EF4-FFF2-40B4-BE49-F238E27FC236}">
                  <a16:creationId xmlns:a16="http://schemas.microsoft.com/office/drawing/2014/main" xmlns="" id="{0F88CE08-F247-F311-E19F-4A23FE348466}"/>
                </a:ext>
              </a:extLst>
            </p:cNvPr>
            <p:cNvGrpSpPr/>
            <p:nvPr/>
          </p:nvGrpSpPr>
          <p:grpSpPr>
            <a:xfrm>
              <a:off x="1222851" y="5348149"/>
              <a:ext cx="4004282" cy="525522"/>
              <a:chOff x="1224542" y="6322795"/>
              <a:chExt cx="4004745" cy="528201"/>
            </a:xfrm>
          </p:grpSpPr>
          <p:sp>
            <p:nvSpPr>
              <p:cNvPr id="7" name="Freeform 20">
                <a:extLst>
                  <a:ext uri="{FF2B5EF4-FFF2-40B4-BE49-F238E27FC236}">
                    <a16:creationId xmlns:a16="http://schemas.microsoft.com/office/drawing/2014/main" xmlns="" id="{7C691C76-2440-9001-0255-119CCFFF4C23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3248669" y="4870377"/>
                <a:ext cx="528200" cy="3433036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0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6323798C-DC68-476C-3141-CA39715F0FB1}"/>
                  </a:ext>
                </a:extLst>
              </p:cNvPr>
              <p:cNvSpPr txBox="1"/>
              <p:nvPr/>
            </p:nvSpPr>
            <p:spPr>
              <a:xfrm>
                <a:off x="2024048" y="6322795"/>
                <a:ext cx="1524945" cy="2493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b="1" dirty="0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2800" b="1" dirty="0">
                  <a:solidFill>
                    <a:srgbClr val="0999C8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" name="Round Diagonal Corner Rectangle 41">
                <a:extLst>
                  <a:ext uri="{FF2B5EF4-FFF2-40B4-BE49-F238E27FC236}">
                    <a16:creationId xmlns:a16="http://schemas.microsoft.com/office/drawing/2014/main" xmlns="" id="{99A9E8A4-920A-51A2-C6A9-D1B644AC9239}"/>
                  </a:ext>
                </a:extLst>
              </p:cNvPr>
              <p:cNvSpPr/>
              <p:nvPr/>
            </p:nvSpPr>
            <p:spPr>
              <a:xfrm flipV="1">
                <a:off x="1224542" y="6322799"/>
                <a:ext cx="777240" cy="528197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10" name="Freeform 15">
                <a:extLst>
                  <a:ext uri="{FF2B5EF4-FFF2-40B4-BE49-F238E27FC236}">
                    <a16:creationId xmlns:a16="http://schemas.microsoft.com/office/drawing/2014/main" xmlns="" id="{E8A90654-7425-7E90-D065-27538CD28DC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13161" y="6394807"/>
                <a:ext cx="265682" cy="456189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80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10D0FF8B-0BC8-6F4F-9D2C-E25D390E458F}"/>
                  </a:ext>
                </a:extLst>
              </p:cNvPr>
              <p:cNvSpPr txBox="1"/>
              <p:nvPr/>
            </p:nvSpPr>
            <p:spPr>
              <a:xfrm>
                <a:off x="0" y="1323471"/>
                <a:ext cx="16272939" cy="51533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 dân của tỉnh đó sau 1 năm là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800+800.</m:t>
                    </m:r>
                    <m:r>
                      <a:rPr lang="en-US" sz="2800" b="0" i="1" smtClean="0"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𝑟</m:t>
                    </m:r>
                    <m:r>
                      <a:rPr lang="en-US" sz="2800" b="0" i="1" smtClean="0">
                        <a:latin typeface="Cambria Math"/>
                        <a:ea typeface="Cambria Math"/>
                        <a:cs typeface="Tahoma" panose="020B0604030504040204" pitchFamily="34" charset="0"/>
                      </a:rPr>
                      <m:t>%=800(1+</m:t>
                    </m:r>
                    <m:f>
                      <m:fPr>
                        <m:ctrlPr>
                          <a:rPr lang="en-US" sz="2800" b="0" i="1" smtClean="0">
                            <a:latin typeface="Cambria Math"/>
                            <a:ea typeface="Cambria Math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  <a:ea typeface="Cambria Math"/>
                            <a:cs typeface="Tahoma" panose="020B0604030504040204" pitchFamily="34" charset="0"/>
                          </a:rPr>
                          <m:t>𝑟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  <a:ea typeface="Cambria Math"/>
                            <a:cs typeface="Tahoma" panose="020B0604030504040204" pitchFamily="34" charset="0"/>
                          </a:rPr>
                          <m:t>100</m:t>
                        </m:r>
                      </m:den>
                    </m:f>
                    <m:r>
                      <a:rPr lang="en-US" sz="2800" b="0" i="1" smtClean="0">
                        <a:latin typeface="Cambria Math"/>
                        <a:ea typeface="Cambria Math"/>
                        <a:cs typeface="Tahoma" panose="020B0604030504040204" pitchFamily="34" charset="0"/>
                      </a:rPr>
                      <m:t>)</m:t>
                    </m:r>
                  </m:oMath>
                </a14:m>
                <a:r>
                  <a:rPr lang="en-US" sz="28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(nghìn người)</a:t>
                </a:r>
              </a:p>
              <a:p>
                <a:r>
                  <a:rPr lang="en-US" sz="28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 dân của tỉnh đó sau 2 năm là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800</m:t>
                    </m:r>
                    <m:d>
                      <m:dPr>
                        <m:ctrlPr>
                          <a:rPr lang="en-US" sz="2800" b="0" i="1" smtClean="0"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1+</m:t>
                        </m:r>
                        <m:r>
                          <a:rPr lang="en-US" sz="2800" b="0" i="1" smtClean="0"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𝑟</m:t>
                        </m:r>
                        <m:r>
                          <a:rPr lang="en-US" sz="2800" b="0" i="1" smtClean="0">
                            <a:latin typeface="Cambria Math"/>
                            <a:ea typeface="Cambria Math"/>
                            <a:cs typeface="Tahoma" panose="020B0604030504040204" pitchFamily="34" charset="0"/>
                          </a:rPr>
                          <m:t>%</m:t>
                        </m:r>
                      </m:e>
                    </m:d>
                    <m:r>
                      <a:rPr lang="en-US" sz="2800" b="0" i="1" smtClean="0">
                        <a:latin typeface="Cambria Math"/>
                        <a:ea typeface="Cambria Math"/>
                        <a:cs typeface="Tahoma" panose="020B0604030504040204" pitchFamily="34" charset="0"/>
                      </a:rPr>
                      <m:t>+</m:t>
                    </m:r>
                  </m:oMath>
                </a14:m>
                <a:r>
                  <a:rPr lang="en-US" sz="2800"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800</m:t>
                    </m:r>
                    <m:d>
                      <m:dPr>
                        <m:ctrlPr>
                          <a:rPr lang="en-US" sz="2800" i="1"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1+</m:t>
                        </m:r>
                        <m:r>
                          <a:rPr lang="en-US" sz="2800" i="1"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𝑟</m:t>
                        </m:r>
                        <m:r>
                          <a:rPr lang="en-US" sz="2800" i="1">
                            <a:latin typeface="Cambria Math"/>
                            <a:ea typeface="Cambria Math"/>
                            <a:cs typeface="Tahoma" panose="020B0604030504040204" pitchFamily="34" charset="0"/>
                          </a:rPr>
                          <m:t>%</m:t>
                        </m:r>
                      </m:e>
                    </m:d>
                    <m:r>
                      <a:rPr lang="en-US" sz="2800" i="1"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𝑟</m:t>
                    </m:r>
                    <m:r>
                      <a:rPr lang="en-US" sz="2800" i="1">
                        <a:latin typeface="Cambria Math"/>
                        <a:ea typeface="Cambria Math"/>
                        <a:cs typeface="Tahoma" panose="020B0604030504040204" pitchFamily="34" charset="0"/>
                      </a:rPr>
                      <m:t>%</m:t>
                    </m:r>
                  </m:oMath>
                </a14:m>
                <a:r>
                  <a:rPr lang="en-US" sz="28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r>
                  <a:rPr lang="en-US" sz="28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				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=800</m:t>
                    </m:r>
                    <m:sSup>
                      <m:sSupPr>
                        <m:ctrlPr>
                          <a:rPr lang="en-US" sz="2800" b="0" i="1" smtClean="0">
                            <a:latin typeface="Cambria Math"/>
                            <a:ea typeface="Cambria Math"/>
                            <a:cs typeface="Tahoma" panose="020B060403050404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b="0" i="1" smtClean="0">
                                <a:latin typeface="Cambria Math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dPr>
                          <m:e>
                            <m:r>
                              <a:rPr lang="en-US" sz="2800" b="0" i="0" smtClean="0">
                                <a:latin typeface="Cambria Math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1+</m:t>
                            </m:r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r</m:t>
                            </m:r>
                            <m:r>
                              <a:rPr lang="en-US" sz="2800" b="0" i="1" smtClean="0">
                                <a:latin typeface="Cambria Math"/>
                                <a:ea typeface="Cambria Math"/>
                                <a:cs typeface="Tahoma" panose="020B0604030504040204" pitchFamily="34" charset="0"/>
                              </a:rPr>
                              <m:t>%</m:t>
                            </m:r>
                          </m:e>
                        </m:d>
                      </m:e>
                      <m:sup>
                        <m:r>
                          <a:rPr lang="en-US" sz="2800" b="0" i="1" smtClean="0">
                            <a:latin typeface="Cambria Math"/>
                            <a:ea typeface="Cambria Math"/>
                            <a:cs typeface="Tahoma" panose="020B0604030504040204" pitchFamily="34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latin typeface="Cambria Math"/>
                        <a:ea typeface="Cambria Math"/>
                        <a:cs typeface="Tahoma" panose="020B0604030504040204" pitchFamily="34" charset="0"/>
                      </a:rPr>
                      <m:t>=</m:t>
                    </m:r>
                    <m:r>
                      <a:rPr lang="en-US" sz="2800" i="1">
                        <a:latin typeface="Cambria Math"/>
                        <a:ea typeface="Cambria Math"/>
                        <a:cs typeface="Tahoma" panose="020B0604030504040204" pitchFamily="34" charset="0"/>
                      </a:rPr>
                      <m:t>800</m:t>
                    </m:r>
                    <m:sSup>
                      <m:sSupPr>
                        <m:ctrlPr>
                          <a:rPr lang="en-US" sz="2800" b="0" i="1" smtClean="0">
                            <a:latin typeface="Cambria Math"/>
                            <a:ea typeface="Cambria Math"/>
                            <a:cs typeface="Tahoma" panose="020B060403050404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latin typeface="Cambria Math"/>
                                <a:ea typeface="Cambria Math"/>
                                <a:cs typeface="Tahoma" panose="020B0604030504040204" pitchFamily="34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/>
                                <a:ea typeface="Cambria Math"/>
                                <a:cs typeface="Tahoma" panose="020B0604030504040204" pitchFamily="34" charset="0"/>
                              </a:rPr>
                              <m:t>1+</m:t>
                            </m:r>
                            <m:f>
                              <m:fPr>
                                <m:ctrlPr>
                                  <a:rPr lang="en-US" sz="2800" i="1">
                                    <a:latin typeface="Cambria Math"/>
                                    <a:ea typeface="Cambria Math"/>
                                    <a:cs typeface="Tahoma" panose="020B060403050404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i="1">
                                    <a:latin typeface="Cambria Math"/>
                                    <a:ea typeface="Cambria Math"/>
                                    <a:cs typeface="Tahoma" panose="020B0604030504040204" pitchFamily="34" charset="0"/>
                                  </a:rPr>
                                  <m:t>𝑟</m:t>
                                </m:r>
                              </m:num>
                              <m:den>
                                <m:r>
                                  <a:rPr lang="en-US" sz="2800" i="1">
                                    <a:latin typeface="Cambria Math"/>
                                    <a:ea typeface="Cambria Math"/>
                                    <a:cs typeface="Tahoma" panose="020B0604030504040204" pitchFamily="34" charset="0"/>
                                  </a:rPr>
                                  <m:t>100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800" b="0" i="1" smtClean="0">
                            <a:latin typeface="Cambria Math"/>
                            <a:ea typeface="Cambria Math"/>
                            <a:cs typeface="Tahoma" panose="020B0604030504040204" pitchFamily="34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sz="2800" b="0" i="0" smtClean="0">
                        <a:latin typeface="Cambria Math"/>
                        <a:ea typeface="Cambria Math"/>
                        <a:cs typeface="Tahoma" panose="020B0604030504040204" pitchFamily="34" charset="0"/>
                      </a:rPr>
                      <m:t>  </m:t>
                    </m:r>
                  </m:oMath>
                </a14:m>
                <a:r>
                  <a:rPr lang="en-US" sz="28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(nghìn người).</a:t>
                </a:r>
              </a:p>
              <a:p>
                <a:r>
                  <a:rPr lang="en-US" sz="28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Lập luận hoàn toàn tương tự ta có số dân của tỉnh đó sau 5 năm là:</a:t>
                </a:r>
              </a:p>
              <a:p>
                <a:r>
                  <a:rPr lang="en-US" sz="28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  <a:ea typeface="Cambria Math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/>
                            <a:ea typeface="Cambria Math"/>
                            <a:cs typeface="Tahoma" panose="020B0604030504040204" pitchFamily="34" charset="0"/>
                          </a:rPr>
                          <m:t>𝑃</m:t>
                        </m:r>
                        <m:r>
                          <a:rPr lang="en-US" sz="2800" b="0" i="1" smtClean="0">
                            <a:latin typeface="Cambria Math"/>
                            <a:ea typeface="Cambria Math"/>
                            <a:cs typeface="Tahoma" panose="020B0604030504040204" pitchFamily="34" charset="0"/>
                          </a:rPr>
                          <m:t>=800</m:t>
                        </m:r>
                        <m:d>
                          <m:dPr>
                            <m:ctrlPr>
                              <a:rPr lang="en-US" sz="2800" i="1">
                                <a:latin typeface="Cambria Math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dPr>
                          <m:e>
                            <m:r>
                              <a:rPr lang="en-US" sz="2800">
                                <a:latin typeface="Cambria Math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1+</m:t>
                            </m:r>
                            <m:f>
                              <m:fPr>
                                <m:ctrlPr>
                                  <a:rPr lang="en-US" sz="2800" b="0" i="1" smtClean="0">
                                    <a:latin typeface="Cambria Math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sz="2800">
                                    <a:latin typeface="Cambria Math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r</m:t>
                                </m:r>
                              </m:num>
                              <m:den>
                                <m:r>
                                  <a:rPr lang="en-US" sz="2800" b="0" i="1" smtClean="0">
                                    <a:latin typeface="Cambria Math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100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800" b="0" i="1" smtClean="0">
                            <a:latin typeface="Cambria Math"/>
                            <a:ea typeface="Cambria Math"/>
                            <a:cs typeface="Tahoma" panose="020B0604030504040204" pitchFamily="34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8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(nghìn người)</a:t>
                </a:r>
              </a:p>
              <a:p>
                <a:r>
                  <a:rPr lang="en-US" sz="28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 Số dân của tỉnh đó ước tính sau 5 năm nữa là:</a:t>
                </a:r>
              </a:p>
              <a:p>
                <a:endParaRPr lang="en-US" sz="2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  <a:ea typeface="Cambria Math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  <a:ea typeface="Cambria Math"/>
                            <a:cs typeface="Tahoma" panose="020B0604030504040204" pitchFamily="34" charset="0"/>
                          </a:rPr>
                          <m:t>𝑃</m:t>
                        </m:r>
                        <m:r>
                          <a:rPr lang="en-US" sz="2800" i="1">
                            <a:latin typeface="Cambria Math"/>
                            <a:ea typeface="Cambria Math"/>
                            <a:cs typeface="Tahoma" panose="020B0604030504040204" pitchFamily="34" charset="0"/>
                          </a:rPr>
                          <m:t>=800</m:t>
                        </m:r>
                        <m:d>
                          <m:dPr>
                            <m:ctrlPr>
                              <a:rPr lang="en-US" sz="2800" i="1">
                                <a:latin typeface="Cambria Math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dPr>
                          <m:e>
                            <m:r>
                              <a:rPr lang="en-US" sz="2800">
                                <a:latin typeface="Cambria Math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1+</m:t>
                            </m:r>
                            <m:f>
                              <m:fPr>
                                <m:ctrlPr>
                                  <a:rPr lang="en-US" sz="2800" i="1">
                                    <a:latin typeface="Cambria Math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0" i="0" smtClean="0">
                                    <a:latin typeface="Cambria Math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15</m:t>
                                </m:r>
                              </m:num>
                              <m:den>
                                <m:r>
                                  <a:rPr lang="en-US" sz="2800" i="1">
                                    <a:latin typeface="Cambria Math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100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800" i="1">
                            <a:latin typeface="Cambria Math"/>
                            <a:ea typeface="Cambria Math"/>
                            <a:cs typeface="Tahoma" panose="020B0604030504040204" pitchFamily="34" charset="0"/>
                          </a:rPr>
                          <m:t>5</m:t>
                        </m:r>
                      </m:sup>
                    </m:sSup>
                    <m:r>
                      <a:rPr lang="en-US" sz="2800" i="1" smtClean="0">
                        <a:latin typeface="Cambria Math"/>
                        <a:ea typeface="Cambria Math"/>
                        <a:cs typeface="Tahoma" panose="020B0604030504040204" pitchFamily="34" charset="0"/>
                      </a:rPr>
                      <m:t>≈</m:t>
                    </m:r>
                    <m:r>
                      <a:rPr lang="en-US" sz="2800" b="0" i="1" smtClean="0">
                        <a:latin typeface="Cambria Math"/>
                        <a:ea typeface="Cambria Math"/>
                        <a:cs typeface="Tahoma" panose="020B0604030504040204" pitchFamily="34" charset="0"/>
                      </a:rPr>
                      <m:t>800</m:t>
                    </m:r>
                    <m:d>
                      <m:dPr>
                        <m:ctrlPr>
                          <a:rPr lang="en-US" sz="2800" b="0" i="1" smtClean="0">
                            <a:latin typeface="Cambria Math"/>
                            <a:ea typeface="Cambria Math"/>
                            <a:cs typeface="Tahoma" panose="020B0604030504040204" pitchFamily="34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800" b="0" i="1" smtClean="0">
                                <a:latin typeface="Cambria Math"/>
                                <a:ea typeface="Cambria Math"/>
                                <a:cs typeface="Tahoma" panose="020B0604030504040204" pitchFamily="34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latin typeface="Cambria Math"/>
                                <a:ea typeface="Cambria Math"/>
                                <a:cs typeface="Tahoma" panose="020B0604030504040204" pitchFamily="34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/>
                                <a:ea typeface="Cambria Math"/>
                                <a:cs typeface="Tahoma" panose="020B0604030504040204" pitchFamily="34" charset="0"/>
                              </a:rPr>
                              <m:t>5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/>
                                <a:ea typeface="Cambria Math"/>
                                <a:cs typeface="Tahoma" panose="020B0604030504040204" pitchFamily="34" charset="0"/>
                              </a:rPr>
                              <m:t>0</m:t>
                            </m:r>
                          </m:sup>
                        </m:sSubSup>
                        <m:sSup>
                          <m:sSupPr>
                            <m:ctrlPr>
                              <a:rPr lang="en-US" sz="2800" b="0" i="1" smtClean="0">
                                <a:latin typeface="Cambria Math"/>
                                <a:ea typeface="Cambria Math"/>
                                <a:cs typeface="Tahoma" panose="020B0604030504040204" pitchFamily="34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/>
                                <a:ea typeface="Cambria Math"/>
                                <a:cs typeface="Tahoma" panose="020B0604030504040204" pitchFamily="34" charset="0"/>
                              </a:rPr>
                              <m:t>1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/>
                                <a:ea typeface="Cambria Math"/>
                                <a:cs typeface="Tahoma" panose="020B0604030504040204" pitchFamily="34" charset="0"/>
                              </a:rPr>
                              <m:t>5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/>
                            <a:ea typeface="Cambria Math"/>
                            <a:cs typeface="Tahoma" panose="020B0604030504040204" pitchFamily="34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2800" b="0" i="1" smtClean="0">
                                <a:latin typeface="Cambria Math"/>
                                <a:ea typeface="Cambria Math"/>
                                <a:cs typeface="Tahoma" panose="020B0604030504040204" pitchFamily="34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latin typeface="Cambria Math"/>
                                <a:ea typeface="Cambria Math"/>
                                <a:cs typeface="Tahoma" panose="020B0604030504040204" pitchFamily="34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/>
                                <a:ea typeface="Cambria Math"/>
                                <a:cs typeface="Tahoma" panose="020B0604030504040204" pitchFamily="34" charset="0"/>
                              </a:rPr>
                              <m:t>5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/>
                                <a:ea typeface="Cambria Math"/>
                                <a:cs typeface="Tahoma" panose="020B0604030504040204" pitchFamily="34" charset="0"/>
                              </a:rPr>
                              <m:t>2</m:t>
                            </m:r>
                          </m:sup>
                        </m:sSubSup>
                        <m:sSup>
                          <m:sSupPr>
                            <m:ctrlPr>
                              <a:rPr lang="en-US" sz="2800" b="0" i="1" smtClean="0">
                                <a:latin typeface="Cambria Math"/>
                                <a:ea typeface="Cambria Math"/>
                                <a:cs typeface="Tahoma" panose="020B0604030504040204" pitchFamily="34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/>
                                <a:ea typeface="Cambria Math"/>
                                <a:cs typeface="Tahoma" panose="020B0604030504040204" pitchFamily="34" charset="0"/>
                              </a:rPr>
                              <m:t>1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/>
                                <a:ea typeface="Cambria Math"/>
                                <a:cs typeface="Tahoma" panose="020B0604030504040204" pitchFamily="34" charset="0"/>
                              </a:rPr>
                              <m:t>4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/>
                            <a:ea typeface="Cambria Math"/>
                            <a:cs typeface="Tahoma" panose="020B0604030504040204" pitchFamily="34" charset="0"/>
                          </a:rPr>
                          <m:t>.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/>
                                <a:ea typeface="Cambria Math"/>
                                <a:cs typeface="Tahoma" panose="020B0604030504040204" pitchFamily="34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/>
                                <a:ea typeface="Cambria Math"/>
                                <a:cs typeface="Tahoma" panose="020B0604030504040204" pitchFamily="34" charset="0"/>
                              </a:rPr>
                              <m:t>15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/>
                                <a:ea typeface="Cambria Math"/>
                                <a:cs typeface="Tahoma" panose="020B0604030504040204" pitchFamily="34" charset="0"/>
                              </a:rPr>
                              <m:t>100</m:t>
                            </m:r>
                          </m:den>
                        </m:f>
                      </m:e>
                    </m:d>
                    <m:r>
                      <a:rPr lang="en-US" sz="2800" b="0" i="1" smtClean="0">
                        <a:latin typeface="Cambria Math"/>
                        <a:ea typeface="Cambria Math"/>
                        <a:cs typeface="Tahoma" panose="020B0604030504040204" pitchFamily="34" charset="0"/>
                      </a:rPr>
                      <m:t>=1400</m:t>
                    </m:r>
                  </m:oMath>
                </a14:m>
                <a:r>
                  <a:rPr lang="en-US" sz="28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(nghìn người)</a:t>
                </a:r>
              </a:p>
              <a:p>
                <a:pPr>
                  <a:lnSpc>
                    <a:spcPct val="150000"/>
                  </a:lnSpc>
                </a:pPr>
                <a:endParaRPr lang="vi-VN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0D0FF8B-0BC8-6F4F-9D2C-E25D390E45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323471"/>
                <a:ext cx="16272939" cy="5153398"/>
              </a:xfrm>
              <a:prstGeom prst="rect">
                <a:avLst/>
              </a:prstGeom>
              <a:blipFill>
                <a:blip r:embed="rId4"/>
                <a:stretch>
                  <a:fillRect l="-749" t="-4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34069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ontent Placeholder 2">
            <a:extLst>
              <a:ext uri="{FF2B5EF4-FFF2-40B4-BE49-F238E27FC236}">
                <a16:creationId xmlns:a16="http://schemas.microsoft.com/office/drawing/2014/main" xmlns="" id="{14822BB7-DB89-4357-87F0-6E511FC44A6A}"/>
              </a:ext>
            </a:extLst>
          </p:cNvPr>
          <p:cNvSpPr txBox="1">
            <a:spLocks/>
          </p:cNvSpPr>
          <p:nvPr/>
        </p:nvSpPr>
        <p:spPr>
          <a:xfrm>
            <a:off x="587828" y="1687492"/>
            <a:ext cx="11016343" cy="2623252"/>
          </a:xfrm>
          <a:prstGeom prst="rect">
            <a:avLst/>
          </a:prstGeom>
          <a:solidFill>
            <a:srgbClr val="D6F7FE"/>
          </a:solidFill>
          <a:ln>
            <a:solidFill>
              <a:srgbClr val="00B0F0"/>
            </a:solidFill>
          </a:ln>
        </p:spPr>
        <p:txBody>
          <a:bodyPr tIns="45720" bIns="45720"/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Tomaho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3000"/>
              </a:spcBef>
              <a:buNone/>
            </a:pPr>
            <a:r>
              <a:rPr lang="pt-BR"/>
              <a:t>- Ôn tập các kiến thức chương VIII đã học.</a:t>
            </a:r>
            <a:endParaRPr lang="en-US"/>
          </a:p>
          <a:p>
            <a:pPr marL="0" indent="0">
              <a:buNone/>
            </a:pPr>
            <a:r>
              <a:rPr lang="pt-BR"/>
              <a:t>- Làm bài tập cuối chương VIII.</a:t>
            </a:r>
            <a:endParaRPr lang="en-US" sz="24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DB348FD-F88E-394C-B555-87EB7221B4C7}"/>
              </a:ext>
            </a:extLst>
          </p:cNvPr>
          <p:cNvSpPr txBox="1"/>
          <p:nvPr/>
        </p:nvSpPr>
        <p:spPr>
          <a:xfrm>
            <a:off x="3369452" y="800099"/>
            <a:ext cx="57255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E00D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CỦNG CỐ - DẶN DÒ</a:t>
            </a:r>
            <a:endParaRPr lang="en-US" sz="4000" b="1" dirty="0">
              <a:solidFill>
                <a:srgbClr val="0E00DC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52004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555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131" y="5639696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249507" y="4317635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0046" y="-3391492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817" y="252696"/>
            <a:ext cx="8026400" cy="2060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135323" y="702743"/>
                <a:ext cx="592135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800">
                    <a:solidFill>
                      <a:srgbClr val="FF900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 thức nào sau đây là công thức khai triển nhị thức Newton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800" i="1" smtClean="0">
                            <a:solidFill>
                              <a:srgbClr val="FF900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sz="2800" i="1">
                                <a:solidFill>
                                  <a:srgbClr val="FF900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rgbClr val="FF900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lang="en-US" sz="2800" i="1">
                                <a:solidFill>
                                  <a:srgbClr val="FF900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2800" i="1">
                                <a:solidFill>
                                  <a:srgbClr val="FF900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sz="2800" b="0" i="1" smtClean="0">
                            <a:solidFill>
                              <a:srgbClr val="FF900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FF900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?</m:t>
                    </m:r>
                  </m:oMath>
                </a14:m>
                <a:endParaRPr lang="en-US" sz="2800" dirty="0">
                  <a:solidFill>
                    <a:srgbClr val="FF900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5323" y="702743"/>
                <a:ext cx="5921351" cy="954107"/>
              </a:xfrm>
              <a:prstGeom prst="rect">
                <a:avLst/>
              </a:prstGeom>
              <a:blipFill>
                <a:blip r:embed="rId12"/>
                <a:stretch>
                  <a:fillRect l="-1543" t="-6369" r="-2881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78341" y="2541928"/>
                <a:ext cx="5733523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>
                    <a:solidFill>
                      <a:srgbClr val="0033CC"/>
                    </a:solidFill>
                  </a:rPr>
                  <a:t>A.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+4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8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+6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800" i="1" smtClean="0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2800" dirty="0">
                    <a:solidFill>
                      <a:srgbClr val="0033CC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4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𝑎𝑏</m:t>
                        </m:r>
                      </m:e>
                      <m:sup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0033CC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41" y="2541928"/>
                <a:ext cx="5733523" cy="914400"/>
              </a:xfrm>
              <a:prstGeom prst="roundRect">
                <a:avLst/>
              </a:prstGeom>
              <a:blipFill>
                <a:blip r:embed="rId13"/>
                <a:stretch>
                  <a:fillRect l="-1274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/>
              <p:cNvSpPr/>
              <p:nvPr/>
            </p:nvSpPr>
            <p:spPr>
              <a:xfrm>
                <a:off x="6255278" y="2552108"/>
                <a:ext cx="5733523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>
                    <a:solidFill>
                      <a:srgbClr val="0033CC"/>
                    </a:solidFill>
                  </a:rPr>
                  <a:t>B.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8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+4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+6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800" dirty="0">
                    <a:solidFill>
                      <a:srgbClr val="0033CC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4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𝑎𝑏</m:t>
                        </m:r>
                      </m:e>
                      <m:sup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8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0033CC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5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5278" y="2552108"/>
                <a:ext cx="5733523" cy="914400"/>
              </a:xfrm>
              <a:prstGeom prst="roundRect">
                <a:avLst/>
              </a:prstGeom>
              <a:blipFill>
                <a:blip r:embed="rId14"/>
                <a:stretch>
                  <a:fillRect l="-1273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/>
              <p:cNvSpPr/>
              <p:nvPr/>
            </p:nvSpPr>
            <p:spPr>
              <a:xfrm>
                <a:off x="78341" y="3610757"/>
                <a:ext cx="5733523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solidFill>
                      <a:srgbClr val="0033CC"/>
                    </a:solidFill>
                  </a:rPr>
                  <a:t>C.</a:t>
                </a:r>
                <a:r>
                  <a:rPr lang="en-US" sz="2800">
                    <a:solidFill>
                      <a:srgbClr val="0033CC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4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8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+6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2800" dirty="0">
                    <a:solidFill>
                      <a:srgbClr val="0033CC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4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𝑎𝑏</m:t>
                        </m:r>
                      </m:e>
                      <m:sup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8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0033CC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41" y="3610757"/>
                <a:ext cx="5733523" cy="914400"/>
              </a:xfrm>
              <a:prstGeom prst="roundRect">
                <a:avLst/>
              </a:prstGeom>
              <a:blipFill>
                <a:blip r:embed="rId15"/>
                <a:stretch>
                  <a:fillRect l="-1274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6255278" y="3662676"/>
                <a:ext cx="5766027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solidFill>
                      <a:srgbClr val="0033CC"/>
                    </a:solidFill>
                  </a:rPr>
                  <a:t>D.</a:t>
                </a:r>
                <a:r>
                  <a:rPr lang="en-US" sz="2800">
                    <a:solidFill>
                      <a:srgbClr val="0033CC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8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+4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8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+6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4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𝑎𝑏</m:t>
                        </m:r>
                      </m:e>
                      <m:sup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8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0033CC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5278" y="3662676"/>
                <a:ext cx="5766027" cy="914400"/>
              </a:xfrm>
              <a:prstGeom prst="roundRect">
                <a:avLst/>
              </a:prstGeom>
              <a:blipFill>
                <a:blip r:embed="rId16"/>
                <a:stretch>
                  <a:fillRect l="-1266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77" name="Explosion 2 76"/>
          <p:cNvSpPr/>
          <p:nvPr/>
        </p:nvSpPr>
        <p:spPr>
          <a:xfrm>
            <a:off x="4377979" y="4602676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14F30C0D-1FBE-3596-CE98-0953E070C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2966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Rounded Rectangle 20"/>
          <p:cNvSpPr/>
          <p:nvPr/>
        </p:nvSpPr>
        <p:spPr>
          <a:xfrm>
            <a:off x="2348790" y="2514600"/>
            <a:ext cx="113254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A. 6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357509" y="2514600"/>
            <a:ext cx="1231899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D. 3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7041881" y="2514600"/>
            <a:ext cx="1185747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C. 4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619098" y="2537944"/>
            <a:ext cx="1176099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err="1">
                <a:solidFill>
                  <a:srgbClr val="0033CC"/>
                </a:solidFill>
              </a:rPr>
              <a:t>B</a:t>
            </a:r>
            <a:r>
              <a:rPr lang="en-US" sz="3200">
                <a:solidFill>
                  <a:srgbClr val="0033CC"/>
                </a:solidFill>
              </a:rPr>
              <a:t>. </a:t>
            </a:r>
            <a:r>
              <a:rPr lang="en-US" sz="2667">
                <a:solidFill>
                  <a:srgbClr val="0033CC"/>
                </a:solidFill>
              </a:rPr>
              <a:t>5</a:t>
            </a:r>
            <a:endParaRPr lang="en-US" sz="2667" dirty="0">
              <a:solidFill>
                <a:srgbClr val="0033CC"/>
              </a:solidFill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2" name="Explosion 2 51"/>
          <p:cNvSpPr/>
          <p:nvPr/>
        </p:nvSpPr>
        <p:spPr>
          <a:xfrm>
            <a:off x="1219321" y="4485155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3D36D415-3EC1-34F6-6B73-87533282F0AB}"/>
                  </a:ext>
                </a:extLst>
              </p:cNvPr>
              <p:cNvSpPr txBox="1"/>
              <p:nvPr/>
            </p:nvSpPr>
            <p:spPr>
              <a:xfrm>
                <a:off x="3149600" y="677827"/>
                <a:ext cx="658175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800">
                    <a:solidFill>
                      <a:srgbClr val="FF900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 khai triển nhị thức Newton </a:t>
                </a:r>
              </a:p>
              <a:p>
                <a:pPr algn="ctr"/>
                <a:r>
                  <a:rPr lang="fr-FR" sz="2800">
                    <a:solidFill>
                      <a:srgbClr val="FF900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800" i="1" smtClean="0">
                            <a:solidFill>
                              <a:srgbClr val="FF900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sz="2800" i="1">
                                <a:solidFill>
                                  <a:srgbClr val="FF900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FF900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2800" b="0" i="1" smtClean="0">
                                <a:solidFill>
                                  <a:srgbClr val="FF900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2800" i="1">
                                <a:solidFill>
                                  <a:srgbClr val="FF900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2800" b="0" i="1" smtClean="0">
                                <a:solidFill>
                                  <a:srgbClr val="FF900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800" b="0" i="1" smtClean="0">
                            <a:solidFill>
                              <a:srgbClr val="FF900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FF900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>
                    <a:solidFill>
                      <a:srgbClr val="FF900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 bao nhiêu số hạng?</a:t>
                </a:r>
                <a:endParaRPr lang="en-US" sz="2800" dirty="0">
                  <a:solidFill>
                    <a:srgbClr val="FF900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D36D415-3EC1-34F6-6B73-87533282F0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9600" y="677827"/>
                <a:ext cx="6581751" cy="954107"/>
              </a:xfrm>
              <a:prstGeom prst="rect">
                <a:avLst/>
              </a:prstGeom>
              <a:blipFill>
                <a:blip r:embed="rId16"/>
                <a:stretch>
                  <a:fillRect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235" y="4231881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358" y="2335916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457" y="3703353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77356" y="-3048884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ounded Rectangle 27"/>
              <p:cNvSpPr/>
              <p:nvPr/>
            </p:nvSpPr>
            <p:spPr>
              <a:xfrm>
                <a:off x="290660" y="2141679"/>
                <a:ext cx="9739715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>
                    <a:solidFill>
                      <a:srgbClr val="0033CC"/>
                    </a:solidFill>
                  </a:rPr>
                  <a:t>A.</a:t>
                </a:r>
                <a:r>
                  <a:rPr lang="en-US" sz="3200">
                    <a:solidFill>
                      <a:srgbClr val="0033CC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32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5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32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32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+10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32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+10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3200" i="1">
                                <a:solidFill>
                                  <a:srgbClr val="0033CC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+5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32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rgbClr val="0033CC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28" name="Rounded 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660" y="2141679"/>
                <a:ext cx="9739715" cy="914400"/>
              </a:xfrm>
              <a:prstGeom prst="roundRect">
                <a:avLst/>
              </a:prstGeom>
              <a:blipFill>
                <a:blip r:embed="rId18"/>
                <a:stretch>
                  <a:fillRect l="-1063" b="-3947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ounded Rectangle 32"/>
              <p:cNvSpPr/>
              <p:nvPr/>
            </p:nvSpPr>
            <p:spPr>
              <a:xfrm>
                <a:off x="314959" y="3167932"/>
                <a:ext cx="9715416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>
                    <a:solidFill>
                      <a:srgbClr val="0033CC"/>
                    </a:solidFill>
                  </a:rPr>
                  <a:t>B.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i="1" smtClean="0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  <m:sup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p>
                      <m:sSupPr>
                        <m:ctrlPr>
                          <a:rPr lang="en-US" sz="3200" i="1" smtClean="0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3200" i="1" smtClean="0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  <m:sup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sSup>
                      <m:sSupPr>
                        <m:ctrlPr>
                          <a:rPr lang="en-US" sz="32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32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  <m:sup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p>
                      <m:sSupPr>
                        <m:ctrlPr>
                          <a:rPr lang="en-US" sz="32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3200" i="1" smtClean="0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32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  <m:sup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p>
                      <m:sSupPr>
                        <m:ctrlPr>
                          <a:rPr lang="en-US" sz="32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32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200">
                    <a:solidFill>
                      <a:srgbClr val="0033CC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32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  <m:sup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bSup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32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32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  <m:sup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bSup>
                    <m:sSup>
                      <m:sSupPr>
                        <m:ctrlPr>
                          <a:rPr lang="en-US" sz="32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33" name="Rounded 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959" y="3167932"/>
                <a:ext cx="9715416" cy="914400"/>
              </a:xfrm>
              <a:prstGeom prst="roundRect">
                <a:avLst/>
              </a:prstGeom>
              <a:blipFill>
                <a:blip r:embed="rId19"/>
                <a:stretch>
                  <a:fillRect l="-1129" b="-4605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ounded Rectangle 37"/>
              <p:cNvSpPr/>
              <p:nvPr/>
            </p:nvSpPr>
            <p:spPr>
              <a:xfrm>
                <a:off x="314959" y="5160148"/>
                <a:ext cx="9739714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>
                    <a:solidFill>
                      <a:srgbClr val="0033CC"/>
                    </a:solidFill>
                  </a:rPr>
                  <a:t>D.</a:t>
                </a:r>
                <a:r>
                  <a:rPr lang="en-US" sz="3200">
                    <a:solidFill>
                      <a:srgbClr val="0033CC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  <m:sup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bSup>
                    <m:sSup>
                      <m:sSupPr>
                        <m:ctrlPr>
                          <a:rPr lang="en-US" sz="32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32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32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  <m:sup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bSup>
                    <m:sSup>
                      <m:sSupPr>
                        <m:ctrlPr>
                          <a:rPr lang="en-US" sz="32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32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32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32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  <m:sup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p>
                      <m:sSupPr>
                        <m:ctrlPr>
                          <a:rPr lang="en-US" sz="32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32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32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  <m:sup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p>
                      <m:sSupPr>
                        <m:ctrlPr>
                          <a:rPr lang="en-US" sz="32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32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200">
                    <a:solidFill>
                      <a:srgbClr val="0033CC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32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  <m:sup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a:rPr lang="en-US" sz="32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32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32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  <m:sup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p>
                      <m:sSupPr>
                        <m:ctrlPr>
                          <a:rPr lang="en-US" sz="32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38" name="Rounded 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959" y="5160148"/>
                <a:ext cx="9739714" cy="914400"/>
              </a:xfrm>
              <a:prstGeom prst="roundRect">
                <a:avLst/>
              </a:prstGeom>
              <a:blipFill>
                <a:blip r:embed="rId20"/>
                <a:stretch>
                  <a:fillRect l="-1126" b="-5263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ounded Rectangle 38"/>
              <p:cNvSpPr/>
              <p:nvPr/>
            </p:nvSpPr>
            <p:spPr>
              <a:xfrm>
                <a:off x="290661" y="4166870"/>
                <a:ext cx="9739714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>
                    <a:solidFill>
                      <a:srgbClr val="0033CC"/>
                    </a:solidFill>
                  </a:rPr>
                  <a:t>C.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5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8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+10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10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rgbClr val="0033CC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8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+5</m:t>
                    </m:r>
                    <m:r>
                      <a:rPr lang="en-US" sz="28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0033CC"/>
                    </a:solidFill>
                  </a:rPr>
                  <a:t>.</a:t>
                </a:r>
                <a:endParaRPr lang="en-US" sz="2667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39" name="Rounded 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661" y="4166870"/>
                <a:ext cx="9739714" cy="914400"/>
              </a:xfrm>
              <a:prstGeom prst="roundRect">
                <a:avLst/>
              </a:prstGeom>
              <a:blipFill>
                <a:blip r:embed="rId21"/>
                <a:stretch>
                  <a:fillRect l="-1063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750" y="-55307"/>
            <a:ext cx="8026400" cy="19855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2531FFB9-5025-3C6E-5711-8EE5C3C08742}"/>
                  </a:ext>
                </a:extLst>
              </p:cNvPr>
              <p:cNvSpPr txBox="1"/>
              <p:nvPr/>
            </p:nvSpPr>
            <p:spPr>
              <a:xfrm>
                <a:off x="2453907" y="253169"/>
                <a:ext cx="6802953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800">
                    <a:solidFill>
                      <a:srgbClr val="FF900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 thức nào sau đây không phải là công thức khai triển nhị thức Newton </a:t>
                </a:r>
              </a:p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fr-FR" sz="2800" i="1" smtClean="0">
                            <a:solidFill>
                              <a:srgbClr val="FF900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sz="2800" i="1">
                                <a:solidFill>
                                  <a:srgbClr val="FF900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FF900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lang="en-US" sz="2800" i="1">
                                <a:solidFill>
                                  <a:srgbClr val="FF900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2800" b="0" i="1" smtClean="0">
                                <a:solidFill>
                                  <a:srgbClr val="FF900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sz="2800" b="0" i="1" smtClean="0">
                            <a:solidFill>
                              <a:srgbClr val="FF900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800">
                    <a:solidFill>
                      <a:srgbClr val="FF900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US" sz="2800" dirty="0">
                  <a:solidFill>
                    <a:srgbClr val="FF900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531FFB9-5025-3C6E-5711-8EE5C3C087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3907" y="253169"/>
                <a:ext cx="6802953" cy="1384995"/>
              </a:xfrm>
              <a:prstGeom prst="rect">
                <a:avLst/>
              </a:prstGeom>
              <a:blipFill>
                <a:blip r:embed="rId24"/>
                <a:stretch>
                  <a:fillRect t="-4846" b="-11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Explosion 2 56"/>
          <p:cNvSpPr/>
          <p:nvPr/>
        </p:nvSpPr>
        <p:spPr>
          <a:xfrm>
            <a:off x="9483428" y="-46907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1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-0.07239 0.00833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0" y="417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81481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0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2" grpId="0"/>
      <p:bldP spid="57" grpId="0" animBg="1"/>
      <p:bldP spid="5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8353437" y="2219086"/>
            <a:ext cx="3218403" cy="33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871891" y="2177649"/>
            <a:ext cx="4593071" cy="428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7054092" y="452719"/>
            <a:ext cx="5535189" cy="691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/>
              <p:cNvSpPr/>
              <p:nvPr/>
            </p:nvSpPr>
            <p:spPr>
              <a:xfrm>
                <a:off x="256606" y="5811627"/>
                <a:ext cx="5636656" cy="745386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600">
                    <a:solidFill>
                      <a:srgbClr val="0033CC"/>
                    </a:solidFill>
                  </a:rPr>
                  <a:t>B.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6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6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6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6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5</m:t>
                    </m:r>
                    <m:sSup>
                      <m:sSupPr>
                        <m:ctrlPr>
                          <a:rPr lang="en-US" sz="26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6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6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6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6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10</m:t>
                    </m:r>
                    <m:sSup>
                      <m:sSupPr>
                        <m:ctrlPr>
                          <a:rPr lang="en-US" sz="26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6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6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6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+10</m:t>
                    </m:r>
                    <m:sSup>
                      <m:sSupPr>
                        <m:ctrlPr>
                          <a:rPr lang="en-US" sz="26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6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6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6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6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6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6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sz="2600" dirty="0">
                    <a:solidFill>
                      <a:srgbClr val="0033CC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8" name="Rounded 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606" y="5811627"/>
                <a:ext cx="5636656" cy="745386"/>
              </a:xfrm>
              <a:prstGeom prst="roundRect">
                <a:avLst/>
              </a:prstGeom>
              <a:blipFill>
                <a:blip r:embed="rId10"/>
                <a:stretch>
                  <a:fillRect l="-1187" b="-4000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ounded Rectangle 19"/>
              <p:cNvSpPr/>
              <p:nvPr/>
            </p:nvSpPr>
            <p:spPr>
              <a:xfrm>
                <a:off x="256606" y="4834636"/>
                <a:ext cx="5636656" cy="745386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600" dirty="0">
                    <a:solidFill>
                      <a:srgbClr val="0033CC"/>
                    </a:solidFill>
                  </a:rPr>
                  <a:t>A.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6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6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6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+5</m:t>
                    </m:r>
                    <m:sSup>
                      <m:sSupPr>
                        <m:ctrlPr>
                          <a:rPr lang="en-US" sz="26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6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6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6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+10</m:t>
                    </m:r>
                    <m:sSup>
                      <m:sSupPr>
                        <m:ctrlPr>
                          <a:rPr lang="en-US" sz="26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6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6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6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+10</m:t>
                    </m:r>
                    <m:sSup>
                      <m:sSupPr>
                        <m:ctrlPr>
                          <a:rPr lang="en-US" sz="26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6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6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6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+5</m:t>
                    </m:r>
                    <m:r>
                      <a:rPr lang="en-US" sz="26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6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sz="2600" dirty="0">
                    <a:solidFill>
                      <a:srgbClr val="0033CC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20" name="Rounded 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606" y="4834636"/>
                <a:ext cx="5636656" cy="745386"/>
              </a:xfrm>
              <a:prstGeom prst="roundRect">
                <a:avLst/>
              </a:prstGeom>
              <a:blipFill>
                <a:blip r:embed="rId11"/>
                <a:stretch>
                  <a:fillRect l="-1187" b="-40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0"/>
            <a:ext cx="8026400" cy="20735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11675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1" name="Explosion 2 50"/>
          <p:cNvSpPr/>
          <p:nvPr/>
        </p:nvSpPr>
        <p:spPr>
          <a:xfrm>
            <a:off x="9490141" y="283841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ounded Rectangle 18"/>
              <p:cNvSpPr/>
              <p:nvPr/>
            </p:nvSpPr>
            <p:spPr>
              <a:xfrm>
                <a:off x="6228841" y="5851027"/>
                <a:ext cx="5683827" cy="745386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600" dirty="0">
                    <a:solidFill>
                      <a:srgbClr val="0033CC"/>
                    </a:solidFill>
                  </a:rPr>
                  <a:t>D 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6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6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6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6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10</m:t>
                    </m:r>
                    <m:sSup>
                      <m:sSupPr>
                        <m:ctrlPr>
                          <a:rPr lang="en-US" sz="26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6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6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6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+10</m:t>
                    </m:r>
                    <m:sSup>
                      <m:sSupPr>
                        <m:ctrlPr>
                          <a:rPr lang="en-US" sz="26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6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6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6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6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5</m:t>
                    </m:r>
                    <m:sSup>
                      <m:sSupPr>
                        <m:ctrlPr>
                          <a:rPr lang="en-US" sz="26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6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6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6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+5</m:t>
                    </m:r>
                    <m:r>
                      <a:rPr lang="en-US" sz="26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6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sz="2600" dirty="0">
                    <a:solidFill>
                      <a:srgbClr val="0033CC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9" name="Rounded 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841" y="5851027"/>
                <a:ext cx="5683827" cy="745386"/>
              </a:xfrm>
              <a:prstGeom prst="roundRect">
                <a:avLst/>
              </a:prstGeom>
              <a:blipFill>
                <a:blip r:embed="rId18"/>
                <a:stretch>
                  <a:fillRect l="-1178" b="-40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6281780" y="4844054"/>
                <a:ext cx="5612775" cy="745386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600" dirty="0">
                    <a:solidFill>
                      <a:srgbClr val="0033CC"/>
                    </a:solidFill>
                  </a:rPr>
                  <a:t>C.</a:t>
                </a:r>
                <a:r>
                  <a:rPr lang="en-US" sz="2600">
                    <a:solidFill>
                      <a:srgbClr val="0033CC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6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6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6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6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5</m:t>
                    </m:r>
                    <m:sSup>
                      <m:sSupPr>
                        <m:ctrlPr>
                          <a:rPr lang="en-US" sz="26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6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6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6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+10</m:t>
                    </m:r>
                    <m:sSup>
                      <m:sSupPr>
                        <m:ctrlPr>
                          <a:rPr lang="en-US" sz="26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6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6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6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6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10</m:t>
                    </m:r>
                    <m:sSup>
                      <m:sSupPr>
                        <m:ctrlPr>
                          <a:rPr lang="en-US" sz="26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6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6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6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+5</m:t>
                    </m:r>
                    <m:r>
                      <a:rPr lang="en-US" sz="26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6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sz="2600" dirty="0">
                    <a:solidFill>
                      <a:srgbClr val="0033CC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780" y="4844054"/>
                <a:ext cx="5612775" cy="745386"/>
              </a:xfrm>
              <a:prstGeom prst="roundRect">
                <a:avLst/>
              </a:prstGeom>
              <a:blipFill>
                <a:blip r:embed="rId19"/>
                <a:stretch>
                  <a:fillRect l="-1192" b="-40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EF6ECC7F-C47B-90D5-2DD0-689408742A7D}"/>
                  </a:ext>
                </a:extLst>
              </p:cNvPr>
              <p:cNvSpPr txBox="1"/>
              <p:nvPr/>
            </p:nvSpPr>
            <p:spPr>
              <a:xfrm>
                <a:off x="2547334" y="463119"/>
                <a:ext cx="6978117" cy="9589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800">
                    <a:solidFill>
                      <a:srgbClr val="FF900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 khai triển theo công thức nhị thức Newton của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800" i="1" smtClean="0">
                            <a:solidFill>
                              <a:srgbClr val="FF900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sz="2800" i="1">
                                <a:solidFill>
                                  <a:srgbClr val="FF900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FF900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2800" i="1">
                                <a:solidFill>
                                  <a:srgbClr val="FF900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2800" b="0" i="1" smtClean="0">
                                <a:solidFill>
                                  <a:srgbClr val="FF900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sz="2800" b="0" i="1" smtClean="0">
                            <a:solidFill>
                              <a:srgbClr val="FF900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800">
                    <a:solidFill>
                      <a:srgbClr val="FF900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được biểu thức nào?</a:t>
                </a:r>
                <a:endParaRPr lang="en-US" sz="2800" dirty="0">
                  <a:solidFill>
                    <a:srgbClr val="FF900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F6ECC7F-C47B-90D5-2DD0-689408742A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7334" y="463119"/>
                <a:ext cx="6978117" cy="958980"/>
              </a:xfrm>
              <a:prstGeom prst="rect">
                <a:avLst/>
              </a:prstGeom>
              <a:blipFill>
                <a:blip r:embed="rId20"/>
                <a:stretch>
                  <a:fillRect l="-961" t="-7006" r="-786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148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07407E-6 L -0.25 -4.07407E-6 " pathEditMode="relative" rAng="0" ptsTypes="AA">
                                      <p:cBhvr>
                                        <p:cTn id="82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0" grpId="0" animBg="1"/>
      <p:bldP spid="20" grpId="1" animBg="1"/>
      <p:bldP spid="51" grpId="0" animBg="1"/>
      <p:bldP spid="51" grpId="1" animBg="1"/>
      <p:bldP spid="19" grpId="0" animBg="1"/>
      <p:bldP spid="19" grpId="1" animBg="1"/>
      <p:bldP spid="17" grpId="0" animBg="1"/>
      <p:bldP spid="17" grpId="1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12191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/>
              <p:cNvSpPr/>
              <p:nvPr/>
            </p:nvSpPr>
            <p:spPr>
              <a:xfrm>
                <a:off x="194954" y="2498833"/>
                <a:ext cx="26416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>
                    <a:solidFill>
                      <a:srgbClr val="0033CC"/>
                    </a:solidFill>
                  </a:rPr>
                  <a:t>A.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smtClean="0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sSup>
                      <m:sSupPr>
                        <m:ctrlPr>
                          <a:rPr lang="en-US" sz="28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5−</m:t>
                        </m:r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0033CC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4" name="Rounded 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954" y="2498833"/>
                <a:ext cx="2641600" cy="914400"/>
              </a:xfrm>
              <a:prstGeom prst="roundRect">
                <a:avLst/>
              </a:prstGeom>
              <a:blipFill>
                <a:blip r:embed="rId8"/>
                <a:stretch>
                  <a:fillRect l="-2759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/>
              <p:cNvSpPr/>
              <p:nvPr/>
            </p:nvSpPr>
            <p:spPr>
              <a:xfrm>
                <a:off x="3087632" y="2503605"/>
                <a:ext cx="2765703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solidFill>
                      <a:srgbClr val="0033CC"/>
                    </a:solidFill>
                  </a:rPr>
                  <a:t>B.</a:t>
                </a:r>
                <a:r>
                  <a:rPr lang="en-US" sz="2800">
                    <a:solidFill>
                      <a:srgbClr val="0033CC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sSup>
                      <m:sSupPr>
                        <m:ctrlPr>
                          <a:rPr lang="en-US" sz="28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</m:oMath>
                </a14:m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25" name="Rounded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7632" y="2503605"/>
                <a:ext cx="2765703" cy="914400"/>
              </a:xfrm>
              <a:prstGeom prst="roundRect">
                <a:avLst/>
              </a:prstGeom>
              <a:blipFill>
                <a:blip r:embed="rId9"/>
                <a:stretch>
                  <a:fillRect l="-2857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/>
              <p:cNvSpPr/>
              <p:nvPr/>
            </p:nvSpPr>
            <p:spPr>
              <a:xfrm>
                <a:off x="9214702" y="2461542"/>
                <a:ext cx="2641601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>
                    <a:solidFill>
                      <a:srgbClr val="0033CC"/>
                    </a:solidFill>
                  </a:rPr>
                  <a:t>D.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  <m:sup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bSup>
                    <m:sSup>
                      <m:sSupPr>
                        <m:ctrlPr>
                          <a:rPr lang="en-US" sz="28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26" name="Rounded 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4702" y="2461542"/>
                <a:ext cx="2641601" cy="914400"/>
              </a:xfrm>
              <a:prstGeom prst="roundRect">
                <a:avLst/>
              </a:prstGeom>
              <a:blipFill>
                <a:blip r:embed="rId10"/>
                <a:stretch>
                  <a:fillRect l="-2989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26"/>
              <p:cNvSpPr/>
              <p:nvPr/>
            </p:nvSpPr>
            <p:spPr>
              <a:xfrm>
                <a:off x="6121494" y="2479685"/>
                <a:ext cx="27432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solidFill>
                      <a:srgbClr val="0033CC"/>
                    </a:solidFill>
                  </a:rPr>
                  <a:t>C.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bSup>
                    <m:sSup>
                      <m:sSupPr>
                        <m:ctrlPr>
                          <a:rPr lang="en-US" sz="28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4−</m:t>
                        </m:r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solidFill>
                              <a:srgbClr val="0033CC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28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27" name="Rounded 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1494" y="2479685"/>
                <a:ext cx="2743200" cy="914400"/>
              </a:xfrm>
              <a:prstGeom prst="roundRect">
                <a:avLst/>
              </a:prstGeom>
              <a:blipFill>
                <a:blip r:embed="rId11"/>
                <a:stretch>
                  <a:fillRect l="-2655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965" y="-66925"/>
            <a:ext cx="9062478" cy="1863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1" name="Explosion 2 50"/>
          <p:cNvSpPr/>
          <p:nvPr/>
        </p:nvSpPr>
        <p:spPr>
          <a:xfrm>
            <a:off x="2310100" y="4272198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DE649C5B-5199-214B-C7F8-8854D35439B5}"/>
                  </a:ext>
                </a:extLst>
              </p:cNvPr>
              <p:cNvSpPr txBox="1"/>
              <p:nvPr/>
            </p:nvSpPr>
            <p:spPr>
              <a:xfrm>
                <a:off x="2434311" y="310482"/>
                <a:ext cx="805279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800">
                    <a:solidFill>
                      <a:srgbClr val="FF900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 khai triển nhị thức Newton của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800" i="1" smtClean="0">
                            <a:solidFill>
                              <a:srgbClr val="FF900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sz="2800" i="1">
                                <a:solidFill>
                                  <a:srgbClr val="FF900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FF900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lang="en-US" sz="2800" i="1">
                                <a:solidFill>
                                  <a:srgbClr val="FF900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2800" b="0" i="1" smtClean="0">
                                <a:solidFill>
                                  <a:srgbClr val="FF900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sz="2800" b="0" i="1" smtClean="0">
                            <a:solidFill>
                              <a:srgbClr val="FF900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FF900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en-US" sz="2800">
                  <a:solidFill>
                    <a:srgbClr val="FF900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2800">
                    <a:solidFill>
                      <a:srgbClr val="FF900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 số hạng của khai triển có dạng?</a:t>
                </a:r>
                <a:endParaRPr lang="en-US" sz="2800" dirty="0">
                  <a:solidFill>
                    <a:srgbClr val="FF900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E649C5B-5199-214B-C7F8-8854D35439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4311" y="310482"/>
                <a:ext cx="8052798" cy="954107"/>
              </a:xfrm>
              <a:prstGeom prst="rect">
                <a:avLst/>
              </a:prstGeom>
              <a:blipFill>
                <a:blip r:embed="rId18"/>
                <a:stretch>
                  <a:fillRect t="-7051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545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76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51" grpId="0" animBg="1"/>
      <p:bldP spid="51" grpId="1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xmlns="" id="{92B046D2-5F98-BAED-B978-5AA154A80840}"/>
              </a:ext>
            </a:extLst>
          </p:cNvPr>
          <p:cNvSpPr/>
          <p:nvPr/>
        </p:nvSpPr>
        <p:spPr>
          <a:xfrm>
            <a:off x="1365553" y="3209814"/>
            <a:ext cx="9460894" cy="3398956"/>
          </a:xfrm>
          <a:prstGeom prst="roundRect">
            <a:avLst/>
          </a:prstGeom>
          <a:solidFill>
            <a:srgbClr val="0093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FEC820"/>
                </a:solidFill>
                <a:latin typeface="Times New Roman" pitchFamily="18" charset="0"/>
                <a:cs typeface="Times New Roman" pitchFamily="18" charset="0"/>
              </a:rPr>
              <a:t>QUY ĐỊNH</a:t>
            </a:r>
          </a:p>
          <a:p>
            <a:pPr marL="457200" indent="-457200">
              <a:buFontTx/>
              <a:buChar char="-"/>
            </a:pPr>
            <a:r>
              <a:rPr 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 động nhóm.</a:t>
            </a:r>
          </a:p>
          <a:p>
            <a:pPr marL="457200" indent="-457200">
              <a:buFontTx/>
              <a:buChar char="-"/>
            </a:pPr>
            <a:r>
              <a:rPr 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Mỗi nhóm có 5 phút để hoàn thành việc giải bài tập vào vở và thống nhất đáp án. </a:t>
            </a:r>
          </a:p>
          <a:p>
            <a:pPr marL="457200" indent="-457200">
              <a:buFontTx/>
              <a:buChar char="-"/>
            </a:pPr>
            <a:r>
              <a:rPr 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nhóm nào hoàn thành nhanh nhất được lên bảng trình bày lời giải. Giải đúng được 1 điểm cộng.</a:t>
            </a:r>
          </a:p>
        </p:txBody>
      </p:sp>
      <p:pic>
        <p:nvPicPr>
          <p:cNvPr id="6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xmlns="" id="{BC83D9E9-3D12-4A9E-D462-A7E82E660C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42675" y="143163"/>
            <a:ext cx="2045041" cy="1150336"/>
          </a:xfrm>
          <a:prstGeom prst="rect">
            <a:avLst/>
          </a:prstGeom>
        </p:spPr>
      </p:pic>
      <p:sp>
        <p:nvSpPr>
          <p:cNvPr id="2" name="Plaque 1">
            <a:extLst>
              <a:ext uri="{FF2B5EF4-FFF2-40B4-BE49-F238E27FC236}">
                <a16:creationId xmlns:a16="http://schemas.microsoft.com/office/drawing/2014/main" xmlns="" id="{D14D7C98-E6C4-0D26-8ABD-6D1290B09627}"/>
              </a:ext>
            </a:extLst>
          </p:cNvPr>
          <p:cNvSpPr/>
          <p:nvPr/>
        </p:nvSpPr>
        <p:spPr>
          <a:xfrm>
            <a:off x="537029" y="101434"/>
            <a:ext cx="3544639" cy="945487"/>
          </a:xfrm>
          <a:prstGeom prst="plaqu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9379"/>
                </a:solidFill>
              </a:rPr>
              <a:t>TỰ LUẬN</a:t>
            </a:r>
            <a:endParaRPr lang="en-US" sz="4000" b="1" dirty="0">
              <a:solidFill>
                <a:srgbClr val="009379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800D5642-9B00-A79F-70C7-B67A5C13532B}"/>
              </a:ext>
            </a:extLst>
          </p:cNvPr>
          <p:cNvGrpSpPr/>
          <p:nvPr/>
        </p:nvGrpSpPr>
        <p:grpSpPr>
          <a:xfrm>
            <a:off x="2177144" y="1293499"/>
            <a:ext cx="7893350" cy="1725308"/>
            <a:chOff x="1250650" y="1199322"/>
            <a:chExt cx="8952893" cy="1725308"/>
          </a:xfrm>
        </p:grpSpPr>
        <p:sp>
          <p:nvSpPr>
            <p:cNvPr id="5" name="Rounded Rectangle 19">
              <a:extLst>
                <a:ext uri="{FF2B5EF4-FFF2-40B4-BE49-F238E27FC236}">
                  <a16:creationId xmlns:a16="http://schemas.microsoft.com/office/drawing/2014/main" xmlns="" id="{0EA509D2-E19B-FDF4-4CA4-EC1E2FC6945B}"/>
                </a:ext>
              </a:extLst>
            </p:cNvPr>
            <p:cNvSpPr/>
            <p:nvPr/>
          </p:nvSpPr>
          <p:spPr>
            <a:xfrm>
              <a:off x="1250650" y="1199322"/>
              <a:ext cx="8952893" cy="1725308"/>
            </a:xfrm>
            <a:prstGeom prst="roundRect">
              <a:avLst>
                <a:gd name="adj" fmla="val 4496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9991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>
                <a:spcBef>
                  <a:spcPts val="600"/>
                </a:spcBef>
                <a:buNone/>
              </a:pPr>
              <a:endParaRPr lang="vi-VN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xmlns="" id="{4A431FB7-DFE2-1CC1-57C3-9EECE1A533E6}"/>
                    </a:ext>
                  </a:extLst>
                </p:cNvPr>
                <p:cNvSpPr txBox="1"/>
                <p:nvPr/>
              </p:nvSpPr>
              <p:spPr>
                <a:xfrm>
                  <a:off x="3818730" y="1574757"/>
                  <a:ext cx="6167098" cy="10359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>
                    <a:spcBef>
                      <a:spcPts val="600"/>
                    </a:spcBef>
                  </a:pPr>
                  <a:r>
                    <a:rPr lang="en-US" sz="2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Khai triển các đa thức:</a:t>
                  </a:r>
                </a:p>
                <a:p>
                  <a:pPr algn="just">
                    <a:spcBef>
                      <a:spcPts val="600"/>
                    </a:spcBef>
                  </a:pPr>
                  <a:r>
                    <a:rPr lang="en-US" sz="2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a)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2</m:t>
                              </m:r>
                              <m: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−</m:t>
                              </m:r>
                              <m: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sup>
                      </m:sSup>
                    </m:oMath>
                  </a14:m>
                  <a:r>
                    <a:rPr lang="en-US" sz="280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	</a:t>
                  </a:r>
                  <a:r>
                    <a:rPr lang="en-US" sz="280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b</a:t>
                  </a:r>
                  <a:r>
                    <a:rPr lang="en-US" sz="280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3</m:t>
                              </m:r>
                              <m: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+</m:t>
                              </m:r>
                              <m: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2</m:t>
                              </m:r>
                              <m: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𝑦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sup>
                      </m:sSup>
                    </m:oMath>
                  </a14:m>
                  <a:r>
                    <a:rPr lang="en-US" sz="280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endParaRPr lang="vi-VN" sz="2800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A431FB7-DFE2-1CC1-57C3-9EECE1A533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8730" y="1574757"/>
                  <a:ext cx="6167098" cy="1035925"/>
                </a:xfrm>
                <a:prstGeom prst="rect">
                  <a:avLst/>
                </a:prstGeom>
                <a:blipFill>
                  <a:blip r:embed="rId6"/>
                  <a:stretch>
                    <a:fillRect l="-2357" t="-6471" b="-147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E72A33FB-436F-1974-8A9C-5C3EFE775A61}"/>
                </a:ext>
              </a:extLst>
            </p:cNvPr>
            <p:cNvSpPr txBox="1"/>
            <p:nvPr/>
          </p:nvSpPr>
          <p:spPr>
            <a:xfrm>
              <a:off x="1313558" y="1309762"/>
              <a:ext cx="19915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E00D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BÀI TẬP 1</a:t>
              </a:r>
              <a:endParaRPr lang="en-US" sz="2400" b="1" dirty="0">
                <a:solidFill>
                  <a:srgbClr val="0E00DC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645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EB82AE6-AEC7-471B-B78A-1191782FE5EE}"/>
              </a:ext>
            </a:extLst>
          </p:cNvPr>
          <p:cNvGrpSpPr/>
          <p:nvPr/>
        </p:nvGrpSpPr>
        <p:grpSpPr>
          <a:xfrm>
            <a:off x="12055" y="2184453"/>
            <a:ext cx="11971941" cy="4612957"/>
            <a:chOff x="48567" y="4381495"/>
            <a:chExt cx="23453392" cy="11629213"/>
          </a:xfrm>
          <a:solidFill>
            <a:srgbClr val="E6E6E6"/>
          </a:solidFill>
        </p:grpSpPr>
        <p:sp>
          <p:nvSpPr>
            <p:cNvPr id="3" name="Rounded Rectangle 52">
              <a:extLst>
                <a:ext uri="{FF2B5EF4-FFF2-40B4-BE49-F238E27FC236}">
                  <a16:creationId xmlns:a16="http://schemas.microsoft.com/office/drawing/2014/main" xmlns="" id="{8EC90793-DF17-4A07-A5D2-DB94D58C8AE3}"/>
                </a:ext>
              </a:extLst>
            </p:cNvPr>
            <p:cNvSpPr/>
            <p:nvPr/>
          </p:nvSpPr>
          <p:spPr>
            <a:xfrm>
              <a:off x="408043" y="4941554"/>
              <a:ext cx="23093916" cy="11069154"/>
            </a:xfrm>
            <a:prstGeom prst="roundRect">
              <a:avLst>
                <a:gd name="adj" fmla="val 2239"/>
              </a:avLst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endPara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7562FFBD-FE77-4735-B718-FA3371130E3F}"/>
                </a:ext>
              </a:extLst>
            </p:cNvPr>
            <p:cNvGrpSpPr/>
            <p:nvPr/>
          </p:nvGrpSpPr>
          <p:grpSpPr>
            <a:xfrm>
              <a:off x="48567" y="4381495"/>
              <a:ext cx="3991939" cy="1485320"/>
              <a:chOff x="410517" y="4648195"/>
              <a:chExt cx="3991939" cy="1485320"/>
            </a:xfrm>
            <a:grpFill/>
          </p:grpSpPr>
          <p:sp>
            <p:nvSpPr>
              <p:cNvPr id="5" name="Freeform 20">
                <a:extLst>
                  <a:ext uri="{FF2B5EF4-FFF2-40B4-BE49-F238E27FC236}">
                    <a16:creationId xmlns:a16="http://schemas.microsoft.com/office/drawing/2014/main" xmlns="" id="{3133C863-4078-4B8D-9552-4D4B3BE93052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161593" y="3892652"/>
                <a:ext cx="1485320" cy="2996406"/>
              </a:xfrm>
              <a:prstGeom prst="round1Rect">
                <a:avLst/>
              </a:prstGeom>
              <a:grpFill/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49546F6A-11D8-4A99-9EB4-C5D65E0A2719}"/>
                  </a:ext>
                </a:extLst>
              </p:cNvPr>
              <p:cNvSpPr txBox="1"/>
              <p:nvPr/>
            </p:nvSpPr>
            <p:spPr>
              <a:xfrm>
                <a:off x="1406053" y="4732064"/>
                <a:ext cx="2872839" cy="1227528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3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23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xmlns="" id="{6F515284-21E0-44AF-AAEA-E1929AD346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50" t="14860" r="18922" b="25555"/>
              <a:stretch/>
            </p:blipFill>
            <p:spPr>
              <a:xfrm>
                <a:off x="410517" y="4648201"/>
                <a:ext cx="1058948" cy="1485314"/>
              </a:xfrm>
              <a:prstGeom prst="round2DiagRect">
                <a:avLst>
                  <a:gd name="adj1" fmla="val 27632"/>
                  <a:gd name="adj2" fmla="val 0"/>
                </a:avLst>
              </a:prstGeom>
              <a:grpFill/>
              <a:ln w="38100" cap="sq">
                <a:solidFill>
                  <a:schemeClr val="accent6">
                    <a:lumMod val="50000"/>
                  </a:schemeClr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97A230B1-3214-42A4-BF48-E31182151FA4}"/>
              </a:ext>
            </a:extLst>
          </p:cNvPr>
          <p:cNvGrpSpPr/>
          <p:nvPr/>
        </p:nvGrpSpPr>
        <p:grpSpPr>
          <a:xfrm>
            <a:off x="54817" y="783750"/>
            <a:ext cx="11971940" cy="1237693"/>
            <a:chOff x="923003" y="3917552"/>
            <a:chExt cx="23943880" cy="3010045"/>
          </a:xfrm>
        </p:grpSpPr>
        <p:sp>
          <p:nvSpPr>
            <p:cNvPr id="15" name="Rounded Rectangle 41">
              <a:extLst>
                <a:ext uri="{FF2B5EF4-FFF2-40B4-BE49-F238E27FC236}">
                  <a16:creationId xmlns:a16="http://schemas.microsoft.com/office/drawing/2014/main" xmlns="" id="{8EE06E5B-F42B-4A33-B714-81E567F4D072}"/>
                </a:ext>
              </a:extLst>
            </p:cNvPr>
            <p:cNvSpPr/>
            <p:nvPr/>
          </p:nvSpPr>
          <p:spPr>
            <a:xfrm>
              <a:off x="1272211" y="4158248"/>
              <a:ext cx="23594672" cy="2769349"/>
            </a:xfrm>
            <a:prstGeom prst="roundRect">
              <a:avLst>
                <a:gd name="adj" fmla="val 10158"/>
              </a:avLst>
            </a:prstGeom>
            <a:solidFill>
              <a:srgbClr val="FEEBB0"/>
            </a:solidFill>
            <a:ln w="12700">
              <a:solidFill>
                <a:srgbClr val="91720D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             </a:t>
              </a:r>
              <a:endParaRPr lang="en-US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30493BF6-34C0-45F2-8FB7-B7F144687DAE}"/>
                </a:ext>
              </a:extLst>
            </p:cNvPr>
            <p:cNvGrpSpPr/>
            <p:nvPr/>
          </p:nvGrpSpPr>
          <p:grpSpPr>
            <a:xfrm>
              <a:off x="923003" y="3917552"/>
              <a:ext cx="5287000" cy="1109399"/>
              <a:chOff x="923003" y="3917552"/>
              <a:chExt cx="5287000" cy="1109399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xmlns="" id="{845F444A-634F-41D3-8BAE-FDC1B3FD945C}"/>
                  </a:ext>
                </a:extLst>
              </p:cNvPr>
              <p:cNvGrpSpPr/>
              <p:nvPr/>
            </p:nvGrpSpPr>
            <p:grpSpPr>
              <a:xfrm>
                <a:off x="1448983" y="3941617"/>
                <a:ext cx="4761020" cy="1085334"/>
                <a:chOff x="2115733" y="4303567"/>
                <a:chExt cx="4761020" cy="1085334"/>
              </a:xfrm>
            </p:grpSpPr>
            <p:sp>
              <p:nvSpPr>
                <p:cNvPr id="19" name="Freeform 20">
                  <a:extLst>
                    <a:ext uri="{FF2B5EF4-FFF2-40B4-BE49-F238E27FC236}">
                      <a16:creationId xmlns:a16="http://schemas.microsoft.com/office/drawing/2014/main" xmlns="" id="{C202490D-5AF0-419F-9F35-52A4057497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4054759" y="2497984"/>
                  <a:ext cx="882967" cy="4761020"/>
                </a:xfrm>
                <a:prstGeom prst="round2SameRect">
                  <a:avLst>
                    <a:gd name="adj1" fmla="val 19445"/>
                    <a:gd name="adj2" fmla="val 0"/>
                  </a:avLst>
                </a:prstGeom>
                <a:solidFill>
                  <a:schemeClr val="bg1"/>
                </a:solidFill>
                <a:ln w="57150">
                  <a:solidFill>
                    <a:srgbClr val="91720D"/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b="1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xmlns="" id="{5B483DCE-626C-42FE-8324-5C1C5BBDC4E1}"/>
                    </a:ext>
                  </a:extLst>
                </p:cNvPr>
                <p:cNvSpPr txBox="1"/>
                <p:nvPr/>
              </p:nvSpPr>
              <p:spPr>
                <a:xfrm>
                  <a:off x="2542255" y="4303567"/>
                  <a:ext cx="3980464" cy="10853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300" b="1">
                      <a:solidFill>
                        <a:srgbClr val="0000FF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BÀI  TẬP 1</a:t>
                  </a:r>
                  <a:endParaRPr lang="en-US" sz="2300" b="1" dirty="0">
                    <a:solidFill>
                      <a:srgbClr val="0000FF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xmlns="" id="{74605736-4062-48B7-90A5-5915C724FB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599" t="21515" r="9759" b="14519"/>
              <a:stretch/>
            </p:blipFill>
            <p:spPr>
              <a:xfrm>
                <a:off x="923003" y="3917552"/>
                <a:ext cx="1076356" cy="1040476"/>
              </a:xfrm>
              <a:prstGeom prst="round2DiagRect">
                <a:avLst>
                  <a:gd name="adj1" fmla="val 30509"/>
                  <a:gd name="adj2" fmla="val 0"/>
                </a:avLst>
              </a:prstGeom>
              <a:ln w="38100" cap="sq">
                <a:solidFill>
                  <a:srgbClr val="91720D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3A1F8AF4-8999-4ECB-821A-877BA8BDFBD6}"/>
                  </a:ext>
                </a:extLst>
              </p:cNvPr>
              <p:cNvSpPr txBox="1"/>
              <p:nvPr/>
            </p:nvSpPr>
            <p:spPr>
              <a:xfrm>
                <a:off x="2951945" y="921962"/>
                <a:ext cx="7144592" cy="10359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</a:pPr>
                <a:r>
                  <a:rPr lang="en-US" sz="28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Khai triển các đa thức:</a:t>
                </a:r>
              </a:p>
              <a:p>
                <a:pPr algn="just">
                  <a:spcBef>
                    <a:spcPts val="600"/>
                  </a:spcBef>
                </a:pPr>
                <a:r>
                  <a:rPr lang="en-US" sz="28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latin typeface="Cambria Math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2</m:t>
                            </m:r>
                            <m:r>
                              <a:rPr lang="en-US" sz="2800" i="1">
                                <a:latin typeface="Cambria Math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−</m:t>
                            </m:r>
                            <m:r>
                              <a:rPr lang="en-US" sz="2800" i="1">
                                <a:latin typeface="Cambria Math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800" i="1"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28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			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latin typeface="Cambria Math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3</m:t>
                            </m:r>
                            <m:r>
                              <a:rPr lang="en-US" sz="2800" i="1">
                                <a:latin typeface="Cambria Math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+</m:t>
                            </m:r>
                            <m:r>
                              <a:rPr lang="en-US" sz="2800" i="1">
                                <a:latin typeface="Cambria Math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2</m:t>
                            </m:r>
                            <m:r>
                              <a:rPr lang="en-US" sz="2800" i="1">
                                <a:latin typeface="Cambria Math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800" i="1"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8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vi-VN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A1F8AF4-8999-4ECB-821A-877BA8BDFB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945" y="921962"/>
                <a:ext cx="7144592" cy="1035925"/>
              </a:xfrm>
              <a:prstGeom prst="rect">
                <a:avLst/>
              </a:prstGeom>
              <a:blipFill>
                <a:blip r:embed="rId5"/>
                <a:stretch>
                  <a:fillRect l="-1706" t="-5882"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E8439E4D-A79D-43E7-ACD0-D530140DAEC5}"/>
                  </a:ext>
                </a:extLst>
              </p:cNvPr>
              <p:cNvSpPr txBox="1"/>
              <p:nvPr/>
            </p:nvSpPr>
            <p:spPr>
              <a:xfrm>
                <a:off x="327395" y="2806901"/>
                <a:ext cx="12420621" cy="18360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600" i="1" smtClean="0">
                          <a:latin typeface="Cambria Math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𝑎</m:t>
                      </m:r>
                      <m:r>
                        <a:rPr lang="en-US" sz="2600" i="1" smtClean="0">
                          <a:latin typeface="Cambria Math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) </m:t>
                      </m:r>
                      <m:sSup>
                        <m:sSupPr>
                          <m:ctrlPr>
                            <a:rPr lang="en-US" sz="2600" i="1"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vi-VN" sz="2600" i="1">
                                  <a:latin typeface="Cambria Math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2</m:t>
                              </m:r>
                              <m:r>
                                <a:rPr lang="en-US" sz="2600" i="1">
                                  <a:latin typeface="Cambria Math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𝑥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−</m:t>
                              </m:r>
                              <m:r>
                                <a:rPr lang="en-US" sz="2600" i="1">
                                  <a:latin typeface="Cambria Math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600" i="1">
                  <a:latin typeface="Cambria Math" panose="0204050305040603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600" i="1">
                          <a:latin typeface="Cambria Math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sSubSup>
                        <m:sSubSupPr>
                          <m:ctrlPr>
                            <a:rPr lang="en-US" sz="2600" i="1"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bSupPr>
                        <m:e>
                          <m:r>
                            <a:rPr lang="en-US" sz="2600" i="1"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𝐶</m:t>
                          </m:r>
                        </m:e>
                        <m:sub>
                          <m:r>
                            <a:rPr lang="en-US" sz="2600" i="1"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sub>
                        <m:sup>
                          <m:r>
                            <a:rPr lang="en-US" sz="2600" i="1"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0</m:t>
                          </m:r>
                        </m:sup>
                      </m:sSubSup>
                      <m:sSup>
                        <m:sSupPr>
                          <m:ctrlPr>
                            <a:rPr lang="en-US" sz="2600" i="1"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(2</m:t>
                          </m:r>
                          <m:r>
                            <a:rPr lang="en-US" sz="2600" i="1"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𝑥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)</m:t>
                          </m:r>
                        </m:e>
                        <m:sup>
                          <m:r>
                            <a:rPr lang="en-US" sz="2600" i="1"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sup>
                      </m:sSup>
                      <m:r>
                        <a:rPr lang="en-US" sz="2600" i="1">
                          <a:latin typeface="Cambria Math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+</m:t>
                      </m:r>
                      <m:sSubSup>
                        <m:sSubSupPr>
                          <m:ctrlPr>
                            <a:rPr lang="en-US" sz="2600" i="1"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bSupPr>
                        <m:e>
                          <m:r>
                            <a:rPr lang="en-US" sz="2600" i="1"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𝐶</m:t>
                          </m:r>
                        </m:e>
                        <m:sub>
                          <m:r>
                            <a:rPr lang="en-US" sz="2600" i="1"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sub>
                        <m:sup>
                          <m:r>
                            <a:rPr lang="en-US" sz="2600" i="1"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sup>
                      </m:sSubSup>
                      <m:r>
                        <a:rPr lang="en-US" sz="2600" i="1">
                          <a:latin typeface="Cambria Math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sSup>
                        <m:sSupPr>
                          <m:ctrlPr>
                            <a:rPr lang="en-US" sz="2600" i="1"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00" b="0" i="1" smtClean="0">
                                  <a:latin typeface="Cambria Math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2</m:t>
                              </m:r>
                              <m:r>
                                <a:rPr lang="en-US" sz="2600" i="1">
                                  <a:latin typeface="Cambria Math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26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d>
                        <m:dPr>
                          <m:ctrlPr>
                            <a:rPr lang="en-US" sz="2600" b="0" i="1" smtClean="0"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−3</m:t>
                          </m:r>
                        </m:e>
                      </m:d>
                      <m:r>
                        <a:rPr lang="en-US" sz="2600" i="1">
                          <a:latin typeface="Cambria Math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+</m:t>
                      </m:r>
                      <m:sSubSup>
                        <m:sSubSupPr>
                          <m:ctrlPr>
                            <a:rPr lang="en-US" sz="2600" i="1"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bSupPr>
                        <m:e>
                          <m:r>
                            <a:rPr lang="en-US" sz="2600" i="1"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𝐶</m:t>
                          </m:r>
                        </m:e>
                        <m:sub>
                          <m:r>
                            <a:rPr lang="en-US" sz="2600" i="1"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sub>
                        <m:sup>
                          <m:r>
                            <a:rPr lang="en-US" sz="2600" i="1"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sup>
                      </m:sSubSup>
                      <m:r>
                        <a:rPr lang="en-US" sz="2600" i="1">
                          <a:latin typeface="Cambria Math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sSup>
                        <m:sSupPr>
                          <m:ctrlPr>
                            <a:rPr lang="en-US" sz="2600" i="1"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00" b="0" i="1" smtClean="0">
                                  <a:latin typeface="Cambria Math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2</m:t>
                              </m:r>
                              <m:r>
                                <a:rPr lang="en-US" sz="2600" i="1">
                                  <a:latin typeface="Cambria Math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600" i="1"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2600" b="0" i="1" smtClean="0">
                                  <a:latin typeface="Cambria Math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−</m:t>
                              </m:r>
                              <m:r>
                                <a:rPr lang="en-US" sz="2600" i="1">
                                  <a:latin typeface="Cambria Math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2600" i="1">
                          <a:latin typeface="Cambria Math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+</m:t>
                      </m:r>
                      <m:sSubSup>
                        <m:sSubSupPr>
                          <m:ctrlPr>
                            <a:rPr lang="en-US" sz="2600" i="1"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bSupPr>
                        <m:e>
                          <m:r>
                            <a:rPr lang="en-US" sz="2600" i="1"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𝐶</m:t>
                          </m:r>
                        </m:e>
                        <m:sub>
                          <m:r>
                            <a:rPr lang="en-US" sz="2600" i="1"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sub>
                        <m:sup>
                          <m:r>
                            <a:rPr lang="en-US" sz="2600" i="1"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sup>
                      </m:sSubSup>
                      <m:r>
                        <a:rPr lang="en-US" sz="2600" i="1">
                          <a:latin typeface="Cambria Math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2</m:t>
                      </m:r>
                      <m:r>
                        <a:rPr lang="en-US" sz="2600" i="1">
                          <a:latin typeface="Cambria Math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𝑥</m:t>
                      </m:r>
                      <m:sSup>
                        <m:sSupPr>
                          <m:ctrlPr>
                            <a:rPr lang="en-US" sz="2600" i="1"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r>
                            <a:rPr lang="en-US" sz="2600" i="1"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2600" b="0" i="1" smtClean="0">
                                  <a:latin typeface="Cambria Math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−</m:t>
                              </m:r>
                              <m:r>
                                <a:rPr lang="en-US" sz="2600" i="1">
                                  <a:latin typeface="Cambria Math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2600" i="1">
                          <a:latin typeface="Cambria Math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+</m:t>
                      </m:r>
                      <m:sSubSup>
                        <m:sSubSupPr>
                          <m:ctrlPr>
                            <a:rPr lang="en-US" sz="2600" i="1"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bSupPr>
                        <m:e>
                          <m:r>
                            <a:rPr lang="en-US" sz="2600" i="1"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𝐶</m:t>
                          </m:r>
                        </m:e>
                        <m:sub>
                          <m:r>
                            <a:rPr lang="en-US" sz="2600" i="1"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sub>
                        <m:sup>
                          <m:r>
                            <a:rPr lang="en-US" sz="2600" i="1"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4 </m:t>
                          </m:r>
                        </m:sup>
                      </m:sSubSup>
                      <m:r>
                        <a:rPr lang="en-US" sz="2600" i="1">
                          <a:latin typeface="Cambria Math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sSup>
                        <m:sSupPr>
                          <m:ctrlPr>
                            <a:rPr lang="en-US" sz="2600" i="1"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00" b="0" i="1" smtClean="0">
                                  <a:latin typeface="Cambria Math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−</m:t>
                              </m:r>
                              <m:r>
                                <a:rPr lang="en-US" sz="2600" i="1">
                                  <a:latin typeface="Cambria Math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600" i="1">
                  <a:latin typeface="Cambria Math" panose="0204050305040603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600"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sSup>
                      <m:sSupPr>
                        <m:ctrlPr>
                          <a:rPr lang="en-US" sz="2600" i="1"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26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16</m:t>
                        </m:r>
                        <m:r>
                          <a:rPr lang="en-US" sz="2600" i="1"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00" i="1"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sz="2600" i="1"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−</m:t>
                        </m:r>
                        <m:r>
                          <a:rPr lang="en-US" sz="26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96</m:t>
                        </m:r>
                        <m:r>
                          <a:rPr lang="en-US" sz="2600" i="1"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00" i="1"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sup>
                    </m:sSup>
                    <m:r>
                      <a:rPr lang="en-US" sz="2600" i="1"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+</m:t>
                    </m:r>
                    <m:sSup>
                      <m:sSupPr>
                        <m:ctrlPr>
                          <a:rPr lang="en-US" sz="2600" i="1"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26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216</m:t>
                        </m:r>
                        <m:r>
                          <a:rPr lang="en-US" sz="2600" i="1"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00" i="1"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sup>
                    </m:sSup>
                    <m:r>
                      <a:rPr lang="en-US" sz="26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−</m:t>
                    </m:r>
                    <m:r>
                      <a:rPr lang="en-US" sz="2600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216</m:t>
                    </m:r>
                    <m:r>
                      <a:rPr lang="en-US" sz="2600" i="1"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𝑥</m:t>
                    </m:r>
                    <m:r>
                      <a:rPr lang="en-US" sz="2600" i="1">
                        <a:latin typeface="Cambria Math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+81</m:t>
                    </m:r>
                  </m:oMath>
                </a14:m>
                <a:r>
                  <a:rPr lang="en-US" sz="2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r>
                  <a:rPr lang="en-US" sz="2600">
                    <a:latin typeface="Tahoma" panose="020B0604030504040204" pitchFamily="34" charset="0"/>
                  </a:rPr>
                  <a:t> </a:t>
                </a:r>
                <a:endParaRPr lang="en-US" sz="2600" dirty="0">
                  <a:latin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8439E4D-A79D-43E7-ACD0-D530140DAE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395" y="2806901"/>
                <a:ext cx="12420621" cy="1836015"/>
              </a:xfrm>
              <a:prstGeom prst="rect">
                <a:avLst/>
              </a:prstGeom>
              <a:blipFill>
                <a:blip r:embed="rId6"/>
                <a:stretch>
                  <a:fillRect b="-66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BD3AB89-D6E6-48A4-90BA-164C9C75DE3B}"/>
              </a:ext>
            </a:extLst>
          </p:cNvPr>
          <p:cNvGrpSpPr/>
          <p:nvPr/>
        </p:nvGrpSpPr>
        <p:grpSpPr>
          <a:xfrm>
            <a:off x="649353" y="60590"/>
            <a:ext cx="6716035" cy="719467"/>
            <a:chOff x="1082675" y="945000"/>
            <a:chExt cx="13434499" cy="143893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E268C3D3-3490-46CA-BF9D-2B4B7DF4D19D}"/>
                </a:ext>
              </a:extLst>
            </p:cNvPr>
            <p:cNvSpPr txBox="1"/>
            <p:nvPr/>
          </p:nvSpPr>
          <p:spPr>
            <a:xfrm>
              <a:off x="1082675" y="1922269"/>
              <a:ext cx="369529" cy="461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900" b="1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F136DCB2-8068-4EC5-A6E9-B6C7DEF910ED}"/>
                </a:ext>
              </a:extLst>
            </p:cNvPr>
            <p:cNvSpPr txBox="1"/>
            <p:nvPr/>
          </p:nvSpPr>
          <p:spPr>
            <a:xfrm>
              <a:off x="10320029" y="945000"/>
              <a:ext cx="4197145" cy="923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E00D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TỰ LUẬN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A1DCB7A0-CF68-532D-4A79-AF3EB2CDE42C}"/>
                  </a:ext>
                </a:extLst>
              </p:cNvPr>
              <p:cNvSpPr txBox="1"/>
              <p:nvPr/>
            </p:nvSpPr>
            <p:spPr>
              <a:xfrm>
                <a:off x="327395" y="4616814"/>
                <a:ext cx="14173416" cy="18800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𝑏</m:t>
                      </m:r>
                      <m:r>
                        <a:rPr lang="en-US" sz="260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) </m:t>
                      </m:r>
                      <m:sSup>
                        <m:sSupPr>
                          <m:ctrlPr>
                            <a:rPr lang="en-US" sz="2600" i="1"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vi-VN" sz="2600" i="1">
                                  <a:latin typeface="Cambria Math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3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𝑥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+2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𝑦</m:t>
                              </m:r>
                            </m:e>
                          </m:d>
                        </m:e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600" i="1"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defTabSz="11430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600" i="1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2600" i="1"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(3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𝑥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)</m:t>
                          </m:r>
                        </m:e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sup>
                      </m:sSup>
                      <m:r>
                        <a:rPr lang="en-US" sz="2600" i="1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+</m:t>
                      </m:r>
                      <m:r>
                        <a:rPr lang="en-US" sz="260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5</m:t>
                      </m:r>
                      <m:r>
                        <a:rPr lang="en-US" sz="2600" i="1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sSup>
                        <m:sSupPr>
                          <m:ctrlPr>
                            <a:rPr lang="en-US" sz="2600" i="1"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00" b="0" i="1" smtClean="0">
                                  <a:latin typeface="Cambria Math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3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sup>
                      </m:sSup>
                      <m:r>
                        <a:rPr lang="en-US" sz="2600" i="1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d>
                        <m:dPr>
                          <m:ctrlPr>
                            <a:rPr lang="en-US" sz="2600" b="0" i="1" smtClean="0"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𝑦</m:t>
                          </m:r>
                        </m:e>
                      </m:d>
                      <m:r>
                        <a:rPr lang="en-US" sz="26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+</m:t>
                      </m:r>
                      <m:r>
                        <a:rPr lang="en-US" sz="260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1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0</m:t>
                      </m:r>
                      <m:r>
                        <a:rPr lang="en-US" sz="2600" i="1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sSup>
                        <m:sSupPr>
                          <m:ctrlPr>
                            <a:rPr lang="en-US" sz="2600" i="1"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00" b="0" i="1" smtClean="0">
                                  <a:latin typeface="Cambria Math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3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26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sSup>
                        <m:sSupPr>
                          <m:ctrlPr>
                            <a:rPr lang="en-US" sz="2600" i="1"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00" b="0" i="1" smtClean="0">
                                  <a:latin typeface="Cambria Math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2</m:t>
                              </m:r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𝑦</m:t>
                              </m:r>
                            </m:e>
                          </m:d>
                        </m:e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2600" i="1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+</m:t>
                      </m:r>
                      <m:r>
                        <a:rPr lang="en-US" sz="260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1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0</m:t>
                      </m:r>
                      <m:r>
                        <a:rPr lang="en-US" sz="2600" i="1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sSup>
                        <m:sSupPr>
                          <m:ctrlPr>
                            <a:rPr lang="en-US" sz="2600" i="1"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00" b="0" i="1" smtClean="0">
                                  <a:latin typeface="Cambria Math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3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sz="2600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600" i="1"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00" i="1">
                                  <a:latin typeface="Cambria Math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2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𝑦</m:t>
                              </m:r>
                            </m:e>
                          </m:d>
                        </m:e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2600" i="1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+</m:t>
                      </m:r>
                      <m:r>
                        <a:rPr lang="en-US" sz="260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5</m:t>
                      </m:r>
                      <m:r>
                        <a:rPr lang="en-US" sz="2600" i="1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3</m:t>
                      </m:r>
                      <m:r>
                        <a:rPr lang="en-US" sz="260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𝑥</m:t>
                      </m:r>
                      <m:sSup>
                        <m:sSupPr>
                          <m:ctrlPr>
                            <a:rPr lang="en-US" sz="2600" i="1" smtClean="0"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00" i="1">
                                  <a:latin typeface="Cambria Math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2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𝑦</m:t>
                              </m:r>
                            </m:e>
                          </m:d>
                        </m:e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sup>
                      </m:sSup>
                      <m:r>
                        <a:rPr lang="en-US" sz="2600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+</m:t>
                      </m:r>
                      <m:sSup>
                        <m:sSupPr>
                          <m:ctrlPr>
                            <a:rPr lang="en-US" sz="2600" i="1" smtClean="0">
                              <a:latin typeface="Cambria Math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600" i="1">
                                  <a:latin typeface="Cambria Math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2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𝑦</m:t>
                              </m:r>
                            </m:e>
                          </m:d>
                        </m:e>
                        <m:sup>
                          <m:r>
                            <a:rPr lang="en-US" sz="2600" b="0" i="1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600" i="1"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60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sSup>
                      <m:sSupPr>
                        <m:ctrlPr>
                          <a:rPr lang="en-US" sz="2600" i="1"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243</m:t>
                        </m:r>
                        <m:r>
                          <a:rPr lang="en-US" sz="26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2600" i="1"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+ 810</m:t>
                        </m:r>
                        <m:r>
                          <a:rPr lang="en-US" sz="26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sup>
                    </m:sSup>
                    <m:r>
                      <a:rPr lang="en-US" sz="26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𝑦</m:t>
                    </m:r>
                    <m:sSup>
                      <m:sSupPr>
                        <m:ctrlPr>
                          <a:rPr lang="en-US" sz="2600" i="1"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26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+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1080</m:t>
                        </m:r>
                        <m:r>
                          <a:rPr lang="en-US" sz="26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600" i="1"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sup>
                    </m:sSup>
                    <m:r>
                      <a:rPr lang="en-US" sz="26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+720</m:t>
                    </m:r>
                    <m:sSup>
                      <m:sSupPr>
                        <m:ctrlPr>
                          <a:rPr lang="en-US" sz="2600" i="1"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26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6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600" i="1"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26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sup>
                    </m:sSup>
                    <m:r>
                      <a:rPr lang="en-US" sz="2600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+2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40</m:t>
                    </m:r>
                    <m:r>
                      <a:rPr lang="en-US" sz="2600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𝑥</m:t>
                    </m:r>
                    <m:sSup>
                      <m:sSupPr>
                        <m:ctrlPr>
                          <a:rPr lang="en-US" sz="2600" i="1"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sup>
                    </m:sSup>
                    <m:r>
                      <a:rPr lang="en-US" sz="26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+</m:t>
                    </m:r>
                  </m:oMath>
                </a14:m>
                <a:r>
                  <a:rPr lang="en-US" sz="2600" dirty="0">
                    <a:ea typeface="Tahoma" panose="020B0604030504040204" pitchFamily="34" charset="0"/>
                    <a:cs typeface="Tahoma" panose="020B0604030504040204" pitchFamily="34" charset="0"/>
                  </a:rPr>
                  <a:t>32</a:t>
                </a:r>
                <a:r>
                  <a:rPr lang="en-US" sz="2600"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i="1"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600" dirty="0"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r>
                  <a:rPr lang="en-US" sz="2600"/>
                  <a:t> </a:t>
                </a:r>
                <a:endParaRPr lang="en-US" sz="2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1DCB7A0-CF68-532D-4A79-AF3EB2CDE4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395" y="4616814"/>
                <a:ext cx="14173416" cy="1880002"/>
              </a:xfrm>
              <a:prstGeom prst="rect">
                <a:avLst/>
              </a:prstGeom>
              <a:blipFill>
                <a:blip r:embed="rId7"/>
                <a:stretch>
                  <a:fillRect b="-5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94486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0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1592</TotalTime>
  <Words>1686</Words>
  <Application>Microsoft Office PowerPoint</Application>
  <PresentationFormat>Custom</PresentationFormat>
  <Paragraphs>124</Paragraphs>
  <Slides>15</Slides>
  <Notes>5</Notes>
  <HiddenSlides>0</HiddenSlides>
  <MMClips>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Arial</vt:lpstr>
      <vt:lpstr>Tomaho</vt:lpstr>
      <vt:lpstr>Cambria Math</vt:lpstr>
      <vt:lpstr>Calibri Light</vt:lpstr>
      <vt:lpstr>#9Slide03 Bebas Neue Bold</vt:lpstr>
      <vt:lpstr>Times New Roman</vt:lpstr>
      <vt:lpstr>宋体</vt:lpstr>
      <vt:lpstr>#9Slide04 AdrianeSwash</vt:lpstr>
      <vt:lpstr>#9Slide03 Ample</vt:lpstr>
      <vt:lpstr>Wingdings 2</vt:lpstr>
      <vt:lpstr>Calibri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Mr Khanh</cp:lastModifiedBy>
  <cp:revision>1</cp:revision>
  <dcterms:created xsi:type="dcterms:W3CDTF">2018-12-15T04:43:26Z</dcterms:created>
  <dcterms:modified xsi:type="dcterms:W3CDTF">2025-02-02T15:23:33Z</dcterms:modified>
</cp:coreProperties>
</file>