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9"/>
  </p:notesMasterIdLst>
  <p:sldIdLst>
    <p:sldId id="376" r:id="rId3"/>
    <p:sldId id="256" r:id="rId4"/>
    <p:sldId id="259" r:id="rId5"/>
    <p:sldId id="257" r:id="rId6"/>
    <p:sldId id="318" r:id="rId7"/>
    <p:sldId id="262" r:id="rId8"/>
    <p:sldId id="263" r:id="rId9"/>
    <p:sldId id="305" r:id="rId10"/>
    <p:sldId id="267" r:id="rId11"/>
    <p:sldId id="307" r:id="rId12"/>
    <p:sldId id="264" r:id="rId13"/>
    <p:sldId id="339" r:id="rId14"/>
    <p:sldId id="308" r:id="rId15"/>
    <p:sldId id="309" r:id="rId16"/>
    <p:sldId id="312" r:id="rId17"/>
    <p:sldId id="265" r:id="rId18"/>
    <p:sldId id="340" r:id="rId19"/>
    <p:sldId id="341" r:id="rId20"/>
    <p:sldId id="311" r:id="rId21"/>
    <p:sldId id="321" r:id="rId22"/>
    <p:sldId id="266" r:id="rId23"/>
    <p:sldId id="342" r:id="rId24"/>
    <p:sldId id="316" r:id="rId25"/>
    <p:sldId id="343" r:id="rId26"/>
    <p:sldId id="303" r:id="rId27"/>
    <p:sldId id="338" r:id="rId28"/>
  </p:sldIdLst>
  <p:sldSz cx="18288000" cy="10287000"/>
  <p:notesSz cx="6858000" cy="9144000"/>
  <p:embeddedFontLst>
    <p:embeddedFont>
      <p:font typeface="Calibri" pitchFamily="34" charset="0"/>
      <p:regular r:id="rId30"/>
      <p:bold r:id="rId31"/>
      <p:italic r:id="rId32"/>
      <p:boldItalic r:id="rId33"/>
    </p:embeddedFont>
    <p:embeddedFont>
      <p:font typeface="Cambria Math" pitchFamily="18" charset="0"/>
      <p:regular r:id="rId34"/>
    </p:embeddedFont>
    <p:embeddedFont>
      <p:font typeface="Wingdings 2" pitchFamily="18" charset="2"/>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4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CD7EC-8160-4F6F-8B91-FAB4358242AE}" type="datetimeFigureOut">
              <a:rPr lang="en-US" smtClean="0"/>
              <a:t>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CA1D0-31EE-4614-BDCE-338CB48A6983}" type="slidenum">
              <a:rPr lang="en-US" smtClean="0"/>
              <a:t>‹#›</a:t>
            </a:fld>
            <a:endParaRPr lang="en-US"/>
          </a:p>
        </p:txBody>
      </p:sp>
    </p:spTree>
    <p:extLst>
      <p:ext uri="{BB962C8B-B14F-4D97-AF65-F5344CB8AC3E}">
        <p14:creationId xmlns:p14="http://schemas.microsoft.com/office/powerpoint/2010/main" val="279478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166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36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382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217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3353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9528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286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800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0458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110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223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90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132c0d347fb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132c0d347fb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716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64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0377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694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832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838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3924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351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94"/>
        <p:cNvGrpSpPr/>
        <p:nvPr/>
      </p:nvGrpSpPr>
      <p:grpSpPr>
        <a:xfrm>
          <a:off x="0" y="0"/>
          <a:ext cx="0" cy="0"/>
          <a:chOff x="0" y="0"/>
          <a:chExt cx="0" cy="0"/>
        </a:xfrm>
      </p:grpSpPr>
      <p:grpSp>
        <p:nvGrpSpPr>
          <p:cNvPr id="95" name="Google Shape;95;p3"/>
          <p:cNvGrpSpPr/>
          <p:nvPr/>
        </p:nvGrpSpPr>
        <p:grpSpPr>
          <a:xfrm>
            <a:off x="-302050" y="-174917"/>
            <a:ext cx="18887900" cy="10673886"/>
            <a:chOff x="1366600" y="892542"/>
            <a:chExt cx="757200" cy="649200"/>
          </a:xfrm>
        </p:grpSpPr>
        <p:grpSp>
          <p:nvGrpSpPr>
            <p:cNvPr id="96" name="Google Shape;96;p3"/>
            <p:cNvGrpSpPr/>
            <p:nvPr/>
          </p:nvGrpSpPr>
          <p:grpSpPr>
            <a:xfrm>
              <a:off x="1366600" y="892542"/>
              <a:ext cx="757199" cy="649200"/>
              <a:chOff x="1366600" y="892542"/>
              <a:chExt cx="757199" cy="649200"/>
            </a:xfrm>
          </p:grpSpPr>
          <p:cxnSp>
            <p:nvCxnSpPr>
              <p:cNvPr id="97" name="Google Shape;97;p3"/>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98" name="Google Shape;98;p3"/>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99" name="Google Shape;99;p3"/>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100" name="Google Shape;100;p3"/>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101" name="Google Shape;101;p3"/>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102" name="Google Shape;102;p3"/>
            <p:cNvGrpSpPr/>
            <p:nvPr/>
          </p:nvGrpSpPr>
          <p:grpSpPr>
            <a:xfrm>
              <a:off x="1366600" y="892542"/>
              <a:ext cx="757200" cy="645919"/>
              <a:chOff x="1366600" y="892542"/>
              <a:chExt cx="757200" cy="645919"/>
            </a:xfrm>
          </p:grpSpPr>
          <p:cxnSp>
            <p:nvCxnSpPr>
              <p:cNvPr id="103" name="Google Shape;103;p3"/>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4" name="Google Shape;104;p3"/>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5" name="Google Shape;105;p3"/>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6" name="Google Shape;106;p3"/>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sp>
        <p:nvSpPr>
          <p:cNvPr id="107" name="Google Shape;107;p3"/>
          <p:cNvSpPr txBox="1">
            <a:spLocks noGrp="1"/>
          </p:cNvSpPr>
          <p:nvPr>
            <p:ph type="title" hasCustomPrompt="1"/>
          </p:nvPr>
        </p:nvSpPr>
        <p:spPr>
          <a:xfrm>
            <a:off x="4496300" y="1079000"/>
            <a:ext cx="4596600" cy="2287200"/>
          </a:xfrm>
          <a:prstGeom prst="rect">
            <a:avLst/>
          </a:prstGeom>
          <a:solidFill>
            <a:schemeClr val="dk1"/>
          </a:solidFill>
        </p:spPr>
        <p:txBody>
          <a:bodyPr spcFirstLastPara="1" wrap="square" lIns="91425" tIns="91425" rIns="91425" bIns="91425" anchor="b" anchorCtr="0">
            <a:noAutofit/>
          </a:bodyPr>
          <a:lstStyle>
            <a:lvl1pPr lvl="0" algn="r" rtl="0">
              <a:spcBef>
                <a:spcPts val="0"/>
              </a:spcBef>
              <a:spcAft>
                <a:spcPts val="0"/>
              </a:spcAft>
              <a:buClr>
                <a:schemeClr val="lt1"/>
              </a:buClr>
              <a:buSzPts val="12000"/>
              <a:buNone/>
              <a:defRPr sz="24000">
                <a:solidFill>
                  <a:schemeClr val="lt1"/>
                </a:solidFill>
              </a:defRPr>
            </a:lvl1pPr>
            <a:lvl2pPr lvl="1" algn="ctr" rtl="0">
              <a:spcBef>
                <a:spcPts val="0"/>
              </a:spcBef>
              <a:spcAft>
                <a:spcPts val="0"/>
              </a:spcAft>
              <a:buClr>
                <a:schemeClr val="lt1"/>
              </a:buClr>
              <a:buSzPts val="12000"/>
              <a:buNone/>
              <a:defRPr sz="24000">
                <a:solidFill>
                  <a:schemeClr val="lt1"/>
                </a:solidFill>
              </a:defRPr>
            </a:lvl2pPr>
            <a:lvl3pPr lvl="2" algn="ctr" rtl="0">
              <a:spcBef>
                <a:spcPts val="0"/>
              </a:spcBef>
              <a:spcAft>
                <a:spcPts val="0"/>
              </a:spcAft>
              <a:buClr>
                <a:schemeClr val="lt1"/>
              </a:buClr>
              <a:buSzPts val="12000"/>
              <a:buNone/>
              <a:defRPr sz="24000">
                <a:solidFill>
                  <a:schemeClr val="lt1"/>
                </a:solidFill>
              </a:defRPr>
            </a:lvl3pPr>
            <a:lvl4pPr lvl="3" algn="ctr" rtl="0">
              <a:spcBef>
                <a:spcPts val="0"/>
              </a:spcBef>
              <a:spcAft>
                <a:spcPts val="0"/>
              </a:spcAft>
              <a:buClr>
                <a:schemeClr val="lt1"/>
              </a:buClr>
              <a:buSzPts val="12000"/>
              <a:buNone/>
              <a:defRPr sz="24000">
                <a:solidFill>
                  <a:schemeClr val="lt1"/>
                </a:solidFill>
              </a:defRPr>
            </a:lvl4pPr>
            <a:lvl5pPr lvl="4" algn="ctr" rtl="0">
              <a:spcBef>
                <a:spcPts val="0"/>
              </a:spcBef>
              <a:spcAft>
                <a:spcPts val="0"/>
              </a:spcAft>
              <a:buClr>
                <a:schemeClr val="lt1"/>
              </a:buClr>
              <a:buSzPts val="12000"/>
              <a:buNone/>
              <a:defRPr sz="24000">
                <a:solidFill>
                  <a:schemeClr val="lt1"/>
                </a:solidFill>
              </a:defRPr>
            </a:lvl5pPr>
            <a:lvl6pPr lvl="5" algn="ctr" rtl="0">
              <a:spcBef>
                <a:spcPts val="0"/>
              </a:spcBef>
              <a:spcAft>
                <a:spcPts val="0"/>
              </a:spcAft>
              <a:buClr>
                <a:schemeClr val="lt1"/>
              </a:buClr>
              <a:buSzPts val="12000"/>
              <a:buNone/>
              <a:defRPr sz="24000">
                <a:solidFill>
                  <a:schemeClr val="lt1"/>
                </a:solidFill>
              </a:defRPr>
            </a:lvl6pPr>
            <a:lvl7pPr lvl="6" algn="ctr" rtl="0">
              <a:spcBef>
                <a:spcPts val="0"/>
              </a:spcBef>
              <a:spcAft>
                <a:spcPts val="0"/>
              </a:spcAft>
              <a:buClr>
                <a:schemeClr val="lt1"/>
              </a:buClr>
              <a:buSzPts val="12000"/>
              <a:buNone/>
              <a:defRPr sz="24000">
                <a:solidFill>
                  <a:schemeClr val="lt1"/>
                </a:solidFill>
              </a:defRPr>
            </a:lvl7pPr>
            <a:lvl8pPr lvl="7" algn="ctr" rtl="0">
              <a:spcBef>
                <a:spcPts val="0"/>
              </a:spcBef>
              <a:spcAft>
                <a:spcPts val="0"/>
              </a:spcAft>
              <a:buClr>
                <a:schemeClr val="lt1"/>
              </a:buClr>
              <a:buSzPts val="12000"/>
              <a:buNone/>
              <a:defRPr sz="24000">
                <a:solidFill>
                  <a:schemeClr val="lt1"/>
                </a:solidFill>
              </a:defRPr>
            </a:lvl8pPr>
            <a:lvl9pPr lvl="8" algn="ctr" rtl="0">
              <a:spcBef>
                <a:spcPts val="0"/>
              </a:spcBef>
              <a:spcAft>
                <a:spcPts val="0"/>
              </a:spcAft>
              <a:buClr>
                <a:schemeClr val="lt1"/>
              </a:buClr>
              <a:buSzPts val="12000"/>
              <a:buNone/>
              <a:defRPr sz="24000">
                <a:solidFill>
                  <a:schemeClr val="lt1"/>
                </a:solidFill>
              </a:defRPr>
            </a:lvl9pPr>
          </a:lstStyle>
          <a:p>
            <a:r>
              <a:t>xx%</a:t>
            </a:r>
          </a:p>
        </p:txBody>
      </p:sp>
      <p:sp>
        <p:nvSpPr>
          <p:cNvPr id="108" name="Google Shape;108;p3"/>
          <p:cNvSpPr txBox="1">
            <a:spLocks noGrp="1"/>
          </p:cNvSpPr>
          <p:nvPr>
            <p:ph type="title" idx="2"/>
          </p:nvPr>
        </p:nvSpPr>
        <p:spPr>
          <a:xfrm>
            <a:off x="4421300" y="3366150"/>
            <a:ext cx="9440400" cy="3529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Clr>
                <a:schemeClr val="lt1"/>
              </a:buClr>
              <a:buSzPts val="3500"/>
              <a:buNone/>
              <a:defRPr sz="10800">
                <a:solidFill>
                  <a:schemeClr val="lt1"/>
                </a:solidFill>
                <a:latin typeface="Merriweather"/>
                <a:ea typeface="Merriweather"/>
                <a:cs typeface="Merriweather"/>
                <a:sym typeface="Merriweather"/>
              </a:defRPr>
            </a:lvl1pPr>
            <a:lvl2pPr lvl="1" algn="ctr">
              <a:spcBef>
                <a:spcPts val="0"/>
              </a:spcBef>
              <a:spcAft>
                <a:spcPts val="0"/>
              </a:spcAft>
              <a:buClr>
                <a:schemeClr val="lt1"/>
              </a:buClr>
              <a:buSzPts val="3500"/>
              <a:buNone/>
              <a:defRPr sz="7000">
                <a:solidFill>
                  <a:schemeClr val="lt1"/>
                </a:solidFill>
              </a:defRPr>
            </a:lvl2pPr>
            <a:lvl3pPr lvl="2" algn="ctr">
              <a:spcBef>
                <a:spcPts val="0"/>
              </a:spcBef>
              <a:spcAft>
                <a:spcPts val="0"/>
              </a:spcAft>
              <a:buClr>
                <a:schemeClr val="lt1"/>
              </a:buClr>
              <a:buSzPts val="3500"/>
              <a:buNone/>
              <a:defRPr sz="7000">
                <a:solidFill>
                  <a:schemeClr val="lt1"/>
                </a:solidFill>
              </a:defRPr>
            </a:lvl3pPr>
            <a:lvl4pPr lvl="3" algn="ctr">
              <a:spcBef>
                <a:spcPts val="0"/>
              </a:spcBef>
              <a:spcAft>
                <a:spcPts val="0"/>
              </a:spcAft>
              <a:buClr>
                <a:schemeClr val="lt1"/>
              </a:buClr>
              <a:buSzPts val="3500"/>
              <a:buNone/>
              <a:defRPr sz="7000">
                <a:solidFill>
                  <a:schemeClr val="lt1"/>
                </a:solidFill>
              </a:defRPr>
            </a:lvl4pPr>
            <a:lvl5pPr lvl="4" algn="ctr">
              <a:spcBef>
                <a:spcPts val="0"/>
              </a:spcBef>
              <a:spcAft>
                <a:spcPts val="0"/>
              </a:spcAft>
              <a:buClr>
                <a:schemeClr val="lt1"/>
              </a:buClr>
              <a:buSzPts val="3500"/>
              <a:buNone/>
              <a:defRPr sz="7000">
                <a:solidFill>
                  <a:schemeClr val="lt1"/>
                </a:solidFill>
              </a:defRPr>
            </a:lvl5pPr>
            <a:lvl6pPr lvl="5" algn="ctr">
              <a:spcBef>
                <a:spcPts val="0"/>
              </a:spcBef>
              <a:spcAft>
                <a:spcPts val="0"/>
              </a:spcAft>
              <a:buClr>
                <a:schemeClr val="lt1"/>
              </a:buClr>
              <a:buSzPts val="3500"/>
              <a:buNone/>
              <a:defRPr sz="7000">
                <a:solidFill>
                  <a:schemeClr val="lt1"/>
                </a:solidFill>
              </a:defRPr>
            </a:lvl6pPr>
            <a:lvl7pPr lvl="6" algn="ctr">
              <a:spcBef>
                <a:spcPts val="0"/>
              </a:spcBef>
              <a:spcAft>
                <a:spcPts val="0"/>
              </a:spcAft>
              <a:buClr>
                <a:schemeClr val="lt1"/>
              </a:buClr>
              <a:buSzPts val="3500"/>
              <a:buNone/>
              <a:defRPr sz="7000">
                <a:solidFill>
                  <a:schemeClr val="lt1"/>
                </a:solidFill>
              </a:defRPr>
            </a:lvl7pPr>
            <a:lvl8pPr lvl="7" algn="ctr">
              <a:spcBef>
                <a:spcPts val="0"/>
              </a:spcBef>
              <a:spcAft>
                <a:spcPts val="0"/>
              </a:spcAft>
              <a:buClr>
                <a:schemeClr val="lt1"/>
              </a:buClr>
              <a:buSzPts val="3500"/>
              <a:buNone/>
              <a:defRPr sz="7000">
                <a:solidFill>
                  <a:schemeClr val="lt1"/>
                </a:solidFill>
              </a:defRPr>
            </a:lvl8pPr>
            <a:lvl9pPr lvl="8" algn="ctr">
              <a:spcBef>
                <a:spcPts val="0"/>
              </a:spcBef>
              <a:spcAft>
                <a:spcPts val="0"/>
              </a:spcAft>
              <a:buClr>
                <a:schemeClr val="lt1"/>
              </a:buClr>
              <a:buSzPts val="3500"/>
              <a:buNone/>
              <a:defRPr sz="7000">
                <a:solidFill>
                  <a:schemeClr val="lt1"/>
                </a:solidFill>
              </a:defRPr>
            </a:lvl9pPr>
          </a:lstStyle>
          <a:p>
            <a:endParaRPr/>
          </a:p>
        </p:txBody>
      </p:sp>
      <p:sp>
        <p:nvSpPr>
          <p:cNvPr id="109" name="Google Shape;109;p3"/>
          <p:cNvSpPr txBox="1">
            <a:spLocks noGrp="1"/>
          </p:cNvSpPr>
          <p:nvPr>
            <p:ph type="subTitle" idx="1"/>
          </p:nvPr>
        </p:nvSpPr>
        <p:spPr>
          <a:xfrm>
            <a:off x="4484594" y="7969750"/>
            <a:ext cx="4596600" cy="1170600"/>
          </a:xfrm>
          <a:prstGeom prst="rect">
            <a:avLst/>
          </a:prstGeom>
          <a:solidFill>
            <a:schemeClr val="dk1"/>
          </a:solidFill>
          <a:ln>
            <a:noFill/>
          </a:ln>
        </p:spPr>
        <p:txBody>
          <a:bodyPr spcFirstLastPara="1" wrap="square" lIns="91425" tIns="91425" rIns="91425" bIns="91425" anchor="ctr" anchorCtr="0">
            <a:noAutofit/>
          </a:bodyPr>
          <a:lstStyle>
            <a:lvl1pPr lvl="0">
              <a:spcBef>
                <a:spcPts val="0"/>
              </a:spcBef>
              <a:spcAft>
                <a:spcPts val="0"/>
              </a:spcAft>
              <a:buClr>
                <a:schemeClr val="lt1"/>
              </a:buClr>
              <a:buSzPts val="1400"/>
              <a:buNone/>
              <a:defRPr sz="3200">
                <a:solidFill>
                  <a:schemeClr val="lt1"/>
                </a:solidFill>
                <a:latin typeface="Spectral Light"/>
                <a:ea typeface="Spectral Light"/>
                <a:cs typeface="Spectral Light"/>
                <a:sym typeface="Spectral Light"/>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grpSp>
        <p:nvGrpSpPr>
          <p:cNvPr id="110" name="Google Shape;110;p3"/>
          <p:cNvGrpSpPr/>
          <p:nvPr/>
        </p:nvGrpSpPr>
        <p:grpSpPr>
          <a:xfrm>
            <a:off x="862152" y="8534296"/>
            <a:ext cx="1702280" cy="1336932"/>
            <a:chOff x="431076" y="4267148"/>
            <a:chExt cx="851140" cy="668466"/>
          </a:xfrm>
        </p:grpSpPr>
        <p:sp>
          <p:nvSpPr>
            <p:cNvPr id="111" name="Google Shape;111;p3"/>
            <p:cNvSpPr/>
            <p:nvPr/>
          </p:nvSpPr>
          <p:spPr>
            <a:xfrm>
              <a:off x="943815" y="4267148"/>
              <a:ext cx="338400" cy="3312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12" name="Google Shape;112;p3"/>
            <p:cNvSpPr/>
            <p:nvPr/>
          </p:nvSpPr>
          <p:spPr>
            <a:xfrm>
              <a:off x="431076" y="4704914"/>
              <a:ext cx="236700" cy="230700"/>
            </a:xfrm>
            <a:prstGeom prst="star4">
              <a:avLst>
                <a:gd name="adj" fmla="val 125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113" name="Google Shape;113;p3"/>
          <p:cNvGrpSpPr/>
          <p:nvPr/>
        </p:nvGrpSpPr>
        <p:grpSpPr>
          <a:xfrm>
            <a:off x="15829980" y="8888050"/>
            <a:ext cx="1380128" cy="658216"/>
            <a:chOff x="7740700" y="4100311"/>
            <a:chExt cx="786936" cy="604089"/>
          </a:xfrm>
        </p:grpSpPr>
        <p:grpSp>
          <p:nvGrpSpPr>
            <p:cNvPr id="114" name="Google Shape;114;p3"/>
            <p:cNvGrpSpPr/>
            <p:nvPr/>
          </p:nvGrpSpPr>
          <p:grpSpPr>
            <a:xfrm>
              <a:off x="7740700" y="4149700"/>
              <a:ext cx="737550" cy="554700"/>
              <a:chOff x="7740700" y="4149700"/>
              <a:chExt cx="737550" cy="554700"/>
            </a:xfrm>
          </p:grpSpPr>
          <p:sp>
            <p:nvSpPr>
              <p:cNvPr id="115" name="Google Shape;115;p3"/>
              <p:cNvSpPr/>
              <p:nvPr/>
            </p:nvSpPr>
            <p:spPr>
              <a:xfrm rot="5400000">
                <a:off x="7905550" y="4131700"/>
                <a:ext cx="554700" cy="590700"/>
              </a:xfrm>
              <a:prstGeom prst="up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16" name="Google Shape;116;p3"/>
              <p:cNvSpPr/>
              <p:nvPr/>
            </p:nvSpPr>
            <p:spPr>
              <a:xfrm>
                <a:off x="7740700" y="4286500"/>
                <a:ext cx="86400" cy="2811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17" name="Google Shape;117;p3"/>
            <p:cNvSpPr/>
            <p:nvPr/>
          </p:nvSpPr>
          <p:spPr>
            <a:xfrm rot="5400000">
              <a:off x="7954936" y="4082311"/>
              <a:ext cx="554700" cy="590700"/>
            </a:xfrm>
            <a:prstGeom prst="up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875850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8"/>
        <p:cNvGrpSpPr/>
        <p:nvPr/>
      </p:nvGrpSpPr>
      <p:grpSpPr>
        <a:xfrm>
          <a:off x="0" y="0"/>
          <a:ext cx="0" cy="0"/>
          <a:chOff x="0" y="0"/>
          <a:chExt cx="0" cy="0"/>
        </a:xfrm>
      </p:grpSpPr>
      <p:grpSp>
        <p:nvGrpSpPr>
          <p:cNvPr id="119" name="Google Shape;119;p4"/>
          <p:cNvGrpSpPr/>
          <p:nvPr/>
        </p:nvGrpSpPr>
        <p:grpSpPr>
          <a:xfrm>
            <a:off x="-70549" y="-63670"/>
            <a:ext cx="18429098" cy="10414340"/>
            <a:chOff x="-35275" y="-31835"/>
            <a:chExt cx="9214549" cy="5207170"/>
          </a:xfrm>
        </p:grpSpPr>
        <p:grpSp>
          <p:nvGrpSpPr>
            <p:cNvPr id="120" name="Google Shape;120;p4"/>
            <p:cNvGrpSpPr/>
            <p:nvPr/>
          </p:nvGrpSpPr>
          <p:grpSpPr>
            <a:xfrm>
              <a:off x="-35275" y="-31835"/>
              <a:ext cx="4607271" cy="2603603"/>
              <a:chOff x="987999" y="461925"/>
              <a:chExt cx="1514404" cy="1507151"/>
            </a:xfrm>
          </p:grpSpPr>
          <p:grpSp>
            <p:nvGrpSpPr>
              <p:cNvPr id="121" name="Google Shape;121;p4"/>
              <p:cNvGrpSpPr/>
              <p:nvPr/>
            </p:nvGrpSpPr>
            <p:grpSpPr>
              <a:xfrm>
                <a:off x="987999" y="461925"/>
                <a:ext cx="1514401" cy="1506302"/>
                <a:chOff x="987999" y="461925"/>
                <a:chExt cx="1514401" cy="1506302"/>
              </a:xfrm>
            </p:grpSpPr>
            <p:cxnSp>
              <p:nvCxnSpPr>
                <p:cNvPr id="122" name="Google Shape;12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3" name="Google Shape;12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4" name="Google Shape;12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5" name="Google Shape;12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6" name="Google Shape;12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7" name="Google Shape;12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8" name="Google Shape;12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9" name="Google Shape;12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0" name="Google Shape;13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1" name="Google Shape;131;p4"/>
              <p:cNvGrpSpPr/>
              <p:nvPr/>
            </p:nvGrpSpPr>
            <p:grpSpPr>
              <a:xfrm>
                <a:off x="987999" y="461927"/>
                <a:ext cx="1514404" cy="1507149"/>
                <a:chOff x="987999" y="461927"/>
                <a:chExt cx="1514404" cy="1507149"/>
              </a:xfrm>
            </p:grpSpPr>
            <p:cxnSp>
              <p:nvCxnSpPr>
                <p:cNvPr id="132" name="Google Shape;13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3" name="Google Shape;13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4" name="Google Shape;13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5" name="Google Shape;13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 name="Google Shape;13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7" name="Google Shape;13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 name="Google Shape;13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9" name="Google Shape;13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 name="Google Shape;140;p4"/>
            <p:cNvGrpSpPr/>
            <p:nvPr/>
          </p:nvGrpSpPr>
          <p:grpSpPr>
            <a:xfrm>
              <a:off x="4572003" y="-31835"/>
              <a:ext cx="4607271" cy="2603603"/>
              <a:chOff x="987999" y="461925"/>
              <a:chExt cx="1514404" cy="1507151"/>
            </a:xfrm>
          </p:grpSpPr>
          <p:grpSp>
            <p:nvGrpSpPr>
              <p:cNvPr id="141" name="Google Shape;141;p4"/>
              <p:cNvGrpSpPr/>
              <p:nvPr/>
            </p:nvGrpSpPr>
            <p:grpSpPr>
              <a:xfrm>
                <a:off x="987999" y="461925"/>
                <a:ext cx="1514401" cy="1506302"/>
                <a:chOff x="987999" y="461925"/>
                <a:chExt cx="1514401" cy="1506302"/>
              </a:xfrm>
            </p:grpSpPr>
            <p:cxnSp>
              <p:nvCxnSpPr>
                <p:cNvPr id="142" name="Google Shape;14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3" name="Google Shape;14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6" name="Google Shape;14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7" name="Google Shape;14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51" name="Google Shape;151;p4"/>
              <p:cNvGrpSpPr/>
              <p:nvPr/>
            </p:nvGrpSpPr>
            <p:grpSpPr>
              <a:xfrm>
                <a:off x="987999" y="461927"/>
                <a:ext cx="1514404" cy="1507149"/>
                <a:chOff x="987999" y="461927"/>
                <a:chExt cx="1514404" cy="1507149"/>
              </a:xfrm>
            </p:grpSpPr>
            <p:cxnSp>
              <p:nvCxnSpPr>
                <p:cNvPr id="152" name="Google Shape;15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4" name="Google Shape;15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6" name="Google Shape;15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7" name="Google Shape;15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8" name="Google Shape;15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9" name="Google Shape;15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60" name="Google Shape;160;p4"/>
            <p:cNvGrpSpPr/>
            <p:nvPr/>
          </p:nvGrpSpPr>
          <p:grpSpPr>
            <a:xfrm>
              <a:off x="-35275" y="2571732"/>
              <a:ext cx="4607271" cy="2603603"/>
              <a:chOff x="987999" y="461925"/>
              <a:chExt cx="1514404" cy="1507151"/>
            </a:xfrm>
          </p:grpSpPr>
          <p:grpSp>
            <p:nvGrpSpPr>
              <p:cNvPr id="161" name="Google Shape;161;p4"/>
              <p:cNvGrpSpPr/>
              <p:nvPr/>
            </p:nvGrpSpPr>
            <p:grpSpPr>
              <a:xfrm>
                <a:off x="987999" y="461925"/>
                <a:ext cx="1514401" cy="1506302"/>
                <a:chOff x="987999" y="461925"/>
                <a:chExt cx="1514401" cy="1506302"/>
              </a:xfrm>
            </p:grpSpPr>
            <p:cxnSp>
              <p:nvCxnSpPr>
                <p:cNvPr id="162" name="Google Shape;16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3" name="Google Shape;16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9" name="Google Shape;16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70" name="Google Shape;17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71" name="Google Shape;171;p4"/>
              <p:cNvGrpSpPr/>
              <p:nvPr/>
            </p:nvGrpSpPr>
            <p:grpSpPr>
              <a:xfrm>
                <a:off x="987999" y="461927"/>
                <a:ext cx="1514404" cy="1507149"/>
                <a:chOff x="987999" y="461927"/>
                <a:chExt cx="1514404" cy="1507149"/>
              </a:xfrm>
            </p:grpSpPr>
            <p:cxnSp>
              <p:nvCxnSpPr>
                <p:cNvPr id="172" name="Google Shape;17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4" name="Google Shape;17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5" name="Google Shape;17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6" name="Google Shape;17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7" name="Google Shape;17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8" name="Google Shape;17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9" name="Google Shape;17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80" name="Google Shape;180;p4"/>
            <p:cNvGrpSpPr/>
            <p:nvPr/>
          </p:nvGrpSpPr>
          <p:grpSpPr>
            <a:xfrm>
              <a:off x="4572003" y="2571732"/>
              <a:ext cx="4607271" cy="2603603"/>
              <a:chOff x="987999" y="461925"/>
              <a:chExt cx="1514404" cy="1507151"/>
            </a:xfrm>
          </p:grpSpPr>
          <p:grpSp>
            <p:nvGrpSpPr>
              <p:cNvPr id="181" name="Google Shape;181;p4"/>
              <p:cNvGrpSpPr/>
              <p:nvPr/>
            </p:nvGrpSpPr>
            <p:grpSpPr>
              <a:xfrm>
                <a:off x="987999" y="461925"/>
                <a:ext cx="1514401" cy="1506302"/>
                <a:chOff x="987999" y="461925"/>
                <a:chExt cx="1514401" cy="1506302"/>
              </a:xfrm>
            </p:grpSpPr>
            <p:cxnSp>
              <p:nvCxnSpPr>
                <p:cNvPr id="182" name="Google Shape;18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3" name="Google Shape;18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4" name="Google Shape;18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5" name="Google Shape;18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8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7" name="Google Shape;18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8" name="Google Shape;18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0" name="Google Shape;19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1" name="Google Shape;191;p4"/>
              <p:cNvGrpSpPr/>
              <p:nvPr/>
            </p:nvGrpSpPr>
            <p:grpSpPr>
              <a:xfrm>
                <a:off x="987999" y="461927"/>
                <a:ext cx="1514404" cy="1507149"/>
                <a:chOff x="987999" y="461927"/>
                <a:chExt cx="1514404" cy="1507149"/>
              </a:xfrm>
            </p:grpSpPr>
            <p:cxnSp>
              <p:nvCxnSpPr>
                <p:cNvPr id="192" name="Google Shape;19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3" name="Google Shape;19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4" name="Google Shape;19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 name="Google Shape;19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8" name="Google Shape;19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 name="Google Shape;19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200" name="Google Shape;200;p4"/>
          <p:cNvSpPr txBox="1">
            <a:spLocks noGrp="1"/>
          </p:cNvSpPr>
          <p:nvPr>
            <p:ph type="title"/>
          </p:nvPr>
        </p:nvSpPr>
        <p:spPr>
          <a:xfrm>
            <a:off x="1080000" y="678650"/>
            <a:ext cx="16129800" cy="1485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1" name="Google Shape;201;p4"/>
          <p:cNvSpPr txBox="1">
            <a:spLocks noGrp="1"/>
          </p:cNvSpPr>
          <p:nvPr>
            <p:ph type="body" idx="1"/>
          </p:nvPr>
        </p:nvSpPr>
        <p:spPr>
          <a:xfrm>
            <a:off x="3377200" y="2167050"/>
            <a:ext cx="11544600" cy="1485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914400" lvl="0" indent="-635000" algn="ctr">
              <a:spcBef>
                <a:spcPts val="0"/>
              </a:spcBef>
              <a:spcAft>
                <a:spcPts val="0"/>
              </a:spcAft>
              <a:buSzPts val="1400"/>
              <a:buChar char="●"/>
              <a:defRPr sz="2200"/>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Tree>
    <p:extLst>
      <p:ext uri="{BB962C8B-B14F-4D97-AF65-F5344CB8AC3E}">
        <p14:creationId xmlns:p14="http://schemas.microsoft.com/office/powerpoint/2010/main" val="1024513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1"/>
        <p:cNvGrpSpPr/>
        <p:nvPr/>
      </p:nvGrpSpPr>
      <p:grpSpPr>
        <a:xfrm>
          <a:off x="0" y="0"/>
          <a:ext cx="0" cy="0"/>
          <a:chOff x="0" y="0"/>
          <a:chExt cx="0" cy="0"/>
        </a:xfrm>
      </p:grpSpPr>
      <p:grpSp>
        <p:nvGrpSpPr>
          <p:cNvPr id="382" name="Google Shape;382;p7"/>
          <p:cNvGrpSpPr/>
          <p:nvPr/>
        </p:nvGrpSpPr>
        <p:grpSpPr>
          <a:xfrm>
            <a:off x="-70549" y="-63670"/>
            <a:ext cx="18429098" cy="10414340"/>
            <a:chOff x="-35275" y="-31835"/>
            <a:chExt cx="9214549" cy="5207170"/>
          </a:xfrm>
        </p:grpSpPr>
        <p:grpSp>
          <p:nvGrpSpPr>
            <p:cNvPr id="383" name="Google Shape;383;p7"/>
            <p:cNvGrpSpPr/>
            <p:nvPr/>
          </p:nvGrpSpPr>
          <p:grpSpPr>
            <a:xfrm>
              <a:off x="-35275" y="-31835"/>
              <a:ext cx="4607271" cy="2603603"/>
              <a:chOff x="987999" y="461925"/>
              <a:chExt cx="1514404" cy="1507151"/>
            </a:xfrm>
          </p:grpSpPr>
          <p:grpSp>
            <p:nvGrpSpPr>
              <p:cNvPr id="384" name="Google Shape;384;p7"/>
              <p:cNvGrpSpPr/>
              <p:nvPr/>
            </p:nvGrpSpPr>
            <p:grpSpPr>
              <a:xfrm>
                <a:off x="987999" y="461925"/>
                <a:ext cx="1514401" cy="1506302"/>
                <a:chOff x="987999" y="461925"/>
                <a:chExt cx="1514401" cy="1506302"/>
              </a:xfrm>
            </p:grpSpPr>
            <p:cxnSp>
              <p:nvCxnSpPr>
                <p:cNvPr id="385" name="Google Shape;38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6" name="Google Shape;38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7" name="Google Shape;38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8" name="Google Shape;38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9" name="Google Shape;38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2" name="Google Shape;39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3" name="Google Shape;39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394" name="Google Shape;394;p7"/>
              <p:cNvGrpSpPr/>
              <p:nvPr/>
            </p:nvGrpSpPr>
            <p:grpSpPr>
              <a:xfrm>
                <a:off x="987999" y="461927"/>
                <a:ext cx="1514404" cy="1507149"/>
                <a:chOff x="987999" y="461927"/>
                <a:chExt cx="1514404" cy="1507149"/>
              </a:xfrm>
            </p:grpSpPr>
            <p:cxnSp>
              <p:nvCxnSpPr>
                <p:cNvPr id="395" name="Google Shape;39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6" name="Google Shape;39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7" name="Google Shape;39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2" name="Google Shape;40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03" name="Google Shape;403;p7"/>
            <p:cNvGrpSpPr/>
            <p:nvPr/>
          </p:nvGrpSpPr>
          <p:grpSpPr>
            <a:xfrm>
              <a:off x="4572003" y="-31835"/>
              <a:ext cx="4607271" cy="2603603"/>
              <a:chOff x="987999" y="461925"/>
              <a:chExt cx="1514404" cy="1507151"/>
            </a:xfrm>
          </p:grpSpPr>
          <p:grpSp>
            <p:nvGrpSpPr>
              <p:cNvPr id="404" name="Google Shape;404;p7"/>
              <p:cNvGrpSpPr/>
              <p:nvPr/>
            </p:nvGrpSpPr>
            <p:grpSpPr>
              <a:xfrm>
                <a:off x="987999" y="461925"/>
                <a:ext cx="1514401" cy="1506302"/>
                <a:chOff x="987999" y="461925"/>
                <a:chExt cx="1514401" cy="1506302"/>
              </a:xfrm>
            </p:grpSpPr>
            <p:cxnSp>
              <p:nvCxnSpPr>
                <p:cNvPr id="405" name="Google Shape;40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6" name="Google Shape;40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7" name="Google Shape;40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8" name="Google Shape;40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9" name="Google Shape;40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1" name="Google Shape;41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2" name="Google Shape;41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3" name="Google Shape;41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14" name="Google Shape;414;p7"/>
              <p:cNvGrpSpPr/>
              <p:nvPr/>
            </p:nvGrpSpPr>
            <p:grpSpPr>
              <a:xfrm>
                <a:off x="987999" y="461927"/>
                <a:ext cx="1514404" cy="1507149"/>
                <a:chOff x="987999" y="461927"/>
                <a:chExt cx="1514404" cy="1507149"/>
              </a:xfrm>
            </p:grpSpPr>
            <p:cxnSp>
              <p:nvCxnSpPr>
                <p:cNvPr id="415" name="Google Shape;41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6" name="Google Shape;41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7" name="Google Shape;41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8" name="Google Shape;41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9" name="Google Shape;41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0" name="Google Shape;42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1" name="Google Shape;42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2" name="Google Shape;42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23" name="Google Shape;423;p7"/>
            <p:cNvGrpSpPr/>
            <p:nvPr/>
          </p:nvGrpSpPr>
          <p:grpSpPr>
            <a:xfrm>
              <a:off x="-35275" y="2571732"/>
              <a:ext cx="4607271" cy="2603603"/>
              <a:chOff x="987999" y="461925"/>
              <a:chExt cx="1514404" cy="1507151"/>
            </a:xfrm>
          </p:grpSpPr>
          <p:grpSp>
            <p:nvGrpSpPr>
              <p:cNvPr id="424" name="Google Shape;424;p7"/>
              <p:cNvGrpSpPr/>
              <p:nvPr/>
            </p:nvGrpSpPr>
            <p:grpSpPr>
              <a:xfrm>
                <a:off x="987999" y="461925"/>
                <a:ext cx="1514401" cy="1506302"/>
                <a:chOff x="987999" y="461925"/>
                <a:chExt cx="1514401" cy="1506302"/>
              </a:xfrm>
            </p:grpSpPr>
            <p:cxnSp>
              <p:nvCxnSpPr>
                <p:cNvPr id="425" name="Google Shape;42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6" name="Google Shape;42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7" name="Google Shape;42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8" name="Google Shape;42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9" name="Google Shape;42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0" name="Google Shape;43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1" name="Google Shape;43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2" name="Google Shape;43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3" name="Google Shape;43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34" name="Google Shape;434;p7"/>
              <p:cNvGrpSpPr/>
              <p:nvPr/>
            </p:nvGrpSpPr>
            <p:grpSpPr>
              <a:xfrm>
                <a:off x="987999" y="461927"/>
                <a:ext cx="1514404" cy="1507149"/>
                <a:chOff x="987999" y="461927"/>
                <a:chExt cx="1514404" cy="1507149"/>
              </a:xfrm>
            </p:grpSpPr>
            <p:cxnSp>
              <p:nvCxnSpPr>
                <p:cNvPr id="435" name="Google Shape;43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6" name="Google Shape;43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7" name="Google Shape;43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8" name="Google Shape;43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9" name="Google Shape;43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0" name="Google Shape;44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1" name="Google Shape;44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2" name="Google Shape;44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43" name="Google Shape;443;p7"/>
            <p:cNvGrpSpPr/>
            <p:nvPr/>
          </p:nvGrpSpPr>
          <p:grpSpPr>
            <a:xfrm>
              <a:off x="4572003" y="2571732"/>
              <a:ext cx="4607271" cy="2603603"/>
              <a:chOff x="987999" y="461925"/>
              <a:chExt cx="1514404" cy="1507151"/>
            </a:xfrm>
          </p:grpSpPr>
          <p:grpSp>
            <p:nvGrpSpPr>
              <p:cNvPr id="444" name="Google Shape;444;p7"/>
              <p:cNvGrpSpPr/>
              <p:nvPr/>
            </p:nvGrpSpPr>
            <p:grpSpPr>
              <a:xfrm>
                <a:off x="987999" y="461925"/>
                <a:ext cx="1514401" cy="1506302"/>
                <a:chOff x="987999" y="461925"/>
                <a:chExt cx="1514401" cy="1506302"/>
              </a:xfrm>
            </p:grpSpPr>
            <p:cxnSp>
              <p:nvCxnSpPr>
                <p:cNvPr id="445" name="Google Shape;44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6" name="Google Shape;44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7" name="Google Shape;44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8" name="Google Shape;44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9" name="Google Shape;44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0" name="Google Shape;45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1" name="Google Shape;45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2" name="Google Shape;45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3" name="Google Shape;45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54" name="Google Shape;454;p7"/>
              <p:cNvGrpSpPr/>
              <p:nvPr/>
            </p:nvGrpSpPr>
            <p:grpSpPr>
              <a:xfrm>
                <a:off x="987999" y="461927"/>
                <a:ext cx="1514404" cy="1507149"/>
                <a:chOff x="987999" y="461927"/>
                <a:chExt cx="1514404" cy="1507149"/>
              </a:xfrm>
            </p:grpSpPr>
            <p:cxnSp>
              <p:nvCxnSpPr>
                <p:cNvPr id="455" name="Google Shape;45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6" name="Google Shape;45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7" name="Google Shape;45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8" name="Google Shape;45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9" name="Google Shape;45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0" name="Google Shape;46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1" name="Google Shape;46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2" name="Google Shape;46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463" name="Google Shape;463;p7"/>
          <p:cNvSpPr txBox="1">
            <a:spLocks noGrp="1"/>
          </p:cNvSpPr>
          <p:nvPr>
            <p:ph type="title"/>
          </p:nvPr>
        </p:nvSpPr>
        <p:spPr>
          <a:xfrm>
            <a:off x="1080200" y="681800"/>
            <a:ext cx="9212400" cy="14814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464" name="Google Shape;464;p7"/>
          <p:cNvSpPr txBox="1">
            <a:spLocks noGrp="1"/>
          </p:cNvSpPr>
          <p:nvPr>
            <p:ph type="body" idx="1"/>
          </p:nvPr>
        </p:nvSpPr>
        <p:spPr>
          <a:xfrm>
            <a:off x="1080200" y="5143500"/>
            <a:ext cx="11528400" cy="3725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914400" lvl="0" indent="-609600">
              <a:spcBef>
                <a:spcPts val="0"/>
              </a:spcBef>
              <a:spcAft>
                <a:spcPts val="0"/>
              </a:spcAft>
              <a:buClr>
                <a:schemeClr val="accent1"/>
              </a:buClr>
              <a:buSzPts val="1200"/>
              <a:buChar char="●"/>
              <a:defRPr/>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465" name="Google Shape;465;p7"/>
          <p:cNvSpPr/>
          <p:nvPr/>
        </p:nvSpPr>
        <p:spPr>
          <a:xfrm flipH="1">
            <a:off x="1948702" y="9320846"/>
            <a:ext cx="565800" cy="5502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56354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1"/>
        <p:cNvGrpSpPr/>
        <p:nvPr/>
      </p:nvGrpSpPr>
      <p:grpSpPr>
        <a:xfrm>
          <a:off x="0" y="0"/>
          <a:ext cx="0" cy="0"/>
          <a:chOff x="0" y="0"/>
          <a:chExt cx="0" cy="0"/>
        </a:xfrm>
      </p:grpSpPr>
    </p:spTree>
    <p:extLst>
      <p:ext uri="{BB962C8B-B14F-4D97-AF65-F5344CB8AC3E}">
        <p14:creationId xmlns:p14="http://schemas.microsoft.com/office/powerpoint/2010/main" val="1009576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97"/>
        <p:cNvGrpSpPr/>
        <p:nvPr/>
      </p:nvGrpSpPr>
      <p:grpSpPr>
        <a:xfrm>
          <a:off x="0" y="0"/>
          <a:ext cx="0" cy="0"/>
          <a:chOff x="0" y="0"/>
          <a:chExt cx="0" cy="0"/>
        </a:xfrm>
      </p:grpSpPr>
      <p:grpSp>
        <p:nvGrpSpPr>
          <p:cNvPr id="898" name="Google Shape;898;p16"/>
          <p:cNvGrpSpPr/>
          <p:nvPr/>
        </p:nvGrpSpPr>
        <p:grpSpPr>
          <a:xfrm>
            <a:off x="-70549" y="-63670"/>
            <a:ext cx="18429098" cy="10414340"/>
            <a:chOff x="-35275" y="-31835"/>
            <a:chExt cx="9214549" cy="5207170"/>
          </a:xfrm>
        </p:grpSpPr>
        <p:grpSp>
          <p:nvGrpSpPr>
            <p:cNvPr id="899" name="Google Shape;899;p16"/>
            <p:cNvGrpSpPr/>
            <p:nvPr/>
          </p:nvGrpSpPr>
          <p:grpSpPr>
            <a:xfrm>
              <a:off x="-35275" y="-31835"/>
              <a:ext cx="4607271" cy="2603603"/>
              <a:chOff x="987999" y="461925"/>
              <a:chExt cx="1514404" cy="1507151"/>
            </a:xfrm>
          </p:grpSpPr>
          <p:grpSp>
            <p:nvGrpSpPr>
              <p:cNvPr id="900" name="Google Shape;900;p16"/>
              <p:cNvGrpSpPr/>
              <p:nvPr/>
            </p:nvGrpSpPr>
            <p:grpSpPr>
              <a:xfrm>
                <a:off x="987999" y="461925"/>
                <a:ext cx="1514401" cy="1506302"/>
                <a:chOff x="987999" y="461925"/>
                <a:chExt cx="1514401" cy="1506302"/>
              </a:xfrm>
            </p:grpSpPr>
            <p:cxnSp>
              <p:nvCxnSpPr>
                <p:cNvPr id="901" name="Google Shape;90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2" name="Google Shape;90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3" name="Google Shape;90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4" name="Google Shape;90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5" name="Google Shape;90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6" name="Google Shape;90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7" name="Google Shape;90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8" name="Google Shape;90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9" name="Google Shape;90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10" name="Google Shape;910;p16"/>
              <p:cNvGrpSpPr/>
              <p:nvPr/>
            </p:nvGrpSpPr>
            <p:grpSpPr>
              <a:xfrm>
                <a:off x="987999" y="461927"/>
                <a:ext cx="1514404" cy="1507149"/>
                <a:chOff x="987999" y="461927"/>
                <a:chExt cx="1514404" cy="1507149"/>
              </a:xfrm>
            </p:grpSpPr>
            <p:cxnSp>
              <p:nvCxnSpPr>
                <p:cNvPr id="911" name="Google Shape;91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2" name="Google Shape;91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3" name="Google Shape;91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4" name="Google Shape;91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5" name="Google Shape;91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6" name="Google Shape;91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7" name="Google Shape;91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8" name="Google Shape;91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19" name="Google Shape;919;p16"/>
            <p:cNvGrpSpPr/>
            <p:nvPr/>
          </p:nvGrpSpPr>
          <p:grpSpPr>
            <a:xfrm>
              <a:off x="4572003" y="-31835"/>
              <a:ext cx="4607271" cy="2603603"/>
              <a:chOff x="987999" y="461925"/>
              <a:chExt cx="1514404" cy="1507151"/>
            </a:xfrm>
          </p:grpSpPr>
          <p:grpSp>
            <p:nvGrpSpPr>
              <p:cNvPr id="920" name="Google Shape;920;p16"/>
              <p:cNvGrpSpPr/>
              <p:nvPr/>
            </p:nvGrpSpPr>
            <p:grpSpPr>
              <a:xfrm>
                <a:off x="987999" y="461925"/>
                <a:ext cx="1514401" cy="1506302"/>
                <a:chOff x="987999" y="461925"/>
                <a:chExt cx="1514401" cy="1506302"/>
              </a:xfrm>
            </p:grpSpPr>
            <p:cxnSp>
              <p:nvCxnSpPr>
                <p:cNvPr id="921" name="Google Shape;92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2" name="Google Shape;92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3" name="Google Shape;92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4" name="Google Shape;92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5" name="Google Shape;92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6" name="Google Shape;92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7" name="Google Shape;92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8" name="Google Shape;92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9" name="Google Shape;92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30" name="Google Shape;930;p16"/>
              <p:cNvGrpSpPr/>
              <p:nvPr/>
            </p:nvGrpSpPr>
            <p:grpSpPr>
              <a:xfrm>
                <a:off x="987999" y="461927"/>
                <a:ext cx="1514404" cy="1507149"/>
                <a:chOff x="987999" y="461927"/>
                <a:chExt cx="1514404" cy="1507149"/>
              </a:xfrm>
            </p:grpSpPr>
            <p:cxnSp>
              <p:nvCxnSpPr>
                <p:cNvPr id="931" name="Google Shape;93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2" name="Google Shape;93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3" name="Google Shape;93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4" name="Google Shape;93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5" name="Google Shape;93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6" name="Google Shape;93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7" name="Google Shape;93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8" name="Google Shape;93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39" name="Google Shape;939;p16"/>
            <p:cNvGrpSpPr/>
            <p:nvPr/>
          </p:nvGrpSpPr>
          <p:grpSpPr>
            <a:xfrm>
              <a:off x="-35275" y="2571732"/>
              <a:ext cx="4607271" cy="2603603"/>
              <a:chOff x="987999" y="461925"/>
              <a:chExt cx="1514404" cy="1507151"/>
            </a:xfrm>
          </p:grpSpPr>
          <p:grpSp>
            <p:nvGrpSpPr>
              <p:cNvPr id="940" name="Google Shape;940;p16"/>
              <p:cNvGrpSpPr/>
              <p:nvPr/>
            </p:nvGrpSpPr>
            <p:grpSpPr>
              <a:xfrm>
                <a:off x="987999" y="461925"/>
                <a:ext cx="1514401" cy="1506302"/>
                <a:chOff x="987999" y="461925"/>
                <a:chExt cx="1514401" cy="1506302"/>
              </a:xfrm>
            </p:grpSpPr>
            <p:cxnSp>
              <p:nvCxnSpPr>
                <p:cNvPr id="941" name="Google Shape;94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2" name="Google Shape;94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3" name="Google Shape;94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4" name="Google Shape;94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5" name="Google Shape;94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6" name="Google Shape;94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7" name="Google Shape;94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8" name="Google Shape;94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9" name="Google Shape;94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50" name="Google Shape;950;p16"/>
              <p:cNvGrpSpPr/>
              <p:nvPr/>
            </p:nvGrpSpPr>
            <p:grpSpPr>
              <a:xfrm>
                <a:off x="987999" y="461927"/>
                <a:ext cx="1514404" cy="1507149"/>
                <a:chOff x="987999" y="461927"/>
                <a:chExt cx="1514404" cy="1507149"/>
              </a:xfrm>
            </p:grpSpPr>
            <p:cxnSp>
              <p:nvCxnSpPr>
                <p:cNvPr id="951" name="Google Shape;95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2" name="Google Shape;95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3" name="Google Shape;95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4" name="Google Shape;95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5" name="Google Shape;95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6" name="Google Shape;95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7" name="Google Shape;95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8" name="Google Shape;95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59" name="Google Shape;959;p16"/>
            <p:cNvGrpSpPr/>
            <p:nvPr/>
          </p:nvGrpSpPr>
          <p:grpSpPr>
            <a:xfrm>
              <a:off x="4572003" y="2571732"/>
              <a:ext cx="4607271" cy="2603603"/>
              <a:chOff x="987999" y="461925"/>
              <a:chExt cx="1514404" cy="1507151"/>
            </a:xfrm>
          </p:grpSpPr>
          <p:grpSp>
            <p:nvGrpSpPr>
              <p:cNvPr id="960" name="Google Shape;960;p16"/>
              <p:cNvGrpSpPr/>
              <p:nvPr/>
            </p:nvGrpSpPr>
            <p:grpSpPr>
              <a:xfrm>
                <a:off x="987999" y="461925"/>
                <a:ext cx="1514401" cy="1506302"/>
                <a:chOff x="987999" y="461925"/>
                <a:chExt cx="1514401" cy="1506302"/>
              </a:xfrm>
            </p:grpSpPr>
            <p:cxnSp>
              <p:nvCxnSpPr>
                <p:cNvPr id="961" name="Google Shape;96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2" name="Google Shape;96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3" name="Google Shape;96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4" name="Google Shape;96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5" name="Google Shape;96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6" name="Google Shape;96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7" name="Google Shape;96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8" name="Google Shape;96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9" name="Google Shape;96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70" name="Google Shape;970;p16"/>
              <p:cNvGrpSpPr/>
              <p:nvPr/>
            </p:nvGrpSpPr>
            <p:grpSpPr>
              <a:xfrm>
                <a:off x="987999" y="461927"/>
                <a:ext cx="1514404" cy="1507149"/>
                <a:chOff x="987999" y="461927"/>
                <a:chExt cx="1514404" cy="1507149"/>
              </a:xfrm>
            </p:grpSpPr>
            <p:cxnSp>
              <p:nvCxnSpPr>
                <p:cNvPr id="971" name="Google Shape;97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2" name="Google Shape;97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3" name="Google Shape;97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4" name="Google Shape;97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5" name="Google Shape;97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6" name="Google Shape;97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7" name="Google Shape;97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8" name="Google Shape;97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979" name="Google Shape;979;p16"/>
          <p:cNvSpPr txBox="1">
            <a:spLocks noGrp="1"/>
          </p:cNvSpPr>
          <p:nvPr>
            <p:ph type="subTitle" idx="1"/>
          </p:nvPr>
        </p:nvSpPr>
        <p:spPr>
          <a:xfrm>
            <a:off x="1426450" y="3086954"/>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0" name="Google Shape;980;p16"/>
          <p:cNvSpPr txBox="1">
            <a:spLocks noGrp="1"/>
          </p:cNvSpPr>
          <p:nvPr>
            <p:ph type="subTitle" idx="2"/>
          </p:nvPr>
        </p:nvSpPr>
        <p:spPr>
          <a:xfrm>
            <a:off x="1426428" y="3755902"/>
            <a:ext cx="7498200" cy="199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1" name="Google Shape;981;p16"/>
          <p:cNvSpPr txBox="1">
            <a:spLocks noGrp="1"/>
          </p:cNvSpPr>
          <p:nvPr>
            <p:ph type="subTitle" idx="3"/>
          </p:nvPr>
        </p:nvSpPr>
        <p:spPr>
          <a:xfrm>
            <a:off x="5394900" y="6079956"/>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2" name="Google Shape;982;p16"/>
          <p:cNvSpPr txBox="1">
            <a:spLocks noGrp="1"/>
          </p:cNvSpPr>
          <p:nvPr>
            <p:ph type="subTitle" idx="4"/>
          </p:nvPr>
        </p:nvSpPr>
        <p:spPr>
          <a:xfrm>
            <a:off x="5394900" y="6756046"/>
            <a:ext cx="7498200" cy="19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3" name="Google Shape;983;p16"/>
          <p:cNvSpPr txBox="1">
            <a:spLocks noGrp="1"/>
          </p:cNvSpPr>
          <p:nvPr>
            <p:ph type="subTitle" idx="5"/>
          </p:nvPr>
        </p:nvSpPr>
        <p:spPr>
          <a:xfrm>
            <a:off x="9363370" y="3086954"/>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4" name="Google Shape;984;p16"/>
          <p:cNvSpPr txBox="1">
            <a:spLocks noGrp="1"/>
          </p:cNvSpPr>
          <p:nvPr>
            <p:ph type="subTitle" idx="6"/>
          </p:nvPr>
        </p:nvSpPr>
        <p:spPr>
          <a:xfrm>
            <a:off x="9363372" y="3757402"/>
            <a:ext cx="7498200" cy="19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5" name="Google Shape;985;p16"/>
          <p:cNvSpPr txBox="1">
            <a:spLocks noGrp="1"/>
          </p:cNvSpPr>
          <p:nvPr>
            <p:ph type="title"/>
          </p:nvPr>
        </p:nvSpPr>
        <p:spPr>
          <a:xfrm>
            <a:off x="1078992" y="685086"/>
            <a:ext cx="16129800" cy="1481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sz="5600">
                <a:solidFill>
                  <a:schemeClr val="dk1"/>
                </a:solidFill>
              </a:defRPr>
            </a:lvl1pPr>
            <a:lvl2pPr lvl="1"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2pPr>
            <a:lvl3pPr lvl="2"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3pPr>
            <a:lvl4pPr lvl="3"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4pPr>
            <a:lvl5pPr lvl="4"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5pPr>
            <a:lvl6pPr lvl="5"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6pPr>
            <a:lvl7pPr lvl="6"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7pPr>
            <a:lvl8pPr lvl="7"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8pPr>
            <a:lvl9pPr lvl="8"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9pPr>
          </a:lstStyle>
          <a:p>
            <a:endParaRPr/>
          </a:p>
        </p:txBody>
      </p:sp>
      <p:sp>
        <p:nvSpPr>
          <p:cNvPr id="986" name="Google Shape;986;p16"/>
          <p:cNvSpPr/>
          <p:nvPr/>
        </p:nvSpPr>
        <p:spPr>
          <a:xfrm>
            <a:off x="9958788" y="92673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814815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49"/>
        <p:cNvGrpSpPr/>
        <p:nvPr/>
      </p:nvGrpSpPr>
      <p:grpSpPr>
        <a:xfrm>
          <a:off x="0" y="0"/>
          <a:ext cx="0" cy="0"/>
          <a:chOff x="0" y="0"/>
          <a:chExt cx="0" cy="0"/>
        </a:xfrm>
      </p:grpSpPr>
      <p:grpSp>
        <p:nvGrpSpPr>
          <p:cNvPr id="1350" name="Google Shape;1350;p21"/>
          <p:cNvGrpSpPr/>
          <p:nvPr/>
        </p:nvGrpSpPr>
        <p:grpSpPr>
          <a:xfrm>
            <a:off x="-70549" y="-63670"/>
            <a:ext cx="18429098" cy="10414340"/>
            <a:chOff x="-35275" y="-31835"/>
            <a:chExt cx="9214549" cy="5207170"/>
          </a:xfrm>
        </p:grpSpPr>
        <p:grpSp>
          <p:nvGrpSpPr>
            <p:cNvPr id="1351" name="Google Shape;1351;p21"/>
            <p:cNvGrpSpPr/>
            <p:nvPr/>
          </p:nvGrpSpPr>
          <p:grpSpPr>
            <a:xfrm>
              <a:off x="-35275" y="-31835"/>
              <a:ext cx="4607271" cy="2603603"/>
              <a:chOff x="987999" y="461925"/>
              <a:chExt cx="1514404" cy="1507151"/>
            </a:xfrm>
          </p:grpSpPr>
          <p:grpSp>
            <p:nvGrpSpPr>
              <p:cNvPr id="1352" name="Google Shape;1352;p21"/>
              <p:cNvGrpSpPr/>
              <p:nvPr/>
            </p:nvGrpSpPr>
            <p:grpSpPr>
              <a:xfrm>
                <a:off x="987999" y="461925"/>
                <a:ext cx="1514401" cy="1506302"/>
                <a:chOff x="987999" y="461925"/>
                <a:chExt cx="1514401" cy="1506302"/>
              </a:xfrm>
            </p:grpSpPr>
            <p:cxnSp>
              <p:nvCxnSpPr>
                <p:cNvPr id="1353" name="Google Shape;135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4" name="Google Shape;135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5" name="Google Shape;135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6" name="Google Shape;135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7" name="Google Shape;135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8" name="Google Shape;135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9" name="Google Shape;135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60" name="Google Shape;136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61" name="Google Shape;136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62" name="Google Shape;1362;p21"/>
              <p:cNvGrpSpPr/>
              <p:nvPr/>
            </p:nvGrpSpPr>
            <p:grpSpPr>
              <a:xfrm>
                <a:off x="987999" y="461927"/>
                <a:ext cx="1514404" cy="1507149"/>
                <a:chOff x="987999" y="461927"/>
                <a:chExt cx="1514404" cy="1507149"/>
              </a:xfrm>
            </p:grpSpPr>
            <p:cxnSp>
              <p:nvCxnSpPr>
                <p:cNvPr id="1363" name="Google Shape;136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4" name="Google Shape;136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5" name="Google Shape;136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6" name="Google Shape;136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7" name="Google Shape;136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8" name="Google Shape;136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9" name="Google Shape;136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70" name="Google Shape;137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371" name="Google Shape;1371;p21"/>
            <p:cNvGrpSpPr/>
            <p:nvPr/>
          </p:nvGrpSpPr>
          <p:grpSpPr>
            <a:xfrm>
              <a:off x="4572003" y="-31835"/>
              <a:ext cx="4607271" cy="2603603"/>
              <a:chOff x="987999" y="461925"/>
              <a:chExt cx="1514404" cy="1507151"/>
            </a:xfrm>
          </p:grpSpPr>
          <p:grpSp>
            <p:nvGrpSpPr>
              <p:cNvPr id="1372" name="Google Shape;1372;p21"/>
              <p:cNvGrpSpPr/>
              <p:nvPr/>
            </p:nvGrpSpPr>
            <p:grpSpPr>
              <a:xfrm>
                <a:off x="987999" y="461925"/>
                <a:ext cx="1514401" cy="1506302"/>
                <a:chOff x="987999" y="461925"/>
                <a:chExt cx="1514401" cy="1506302"/>
              </a:xfrm>
            </p:grpSpPr>
            <p:cxnSp>
              <p:nvCxnSpPr>
                <p:cNvPr id="1373" name="Google Shape;137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4" name="Google Shape;137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5" name="Google Shape;137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6" name="Google Shape;137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7" name="Google Shape;137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8" name="Google Shape;137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9" name="Google Shape;137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80" name="Google Shape;138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81" name="Google Shape;138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82" name="Google Shape;1382;p21"/>
              <p:cNvGrpSpPr/>
              <p:nvPr/>
            </p:nvGrpSpPr>
            <p:grpSpPr>
              <a:xfrm>
                <a:off x="987999" y="461927"/>
                <a:ext cx="1514404" cy="1507149"/>
                <a:chOff x="987999" y="461927"/>
                <a:chExt cx="1514404" cy="1507149"/>
              </a:xfrm>
            </p:grpSpPr>
            <p:cxnSp>
              <p:nvCxnSpPr>
                <p:cNvPr id="1383" name="Google Shape;138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4" name="Google Shape;138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5" name="Google Shape;138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6" name="Google Shape;138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7" name="Google Shape;138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8" name="Google Shape;138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9" name="Google Shape;138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90" name="Google Shape;139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391" name="Google Shape;1391;p21"/>
            <p:cNvGrpSpPr/>
            <p:nvPr/>
          </p:nvGrpSpPr>
          <p:grpSpPr>
            <a:xfrm>
              <a:off x="-35275" y="2571732"/>
              <a:ext cx="4607271" cy="2603603"/>
              <a:chOff x="987999" y="461925"/>
              <a:chExt cx="1514404" cy="1507151"/>
            </a:xfrm>
          </p:grpSpPr>
          <p:grpSp>
            <p:nvGrpSpPr>
              <p:cNvPr id="1392" name="Google Shape;1392;p21"/>
              <p:cNvGrpSpPr/>
              <p:nvPr/>
            </p:nvGrpSpPr>
            <p:grpSpPr>
              <a:xfrm>
                <a:off x="987999" y="461925"/>
                <a:ext cx="1514401" cy="1506302"/>
                <a:chOff x="987999" y="461925"/>
                <a:chExt cx="1514401" cy="1506302"/>
              </a:xfrm>
            </p:grpSpPr>
            <p:cxnSp>
              <p:nvCxnSpPr>
                <p:cNvPr id="1393" name="Google Shape;139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4" name="Google Shape;139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5" name="Google Shape;139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6" name="Google Shape;139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7" name="Google Shape;139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8" name="Google Shape;139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9" name="Google Shape;139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00" name="Google Shape;140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01" name="Google Shape;140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402" name="Google Shape;1402;p21"/>
              <p:cNvGrpSpPr/>
              <p:nvPr/>
            </p:nvGrpSpPr>
            <p:grpSpPr>
              <a:xfrm>
                <a:off x="987999" y="461927"/>
                <a:ext cx="1514404" cy="1507149"/>
                <a:chOff x="987999" y="461927"/>
                <a:chExt cx="1514404" cy="1507149"/>
              </a:xfrm>
            </p:grpSpPr>
            <p:cxnSp>
              <p:nvCxnSpPr>
                <p:cNvPr id="1403" name="Google Shape;140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4" name="Google Shape;140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5" name="Google Shape;140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7" name="Google Shape;140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8" name="Google Shape;140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9" name="Google Shape;140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10" name="Google Shape;141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11" name="Google Shape;1411;p21"/>
            <p:cNvGrpSpPr/>
            <p:nvPr/>
          </p:nvGrpSpPr>
          <p:grpSpPr>
            <a:xfrm>
              <a:off x="4572003" y="2571732"/>
              <a:ext cx="4607271" cy="2603603"/>
              <a:chOff x="987999" y="461925"/>
              <a:chExt cx="1514404" cy="1507151"/>
            </a:xfrm>
          </p:grpSpPr>
          <p:grpSp>
            <p:nvGrpSpPr>
              <p:cNvPr id="1412" name="Google Shape;1412;p21"/>
              <p:cNvGrpSpPr/>
              <p:nvPr/>
            </p:nvGrpSpPr>
            <p:grpSpPr>
              <a:xfrm>
                <a:off x="987999" y="461925"/>
                <a:ext cx="1514401" cy="1506302"/>
                <a:chOff x="987999" y="461925"/>
                <a:chExt cx="1514401" cy="1506302"/>
              </a:xfrm>
            </p:grpSpPr>
            <p:cxnSp>
              <p:nvCxnSpPr>
                <p:cNvPr id="1413" name="Google Shape;141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4" name="Google Shape;141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5" name="Google Shape;141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6" name="Google Shape;141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7" name="Google Shape;141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8" name="Google Shape;141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9" name="Google Shape;141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20" name="Google Shape;142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21" name="Google Shape;142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422" name="Google Shape;1422;p21"/>
              <p:cNvGrpSpPr/>
              <p:nvPr/>
            </p:nvGrpSpPr>
            <p:grpSpPr>
              <a:xfrm>
                <a:off x="987999" y="461927"/>
                <a:ext cx="1514404" cy="1507149"/>
                <a:chOff x="987999" y="461927"/>
                <a:chExt cx="1514404" cy="1507149"/>
              </a:xfrm>
            </p:grpSpPr>
            <p:cxnSp>
              <p:nvCxnSpPr>
                <p:cNvPr id="1423" name="Google Shape;142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4" name="Google Shape;142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5" name="Google Shape;142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6" name="Google Shape;142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7" name="Google Shape;142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8" name="Google Shape;142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9" name="Google Shape;142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30" name="Google Shape;143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1431" name="Google Shape;1431;p21"/>
          <p:cNvSpPr txBox="1">
            <a:spLocks noGrp="1"/>
          </p:cNvSpPr>
          <p:nvPr>
            <p:ph type="title"/>
          </p:nvPr>
        </p:nvSpPr>
        <p:spPr>
          <a:xfrm>
            <a:off x="1287000" y="3321800"/>
            <a:ext cx="7509600" cy="20136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atin typeface="Spectral"/>
                <a:ea typeface="Spectral"/>
                <a:cs typeface="Spectral"/>
                <a:sym typeface="Spectral"/>
              </a:defRPr>
            </a:lvl2pPr>
            <a:lvl3pPr lvl="2" rtl="0">
              <a:spcBef>
                <a:spcPts val="0"/>
              </a:spcBef>
              <a:spcAft>
                <a:spcPts val="0"/>
              </a:spcAft>
              <a:buSzPts val="2800"/>
              <a:buNone/>
              <a:defRPr>
                <a:latin typeface="Spectral"/>
                <a:ea typeface="Spectral"/>
                <a:cs typeface="Spectral"/>
                <a:sym typeface="Spectral"/>
              </a:defRPr>
            </a:lvl3pPr>
            <a:lvl4pPr lvl="3" rtl="0">
              <a:spcBef>
                <a:spcPts val="0"/>
              </a:spcBef>
              <a:spcAft>
                <a:spcPts val="0"/>
              </a:spcAft>
              <a:buSzPts val="2800"/>
              <a:buNone/>
              <a:defRPr>
                <a:latin typeface="Spectral"/>
                <a:ea typeface="Spectral"/>
                <a:cs typeface="Spectral"/>
                <a:sym typeface="Spectral"/>
              </a:defRPr>
            </a:lvl4pPr>
            <a:lvl5pPr lvl="4" rtl="0">
              <a:spcBef>
                <a:spcPts val="0"/>
              </a:spcBef>
              <a:spcAft>
                <a:spcPts val="0"/>
              </a:spcAft>
              <a:buSzPts val="2800"/>
              <a:buNone/>
              <a:defRPr>
                <a:latin typeface="Spectral"/>
                <a:ea typeface="Spectral"/>
                <a:cs typeface="Spectral"/>
                <a:sym typeface="Spectral"/>
              </a:defRPr>
            </a:lvl5pPr>
            <a:lvl6pPr lvl="5" rtl="0">
              <a:spcBef>
                <a:spcPts val="0"/>
              </a:spcBef>
              <a:spcAft>
                <a:spcPts val="0"/>
              </a:spcAft>
              <a:buSzPts val="2800"/>
              <a:buNone/>
              <a:defRPr>
                <a:latin typeface="Spectral"/>
                <a:ea typeface="Spectral"/>
                <a:cs typeface="Spectral"/>
                <a:sym typeface="Spectral"/>
              </a:defRPr>
            </a:lvl6pPr>
            <a:lvl7pPr lvl="6" rtl="0">
              <a:spcBef>
                <a:spcPts val="0"/>
              </a:spcBef>
              <a:spcAft>
                <a:spcPts val="0"/>
              </a:spcAft>
              <a:buSzPts val="2800"/>
              <a:buNone/>
              <a:defRPr>
                <a:latin typeface="Spectral"/>
                <a:ea typeface="Spectral"/>
                <a:cs typeface="Spectral"/>
                <a:sym typeface="Spectral"/>
              </a:defRPr>
            </a:lvl7pPr>
            <a:lvl8pPr lvl="7" rtl="0">
              <a:spcBef>
                <a:spcPts val="0"/>
              </a:spcBef>
              <a:spcAft>
                <a:spcPts val="0"/>
              </a:spcAft>
              <a:buSzPts val="2800"/>
              <a:buNone/>
              <a:defRPr>
                <a:latin typeface="Spectral"/>
                <a:ea typeface="Spectral"/>
                <a:cs typeface="Spectral"/>
                <a:sym typeface="Spectral"/>
              </a:defRPr>
            </a:lvl8pPr>
            <a:lvl9pPr lvl="8" rtl="0">
              <a:spcBef>
                <a:spcPts val="0"/>
              </a:spcBef>
              <a:spcAft>
                <a:spcPts val="0"/>
              </a:spcAft>
              <a:buSzPts val="2800"/>
              <a:buNone/>
              <a:defRPr>
                <a:latin typeface="Spectral"/>
                <a:ea typeface="Spectral"/>
                <a:cs typeface="Spectral"/>
                <a:sym typeface="Spectral"/>
              </a:defRPr>
            </a:lvl9pPr>
          </a:lstStyle>
          <a:p>
            <a:endParaRPr/>
          </a:p>
        </p:txBody>
      </p:sp>
      <p:sp>
        <p:nvSpPr>
          <p:cNvPr id="1432" name="Google Shape;1432;p21"/>
          <p:cNvSpPr txBox="1">
            <a:spLocks noGrp="1"/>
          </p:cNvSpPr>
          <p:nvPr>
            <p:ph type="subTitle" idx="1"/>
          </p:nvPr>
        </p:nvSpPr>
        <p:spPr>
          <a:xfrm>
            <a:off x="1287000" y="5321800"/>
            <a:ext cx="7509600" cy="1643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33" name="Google Shape;1433;p21"/>
          <p:cNvGrpSpPr/>
          <p:nvPr/>
        </p:nvGrpSpPr>
        <p:grpSpPr>
          <a:xfrm flipH="1">
            <a:off x="1065928" y="654611"/>
            <a:ext cx="1469496" cy="1904138"/>
            <a:chOff x="7465916" y="720492"/>
            <a:chExt cx="1139144" cy="1477450"/>
          </a:xfrm>
        </p:grpSpPr>
        <p:sp>
          <p:nvSpPr>
            <p:cNvPr id="1434" name="Google Shape;1434;p21"/>
            <p:cNvSpPr/>
            <p:nvPr/>
          </p:nvSpPr>
          <p:spPr>
            <a:xfrm rot="-5400000">
              <a:off x="7646560" y="123944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5" name="Google Shape;1435;p21"/>
            <p:cNvSpPr/>
            <p:nvPr/>
          </p:nvSpPr>
          <p:spPr>
            <a:xfrm rot="-5400000">
              <a:off x="7597172" y="114891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6" name="Google Shape;1436;p21"/>
            <p:cNvSpPr/>
            <p:nvPr/>
          </p:nvSpPr>
          <p:spPr>
            <a:xfrm rot="-5400000">
              <a:off x="7547783" y="105838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7" name="Google Shape;1437;p21"/>
            <p:cNvSpPr/>
            <p:nvPr/>
          </p:nvSpPr>
          <p:spPr>
            <a:xfrm rot="-5400000">
              <a:off x="7498394" y="96785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8" name="Google Shape;1438;p21"/>
            <p:cNvSpPr/>
            <p:nvPr/>
          </p:nvSpPr>
          <p:spPr>
            <a:xfrm rot="-5400000">
              <a:off x="7449005" y="87732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9" name="Google Shape;1439;p21"/>
            <p:cNvSpPr/>
            <p:nvPr/>
          </p:nvSpPr>
          <p:spPr>
            <a:xfrm rot="-5400000">
              <a:off x="7399616" y="78679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440" name="Google Shape;1440;p21"/>
          <p:cNvSpPr/>
          <p:nvPr/>
        </p:nvSpPr>
        <p:spPr>
          <a:xfrm>
            <a:off x="3097010" y="437244"/>
            <a:ext cx="548400" cy="534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090077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957"/>
        <p:cNvGrpSpPr/>
        <p:nvPr/>
      </p:nvGrpSpPr>
      <p:grpSpPr>
        <a:xfrm>
          <a:off x="0" y="0"/>
          <a:ext cx="0" cy="0"/>
          <a:chOff x="0" y="0"/>
          <a:chExt cx="0" cy="0"/>
        </a:xfrm>
      </p:grpSpPr>
      <p:grpSp>
        <p:nvGrpSpPr>
          <p:cNvPr id="1958" name="Google Shape;1958;p28"/>
          <p:cNvGrpSpPr/>
          <p:nvPr/>
        </p:nvGrpSpPr>
        <p:grpSpPr>
          <a:xfrm>
            <a:off x="-70549" y="-63670"/>
            <a:ext cx="18429098" cy="10414340"/>
            <a:chOff x="-35275" y="-31835"/>
            <a:chExt cx="9214549" cy="5207170"/>
          </a:xfrm>
        </p:grpSpPr>
        <p:grpSp>
          <p:nvGrpSpPr>
            <p:cNvPr id="1959" name="Google Shape;1959;p28"/>
            <p:cNvGrpSpPr/>
            <p:nvPr/>
          </p:nvGrpSpPr>
          <p:grpSpPr>
            <a:xfrm>
              <a:off x="-35275" y="-31835"/>
              <a:ext cx="4607271" cy="2603603"/>
              <a:chOff x="987999" y="461925"/>
              <a:chExt cx="1514404" cy="1507151"/>
            </a:xfrm>
          </p:grpSpPr>
          <p:grpSp>
            <p:nvGrpSpPr>
              <p:cNvPr id="1960" name="Google Shape;1960;p28"/>
              <p:cNvGrpSpPr/>
              <p:nvPr/>
            </p:nvGrpSpPr>
            <p:grpSpPr>
              <a:xfrm>
                <a:off x="987999" y="461925"/>
                <a:ext cx="1514401" cy="1506302"/>
                <a:chOff x="987999" y="461925"/>
                <a:chExt cx="1514401" cy="1506302"/>
              </a:xfrm>
            </p:grpSpPr>
            <p:cxnSp>
              <p:nvCxnSpPr>
                <p:cNvPr id="1961" name="Google Shape;196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2" name="Google Shape;196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3" name="Google Shape;196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4" name="Google Shape;196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5" name="Google Shape;196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6" name="Google Shape;196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7" name="Google Shape;196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8" name="Google Shape;196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9" name="Google Shape;196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70" name="Google Shape;1970;p28"/>
              <p:cNvGrpSpPr/>
              <p:nvPr/>
            </p:nvGrpSpPr>
            <p:grpSpPr>
              <a:xfrm>
                <a:off x="987999" y="461927"/>
                <a:ext cx="1514404" cy="1507149"/>
                <a:chOff x="987999" y="461927"/>
                <a:chExt cx="1514404" cy="1507149"/>
              </a:xfrm>
            </p:grpSpPr>
            <p:cxnSp>
              <p:nvCxnSpPr>
                <p:cNvPr id="1971" name="Google Shape;197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2" name="Google Shape;197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3" name="Google Shape;197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4" name="Google Shape;197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5" name="Google Shape;197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6" name="Google Shape;197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7" name="Google Shape;197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8" name="Google Shape;197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979" name="Google Shape;1979;p28"/>
            <p:cNvGrpSpPr/>
            <p:nvPr/>
          </p:nvGrpSpPr>
          <p:grpSpPr>
            <a:xfrm>
              <a:off x="4572003" y="-31835"/>
              <a:ext cx="4607271" cy="2603603"/>
              <a:chOff x="987999" y="461925"/>
              <a:chExt cx="1514404" cy="1507151"/>
            </a:xfrm>
          </p:grpSpPr>
          <p:grpSp>
            <p:nvGrpSpPr>
              <p:cNvPr id="1980" name="Google Shape;1980;p28"/>
              <p:cNvGrpSpPr/>
              <p:nvPr/>
            </p:nvGrpSpPr>
            <p:grpSpPr>
              <a:xfrm>
                <a:off x="987999" y="461925"/>
                <a:ext cx="1514401" cy="1506302"/>
                <a:chOff x="987999" y="461925"/>
                <a:chExt cx="1514401" cy="1506302"/>
              </a:xfrm>
            </p:grpSpPr>
            <p:cxnSp>
              <p:nvCxnSpPr>
                <p:cNvPr id="1981" name="Google Shape;198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2" name="Google Shape;198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3" name="Google Shape;198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4" name="Google Shape;198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5" name="Google Shape;198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6" name="Google Shape;198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7" name="Google Shape;198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8" name="Google Shape;198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9" name="Google Shape;198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90" name="Google Shape;1990;p28"/>
              <p:cNvGrpSpPr/>
              <p:nvPr/>
            </p:nvGrpSpPr>
            <p:grpSpPr>
              <a:xfrm>
                <a:off x="987999" y="461927"/>
                <a:ext cx="1514404" cy="1507149"/>
                <a:chOff x="987999" y="461927"/>
                <a:chExt cx="1514404" cy="1507149"/>
              </a:xfrm>
            </p:grpSpPr>
            <p:cxnSp>
              <p:nvCxnSpPr>
                <p:cNvPr id="1991" name="Google Shape;199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2" name="Google Shape;199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3" name="Google Shape;199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4" name="Google Shape;199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5" name="Google Shape;199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6" name="Google Shape;199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7" name="Google Shape;199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8" name="Google Shape;199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999" name="Google Shape;1999;p28"/>
            <p:cNvGrpSpPr/>
            <p:nvPr/>
          </p:nvGrpSpPr>
          <p:grpSpPr>
            <a:xfrm>
              <a:off x="-35275" y="2571732"/>
              <a:ext cx="4607271" cy="2603603"/>
              <a:chOff x="987999" y="461925"/>
              <a:chExt cx="1514404" cy="1507151"/>
            </a:xfrm>
          </p:grpSpPr>
          <p:grpSp>
            <p:nvGrpSpPr>
              <p:cNvPr id="2000" name="Google Shape;2000;p28"/>
              <p:cNvGrpSpPr/>
              <p:nvPr/>
            </p:nvGrpSpPr>
            <p:grpSpPr>
              <a:xfrm>
                <a:off x="987999" y="461925"/>
                <a:ext cx="1514401" cy="1506302"/>
                <a:chOff x="987999" y="461925"/>
                <a:chExt cx="1514401" cy="1506302"/>
              </a:xfrm>
            </p:grpSpPr>
            <p:cxnSp>
              <p:nvCxnSpPr>
                <p:cNvPr id="2001" name="Google Shape;200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2" name="Google Shape;200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3" name="Google Shape;200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4" name="Google Shape;200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5" name="Google Shape;200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6" name="Google Shape;200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7" name="Google Shape;200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8" name="Google Shape;200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9" name="Google Shape;200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2010" name="Google Shape;2010;p28"/>
              <p:cNvGrpSpPr/>
              <p:nvPr/>
            </p:nvGrpSpPr>
            <p:grpSpPr>
              <a:xfrm>
                <a:off x="987999" y="461927"/>
                <a:ext cx="1514404" cy="1507149"/>
                <a:chOff x="987999" y="461927"/>
                <a:chExt cx="1514404" cy="1507149"/>
              </a:xfrm>
            </p:grpSpPr>
            <p:cxnSp>
              <p:nvCxnSpPr>
                <p:cNvPr id="2011" name="Google Shape;201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2" name="Google Shape;201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3" name="Google Shape;201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4" name="Google Shape;201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5" name="Google Shape;201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6" name="Google Shape;201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7" name="Google Shape;201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8" name="Google Shape;201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19" name="Google Shape;2019;p28"/>
            <p:cNvGrpSpPr/>
            <p:nvPr/>
          </p:nvGrpSpPr>
          <p:grpSpPr>
            <a:xfrm>
              <a:off x="4572003" y="2571732"/>
              <a:ext cx="4607271" cy="2603603"/>
              <a:chOff x="987999" y="461925"/>
              <a:chExt cx="1514404" cy="1507151"/>
            </a:xfrm>
          </p:grpSpPr>
          <p:grpSp>
            <p:nvGrpSpPr>
              <p:cNvPr id="2020" name="Google Shape;2020;p28"/>
              <p:cNvGrpSpPr/>
              <p:nvPr/>
            </p:nvGrpSpPr>
            <p:grpSpPr>
              <a:xfrm>
                <a:off x="987999" y="461925"/>
                <a:ext cx="1514401" cy="1506302"/>
                <a:chOff x="987999" y="461925"/>
                <a:chExt cx="1514401" cy="1506302"/>
              </a:xfrm>
            </p:grpSpPr>
            <p:cxnSp>
              <p:nvCxnSpPr>
                <p:cNvPr id="2021" name="Google Shape;202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2" name="Google Shape;202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3" name="Google Shape;202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4" name="Google Shape;202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5" name="Google Shape;202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6" name="Google Shape;202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7" name="Google Shape;202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8" name="Google Shape;202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9" name="Google Shape;202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2030" name="Google Shape;2030;p28"/>
              <p:cNvGrpSpPr/>
              <p:nvPr/>
            </p:nvGrpSpPr>
            <p:grpSpPr>
              <a:xfrm>
                <a:off x="987999" y="461927"/>
                <a:ext cx="1514404" cy="1507149"/>
                <a:chOff x="987999" y="461927"/>
                <a:chExt cx="1514404" cy="1507149"/>
              </a:xfrm>
            </p:grpSpPr>
            <p:cxnSp>
              <p:nvCxnSpPr>
                <p:cNvPr id="2031" name="Google Shape;203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2" name="Google Shape;203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3" name="Google Shape;203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4" name="Google Shape;203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5" name="Google Shape;203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6" name="Google Shape;203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7" name="Google Shape;203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8" name="Google Shape;203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2039" name="Google Shape;2039;p28"/>
          <p:cNvGrpSpPr/>
          <p:nvPr/>
        </p:nvGrpSpPr>
        <p:grpSpPr>
          <a:xfrm flipH="1">
            <a:off x="293078" y="262595"/>
            <a:ext cx="1469496" cy="1904138"/>
            <a:chOff x="7465916" y="720492"/>
            <a:chExt cx="1139144" cy="1477450"/>
          </a:xfrm>
        </p:grpSpPr>
        <p:sp>
          <p:nvSpPr>
            <p:cNvPr id="2040" name="Google Shape;2040;p28"/>
            <p:cNvSpPr/>
            <p:nvPr/>
          </p:nvSpPr>
          <p:spPr>
            <a:xfrm rot="-5400000">
              <a:off x="7646560" y="123944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1" name="Google Shape;2041;p28"/>
            <p:cNvSpPr/>
            <p:nvPr/>
          </p:nvSpPr>
          <p:spPr>
            <a:xfrm rot="-5400000">
              <a:off x="7597172" y="114891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2" name="Google Shape;2042;p28"/>
            <p:cNvSpPr/>
            <p:nvPr/>
          </p:nvSpPr>
          <p:spPr>
            <a:xfrm rot="-5400000">
              <a:off x="7547783" y="105838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3" name="Google Shape;2043;p28"/>
            <p:cNvSpPr/>
            <p:nvPr/>
          </p:nvSpPr>
          <p:spPr>
            <a:xfrm rot="-5400000">
              <a:off x="7498394" y="96785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4" name="Google Shape;2044;p28"/>
            <p:cNvSpPr/>
            <p:nvPr/>
          </p:nvSpPr>
          <p:spPr>
            <a:xfrm rot="-5400000">
              <a:off x="7449005" y="87732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5" name="Google Shape;2045;p28"/>
            <p:cNvSpPr/>
            <p:nvPr/>
          </p:nvSpPr>
          <p:spPr>
            <a:xfrm rot="-5400000">
              <a:off x="7399616" y="78679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046" name="Google Shape;2046;p28"/>
          <p:cNvSpPr/>
          <p:nvPr/>
        </p:nvSpPr>
        <p:spPr>
          <a:xfrm>
            <a:off x="16803144" y="9172248"/>
            <a:ext cx="863400" cy="84060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7" name="Google Shape;2047;p28"/>
          <p:cNvSpPr/>
          <p:nvPr/>
        </p:nvSpPr>
        <p:spPr>
          <a:xfrm>
            <a:off x="17536448" y="8644850"/>
            <a:ext cx="419400" cy="408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627304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1"/>
        </a:solidFill>
        <a:effectLst/>
      </p:bgPr>
    </p:bg>
    <p:spTree>
      <p:nvGrpSpPr>
        <p:cNvPr id="1" name="Shape 2048"/>
        <p:cNvGrpSpPr/>
        <p:nvPr/>
      </p:nvGrpSpPr>
      <p:grpSpPr>
        <a:xfrm>
          <a:off x="0" y="0"/>
          <a:ext cx="0" cy="0"/>
          <a:chOff x="0" y="0"/>
          <a:chExt cx="0" cy="0"/>
        </a:xfrm>
      </p:grpSpPr>
      <p:grpSp>
        <p:nvGrpSpPr>
          <p:cNvPr id="2049" name="Google Shape;2049;p29"/>
          <p:cNvGrpSpPr/>
          <p:nvPr/>
        </p:nvGrpSpPr>
        <p:grpSpPr>
          <a:xfrm>
            <a:off x="-302050" y="-174917"/>
            <a:ext cx="18887900" cy="10673886"/>
            <a:chOff x="1366600" y="892542"/>
            <a:chExt cx="757200" cy="649200"/>
          </a:xfrm>
        </p:grpSpPr>
        <p:grpSp>
          <p:nvGrpSpPr>
            <p:cNvPr id="2050" name="Google Shape;2050;p29"/>
            <p:cNvGrpSpPr/>
            <p:nvPr/>
          </p:nvGrpSpPr>
          <p:grpSpPr>
            <a:xfrm>
              <a:off x="1366600" y="892542"/>
              <a:ext cx="757199" cy="649200"/>
              <a:chOff x="1366600" y="892542"/>
              <a:chExt cx="757199" cy="649200"/>
            </a:xfrm>
          </p:grpSpPr>
          <p:cxnSp>
            <p:nvCxnSpPr>
              <p:cNvPr id="2051" name="Google Shape;2051;p29"/>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2" name="Google Shape;2052;p29"/>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3" name="Google Shape;2053;p29"/>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4" name="Google Shape;2054;p29"/>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5" name="Google Shape;2055;p29"/>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2056" name="Google Shape;2056;p29"/>
            <p:cNvGrpSpPr/>
            <p:nvPr/>
          </p:nvGrpSpPr>
          <p:grpSpPr>
            <a:xfrm>
              <a:off x="1366600" y="892542"/>
              <a:ext cx="757200" cy="645919"/>
              <a:chOff x="1366600" y="892542"/>
              <a:chExt cx="757200" cy="645919"/>
            </a:xfrm>
          </p:grpSpPr>
          <p:cxnSp>
            <p:nvCxnSpPr>
              <p:cNvPr id="2057" name="Google Shape;2057;p29"/>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58" name="Google Shape;2058;p29"/>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59" name="Google Shape;2059;p29"/>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60" name="Google Shape;2060;p29"/>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61" name="Google Shape;2061;p29"/>
          <p:cNvGrpSpPr/>
          <p:nvPr/>
        </p:nvGrpSpPr>
        <p:grpSpPr>
          <a:xfrm rot="-5400000" flipH="1">
            <a:off x="15548875" y="4384726"/>
            <a:ext cx="3528082" cy="1517528"/>
            <a:chOff x="6659230" y="279450"/>
            <a:chExt cx="2217246" cy="953700"/>
          </a:xfrm>
        </p:grpSpPr>
        <p:sp>
          <p:nvSpPr>
            <p:cNvPr id="2062" name="Google Shape;2062;p29"/>
            <p:cNvSpPr/>
            <p:nvPr/>
          </p:nvSpPr>
          <p:spPr>
            <a:xfrm>
              <a:off x="665923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3" name="Google Shape;2063;p29"/>
            <p:cNvSpPr/>
            <p:nvPr/>
          </p:nvSpPr>
          <p:spPr>
            <a:xfrm>
              <a:off x="689227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4" name="Google Shape;2064;p29"/>
            <p:cNvSpPr/>
            <p:nvPr/>
          </p:nvSpPr>
          <p:spPr>
            <a:xfrm>
              <a:off x="723577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5" name="Google Shape;2065;p29"/>
            <p:cNvSpPr/>
            <p:nvPr/>
          </p:nvSpPr>
          <p:spPr>
            <a:xfrm>
              <a:off x="757927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6" name="Google Shape;2066;p29"/>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067" name="Google Shape;2067;p29"/>
          <p:cNvSpPr/>
          <p:nvPr/>
        </p:nvSpPr>
        <p:spPr>
          <a:xfrm flipH="1">
            <a:off x="518458" y="2955278"/>
            <a:ext cx="859800" cy="836400"/>
          </a:xfrm>
          <a:prstGeom prst="star4">
            <a:avLst>
              <a:gd name="adj" fmla="val 125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8" name="Google Shape;2068;p29"/>
          <p:cNvSpPr/>
          <p:nvPr/>
        </p:nvSpPr>
        <p:spPr>
          <a:xfrm flipH="1">
            <a:off x="13627912" y="352328"/>
            <a:ext cx="493800" cy="480600"/>
          </a:xfrm>
          <a:prstGeom prst="star4">
            <a:avLst>
              <a:gd name="adj" fmla="val 12500"/>
            </a:avLst>
          </a:prstGeom>
          <a:solidFill>
            <a:schemeClr val="dk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17134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7400" y="678650"/>
            <a:ext cx="16167600" cy="1519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1pPr>
            <a:lvl2pPr lvl="1">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2pPr>
            <a:lvl3pPr lvl="2">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3pPr>
            <a:lvl4pPr lvl="3">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4pPr>
            <a:lvl5pPr lvl="4">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5pPr>
            <a:lvl6pPr lvl="5">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6pPr>
            <a:lvl7pPr lvl="6">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7pPr>
            <a:lvl8pPr lvl="7">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8pPr>
            <a:lvl9pPr lvl="8">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426450" y="2475016"/>
            <a:ext cx="15435000" cy="6742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1pPr>
            <a:lvl2pPr marL="914400" lvl="1"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2pPr>
            <a:lvl3pPr marL="1371600" lvl="2"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3pPr>
            <a:lvl4pPr marL="1828800" lvl="3"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4pPr>
            <a:lvl5pPr marL="2286000" lvl="4"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5pPr>
            <a:lvl6pPr marL="2743200" lvl="5"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6pPr>
            <a:lvl7pPr marL="3200400" lvl="6"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7pPr>
            <a:lvl8pPr marL="3657600" lvl="7"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8pPr>
            <a:lvl9pPr marL="4114800" lvl="8"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9pPr>
          </a:lstStyle>
          <a:p>
            <a:endParaRPr/>
          </a:p>
        </p:txBody>
      </p:sp>
    </p:spTree>
    <p:extLst>
      <p:ext uri="{BB962C8B-B14F-4D97-AF65-F5344CB8AC3E}">
        <p14:creationId xmlns:p14="http://schemas.microsoft.com/office/powerpoint/2010/main" val="232931462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8" r:id="rId4"/>
    <p:sldLayoutId id="2147483671" r:id="rId5"/>
    <p:sldLayoutId id="2147483672" r:id="rId6"/>
    <p:sldLayoutId id="2147483675" r:id="rId7"/>
    <p:sldLayoutId id="214748367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13.xml"/><Relationship Id="rId11" Type="http://schemas.openxmlformats.org/officeDocument/2006/relationships/image" Target="../media/image28.png"/><Relationship Id="rId10" Type="http://schemas.microsoft.com/office/2007/relationships/hdphoto" Target="../media/hdphoto2.wdp"/><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notesSlide" Target="../notesSlides/notesSlide8.xml"/><Relationship Id="rId1" Type="http://schemas.openxmlformats.org/officeDocument/2006/relationships/slideLayout" Target="../slideLayouts/slideLayout13.xml"/><Relationship Id="rId10" Type="http://schemas.openxmlformats.org/officeDocument/2006/relationships/image" Target="../media/image29.png"/><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0.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31.png"/><Relationship Id="rId10" Type="http://schemas.openxmlformats.org/officeDocument/2006/relationships/image" Target="../media/image6.svg"/><Relationship Id="rId4" Type="http://schemas.openxmlformats.org/officeDocument/2006/relationships/image" Target="../media/image30.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4.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0.png"/><Relationship Id="rId7" Type="http://schemas.openxmlformats.org/officeDocument/2006/relationships/image" Target="../media/image6.sv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image" Target="../media/image6.sv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90.png"/><Relationship Id="rId5" Type="http://schemas.openxmlformats.org/officeDocument/2006/relationships/image" Target="../media/image10.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15" Type="http://schemas.microsoft.com/office/2007/relationships/hdphoto" Target="../media/hdphoto1.wdp"/><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2.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8.svg"/><Relationship Id="rId5" Type="http://schemas.openxmlformats.org/officeDocument/2006/relationships/image" Target="../media/image10.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3.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2.svg"/><Relationship Id="rId12" Type="http://schemas.openxmlformats.org/officeDocument/2006/relationships/image" Target="../media/image7.png"/><Relationship Id="rId2" Type="http://schemas.openxmlformats.org/officeDocument/2006/relationships/image" Target="../media/image2.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8.svg"/><Relationship Id="rId5" Type="http://schemas.openxmlformats.org/officeDocument/2006/relationships/image" Target="../media/image10.svg"/><Relationship Id="rId15" Type="http://schemas.openxmlformats.org/officeDocument/2006/relationships/image" Target="../media/image54.svg"/><Relationship Id="rId4" Type="http://schemas.openxmlformats.org/officeDocument/2006/relationships/image" Target="../media/image6.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Box 9"/>
          <p:cNvSpPr txBox="1"/>
          <p:nvPr/>
        </p:nvSpPr>
        <p:spPr>
          <a:xfrm>
            <a:off x="387927" y="1006376"/>
            <a:ext cx="17526000" cy="2308324"/>
          </a:xfrm>
          <a:prstGeom prst="rect">
            <a:avLst/>
          </a:prstGeom>
        </p:spPr>
        <p:txBody>
          <a:bodyPr wrap="square" lIns="0" tIns="0" rIns="0" bIns="0" rtlCol="0" anchor="t">
            <a:spAutoFit/>
          </a:bodyPr>
          <a:lstStyle/>
          <a:p>
            <a:pPr algn="ctr"/>
            <a:r>
              <a:rPr lang="en-US" sz="5000" smtClean="0">
                <a:solidFill>
                  <a:srgbClr val="002060"/>
                </a:solidFill>
                <a:latin typeface="Arial" panose="020B0604020202020204" pitchFamily="34" charset="0"/>
                <a:cs typeface="Arial" panose="020B0604020202020204" pitchFamily="34" charset="0"/>
              </a:rPr>
              <a:t>SỞ GIÁO DỤC VÀ ĐÀO TẠO TỈNH BÌNH ĐỊNH</a:t>
            </a:r>
          </a:p>
          <a:p>
            <a:pPr algn="ctr"/>
            <a:r>
              <a:rPr lang="en-US" sz="5000" b="1" smtClean="0">
                <a:solidFill>
                  <a:srgbClr val="002060"/>
                </a:solidFill>
                <a:latin typeface="Arial" panose="020B0604020202020204" pitchFamily="34" charset="0"/>
                <a:cs typeface="Arial" panose="020B0604020202020204" pitchFamily="34" charset="0"/>
              </a:rPr>
              <a:t>TRƯỜNG THPT NGÔ LÊ TÂN</a:t>
            </a:r>
          </a:p>
          <a:p>
            <a:pPr algn="ctr"/>
            <a:r>
              <a:rPr lang="en-US" sz="5000" b="1" smtClean="0">
                <a:solidFill>
                  <a:srgbClr val="002060"/>
                </a:solidFill>
                <a:latin typeface="Arial" panose="020B0604020202020204" pitchFamily="34" charset="0"/>
                <a:cs typeface="Arial" panose="020B0604020202020204" pitchFamily="34" charset="0"/>
                <a:sym typeface="Wingdings 2"/>
              </a:rPr>
              <a:t></a:t>
            </a:r>
            <a:r>
              <a:rPr lang="en-US" sz="5000" b="1" smtClean="0">
                <a:solidFill>
                  <a:srgbClr val="002060"/>
                </a:solidFill>
                <a:latin typeface="Arial" panose="020B0604020202020204" pitchFamily="34" charset="0"/>
                <a:cs typeface="Arial" panose="020B0604020202020204" pitchFamily="34" charset="0"/>
                <a:sym typeface="Wingdings"/>
              </a:rPr>
              <a:t></a:t>
            </a:r>
            <a:r>
              <a:rPr lang="en-US" sz="5000" b="1" smtClean="0">
                <a:solidFill>
                  <a:srgbClr val="002060"/>
                </a:solidFill>
                <a:latin typeface="Arial" panose="020B0604020202020204" pitchFamily="34" charset="0"/>
                <a:cs typeface="Arial" panose="020B0604020202020204" pitchFamily="34" charset="0"/>
                <a:sym typeface="Wingdings 2"/>
              </a:rPr>
              <a:t></a:t>
            </a:r>
            <a:endParaRPr lang="en-US" sz="5000" b="1" dirty="0">
              <a:solidFill>
                <a:srgbClr val="002060"/>
              </a:solidFill>
              <a:latin typeface="Arial" panose="020B0604020202020204" pitchFamily="34" charset="0"/>
              <a:cs typeface="Arial" panose="020B0604020202020204" pitchFamily="34" charset="0"/>
            </a:endParaRPr>
          </a:p>
        </p:txBody>
      </p:sp>
      <p:sp>
        <p:nvSpPr>
          <p:cNvPr id="3" name="TextBox 9"/>
          <p:cNvSpPr txBox="1"/>
          <p:nvPr/>
        </p:nvSpPr>
        <p:spPr>
          <a:xfrm>
            <a:off x="3352800" y="3542333"/>
            <a:ext cx="14173201" cy="4039567"/>
          </a:xfrm>
          <a:prstGeom prst="rect">
            <a:avLst/>
          </a:prstGeom>
        </p:spPr>
        <p:txBody>
          <a:bodyPr wrap="square" lIns="0" tIns="0" rIns="0" bIns="0" rtlCol="0" anchor="t">
            <a:spAutoFit/>
          </a:bodyPr>
          <a:lstStyle/>
          <a:p>
            <a:pPr>
              <a:lnSpc>
                <a:spcPct val="150000"/>
              </a:lnSpc>
            </a:pPr>
            <a:r>
              <a:rPr lang="en-US" sz="3500" b="1" smtClean="0">
                <a:solidFill>
                  <a:schemeClr val="tx2">
                    <a:lumMod val="75000"/>
                  </a:schemeClr>
                </a:solidFill>
                <a:latin typeface="Arial" panose="020B0604020202020204" pitchFamily="34" charset="0"/>
                <a:cs typeface="Arial" panose="020B0604020202020204" pitchFamily="34" charset="0"/>
              </a:rPr>
              <a:t>- LỚP: 10</a:t>
            </a:r>
          </a:p>
          <a:p>
            <a:pPr>
              <a:lnSpc>
                <a:spcPct val="150000"/>
              </a:lnSpc>
            </a:pPr>
            <a:r>
              <a:rPr lang="en-US" sz="3500" b="1" smtClean="0">
                <a:solidFill>
                  <a:schemeClr val="tx2">
                    <a:lumMod val="75000"/>
                  </a:schemeClr>
                </a:solidFill>
                <a:latin typeface="Arial" panose="020B0604020202020204" pitchFamily="34" charset="0"/>
                <a:cs typeface="Arial" panose="020B0604020202020204" pitchFamily="34" charset="0"/>
              </a:rPr>
              <a:t>- GIÁO VIÊN: HUỲNH THỊ TRANG</a:t>
            </a:r>
          </a:p>
          <a:p>
            <a:pPr>
              <a:lnSpc>
                <a:spcPct val="150000"/>
              </a:lnSpc>
            </a:pPr>
            <a:r>
              <a:rPr lang="en-US" sz="3500" b="1" smtClean="0">
                <a:solidFill>
                  <a:schemeClr val="tx2">
                    <a:lumMod val="75000"/>
                  </a:schemeClr>
                </a:solidFill>
                <a:latin typeface="Arial" panose="020B0604020202020204" pitchFamily="34" charset="0"/>
                <a:cs typeface="Arial" panose="020B0604020202020204" pitchFamily="34" charset="0"/>
              </a:rPr>
              <a:t>- BÀI: 17</a:t>
            </a:r>
          </a:p>
          <a:p>
            <a:pPr>
              <a:lnSpc>
                <a:spcPct val="150000"/>
              </a:lnSpc>
            </a:pPr>
            <a:r>
              <a:rPr lang="en-US" sz="3500" b="1" smtClean="0">
                <a:solidFill>
                  <a:schemeClr val="tx2">
                    <a:lumMod val="75000"/>
                  </a:schemeClr>
                </a:solidFill>
                <a:latin typeface="Arial" panose="020B0604020202020204" pitchFamily="34" charset="0"/>
                <a:cs typeface="Arial" panose="020B0604020202020204" pitchFamily="34" charset="0"/>
              </a:rPr>
              <a:t>- TIẾT: </a:t>
            </a:r>
            <a:r>
              <a:rPr lang="en-US" sz="3500" b="1" smtClean="0">
                <a:solidFill>
                  <a:schemeClr val="tx2">
                    <a:lumMod val="75000"/>
                  </a:schemeClr>
                </a:solidFill>
                <a:latin typeface="Arial" panose="020B0604020202020204" pitchFamily="34" charset="0"/>
                <a:cs typeface="Arial" panose="020B0604020202020204" pitchFamily="34" charset="0"/>
              </a:rPr>
              <a:t>01</a:t>
            </a:r>
            <a:endParaRPr lang="en-US" sz="3500" b="1" smtClean="0">
              <a:solidFill>
                <a:schemeClr val="tx2">
                  <a:lumMod val="75000"/>
                </a:schemeClr>
              </a:solidFill>
              <a:latin typeface="Arial" panose="020B0604020202020204" pitchFamily="34" charset="0"/>
              <a:cs typeface="Arial" panose="020B0604020202020204" pitchFamily="34" charset="0"/>
            </a:endParaRPr>
          </a:p>
          <a:p>
            <a:pPr>
              <a:lnSpc>
                <a:spcPct val="150000"/>
              </a:lnSpc>
            </a:pPr>
            <a:r>
              <a:rPr lang="en-US" sz="3500" b="1" smtClean="0">
                <a:solidFill>
                  <a:schemeClr val="tx2">
                    <a:lumMod val="75000"/>
                  </a:schemeClr>
                </a:solidFill>
                <a:latin typeface="Arial" panose="020B0604020202020204" pitchFamily="34" charset="0"/>
                <a:cs typeface="Arial" panose="020B0604020202020204" pitchFamily="34" charset="0"/>
              </a:rPr>
              <a:t>- CHỦ ĐỀ: DẤU CỦA TAM THỨC BẬC HAI</a:t>
            </a:r>
            <a:endParaRPr lang="en-US" sz="3500" b="1" dirty="0" smtClean="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790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97105"/>
            <a:ext cx="988353" cy="912666"/>
          </a:xfrm>
          <a:prstGeom prst="rect">
            <a:avLst/>
          </a:prstGeom>
        </p:spPr>
      </p:pic>
      <p:sp>
        <p:nvSpPr>
          <p:cNvPr id="19" name="TextBox 18"/>
          <p:cNvSpPr txBox="1"/>
          <p:nvPr/>
        </p:nvSpPr>
        <p:spPr>
          <a:xfrm>
            <a:off x="1467701" y="708718"/>
            <a:ext cx="4783640" cy="707886"/>
          </a:xfrm>
          <a:prstGeom prst="rect">
            <a:avLst/>
          </a:prstGeom>
          <a:noFill/>
        </p:spPr>
        <p:txBody>
          <a:bodyPr wrap="square" rtlCol="0">
            <a:spAutoFit/>
          </a:bodyPr>
          <a:lstStyle/>
          <a:p>
            <a:pPr>
              <a:buClr>
                <a:srgbClr val="000000"/>
              </a:buClr>
              <a:buFont typeface="Arial"/>
              <a:buNone/>
            </a:pPr>
            <a:r>
              <a:rPr lang="nl-NL" sz="4000" b="1" kern="0" dirty="0" smtClean="0">
                <a:solidFill>
                  <a:srgbClr val="000000"/>
                </a:solidFill>
                <a:cs typeface="Arial" panose="020B0604020202020204" pitchFamily="34" charset="0"/>
                <a:sym typeface="Arial"/>
              </a:rPr>
              <a:t>HĐ </a:t>
            </a:r>
            <a:r>
              <a:rPr lang="nl-NL" sz="4000" b="1" kern="0" dirty="0">
                <a:solidFill>
                  <a:srgbClr val="000000"/>
                </a:solidFill>
                <a:cs typeface="Arial" panose="020B0604020202020204" pitchFamily="34" charset="0"/>
                <a:sym typeface="Arial"/>
              </a:rPr>
              <a:t>2</a:t>
            </a:r>
            <a:r>
              <a:rPr lang="nl-NL" sz="4000" b="1" kern="0" dirty="0" smtClean="0">
                <a:solidFill>
                  <a:srgbClr val="000000"/>
                </a:solidFill>
                <a:cs typeface="Arial" panose="020B0604020202020204" pitchFamily="34" charset="0"/>
                <a:sym typeface="Arial"/>
              </a:rPr>
              <a:t>:</a:t>
            </a:r>
            <a:endParaRPr lang="en-US" sz="4000" kern="0" dirty="0">
              <a:solidFill>
                <a:srgbClr val="000000"/>
              </a:solidFill>
              <a:cs typeface="Arial" panose="020B0604020202020204" pitchFamily="34" charset="0"/>
              <a:sym typeface="Arial"/>
            </a:endParaRPr>
          </a:p>
        </p:txBody>
      </p:sp>
      <p:sp>
        <p:nvSpPr>
          <p:cNvPr id="23" name="Google Shape;2255;p39"/>
          <p:cNvSpPr/>
          <p:nvPr/>
        </p:nvSpPr>
        <p:spPr>
          <a:xfrm>
            <a:off x="17122094" y="772125"/>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097141" y="419100"/>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2" name="Rectangle 11"/>
          <p:cNvSpPr/>
          <p:nvPr/>
        </p:nvSpPr>
        <p:spPr>
          <a:xfrm>
            <a:off x="3048000" y="739496"/>
            <a:ext cx="4650632" cy="677108"/>
          </a:xfrm>
          <a:prstGeom prst="rect">
            <a:avLst/>
          </a:prstGeom>
        </p:spPr>
        <p:txBody>
          <a:bodyPr wrap="none">
            <a:spAutoFit/>
          </a:bodyPr>
          <a:lstStyle/>
          <a:p>
            <a:r>
              <a:rPr lang="en-US" sz="3800" dirty="0">
                <a:solidFill>
                  <a:srgbClr val="000000"/>
                </a:solidFill>
                <a:latin typeface="Arial" panose="020B0604020202020204" pitchFamily="34" charset="0"/>
                <a:ea typeface="Calibri" panose="020F0502020204030204" pitchFamily="34" charset="0"/>
              </a:rPr>
              <a:t>Cho </a:t>
            </a:r>
            <a:r>
              <a:rPr lang="en-US" sz="3800" dirty="0" err="1">
                <a:solidFill>
                  <a:srgbClr val="000000"/>
                </a:solidFill>
                <a:latin typeface="Arial" panose="020B0604020202020204" pitchFamily="34" charset="0"/>
                <a:ea typeface="Calibri" panose="020F0502020204030204" pitchFamily="34" charset="0"/>
              </a:rPr>
              <a:t>hàm</a:t>
            </a:r>
            <a:r>
              <a:rPr lang="en-US" sz="3800" dirty="0">
                <a:solidFill>
                  <a:srgbClr val="000000"/>
                </a:solidFill>
                <a:latin typeface="Arial" panose="020B0604020202020204" pitchFamily="34" charset="0"/>
                <a:ea typeface="Calibri" panose="020F0502020204030204" pitchFamily="34" charset="0"/>
              </a:rPr>
              <a:t> </a:t>
            </a:r>
            <a:r>
              <a:rPr lang="en-US" sz="3800" dirty="0" err="1">
                <a:solidFill>
                  <a:srgbClr val="000000"/>
                </a:solidFill>
                <a:latin typeface="Arial" panose="020B0604020202020204" pitchFamily="34" charset="0"/>
                <a:ea typeface="Calibri" panose="020F0502020204030204" pitchFamily="34" charset="0"/>
              </a:rPr>
              <a:t>số</a:t>
            </a:r>
            <a:r>
              <a:rPr lang="en-US" sz="3800" dirty="0">
                <a:solidFill>
                  <a:srgbClr val="000000"/>
                </a:solidFill>
                <a:latin typeface="Arial" panose="020B0604020202020204" pitchFamily="34" charset="0"/>
                <a:ea typeface="Calibri" panose="020F0502020204030204" pitchFamily="34" charset="0"/>
              </a:rPr>
              <a:t> </a:t>
            </a:r>
            <a:r>
              <a:rPr lang="en-US" sz="3800" dirty="0" err="1">
                <a:solidFill>
                  <a:srgbClr val="000000"/>
                </a:solidFill>
                <a:latin typeface="Arial" panose="020B0604020202020204" pitchFamily="34" charset="0"/>
                <a:ea typeface="Calibri" panose="020F0502020204030204" pitchFamily="34" charset="0"/>
              </a:rPr>
              <a:t>bậc</a:t>
            </a:r>
            <a:r>
              <a:rPr lang="en-US" sz="3800" dirty="0">
                <a:solidFill>
                  <a:srgbClr val="000000"/>
                </a:solidFill>
                <a:latin typeface="Arial" panose="020B0604020202020204" pitchFamily="34" charset="0"/>
                <a:ea typeface="Calibri" panose="020F0502020204030204" pitchFamily="34" charset="0"/>
              </a:rPr>
              <a:t> </a:t>
            </a:r>
            <a:r>
              <a:rPr lang="en-US" sz="3800" dirty="0" err="1">
                <a:solidFill>
                  <a:srgbClr val="000000"/>
                </a:solidFill>
                <a:latin typeface="Arial" panose="020B0604020202020204" pitchFamily="34" charset="0"/>
                <a:ea typeface="Calibri" panose="020F0502020204030204" pitchFamily="34" charset="0"/>
              </a:rPr>
              <a:t>hai</a:t>
            </a:r>
            <a:r>
              <a:rPr lang="en-US" sz="3800" dirty="0">
                <a:solidFill>
                  <a:srgbClr val="000000"/>
                </a:solidFill>
                <a:latin typeface="Arial" panose="020B0604020202020204" pitchFamily="34" charset="0"/>
                <a:ea typeface="Calibri" panose="020F0502020204030204" pitchFamily="34" charset="0"/>
              </a:rPr>
              <a:t> </a:t>
            </a:r>
            <a:endParaRPr lang="en-US" sz="3800" dirty="0"/>
          </a:p>
        </p:txBody>
      </p:sp>
      <mc:AlternateContent xmlns:mc="http://schemas.openxmlformats.org/markup-compatibility/2006" xmlns:a14="http://schemas.microsoft.com/office/drawing/2010/main">
        <mc:Choice Requires="a14">
          <p:sp>
            <p:nvSpPr>
              <p:cNvPr id="14" name="Rectangle 13"/>
              <p:cNvSpPr/>
              <p:nvPr/>
            </p:nvSpPr>
            <p:spPr>
              <a:xfrm>
                <a:off x="7315200" y="708718"/>
                <a:ext cx="5941168" cy="67710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rPr>
                        <m:t>𝑦</m:t>
                      </m:r>
                      <m:r>
                        <a:rPr lang="en-US" sz="3800" i="0">
                          <a:latin typeface="Cambria Math" panose="02040503050406030204" pitchFamily="18" charset="0"/>
                        </a:rPr>
                        <m:t>=</m:t>
                      </m:r>
                      <m:r>
                        <a:rPr lang="en-US" sz="3800" i="1">
                          <a:latin typeface="Cambria Math" panose="02040503050406030204" pitchFamily="18" charset="0"/>
                        </a:rPr>
                        <m:t>𝑓</m:t>
                      </m:r>
                      <m:r>
                        <a:rPr lang="en-US" sz="3800" i="0">
                          <a:latin typeface="Cambria Math" panose="02040503050406030204" pitchFamily="18" charset="0"/>
                        </a:rPr>
                        <m:t>(</m:t>
                      </m:r>
                      <m:r>
                        <a:rPr lang="en-US" sz="3800" i="1">
                          <a:latin typeface="Cambria Math" panose="02040503050406030204" pitchFamily="18" charset="0"/>
                        </a:rPr>
                        <m:t>𝑥</m:t>
                      </m:r>
                      <m:r>
                        <a:rPr lang="en-US" sz="3800" i="0">
                          <a:latin typeface="Cambria Math" panose="02040503050406030204" pitchFamily="18" charset="0"/>
                        </a:rPr>
                        <m:t>)=</m:t>
                      </m:r>
                      <m:sSup>
                        <m:sSupPr>
                          <m:ctrlPr>
                            <a:rPr lang="en-US" sz="3800" i="1">
                              <a:latin typeface="Cambria Math"/>
                            </a:rPr>
                          </m:ctrlPr>
                        </m:sSupPr>
                        <m:e>
                          <m:r>
                            <a:rPr lang="en-US" sz="3800" i="1">
                              <a:latin typeface="Cambria Math" panose="02040503050406030204" pitchFamily="18" charset="0"/>
                            </a:rPr>
                            <m:t>𝑥</m:t>
                          </m:r>
                        </m:e>
                        <m:sup>
                          <m:r>
                            <a:rPr lang="en-US" sz="3800" i="0">
                              <a:latin typeface="Cambria Math" panose="02040503050406030204" pitchFamily="18" charset="0"/>
                            </a:rPr>
                            <m:t>2</m:t>
                          </m:r>
                        </m:sup>
                      </m:sSup>
                      <m:r>
                        <a:rPr lang="en-US" sz="3800" i="0">
                          <a:latin typeface="Cambria Math" panose="02040503050406030204" pitchFamily="18" charset="0"/>
                        </a:rPr>
                        <m:t>−4</m:t>
                      </m:r>
                      <m:r>
                        <a:rPr lang="en-US" sz="3800" i="1">
                          <a:latin typeface="Cambria Math" panose="02040503050406030204" pitchFamily="18" charset="0"/>
                        </a:rPr>
                        <m:t>𝑥</m:t>
                      </m:r>
                      <m:r>
                        <a:rPr lang="en-US" sz="3800" i="0">
                          <a:latin typeface="Cambria Math" panose="02040503050406030204" pitchFamily="18" charset="0"/>
                        </a:rPr>
                        <m:t>+3.</m:t>
                      </m:r>
                    </m:oMath>
                  </m:oMathPara>
                </a14:m>
                <a:endParaRPr lang="en-US" sz="3800" dirty="0"/>
              </a:p>
            </p:txBody>
          </p:sp>
        </mc:Choice>
        <mc:Fallback xmlns="">
          <p:sp>
            <p:nvSpPr>
              <p:cNvPr id="14" name="Rectangle 13"/>
              <p:cNvSpPr>
                <a:spLocks noRot="1" noChangeAspect="1" noMove="1" noResize="1" noEditPoints="1" noAdjustHandles="1" noChangeArrowheads="1" noChangeShapeType="1" noTextEdit="1"/>
              </p:cNvSpPr>
              <p:nvPr/>
            </p:nvSpPr>
            <p:spPr>
              <a:xfrm>
                <a:off x="7315200" y="708718"/>
                <a:ext cx="5941168" cy="677108"/>
              </a:xfrm>
              <a:prstGeom prst="rect">
                <a:avLst/>
              </a:prstGeom>
              <a:blipFill>
                <a:blip r:embed="rId4"/>
                <a:stretch>
                  <a:fillRect/>
                </a:stretch>
              </a:blipFill>
            </p:spPr>
            <p:txBody>
              <a:bodyPr/>
              <a:lstStyle/>
              <a:p>
                <a:r>
                  <a:rPr lang="en-US">
                    <a:noFill/>
                  </a:rPr>
                  <a:t> </a:t>
                </a:r>
              </a:p>
            </p:txBody>
          </p:sp>
        </mc:Fallback>
      </mc:AlternateContent>
      <p:sp>
        <p:nvSpPr>
          <p:cNvPr id="15" name="Rectangle 14"/>
          <p:cNvSpPr/>
          <p:nvPr/>
        </p:nvSpPr>
        <p:spPr>
          <a:xfrm>
            <a:off x="875176" y="1512805"/>
            <a:ext cx="16298906" cy="1738296"/>
          </a:xfrm>
          <a:prstGeom prst="rect">
            <a:avLst/>
          </a:prstGeom>
        </p:spPr>
        <p:txBody>
          <a:bodyPr wrap="square">
            <a:spAutoFit/>
          </a:bodyPr>
          <a:lstStyle/>
          <a:p>
            <a:pPr marL="30480" marR="30480" algn="just">
              <a:lnSpc>
                <a:spcPct val="150000"/>
              </a:lnSpc>
            </a:pPr>
            <a:r>
              <a:rPr lang="en-US" sz="3800" dirty="0">
                <a:solidFill>
                  <a:srgbClr val="000000"/>
                </a:solidFill>
                <a:latin typeface="+mj-lt"/>
                <a:ea typeface="Times New Roman" panose="02020603050405020304" pitchFamily="18" charset="0"/>
              </a:rPr>
              <a:t>a) </a:t>
            </a:r>
            <a:r>
              <a:rPr lang="en-US" sz="3800" dirty="0" err="1">
                <a:solidFill>
                  <a:srgbClr val="000000"/>
                </a:solidFill>
                <a:latin typeface="+mj-lt"/>
                <a:ea typeface="Times New Roman" panose="02020603050405020304" pitchFamily="18" charset="0"/>
              </a:rPr>
              <a:t>Xác</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định</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hệ</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số</a:t>
            </a:r>
            <a:r>
              <a:rPr lang="en-US" sz="3800" dirty="0">
                <a:solidFill>
                  <a:srgbClr val="000000"/>
                </a:solidFill>
                <a:latin typeface="+mj-lt"/>
                <a:ea typeface="Times New Roman" panose="02020603050405020304" pitchFamily="18" charset="0"/>
              </a:rPr>
              <a:t> a. </a:t>
            </a:r>
            <a:r>
              <a:rPr lang="en-US" sz="3800" dirty="0" err="1">
                <a:solidFill>
                  <a:srgbClr val="000000"/>
                </a:solidFill>
                <a:latin typeface="+mj-lt"/>
                <a:ea typeface="Times New Roman" panose="02020603050405020304" pitchFamily="18" charset="0"/>
              </a:rPr>
              <a:t>Tính</a:t>
            </a:r>
            <a:r>
              <a:rPr lang="en-US" sz="3800" dirty="0">
                <a:solidFill>
                  <a:srgbClr val="000000"/>
                </a:solidFill>
                <a:latin typeface="+mj-lt"/>
                <a:ea typeface="Times New Roman" panose="02020603050405020304" pitchFamily="18" charset="0"/>
              </a:rPr>
              <a:t> f(0), f(1), f(2), f(3), f(4) </a:t>
            </a:r>
            <a:r>
              <a:rPr lang="en-US" sz="3800" dirty="0" err="1">
                <a:solidFill>
                  <a:srgbClr val="000000"/>
                </a:solidFill>
                <a:latin typeface="+mj-lt"/>
                <a:ea typeface="Times New Roman" panose="02020603050405020304" pitchFamily="18" charset="0"/>
              </a:rPr>
              <a:t>và</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nhận</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xét</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về</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dấu</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của</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chúng</a:t>
            </a:r>
            <a:r>
              <a:rPr lang="en-US" sz="3800" dirty="0">
                <a:solidFill>
                  <a:srgbClr val="000000"/>
                </a:solidFill>
                <a:latin typeface="+mj-lt"/>
                <a:ea typeface="Times New Roman" panose="02020603050405020304" pitchFamily="18" charset="0"/>
              </a:rPr>
              <a:t> so </a:t>
            </a:r>
            <a:r>
              <a:rPr lang="en-US" sz="3800" dirty="0" err="1">
                <a:solidFill>
                  <a:srgbClr val="000000"/>
                </a:solidFill>
                <a:latin typeface="+mj-lt"/>
                <a:ea typeface="Times New Roman" panose="02020603050405020304" pitchFamily="18" charset="0"/>
              </a:rPr>
              <a:t>với</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dấu</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của</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hệ</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số</a:t>
            </a:r>
            <a:r>
              <a:rPr lang="en-US" sz="3800" dirty="0">
                <a:solidFill>
                  <a:srgbClr val="000000"/>
                </a:solidFill>
                <a:latin typeface="+mj-lt"/>
                <a:ea typeface="Times New Roman" panose="02020603050405020304" pitchFamily="18" charset="0"/>
              </a:rPr>
              <a:t> a. </a:t>
            </a:r>
            <a:endParaRPr lang="en-US" sz="3800" dirty="0">
              <a:effectLst/>
              <a:latin typeface="+mj-lt"/>
              <a:ea typeface="Times New Roman" panose="02020603050405020304" pitchFamily="18" charset="0"/>
            </a:endParaRPr>
          </a:p>
        </p:txBody>
      </p:sp>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734800" y="2751591"/>
            <a:ext cx="5548640" cy="632460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885356" y="3437391"/>
                <a:ext cx="9477843" cy="3600986"/>
              </a:xfrm>
              <a:prstGeom prst="rect">
                <a:avLst/>
              </a:prstGeom>
            </p:spPr>
            <p:txBody>
              <a:bodyPr wrap="square">
                <a:spAutoFit/>
              </a:bodyPr>
              <a:lstStyle/>
              <a:p>
                <a:pPr marL="30480" marR="30480" lvl="0" algn="just">
                  <a:lnSpc>
                    <a:spcPct val="150000"/>
                  </a:lnSpc>
                </a:pPr>
                <a:r>
                  <a:rPr lang="en-US" sz="3800" dirty="0">
                    <a:solidFill>
                      <a:srgbClr val="000000"/>
                    </a:solidFill>
                    <a:ea typeface="Times New Roman" panose="02020603050405020304" pitchFamily="18" charset="0"/>
                  </a:rPr>
                  <a:t>b) Cho </a:t>
                </a:r>
                <a:r>
                  <a:rPr lang="en-US" sz="3800" dirty="0" err="1">
                    <a:solidFill>
                      <a:srgbClr val="000000"/>
                    </a:solidFill>
                    <a:ea typeface="Times New Roman" panose="02020603050405020304" pitchFamily="18" charset="0"/>
                  </a:rPr>
                  <a:t>đồ</a:t>
                </a:r>
                <a:r>
                  <a:rPr lang="en-US" sz="3800" dirty="0">
                    <a:solidFill>
                      <a:srgbClr val="000000"/>
                    </a:solidFill>
                    <a:ea typeface="Times New Roman" panose="02020603050405020304" pitchFamily="18" charset="0"/>
                  </a:rPr>
                  <a:t> </a:t>
                </a:r>
                <a:r>
                  <a:rPr lang="en-US" sz="3800" dirty="0" err="1">
                    <a:solidFill>
                      <a:srgbClr val="000000"/>
                    </a:solidFill>
                    <a:ea typeface="Times New Roman" panose="02020603050405020304" pitchFamily="18" charset="0"/>
                  </a:rPr>
                  <a:t>thị</a:t>
                </a:r>
                <a:r>
                  <a:rPr lang="en-US" sz="3800" dirty="0">
                    <a:solidFill>
                      <a:srgbClr val="000000"/>
                    </a:solidFill>
                    <a:ea typeface="Times New Roman" panose="02020603050405020304" pitchFamily="18" charset="0"/>
                  </a:rPr>
                  <a:t> </a:t>
                </a:r>
                <a:r>
                  <a:rPr lang="en-US" sz="3800" dirty="0" err="1">
                    <a:solidFill>
                      <a:srgbClr val="000000"/>
                    </a:solidFill>
                    <a:ea typeface="Times New Roman" panose="02020603050405020304" pitchFamily="18" charset="0"/>
                  </a:rPr>
                  <a:t>hàm</a:t>
                </a:r>
                <a:r>
                  <a:rPr lang="en-US" sz="3800" dirty="0">
                    <a:solidFill>
                      <a:srgbClr val="000000"/>
                    </a:solidFill>
                    <a:ea typeface="Times New Roman" panose="02020603050405020304" pitchFamily="18" charset="0"/>
                  </a:rPr>
                  <a:t> </a:t>
                </a:r>
                <a:r>
                  <a:rPr lang="en-US" sz="3800" dirty="0" err="1">
                    <a:solidFill>
                      <a:srgbClr val="000000"/>
                    </a:solidFill>
                    <a:ea typeface="Times New Roman" panose="02020603050405020304" pitchFamily="18" charset="0"/>
                  </a:rPr>
                  <a:t>số</a:t>
                </a:r>
                <a:r>
                  <a:rPr lang="en-US" sz="3800" dirty="0">
                    <a:solidFill>
                      <a:srgbClr val="000000"/>
                    </a:solidFill>
                    <a:ea typeface="Times New Roman" panose="02020603050405020304" pitchFamily="18" charset="0"/>
                  </a:rPr>
                  <a:t> y = f(x) (H.6.17). </a:t>
                </a:r>
                <a:r>
                  <a:rPr lang="en-US" sz="3800" dirty="0" err="1" smtClean="0">
                    <a:solidFill>
                      <a:srgbClr val="000000"/>
                    </a:solidFill>
                    <a:ea typeface="Times New Roman" panose="02020603050405020304" pitchFamily="18" charset="0"/>
                  </a:rPr>
                  <a:t>Xét</a:t>
                </a:r>
                <a:r>
                  <a:rPr lang="en-US" sz="3800" dirty="0" smtClean="0">
                    <a:solidFill>
                      <a:srgbClr val="000000"/>
                    </a:solidFill>
                    <a:ea typeface="Times New Roman" panose="02020603050405020304" pitchFamily="18" charset="0"/>
                  </a:rPr>
                  <a:t> </a:t>
                </a:r>
                <a:r>
                  <a:rPr lang="en-US" sz="3800" dirty="0" err="1">
                    <a:solidFill>
                      <a:srgbClr val="000000"/>
                    </a:solidFill>
                    <a:ea typeface="Times New Roman" panose="02020603050405020304" pitchFamily="18" charset="0"/>
                  </a:rPr>
                  <a:t>trên</a:t>
                </a:r>
                <a:r>
                  <a:rPr lang="en-US" sz="3800" dirty="0">
                    <a:solidFill>
                      <a:srgbClr val="000000"/>
                    </a:solidFill>
                    <a:ea typeface="Times New Roman" panose="02020603050405020304" pitchFamily="18" charset="0"/>
                  </a:rPr>
                  <a:t> </a:t>
                </a:r>
                <a:r>
                  <a:rPr lang="en-US" sz="3800" dirty="0" err="1">
                    <a:solidFill>
                      <a:srgbClr val="000000"/>
                    </a:solidFill>
                    <a:ea typeface="Times New Roman" panose="02020603050405020304" pitchFamily="18" charset="0"/>
                  </a:rPr>
                  <a:t>từng</a:t>
                </a:r>
                <a:r>
                  <a:rPr lang="en-US" sz="3800" dirty="0">
                    <a:solidFill>
                      <a:srgbClr val="000000"/>
                    </a:solidFill>
                    <a:ea typeface="Times New Roman" panose="02020603050405020304" pitchFamily="18" charset="0"/>
                  </a:rPr>
                  <a:t> </a:t>
                </a:r>
                <a:r>
                  <a:rPr lang="en-US" sz="3800" dirty="0" err="1">
                    <a:solidFill>
                      <a:srgbClr val="000000"/>
                    </a:solidFill>
                    <a:ea typeface="Times New Roman" panose="02020603050405020304" pitchFamily="18" charset="0"/>
                  </a:rPr>
                  <a:t>khoảng</a:t>
                </a:r>
                <a:r>
                  <a:rPr lang="en-US" sz="3800" dirty="0">
                    <a:solidFill>
                      <a:srgbClr val="000000"/>
                    </a:solidFill>
                    <a:ea typeface="Times New Roman" panose="02020603050405020304" pitchFamily="18" charset="0"/>
                  </a:rPr>
                  <a:t> </a:t>
                </a:r>
                <a14:m>
                  <m:oMath xmlns:m="http://schemas.openxmlformats.org/officeDocument/2006/math">
                    <m:d>
                      <m:dPr>
                        <m:ctrlPr>
                          <a:rPr lang="en-US" sz="3800" i="1">
                            <a:solidFill>
                              <a:srgbClr val="000000"/>
                            </a:solidFill>
                            <a:latin typeface="Cambria Math"/>
                            <a:ea typeface="Times New Roman" panose="02020603050405020304" pitchFamily="18" charset="0"/>
                            <a:cs typeface="Arial" panose="020B0604020202020204" pitchFamily="34" charset="0"/>
                          </a:rPr>
                        </m:ctrlPr>
                      </m:dPr>
                      <m:e>
                        <m:r>
                          <a:rPr lang="en-US" sz="38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n-US" sz="3800">
                            <a:solidFill>
                              <a:srgbClr val="000000"/>
                            </a:solidFill>
                            <a:latin typeface="Cambria Math" panose="02040503050406030204" pitchFamily="18" charset="0"/>
                            <a:ea typeface="Times New Roman" panose="02020603050405020304" pitchFamily="18" charset="0"/>
                            <a:cs typeface="Arial" panose="020B0604020202020204" pitchFamily="34" charset="0"/>
                          </a:rPr>
                          <m:t>∞; 1</m:t>
                        </m:r>
                      </m:e>
                    </m:d>
                    <m:r>
                      <a:rPr lang="en-US" sz="380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d>
                      <m:dPr>
                        <m:ctrlPr>
                          <a:rPr lang="en-US" sz="3800" i="1">
                            <a:solidFill>
                              <a:srgbClr val="000000"/>
                            </a:solidFill>
                            <a:latin typeface="Cambria Math"/>
                            <a:ea typeface="Times New Roman" panose="02020603050405020304" pitchFamily="18" charset="0"/>
                            <a:cs typeface="Arial" panose="020B0604020202020204" pitchFamily="34" charset="0"/>
                          </a:rPr>
                        </m:ctrlPr>
                      </m:dPr>
                      <m:e>
                        <m:r>
                          <a:rPr lang="en-US" sz="3800">
                            <a:solidFill>
                              <a:srgbClr val="000000"/>
                            </a:solidFill>
                            <a:latin typeface="Cambria Math" panose="02040503050406030204" pitchFamily="18" charset="0"/>
                            <a:ea typeface="Times New Roman" panose="02020603050405020304" pitchFamily="18" charset="0"/>
                            <a:cs typeface="Arial" panose="020B0604020202020204" pitchFamily="34" charset="0"/>
                          </a:rPr>
                          <m:t>1; 3</m:t>
                        </m:r>
                      </m:e>
                    </m:d>
                    <m:r>
                      <a:rPr lang="en-US" sz="380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d>
                      <m:dPr>
                        <m:ctrlPr>
                          <a:rPr lang="en-US" sz="3800" i="1">
                            <a:solidFill>
                              <a:srgbClr val="000000"/>
                            </a:solidFill>
                            <a:latin typeface="Cambria Math"/>
                            <a:ea typeface="Times New Roman" panose="02020603050405020304" pitchFamily="18" charset="0"/>
                            <a:cs typeface="Arial" panose="020B0604020202020204" pitchFamily="34" charset="0"/>
                          </a:rPr>
                        </m:ctrlPr>
                      </m:dPr>
                      <m:e>
                        <m:r>
                          <a:rPr lang="en-US" sz="3800">
                            <a:solidFill>
                              <a:srgbClr val="000000"/>
                            </a:solidFill>
                            <a:latin typeface="Cambria Math" panose="02040503050406030204" pitchFamily="18" charset="0"/>
                            <a:ea typeface="Times New Roman" panose="02020603050405020304" pitchFamily="18" charset="0"/>
                            <a:cs typeface="Arial" panose="020B0604020202020204" pitchFamily="34" charset="0"/>
                          </a:rPr>
                          <m:t>3; +∞</m:t>
                        </m:r>
                      </m:e>
                    </m:d>
                    <m:r>
                      <a:rPr lang="en-US" sz="38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solidFill>
                      <a:srgbClr val="000000"/>
                    </a:solidFill>
                    <a:ea typeface="Times New Roman" panose="02020603050405020304" pitchFamily="18" charset="0"/>
                  </a:rPr>
                  <a:t> </a:t>
                </a:r>
                <a:r>
                  <a:rPr lang="en-US" sz="3800" dirty="0" err="1">
                    <a:solidFill>
                      <a:srgbClr val="000000"/>
                    </a:solidFill>
                    <a:ea typeface="Times New Roman" panose="02020603050405020304" pitchFamily="18" charset="0"/>
                  </a:rPr>
                  <a:t>đồ</a:t>
                </a:r>
                <a:r>
                  <a:rPr lang="en-US" sz="3800" dirty="0">
                    <a:solidFill>
                      <a:srgbClr val="000000"/>
                    </a:solidFill>
                    <a:ea typeface="Times New Roman" panose="02020603050405020304" pitchFamily="18" charset="0"/>
                  </a:rPr>
                  <a:t> </a:t>
                </a:r>
                <a:r>
                  <a:rPr lang="en-US" sz="3800" dirty="0" err="1">
                    <a:solidFill>
                      <a:srgbClr val="000000"/>
                    </a:solidFill>
                    <a:ea typeface="Times New Roman" panose="02020603050405020304" pitchFamily="18" charset="0"/>
                  </a:rPr>
                  <a:t>thị</a:t>
                </a:r>
                <a:r>
                  <a:rPr lang="en-US" sz="3800" dirty="0">
                    <a:solidFill>
                      <a:srgbClr val="000000"/>
                    </a:solidFill>
                    <a:ea typeface="Times New Roman" panose="02020603050405020304" pitchFamily="18" charset="0"/>
                  </a:rPr>
                  <a:t> </a:t>
                </a:r>
                <a:r>
                  <a:rPr lang="en-US" sz="3800" dirty="0" err="1">
                    <a:solidFill>
                      <a:srgbClr val="000000"/>
                    </a:solidFill>
                    <a:ea typeface="Times New Roman" panose="02020603050405020304" pitchFamily="18" charset="0"/>
                  </a:rPr>
                  <a:t>nằm</a:t>
                </a:r>
                <a:r>
                  <a:rPr lang="en-US" sz="3800" dirty="0">
                    <a:solidFill>
                      <a:srgbClr val="000000"/>
                    </a:solidFill>
                    <a:ea typeface="Times New Roman" panose="02020603050405020304" pitchFamily="18" charset="0"/>
                  </a:rPr>
                  <a:t> </a:t>
                </a:r>
                <a:r>
                  <a:rPr lang="en-US" sz="3800" dirty="0" err="1">
                    <a:solidFill>
                      <a:srgbClr val="000000"/>
                    </a:solidFill>
                    <a:ea typeface="Times New Roman" panose="02020603050405020304" pitchFamily="18" charset="0"/>
                  </a:rPr>
                  <a:t>phía</a:t>
                </a:r>
                <a:r>
                  <a:rPr lang="en-US" sz="3800" dirty="0">
                    <a:solidFill>
                      <a:srgbClr val="000000"/>
                    </a:solidFill>
                    <a:ea typeface="Times New Roman" panose="02020603050405020304" pitchFamily="18" charset="0"/>
                  </a:rPr>
                  <a:t> </a:t>
                </a:r>
                <a:r>
                  <a:rPr lang="en-US" sz="3800" dirty="0" err="1">
                    <a:solidFill>
                      <a:srgbClr val="000000"/>
                    </a:solidFill>
                    <a:ea typeface="Times New Roman" panose="02020603050405020304" pitchFamily="18" charset="0"/>
                  </a:rPr>
                  <a:t>trên</a:t>
                </a:r>
                <a:r>
                  <a:rPr lang="en-US" sz="3800" dirty="0">
                    <a:solidFill>
                      <a:srgbClr val="000000"/>
                    </a:solidFill>
                    <a:ea typeface="Times New Roman" panose="02020603050405020304" pitchFamily="18" charset="0"/>
                  </a:rPr>
                  <a:t> hay </a:t>
                </a:r>
                <a:r>
                  <a:rPr lang="en-US" sz="3800" dirty="0" err="1">
                    <a:solidFill>
                      <a:srgbClr val="000000"/>
                    </a:solidFill>
                    <a:ea typeface="Times New Roman" panose="02020603050405020304" pitchFamily="18" charset="0"/>
                  </a:rPr>
                  <a:t>nằm</a:t>
                </a:r>
                <a:r>
                  <a:rPr lang="en-US" sz="3800" dirty="0">
                    <a:solidFill>
                      <a:srgbClr val="000000"/>
                    </a:solidFill>
                    <a:ea typeface="Times New Roman" panose="02020603050405020304" pitchFamily="18" charset="0"/>
                  </a:rPr>
                  <a:t> </a:t>
                </a:r>
                <a:r>
                  <a:rPr lang="en-US" sz="3800" dirty="0" err="1">
                    <a:solidFill>
                      <a:srgbClr val="000000"/>
                    </a:solidFill>
                    <a:ea typeface="Times New Roman" panose="02020603050405020304" pitchFamily="18" charset="0"/>
                  </a:rPr>
                  <a:t>phía</a:t>
                </a:r>
                <a:r>
                  <a:rPr lang="en-US" sz="3800" dirty="0">
                    <a:solidFill>
                      <a:srgbClr val="000000"/>
                    </a:solidFill>
                    <a:ea typeface="Times New Roman" panose="02020603050405020304" pitchFamily="18" charset="0"/>
                  </a:rPr>
                  <a:t> </a:t>
                </a:r>
                <a:r>
                  <a:rPr lang="en-US" sz="3800" dirty="0" err="1">
                    <a:solidFill>
                      <a:srgbClr val="000000"/>
                    </a:solidFill>
                    <a:ea typeface="Times New Roman" panose="02020603050405020304" pitchFamily="18" charset="0"/>
                  </a:rPr>
                  <a:t>dưới</a:t>
                </a:r>
                <a:r>
                  <a:rPr lang="en-US" sz="3800" dirty="0">
                    <a:solidFill>
                      <a:srgbClr val="000000"/>
                    </a:solidFill>
                    <a:ea typeface="Times New Roman" panose="02020603050405020304" pitchFamily="18" charset="0"/>
                  </a:rPr>
                  <a:t> </a:t>
                </a:r>
                <a:r>
                  <a:rPr lang="en-US" sz="3800" dirty="0" err="1">
                    <a:solidFill>
                      <a:srgbClr val="000000"/>
                    </a:solidFill>
                    <a:ea typeface="Times New Roman" panose="02020603050405020304" pitchFamily="18" charset="0"/>
                  </a:rPr>
                  <a:t>trục</a:t>
                </a:r>
                <a:r>
                  <a:rPr lang="en-US" sz="3800" dirty="0">
                    <a:solidFill>
                      <a:srgbClr val="000000"/>
                    </a:solidFill>
                    <a:ea typeface="Times New Roman" panose="02020603050405020304" pitchFamily="18" charset="0"/>
                  </a:rPr>
                  <a:t> Ox?</a:t>
                </a:r>
                <a:endParaRPr lang="en-US" sz="3800" dirty="0">
                  <a:solidFill>
                    <a:srgbClr val="434343"/>
                  </a:solidFill>
                  <a:ea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885356" y="3437391"/>
                <a:ext cx="9477843" cy="3600986"/>
              </a:xfrm>
              <a:prstGeom prst="rect">
                <a:avLst/>
              </a:prstGeom>
              <a:blipFill>
                <a:blip r:embed="rId7"/>
                <a:stretch>
                  <a:fillRect l="-1801" r="-1801" b="-2707"/>
                </a:stretch>
              </a:blipFill>
            </p:spPr>
            <p:txBody>
              <a:bodyPr/>
              <a:lstStyle/>
              <a:p>
                <a:r>
                  <a:rPr lang="en-US">
                    <a:noFill/>
                  </a:rPr>
                  <a:t> </a:t>
                </a:r>
              </a:p>
            </p:txBody>
          </p:sp>
        </mc:Fallback>
      </mc:AlternateContent>
      <p:sp>
        <p:nvSpPr>
          <p:cNvPr id="20" name="Rectangle 19"/>
          <p:cNvSpPr/>
          <p:nvPr/>
        </p:nvSpPr>
        <p:spPr>
          <a:xfrm>
            <a:off x="875177" y="7171191"/>
            <a:ext cx="9335623" cy="1846659"/>
          </a:xfrm>
          <a:prstGeom prst="rect">
            <a:avLst/>
          </a:prstGeom>
        </p:spPr>
        <p:txBody>
          <a:bodyPr wrap="square">
            <a:spAutoFit/>
          </a:bodyPr>
          <a:lstStyle/>
          <a:p>
            <a:pPr algn="just">
              <a:lnSpc>
                <a:spcPct val="150000"/>
              </a:lnSpc>
              <a:spcBef>
                <a:spcPts val="600"/>
              </a:spcBef>
              <a:spcAft>
                <a:spcPts val="800"/>
              </a:spcAft>
            </a:pP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c)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Nhận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xét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về</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dấu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f(x)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dấu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hệ</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từng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khoảng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5"/>
          <p:cNvPicPr>
            <a:picLocks noChangeAspect="1"/>
          </p:cNvPicPr>
          <p:nvPr/>
        </p:nvPicPr>
        <p:blipFill>
          <a:blip r:embed="rId8">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227989" flipH="1">
            <a:off x="64109" y="8832834"/>
            <a:ext cx="1642494" cy="1628122"/>
          </a:xfrm>
          <a:prstGeom prst="rect">
            <a:avLst/>
          </a:prstGeom>
        </p:spPr>
      </p:pic>
    </p:spTree>
    <p:extLst>
      <p:ext uri="{BB962C8B-B14F-4D97-AF65-F5344CB8AC3E}">
        <p14:creationId xmlns:p14="http://schemas.microsoft.com/office/powerpoint/2010/main" val="259217882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anim calcmode="lin" valueType="num">
                                      <p:cBhvr>
                                        <p:cTn id="34" dur="500" fill="hold"/>
                                        <p:tgtEl>
                                          <p:spTgt spid="16"/>
                                        </p:tgtEl>
                                        <p:attrNameLst>
                                          <p:attrName>ppt_x</p:attrName>
                                        </p:attrNameLst>
                                      </p:cBhvr>
                                      <p:tavLst>
                                        <p:tav tm="0">
                                          <p:val>
                                            <p:strVal val="#ppt_x"/>
                                          </p:val>
                                        </p:tav>
                                        <p:tav tm="100000">
                                          <p:val>
                                            <p:strVal val="#ppt_x"/>
                                          </p:val>
                                        </p:tav>
                                      </p:tavLst>
                                    </p:anim>
                                    <p:anim calcmode="lin" valueType="num">
                                      <p:cBhvr>
                                        <p:cTn id="35"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P spid="14" grpId="0"/>
      <p:bldP spid="15" grpId="0"/>
      <p:bldP spid="17"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838200" y="110490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28"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9359" flipH="1">
            <a:off x="-779146" y="3938613"/>
            <a:ext cx="2359312" cy="2338668"/>
          </a:xfrm>
          <a:prstGeom prst="rect">
            <a:avLst/>
          </a:prstGeom>
        </p:spPr>
      </p:pic>
      <p:sp>
        <p:nvSpPr>
          <p:cNvPr id="36" name="Google Shape;2256;p39"/>
          <p:cNvSpPr/>
          <p:nvPr/>
        </p:nvSpPr>
        <p:spPr>
          <a:xfrm>
            <a:off x="140195" y="9578621"/>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6" name="Oval Callout 15"/>
          <p:cNvSpPr/>
          <p:nvPr/>
        </p:nvSpPr>
        <p:spPr>
          <a:xfrm>
            <a:off x="8299157" y="48395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chemeClr val="accent3"/>
                </a:solidFill>
              </a:rPr>
              <a:t>Giải</a:t>
            </a:r>
            <a:endParaRPr lang="en-US" sz="4000" b="1" dirty="0">
              <a:solidFill>
                <a:schemeClr val="accent3"/>
              </a:solidFill>
            </a:endParaRPr>
          </a:p>
        </p:txBody>
      </p:sp>
      <mc:AlternateContent xmlns:mc="http://schemas.openxmlformats.org/markup-compatibility/2006" xmlns:a14="http://schemas.microsoft.com/office/drawing/2010/main">
        <mc:Choice Requires="a14">
          <p:sp>
            <p:nvSpPr>
              <p:cNvPr id="2" name="Rectangle 1"/>
              <p:cNvSpPr/>
              <p:nvPr/>
            </p:nvSpPr>
            <p:spPr>
              <a:xfrm>
                <a:off x="2438400" y="1630332"/>
                <a:ext cx="10820400" cy="4139595"/>
              </a:xfrm>
              <a:prstGeom prst="rect">
                <a:avLst/>
              </a:prstGeom>
            </p:spPr>
            <p:txBody>
              <a:bodyPr wrap="square">
                <a:spAutoFit/>
              </a:bodyPr>
              <a:lstStyle/>
              <a:p>
                <a:pPr algn="just">
                  <a:lnSpc>
                    <a:spcPct val="150000"/>
                  </a:lnSpc>
                  <a:spcBef>
                    <a:spcPts val="600"/>
                  </a:spcBef>
                  <a:spcAft>
                    <a:spcPts val="800"/>
                  </a:spcAft>
                </a:pPr>
                <a:r>
                  <a:rPr lang="nl-NL" sz="3800" dirty="0">
                    <a:latin typeface="+mj-lt"/>
                    <a:ea typeface="Calibri" panose="020F0502020204030204" pitchFamily="34" charset="0"/>
                    <a:cs typeface="Times New Roman" panose="02020603050405020304" pitchFamily="18" charset="0"/>
                  </a:rPr>
                  <a:t>a) </a:t>
                </a:r>
                <a14:m>
                  <m:oMath xmlns:m="http://schemas.openxmlformats.org/officeDocument/2006/math">
                    <m:r>
                      <m:rPr>
                        <m:sty m:val="p"/>
                      </m:rPr>
                      <a:rPr lang="nl-NL" sz="3800">
                        <a:effectLst/>
                        <a:latin typeface="Cambria Math"/>
                        <a:ea typeface="Calibri" panose="020F0502020204030204" pitchFamily="34" charset="0"/>
                        <a:cs typeface="Arial" panose="020B0604020202020204" pitchFamily="34" charset="0"/>
                      </a:rPr>
                      <m:t>a</m:t>
                    </m:r>
                    <m:r>
                      <a:rPr lang="nl-NL" sz="3800">
                        <a:effectLst/>
                        <a:latin typeface="Cambria Math"/>
                        <a:ea typeface="Calibri" panose="020F0502020204030204" pitchFamily="34" charset="0"/>
                        <a:cs typeface="Arial" panose="020B0604020202020204" pitchFamily="34" charset="0"/>
                      </a:rPr>
                      <m:t>=1</m:t>
                    </m:r>
                  </m:oMath>
                </a14:m>
                <a:endParaRPr lang="en-US" sz="3800" dirty="0">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14:m>
                  <m:oMath xmlns:m="http://schemas.openxmlformats.org/officeDocument/2006/math">
                    <m:r>
                      <m:rPr>
                        <m:sty m:val="p"/>
                      </m:rPr>
                      <a:rPr lang="nl-NL" sz="3800">
                        <a:effectLst/>
                        <a:latin typeface="Cambria Math"/>
                        <a:ea typeface="Calibri" panose="020F0502020204030204" pitchFamily="34" charset="0"/>
                        <a:cs typeface="Arial" panose="020B0604020202020204" pitchFamily="34" charset="0"/>
                      </a:rPr>
                      <m:t>f</m:t>
                    </m:r>
                    <m:r>
                      <a:rPr lang="nl-NL" sz="3800">
                        <a:effectLst/>
                        <a:latin typeface="Cambria Math"/>
                        <a:ea typeface="Calibri" panose="020F0502020204030204" pitchFamily="34" charset="0"/>
                        <a:cs typeface="Arial" panose="020B0604020202020204" pitchFamily="34" charset="0"/>
                      </a:rPr>
                      <m:t>(0)=3</m:t>
                    </m:r>
                  </m:oMath>
                </a14:m>
                <a:r>
                  <a:rPr lang="nl-NL" sz="3800" dirty="0">
                    <a:effectLst/>
                    <a:latin typeface="+mj-lt"/>
                    <a:ea typeface="Calibri" panose="020F0502020204030204" pitchFamily="34" charset="0"/>
                    <a:cs typeface="Times New Roman" panose="02020603050405020304" pitchFamily="18" charset="0"/>
                  </a:rPr>
                  <a:t>, </a:t>
                </a:r>
                <a14:m>
                  <m:oMath xmlns:m="http://schemas.openxmlformats.org/officeDocument/2006/math">
                    <m:r>
                      <m:rPr>
                        <m:sty m:val="p"/>
                      </m:rPr>
                      <a:rPr lang="nl-NL" sz="3800">
                        <a:effectLst/>
                        <a:latin typeface="Cambria Math"/>
                        <a:ea typeface="Calibri" panose="020F0502020204030204" pitchFamily="34" charset="0"/>
                        <a:cs typeface="Arial" panose="020B0604020202020204" pitchFamily="34" charset="0"/>
                      </a:rPr>
                      <m:t>f</m:t>
                    </m:r>
                    <m:r>
                      <a:rPr lang="nl-NL" sz="3800">
                        <a:effectLst/>
                        <a:latin typeface="Cambria Math"/>
                        <a:ea typeface="Calibri" panose="020F0502020204030204" pitchFamily="34" charset="0"/>
                        <a:cs typeface="Arial" panose="020B0604020202020204" pitchFamily="34" charset="0"/>
                      </a:rPr>
                      <m:t>(1)=0</m:t>
                    </m:r>
                  </m:oMath>
                </a14:m>
                <a:r>
                  <a:rPr lang="nl-NL" sz="3800" dirty="0">
                    <a:effectLst/>
                    <a:latin typeface="+mj-lt"/>
                    <a:ea typeface="Calibri" panose="020F0502020204030204" pitchFamily="34" charset="0"/>
                    <a:cs typeface="Times New Roman" panose="02020603050405020304" pitchFamily="18" charset="0"/>
                  </a:rPr>
                  <a:t>, </a:t>
                </a:r>
                <a14:m>
                  <m:oMath xmlns:m="http://schemas.openxmlformats.org/officeDocument/2006/math">
                    <m:r>
                      <m:rPr>
                        <m:sty m:val="p"/>
                      </m:rPr>
                      <a:rPr lang="nl-NL" sz="3800">
                        <a:effectLst/>
                        <a:latin typeface="Cambria Math"/>
                        <a:ea typeface="Calibri" panose="020F0502020204030204" pitchFamily="34" charset="0"/>
                        <a:cs typeface="Arial" panose="020B0604020202020204" pitchFamily="34" charset="0"/>
                      </a:rPr>
                      <m:t>f</m:t>
                    </m:r>
                    <m:d>
                      <m:dPr>
                        <m:ctrlPr>
                          <a:rPr lang="en-US" sz="3800" i="1">
                            <a:effectLst/>
                            <a:latin typeface="Cambria Math"/>
                            <a:ea typeface="Calibri" panose="020F0502020204030204" pitchFamily="34" charset="0"/>
                            <a:cs typeface="Arial" panose="020B0604020202020204" pitchFamily="34" charset="0"/>
                          </a:rPr>
                        </m:ctrlPr>
                      </m:dPr>
                      <m:e>
                        <m:r>
                          <a:rPr lang="nl-NL" sz="3800">
                            <a:effectLst/>
                            <a:latin typeface="Cambria Math"/>
                            <a:ea typeface="Calibri" panose="020F0502020204030204" pitchFamily="34" charset="0"/>
                            <a:cs typeface="Arial" panose="020B0604020202020204" pitchFamily="34" charset="0"/>
                          </a:rPr>
                          <m:t>2</m:t>
                        </m:r>
                      </m:e>
                    </m:d>
                    <m:r>
                      <a:rPr lang="nl-NL" sz="3800">
                        <a:effectLst/>
                        <a:latin typeface="Cambria Math"/>
                        <a:ea typeface="Calibri" panose="020F0502020204030204" pitchFamily="34" charset="0"/>
                        <a:cs typeface="Arial" panose="020B0604020202020204" pitchFamily="34" charset="0"/>
                      </a:rPr>
                      <m:t>=</m:t>
                    </m:r>
                    <m:r>
                      <a:rPr lang="nl-NL" sz="3800" i="1">
                        <a:effectLst/>
                        <a:latin typeface="Cambria Math"/>
                        <a:ea typeface="Calibri" panose="020F0502020204030204" pitchFamily="34" charset="0"/>
                        <a:cs typeface="Arial" panose="020B0604020202020204" pitchFamily="34" charset="0"/>
                      </a:rPr>
                      <m:t>−</m:t>
                    </m:r>
                    <m:r>
                      <a:rPr lang="nl-NL" sz="3800">
                        <a:effectLst/>
                        <a:latin typeface="Cambria Math"/>
                        <a:ea typeface="Calibri" panose="020F0502020204030204" pitchFamily="34" charset="0"/>
                        <a:cs typeface="Arial" panose="020B0604020202020204" pitchFamily="34" charset="0"/>
                      </a:rPr>
                      <m:t>1</m:t>
                    </m:r>
                  </m:oMath>
                </a14:m>
                <a:r>
                  <a:rPr lang="nl-NL" sz="3800" dirty="0">
                    <a:effectLst/>
                    <a:latin typeface="+mj-lt"/>
                    <a:ea typeface="Calibri" panose="020F0502020204030204" pitchFamily="34" charset="0"/>
                    <a:cs typeface="Times New Roman" panose="02020603050405020304" pitchFamily="18" charset="0"/>
                  </a:rPr>
                  <a:t>, </a:t>
                </a:r>
                <a14:m>
                  <m:oMath xmlns:m="http://schemas.openxmlformats.org/officeDocument/2006/math">
                    <m:r>
                      <m:rPr>
                        <m:sty m:val="p"/>
                      </m:rPr>
                      <a:rPr lang="nl-NL" sz="3800">
                        <a:effectLst/>
                        <a:latin typeface="Cambria Math"/>
                        <a:ea typeface="Calibri" panose="020F0502020204030204" pitchFamily="34" charset="0"/>
                        <a:cs typeface="Arial" panose="020B0604020202020204" pitchFamily="34" charset="0"/>
                      </a:rPr>
                      <m:t>f</m:t>
                    </m:r>
                    <m:r>
                      <a:rPr lang="nl-NL" sz="3800">
                        <a:effectLst/>
                        <a:latin typeface="Cambria Math"/>
                        <a:ea typeface="Calibri" panose="020F0502020204030204" pitchFamily="34" charset="0"/>
                        <a:cs typeface="Arial" panose="020B0604020202020204" pitchFamily="34" charset="0"/>
                      </a:rPr>
                      <m:t>(3)=0</m:t>
                    </m:r>
                  </m:oMath>
                </a14:m>
                <a:r>
                  <a:rPr lang="nl-NL" sz="3800" dirty="0">
                    <a:effectLst/>
                    <a:latin typeface="+mj-lt"/>
                    <a:ea typeface="Calibri" panose="020F0502020204030204" pitchFamily="34" charset="0"/>
                    <a:cs typeface="Times New Roman" panose="02020603050405020304" pitchFamily="18" charset="0"/>
                  </a:rPr>
                  <a:t>, </a:t>
                </a:r>
                <a14:m>
                  <m:oMath xmlns:m="http://schemas.openxmlformats.org/officeDocument/2006/math">
                    <m:r>
                      <m:rPr>
                        <m:sty m:val="p"/>
                      </m:rPr>
                      <a:rPr lang="nl-NL" sz="3800">
                        <a:effectLst/>
                        <a:latin typeface="Cambria Math"/>
                        <a:ea typeface="Calibri" panose="020F0502020204030204" pitchFamily="34" charset="0"/>
                        <a:cs typeface="Arial" panose="020B0604020202020204" pitchFamily="34" charset="0"/>
                      </a:rPr>
                      <m:t>f</m:t>
                    </m:r>
                    <m:r>
                      <a:rPr lang="nl-NL" sz="3800">
                        <a:effectLst/>
                        <a:latin typeface="Cambria Math"/>
                        <a:ea typeface="Calibri" panose="020F0502020204030204" pitchFamily="34" charset="0"/>
                        <a:cs typeface="Arial" panose="020B0604020202020204" pitchFamily="34" charset="0"/>
                      </a:rPr>
                      <m:t>(4)=3</m:t>
                    </m:r>
                  </m:oMath>
                </a14:m>
                <a:r>
                  <a:rPr lang="nl-NL" sz="3800" dirty="0">
                    <a:effectLst/>
                    <a:latin typeface="+mj-lt"/>
                    <a:ea typeface="Times New Roman" panose="02020603050405020304" pitchFamily="18" charset="0"/>
                    <a:cs typeface="Times New Roman" panose="02020603050405020304" pitchFamily="18" charset="0"/>
                  </a:rPr>
                  <a:t>. </a:t>
                </a:r>
                <a:endParaRPr lang="en-US" sz="3800" dirty="0">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14:m>
                  <m:oMath xmlns:m="http://schemas.openxmlformats.org/officeDocument/2006/math">
                    <m:r>
                      <m:rPr>
                        <m:sty m:val="p"/>
                      </m:rPr>
                      <a:rPr lang="nl-NL" sz="3800">
                        <a:effectLst/>
                        <a:latin typeface="Cambria Math"/>
                        <a:ea typeface="Calibri" panose="020F0502020204030204" pitchFamily="34" charset="0"/>
                        <a:cs typeface="Arial" panose="020B0604020202020204" pitchFamily="34" charset="0"/>
                      </a:rPr>
                      <m:t>f</m:t>
                    </m:r>
                    <m:r>
                      <a:rPr lang="nl-NL" sz="3800">
                        <a:effectLst/>
                        <a:latin typeface="Cambria Math"/>
                        <a:ea typeface="Calibri" panose="020F0502020204030204" pitchFamily="34" charset="0"/>
                        <a:cs typeface="Arial" panose="020B0604020202020204" pitchFamily="34" charset="0"/>
                      </a:rPr>
                      <m:t>(0), </m:t>
                    </m:r>
                    <m:r>
                      <m:rPr>
                        <m:sty m:val="p"/>
                      </m:rPr>
                      <a:rPr lang="nl-NL" sz="3800">
                        <a:effectLst/>
                        <a:latin typeface="Cambria Math"/>
                        <a:ea typeface="Calibri" panose="020F0502020204030204" pitchFamily="34" charset="0"/>
                        <a:cs typeface="Arial" panose="020B0604020202020204" pitchFamily="34" charset="0"/>
                      </a:rPr>
                      <m:t>f</m:t>
                    </m:r>
                    <m:r>
                      <a:rPr lang="nl-NL" sz="3800">
                        <a:effectLst/>
                        <a:latin typeface="Cambria Math"/>
                        <a:ea typeface="Calibri" panose="020F0502020204030204" pitchFamily="34" charset="0"/>
                        <a:cs typeface="Arial" panose="020B0604020202020204" pitchFamily="34" charset="0"/>
                      </a:rPr>
                      <m:t>(4)</m:t>
                    </m:r>
                  </m:oMath>
                </a14:m>
                <a:r>
                  <a:rPr lang="nl-NL" sz="3800" dirty="0">
                    <a:effectLst/>
                    <a:latin typeface="+mj-lt"/>
                    <a:ea typeface="Calibri" panose="020F0502020204030204" pitchFamily="34" charset="0"/>
                    <a:cs typeface="Times New Roman" panose="02020603050405020304" pitchFamily="18" charset="0"/>
                  </a:rPr>
                  <a:t> cùng dấu với </a:t>
                </a:r>
                <a14:m>
                  <m:oMath xmlns:m="http://schemas.openxmlformats.org/officeDocument/2006/math">
                    <m:r>
                      <m:rPr>
                        <m:sty m:val="p"/>
                      </m:rPr>
                      <a:rPr lang="nl-NL" sz="3800">
                        <a:effectLst/>
                        <a:latin typeface="Cambria Math"/>
                        <a:ea typeface="Calibri" panose="020F0502020204030204" pitchFamily="34" charset="0"/>
                        <a:cs typeface="Arial" panose="020B0604020202020204" pitchFamily="34" charset="0"/>
                      </a:rPr>
                      <m:t>a</m:t>
                    </m:r>
                  </m:oMath>
                </a14:m>
                <a:r>
                  <a:rPr lang="nl-NL" sz="3800" dirty="0">
                    <a:effectLst/>
                    <a:latin typeface="+mj-lt"/>
                    <a:ea typeface="Times New Roman" panose="02020603050405020304" pitchFamily="18" charset="0"/>
                    <a:cs typeface="Times New Roman" panose="02020603050405020304" pitchFamily="18" charset="0"/>
                  </a:rPr>
                  <a:t>, </a:t>
                </a:r>
                <a:endParaRPr lang="en-US" sz="3800" dirty="0">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14:m>
                  <m:oMath xmlns:m="http://schemas.openxmlformats.org/officeDocument/2006/math">
                    <m:r>
                      <m:rPr>
                        <m:sty m:val="p"/>
                      </m:rPr>
                      <a:rPr lang="nl-NL" sz="3800">
                        <a:effectLst/>
                        <a:latin typeface="Cambria Math"/>
                        <a:ea typeface="Calibri" panose="020F0502020204030204" pitchFamily="34" charset="0"/>
                        <a:cs typeface="Arial" panose="020B0604020202020204" pitchFamily="34" charset="0"/>
                      </a:rPr>
                      <m:t>f</m:t>
                    </m:r>
                    <m:r>
                      <a:rPr lang="nl-NL" sz="3800">
                        <a:effectLst/>
                        <a:latin typeface="Cambria Math"/>
                        <a:ea typeface="Calibri" panose="020F0502020204030204" pitchFamily="34" charset="0"/>
                        <a:cs typeface="Arial" panose="020B0604020202020204" pitchFamily="34" charset="0"/>
                      </a:rPr>
                      <m:t>(2)</m:t>
                    </m:r>
                  </m:oMath>
                </a14:m>
                <a:r>
                  <a:rPr lang="nl-NL" sz="3800" dirty="0">
                    <a:effectLst/>
                    <a:latin typeface="+mj-lt"/>
                    <a:ea typeface="Calibri" panose="020F0502020204030204" pitchFamily="34" charset="0"/>
                    <a:cs typeface="Times New Roman" panose="02020603050405020304" pitchFamily="18" charset="0"/>
                  </a:rPr>
                  <a:t> trái dấu với </a:t>
                </a:r>
                <a14:m>
                  <m:oMath xmlns:m="http://schemas.openxmlformats.org/officeDocument/2006/math">
                    <m:r>
                      <m:rPr>
                        <m:sty m:val="p"/>
                      </m:rPr>
                      <a:rPr lang="nl-NL" sz="3800">
                        <a:effectLst/>
                        <a:latin typeface="Cambria Math"/>
                        <a:ea typeface="Calibri" panose="020F0502020204030204" pitchFamily="34" charset="0"/>
                        <a:cs typeface="Arial" panose="020B0604020202020204" pitchFamily="34" charset="0"/>
                      </a:rPr>
                      <m:t>a</m:t>
                    </m:r>
                  </m:oMath>
                </a14:m>
                <a:r>
                  <a:rPr lang="nl-NL" sz="3800" dirty="0">
                    <a:effectLst/>
                    <a:latin typeface="+mj-lt"/>
                    <a:ea typeface="Calibri" panose="020F0502020204030204" pitchFamily="34" charset="0"/>
                    <a:cs typeface="Times New Roman" panose="02020603050405020304" pitchFamily="18" charset="0"/>
                  </a:rPr>
                  <a:t>.</a:t>
                </a:r>
                <a:endParaRPr lang="en-US" sz="3800" dirty="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438400" y="1630332"/>
                <a:ext cx="10820400" cy="4139595"/>
              </a:xfrm>
              <a:prstGeom prst="rect">
                <a:avLst/>
              </a:prstGeom>
              <a:blipFill>
                <a:blip r:embed="rId8"/>
                <a:stretch>
                  <a:fillRect l="-1859" b="-2353"/>
                </a:stretch>
              </a:blipFill>
            </p:spPr>
            <p:txBody>
              <a:bodyPr/>
              <a:lstStyle/>
              <a:p>
                <a:r>
                  <a:rPr lang="en-US">
                    <a:noFill/>
                  </a:rPr>
                  <a:t> </a:t>
                </a:r>
              </a:p>
            </p:txBody>
          </p:sp>
        </mc:Fallback>
      </mc:AlternateContent>
      <p:sp>
        <p:nvSpPr>
          <p:cNvPr id="3" name="Rectangle 2"/>
          <p:cNvSpPr/>
          <p:nvPr/>
        </p:nvSpPr>
        <p:spPr>
          <a:xfrm>
            <a:off x="2438400" y="5792452"/>
            <a:ext cx="617477" cy="875048"/>
          </a:xfrm>
          <a:prstGeom prst="rect">
            <a:avLst/>
          </a:prstGeom>
        </p:spPr>
        <p:txBody>
          <a:bodyPr wrap="none">
            <a:spAutoFit/>
          </a:bodyPr>
          <a:lstStyle/>
          <a:p>
            <a:pPr algn="just">
              <a:lnSpc>
                <a:spcPct val="150000"/>
              </a:lnSpc>
              <a:spcBef>
                <a:spcPts val="600"/>
              </a:spcBef>
              <a:spcAft>
                <a:spcPts val="800"/>
              </a:spcAft>
            </a:pPr>
            <a:r>
              <a:rPr lang="nl-NL" sz="3800" dirty="0">
                <a:latin typeface="Arial" panose="020B0604020202020204" pitchFamily="34" charset="0"/>
                <a:ea typeface="Calibri" panose="020F0502020204030204" pitchFamily="34" charset="0"/>
                <a:cs typeface="Times New Roman" panose="02020603050405020304" pitchFamily="18" charset="0"/>
              </a:rPr>
              <a:t>b)</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259495" y="4184464"/>
            <a:ext cx="4952921" cy="564557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467941" y="6817168"/>
                <a:ext cx="9144000" cy="2974532"/>
              </a:xfrm>
              <a:prstGeom prst="rect">
                <a:avLst/>
              </a:prstGeom>
            </p:spPr>
            <p:txBody>
              <a:bodyPr>
                <a:spAutoFit/>
              </a:bodyPr>
              <a:lstStyle/>
              <a:p>
                <a:pPr algn="just">
                  <a:lnSpc>
                    <a:spcPct val="150000"/>
                  </a:lnSpc>
                  <a:spcBef>
                    <a:spcPts val="600"/>
                  </a:spcBef>
                  <a:spcAft>
                    <a:spcPts val="800"/>
                  </a:spcAft>
                </a:pPr>
                <a:r>
                  <a:rPr lang="nl-NL" sz="3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nl-NL" sz="3800">
                        <a:effectLst/>
                        <a:latin typeface="Cambria Math"/>
                        <a:ea typeface="Calibri" panose="020F0502020204030204" pitchFamily="34" charset="0"/>
                        <a:cs typeface="Arial" panose="020B0604020202020204" pitchFamily="34" charset="0"/>
                      </a:rPr>
                      <m:t>(</m:t>
                    </m:r>
                    <m:r>
                      <a:rPr lang="nl-NL" sz="3800" i="1">
                        <a:effectLst/>
                        <a:latin typeface="Cambria Math"/>
                        <a:ea typeface="Calibri" panose="020F0502020204030204" pitchFamily="34" charset="0"/>
                        <a:cs typeface="Arial" panose="020B0604020202020204" pitchFamily="34" charset="0"/>
                      </a:rPr>
                      <m:t>−</m:t>
                    </m:r>
                    <m:r>
                      <a:rPr lang="nl-NL" sz="3800">
                        <a:effectLst/>
                        <a:latin typeface="Cambria Math"/>
                        <a:ea typeface="Calibri" panose="020F0502020204030204" pitchFamily="34" charset="0"/>
                        <a:cs typeface="Arial" panose="020B0604020202020204" pitchFamily="34" charset="0"/>
                      </a:rPr>
                      <m:t>∞;1)</m:t>
                    </m:r>
                  </m:oMath>
                </a14:m>
                <a:r>
                  <a:rPr lang="nl-NL" sz="3800" dirty="0">
                    <a:effectLst/>
                    <a:latin typeface="+mj-lt"/>
                    <a:ea typeface="Times New Roman" panose="02020603050405020304" pitchFamily="18" charset="0"/>
                    <a:cs typeface="Times New Roman" panose="02020603050405020304" pitchFamily="18" charset="0"/>
                  </a:rPr>
                  <a:t> đồ thị nằm phía trên trục Ox.</a:t>
                </a:r>
                <a:endParaRPr lang="en-US" sz="3800" dirty="0">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r>
                  <a:rPr lang="nl-NL" sz="3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nl-NL" sz="3800">
                        <a:effectLst/>
                        <a:latin typeface="Cambria Math"/>
                        <a:ea typeface="Calibri" panose="020F0502020204030204" pitchFamily="34" charset="0"/>
                        <a:cs typeface="Arial" panose="020B0604020202020204" pitchFamily="34" charset="0"/>
                      </a:rPr>
                      <m:t>(1;3)</m:t>
                    </m:r>
                  </m:oMath>
                </a14:m>
                <a:r>
                  <a:rPr lang="nl-NL" sz="3800" dirty="0">
                    <a:effectLst/>
                    <a:latin typeface="+mj-lt"/>
                    <a:ea typeface="Times New Roman" panose="02020603050405020304" pitchFamily="18" charset="0"/>
                    <a:cs typeface="Times New Roman" panose="02020603050405020304" pitchFamily="18" charset="0"/>
                  </a:rPr>
                  <a:t> đồ thị nằm phía dưới trục Ox.</a:t>
                </a:r>
                <a:endParaRPr lang="en-US" sz="3800" dirty="0">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r>
                  <a:rPr lang="nl-NL" sz="3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nl-NL" sz="3800">
                        <a:effectLst/>
                        <a:latin typeface="Cambria Math"/>
                        <a:ea typeface="Calibri" panose="020F0502020204030204" pitchFamily="34" charset="0"/>
                        <a:cs typeface="Arial" panose="020B0604020202020204" pitchFamily="34" charset="0"/>
                      </a:rPr>
                      <m:t>(3;+∞)</m:t>
                    </m:r>
                  </m:oMath>
                </a14:m>
                <a:r>
                  <a:rPr lang="nl-NL" sz="3800" dirty="0">
                    <a:effectLst/>
                    <a:latin typeface="+mj-lt"/>
                    <a:ea typeface="Times New Roman" panose="02020603050405020304" pitchFamily="18" charset="0"/>
                    <a:cs typeface="Times New Roman" panose="02020603050405020304" pitchFamily="18" charset="0"/>
                  </a:rPr>
                  <a:t> đồ thị nằm phía trên trục Ox.</a:t>
                </a:r>
                <a:endParaRPr lang="en-US" sz="3800" dirty="0">
                  <a:effectLst/>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467941" y="6817168"/>
                <a:ext cx="9144000" cy="2974532"/>
              </a:xfrm>
              <a:prstGeom prst="rect">
                <a:avLst/>
              </a:prstGeom>
              <a:blipFill>
                <a:blip r:embed="rId11"/>
                <a:stretch>
                  <a:fillRect l="-2200" b="-7377"/>
                </a:stretch>
              </a:blipFill>
            </p:spPr>
            <p:txBody>
              <a:bodyPr/>
              <a:lstStyle/>
              <a:p>
                <a:r>
                  <a:rPr lang="en-US">
                    <a:noFill/>
                  </a:rPr>
                  <a:t> </a:t>
                </a:r>
              </a:p>
            </p:txBody>
          </p:sp>
        </mc:Fallback>
      </mc:AlternateContent>
    </p:spTree>
    <p:extLst>
      <p:ext uri="{BB962C8B-B14F-4D97-AF65-F5344CB8AC3E}">
        <p14:creationId xmlns:p14="http://schemas.microsoft.com/office/powerpoint/2010/main" val="374966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wipe(left)">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fade">
                                      <p:cBhvr>
                                        <p:cTn id="44" dur="500"/>
                                        <p:tgtEl>
                                          <p:spTgt spid="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barn(inVertical)">
                                      <p:cBhvr>
                                        <p:cTn id="49" dur="500"/>
                                        <p:tgtEl>
                                          <p:spTgt spid="4">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5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838200" y="110490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8"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9359" flipH="1">
            <a:off x="881880" y="7471415"/>
            <a:ext cx="1925781" cy="1908930"/>
          </a:xfrm>
          <a:prstGeom prst="rect">
            <a:avLst/>
          </a:prstGeom>
        </p:spPr>
      </p:pic>
      <p:sp>
        <p:nvSpPr>
          <p:cNvPr id="36" name="Google Shape;2256;p39"/>
          <p:cNvSpPr/>
          <p:nvPr/>
        </p:nvSpPr>
        <p:spPr>
          <a:xfrm>
            <a:off x="140195" y="9578621"/>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Oval Callout 15"/>
          <p:cNvSpPr/>
          <p:nvPr/>
        </p:nvSpPr>
        <p:spPr>
          <a:xfrm>
            <a:off x="8382000" y="919321"/>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sp>
        <p:nvSpPr>
          <p:cNvPr id="3" name="Rectangle 2"/>
          <p:cNvSpPr/>
          <p:nvPr/>
        </p:nvSpPr>
        <p:spPr>
          <a:xfrm>
            <a:off x="2057400" y="2509848"/>
            <a:ext cx="590226" cy="875048"/>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nl-NL" sz="3800" b="0" i="0" u="none" strike="noStrike" kern="1200" cap="none" spc="0" normalizeH="0" baseline="0" noProof="0" dirty="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a:t>
            </a:r>
            <a:endParaRPr kumimoji="0" lang="en-US" sz="3800" b="0"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954695" y="2241128"/>
            <a:ext cx="4952921" cy="564557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057400" y="3576648"/>
                <a:ext cx="9144000" cy="2974532"/>
              </a:xfrm>
              <a:prstGeom prst="rect">
                <a:avLst/>
              </a:prstGeom>
            </p:spPr>
            <p:txBody>
              <a:bodyPr>
                <a:spAutoFit/>
              </a:bodyPr>
              <a:lstStyle/>
              <a:p>
                <a:pPr algn="just">
                  <a:lnSpc>
                    <a:spcPct val="150000"/>
                  </a:lnSpc>
                  <a:spcBef>
                    <a:spcPts val="600"/>
                  </a:spcBef>
                  <a:spcAft>
                    <a:spcPts val="800"/>
                  </a:spcAft>
                </a:pPr>
                <a:r>
                  <a:rPr lang="nl-NL" sz="3800" dirty="0">
                    <a:latin typeface="+mj-lt"/>
                    <a:ea typeface="Times New Roman" panose="02020603050405020304" pitchFamily="18" charset="0"/>
                    <a:cs typeface="Times New Roman" panose="02020603050405020304" pitchFamily="18" charset="0"/>
                  </a:rPr>
                  <a:t>+) </a:t>
                </a:r>
                <a14:m>
                  <m:oMath xmlns:m="http://schemas.openxmlformats.org/officeDocument/2006/math">
                    <m:d>
                      <m:dPr>
                        <m:ctrlPr>
                          <a:rPr lang="en-US" sz="3800" i="1">
                            <a:effectLst/>
                            <a:latin typeface="Cambria Math"/>
                            <a:ea typeface="Calibri" panose="020F0502020204030204" pitchFamily="34" charset="0"/>
                            <a:cs typeface="Arial" panose="020B0604020202020204" pitchFamily="34" charset="0"/>
                          </a:rPr>
                        </m:ctrlPr>
                      </m:dPr>
                      <m:e>
                        <m:r>
                          <a:rPr lang="nl-NL" sz="3800" i="1">
                            <a:effectLst/>
                            <a:latin typeface="Cambria Math"/>
                            <a:ea typeface="Calibri" panose="020F0502020204030204" pitchFamily="34" charset="0"/>
                            <a:cs typeface="Arial" panose="020B0604020202020204" pitchFamily="34" charset="0"/>
                          </a:rPr>
                          <m:t>−</m:t>
                        </m:r>
                        <m:r>
                          <a:rPr lang="nl-NL" sz="3800">
                            <a:effectLst/>
                            <a:latin typeface="Cambria Math"/>
                            <a:ea typeface="Calibri" panose="020F0502020204030204" pitchFamily="34" charset="0"/>
                            <a:cs typeface="Arial" panose="020B0604020202020204" pitchFamily="34" charset="0"/>
                          </a:rPr>
                          <m:t>∞;1</m:t>
                        </m:r>
                      </m:e>
                    </m:d>
                  </m:oMath>
                </a14:m>
                <a:r>
                  <a:rPr lang="nl-NL" sz="3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nl-NL" sz="3800">
                        <a:effectLst/>
                        <a:latin typeface="Cambria Math"/>
                        <a:ea typeface="Times New Roman" panose="02020603050405020304" pitchFamily="18" charset="0"/>
                        <a:cs typeface="Arial" panose="020B0604020202020204" pitchFamily="34" charset="0"/>
                      </a:rPr>
                      <m:t>f</m:t>
                    </m:r>
                    <m:r>
                      <a:rPr lang="nl-NL" sz="3800">
                        <a:effectLst/>
                        <a:latin typeface="Cambria Math"/>
                        <a:ea typeface="Times New Roman" panose="02020603050405020304" pitchFamily="18" charset="0"/>
                        <a:cs typeface="Arial" panose="020B0604020202020204" pitchFamily="34" charset="0"/>
                      </a:rPr>
                      <m:t>(</m:t>
                    </m:r>
                    <m:r>
                      <m:rPr>
                        <m:sty m:val="p"/>
                      </m:rPr>
                      <a:rPr lang="nl-NL" sz="3800">
                        <a:effectLst/>
                        <a:latin typeface="Cambria Math"/>
                        <a:ea typeface="Times New Roman" panose="02020603050405020304" pitchFamily="18" charset="0"/>
                        <a:cs typeface="Arial" panose="020B0604020202020204" pitchFamily="34" charset="0"/>
                      </a:rPr>
                      <m:t>x</m:t>
                    </m:r>
                    <m:r>
                      <a:rPr lang="nl-NL" sz="3800">
                        <a:effectLst/>
                        <a:latin typeface="Cambria Math"/>
                        <a:ea typeface="Times New Roman" panose="02020603050405020304" pitchFamily="18" charset="0"/>
                        <a:cs typeface="Arial" panose="020B0604020202020204" pitchFamily="34" charset="0"/>
                      </a:rPr>
                      <m:t>)</m:t>
                    </m:r>
                  </m:oMath>
                </a14:m>
                <a:r>
                  <a:rPr lang="nl-NL" sz="3800" dirty="0">
                    <a:effectLst/>
                    <a:latin typeface="+mj-lt"/>
                    <a:ea typeface="Times New Roman" panose="02020603050405020304" pitchFamily="18" charset="0"/>
                    <a:cs typeface="Times New Roman" panose="02020603050405020304" pitchFamily="18" charset="0"/>
                  </a:rPr>
                  <a:t> và </a:t>
                </a:r>
                <a14:m>
                  <m:oMath xmlns:m="http://schemas.openxmlformats.org/officeDocument/2006/math">
                    <m:r>
                      <m:rPr>
                        <m:sty m:val="p"/>
                      </m:rPr>
                      <a:rPr lang="nl-NL" sz="3800">
                        <a:effectLst/>
                        <a:latin typeface="Cambria Math"/>
                        <a:ea typeface="Times New Roman" panose="02020603050405020304" pitchFamily="18" charset="0"/>
                        <a:cs typeface="Arial" panose="020B0604020202020204" pitchFamily="34" charset="0"/>
                      </a:rPr>
                      <m:t>a</m:t>
                    </m:r>
                  </m:oMath>
                </a14:m>
                <a:r>
                  <a:rPr lang="nl-NL" sz="3800" dirty="0">
                    <a:effectLst/>
                    <a:latin typeface="+mj-lt"/>
                    <a:ea typeface="Times New Roman" panose="02020603050405020304" pitchFamily="18" charset="0"/>
                    <a:cs typeface="Times New Roman" panose="02020603050405020304" pitchFamily="18" charset="0"/>
                  </a:rPr>
                  <a:t> cùng dấu với nhau</a:t>
                </a:r>
                <a:endParaRPr lang="en-US" sz="3800" dirty="0">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r>
                  <a:rPr lang="nl-NL" sz="3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d>
                      <m:dPr>
                        <m:ctrlPr>
                          <a:rPr lang="en-US" sz="3800" i="1">
                            <a:effectLst/>
                            <a:latin typeface="Cambria Math"/>
                            <a:ea typeface="Calibri" panose="020F0502020204030204" pitchFamily="34" charset="0"/>
                            <a:cs typeface="Arial" panose="020B0604020202020204" pitchFamily="34" charset="0"/>
                          </a:rPr>
                        </m:ctrlPr>
                      </m:dPr>
                      <m:e>
                        <m:r>
                          <a:rPr lang="nl-NL" sz="3800">
                            <a:effectLst/>
                            <a:latin typeface="Cambria Math"/>
                            <a:ea typeface="Calibri" panose="020F0502020204030204" pitchFamily="34" charset="0"/>
                            <a:cs typeface="Arial" panose="020B0604020202020204" pitchFamily="34" charset="0"/>
                          </a:rPr>
                          <m:t>1;3</m:t>
                        </m:r>
                      </m:e>
                    </m:d>
                    <m:r>
                      <a:rPr lang="nl-NL" sz="3800">
                        <a:effectLst/>
                        <a:latin typeface="Cambria Math"/>
                        <a:ea typeface="Times New Roman" panose="02020603050405020304" pitchFamily="18" charset="0"/>
                        <a:cs typeface="Arial" panose="020B0604020202020204" pitchFamily="34" charset="0"/>
                      </a:rPr>
                      <m:t>:</m:t>
                    </m:r>
                  </m:oMath>
                </a14:m>
                <a:r>
                  <a:rPr lang="nl-NL" sz="3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nl-NL" sz="3800">
                        <a:effectLst/>
                        <a:latin typeface="Cambria Math"/>
                        <a:ea typeface="Times New Roman" panose="02020603050405020304" pitchFamily="18" charset="0"/>
                        <a:cs typeface="Arial" panose="020B0604020202020204" pitchFamily="34" charset="0"/>
                      </a:rPr>
                      <m:t>f</m:t>
                    </m:r>
                    <m:r>
                      <a:rPr lang="nl-NL" sz="3800">
                        <a:effectLst/>
                        <a:latin typeface="Cambria Math"/>
                        <a:ea typeface="Times New Roman" panose="02020603050405020304" pitchFamily="18" charset="0"/>
                        <a:cs typeface="Arial" panose="020B0604020202020204" pitchFamily="34" charset="0"/>
                      </a:rPr>
                      <m:t>(</m:t>
                    </m:r>
                    <m:r>
                      <m:rPr>
                        <m:sty m:val="p"/>
                      </m:rPr>
                      <a:rPr lang="nl-NL" sz="3800">
                        <a:effectLst/>
                        <a:latin typeface="Cambria Math"/>
                        <a:ea typeface="Times New Roman" panose="02020603050405020304" pitchFamily="18" charset="0"/>
                        <a:cs typeface="Arial" panose="020B0604020202020204" pitchFamily="34" charset="0"/>
                      </a:rPr>
                      <m:t>x</m:t>
                    </m:r>
                    <m:r>
                      <a:rPr lang="nl-NL" sz="3800">
                        <a:effectLst/>
                        <a:latin typeface="Cambria Math"/>
                        <a:ea typeface="Times New Roman" panose="02020603050405020304" pitchFamily="18" charset="0"/>
                        <a:cs typeface="Arial" panose="020B0604020202020204" pitchFamily="34" charset="0"/>
                      </a:rPr>
                      <m:t>)</m:t>
                    </m:r>
                  </m:oMath>
                </a14:m>
                <a:r>
                  <a:rPr lang="nl-NL" sz="3800" dirty="0">
                    <a:effectLst/>
                    <a:latin typeface="+mj-lt"/>
                    <a:ea typeface="Times New Roman" panose="02020603050405020304" pitchFamily="18" charset="0"/>
                    <a:cs typeface="Times New Roman" panose="02020603050405020304" pitchFamily="18" charset="0"/>
                  </a:rPr>
                  <a:t> và </a:t>
                </a:r>
                <a14:m>
                  <m:oMath xmlns:m="http://schemas.openxmlformats.org/officeDocument/2006/math">
                    <m:r>
                      <m:rPr>
                        <m:sty m:val="p"/>
                      </m:rPr>
                      <a:rPr lang="nl-NL" sz="3800">
                        <a:effectLst/>
                        <a:latin typeface="Cambria Math"/>
                        <a:ea typeface="Times New Roman" panose="02020603050405020304" pitchFamily="18" charset="0"/>
                        <a:cs typeface="Arial" panose="020B0604020202020204" pitchFamily="34" charset="0"/>
                      </a:rPr>
                      <m:t>a</m:t>
                    </m:r>
                  </m:oMath>
                </a14:m>
                <a:r>
                  <a:rPr lang="nl-NL" sz="3800" dirty="0">
                    <a:effectLst/>
                    <a:latin typeface="+mj-lt"/>
                    <a:ea typeface="Times New Roman" panose="02020603050405020304" pitchFamily="18" charset="0"/>
                    <a:cs typeface="Times New Roman" panose="02020603050405020304" pitchFamily="18" charset="0"/>
                  </a:rPr>
                  <a:t> trái dấu với nhau</a:t>
                </a:r>
                <a:endParaRPr lang="en-US" sz="3800" dirty="0">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r>
                  <a:rPr lang="nl-NL" sz="3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d>
                      <m:dPr>
                        <m:ctrlPr>
                          <a:rPr lang="en-US" sz="3800" i="1">
                            <a:effectLst/>
                            <a:latin typeface="Cambria Math"/>
                            <a:ea typeface="Calibri" panose="020F0502020204030204" pitchFamily="34" charset="0"/>
                            <a:cs typeface="Arial" panose="020B0604020202020204" pitchFamily="34" charset="0"/>
                          </a:rPr>
                        </m:ctrlPr>
                      </m:dPr>
                      <m:e>
                        <m:r>
                          <a:rPr lang="nl-NL" sz="3800">
                            <a:effectLst/>
                            <a:latin typeface="Cambria Math"/>
                            <a:ea typeface="Calibri" panose="020F0502020204030204" pitchFamily="34" charset="0"/>
                            <a:cs typeface="Arial" panose="020B0604020202020204" pitchFamily="34" charset="0"/>
                          </a:rPr>
                          <m:t>3;+∞</m:t>
                        </m:r>
                      </m:e>
                    </m:d>
                    <m:r>
                      <a:rPr lang="nl-NL" sz="3800">
                        <a:effectLst/>
                        <a:latin typeface="Cambria Math"/>
                        <a:ea typeface="Calibri" panose="020F0502020204030204" pitchFamily="34" charset="0"/>
                        <a:cs typeface="Arial" panose="020B0604020202020204" pitchFamily="34" charset="0"/>
                      </a:rPr>
                      <m:t>:</m:t>
                    </m:r>
                  </m:oMath>
                </a14:m>
                <a:r>
                  <a:rPr lang="nl-NL" sz="3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nl-NL" sz="3800">
                        <a:effectLst/>
                        <a:latin typeface="Cambria Math"/>
                        <a:ea typeface="Times New Roman" panose="02020603050405020304" pitchFamily="18" charset="0"/>
                        <a:cs typeface="Arial" panose="020B0604020202020204" pitchFamily="34" charset="0"/>
                      </a:rPr>
                      <m:t>f</m:t>
                    </m:r>
                    <m:r>
                      <a:rPr lang="nl-NL" sz="3800">
                        <a:effectLst/>
                        <a:latin typeface="Cambria Math"/>
                        <a:ea typeface="Times New Roman" panose="02020603050405020304" pitchFamily="18" charset="0"/>
                        <a:cs typeface="Arial" panose="020B0604020202020204" pitchFamily="34" charset="0"/>
                      </a:rPr>
                      <m:t>(</m:t>
                    </m:r>
                    <m:r>
                      <m:rPr>
                        <m:sty m:val="p"/>
                      </m:rPr>
                      <a:rPr lang="nl-NL" sz="3800">
                        <a:effectLst/>
                        <a:latin typeface="Cambria Math"/>
                        <a:ea typeface="Times New Roman" panose="02020603050405020304" pitchFamily="18" charset="0"/>
                        <a:cs typeface="Arial" panose="020B0604020202020204" pitchFamily="34" charset="0"/>
                      </a:rPr>
                      <m:t>x</m:t>
                    </m:r>
                    <m:r>
                      <a:rPr lang="nl-NL" sz="3800">
                        <a:effectLst/>
                        <a:latin typeface="Cambria Math"/>
                        <a:ea typeface="Times New Roman" panose="02020603050405020304" pitchFamily="18" charset="0"/>
                        <a:cs typeface="Arial" panose="020B0604020202020204" pitchFamily="34" charset="0"/>
                      </a:rPr>
                      <m:t>)</m:t>
                    </m:r>
                  </m:oMath>
                </a14:m>
                <a:r>
                  <a:rPr lang="nl-NL" sz="3800" dirty="0">
                    <a:effectLst/>
                    <a:latin typeface="+mj-lt"/>
                    <a:ea typeface="Times New Roman" panose="02020603050405020304" pitchFamily="18" charset="0"/>
                    <a:cs typeface="Times New Roman" panose="02020603050405020304" pitchFamily="18" charset="0"/>
                  </a:rPr>
                  <a:t> và </a:t>
                </a:r>
                <a14:m>
                  <m:oMath xmlns:m="http://schemas.openxmlformats.org/officeDocument/2006/math">
                    <m:r>
                      <m:rPr>
                        <m:sty m:val="p"/>
                      </m:rPr>
                      <a:rPr lang="nl-NL" sz="3800">
                        <a:effectLst/>
                        <a:latin typeface="Cambria Math"/>
                        <a:ea typeface="Times New Roman" panose="02020603050405020304" pitchFamily="18" charset="0"/>
                        <a:cs typeface="Arial" panose="020B0604020202020204" pitchFamily="34" charset="0"/>
                      </a:rPr>
                      <m:t>a</m:t>
                    </m:r>
                  </m:oMath>
                </a14:m>
                <a:r>
                  <a:rPr lang="nl-NL" sz="3800" dirty="0">
                    <a:effectLst/>
                    <a:latin typeface="+mj-lt"/>
                    <a:ea typeface="Times New Roman" panose="02020603050405020304" pitchFamily="18" charset="0"/>
                    <a:cs typeface="Times New Roman" panose="02020603050405020304" pitchFamily="18" charset="0"/>
                  </a:rPr>
                  <a:t> cùng dấu với nhau.</a:t>
                </a:r>
                <a:endParaRPr lang="en-US" sz="3800" dirty="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057400" y="3576648"/>
                <a:ext cx="9144000" cy="2974532"/>
              </a:xfrm>
              <a:prstGeom prst="rect">
                <a:avLst/>
              </a:prstGeom>
              <a:blipFill>
                <a:blip r:embed="rId10"/>
                <a:stretch>
                  <a:fillRect l="-2200" b="-7172"/>
                </a:stretch>
              </a:blipFill>
            </p:spPr>
            <p:txBody>
              <a:bodyPr/>
              <a:lstStyle/>
              <a:p>
                <a:r>
                  <a:rPr lang="en-US">
                    <a:noFill/>
                  </a:rPr>
                  <a:t> </a:t>
                </a:r>
              </a:p>
            </p:txBody>
          </p:sp>
        </mc:Fallback>
      </mc:AlternateContent>
    </p:spTree>
    <p:extLst>
      <p:ext uri="{BB962C8B-B14F-4D97-AF65-F5344CB8AC3E}">
        <p14:creationId xmlns:p14="http://schemas.microsoft.com/office/powerpoint/2010/main" val="41754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734" y="357838"/>
            <a:ext cx="1014866" cy="937149"/>
          </a:xfrm>
          <a:prstGeom prst="rect">
            <a:avLst/>
          </a:prstGeom>
        </p:spPr>
      </p:pic>
      <p:sp>
        <p:nvSpPr>
          <p:cNvPr id="19" name="TextBox 18"/>
          <p:cNvSpPr txBox="1"/>
          <p:nvPr/>
        </p:nvSpPr>
        <p:spPr>
          <a:xfrm>
            <a:off x="1878070" y="454033"/>
            <a:ext cx="4783640" cy="707886"/>
          </a:xfrm>
          <a:prstGeom prst="rect">
            <a:avLst/>
          </a:prstGeom>
          <a:noFill/>
        </p:spPr>
        <p:txBody>
          <a:bodyPr wrap="square" rtlCol="0">
            <a:spAutoFit/>
          </a:bodyPr>
          <a:lstStyle/>
          <a:p>
            <a:pPr>
              <a:buClr>
                <a:srgbClr val="000000"/>
              </a:buClr>
              <a:buFont typeface="Arial"/>
              <a:buNone/>
            </a:pPr>
            <a:r>
              <a:rPr lang="nl-NL" sz="4000" b="1" kern="0" dirty="0" smtClean="0">
                <a:solidFill>
                  <a:srgbClr val="000000"/>
                </a:solidFill>
                <a:cs typeface="Arial" panose="020B0604020202020204" pitchFamily="34" charset="0"/>
                <a:sym typeface="Arial"/>
              </a:rPr>
              <a:t>HĐ 3:</a:t>
            </a:r>
            <a:endParaRPr lang="en-US" sz="4000" kern="0" dirty="0">
              <a:solidFill>
                <a:srgbClr val="000000"/>
              </a:solidFill>
              <a:cs typeface="Arial" panose="020B0604020202020204" pitchFamily="34" charset="0"/>
              <a:sym typeface="Arial"/>
            </a:endParaRPr>
          </a:p>
        </p:txBody>
      </p:sp>
      <p:sp>
        <p:nvSpPr>
          <p:cNvPr id="23" name="Google Shape;2255;p39"/>
          <p:cNvSpPr/>
          <p:nvPr/>
        </p:nvSpPr>
        <p:spPr>
          <a:xfrm>
            <a:off x="17198294" y="497034"/>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173341" y="144009"/>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878070" y="1714500"/>
                <a:ext cx="13809293" cy="375872"/>
              </a:xfrm>
              <a:prstGeom prst="rect">
                <a:avLst/>
              </a:prstGeom>
            </p:spPr>
            <p:txBody>
              <a:bodyPr wrap="none">
                <a:spAutoFit/>
              </a:bodyPr>
              <a:lstStyle/>
              <a:p>
                <a:pPr marL="30480" marR="30480" algn="just">
                  <a:lnSpc>
                    <a:spcPts val="1800"/>
                  </a:lnSpc>
                  <a:spcAft>
                    <a:spcPts val="1200"/>
                  </a:spcAft>
                </a:pPr>
                <a:r>
                  <a:rPr lang="en-US" sz="3800" dirty="0">
                    <a:solidFill>
                      <a:srgbClr val="000000"/>
                    </a:solidFill>
                    <a:latin typeface="+mj-lt"/>
                    <a:ea typeface="Times New Roman" panose="02020603050405020304" pitchFamily="18" charset="0"/>
                  </a:rPr>
                  <a:t>Cho </a:t>
                </a:r>
                <a:r>
                  <a:rPr lang="en-US" sz="3800" dirty="0" err="1">
                    <a:solidFill>
                      <a:srgbClr val="000000"/>
                    </a:solidFill>
                    <a:latin typeface="+mj-lt"/>
                    <a:ea typeface="Times New Roman" panose="02020603050405020304" pitchFamily="18" charset="0"/>
                  </a:rPr>
                  <a:t>đồ</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thị</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hàm</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số</a:t>
                </a:r>
                <a:r>
                  <a:rPr lang="en-US" sz="3800" dirty="0">
                    <a:solidFill>
                      <a:srgbClr val="000000"/>
                    </a:solidFill>
                    <a:latin typeface="+mj-lt"/>
                    <a:ea typeface="Times New Roman" panose="02020603050405020304" pitchFamily="18" charset="0"/>
                  </a:rPr>
                  <a:t> </a:t>
                </a:r>
                <a14:m>
                  <m:oMath xmlns:m="http://schemas.openxmlformats.org/officeDocument/2006/math">
                    <m:r>
                      <m:rPr>
                        <m:sty m:val="p"/>
                      </m:rPr>
                      <a:rPr lang="en-US" sz="3800">
                        <a:solidFill>
                          <a:srgbClr val="000000"/>
                        </a:solidFill>
                        <a:effectLst/>
                        <a:latin typeface="Cambria Math"/>
                        <a:ea typeface="Times New Roman" panose="02020603050405020304" pitchFamily="18" charset="0"/>
                        <a:cs typeface="Arial" panose="020B0604020202020204" pitchFamily="34" charset="0"/>
                      </a:rPr>
                      <m:t>y</m:t>
                    </m:r>
                    <m:r>
                      <a:rPr lang="en-US" sz="3800">
                        <a:solidFill>
                          <a:srgbClr val="000000"/>
                        </a:solidFill>
                        <a:effectLst/>
                        <a:latin typeface="Cambria Math"/>
                        <a:ea typeface="Times New Roman" panose="02020603050405020304" pitchFamily="18" charset="0"/>
                        <a:cs typeface="Arial" panose="020B0604020202020204" pitchFamily="34" charset="0"/>
                      </a:rPr>
                      <m:t> = </m:t>
                    </m:r>
                    <m:r>
                      <m:rPr>
                        <m:sty m:val="p"/>
                      </m:rPr>
                      <a:rPr lang="en-US" sz="3800">
                        <a:solidFill>
                          <a:srgbClr val="000000"/>
                        </a:solidFill>
                        <a:effectLst/>
                        <a:latin typeface="Cambria Math"/>
                        <a:ea typeface="Times New Roman" panose="02020603050405020304" pitchFamily="18" charset="0"/>
                        <a:cs typeface="Arial" panose="020B0604020202020204" pitchFamily="34" charset="0"/>
                      </a:rPr>
                      <m:t>g</m:t>
                    </m:r>
                    <m:d>
                      <m:dPr>
                        <m:ctrlPr>
                          <a:rPr lang="en-US" sz="3800" i="1">
                            <a:solidFill>
                              <a:srgbClr val="000000"/>
                            </a:solidFill>
                            <a:effectLst/>
                            <a:latin typeface="Cambria Math"/>
                            <a:ea typeface="Times New Roman" panose="02020603050405020304" pitchFamily="18" charset="0"/>
                            <a:cs typeface="Arial" panose="020B0604020202020204" pitchFamily="34" charset="0"/>
                          </a:rPr>
                        </m:ctrlPr>
                      </m:dPr>
                      <m:e>
                        <m:r>
                          <m:rPr>
                            <m:sty m:val="p"/>
                          </m:rPr>
                          <a:rPr lang="en-US" sz="3800">
                            <a:solidFill>
                              <a:srgbClr val="000000"/>
                            </a:solidFill>
                            <a:effectLst/>
                            <a:latin typeface="Cambria Math"/>
                            <a:ea typeface="Times New Roman" panose="02020603050405020304" pitchFamily="18" charset="0"/>
                            <a:cs typeface="Arial" panose="020B0604020202020204" pitchFamily="34" charset="0"/>
                          </a:rPr>
                          <m:t>x</m:t>
                        </m:r>
                      </m:e>
                    </m:d>
                    <m:r>
                      <a:rPr lang="en-US" sz="3800">
                        <a:solidFill>
                          <a:srgbClr val="000000"/>
                        </a:solidFill>
                        <a:effectLst/>
                        <a:latin typeface="Cambria Math"/>
                        <a:ea typeface="Times New Roman" panose="02020603050405020304" pitchFamily="18" charset="0"/>
                        <a:cs typeface="Arial" panose="020B0604020202020204" pitchFamily="34" charset="0"/>
                      </a:rPr>
                      <m:t> = – 2</m:t>
                    </m:r>
                    <m:sSup>
                      <m:sSupPr>
                        <m:ctrlPr>
                          <a:rPr lang="en-US" sz="3800" i="1">
                            <a:solidFill>
                              <a:srgbClr val="000000"/>
                            </a:solidFill>
                            <a:effectLst/>
                            <a:latin typeface="Cambria Math"/>
                            <a:ea typeface="Times New Roman" panose="02020603050405020304" pitchFamily="18" charset="0"/>
                            <a:cs typeface="Arial" panose="020B0604020202020204" pitchFamily="34" charset="0"/>
                          </a:rPr>
                        </m:ctrlPr>
                      </m:sSupPr>
                      <m:e>
                        <m:r>
                          <m:rPr>
                            <m:sty m:val="p"/>
                          </m:rPr>
                          <a:rPr lang="en-US" sz="3800">
                            <a:solidFill>
                              <a:srgbClr val="000000"/>
                            </a:solidFill>
                            <a:effectLst/>
                            <a:latin typeface="Cambria Math"/>
                            <a:ea typeface="Times New Roman" panose="02020603050405020304" pitchFamily="18" charset="0"/>
                            <a:cs typeface="Arial" panose="020B0604020202020204" pitchFamily="34" charset="0"/>
                          </a:rPr>
                          <m:t>x</m:t>
                        </m:r>
                      </m:e>
                      <m:sup>
                        <m:r>
                          <a:rPr lang="en-US" sz="3800">
                            <a:solidFill>
                              <a:srgbClr val="000000"/>
                            </a:solidFill>
                            <a:effectLst/>
                            <a:latin typeface="Cambria Math"/>
                            <a:ea typeface="Times New Roman" panose="02020603050405020304" pitchFamily="18" charset="0"/>
                            <a:cs typeface="Arial" panose="020B0604020202020204" pitchFamily="34" charset="0"/>
                          </a:rPr>
                          <m:t>2</m:t>
                        </m:r>
                      </m:sup>
                    </m:sSup>
                    <m:r>
                      <a:rPr lang="en-US" sz="3800" i="1">
                        <a:solidFill>
                          <a:srgbClr val="000000"/>
                        </a:solidFill>
                        <a:effectLst/>
                        <a:latin typeface="Cambria Math"/>
                        <a:ea typeface="Times New Roman" panose="02020603050405020304" pitchFamily="18" charset="0"/>
                        <a:cs typeface="Arial" panose="020B0604020202020204" pitchFamily="34" charset="0"/>
                      </a:rPr>
                      <m:t> </m:t>
                    </m:r>
                    <m:r>
                      <a:rPr lang="en-US" sz="3800">
                        <a:solidFill>
                          <a:srgbClr val="000000"/>
                        </a:solidFill>
                        <a:effectLst/>
                        <a:latin typeface="Cambria Math"/>
                        <a:ea typeface="Times New Roman" panose="02020603050405020304" pitchFamily="18" charset="0"/>
                        <a:cs typeface="Arial" panose="020B0604020202020204" pitchFamily="34" charset="0"/>
                      </a:rPr>
                      <m:t>+ </m:t>
                    </m:r>
                    <m:r>
                      <m:rPr>
                        <m:sty m:val="p"/>
                      </m:rPr>
                      <a:rPr lang="en-US" sz="3800">
                        <a:solidFill>
                          <a:srgbClr val="000000"/>
                        </a:solidFill>
                        <a:effectLst/>
                        <a:latin typeface="Cambria Math"/>
                        <a:ea typeface="Times New Roman" panose="02020603050405020304" pitchFamily="18" charset="0"/>
                        <a:cs typeface="Arial" panose="020B0604020202020204" pitchFamily="34" charset="0"/>
                      </a:rPr>
                      <m:t>x</m:t>
                    </m:r>
                    <m:r>
                      <a:rPr lang="en-US" sz="3800">
                        <a:solidFill>
                          <a:srgbClr val="000000"/>
                        </a:solidFill>
                        <a:effectLst/>
                        <a:latin typeface="Cambria Math"/>
                        <a:ea typeface="Times New Roman" panose="02020603050405020304" pitchFamily="18" charset="0"/>
                        <a:cs typeface="Arial" panose="020B0604020202020204" pitchFamily="34" charset="0"/>
                      </a:rPr>
                      <m:t> + 3</m:t>
                    </m:r>
                  </m:oMath>
                </a14:m>
                <a:r>
                  <a:rPr lang="en-US" sz="3800" dirty="0">
                    <a:solidFill>
                      <a:srgbClr val="000000"/>
                    </a:solidFill>
                    <a:effectLst/>
                    <a:latin typeface="+mj-lt"/>
                    <a:ea typeface="Times New Roman" panose="02020603050405020304" pitchFamily="18" charset="0"/>
                  </a:rPr>
                  <a:t> </a:t>
                </a:r>
                <a:r>
                  <a:rPr lang="en-US" sz="3800" dirty="0" err="1">
                    <a:solidFill>
                      <a:srgbClr val="000000"/>
                    </a:solidFill>
                    <a:effectLst/>
                    <a:latin typeface="+mj-lt"/>
                    <a:ea typeface="Times New Roman" panose="02020603050405020304" pitchFamily="18" charset="0"/>
                  </a:rPr>
                  <a:t>như</a:t>
                </a:r>
                <a:r>
                  <a:rPr lang="en-US" sz="3800" dirty="0">
                    <a:solidFill>
                      <a:srgbClr val="000000"/>
                    </a:solidFill>
                    <a:effectLst/>
                    <a:latin typeface="+mj-lt"/>
                    <a:ea typeface="Times New Roman" panose="02020603050405020304" pitchFamily="18" charset="0"/>
                  </a:rPr>
                  <a:t> </a:t>
                </a:r>
                <a:r>
                  <a:rPr lang="en-US" sz="3800" dirty="0" err="1">
                    <a:solidFill>
                      <a:srgbClr val="000000"/>
                    </a:solidFill>
                    <a:effectLst/>
                    <a:latin typeface="+mj-lt"/>
                    <a:ea typeface="Times New Roman" panose="02020603050405020304" pitchFamily="18" charset="0"/>
                  </a:rPr>
                  <a:t>Hình</a:t>
                </a:r>
                <a:r>
                  <a:rPr lang="en-US" sz="3800" dirty="0">
                    <a:solidFill>
                      <a:srgbClr val="000000"/>
                    </a:solidFill>
                    <a:effectLst/>
                    <a:latin typeface="+mj-lt"/>
                    <a:ea typeface="Times New Roman" panose="02020603050405020304" pitchFamily="18" charset="0"/>
                  </a:rPr>
                  <a:t> 6.18. </a:t>
                </a:r>
                <a:endParaRPr lang="en-US" sz="3800" dirty="0">
                  <a:effectLst/>
                  <a:latin typeface="+mj-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78070" y="1714500"/>
                <a:ext cx="13809293" cy="375872"/>
              </a:xfrm>
              <a:prstGeom prst="rect">
                <a:avLst/>
              </a:prstGeom>
              <a:blipFill>
                <a:blip r:embed="rId4"/>
                <a:stretch>
                  <a:fillRect l="-1236" t="-104839" b="-64516"/>
                </a:stretch>
              </a:blipFill>
            </p:spPr>
            <p:txBody>
              <a:bodyPr/>
              <a:lstStyle/>
              <a:p>
                <a:r>
                  <a:rPr lang="en-US">
                    <a:noFill/>
                  </a:rPr>
                  <a:t> </a:t>
                </a:r>
              </a:p>
            </p:txBody>
          </p:sp>
        </mc:Fallback>
      </mc:AlternateContent>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14400" y="2400300"/>
            <a:ext cx="4996818" cy="6841702"/>
          </a:xfrm>
          <a:prstGeom prst="rect">
            <a:avLst/>
          </a:prstGeom>
        </p:spPr>
      </p:pic>
      <p:sp>
        <p:nvSpPr>
          <p:cNvPr id="5" name="Rectangle 4"/>
          <p:cNvSpPr/>
          <p:nvPr/>
        </p:nvSpPr>
        <p:spPr>
          <a:xfrm>
            <a:off x="7772400" y="2642953"/>
            <a:ext cx="5327099" cy="677108"/>
          </a:xfrm>
          <a:prstGeom prst="rect">
            <a:avLst/>
          </a:prstGeom>
        </p:spPr>
        <p:txBody>
          <a:bodyPr wrap="none">
            <a:spAutoFit/>
          </a:bodyPr>
          <a:lstStyle/>
          <a:p>
            <a:r>
              <a:rPr lang="en-US" sz="3800" dirty="0">
                <a:solidFill>
                  <a:srgbClr val="000000"/>
                </a:solidFill>
                <a:latin typeface="Arial" panose="020B0604020202020204" pitchFamily="34" charset="0"/>
                <a:ea typeface="Calibri" panose="020F0502020204030204" pitchFamily="34" charset="0"/>
              </a:rPr>
              <a:t>a) </a:t>
            </a:r>
            <a:r>
              <a:rPr lang="en-US" sz="3800" dirty="0" err="1">
                <a:solidFill>
                  <a:srgbClr val="000000"/>
                </a:solidFill>
                <a:latin typeface="Arial" panose="020B0604020202020204" pitchFamily="34" charset="0"/>
                <a:ea typeface="Calibri" panose="020F0502020204030204" pitchFamily="34" charset="0"/>
              </a:rPr>
              <a:t>Xét</a:t>
            </a:r>
            <a:r>
              <a:rPr lang="en-US" sz="3800" dirty="0">
                <a:solidFill>
                  <a:srgbClr val="000000"/>
                </a:solidFill>
                <a:latin typeface="Arial" panose="020B0604020202020204" pitchFamily="34" charset="0"/>
                <a:ea typeface="Calibri" panose="020F0502020204030204" pitchFamily="34" charset="0"/>
              </a:rPr>
              <a:t> </a:t>
            </a:r>
            <a:r>
              <a:rPr lang="en-US" sz="3800" dirty="0" err="1">
                <a:solidFill>
                  <a:srgbClr val="000000"/>
                </a:solidFill>
                <a:latin typeface="Arial" panose="020B0604020202020204" pitchFamily="34" charset="0"/>
                <a:ea typeface="Calibri" panose="020F0502020204030204" pitchFamily="34" charset="0"/>
              </a:rPr>
              <a:t>trên</a:t>
            </a:r>
            <a:r>
              <a:rPr lang="en-US" sz="3800" dirty="0">
                <a:solidFill>
                  <a:srgbClr val="000000"/>
                </a:solidFill>
                <a:latin typeface="Arial" panose="020B0604020202020204" pitchFamily="34" charset="0"/>
                <a:ea typeface="Calibri" panose="020F0502020204030204" pitchFamily="34" charset="0"/>
              </a:rPr>
              <a:t> </a:t>
            </a:r>
            <a:r>
              <a:rPr lang="en-US" sz="3800" dirty="0" err="1">
                <a:solidFill>
                  <a:srgbClr val="000000"/>
                </a:solidFill>
                <a:latin typeface="Arial" panose="020B0604020202020204" pitchFamily="34" charset="0"/>
                <a:ea typeface="Calibri" panose="020F0502020204030204" pitchFamily="34" charset="0"/>
              </a:rPr>
              <a:t>từng</a:t>
            </a:r>
            <a:r>
              <a:rPr lang="en-US" sz="3800" dirty="0">
                <a:solidFill>
                  <a:srgbClr val="000000"/>
                </a:solidFill>
                <a:latin typeface="Arial" panose="020B0604020202020204" pitchFamily="34" charset="0"/>
                <a:ea typeface="Calibri" panose="020F0502020204030204" pitchFamily="34" charset="0"/>
              </a:rPr>
              <a:t> </a:t>
            </a:r>
            <a:r>
              <a:rPr lang="en-US" sz="3800" dirty="0" err="1">
                <a:solidFill>
                  <a:srgbClr val="000000"/>
                </a:solidFill>
                <a:latin typeface="Arial" panose="020B0604020202020204" pitchFamily="34" charset="0"/>
                <a:ea typeface="Calibri" panose="020F0502020204030204" pitchFamily="34" charset="0"/>
              </a:rPr>
              <a:t>khoảng</a:t>
            </a:r>
            <a:endParaRPr lang="en-US" sz="3800" dirty="0"/>
          </a:p>
        </p:txBody>
      </p:sp>
      <mc:AlternateContent xmlns:mc="http://schemas.openxmlformats.org/markup-compatibility/2006" xmlns:a14="http://schemas.microsoft.com/office/drawing/2010/main">
        <mc:Choice Requires="a14">
          <p:sp>
            <p:nvSpPr>
              <p:cNvPr id="8" name="Rectangle 7"/>
              <p:cNvSpPr/>
              <p:nvPr/>
            </p:nvSpPr>
            <p:spPr>
              <a:xfrm>
                <a:off x="13072387" y="2278366"/>
                <a:ext cx="4622098" cy="1406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3800" i="1">
                              <a:latin typeface="Cambria Math"/>
                            </a:rPr>
                          </m:ctrlPr>
                        </m:dPr>
                        <m:e>
                          <m:r>
                            <a:rPr lang="en-US" sz="3800">
                              <a:latin typeface="Cambria Math" panose="02040503050406030204" pitchFamily="18" charset="0"/>
                            </a:rPr>
                            <m:t>–</m:t>
                          </m:r>
                          <m:r>
                            <a:rPr lang="en-US" sz="3800" i="0">
                              <a:latin typeface="Cambria Math" panose="02040503050406030204" pitchFamily="18" charset="0"/>
                            </a:rPr>
                            <m:t> ∞;</m:t>
                          </m:r>
                          <m:r>
                            <m:rPr>
                              <m:nor/>
                            </m:rPr>
                            <a:rPr lang="en-US" sz="3800" i="1">
                              <a:latin typeface="Cambria Math" panose="02040503050406030204" pitchFamily="18" charset="0"/>
                            </a:rPr>
                            <m:t> </m:t>
                          </m:r>
                          <m:r>
                            <a:rPr lang="en-US" sz="3800" i="0">
                              <a:latin typeface="Cambria Math" panose="02040503050406030204" pitchFamily="18" charset="0"/>
                            </a:rPr>
                            <m:t>–</m:t>
                          </m:r>
                          <m:r>
                            <m:rPr>
                              <m:nor/>
                            </m:rPr>
                            <a:rPr lang="en-US" sz="3800" i="1">
                              <a:latin typeface="Cambria Math" panose="02040503050406030204" pitchFamily="18" charset="0"/>
                            </a:rPr>
                            <m:t> </m:t>
                          </m:r>
                          <m:r>
                            <a:rPr lang="en-US" sz="3800" i="0">
                              <a:latin typeface="Cambria Math" panose="02040503050406030204" pitchFamily="18" charset="0"/>
                            </a:rPr>
                            <m:t>1</m:t>
                          </m:r>
                        </m:e>
                      </m:d>
                      <m:r>
                        <a:rPr lang="en-US" sz="3800" i="0">
                          <a:latin typeface="Cambria Math" panose="02040503050406030204" pitchFamily="18" charset="0"/>
                        </a:rPr>
                        <m:t>,</m:t>
                      </m:r>
                      <m:d>
                        <m:dPr>
                          <m:ctrlPr>
                            <a:rPr lang="en-US" sz="3800" i="1">
                              <a:latin typeface="Cambria Math"/>
                            </a:rPr>
                          </m:ctrlPr>
                        </m:dPr>
                        <m:e>
                          <m:r>
                            <a:rPr lang="en-US" sz="3800" i="0">
                              <a:latin typeface="Cambria Math" panose="02040503050406030204" pitchFamily="18" charset="0"/>
                            </a:rPr>
                            <m:t>−1;</m:t>
                          </m:r>
                          <m:f>
                            <m:fPr>
                              <m:ctrlPr>
                                <a:rPr lang="en-US" sz="3800" i="1">
                                  <a:latin typeface="Cambria Math"/>
                                </a:rPr>
                              </m:ctrlPr>
                            </m:fPr>
                            <m:num>
                              <m:r>
                                <a:rPr lang="en-US" sz="3800" i="0">
                                  <a:latin typeface="Cambria Math" panose="02040503050406030204" pitchFamily="18" charset="0"/>
                                </a:rPr>
                                <m:t>3</m:t>
                              </m:r>
                            </m:num>
                            <m:den>
                              <m:r>
                                <a:rPr lang="en-US" sz="3800" i="0">
                                  <a:latin typeface="Cambria Math" panose="02040503050406030204" pitchFamily="18" charset="0"/>
                                </a:rPr>
                                <m:t>2</m:t>
                              </m:r>
                            </m:den>
                          </m:f>
                        </m:e>
                      </m:d>
                      <m:r>
                        <a:rPr lang="en-US" sz="3800" i="0">
                          <a:latin typeface="Cambria Math" panose="02040503050406030204" pitchFamily="18" charset="0"/>
                        </a:rPr>
                        <m:t>,</m:t>
                      </m:r>
                    </m:oMath>
                  </m:oMathPara>
                </a14:m>
                <a:endParaRPr lang="en-US" sz="3800" dirty="0"/>
              </a:p>
            </p:txBody>
          </p:sp>
        </mc:Choice>
        <mc:Fallback xmlns="">
          <p:sp>
            <p:nvSpPr>
              <p:cNvPr id="8" name="Rectangle 7"/>
              <p:cNvSpPr>
                <a:spLocks noRot="1" noChangeAspect="1" noMove="1" noResize="1" noEditPoints="1" noAdjustHandles="1" noChangeArrowheads="1" noChangeShapeType="1" noTextEdit="1"/>
              </p:cNvSpPr>
              <p:nvPr/>
            </p:nvSpPr>
            <p:spPr>
              <a:xfrm>
                <a:off x="13072387" y="2278366"/>
                <a:ext cx="4622098" cy="140628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218419" y="3655589"/>
                <a:ext cx="2217530" cy="1406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3800" i="1">
                              <a:solidFill>
                                <a:srgbClr val="434343"/>
                              </a:solidFill>
                              <a:latin typeface="Cambria Math"/>
                            </a:rPr>
                          </m:ctrlPr>
                        </m:dPr>
                        <m:e>
                          <m:f>
                            <m:fPr>
                              <m:ctrlPr>
                                <a:rPr lang="en-US" sz="3800" i="1">
                                  <a:solidFill>
                                    <a:srgbClr val="434343"/>
                                  </a:solidFill>
                                  <a:latin typeface="Cambria Math"/>
                                </a:rPr>
                              </m:ctrlPr>
                            </m:fPr>
                            <m:num>
                              <m:r>
                                <a:rPr lang="en-US" sz="3800">
                                  <a:solidFill>
                                    <a:srgbClr val="434343"/>
                                  </a:solidFill>
                                  <a:latin typeface="Cambria Math" panose="02040503050406030204" pitchFamily="18" charset="0"/>
                                </a:rPr>
                                <m:t>3</m:t>
                              </m:r>
                            </m:num>
                            <m:den>
                              <m:r>
                                <a:rPr lang="en-US" sz="3800">
                                  <a:solidFill>
                                    <a:srgbClr val="434343"/>
                                  </a:solidFill>
                                  <a:latin typeface="Cambria Math" panose="02040503050406030204" pitchFamily="18" charset="0"/>
                                </a:rPr>
                                <m:t>2</m:t>
                              </m:r>
                            </m:den>
                          </m:f>
                          <m:r>
                            <a:rPr lang="en-US" sz="3800">
                              <a:solidFill>
                                <a:srgbClr val="434343"/>
                              </a:solidFill>
                              <a:latin typeface="Cambria Math" panose="02040503050406030204" pitchFamily="18" charset="0"/>
                            </a:rPr>
                            <m:t>;+∞</m:t>
                          </m:r>
                        </m:e>
                      </m:d>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8218419" y="3655589"/>
                <a:ext cx="2217530" cy="1406282"/>
              </a:xfrm>
              <a:prstGeom prst="rect">
                <a:avLst/>
              </a:prstGeom>
              <a:blipFill>
                <a:blip r:embed="rId8"/>
                <a:stretch>
                  <a:fillRect/>
                </a:stretch>
              </a:blipFill>
            </p:spPr>
            <p:txBody>
              <a:bodyPr/>
              <a:lstStyle/>
              <a:p>
                <a:r>
                  <a:rPr lang="en-US">
                    <a:noFill/>
                  </a:rPr>
                  <a:t> </a:t>
                </a:r>
              </a:p>
            </p:txBody>
          </p:sp>
        </mc:Fallback>
      </mc:AlternateContent>
      <p:sp>
        <p:nvSpPr>
          <p:cNvPr id="12" name="Rectangle 11"/>
          <p:cNvSpPr/>
          <p:nvPr/>
        </p:nvSpPr>
        <p:spPr>
          <a:xfrm>
            <a:off x="10389259" y="3873982"/>
            <a:ext cx="7485835" cy="969496"/>
          </a:xfrm>
          <a:prstGeom prst="rect">
            <a:avLst/>
          </a:prstGeom>
        </p:spPr>
        <p:txBody>
          <a:bodyPr wrap="square">
            <a:spAutoFit/>
          </a:bodyPr>
          <a:lstStyle/>
          <a:p>
            <a:pPr marL="30480" marR="30480" algn="just">
              <a:lnSpc>
                <a:spcPct val="150000"/>
              </a:lnSpc>
              <a:spcAft>
                <a:spcPts val="0"/>
              </a:spcAft>
            </a:pPr>
            <a:r>
              <a:rPr lang="en-US" sz="3800" dirty="0" err="1">
                <a:solidFill>
                  <a:srgbClr val="000000"/>
                </a:solidFill>
                <a:latin typeface="Arial" panose="020B0604020202020204" pitchFamily="34" charset="0"/>
                <a:ea typeface="Times New Roman" panose="02020603050405020304" pitchFamily="18" charset="0"/>
              </a:rPr>
              <a:t>đồ</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thị</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nằm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phía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trục</a:t>
            </a:r>
            <a:r>
              <a:rPr lang="en-US" sz="3800" dirty="0">
                <a:solidFill>
                  <a:srgbClr val="000000"/>
                </a:solidFill>
                <a:latin typeface="Arial" panose="020B0604020202020204" pitchFamily="34" charset="0"/>
                <a:ea typeface="Times New Roman" panose="02020603050405020304" pitchFamily="18" charset="0"/>
              </a:rPr>
              <a:t> Ox </a:t>
            </a:r>
            <a:r>
              <a:rPr lang="en-US" sz="3800" dirty="0" smtClean="0">
                <a:solidFill>
                  <a:srgbClr val="000000"/>
                </a:solidFill>
                <a:latin typeface="Arial" panose="020B0604020202020204" pitchFamily="34" charset="0"/>
                <a:ea typeface="Times New Roman" panose="02020603050405020304" pitchFamily="18" charset="0"/>
              </a:rPr>
              <a:t>hay</a:t>
            </a:r>
            <a:endParaRPr lang="en-US" sz="38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8218419" y="5061884"/>
            <a:ext cx="5409494" cy="969496"/>
          </a:xfrm>
          <a:prstGeom prst="rect">
            <a:avLst/>
          </a:prstGeom>
        </p:spPr>
        <p:txBody>
          <a:bodyPr wrap="none">
            <a:spAutoFit/>
          </a:bodyPr>
          <a:lstStyle/>
          <a:p>
            <a:pPr marL="30480" marR="30480" lvl="0" algn="just">
              <a:lnSpc>
                <a:spcPct val="150000"/>
              </a:lnSpc>
            </a:pPr>
            <a:r>
              <a:rPr lang="en-US" sz="3800" dirty="0" err="1">
                <a:solidFill>
                  <a:srgbClr val="000000"/>
                </a:solidFill>
                <a:latin typeface="Arial" panose="020B0604020202020204" pitchFamily="34" charset="0"/>
                <a:ea typeface="Times New Roman" panose="02020603050405020304" pitchFamily="18" charset="0"/>
              </a:rPr>
              <a:t>nằm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phía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dưới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trục</a:t>
            </a:r>
            <a:r>
              <a:rPr lang="en-US" sz="3800" dirty="0">
                <a:solidFill>
                  <a:srgbClr val="000000"/>
                </a:solidFill>
                <a:latin typeface="Arial" panose="020B0604020202020204" pitchFamily="34" charset="0"/>
                <a:ea typeface="Times New Roman" panose="02020603050405020304" pitchFamily="18" charset="0"/>
              </a:rPr>
              <a:t> Ox?</a:t>
            </a:r>
            <a:endParaRPr lang="en-US" sz="3800" dirty="0">
              <a:solidFill>
                <a:srgbClr val="434343"/>
              </a:solidFill>
              <a:latin typeface="Times New Roman" panose="02020603050405020304" pitchFamily="18" charset="0"/>
              <a:ea typeface="Times New Roman" panose="02020603050405020304" pitchFamily="18" charset="0"/>
            </a:endParaRPr>
          </a:p>
        </p:txBody>
      </p:sp>
      <p:sp>
        <p:nvSpPr>
          <p:cNvPr id="14" name="Rectangle 13"/>
          <p:cNvSpPr/>
          <p:nvPr/>
        </p:nvSpPr>
        <p:spPr>
          <a:xfrm>
            <a:off x="7883833" y="6268641"/>
            <a:ext cx="9677400" cy="1846659"/>
          </a:xfrm>
          <a:prstGeom prst="rect">
            <a:avLst/>
          </a:prstGeom>
        </p:spPr>
        <p:txBody>
          <a:bodyPr wrap="square">
            <a:spAutoFit/>
          </a:bodyPr>
          <a:lstStyle/>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b) </a:t>
            </a:r>
            <a:r>
              <a:rPr lang="en-US" sz="3800" dirty="0" err="1">
                <a:solidFill>
                  <a:srgbClr val="000000"/>
                </a:solidFill>
                <a:latin typeface="Arial" panose="020B0604020202020204" pitchFamily="34" charset="0"/>
                <a:ea typeface="Times New Roman" panose="02020603050405020304" pitchFamily="18" charset="0"/>
              </a:rPr>
              <a:t>Nhận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xét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về</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dấu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g(x) </a:t>
            </a:r>
            <a:r>
              <a:rPr lang="en-US" sz="3800" dirty="0" err="1">
                <a:solidFill>
                  <a:srgbClr val="000000"/>
                </a:solidFill>
                <a:latin typeface="Arial" panose="020B0604020202020204" pitchFamily="34" charset="0"/>
                <a:ea typeface="Times New Roman" panose="02020603050405020304" pitchFamily="18" charset="0"/>
              </a:rPr>
              <a:t>và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dấu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hệ</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 </a:t>
            </a:r>
            <a:r>
              <a:rPr lang="en-US" sz="3800" dirty="0" err="1">
                <a:solidFill>
                  <a:srgbClr val="000000"/>
                </a:solidFill>
                <a:latin typeface="Arial" panose="020B0604020202020204" pitchFamily="34" charset="0"/>
                <a:ea typeface="Times New Roman" panose="02020603050405020304" pitchFamily="18" charset="0"/>
              </a:rPr>
              <a:t>trên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từng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khoảng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đó</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p:pic>
        <p:nvPicPr>
          <p:cNvPr id="20" name="Picture 5"/>
          <p:cNvPicPr>
            <a:picLocks noChangeAspect="1"/>
          </p:cNvPicPr>
          <p:nvPr/>
        </p:nvPicPr>
        <p:blipFill>
          <a:blip r:embed="rId9">
            <a:alphaModFix amt="50000"/>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150486" flipH="1">
            <a:off x="15593827" y="8051350"/>
            <a:ext cx="1925781" cy="1908930"/>
          </a:xfrm>
          <a:prstGeom prst="rect">
            <a:avLst/>
          </a:prstGeom>
        </p:spPr>
      </p:pic>
    </p:spTree>
    <p:extLst>
      <p:ext uri="{BB962C8B-B14F-4D97-AF65-F5344CB8AC3E}">
        <p14:creationId xmlns:p14="http://schemas.microsoft.com/office/powerpoint/2010/main" val="67329862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5" grpId="0"/>
      <p:bldP spid="8"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838200" y="110490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9" name="Google Shape;2392;p42"/>
          <p:cNvGrpSpPr/>
          <p:nvPr/>
        </p:nvGrpSpPr>
        <p:grpSpPr>
          <a:xfrm>
            <a:off x="16665761" y="8493725"/>
            <a:ext cx="1093310" cy="1501476"/>
            <a:chOff x="7465916" y="720492"/>
            <a:chExt cx="1139144" cy="1477450"/>
          </a:xfrm>
          <a:solidFill>
            <a:schemeClr val="accent3"/>
          </a:solidFill>
        </p:grpSpPr>
        <p:sp>
          <p:nvSpPr>
            <p:cNvPr id="30" name="Google Shape;2393;p42"/>
            <p:cNvSpPr/>
            <p:nvPr/>
          </p:nvSpPr>
          <p:spPr>
            <a:xfrm rot="-5400000">
              <a:off x="7646560" y="123944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31" name="Google Shape;2394;p42"/>
            <p:cNvSpPr/>
            <p:nvPr/>
          </p:nvSpPr>
          <p:spPr>
            <a:xfrm rot="-5400000">
              <a:off x="7597172" y="114891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32" name="Google Shape;2395;p42"/>
            <p:cNvSpPr/>
            <p:nvPr/>
          </p:nvSpPr>
          <p:spPr>
            <a:xfrm rot="-5400000">
              <a:off x="7547783" y="105838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33" name="Google Shape;2396;p42"/>
            <p:cNvSpPr/>
            <p:nvPr/>
          </p:nvSpPr>
          <p:spPr>
            <a:xfrm rot="-5400000">
              <a:off x="7498394" y="96785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34" name="Google Shape;2397;p42"/>
            <p:cNvSpPr/>
            <p:nvPr/>
          </p:nvSpPr>
          <p:spPr>
            <a:xfrm rot="-5400000">
              <a:off x="7449005" y="87732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35" name="Google Shape;2398;p42"/>
            <p:cNvSpPr/>
            <p:nvPr/>
          </p:nvSpPr>
          <p:spPr>
            <a:xfrm rot="-5400000">
              <a:off x="7399616" y="78679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grpSp>
      <p:sp>
        <p:nvSpPr>
          <p:cNvPr id="36" name="Google Shape;2256;p39"/>
          <p:cNvSpPr/>
          <p:nvPr/>
        </p:nvSpPr>
        <p:spPr>
          <a:xfrm>
            <a:off x="140195" y="9578621"/>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6" name="Oval Callout 15"/>
          <p:cNvSpPr/>
          <p:nvPr/>
        </p:nvSpPr>
        <p:spPr>
          <a:xfrm>
            <a:off x="8534400" y="468766"/>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60825" y="1836027"/>
            <a:ext cx="4996818" cy="684170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858000" y="1420560"/>
                <a:ext cx="11430000" cy="8752140"/>
              </a:xfrm>
              <a:prstGeom prst="rect">
                <a:avLst/>
              </a:prstGeom>
            </p:spPr>
            <p:txBody>
              <a:bodyPr wrap="square">
                <a:spAutoFit/>
              </a:bodyPr>
              <a:lstStyle/>
              <a:p>
                <a:pPr algn="just">
                  <a:lnSpc>
                    <a:spcPct val="150000"/>
                  </a:lnSpc>
                </a:pPr>
                <a:r>
                  <a:rPr lang="nl-NL" sz="3800" dirty="0" smtClean="0">
                    <a:latin typeface="+mj-lt"/>
                    <a:ea typeface="Calibri" panose="020F0502020204030204" pitchFamily="34" charset="0"/>
                    <a:cs typeface="Times New Roman" panose="02020603050405020304" pitchFamily="18" charset="0"/>
                  </a:rPr>
                  <a:t>a)</a:t>
                </a:r>
                <a:endParaRPr lang="en-US" sz="3800" dirty="0">
                  <a:effectLst/>
                  <a:latin typeface="+mj-lt"/>
                  <a:ea typeface="Calibri" panose="020F0502020204030204" pitchFamily="34" charset="0"/>
                  <a:cs typeface="Times New Roman" panose="02020603050405020304" pitchFamily="18" charset="0"/>
                </a:endParaRPr>
              </a:p>
              <a:p>
                <a:pPr algn="just">
                  <a:lnSpc>
                    <a:spcPct val="150000"/>
                  </a:lnSpc>
                </a:pPr>
                <a:r>
                  <a:rPr lang="nl-NL" sz="3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nl-NL" sz="3800">
                        <a:effectLst/>
                        <a:latin typeface="Cambria Math"/>
                        <a:ea typeface="Calibri" panose="020F0502020204030204" pitchFamily="34" charset="0"/>
                        <a:cs typeface="Arial" panose="020B0604020202020204" pitchFamily="34" charset="0"/>
                      </a:rPr>
                      <m:t>(</m:t>
                    </m:r>
                    <m:r>
                      <a:rPr lang="nl-NL" sz="3800" i="1">
                        <a:effectLst/>
                        <a:latin typeface="Cambria Math"/>
                        <a:ea typeface="Calibri" panose="020F0502020204030204" pitchFamily="34" charset="0"/>
                        <a:cs typeface="Arial" panose="020B0604020202020204" pitchFamily="34" charset="0"/>
                      </a:rPr>
                      <m:t>−</m:t>
                    </m:r>
                    <m:r>
                      <a:rPr lang="nl-NL" sz="3800">
                        <a:effectLst/>
                        <a:latin typeface="Cambria Math"/>
                        <a:ea typeface="Calibri" panose="020F0502020204030204" pitchFamily="34" charset="0"/>
                        <a:cs typeface="Arial" panose="020B0604020202020204" pitchFamily="34" charset="0"/>
                      </a:rPr>
                      <m:t>∞;</m:t>
                    </m:r>
                    <m:r>
                      <a:rPr lang="nl-NL" sz="3800" i="1">
                        <a:effectLst/>
                        <a:latin typeface="Cambria Math"/>
                        <a:ea typeface="Calibri" panose="020F0502020204030204" pitchFamily="34" charset="0"/>
                        <a:cs typeface="Arial" panose="020B0604020202020204" pitchFamily="34" charset="0"/>
                      </a:rPr>
                      <m:t>−</m:t>
                    </m:r>
                    <m:r>
                      <a:rPr lang="nl-NL" sz="3800">
                        <a:effectLst/>
                        <a:latin typeface="Cambria Math"/>
                        <a:ea typeface="Calibri" panose="020F0502020204030204" pitchFamily="34" charset="0"/>
                        <a:cs typeface="Arial" panose="020B0604020202020204" pitchFamily="34" charset="0"/>
                      </a:rPr>
                      <m:t>1)</m:t>
                    </m:r>
                  </m:oMath>
                </a14:m>
                <a:r>
                  <a:rPr lang="nl-NL" sz="3800" dirty="0">
                    <a:effectLst/>
                    <a:latin typeface="+mj-lt"/>
                    <a:ea typeface="Times New Roman" panose="02020603050405020304" pitchFamily="18" charset="0"/>
                    <a:cs typeface="Times New Roman" panose="02020603050405020304" pitchFamily="18" charset="0"/>
                  </a:rPr>
                  <a:t> đồ thị nằm phía dưới trục Ox.</a:t>
                </a:r>
                <a:endParaRPr lang="en-US" sz="3800" dirty="0">
                  <a:effectLst/>
                  <a:latin typeface="+mj-lt"/>
                  <a:ea typeface="Calibri" panose="020F0502020204030204" pitchFamily="34" charset="0"/>
                  <a:cs typeface="Times New Roman" panose="02020603050405020304" pitchFamily="18" charset="0"/>
                </a:endParaRPr>
              </a:p>
              <a:p>
                <a:pPr algn="just">
                  <a:lnSpc>
                    <a:spcPct val="150000"/>
                  </a:lnSpc>
                </a:pPr>
                <a:r>
                  <a:rPr lang="nl-NL" sz="3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nl-NL" sz="3800">
                        <a:effectLst/>
                        <a:latin typeface="Cambria Math"/>
                        <a:ea typeface="Calibri" panose="020F0502020204030204" pitchFamily="34" charset="0"/>
                        <a:cs typeface="Arial" panose="020B0604020202020204" pitchFamily="34" charset="0"/>
                      </a:rPr>
                      <m:t>(</m:t>
                    </m:r>
                    <m:r>
                      <a:rPr lang="nl-NL" sz="3800" i="1">
                        <a:effectLst/>
                        <a:latin typeface="Cambria Math"/>
                        <a:ea typeface="Calibri" panose="020F0502020204030204" pitchFamily="34" charset="0"/>
                        <a:cs typeface="Arial" panose="020B0604020202020204" pitchFamily="34" charset="0"/>
                      </a:rPr>
                      <m:t>−</m:t>
                    </m:r>
                    <m:r>
                      <a:rPr lang="nl-NL" sz="3800">
                        <a:effectLst/>
                        <a:latin typeface="Cambria Math"/>
                        <a:ea typeface="Calibri" panose="020F0502020204030204" pitchFamily="34" charset="0"/>
                        <a:cs typeface="Arial" panose="020B0604020202020204" pitchFamily="34" charset="0"/>
                      </a:rPr>
                      <m:t>1;</m:t>
                    </m:r>
                    <m:f>
                      <m:fPr>
                        <m:ctrlPr>
                          <a:rPr lang="en-US" sz="3800" i="1">
                            <a:effectLst/>
                            <a:latin typeface="Cambria Math"/>
                            <a:ea typeface="Calibri" panose="020F0502020204030204" pitchFamily="34" charset="0"/>
                            <a:cs typeface="Arial" panose="020B0604020202020204" pitchFamily="34" charset="0"/>
                          </a:rPr>
                        </m:ctrlPr>
                      </m:fPr>
                      <m:num>
                        <m:r>
                          <a:rPr lang="nl-NL" sz="3800">
                            <a:effectLst/>
                            <a:latin typeface="Cambria Math"/>
                            <a:ea typeface="Calibri" panose="020F0502020204030204" pitchFamily="34" charset="0"/>
                            <a:cs typeface="Arial" panose="020B0604020202020204" pitchFamily="34" charset="0"/>
                          </a:rPr>
                          <m:t>3</m:t>
                        </m:r>
                      </m:num>
                      <m:den>
                        <m:r>
                          <a:rPr lang="nl-NL" sz="3800">
                            <a:effectLst/>
                            <a:latin typeface="Cambria Math"/>
                            <a:ea typeface="Calibri" panose="020F0502020204030204" pitchFamily="34" charset="0"/>
                            <a:cs typeface="Arial" panose="020B0604020202020204" pitchFamily="34" charset="0"/>
                          </a:rPr>
                          <m:t>2</m:t>
                        </m:r>
                      </m:den>
                    </m:f>
                    <m:r>
                      <a:rPr lang="nl-NL" sz="3800">
                        <a:effectLst/>
                        <a:latin typeface="Cambria Math"/>
                        <a:ea typeface="Calibri" panose="020F0502020204030204" pitchFamily="34" charset="0"/>
                        <a:cs typeface="Arial" panose="020B0604020202020204" pitchFamily="34" charset="0"/>
                      </a:rPr>
                      <m:t>)</m:t>
                    </m:r>
                  </m:oMath>
                </a14:m>
                <a:r>
                  <a:rPr lang="nl-NL" sz="3800" dirty="0">
                    <a:effectLst/>
                    <a:latin typeface="+mj-lt"/>
                    <a:ea typeface="Times New Roman" panose="02020603050405020304" pitchFamily="18" charset="0"/>
                    <a:cs typeface="Times New Roman" panose="02020603050405020304" pitchFamily="18" charset="0"/>
                  </a:rPr>
                  <a:t> đồ thị nằm phía trên trục Ox.</a:t>
                </a:r>
                <a:endParaRPr lang="en-US" sz="3800" dirty="0">
                  <a:effectLst/>
                  <a:latin typeface="+mj-lt"/>
                  <a:ea typeface="Calibri" panose="020F0502020204030204" pitchFamily="34" charset="0"/>
                  <a:cs typeface="Times New Roman" panose="02020603050405020304" pitchFamily="18" charset="0"/>
                </a:endParaRPr>
              </a:p>
              <a:p>
                <a:pPr algn="just">
                  <a:lnSpc>
                    <a:spcPct val="150000"/>
                  </a:lnSpc>
                </a:pPr>
                <a:r>
                  <a:rPr lang="nl-NL" sz="3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nl-NL" sz="3800">
                        <a:effectLst/>
                        <a:latin typeface="Cambria Math"/>
                        <a:ea typeface="Calibri" panose="020F0502020204030204" pitchFamily="34" charset="0"/>
                        <a:cs typeface="Arial" panose="020B0604020202020204" pitchFamily="34" charset="0"/>
                      </a:rPr>
                      <m:t>(</m:t>
                    </m:r>
                    <m:f>
                      <m:fPr>
                        <m:ctrlPr>
                          <a:rPr lang="en-US" sz="3800" i="1">
                            <a:effectLst/>
                            <a:latin typeface="Cambria Math"/>
                            <a:ea typeface="Calibri" panose="020F0502020204030204" pitchFamily="34" charset="0"/>
                            <a:cs typeface="Arial" panose="020B0604020202020204" pitchFamily="34" charset="0"/>
                          </a:rPr>
                        </m:ctrlPr>
                      </m:fPr>
                      <m:num>
                        <m:r>
                          <a:rPr lang="nl-NL" sz="3800">
                            <a:effectLst/>
                            <a:latin typeface="Cambria Math"/>
                            <a:ea typeface="Calibri" panose="020F0502020204030204" pitchFamily="34" charset="0"/>
                            <a:cs typeface="Arial" panose="020B0604020202020204" pitchFamily="34" charset="0"/>
                          </a:rPr>
                          <m:t>3</m:t>
                        </m:r>
                      </m:num>
                      <m:den>
                        <m:r>
                          <a:rPr lang="nl-NL" sz="3800">
                            <a:effectLst/>
                            <a:latin typeface="Cambria Math"/>
                            <a:ea typeface="Calibri" panose="020F0502020204030204" pitchFamily="34" charset="0"/>
                            <a:cs typeface="Arial" panose="020B0604020202020204" pitchFamily="34" charset="0"/>
                          </a:rPr>
                          <m:t>2</m:t>
                        </m:r>
                      </m:den>
                    </m:f>
                    <m:r>
                      <a:rPr lang="nl-NL" sz="3800">
                        <a:effectLst/>
                        <a:latin typeface="Cambria Math"/>
                        <a:ea typeface="Calibri" panose="020F0502020204030204" pitchFamily="34" charset="0"/>
                        <a:cs typeface="Arial" panose="020B0604020202020204" pitchFamily="34" charset="0"/>
                      </a:rPr>
                      <m:t>;+∞)</m:t>
                    </m:r>
                  </m:oMath>
                </a14:m>
                <a:r>
                  <a:rPr lang="nl-NL" sz="3800" dirty="0">
                    <a:effectLst/>
                    <a:latin typeface="+mj-lt"/>
                    <a:ea typeface="Times New Roman" panose="02020603050405020304" pitchFamily="18" charset="0"/>
                    <a:cs typeface="Times New Roman" panose="02020603050405020304" pitchFamily="18" charset="0"/>
                  </a:rPr>
                  <a:t> đồ thị nằm phía dưới trục Ox.</a:t>
                </a:r>
                <a:endParaRPr lang="en-US" sz="3800" dirty="0">
                  <a:effectLst/>
                  <a:latin typeface="+mj-lt"/>
                  <a:ea typeface="Calibri" panose="020F0502020204030204" pitchFamily="34" charset="0"/>
                  <a:cs typeface="Times New Roman" panose="02020603050405020304" pitchFamily="18" charset="0"/>
                </a:endParaRPr>
              </a:p>
              <a:p>
                <a:pPr algn="just">
                  <a:lnSpc>
                    <a:spcPct val="150000"/>
                  </a:lnSpc>
                </a:pPr>
                <a:r>
                  <a:rPr lang="nl-NL" sz="3800" dirty="0" smtClean="0">
                    <a:latin typeface="+mj-lt"/>
                    <a:ea typeface="Calibri" panose="020F0502020204030204" pitchFamily="34" charset="0"/>
                    <a:cs typeface="Times New Roman" panose="02020603050405020304" pitchFamily="18" charset="0"/>
                  </a:rPr>
                  <a:t>b</a:t>
                </a:r>
                <a:r>
                  <a:rPr lang="nl-NL" sz="3800" dirty="0" smtClean="0">
                    <a:effectLst/>
                    <a:latin typeface="+mj-lt"/>
                    <a:ea typeface="Calibri" panose="020F0502020204030204" pitchFamily="34" charset="0"/>
                    <a:cs typeface="Times New Roman" panose="02020603050405020304" pitchFamily="18" charset="0"/>
                  </a:rPr>
                  <a:t>) </a:t>
                </a:r>
                <a:endParaRPr lang="en-US" sz="3800" dirty="0">
                  <a:effectLst/>
                  <a:latin typeface="+mj-lt"/>
                  <a:ea typeface="Calibri" panose="020F0502020204030204" pitchFamily="34" charset="0"/>
                  <a:cs typeface="Times New Roman" panose="02020603050405020304" pitchFamily="18" charset="0"/>
                </a:endParaRPr>
              </a:p>
              <a:p>
                <a:pPr algn="just">
                  <a:lnSpc>
                    <a:spcPct val="150000"/>
                  </a:lnSpc>
                </a:pPr>
                <a:r>
                  <a:rPr lang="nl-NL" sz="3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d>
                      <m:dPr>
                        <m:ctrlPr>
                          <a:rPr lang="en-US" sz="3800" i="1">
                            <a:effectLst/>
                            <a:latin typeface="Cambria Math"/>
                            <a:ea typeface="Calibri" panose="020F0502020204030204" pitchFamily="34" charset="0"/>
                            <a:cs typeface="Arial" panose="020B0604020202020204" pitchFamily="34" charset="0"/>
                          </a:rPr>
                        </m:ctrlPr>
                      </m:dPr>
                      <m:e>
                        <m:r>
                          <a:rPr lang="nl-NL" sz="3800" i="1">
                            <a:effectLst/>
                            <a:latin typeface="Cambria Math"/>
                            <a:ea typeface="Calibri" panose="020F0502020204030204" pitchFamily="34" charset="0"/>
                            <a:cs typeface="Arial" panose="020B0604020202020204" pitchFamily="34" charset="0"/>
                          </a:rPr>
                          <m:t>−</m:t>
                        </m:r>
                        <m:r>
                          <a:rPr lang="nl-NL" sz="3800">
                            <a:effectLst/>
                            <a:latin typeface="Cambria Math"/>
                            <a:ea typeface="Calibri" panose="020F0502020204030204" pitchFamily="34" charset="0"/>
                            <a:cs typeface="Arial" panose="020B0604020202020204" pitchFamily="34" charset="0"/>
                          </a:rPr>
                          <m:t>∞;</m:t>
                        </m:r>
                        <m:r>
                          <a:rPr lang="nl-NL" sz="3800" i="1">
                            <a:effectLst/>
                            <a:latin typeface="Cambria Math"/>
                            <a:ea typeface="Calibri" panose="020F0502020204030204" pitchFamily="34" charset="0"/>
                            <a:cs typeface="Arial" panose="020B0604020202020204" pitchFamily="34" charset="0"/>
                          </a:rPr>
                          <m:t>−</m:t>
                        </m:r>
                        <m:r>
                          <a:rPr lang="nl-NL" sz="3800">
                            <a:effectLst/>
                            <a:latin typeface="Cambria Math"/>
                            <a:ea typeface="Calibri" panose="020F0502020204030204" pitchFamily="34" charset="0"/>
                            <a:cs typeface="Arial" panose="020B0604020202020204" pitchFamily="34" charset="0"/>
                          </a:rPr>
                          <m:t>1</m:t>
                        </m:r>
                      </m:e>
                    </m:d>
                  </m:oMath>
                </a14:m>
                <a:r>
                  <a:rPr lang="nl-NL" sz="3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nl-NL" sz="3800">
                        <a:effectLst/>
                        <a:latin typeface="Cambria Math"/>
                        <a:ea typeface="Times New Roman" panose="02020603050405020304" pitchFamily="18" charset="0"/>
                        <a:cs typeface="Arial" panose="020B0604020202020204" pitchFamily="34" charset="0"/>
                      </a:rPr>
                      <m:t>f</m:t>
                    </m:r>
                    <m:r>
                      <a:rPr lang="nl-NL" sz="3800">
                        <a:effectLst/>
                        <a:latin typeface="Cambria Math"/>
                        <a:ea typeface="Times New Roman" panose="02020603050405020304" pitchFamily="18" charset="0"/>
                        <a:cs typeface="Arial" panose="020B0604020202020204" pitchFamily="34" charset="0"/>
                      </a:rPr>
                      <m:t>(</m:t>
                    </m:r>
                    <m:r>
                      <m:rPr>
                        <m:sty m:val="p"/>
                      </m:rPr>
                      <a:rPr lang="nl-NL" sz="3800">
                        <a:effectLst/>
                        <a:latin typeface="Cambria Math"/>
                        <a:ea typeface="Times New Roman" panose="02020603050405020304" pitchFamily="18" charset="0"/>
                        <a:cs typeface="Arial" panose="020B0604020202020204" pitchFamily="34" charset="0"/>
                      </a:rPr>
                      <m:t>x</m:t>
                    </m:r>
                    <m:r>
                      <a:rPr lang="nl-NL" sz="3800">
                        <a:effectLst/>
                        <a:latin typeface="Cambria Math"/>
                        <a:ea typeface="Times New Roman" panose="02020603050405020304" pitchFamily="18" charset="0"/>
                        <a:cs typeface="Arial" panose="020B0604020202020204" pitchFamily="34" charset="0"/>
                      </a:rPr>
                      <m:t>)</m:t>
                    </m:r>
                  </m:oMath>
                </a14:m>
                <a:r>
                  <a:rPr lang="nl-NL" sz="3800" dirty="0">
                    <a:effectLst/>
                    <a:latin typeface="+mj-lt"/>
                    <a:ea typeface="Times New Roman" panose="02020603050405020304" pitchFamily="18" charset="0"/>
                    <a:cs typeface="Times New Roman" panose="02020603050405020304" pitchFamily="18" charset="0"/>
                  </a:rPr>
                  <a:t> và </a:t>
                </a:r>
                <a14:m>
                  <m:oMath xmlns:m="http://schemas.openxmlformats.org/officeDocument/2006/math">
                    <m:r>
                      <m:rPr>
                        <m:sty m:val="p"/>
                      </m:rPr>
                      <a:rPr lang="nl-NL" sz="3800">
                        <a:effectLst/>
                        <a:latin typeface="Cambria Math"/>
                        <a:ea typeface="Times New Roman" panose="02020603050405020304" pitchFamily="18" charset="0"/>
                        <a:cs typeface="Arial" panose="020B0604020202020204" pitchFamily="34" charset="0"/>
                      </a:rPr>
                      <m:t>a</m:t>
                    </m:r>
                  </m:oMath>
                </a14:m>
                <a:r>
                  <a:rPr lang="nl-NL" sz="3800" dirty="0">
                    <a:effectLst/>
                    <a:latin typeface="+mj-lt"/>
                    <a:ea typeface="Times New Roman" panose="02020603050405020304" pitchFamily="18" charset="0"/>
                    <a:cs typeface="Times New Roman" panose="02020603050405020304" pitchFamily="18" charset="0"/>
                  </a:rPr>
                  <a:t> cùng dấu với nhau</a:t>
                </a:r>
                <a:endParaRPr lang="en-US" sz="3800" dirty="0">
                  <a:effectLst/>
                  <a:latin typeface="+mj-lt"/>
                  <a:ea typeface="Calibri" panose="020F0502020204030204" pitchFamily="34" charset="0"/>
                  <a:cs typeface="Times New Roman" panose="02020603050405020304" pitchFamily="18" charset="0"/>
                </a:endParaRPr>
              </a:p>
              <a:p>
                <a:pPr algn="just">
                  <a:lnSpc>
                    <a:spcPct val="150000"/>
                  </a:lnSpc>
                </a:pPr>
                <a:r>
                  <a:rPr lang="nl-NL" sz="3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d>
                      <m:dPr>
                        <m:ctrlPr>
                          <a:rPr lang="en-US" sz="3800" i="1">
                            <a:effectLst/>
                            <a:latin typeface="Cambria Math"/>
                            <a:ea typeface="Calibri" panose="020F0502020204030204" pitchFamily="34" charset="0"/>
                            <a:cs typeface="Arial" panose="020B0604020202020204" pitchFamily="34" charset="0"/>
                          </a:rPr>
                        </m:ctrlPr>
                      </m:dPr>
                      <m:e>
                        <m:r>
                          <a:rPr lang="nl-NL" sz="3800" i="1">
                            <a:effectLst/>
                            <a:latin typeface="Cambria Math"/>
                            <a:ea typeface="Calibri" panose="020F0502020204030204" pitchFamily="34" charset="0"/>
                            <a:cs typeface="Arial" panose="020B0604020202020204" pitchFamily="34" charset="0"/>
                          </a:rPr>
                          <m:t>−</m:t>
                        </m:r>
                        <m:r>
                          <a:rPr lang="nl-NL" sz="3800">
                            <a:effectLst/>
                            <a:latin typeface="Cambria Math"/>
                            <a:ea typeface="Calibri" panose="020F0502020204030204" pitchFamily="34" charset="0"/>
                            <a:cs typeface="Arial" panose="020B0604020202020204" pitchFamily="34" charset="0"/>
                          </a:rPr>
                          <m:t>1;</m:t>
                        </m:r>
                        <m:f>
                          <m:fPr>
                            <m:ctrlPr>
                              <a:rPr lang="en-US" sz="3800" i="1">
                                <a:effectLst/>
                                <a:latin typeface="Cambria Math"/>
                                <a:ea typeface="Calibri" panose="020F0502020204030204" pitchFamily="34" charset="0"/>
                                <a:cs typeface="Arial" panose="020B0604020202020204" pitchFamily="34" charset="0"/>
                              </a:rPr>
                            </m:ctrlPr>
                          </m:fPr>
                          <m:num>
                            <m:r>
                              <a:rPr lang="nl-NL" sz="3800">
                                <a:effectLst/>
                                <a:latin typeface="Cambria Math"/>
                                <a:ea typeface="Calibri" panose="020F0502020204030204" pitchFamily="34" charset="0"/>
                                <a:cs typeface="Arial" panose="020B0604020202020204" pitchFamily="34" charset="0"/>
                              </a:rPr>
                              <m:t>3</m:t>
                            </m:r>
                          </m:num>
                          <m:den>
                            <m:r>
                              <a:rPr lang="nl-NL" sz="3800">
                                <a:effectLst/>
                                <a:latin typeface="Cambria Math"/>
                                <a:ea typeface="Calibri" panose="020F0502020204030204" pitchFamily="34" charset="0"/>
                                <a:cs typeface="Arial" panose="020B0604020202020204" pitchFamily="34" charset="0"/>
                              </a:rPr>
                              <m:t>2</m:t>
                            </m:r>
                          </m:den>
                        </m:f>
                      </m:e>
                    </m:d>
                    <m:r>
                      <a:rPr lang="nl-NL" sz="3800">
                        <a:effectLst/>
                        <a:latin typeface="Cambria Math"/>
                        <a:ea typeface="Calibri" panose="020F0502020204030204" pitchFamily="34" charset="0"/>
                        <a:cs typeface="Arial" panose="020B0604020202020204" pitchFamily="34" charset="0"/>
                      </a:rPr>
                      <m:t>:</m:t>
                    </m:r>
                    <m:r>
                      <a:rPr lang="nl-NL" sz="3800">
                        <a:effectLst/>
                        <a:latin typeface="Cambria Math"/>
                        <a:ea typeface="Times New Roman" panose="02020603050405020304" pitchFamily="18" charset="0"/>
                        <a:cs typeface="Arial" panose="020B0604020202020204" pitchFamily="34" charset="0"/>
                      </a:rPr>
                      <m:t> </m:t>
                    </m:r>
                    <m:r>
                      <m:rPr>
                        <m:sty m:val="p"/>
                      </m:rPr>
                      <a:rPr lang="nl-NL" sz="3800">
                        <a:effectLst/>
                        <a:latin typeface="Cambria Math"/>
                        <a:ea typeface="Times New Roman" panose="02020603050405020304" pitchFamily="18" charset="0"/>
                        <a:cs typeface="Arial" panose="020B0604020202020204" pitchFamily="34" charset="0"/>
                      </a:rPr>
                      <m:t>f</m:t>
                    </m:r>
                    <m:r>
                      <a:rPr lang="nl-NL" sz="3800">
                        <a:effectLst/>
                        <a:latin typeface="Cambria Math"/>
                        <a:ea typeface="Times New Roman" panose="02020603050405020304" pitchFamily="18" charset="0"/>
                        <a:cs typeface="Arial" panose="020B0604020202020204" pitchFamily="34" charset="0"/>
                      </a:rPr>
                      <m:t>(</m:t>
                    </m:r>
                    <m:r>
                      <m:rPr>
                        <m:sty m:val="p"/>
                      </m:rPr>
                      <a:rPr lang="nl-NL" sz="3800">
                        <a:effectLst/>
                        <a:latin typeface="Cambria Math"/>
                        <a:ea typeface="Times New Roman" panose="02020603050405020304" pitchFamily="18" charset="0"/>
                        <a:cs typeface="Arial" panose="020B0604020202020204" pitchFamily="34" charset="0"/>
                      </a:rPr>
                      <m:t>x</m:t>
                    </m:r>
                    <m:r>
                      <a:rPr lang="nl-NL" sz="3800">
                        <a:effectLst/>
                        <a:latin typeface="Cambria Math"/>
                        <a:ea typeface="Times New Roman" panose="02020603050405020304" pitchFamily="18" charset="0"/>
                        <a:cs typeface="Arial" panose="020B0604020202020204" pitchFamily="34" charset="0"/>
                      </a:rPr>
                      <m:t>)</m:t>
                    </m:r>
                  </m:oMath>
                </a14:m>
                <a:r>
                  <a:rPr lang="nl-NL" sz="3800" dirty="0">
                    <a:effectLst/>
                    <a:latin typeface="+mj-lt"/>
                    <a:ea typeface="Times New Roman" panose="02020603050405020304" pitchFamily="18" charset="0"/>
                    <a:cs typeface="Times New Roman" panose="02020603050405020304" pitchFamily="18" charset="0"/>
                  </a:rPr>
                  <a:t> và </a:t>
                </a:r>
                <a14:m>
                  <m:oMath xmlns:m="http://schemas.openxmlformats.org/officeDocument/2006/math">
                    <m:r>
                      <m:rPr>
                        <m:sty m:val="p"/>
                      </m:rPr>
                      <a:rPr lang="nl-NL" sz="3800">
                        <a:effectLst/>
                        <a:latin typeface="Cambria Math"/>
                        <a:ea typeface="Times New Roman" panose="02020603050405020304" pitchFamily="18" charset="0"/>
                        <a:cs typeface="Arial" panose="020B0604020202020204" pitchFamily="34" charset="0"/>
                      </a:rPr>
                      <m:t>a</m:t>
                    </m:r>
                  </m:oMath>
                </a14:m>
                <a:r>
                  <a:rPr lang="nl-NL" sz="3800" dirty="0">
                    <a:effectLst/>
                    <a:latin typeface="+mj-lt"/>
                    <a:ea typeface="Times New Roman" panose="02020603050405020304" pitchFamily="18" charset="0"/>
                    <a:cs typeface="Times New Roman" panose="02020603050405020304" pitchFamily="18" charset="0"/>
                  </a:rPr>
                  <a:t> trái dấu với nhau</a:t>
                </a:r>
                <a:endParaRPr lang="en-US" sz="3800" dirty="0">
                  <a:effectLst/>
                  <a:latin typeface="+mj-lt"/>
                  <a:ea typeface="Calibri" panose="020F0502020204030204" pitchFamily="34" charset="0"/>
                  <a:cs typeface="Times New Roman" panose="02020603050405020304" pitchFamily="18" charset="0"/>
                </a:endParaRPr>
              </a:p>
              <a:p>
                <a:pPr algn="just">
                  <a:lnSpc>
                    <a:spcPct val="150000"/>
                  </a:lnSpc>
                </a:pPr>
                <a:r>
                  <a:rPr lang="nl-NL" sz="3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d>
                      <m:dPr>
                        <m:ctrlPr>
                          <a:rPr lang="en-US" sz="3800" i="1">
                            <a:effectLst/>
                            <a:latin typeface="Cambria Math"/>
                            <a:ea typeface="Calibri" panose="020F0502020204030204" pitchFamily="34" charset="0"/>
                            <a:cs typeface="Arial" panose="020B0604020202020204" pitchFamily="34" charset="0"/>
                          </a:rPr>
                        </m:ctrlPr>
                      </m:dPr>
                      <m:e>
                        <m:f>
                          <m:fPr>
                            <m:ctrlPr>
                              <a:rPr lang="en-US" sz="3800" i="1">
                                <a:effectLst/>
                                <a:latin typeface="Cambria Math"/>
                                <a:ea typeface="Calibri" panose="020F0502020204030204" pitchFamily="34" charset="0"/>
                                <a:cs typeface="Arial" panose="020B0604020202020204" pitchFamily="34" charset="0"/>
                              </a:rPr>
                            </m:ctrlPr>
                          </m:fPr>
                          <m:num>
                            <m:r>
                              <a:rPr lang="nl-NL" sz="3800">
                                <a:effectLst/>
                                <a:latin typeface="Cambria Math"/>
                                <a:ea typeface="Calibri" panose="020F0502020204030204" pitchFamily="34" charset="0"/>
                                <a:cs typeface="Arial" panose="020B0604020202020204" pitchFamily="34" charset="0"/>
                              </a:rPr>
                              <m:t>3</m:t>
                            </m:r>
                          </m:num>
                          <m:den>
                            <m:r>
                              <a:rPr lang="nl-NL" sz="3800">
                                <a:effectLst/>
                                <a:latin typeface="Cambria Math"/>
                                <a:ea typeface="Calibri" panose="020F0502020204030204" pitchFamily="34" charset="0"/>
                                <a:cs typeface="Arial" panose="020B0604020202020204" pitchFamily="34" charset="0"/>
                              </a:rPr>
                              <m:t>2</m:t>
                            </m:r>
                          </m:den>
                        </m:f>
                        <m:r>
                          <a:rPr lang="nl-NL" sz="3800">
                            <a:effectLst/>
                            <a:latin typeface="Cambria Math"/>
                            <a:ea typeface="Calibri" panose="020F0502020204030204" pitchFamily="34" charset="0"/>
                            <a:cs typeface="Arial" panose="020B0604020202020204" pitchFamily="34" charset="0"/>
                          </a:rPr>
                          <m:t>;+∞</m:t>
                        </m:r>
                      </m:e>
                    </m:d>
                    <m:r>
                      <a:rPr lang="nl-NL" sz="3800">
                        <a:effectLst/>
                        <a:latin typeface="Cambria Math"/>
                        <a:ea typeface="Calibri" panose="020F0502020204030204" pitchFamily="34" charset="0"/>
                        <a:cs typeface="Arial" panose="020B0604020202020204" pitchFamily="34" charset="0"/>
                      </a:rPr>
                      <m:t>:</m:t>
                    </m:r>
                  </m:oMath>
                </a14:m>
                <a:r>
                  <a:rPr lang="nl-NL" sz="3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nl-NL" sz="3800">
                        <a:effectLst/>
                        <a:latin typeface="Cambria Math"/>
                        <a:ea typeface="Times New Roman" panose="02020603050405020304" pitchFamily="18" charset="0"/>
                        <a:cs typeface="Arial" panose="020B0604020202020204" pitchFamily="34" charset="0"/>
                      </a:rPr>
                      <m:t>f</m:t>
                    </m:r>
                    <m:r>
                      <a:rPr lang="nl-NL" sz="3800">
                        <a:effectLst/>
                        <a:latin typeface="Cambria Math"/>
                        <a:ea typeface="Times New Roman" panose="02020603050405020304" pitchFamily="18" charset="0"/>
                        <a:cs typeface="Arial" panose="020B0604020202020204" pitchFamily="34" charset="0"/>
                      </a:rPr>
                      <m:t>(</m:t>
                    </m:r>
                    <m:r>
                      <m:rPr>
                        <m:sty m:val="p"/>
                      </m:rPr>
                      <a:rPr lang="nl-NL" sz="3800">
                        <a:effectLst/>
                        <a:latin typeface="Cambria Math"/>
                        <a:ea typeface="Times New Roman" panose="02020603050405020304" pitchFamily="18" charset="0"/>
                        <a:cs typeface="Arial" panose="020B0604020202020204" pitchFamily="34" charset="0"/>
                      </a:rPr>
                      <m:t>x</m:t>
                    </m:r>
                    <m:r>
                      <a:rPr lang="nl-NL" sz="3800">
                        <a:effectLst/>
                        <a:latin typeface="Cambria Math"/>
                        <a:ea typeface="Times New Roman" panose="02020603050405020304" pitchFamily="18" charset="0"/>
                        <a:cs typeface="Arial" panose="020B0604020202020204" pitchFamily="34" charset="0"/>
                      </a:rPr>
                      <m:t>)</m:t>
                    </m:r>
                  </m:oMath>
                </a14:m>
                <a:r>
                  <a:rPr lang="nl-NL" sz="3800" dirty="0">
                    <a:effectLst/>
                    <a:latin typeface="+mj-lt"/>
                    <a:ea typeface="Times New Roman" panose="02020603050405020304" pitchFamily="18" charset="0"/>
                    <a:cs typeface="Times New Roman" panose="02020603050405020304" pitchFamily="18" charset="0"/>
                  </a:rPr>
                  <a:t> và </a:t>
                </a:r>
                <a14:m>
                  <m:oMath xmlns:m="http://schemas.openxmlformats.org/officeDocument/2006/math">
                    <m:r>
                      <m:rPr>
                        <m:sty m:val="p"/>
                      </m:rPr>
                      <a:rPr lang="nl-NL" sz="3800">
                        <a:effectLst/>
                        <a:latin typeface="Cambria Math"/>
                        <a:ea typeface="Times New Roman" panose="02020603050405020304" pitchFamily="18" charset="0"/>
                        <a:cs typeface="Arial" panose="020B0604020202020204" pitchFamily="34" charset="0"/>
                      </a:rPr>
                      <m:t>a</m:t>
                    </m:r>
                  </m:oMath>
                </a14:m>
                <a:r>
                  <a:rPr lang="nl-NL" sz="3800" dirty="0">
                    <a:effectLst/>
                    <a:latin typeface="+mj-lt"/>
                    <a:ea typeface="Times New Roman" panose="02020603050405020304" pitchFamily="18" charset="0"/>
                    <a:cs typeface="Times New Roman" panose="02020603050405020304" pitchFamily="18" charset="0"/>
                  </a:rPr>
                  <a:t> cùng dấu với nhau.</a:t>
                </a:r>
                <a:endParaRPr lang="en-US" sz="3800" dirty="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58000" y="1420560"/>
                <a:ext cx="11430000" cy="8752140"/>
              </a:xfrm>
              <a:prstGeom prst="rect">
                <a:avLst/>
              </a:prstGeom>
              <a:blipFill>
                <a:blip r:embed="rId5"/>
                <a:stretch>
                  <a:fillRect l="-1760"/>
                </a:stretch>
              </a:blipFill>
            </p:spPr>
            <p:txBody>
              <a:bodyPr/>
              <a:lstStyle/>
              <a:p>
                <a:r>
                  <a:rPr lang="en-US">
                    <a:noFill/>
                  </a:rPr>
                  <a:t> </a:t>
                </a:r>
              </a:p>
            </p:txBody>
          </p:sp>
        </mc:Fallback>
      </mc:AlternateContent>
    </p:spTree>
    <p:extLst>
      <p:ext uri="{BB962C8B-B14F-4D97-AF65-F5344CB8AC3E}">
        <p14:creationId xmlns:p14="http://schemas.microsoft.com/office/powerpoint/2010/main" val="346003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p:cTn id="3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randombar(horizontal)">
                                      <p:cBhvr>
                                        <p:cTn id="49" dur="500"/>
                                        <p:tgtEl>
                                          <p:spTgt spid="2">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wipe(left)">
                                      <p:cBhvr>
                                        <p:cTn id="5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066800" y="3086100"/>
            <a:ext cx="16074118" cy="4953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476118" y="3205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6934200" y="1349210"/>
            <a:ext cx="479889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4500" b="1" kern="12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NHẬN XÉT</a:t>
            </a:r>
            <a:endParaRPr sz="4500" b="1" dirty="0">
              <a:solidFill>
                <a:srgbClr val="FF0000"/>
              </a:solidFill>
              <a:latin typeface="+mj-lt"/>
            </a:endParaRPr>
          </a:p>
        </p:txBody>
      </p:sp>
      <p:sp>
        <p:nvSpPr>
          <p:cNvPr id="44" name="Google Shape;2254;p39"/>
          <p:cNvSpPr/>
          <p:nvPr/>
        </p:nvSpPr>
        <p:spPr>
          <a:xfrm>
            <a:off x="6736401" y="134921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783080" y="8762285"/>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910565" y="2970784"/>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501351" y="304799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1835602" y="3771900"/>
                <a:ext cx="14536514" cy="3620735"/>
              </a:xfrm>
              <a:prstGeom prst="rect">
                <a:avLst/>
              </a:prstGeom>
            </p:spPr>
            <p:txBody>
              <a:bodyPr wrap="square">
                <a:spAutoFit/>
              </a:bodyPr>
              <a:lstStyle/>
              <a:p>
                <a:pPr algn="just">
                  <a:lnSpc>
                    <a:spcPct val="150000"/>
                  </a:lnSpc>
                  <a:spcBef>
                    <a:spcPts val="600"/>
                  </a:spcBef>
                  <a:spcAft>
                    <a:spcPts val="800"/>
                  </a:spcAft>
                </a:pPr>
                <a:r>
                  <a:rPr lang="nl-NL" sz="3800" dirty="0">
                    <a:latin typeface="+mj-lt"/>
                    <a:ea typeface="Calibri" panose="020F0502020204030204" pitchFamily="34" charset="0"/>
                    <a:cs typeface="Times New Roman" panose="02020603050405020304" pitchFamily="18" charset="0"/>
                  </a:rPr>
                  <a:t>Nếu tam thức bậc hai </a:t>
                </a:r>
                <a14:m>
                  <m:oMath xmlns:m="http://schemas.openxmlformats.org/officeDocument/2006/math">
                    <m:r>
                      <m:rPr>
                        <m:sty m:val="p"/>
                      </m:rPr>
                      <a:rPr lang="nl-NL" sz="3800">
                        <a:effectLst/>
                        <a:latin typeface="Cambria Math"/>
                        <a:ea typeface="Calibri" panose="020F0502020204030204" pitchFamily="34" charset="0"/>
                        <a:cs typeface="Arial" panose="020B0604020202020204" pitchFamily="34" charset="0"/>
                      </a:rPr>
                      <m:t>f</m:t>
                    </m:r>
                    <m:d>
                      <m:dPr>
                        <m:ctrlPr>
                          <a:rPr lang="en-US" sz="3800" i="1">
                            <a:effectLst/>
                            <a:latin typeface="Cambria Math"/>
                            <a:ea typeface="Calibri" panose="020F0502020204030204" pitchFamily="34" charset="0"/>
                            <a:cs typeface="Arial" panose="020B0604020202020204" pitchFamily="34" charset="0"/>
                          </a:rPr>
                        </m:ctrlPr>
                      </m:dPr>
                      <m:e>
                        <m:r>
                          <m:rPr>
                            <m:sty m:val="p"/>
                          </m:rPr>
                          <a:rPr lang="nl-NL" sz="3800">
                            <a:effectLst/>
                            <a:latin typeface="Cambria Math"/>
                            <a:ea typeface="Calibri" panose="020F0502020204030204" pitchFamily="34" charset="0"/>
                            <a:cs typeface="Arial" panose="020B0604020202020204" pitchFamily="34" charset="0"/>
                          </a:rPr>
                          <m:t>x</m:t>
                        </m:r>
                      </m:e>
                    </m:d>
                    <m:r>
                      <a:rPr lang="nl-NL" sz="3800">
                        <a:effectLst/>
                        <a:latin typeface="Cambria Math"/>
                        <a:ea typeface="Calibri" panose="020F0502020204030204" pitchFamily="34" charset="0"/>
                        <a:cs typeface="Arial" panose="020B0604020202020204" pitchFamily="34" charset="0"/>
                      </a:rPr>
                      <m:t>=</m:t>
                    </m:r>
                    <m:r>
                      <m:rPr>
                        <m:sty m:val="p"/>
                      </m:rPr>
                      <a:rPr lang="nl-NL" sz="3800">
                        <a:effectLst/>
                        <a:latin typeface="Cambria Math"/>
                        <a:ea typeface="Calibri" panose="020F0502020204030204" pitchFamily="34" charset="0"/>
                        <a:cs typeface="Arial" panose="020B0604020202020204" pitchFamily="34" charset="0"/>
                      </a:rPr>
                      <m:t>a</m:t>
                    </m:r>
                    <m:sSup>
                      <m:sSupPr>
                        <m:ctrlPr>
                          <a:rPr lang="en-US" sz="3800" i="1">
                            <a:effectLst/>
                            <a:latin typeface="Cambria Math"/>
                            <a:ea typeface="Calibri" panose="020F0502020204030204" pitchFamily="34" charset="0"/>
                            <a:cs typeface="Arial" panose="020B0604020202020204" pitchFamily="34" charset="0"/>
                          </a:rPr>
                        </m:ctrlPr>
                      </m:sSupPr>
                      <m:e>
                        <m:r>
                          <m:rPr>
                            <m:sty m:val="p"/>
                          </m:rPr>
                          <a:rPr lang="nl-NL" sz="3800">
                            <a:effectLst/>
                            <a:latin typeface="Cambria Math"/>
                            <a:ea typeface="Calibri" panose="020F0502020204030204" pitchFamily="34" charset="0"/>
                            <a:cs typeface="Arial" panose="020B0604020202020204" pitchFamily="34" charset="0"/>
                          </a:rPr>
                          <m:t>x</m:t>
                        </m:r>
                      </m:e>
                      <m:sup>
                        <m:r>
                          <a:rPr lang="nl-NL" sz="3800">
                            <a:effectLst/>
                            <a:latin typeface="Cambria Math"/>
                            <a:ea typeface="Calibri" panose="020F0502020204030204" pitchFamily="34" charset="0"/>
                            <a:cs typeface="Arial" panose="020B0604020202020204" pitchFamily="34" charset="0"/>
                          </a:rPr>
                          <m:t>2</m:t>
                        </m:r>
                      </m:sup>
                    </m:sSup>
                    <m:r>
                      <a:rPr lang="nl-NL" sz="3800">
                        <a:effectLst/>
                        <a:latin typeface="Cambria Math"/>
                        <a:ea typeface="Calibri" panose="020F0502020204030204" pitchFamily="34" charset="0"/>
                        <a:cs typeface="Arial" panose="020B0604020202020204" pitchFamily="34" charset="0"/>
                      </a:rPr>
                      <m:t>+</m:t>
                    </m:r>
                    <m:r>
                      <m:rPr>
                        <m:sty m:val="p"/>
                      </m:rPr>
                      <a:rPr lang="nl-NL" sz="3800">
                        <a:effectLst/>
                        <a:latin typeface="Cambria Math"/>
                        <a:ea typeface="Calibri" panose="020F0502020204030204" pitchFamily="34" charset="0"/>
                        <a:cs typeface="Arial" panose="020B0604020202020204" pitchFamily="34" charset="0"/>
                      </a:rPr>
                      <m:t>bx</m:t>
                    </m:r>
                    <m:r>
                      <a:rPr lang="nl-NL" sz="3800">
                        <a:effectLst/>
                        <a:latin typeface="Cambria Math"/>
                        <a:ea typeface="Calibri" panose="020F0502020204030204" pitchFamily="34" charset="0"/>
                        <a:cs typeface="Arial" panose="020B0604020202020204" pitchFamily="34" charset="0"/>
                      </a:rPr>
                      <m:t>+</m:t>
                    </m:r>
                    <m:r>
                      <m:rPr>
                        <m:sty m:val="p"/>
                      </m:rPr>
                      <a:rPr lang="nl-NL" sz="3800">
                        <a:effectLst/>
                        <a:latin typeface="Cambria Math"/>
                        <a:ea typeface="Calibri" panose="020F0502020204030204" pitchFamily="34" charset="0"/>
                        <a:cs typeface="Arial" panose="020B0604020202020204" pitchFamily="34" charset="0"/>
                      </a:rPr>
                      <m:t>c</m:t>
                    </m:r>
                  </m:oMath>
                </a14:m>
                <a:r>
                  <a:rPr lang="nl-NL" sz="3800" dirty="0">
                    <a:effectLst/>
                    <a:latin typeface="+mj-lt"/>
                    <a:ea typeface="Times New Roman" panose="02020603050405020304" pitchFamily="18" charset="0"/>
                    <a:cs typeface="Times New Roman" panose="02020603050405020304" pitchFamily="18" charset="0"/>
                  </a:rPr>
                  <a:t> có hai nghiệm phân biệt x</a:t>
                </a:r>
                <a:r>
                  <a:rPr lang="nl-NL" sz="3800" baseline="-25000" dirty="0">
                    <a:effectLst/>
                    <a:latin typeface="+mj-lt"/>
                    <a:ea typeface="Times New Roman" panose="02020603050405020304" pitchFamily="18" charset="0"/>
                    <a:cs typeface="Times New Roman" panose="02020603050405020304" pitchFamily="18" charset="0"/>
                  </a:rPr>
                  <a:t>1</a:t>
                </a:r>
                <a:r>
                  <a:rPr lang="nl-NL" sz="3800" dirty="0">
                    <a:effectLst/>
                    <a:latin typeface="+mj-lt"/>
                    <a:ea typeface="Times New Roman" panose="02020603050405020304" pitchFamily="18" charset="0"/>
                    <a:cs typeface="Times New Roman" panose="02020603050405020304" pitchFamily="18" charset="0"/>
                  </a:rPr>
                  <a:t> , x</a:t>
                </a:r>
                <a:r>
                  <a:rPr lang="nl-NL" sz="3800" baseline="-25000" dirty="0">
                    <a:effectLst/>
                    <a:latin typeface="+mj-lt"/>
                    <a:ea typeface="Times New Roman" panose="02020603050405020304" pitchFamily="18" charset="0"/>
                    <a:cs typeface="Times New Roman" panose="02020603050405020304" pitchFamily="18" charset="0"/>
                  </a:rPr>
                  <a:t>2 </a:t>
                </a:r>
                <a:r>
                  <a:rPr lang="nl-NL" sz="3800" dirty="0">
                    <a:effectLst/>
                    <a:latin typeface="+mj-lt"/>
                    <a:ea typeface="Times New Roman" panose="02020603050405020304" pitchFamily="18" charset="0"/>
                    <a:cs typeface="Times New Roman" panose="02020603050405020304" pitchFamily="18" charset="0"/>
                  </a:rPr>
                  <a:t>(x</a:t>
                </a:r>
                <a:r>
                  <a:rPr lang="nl-NL" sz="3800" baseline="-25000" dirty="0">
                    <a:effectLst/>
                    <a:latin typeface="+mj-lt"/>
                    <a:ea typeface="Times New Roman" panose="02020603050405020304" pitchFamily="18" charset="0"/>
                    <a:cs typeface="Times New Roman" panose="02020603050405020304" pitchFamily="18" charset="0"/>
                  </a:rPr>
                  <a:t>1 </a:t>
                </a:r>
                <a:r>
                  <a:rPr lang="nl-NL" sz="3800" dirty="0">
                    <a:effectLst/>
                    <a:latin typeface="+mj-lt"/>
                    <a:ea typeface="Times New Roman" panose="02020603050405020304" pitchFamily="18" charset="0"/>
                    <a:cs typeface="Times New Roman" panose="02020603050405020304" pitchFamily="18" charset="0"/>
                  </a:rPr>
                  <a:t>&lt;x</a:t>
                </a:r>
                <a:r>
                  <a:rPr lang="nl-NL" sz="3800" baseline="-25000" dirty="0">
                    <a:effectLst/>
                    <a:latin typeface="+mj-lt"/>
                    <a:ea typeface="Times New Roman" panose="02020603050405020304" pitchFamily="18" charset="0"/>
                    <a:cs typeface="Times New Roman" panose="02020603050405020304" pitchFamily="18" charset="0"/>
                  </a:rPr>
                  <a:t>2</a:t>
                </a:r>
                <a:r>
                  <a:rPr lang="nl-NL" sz="3800" dirty="0">
                    <a:effectLst/>
                    <a:latin typeface="+mj-lt"/>
                    <a:ea typeface="Times New Roman" panose="02020603050405020304" pitchFamily="18" charset="0"/>
                    <a:cs typeface="Times New Roman" panose="02020603050405020304" pitchFamily="18" charset="0"/>
                  </a:rPr>
                  <a:t>) thì f(x) luôn cùng dấu với hệ số a với mọi giá trị </a:t>
                </a:r>
                <a:r>
                  <a:rPr lang="nl-NL" sz="3800" dirty="0" smtClean="0">
                    <a:effectLst/>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nl-NL" sz="3800">
                        <a:effectLst/>
                        <a:latin typeface="Cambria Math"/>
                        <a:ea typeface="Times New Roman" panose="02020603050405020304" pitchFamily="18" charset="0"/>
                        <a:cs typeface="Arial" panose="020B0604020202020204" pitchFamily="34" charset="0"/>
                      </a:rPr>
                      <m:t>x</m:t>
                    </m:r>
                    <m:r>
                      <a:rPr lang="nl-NL" sz="3800">
                        <a:effectLst/>
                        <a:latin typeface="Cambria Math"/>
                        <a:ea typeface="Times New Roman" panose="02020603050405020304" pitchFamily="18" charset="0"/>
                        <a:cs typeface="Arial" panose="020B0604020202020204" pitchFamily="34" charset="0"/>
                      </a:rPr>
                      <m:t>∈(</m:t>
                    </m:r>
                    <m:r>
                      <a:rPr lang="nl-NL" sz="3800" i="1">
                        <a:effectLst/>
                        <a:latin typeface="Cambria Math"/>
                        <a:ea typeface="Times New Roman" panose="02020603050405020304" pitchFamily="18" charset="0"/>
                        <a:cs typeface="Arial" panose="020B0604020202020204" pitchFamily="34" charset="0"/>
                      </a:rPr>
                      <m:t>−</m:t>
                    </m:r>
                    <m:r>
                      <a:rPr lang="nl-NL" sz="3800">
                        <a:effectLst/>
                        <a:latin typeface="Cambria Math"/>
                        <a:ea typeface="Times New Roman" panose="02020603050405020304" pitchFamily="18" charset="0"/>
                        <a:cs typeface="Arial" panose="020B0604020202020204" pitchFamily="34" charset="0"/>
                      </a:rPr>
                      <m:t>∞;</m:t>
                    </m:r>
                    <m:sSub>
                      <m:sSubPr>
                        <m:ctrlPr>
                          <a:rPr lang="en-US" sz="3800" i="1">
                            <a:effectLst/>
                            <a:latin typeface="Cambria Math"/>
                            <a:ea typeface="Times New Roman" panose="02020603050405020304" pitchFamily="18" charset="0"/>
                            <a:cs typeface="Arial" panose="020B0604020202020204" pitchFamily="34" charset="0"/>
                          </a:rPr>
                        </m:ctrlPr>
                      </m:sSubPr>
                      <m:e>
                        <m:r>
                          <m:rPr>
                            <m:sty m:val="p"/>
                          </m:rPr>
                          <a:rPr lang="nl-NL" sz="3800">
                            <a:effectLst/>
                            <a:latin typeface="Cambria Math"/>
                            <a:ea typeface="Times New Roman" panose="02020603050405020304" pitchFamily="18" charset="0"/>
                            <a:cs typeface="Arial" panose="020B0604020202020204" pitchFamily="34" charset="0"/>
                          </a:rPr>
                          <m:t>x</m:t>
                        </m:r>
                      </m:e>
                      <m:sub>
                        <m:r>
                          <a:rPr lang="nl-NL" sz="3800">
                            <a:effectLst/>
                            <a:latin typeface="Cambria Math"/>
                            <a:ea typeface="Times New Roman" panose="02020603050405020304" pitchFamily="18" charset="0"/>
                            <a:cs typeface="Arial" panose="020B0604020202020204" pitchFamily="34" charset="0"/>
                          </a:rPr>
                          <m:t>1</m:t>
                        </m:r>
                      </m:sub>
                    </m:sSub>
                    <m:r>
                      <a:rPr lang="nl-NL" sz="3800">
                        <a:effectLst/>
                        <a:latin typeface="Cambria Math"/>
                        <a:ea typeface="Times New Roman" panose="02020603050405020304" pitchFamily="18" charset="0"/>
                        <a:cs typeface="Arial" panose="020B0604020202020204" pitchFamily="34" charset="0"/>
                      </a:rPr>
                      <m:t>)∪</m:t>
                    </m:r>
                    <m:d>
                      <m:dPr>
                        <m:ctrlPr>
                          <a:rPr lang="en-US" sz="3800" i="1">
                            <a:effectLst/>
                            <a:latin typeface="Cambria Math"/>
                            <a:ea typeface="Times New Roman" panose="02020603050405020304" pitchFamily="18" charset="0"/>
                            <a:cs typeface="Arial" panose="020B0604020202020204" pitchFamily="34" charset="0"/>
                          </a:rPr>
                        </m:ctrlPr>
                      </m:dPr>
                      <m:e>
                        <m:sSub>
                          <m:sSubPr>
                            <m:ctrlPr>
                              <a:rPr lang="en-US" sz="3800" i="1">
                                <a:effectLst/>
                                <a:latin typeface="Cambria Math"/>
                                <a:ea typeface="Times New Roman" panose="02020603050405020304" pitchFamily="18" charset="0"/>
                                <a:cs typeface="Arial" panose="020B0604020202020204" pitchFamily="34" charset="0"/>
                              </a:rPr>
                            </m:ctrlPr>
                          </m:sSubPr>
                          <m:e>
                            <m:r>
                              <m:rPr>
                                <m:sty m:val="p"/>
                              </m:rPr>
                              <a:rPr lang="nl-NL" sz="3800">
                                <a:effectLst/>
                                <a:latin typeface="Cambria Math"/>
                                <a:ea typeface="Times New Roman" panose="02020603050405020304" pitchFamily="18" charset="0"/>
                                <a:cs typeface="Arial" panose="020B0604020202020204" pitchFamily="34" charset="0"/>
                              </a:rPr>
                              <m:t>x</m:t>
                            </m:r>
                          </m:e>
                          <m:sub>
                            <m:r>
                              <a:rPr lang="nl-NL" sz="3800">
                                <a:effectLst/>
                                <a:latin typeface="Cambria Math"/>
                                <a:ea typeface="Times New Roman" panose="02020603050405020304" pitchFamily="18" charset="0"/>
                                <a:cs typeface="Arial" panose="020B0604020202020204" pitchFamily="34" charset="0"/>
                              </a:rPr>
                              <m:t>2</m:t>
                            </m:r>
                          </m:sub>
                        </m:sSub>
                        <m:r>
                          <a:rPr lang="nl-NL" sz="3800">
                            <a:effectLst/>
                            <a:latin typeface="Cambria Math"/>
                            <a:ea typeface="Times New Roman" panose="02020603050405020304" pitchFamily="18" charset="0"/>
                            <a:cs typeface="Arial" panose="020B0604020202020204" pitchFamily="34" charset="0"/>
                          </a:rPr>
                          <m:t>;+∞</m:t>
                        </m:r>
                      </m:e>
                    </m:d>
                  </m:oMath>
                </a14:m>
                <a:r>
                  <a:rPr lang="nl-NL" sz="3800" dirty="0">
                    <a:effectLst/>
                    <a:latin typeface="+mj-lt"/>
                    <a:ea typeface="Times New Roman" panose="02020603050405020304" pitchFamily="18" charset="0"/>
                    <a:cs typeface="Times New Roman" panose="02020603050405020304" pitchFamily="18" charset="0"/>
                  </a:rPr>
                  <a:t> (ở ngoài đoạn hai nghiệm) và trái dấu với a với mọi giá trị </a:t>
                </a:r>
                <a14:m>
                  <m:oMath xmlns:m="http://schemas.openxmlformats.org/officeDocument/2006/math">
                    <m:r>
                      <m:rPr>
                        <m:sty m:val="p"/>
                      </m:rPr>
                      <a:rPr lang="nl-NL" sz="3800">
                        <a:effectLst/>
                        <a:latin typeface="Cambria Math"/>
                        <a:ea typeface="Times New Roman" panose="02020603050405020304" pitchFamily="18" charset="0"/>
                        <a:cs typeface="Arial" panose="020B0604020202020204" pitchFamily="34" charset="0"/>
                      </a:rPr>
                      <m:t>x</m:t>
                    </m:r>
                    <m:r>
                      <a:rPr lang="nl-NL" sz="3800">
                        <a:effectLst/>
                        <a:latin typeface="Cambria Math"/>
                        <a:ea typeface="Times New Roman" panose="02020603050405020304" pitchFamily="18" charset="0"/>
                        <a:cs typeface="Arial" panose="020B0604020202020204" pitchFamily="34" charset="0"/>
                      </a:rPr>
                      <m:t>∈(</m:t>
                    </m:r>
                    <m:sSub>
                      <m:sSubPr>
                        <m:ctrlPr>
                          <a:rPr lang="en-US" sz="3800" i="1">
                            <a:effectLst/>
                            <a:latin typeface="Cambria Math"/>
                            <a:ea typeface="Times New Roman" panose="02020603050405020304" pitchFamily="18" charset="0"/>
                            <a:cs typeface="Arial" panose="020B0604020202020204" pitchFamily="34" charset="0"/>
                          </a:rPr>
                        </m:ctrlPr>
                      </m:sSubPr>
                      <m:e>
                        <m:r>
                          <m:rPr>
                            <m:sty m:val="p"/>
                          </m:rPr>
                          <a:rPr lang="nl-NL" sz="3800">
                            <a:effectLst/>
                            <a:latin typeface="Cambria Math"/>
                            <a:ea typeface="Times New Roman" panose="02020603050405020304" pitchFamily="18" charset="0"/>
                            <a:cs typeface="Arial" panose="020B0604020202020204" pitchFamily="34" charset="0"/>
                          </a:rPr>
                          <m:t>x</m:t>
                        </m:r>
                      </m:e>
                      <m:sub>
                        <m:r>
                          <a:rPr lang="nl-NL" sz="3800">
                            <a:effectLst/>
                            <a:latin typeface="Cambria Math"/>
                            <a:ea typeface="Times New Roman" panose="02020603050405020304" pitchFamily="18" charset="0"/>
                            <a:cs typeface="Arial" panose="020B0604020202020204" pitchFamily="34" charset="0"/>
                          </a:rPr>
                          <m:t>1</m:t>
                        </m:r>
                      </m:sub>
                    </m:sSub>
                    <m:r>
                      <a:rPr lang="nl-NL" sz="3800">
                        <a:effectLst/>
                        <a:latin typeface="Cambria Math"/>
                        <a:ea typeface="Times New Roman" panose="02020603050405020304" pitchFamily="18" charset="0"/>
                        <a:cs typeface="Arial" panose="020B0604020202020204" pitchFamily="34" charset="0"/>
                      </a:rPr>
                      <m:t>;</m:t>
                    </m:r>
                    <m:sSub>
                      <m:sSubPr>
                        <m:ctrlPr>
                          <a:rPr lang="en-US" sz="3800" i="1">
                            <a:effectLst/>
                            <a:latin typeface="Cambria Math"/>
                            <a:ea typeface="Times New Roman" panose="02020603050405020304" pitchFamily="18" charset="0"/>
                            <a:cs typeface="Arial" panose="020B0604020202020204" pitchFamily="34" charset="0"/>
                          </a:rPr>
                        </m:ctrlPr>
                      </m:sSubPr>
                      <m:e>
                        <m:r>
                          <m:rPr>
                            <m:sty m:val="p"/>
                          </m:rPr>
                          <a:rPr lang="nl-NL" sz="3800">
                            <a:effectLst/>
                            <a:latin typeface="Cambria Math"/>
                            <a:ea typeface="Times New Roman" panose="02020603050405020304" pitchFamily="18" charset="0"/>
                            <a:cs typeface="Arial" panose="020B0604020202020204" pitchFamily="34" charset="0"/>
                          </a:rPr>
                          <m:t>x</m:t>
                        </m:r>
                      </m:e>
                      <m:sub>
                        <m:r>
                          <a:rPr lang="nl-NL" sz="3800">
                            <a:effectLst/>
                            <a:latin typeface="Cambria Math"/>
                            <a:ea typeface="Times New Roman" panose="02020603050405020304" pitchFamily="18" charset="0"/>
                            <a:cs typeface="Arial" panose="020B0604020202020204" pitchFamily="34" charset="0"/>
                          </a:rPr>
                          <m:t>2</m:t>
                        </m:r>
                      </m:sub>
                    </m:sSub>
                    <m:r>
                      <a:rPr lang="nl-NL" sz="3800">
                        <a:effectLst/>
                        <a:latin typeface="Cambria Math"/>
                        <a:ea typeface="Times New Roman" panose="02020603050405020304" pitchFamily="18" charset="0"/>
                        <a:cs typeface="Arial" panose="020B0604020202020204" pitchFamily="34" charset="0"/>
                      </a:rPr>
                      <m:t>)</m:t>
                    </m:r>
                  </m:oMath>
                </a14:m>
                <a:r>
                  <a:rPr lang="nl-NL" sz="3800" dirty="0">
                    <a:effectLst/>
                    <a:latin typeface="+mj-lt"/>
                    <a:ea typeface="Times New Roman" panose="02020603050405020304" pitchFamily="18" charset="0"/>
                    <a:cs typeface="Times New Roman" panose="02020603050405020304" pitchFamily="18" charset="0"/>
                  </a:rPr>
                  <a:t> (ở trong khoảng hai nghiệm).</a:t>
                </a:r>
                <a:endParaRPr lang="en-US" sz="3800" dirty="0">
                  <a:effectLst/>
                  <a:latin typeface="+mj-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35602" y="3771900"/>
                <a:ext cx="14536514" cy="3620735"/>
              </a:xfrm>
              <a:prstGeom prst="rect">
                <a:avLst/>
              </a:prstGeom>
              <a:blipFill>
                <a:blip r:embed="rId3"/>
                <a:stretch>
                  <a:fillRect l="-1384" r="-1342" b="-2862"/>
                </a:stretch>
              </a:blipFill>
            </p:spPr>
            <p:txBody>
              <a:bodyPr/>
              <a:lstStyle/>
              <a:p>
                <a:r>
                  <a:rPr lang="en-US">
                    <a:noFill/>
                  </a:rPr>
                  <a:t> </a:t>
                </a:r>
              </a:p>
            </p:txBody>
          </p:sp>
        </mc:Fallback>
      </mc:AlternateContent>
    </p:spTree>
    <p:extLst>
      <p:ext uri="{BB962C8B-B14F-4D97-AF65-F5344CB8AC3E}">
        <p14:creationId xmlns:p14="http://schemas.microsoft.com/office/powerpoint/2010/main" val="174165312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31"/>
                                        </p:tgtEl>
                                        <p:attrNameLst>
                                          <p:attrName>style.visibility</p:attrName>
                                        </p:attrNameLst>
                                      </p:cBhvr>
                                      <p:to>
                                        <p:strVal val="visible"/>
                                      </p:to>
                                    </p:set>
                                    <p:animEffect transition="in" filter="fade">
                                      <p:cBhvr>
                                        <p:cTn id="15" dur="500"/>
                                        <p:tgtEl>
                                          <p:spTgt spid="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2239" y="583806"/>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260258" y="9547202"/>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11" name="Google Shape;2392;p42"/>
          <p:cNvGrpSpPr/>
          <p:nvPr/>
        </p:nvGrpSpPr>
        <p:grpSpPr>
          <a:xfrm>
            <a:off x="16795907" y="8547132"/>
            <a:ext cx="1093310" cy="1501476"/>
            <a:chOff x="7465916" y="720492"/>
            <a:chExt cx="1139144" cy="1477450"/>
          </a:xfrm>
          <a:solidFill>
            <a:schemeClr val="accent3"/>
          </a:solidFill>
        </p:grpSpPr>
        <p:sp>
          <p:nvSpPr>
            <p:cNvPr id="12" name="Google Shape;2393;p42"/>
            <p:cNvSpPr/>
            <p:nvPr/>
          </p:nvSpPr>
          <p:spPr>
            <a:xfrm rot="-5400000">
              <a:off x="7646560" y="123944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3" name="Google Shape;2394;p42"/>
            <p:cNvSpPr/>
            <p:nvPr/>
          </p:nvSpPr>
          <p:spPr>
            <a:xfrm rot="-5400000">
              <a:off x="7597172" y="114891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4" name="Google Shape;2395;p42"/>
            <p:cNvSpPr/>
            <p:nvPr/>
          </p:nvSpPr>
          <p:spPr>
            <a:xfrm rot="-5400000">
              <a:off x="7547783" y="105838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5" name="Google Shape;2396;p42"/>
            <p:cNvSpPr/>
            <p:nvPr/>
          </p:nvSpPr>
          <p:spPr>
            <a:xfrm rot="-5400000">
              <a:off x="7498394" y="96785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7" name="Google Shape;2397;p42"/>
            <p:cNvSpPr/>
            <p:nvPr/>
          </p:nvSpPr>
          <p:spPr>
            <a:xfrm rot="-5400000">
              <a:off x="7449005" y="87732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0" name="Google Shape;2398;p42"/>
            <p:cNvSpPr/>
            <p:nvPr/>
          </p:nvSpPr>
          <p:spPr>
            <a:xfrm rot="-5400000">
              <a:off x="7399616" y="78679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8064" y="396351"/>
            <a:ext cx="1014866" cy="937149"/>
          </a:xfrm>
          <a:prstGeom prst="rect">
            <a:avLst/>
          </a:prstGeom>
        </p:spPr>
      </p:pic>
      <p:sp>
        <p:nvSpPr>
          <p:cNvPr id="19" name="TextBox 18"/>
          <p:cNvSpPr txBox="1"/>
          <p:nvPr/>
        </p:nvSpPr>
        <p:spPr>
          <a:xfrm>
            <a:off x="2438400" y="492546"/>
            <a:ext cx="4783640" cy="707886"/>
          </a:xfrm>
          <a:prstGeom prst="rect">
            <a:avLst/>
          </a:prstGeom>
          <a:noFill/>
        </p:spPr>
        <p:txBody>
          <a:bodyPr wrap="square" rtlCol="0">
            <a:spAutoFit/>
          </a:bodyPr>
          <a:lstStyle/>
          <a:p>
            <a:pPr>
              <a:buClr>
                <a:srgbClr val="000000"/>
              </a:buClr>
              <a:buFont typeface="Arial"/>
              <a:buNone/>
            </a:pPr>
            <a:r>
              <a:rPr lang="nl-NL" sz="4000" b="1" kern="0" dirty="0" smtClean="0">
                <a:solidFill>
                  <a:srgbClr val="000000"/>
                </a:solidFill>
                <a:cs typeface="Arial" panose="020B0604020202020204" pitchFamily="34" charset="0"/>
                <a:sym typeface="Arial"/>
              </a:rPr>
              <a:t>HĐ 4:</a:t>
            </a:r>
            <a:endParaRPr lang="en-US" sz="4000" kern="0" dirty="0">
              <a:solidFill>
                <a:srgbClr val="000000"/>
              </a:solidFill>
              <a:cs typeface="Arial" panose="020B0604020202020204" pitchFamily="34" charset="0"/>
              <a:sym typeface="Arial"/>
            </a:endParaRPr>
          </a:p>
        </p:txBody>
      </p:sp>
      <p:sp>
        <p:nvSpPr>
          <p:cNvPr id="6" name="Rectangle 5"/>
          <p:cNvSpPr/>
          <p:nvPr/>
        </p:nvSpPr>
        <p:spPr>
          <a:xfrm>
            <a:off x="2427161" y="1118476"/>
            <a:ext cx="15308613" cy="1846659"/>
          </a:xfrm>
          <a:prstGeom prst="rect">
            <a:avLst/>
          </a:prstGeom>
        </p:spPr>
        <p:txBody>
          <a:bodyPr wrap="square">
            <a:spAutoFit/>
          </a:bodyPr>
          <a:lstStyle/>
          <a:p>
            <a:pPr marL="30480" marR="30480" algn="just">
              <a:lnSpc>
                <a:spcPct val="150000"/>
              </a:lnSpc>
            </a:pPr>
            <a:r>
              <a:rPr lang="en-US" sz="3800" dirty="0" err="1">
                <a:solidFill>
                  <a:srgbClr val="000000"/>
                </a:solidFill>
                <a:latin typeface="+mj-lt"/>
                <a:ea typeface="Times New Roman" panose="02020603050405020304" pitchFamily="18" charset="0"/>
              </a:rPr>
              <a:t>Nêu</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nội</a:t>
            </a:r>
            <a:r>
              <a:rPr lang="en-US" sz="3800" dirty="0">
                <a:solidFill>
                  <a:srgbClr val="000000"/>
                </a:solidFill>
                <a:latin typeface="+mj-lt"/>
                <a:ea typeface="Times New Roman" panose="02020603050405020304" pitchFamily="18" charset="0"/>
              </a:rPr>
              <a:t> dung </a:t>
            </a:r>
            <a:r>
              <a:rPr lang="en-US" sz="3800" dirty="0" err="1">
                <a:solidFill>
                  <a:srgbClr val="000000"/>
                </a:solidFill>
                <a:latin typeface="+mj-lt"/>
                <a:ea typeface="Times New Roman" panose="02020603050405020304" pitchFamily="18" charset="0"/>
              </a:rPr>
              <a:t>thay</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vào</a:t>
            </a:r>
            <a:r>
              <a:rPr lang="en-US" sz="3800" dirty="0">
                <a:solidFill>
                  <a:srgbClr val="000000"/>
                </a:solidFill>
                <a:latin typeface="+mj-lt"/>
                <a:ea typeface="Times New Roman" panose="02020603050405020304" pitchFamily="18" charset="0"/>
              </a:rPr>
              <a:t> ô </a:t>
            </a:r>
            <a:r>
              <a:rPr lang="en-US" sz="3800" dirty="0" err="1">
                <a:solidFill>
                  <a:srgbClr val="000000"/>
                </a:solidFill>
                <a:latin typeface="+mj-lt"/>
                <a:ea typeface="Times New Roman" panose="02020603050405020304" pitchFamily="18" charset="0"/>
              </a:rPr>
              <a:t>có</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dấu</a:t>
            </a:r>
            <a:r>
              <a:rPr lang="en-US" sz="3800" dirty="0">
                <a:solidFill>
                  <a:srgbClr val="000000"/>
                </a:solidFill>
                <a:latin typeface="+mj-lt"/>
                <a:ea typeface="Times New Roman" panose="02020603050405020304" pitchFamily="18" charset="0"/>
              </a:rPr>
              <a:t> “?” </a:t>
            </a:r>
            <a:r>
              <a:rPr lang="en-US" sz="3800" dirty="0" err="1">
                <a:solidFill>
                  <a:srgbClr val="000000"/>
                </a:solidFill>
                <a:latin typeface="+mj-lt"/>
                <a:ea typeface="Times New Roman" panose="02020603050405020304" pitchFamily="18" charset="0"/>
              </a:rPr>
              <a:t>trong</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bảng</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sau</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cho</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thích</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hợp</a:t>
            </a:r>
            <a:r>
              <a:rPr lang="en-US" sz="3800" dirty="0">
                <a:solidFill>
                  <a:srgbClr val="000000"/>
                </a:solidFill>
                <a:latin typeface="+mj-lt"/>
                <a:ea typeface="Times New Roman" panose="02020603050405020304" pitchFamily="18" charset="0"/>
              </a:rPr>
              <a:t>.</a:t>
            </a:r>
            <a:endParaRPr lang="en-US" sz="3800" dirty="0">
              <a:latin typeface="+mj-lt"/>
              <a:ea typeface="Times New Roman" panose="02020603050405020304" pitchFamily="18" charset="0"/>
            </a:endParaRPr>
          </a:p>
          <a:p>
            <a:pPr marL="30480" marR="30480" algn="just">
              <a:lnSpc>
                <a:spcPct val="150000"/>
              </a:lnSpc>
            </a:pP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Trường</a:t>
            </a:r>
            <a:r>
              <a:rPr lang="en-US" sz="3800" dirty="0">
                <a:solidFill>
                  <a:srgbClr val="000000"/>
                </a:solidFill>
                <a:latin typeface="+mj-lt"/>
                <a:ea typeface="Times New Roman" panose="02020603050405020304" pitchFamily="18" charset="0"/>
              </a:rPr>
              <a:t> </a:t>
            </a:r>
            <a:r>
              <a:rPr lang="en-US" sz="3800" dirty="0" err="1">
                <a:solidFill>
                  <a:srgbClr val="000000"/>
                </a:solidFill>
                <a:latin typeface="+mj-lt"/>
                <a:ea typeface="Times New Roman" panose="02020603050405020304" pitchFamily="18" charset="0"/>
              </a:rPr>
              <a:t>hợp</a:t>
            </a:r>
            <a:r>
              <a:rPr lang="en-US" sz="3800" dirty="0">
                <a:solidFill>
                  <a:srgbClr val="000000"/>
                </a:solidFill>
                <a:latin typeface="+mj-lt"/>
                <a:ea typeface="Times New Roman" panose="02020603050405020304" pitchFamily="18" charset="0"/>
              </a:rPr>
              <a:t> a &gt; </a:t>
            </a:r>
            <a:r>
              <a:rPr lang="en-US" sz="3800" dirty="0" smtClean="0">
                <a:solidFill>
                  <a:srgbClr val="000000"/>
                </a:solidFill>
                <a:latin typeface="+mj-lt"/>
                <a:ea typeface="Times New Roman" panose="02020603050405020304" pitchFamily="18" charset="0"/>
              </a:rPr>
              <a:t>0</a:t>
            </a:r>
            <a:endParaRPr lang="en-US" sz="3800" dirty="0">
              <a:latin typeface="+mj-lt"/>
              <a:ea typeface="Times New Roman" panose="02020603050405020304" pitchFamily="18" charset="0"/>
            </a:endParaRP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24200" y="3238500"/>
            <a:ext cx="12071890" cy="6357691"/>
          </a:xfrm>
          <a:prstGeom prst="rect">
            <a:avLst/>
          </a:prstGeom>
        </p:spPr>
      </p:pic>
      <p:pic>
        <p:nvPicPr>
          <p:cNvPr id="25" name="Picture 5"/>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417680" flipH="1">
            <a:off x="-365737" y="7431628"/>
            <a:ext cx="2621956" cy="2599013"/>
          </a:xfrm>
          <a:prstGeom prst="rect">
            <a:avLst/>
          </a:prstGeom>
        </p:spPr>
      </p:pic>
    </p:spTree>
    <p:extLst>
      <p:ext uri="{BB962C8B-B14F-4D97-AF65-F5344CB8AC3E}">
        <p14:creationId xmlns:p14="http://schemas.microsoft.com/office/powerpoint/2010/main" val="78700408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arn(inVertic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2239" y="583806"/>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290501" y="9583669"/>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8064" y="396351"/>
            <a:ext cx="1014866" cy="937149"/>
          </a:xfrm>
          <a:prstGeom prst="rect">
            <a:avLst/>
          </a:prstGeom>
        </p:spPr>
      </p:pic>
      <p:sp>
        <p:nvSpPr>
          <p:cNvPr id="19" name="TextBox 18"/>
          <p:cNvSpPr txBox="1"/>
          <p:nvPr/>
        </p:nvSpPr>
        <p:spPr>
          <a:xfrm>
            <a:off x="2438400" y="492546"/>
            <a:ext cx="47836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4000" b="1"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sym typeface="Arial"/>
              </a:rPr>
              <a:t>HĐ 4:</a:t>
            </a:r>
            <a:endParaRPr kumimoji="0" lang="en-US" sz="40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p:sp>
        <p:nvSpPr>
          <p:cNvPr id="6" name="Rectangle 5"/>
          <p:cNvSpPr/>
          <p:nvPr/>
        </p:nvSpPr>
        <p:spPr>
          <a:xfrm>
            <a:off x="2427161" y="1118476"/>
            <a:ext cx="15308613" cy="1846659"/>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mn-cs"/>
              </a:rPr>
              <a:t>Nêu</a:t>
            </a:r>
            <a:r>
              <a:rPr kumimoji="0" lang="en-US" sz="3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mn-cs"/>
              </a:rPr>
              <a:t>nội</a:t>
            </a:r>
            <a:r>
              <a:rPr kumimoji="0" lang="en-US" sz="3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dung </a:t>
            </a:r>
            <a:r>
              <a:rPr kumimoji="0" lang="en-US" sz="38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mn-cs"/>
              </a:rPr>
              <a:t>thay</a:t>
            </a:r>
            <a:r>
              <a:rPr kumimoji="0" lang="en-US" sz="3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mn-cs"/>
              </a:rPr>
              <a:t>vào</a:t>
            </a:r>
            <a:r>
              <a:rPr kumimoji="0" lang="en-US" sz="3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ô </a:t>
            </a:r>
            <a:r>
              <a:rPr kumimoji="0" lang="en-US" sz="38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mn-cs"/>
              </a:rPr>
              <a:t>có</a:t>
            </a:r>
            <a:r>
              <a:rPr kumimoji="0" lang="en-US" sz="3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mn-cs"/>
              </a:rPr>
              <a:t>dấu</a:t>
            </a:r>
            <a:r>
              <a:rPr kumimoji="0" lang="en-US" sz="3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 </a:t>
            </a:r>
            <a:r>
              <a:rPr kumimoji="0" lang="en-US" sz="38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mn-cs"/>
              </a:rPr>
              <a:t>trong</a:t>
            </a:r>
            <a:r>
              <a:rPr kumimoji="0" lang="en-US" sz="3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mn-cs"/>
              </a:rPr>
              <a:t>bảng</a:t>
            </a:r>
            <a:r>
              <a:rPr kumimoji="0" lang="en-US" sz="3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mn-cs"/>
              </a:rPr>
              <a:t>sau</a:t>
            </a:r>
            <a:r>
              <a:rPr kumimoji="0" lang="en-US" sz="3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mn-cs"/>
              </a:rPr>
              <a:t>cho</a:t>
            </a:r>
            <a:r>
              <a:rPr kumimoji="0" lang="en-US" sz="3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mn-cs"/>
              </a:rPr>
              <a:t>thích</a:t>
            </a:r>
            <a:r>
              <a:rPr kumimoji="0" lang="en-US" sz="3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mn-cs"/>
              </a:rPr>
              <a:t>hợp</a:t>
            </a:r>
            <a:r>
              <a:rPr kumimoji="0" lang="en-US" sz="3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a:t>
            </a:r>
            <a:endParaRPr kumimoji="0" lang="en-US" sz="3800" b="0" i="0" u="none" strike="noStrike" kern="1200" cap="none" spc="0" normalizeH="0" baseline="0" noProof="0" dirty="0">
              <a:ln>
                <a:noFill/>
              </a:ln>
              <a:solidFill>
                <a:srgbClr val="434343"/>
              </a:solidFill>
              <a:effectLst/>
              <a:uLnTx/>
              <a:uFillTx/>
              <a:latin typeface="Arial"/>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mn-cs"/>
              </a:rPr>
              <a:t>Trường</a:t>
            </a:r>
            <a:r>
              <a:rPr kumimoji="0" lang="en-US" sz="3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mn-cs"/>
              </a:rPr>
              <a:t>hợp</a:t>
            </a:r>
            <a:r>
              <a:rPr kumimoji="0" lang="en-US" sz="3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a </a:t>
            </a:r>
            <a:r>
              <a:rPr kumimoji="0" lang="en-US" sz="3800" b="0" i="0" u="none" strike="noStrike" kern="1200" cap="none" spc="0" normalizeH="0" baseline="0" noProof="0" dirty="0" smtClean="0">
                <a:ln>
                  <a:noFill/>
                </a:ln>
                <a:solidFill>
                  <a:srgbClr val="000000"/>
                </a:solidFill>
                <a:effectLst/>
                <a:uLnTx/>
                <a:uFillTx/>
                <a:latin typeface="Arial"/>
                <a:ea typeface="Times New Roman" panose="02020603050405020304" pitchFamily="18" charset="0"/>
                <a:cs typeface="+mn-cs"/>
              </a:rPr>
              <a:t>&lt; 0</a:t>
            </a:r>
            <a:endParaRPr kumimoji="0" lang="en-US" sz="3800" b="0" i="0" u="none" strike="noStrike" kern="1200" cap="none" spc="0" normalizeH="0" baseline="0" noProof="0" dirty="0">
              <a:ln>
                <a:noFill/>
              </a:ln>
              <a:solidFill>
                <a:srgbClr val="434343"/>
              </a:solidFill>
              <a:effectLst/>
              <a:uLnTx/>
              <a:uFillTx/>
              <a:latin typeface="Arial"/>
              <a:ea typeface="Times New Roman" panose="02020603050405020304" pitchFamily="18" charset="0"/>
              <a:cs typeface="+mn-cs"/>
            </a:endParaRPr>
          </a:p>
        </p:txBody>
      </p:sp>
      <p:pic>
        <p:nvPicPr>
          <p:cNvPr id="25" name="Picture 5"/>
          <p:cNvPicPr>
            <a:picLocks noChangeAspect="1"/>
          </p:cNvPicPr>
          <p:nvPr/>
        </p:nvPicPr>
        <p:blipFill>
          <a:blip r:embed="rId4" cstate="print">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417680" flipH="1">
            <a:off x="-191609" y="8945456"/>
            <a:ext cx="1287695" cy="1276427"/>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9557" y="3319677"/>
            <a:ext cx="16102859" cy="5981389"/>
          </a:xfrm>
          <a:prstGeom prst="rect">
            <a:avLst/>
          </a:prstGeom>
        </p:spPr>
      </p:pic>
    </p:spTree>
    <p:extLst>
      <p:ext uri="{BB962C8B-B14F-4D97-AF65-F5344CB8AC3E}">
        <p14:creationId xmlns:p14="http://schemas.microsoft.com/office/powerpoint/2010/main" val="48723386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2239" y="583806"/>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290501" y="9583669"/>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Rectangle 5"/>
          <p:cNvSpPr/>
          <p:nvPr/>
        </p:nvSpPr>
        <p:spPr>
          <a:xfrm>
            <a:off x="2261576" y="1539167"/>
            <a:ext cx="15308613" cy="861133"/>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srgbClr val="000000"/>
                </a:solidFill>
                <a:effectLst/>
                <a:uLnTx/>
                <a:uFillTx/>
                <a:latin typeface="Arial"/>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mn-cs"/>
              </a:rPr>
              <a:t>Trường</a:t>
            </a:r>
            <a:r>
              <a:rPr kumimoji="0" lang="en-US" sz="3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mn-cs"/>
              </a:rPr>
              <a:t>hợp</a:t>
            </a:r>
            <a:r>
              <a:rPr kumimoji="0" lang="en-US" sz="3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a </a:t>
            </a:r>
            <a:r>
              <a:rPr kumimoji="0" lang="en-US" sz="3800" b="0" i="0" u="none" strike="noStrike" kern="1200" cap="none" spc="0" normalizeH="0" baseline="0" noProof="0" dirty="0" smtClean="0">
                <a:ln>
                  <a:noFill/>
                </a:ln>
                <a:solidFill>
                  <a:srgbClr val="000000"/>
                </a:solidFill>
                <a:effectLst/>
                <a:uLnTx/>
                <a:uFillTx/>
                <a:latin typeface="Arial"/>
                <a:ea typeface="Times New Roman" panose="02020603050405020304" pitchFamily="18" charset="0"/>
                <a:cs typeface="+mn-cs"/>
              </a:rPr>
              <a:t>&lt; 0</a:t>
            </a:r>
            <a:endParaRPr kumimoji="0" lang="en-US" sz="3800" b="0" i="0" u="none" strike="noStrike" kern="1200" cap="none" spc="0" normalizeH="0" baseline="0" noProof="0" dirty="0">
              <a:ln>
                <a:noFill/>
              </a:ln>
              <a:solidFill>
                <a:srgbClr val="434343"/>
              </a:solidFill>
              <a:effectLst/>
              <a:uLnTx/>
              <a:uFillTx/>
              <a:latin typeface="Arial"/>
              <a:ea typeface="Times New Roman" panose="02020603050405020304" pitchFamily="18" charset="0"/>
              <a:cs typeface="+mn-cs"/>
            </a:endParaRPr>
          </a:p>
        </p:txBody>
      </p:sp>
      <p:pic>
        <p:nvPicPr>
          <p:cNvPr id="25" name="Picture 5"/>
          <p:cNvPicPr>
            <a:picLocks noChangeAspect="1"/>
          </p:cNvPicPr>
          <p:nvPr/>
        </p:nvPicPr>
        <p:blipFill>
          <a:blip r:embed="rId3" cstate="print">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417680" flipH="1">
            <a:off x="-191609" y="8945456"/>
            <a:ext cx="1287695" cy="1276427"/>
          </a:xfrm>
          <a:prstGeom prst="rect">
            <a:avLst/>
          </a:prstGeom>
        </p:spPr>
      </p:pic>
      <p:sp>
        <p:nvSpPr>
          <p:cNvPr id="10" name="Oval Callout 9"/>
          <p:cNvSpPr/>
          <p:nvPr/>
        </p:nvSpPr>
        <p:spPr>
          <a:xfrm>
            <a:off x="8686800" y="5357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chemeClr val="accent3"/>
                </a:solidFill>
              </a:rPr>
              <a:t>Giải</a:t>
            </a:r>
            <a:endParaRPr lang="en-US" sz="4000" b="1" dirty="0">
              <a:solidFill>
                <a:schemeClr val="accent3"/>
              </a:solidFill>
            </a:endParaRPr>
          </a:p>
        </p:txBody>
      </p:sp>
      <p:grpSp>
        <p:nvGrpSpPr>
          <p:cNvPr id="7" name="Group 6"/>
          <p:cNvGrpSpPr/>
          <p:nvPr/>
        </p:nvGrpSpPr>
        <p:grpSpPr>
          <a:xfrm>
            <a:off x="1327411" y="2476500"/>
            <a:ext cx="16046189" cy="7183369"/>
            <a:chOff x="1539905" y="2705100"/>
            <a:chExt cx="15383616" cy="6878569"/>
          </a:xfrm>
        </p:grpSpPr>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9905" y="2804876"/>
              <a:ext cx="15383616" cy="6778793"/>
            </a:xfrm>
            <a:prstGeom prst="rect">
              <a:avLst/>
            </a:prstGeom>
          </p:spPr>
        </p:pic>
        <p:sp>
          <p:nvSpPr>
            <p:cNvPr id="5" name="Rectangle 4"/>
            <p:cNvSpPr/>
            <p:nvPr/>
          </p:nvSpPr>
          <p:spPr>
            <a:xfrm>
              <a:off x="1828800" y="2705100"/>
              <a:ext cx="3352800" cy="511033"/>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448357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606625" y="-1124595"/>
            <a:ext cx="10162055" cy="9615845"/>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flipV="1">
            <a:off x="10680547" y="2925190"/>
            <a:ext cx="11825386" cy="11189772"/>
          </a:xfrm>
          <a:prstGeom prst="rect">
            <a:avLst/>
          </a:prstGeom>
        </p:spPr>
      </p:pic>
      <p:pic>
        <p:nvPicPr>
          <p:cNvPr id="4" name="Picture 4"/>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35183" y="176214"/>
            <a:ext cx="5631192" cy="5265164"/>
          </a:xfrm>
          <a:prstGeom prst="rect">
            <a:avLst/>
          </a:prstGeom>
        </p:spPr>
      </p:pic>
      <p:pic>
        <p:nvPicPr>
          <p:cNvPr id="5" name="Picture 5"/>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59701" y="5948326"/>
            <a:ext cx="5501070" cy="5143500"/>
          </a:xfrm>
          <a:prstGeom prst="rect">
            <a:avLst/>
          </a:prstGeom>
        </p:spPr>
      </p:pic>
      <p:sp>
        <p:nvSpPr>
          <p:cNvPr id="15" name="TextBox 14"/>
          <p:cNvSpPr txBox="1"/>
          <p:nvPr/>
        </p:nvSpPr>
        <p:spPr>
          <a:xfrm>
            <a:off x="7924800" y="419100"/>
            <a:ext cx="2330639" cy="784830"/>
          </a:xfrm>
          <a:prstGeom prst="rect">
            <a:avLst/>
          </a:prstGeom>
          <a:noFill/>
        </p:spPr>
        <p:txBody>
          <a:bodyPr wrap="square" rtlCol="0">
            <a:spAutoFit/>
          </a:bodyPr>
          <a:lstStyle/>
          <a:p>
            <a:r>
              <a:rPr lang="en-US" sz="4500" b="1" dirty="0" smtClean="0">
                <a:solidFill>
                  <a:srgbClr val="FF0000"/>
                </a:solidFill>
                <a:latin typeface="Arial" panose="020B0604020202020204" pitchFamily="34" charset="0"/>
                <a:cs typeface="Arial" panose="020B0604020202020204" pitchFamily="34" charset="0"/>
              </a:rPr>
              <a:t>ĐỊNH LÍ</a:t>
            </a:r>
            <a:endParaRPr lang="en-US" sz="4500" b="1" dirty="0">
              <a:solidFill>
                <a:srgbClr val="FF0000"/>
              </a:solidFill>
              <a:latin typeface="Arial" panose="020B0604020202020204" pitchFamily="34" charset="0"/>
              <a:cs typeface="Arial" panose="020B0604020202020204" pitchFamily="34" charset="0"/>
            </a:endParaRPr>
          </a:p>
        </p:txBody>
      </p:sp>
      <p:sp>
        <p:nvSpPr>
          <p:cNvPr id="17" name="Rounded Rectangular Callout 16"/>
          <p:cNvSpPr/>
          <p:nvPr/>
        </p:nvSpPr>
        <p:spPr>
          <a:xfrm>
            <a:off x="319864" y="1568132"/>
            <a:ext cx="17572338" cy="7772400"/>
          </a:xfrm>
          <a:prstGeom prst="wedgeRoundRectCallout">
            <a:avLst>
              <a:gd name="adj1" fmla="val -22134"/>
              <a:gd name="adj2" fmla="val 56827"/>
              <a:gd name="adj3" fmla="val 16667"/>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18" name="Rectangle 17"/>
              <p:cNvSpPr/>
              <p:nvPr/>
            </p:nvSpPr>
            <p:spPr>
              <a:xfrm>
                <a:off x="901041" y="2017548"/>
                <a:ext cx="16777359" cy="6808980"/>
              </a:xfrm>
              <a:prstGeom prst="rect">
                <a:avLst/>
              </a:prstGeom>
              <a:noFill/>
              <a:ln>
                <a:noFill/>
              </a:ln>
            </p:spPr>
            <p:txBody>
              <a:bodyPr wrap="square">
                <a:spAutoFit/>
              </a:bodyPr>
              <a:lstStyle/>
              <a:p>
                <a:pPr algn="just">
                  <a:lnSpc>
                    <a:spcPct val="150000"/>
                  </a:lnSpc>
                  <a:spcBef>
                    <a:spcPts val="600"/>
                  </a:spcBef>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Cho tam thức bậc hai </a:t>
                </a:r>
                <a14:m>
                  <m:oMath xmlns:m="http://schemas.openxmlformats.org/officeDocument/2006/math">
                    <m:r>
                      <m:rPr>
                        <m:sty m:val="p"/>
                      </m:rP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f</m:t>
                    </m:r>
                    <m:d>
                      <m:dPr>
                        <m:ctrlPr>
                          <a:rPr lang="en-US" sz="4000" i="1">
                            <a:solidFill>
                              <a:schemeClr val="bg1"/>
                            </a:solidFill>
                            <a:effectLst/>
                            <a:latin typeface="Cambria Math"/>
                            <a:ea typeface="Calibri" panose="020F0502020204030204" pitchFamily="34" charset="0"/>
                            <a:cs typeface="Arial" panose="020B0604020202020204" pitchFamily="34" charset="0"/>
                          </a:rPr>
                        </m:ctrlPr>
                      </m:dPr>
                      <m:e>
                        <m:r>
                          <m:rPr>
                            <m:sty m:val="p"/>
                          </m:rP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x</m:t>
                        </m:r>
                      </m:e>
                    </m:d>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sty m:val="p"/>
                      </m:rP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a</m:t>
                    </m:r>
                    <m:sSup>
                      <m:sSupPr>
                        <m:ctrlPr>
                          <a:rPr lang="en-US" sz="4000" i="1">
                            <a:solidFill>
                              <a:schemeClr val="bg1"/>
                            </a:solidFill>
                            <a:effectLst/>
                            <a:latin typeface="Cambria Math"/>
                            <a:ea typeface="Calibri" panose="020F0502020204030204" pitchFamily="34" charset="0"/>
                            <a:cs typeface="Arial" panose="020B0604020202020204" pitchFamily="34" charset="0"/>
                          </a:rPr>
                        </m:ctrlPr>
                      </m:sSupPr>
                      <m:e>
                        <m:r>
                          <m:rPr>
                            <m:sty m:val="p"/>
                          </m:rP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x</m:t>
                        </m:r>
                      </m:e>
                      <m:sup>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sup>
                    </m:sSup>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sty m:val="p"/>
                      </m:rP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bx</m:t>
                    </m:r>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sty m:val="p"/>
                      </m:rP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c</m:t>
                    </m:r>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4000" i="1">
                            <a:solidFill>
                              <a:schemeClr val="bg1"/>
                            </a:solidFill>
                            <a:effectLst/>
                            <a:latin typeface="Cambria Math"/>
                            <a:ea typeface="Times New Roman" panose="02020603050405020304" pitchFamily="18" charset="0"/>
                            <a:cs typeface="Arial" panose="020B0604020202020204" pitchFamily="34" charset="0"/>
                          </a:rPr>
                        </m:ctrlPr>
                      </m:dPr>
                      <m:e>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a</m:t>
                        </m:r>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≠0</m:t>
                        </m:r>
                      </m:e>
                    </m:d>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∆&lt;0</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thì f(x) cùng dấu với hệ số a với mọi </a:t>
                </a:r>
                <a14:m>
                  <m:oMath xmlns:m="http://schemas.openxmlformats.org/officeDocument/2006/math">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x</m:t>
                    </m:r>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ℝ</m:t>
                    </m:r>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∆=0</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thì f(x) cùng dấu với hệ số a với mọi </a:t>
                </a:r>
                <a14:m>
                  <m:oMath xmlns:m="http://schemas.openxmlformats.org/officeDocument/2006/math">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x</m:t>
                    </m:r>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effectLst/>
                            <a:latin typeface="Cambria Math"/>
                            <a:ea typeface="Times New Roman" panose="02020603050405020304" pitchFamily="18" charset="0"/>
                            <a:cs typeface="Arial" panose="020B0604020202020204" pitchFamily="34" charset="0"/>
                          </a:rPr>
                        </m:ctrlPr>
                      </m:fPr>
                      <m:num>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b</m:t>
                        </m:r>
                      </m:num>
                      <m:den>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a</m:t>
                        </m:r>
                      </m:den>
                    </m:f>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f</m:t>
                    </m:r>
                    <m:d>
                      <m:dPr>
                        <m:ctrlPr>
                          <a:rPr lang="en-US" sz="4000" i="1">
                            <a:solidFill>
                              <a:schemeClr val="bg1"/>
                            </a:solidFill>
                            <a:effectLst/>
                            <a:latin typeface="Cambria Math"/>
                            <a:ea typeface="Times New Roman" panose="02020603050405020304" pitchFamily="18" charset="0"/>
                            <a:cs typeface="Arial" panose="020B0604020202020204" pitchFamily="34" charset="0"/>
                          </a:rPr>
                        </m:ctrlPr>
                      </m:dPr>
                      <m:e>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effectLst/>
                                <a:latin typeface="Cambria Math"/>
                                <a:ea typeface="Times New Roman" panose="02020603050405020304" pitchFamily="18" charset="0"/>
                                <a:cs typeface="Arial" panose="020B0604020202020204" pitchFamily="34" charset="0"/>
                              </a:rPr>
                            </m:ctrlPr>
                          </m:fPr>
                          <m:num>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b</m:t>
                            </m:r>
                          </m:num>
                          <m:den>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a</m:t>
                            </m:r>
                          </m:den>
                        </m:f>
                      </m:e>
                    </m:d>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=0</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∆&gt;0</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thì f(x) có hai nghiệm phân biệt </a:t>
                </a:r>
                <a14:m>
                  <m:oMath xmlns:m="http://schemas.openxmlformats.org/officeDocument/2006/math">
                    <m:sSub>
                      <m:sSubPr>
                        <m:ctrlPr>
                          <a:rPr lang="en-US" sz="4000" i="1">
                            <a:solidFill>
                              <a:schemeClr val="bg1"/>
                            </a:solidFill>
                            <a:effectLst/>
                            <a:latin typeface="Cambria Math"/>
                            <a:ea typeface="Times New Roman" panose="02020603050405020304" pitchFamily="18" charset="0"/>
                            <a:cs typeface="Arial" panose="020B0604020202020204" pitchFamily="34" charset="0"/>
                          </a:rPr>
                        </m:ctrlPr>
                      </m:sSubPr>
                      <m:e>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x</m:t>
                        </m:r>
                      </m:e>
                      <m:sub>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4000" i="1">
                            <a:solidFill>
                              <a:schemeClr val="bg1"/>
                            </a:solidFill>
                            <a:effectLst/>
                            <a:latin typeface="Cambria Math"/>
                            <a:ea typeface="Times New Roman" panose="02020603050405020304" pitchFamily="18" charset="0"/>
                            <a:cs typeface="Arial" panose="020B0604020202020204" pitchFamily="34" charset="0"/>
                          </a:rPr>
                        </m:ctrlPr>
                      </m:sSubPr>
                      <m:e>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x</m:t>
                        </m:r>
                      </m:e>
                      <m:sub>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4000" i="1">
                            <a:solidFill>
                              <a:schemeClr val="bg1"/>
                            </a:solidFill>
                            <a:effectLst/>
                            <a:latin typeface="Cambria Math"/>
                            <a:ea typeface="Times New Roman" panose="02020603050405020304" pitchFamily="18" charset="0"/>
                            <a:cs typeface="Arial" panose="020B0604020202020204" pitchFamily="34" charset="0"/>
                          </a:rPr>
                        </m:ctrlPr>
                      </m:sSubPr>
                      <m:e>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x</m:t>
                        </m:r>
                      </m:e>
                      <m:sub>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&lt;</m:t>
                    </m:r>
                    <m:sSub>
                      <m:sSubPr>
                        <m:ctrlPr>
                          <a:rPr lang="en-US" sz="4000" i="1">
                            <a:solidFill>
                              <a:schemeClr val="bg1"/>
                            </a:solidFill>
                            <a:effectLst/>
                            <a:latin typeface="Cambria Math"/>
                            <a:ea typeface="Times New Roman" panose="02020603050405020304" pitchFamily="18" charset="0"/>
                            <a:cs typeface="Arial" panose="020B0604020202020204" pitchFamily="34" charset="0"/>
                          </a:rPr>
                        </m:ctrlPr>
                      </m:sSubPr>
                      <m:e>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x</m:t>
                        </m:r>
                      </m:e>
                      <m:sub>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nl-NL"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800"/>
                  </a:spcAft>
                </a:pPr>
                <a:r>
                  <a:rPr lang="nl-NL"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Khi </a:t>
                </a:r>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đó, f(x) cùng dấu với hệ a với mọi </a:t>
                </a:r>
                <a14:m>
                  <m:oMath xmlns:m="http://schemas.openxmlformats.org/officeDocument/2006/math">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x</m:t>
                    </m:r>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schemeClr val="bg1"/>
                            </a:solidFill>
                            <a:effectLst/>
                            <a:latin typeface="Cambria Math"/>
                            <a:ea typeface="Times New Roman" panose="02020603050405020304" pitchFamily="18" charset="0"/>
                            <a:cs typeface="Arial" panose="020B0604020202020204" pitchFamily="34" charset="0"/>
                          </a:rPr>
                        </m:ctrlPr>
                      </m:dPr>
                      <m:e>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4000" i="1">
                                <a:solidFill>
                                  <a:schemeClr val="bg1"/>
                                </a:solidFill>
                                <a:effectLst/>
                                <a:latin typeface="Cambria Math"/>
                                <a:ea typeface="Times New Roman" panose="02020603050405020304" pitchFamily="18" charset="0"/>
                                <a:cs typeface="Arial" panose="020B0604020202020204" pitchFamily="34" charset="0"/>
                              </a:rPr>
                            </m:ctrlPr>
                          </m:sSubPr>
                          <m:e>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x</m:t>
                            </m:r>
                          </m:e>
                          <m:sub>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1</m:t>
                            </m:r>
                          </m:sub>
                        </m:sSub>
                      </m:e>
                    </m:d>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schemeClr val="bg1"/>
                            </a:solidFill>
                            <a:effectLst/>
                            <a:latin typeface="Cambria Math"/>
                            <a:ea typeface="Times New Roman" panose="02020603050405020304" pitchFamily="18" charset="0"/>
                            <a:cs typeface="Arial" panose="020B0604020202020204" pitchFamily="34" charset="0"/>
                          </a:rPr>
                        </m:ctrlPr>
                      </m:dPr>
                      <m:e>
                        <m:sSub>
                          <m:sSubPr>
                            <m:ctrlPr>
                              <a:rPr lang="en-US" sz="4000" i="1">
                                <a:solidFill>
                                  <a:schemeClr val="bg1"/>
                                </a:solidFill>
                                <a:effectLst/>
                                <a:latin typeface="Cambria Math"/>
                                <a:ea typeface="Times New Roman" panose="02020603050405020304" pitchFamily="18" charset="0"/>
                                <a:cs typeface="Arial" panose="020B0604020202020204" pitchFamily="34" charset="0"/>
                              </a:rPr>
                            </m:ctrlPr>
                          </m:sSubPr>
                          <m:e>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x</m:t>
                            </m:r>
                          </m:e>
                          <m:sub>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e>
                    </m:d>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f(x) </a:t>
                </a:r>
                <a:r>
                  <a:rPr lang="nl-NL"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trái </a:t>
                </a:r>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dấu với hệ số a với mọi </a:t>
                </a:r>
                <a14:m>
                  <m:oMath xmlns:m="http://schemas.openxmlformats.org/officeDocument/2006/math">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x</m:t>
                    </m:r>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4000" i="1">
                            <a:solidFill>
                              <a:schemeClr val="bg1"/>
                            </a:solidFill>
                            <a:effectLst/>
                            <a:latin typeface="Cambria Math"/>
                            <a:ea typeface="Times New Roman" panose="02020603050405020304" pitchFamily="18" charset="0"/>
                            <a:cs typeface="Arial" panose="020B0604020202020204" pitchFamily="34" charset="0"/>
                          </a:rPr>
                        </m:ctrlPr>
                      </m:sSubPr>
                      <m:e>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x</m:t>
                        </m:r>
                      </m:e>
                      <m:sub>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4000" i="1">
                            <a:solidFill>
                              <a:schemeClr val="bg1"/>
                            </a:solidFill>
                            <a:effectLst/>
                            <a:latin typeface="Cambria Math"/>
                            <a:ea typeface="Times New Roman" panose="02020603050405020304" pitchFamily="18" charset="0"/>
                            <a:cs typeface="Arial" panose="020B0604020202020204" pitchFamily="34" charset="0"/>
                          </a:rPr>
                        </m:ctrlPr>
                      </m:sSubPr>
                      <m:e>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x</m:t>
                        </m:r>
                      </m:e>
                      <m:sub>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901041" y="2017548"/>
                <a:ext cx="16777359" cy="6808980"/>
              </a:xfrm>
              <a:prstGeom prst="rect">
                <a:avLst/>
              </a:prstGeom>
              <a:blipFill>
                <a:blip r:embed="rId6"/>
                <a:stretch>
                  <a:fillRect l="-1308" r="-1272" b="-1253"/>
                </a:stretch>
              </a:blipFill>
              <a:ln>
                <a:noFill/>
              </a:ln>
            </p:spPr>
            <p:txBody>
              <a:bodyPr/>
              <a:lstStyle/>
              <a:p>
                <a:r>
                  <a:rPr lang="en-US">
                    <a:noFill/>
                  </a:rPr>
                  <a:t> </a:t>
                </a:r>
              </a:p>
            </p:txBody>
          </p:sp>
        </mc:Fallback>
      </mc:AlternateContent>
      <p:pic>
        <p:nvPicPr>
          <p:cNvPr id="19" name="Picture 9"/>
          <p:cNvPicPr>
            <a:picLocks noChangeAspect="1"/>
          </p:cNvPicPr>
          <p:nvPr/>
        </p:nvPicPr>
        <p:blipFill>
          <a:blip r:embed="rId7">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520074" flipH="1">
            <a:off x="545711" y="-353056"/>
            <a:ext cx="2047827" cy="2029909"/>
          </a:xfrm>
          <a:prstGeom prst="rect">
            <a:avLst/>
          </a:prstGeom>
        </p:spPr>
      </p:pic>
    </p:spTree>
    <p:extLst>
      <p:ext uri="{BB962C8B-B14F-4D97-AF65-F5344CB8AC3E}">
        <p14:creationId xmlns:p14="http://schemas.microsoft.com/office/powerpoint/2010/main" val="402466740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0" dur="500"/>
                                        <p:tgtEl>
                                          <p:spTgt spid="1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Effect transition="in" filter="barn(inVertical)">
                                      <p:cBhvr>
                                        <p:cTn id="25" dur="500"/>
                                        <p:tgtEl>
                                          <p:spTgt spid="1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
                                            <p:txEl>
                                              <p:pRg st="3" end="3"/>
                                            </p:txEl>
                                          </p:spTgt>
                                        </p:tgtEl>
                                        <p:attrNameLst>
                                          <p:attrName>style.visibility</p:attrName>
                                        </p:attrNameLst>
                                      </p:cBhvr>
                                      <p:to>
                                        <p:strVal val="visible"/>
                                      </p:to>
                                    </p:set>
                                    <p:animEffect transition="in" filter="wipe(left)">
                                      <p:cBhvr>
                                        <p:cTn id="30" dur="500"/>
                                        <p:tgtEl>
                                          <p:spTgt spid="1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xEl>
                                              <p:pRg st="4" end="4"/>
                                            </p:txEl>
                                          </p:spTgt>
                                        </p:tgtEl>
                                        <p:attrNameLst>
                                          <p:attrName>style.visibility</p:attrName>
                                        </p:attrNameLst>
                                      </p:cBhvr>
                                      <p:to>
                                        <p:strVal val="visible"/>
                                      </p:to>
                                    </p:set>
                                    <p:animEffect transition="in" filter="fade">
                                      <p:cBhvr>
                                        <p:cTn id="35"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805623" y="-1727736"/>
            <a:ext cx="11825386" cy="11189772"/>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3092856" y="1818646"/>
            <a:ext cx="11825386" cy="1118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4381500"/>
            <a:ext cx="5567510" cy="5630857"/>
          </a:xfrm>
          <a:prstGeom prst="rect">
            <a:avLst/>
          </a:prstGeom>
        </p:spPr>
      </p:pic>
      <p:pic>
        <p:nvPicPr>
          <p:cNvPr id="5" name="Picture 5"/>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5469" y="5676900"/>
            <a:ext cx="4528782" cy="4489155"/>
          </a:xfrm>
          <a:prstGeom prst="rect">
            <a:avLst/>
          </a:prstGeom>
        </p:spPr>
      </p:pic>
      <p:pic>
        <p:nvPicPr>
          <p:cNvPr id="6" name="Picture 6"/>
          <p:cNvPicPr>
            <a:picLocks noChangeAspect="1"/>
          </p:cNvPicPr>
          <p:nvPr/>
        </p:nvPicPr>
        <p:blipFill>
          <a:blip r:embed="rId8">
            <a:alphaModFix amt="6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3013">
            <a:off x="906872" y="691173"/>
            <a:ext cx="1335021" cy="1660990"/>
          </a:xfrm>
          <a:prstGeom prst="rect">
            <a:avLst/>
          </a:prstGeom>
        </p:spPr>
      </p:pic>
      <p:pic>
        <p:nvPicPr>
          <p:cNvPr id="7" name="Picture 7"/>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6720146" y="-58418"/>
            <a:ext cx="3135707" cy="2931886"/>
          </a:xfrm>
          <a:prstGeom prst="rect">
            <a:avLst/>
          </a:prstGeom>
        </p:spPr>
      </p:pic>
      <p:pic>
        <p:nvPicPr>
          <p:cNvPr id="8" name="Picture 8"/>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flipV="1">
            <a:off x="-2438244" y="5143500"/>
            <a:ext cx="4400856" cy="4114800"/>
          </a:xfrm>
          <a:prstGeom prst="rect">
            <a:avLst/>
          </a:prstGeom>
        </p:spPr>
      </p:pic>
      <p:sp>
        <p:nvSpPr>
          <p:cNvPr id="12" name="Rectangle 11"/>
          <p:cNvSpPr/>
          <p:nvPr/>
        </p:nvSpPr>
        <p:spPr>
          <a:xfrm>
            <a:off x="4343400" y="1610038"/>
            <a:ext cx="10653878" cy="5286062"/>
          </a:xfrm>
          <a:prstGeom prst="rect">
            <a:avLst/>
          </a:prstGeom>
        </p:spPr>
        <p:txBody>
          <a:bodyPr wrap="none">
            <a:spAutoFit/>
          </a:bodyPr>
          <a:lstStyle/>
          <a:p>
            <a:pPr lvl="0" algn="ctr">
              <a:lnSpc>
                <a:spcPct val="150000"/>
              </a:lnSpc>
            </a:pPr>
            <a:r>
              <a:rPr lang="en-US" sz="7500" b="1">
                <a:solidFill>
                  <a:schemeClr val="tx2">
                    <a:lumMod val="75000"/>
                  </a:schemeClr>
                </a:solidFill>
                <a:latin typeface="Arial" panose="020B0604020202020204" pitchFamily="34" charset="0"/>
                <a:cs typeface="Arial" panose="020B0604020202020204" pitchFamily="34" charset="0"/>
                <a:sym typeface="Anton"/>
              </a:rPr>
              <a:t>CHÀO MỪNG CÁC EM </a:t>
            </a:r>
            <a:endParaRPr lang="en-US" sz="7500" b="1"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smtClean="0">
                <a:solidFill>
                  <a:schemeClr val="tx2">
                    <a:lumMod val="75000"/>
                  </a:schemeClr>
                </a:solidFill>
                <a:latin typeface="Arial" panose="020B0604020202020204" pitchFamily="34" charset="0"/>
                <a:cs typeface="Arial" panose="020B0604020202020204" pitchFamily="34" charset="0"/>
                <a:sym typeface="Anton"/>
              </a:rPr>
              <a:t>ĐẾN </a:t>
            </a:r>
            <a:r>
              <a:rPr lang="en-US" sz="7500" b="1">
                <a:solidFill>
                  <a:schemeClr val="tx2">
                    <a:lumMod val="75000"/>
                  </a:schemeClr>
                </a:solidFill>
                <a:latin typeface="Arial" panose="020B0604020202020204" pitchFamily="34" charset="0"/>
                <a:cs typeface="Arial" panose="020B0604020202020204" pitchFamily="34" charset="0"/>
                <a:sym typeface="Anton"/>
              </a:rPr>
              <a:t>VỚI TIẾT HỌC </a:t>
            </a:r>
            <a:endParaRPr lang="en-US" sz="7500" b="1"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smtClean="0">
                <a:solidFill>
                  <a:schemeClr val="tx2">
                    <a:lumMod val="75000"/>
                  </a:schemeClr>
                </a:solidFill>
                <a:latin typeface="Arial" panose="020B0604020202020204" pitchFamily="34" charset="0"/>
                <a:cs typeface="Arial" panose="020B0604020202020204" pitchFamily="34" charset="0"/>
                <a:sym typeface="Anton"/>
              </a:rPr>
              <a:t>HÔM NAY!</a:t>
            </a:r>
            <a:endParaRPr lang="en-US" sz="750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112941" y="3619500"/>
            <a:ext cx="16075355" cy="1838942"/>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1617760" y="3255275"/>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6654198" y="1877734"/>
            <a:ext cx="479889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4500" b="1" kern="12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CHÚ Ý</a:t>
            </a:r>
            <a:endParaRPr sz="4500" b="1" dirty="0">
              <a:solidFill>
                <a:srgbClr val="FF0000"/>
              </a:solidFill>
              <a:latin typeface="+mj-lt"/>
            </a:endParaRPr>
          </a:p>
        </p:txBody>
      </p:sp>
      <p:sp>
        <p:nvSpPr>
          <p:cNvPr id="44" name="Google Shape;2254;p39"/>
          <p:cNvSpPr/>
          <p:nvPr/>
        </p:nvSpPr>
        <p:spPr>
          <a:xfrm>
            <a:off x="6654198" y="1660652"/>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2111891" y="8343900"/>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1066800" y="3235771"/>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5903062" y="3455856"/>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 name="TextBox 1"/>
          <p:cNvSpPr txBox="1"/>
          <p:nvPr/>
        </p:nvSpPr>
        <p:spPr>
          <a:xfrm>
            <a:off x="1831236" y="3989075"/>
            <a:ext cx="16623994" cy="901593"/>
          </a:xfrm>
          <a:prstGeom prst="rect">
            <a:avLst/>
          </a:prstGeom>
          <a:noFill/>
        </p:spPr>
        <p:txBody>
          <a:bodyPr wrap="square" rtlCol="0">
            <a:spAutoFit/>
          </a:bodyPr>
          <a:lstStyle/>
          <a:p>
            <a:pPr algn="just">
              <a:lnSpc>
                <a:spcPct val="150000"/>
              </a:lnSpc>
              <a:tabLst>
                <a:tab pos="360045" algn="l"/>
                <a:tab pos="720090" algn="l"/>
              </a:tabLst>
            </a:pPr>
            <a:r>
              <a:rPr lang="en-US" sz="4000" dirty="0" err="1">
                <a:ea typeface="Times New Roman" panose="02020603050405020304" pitchFamily="18" charset="0"/>
                <a:cs typeface="Times New Roman" panose="02020603050405020304" pitchFamily="18" charset="0"/>
              </a:rPr>
              <a:t>Trong</a:t>
            </a:r>
            <a:r>
              <a:rPr lang="en-US" sz="4000" dirty="0">
                <a:ea typeface="Times New Roman" panose="02020603050405020304" pitchFamily="18" charset="0"/>
                <a:cs typeface="Times New Roman" panose="02020603050405020304" pitchFamily="18" charset="0"/>
              </a:rPr>
              <a:t> </a:t>
            </a:r>
            <a:r>
              <a:rPr lang="en-US" sz="4000" dirty="0" err="1">
                <a:ea typeface="Times New Roman" panose="02020603050405020304" pitchFamily="18" charset="0"/>
                <a:cs typeface="Times New Roman" panose="02020603050405020304" pitchFamily="18" charset="0"/>
              </a:rPr>
              <a:t>định</a:t>
            </a:r>
            <a:r>
              <a:rPr lang="en-US" sz="4000" dirty="0">
                <a:ea typeface="Times New Roman" panose="02020603050405020304" pitchFamily="18" charset="0"/>
                <a:cs typeface="Times New Roman" panose="02020603050405020304" pitchFamily="18" charset="0"/>
              </a:rPr>
              <a:t> </a:t>
            </a:r>
            <a:r>
              <a:rPr lang="en-US" sz="4000" dirty="0" err="1">
                <a:ea typeface="Times New Roman" panose="02020603050405020304" pitchFamily="18" charset="0"/>
                <a:cs typeface="Times New Roman" panose="02020603050405020304" pitchFamily="18" charset="0"/>
              </a:rPr>
              <a:t>lí</a:t>
            </a:r>
            <a:r>
              <a:rPr lang="en-US" sz="4000" dirty="0">
                <a:ea typeface="Times New Roman" panose="02020603050405020304" pitchFamily="18" charset="0"/>
                <a:cs typeface="Times New Roman" panose="02020603050405020304" pitchFamily="18" charset="0"/>
              </a:rPr>
              <a:t> </a:t>
            </a:r>
            <a:r>
              <a:rPr lang="en-US" sz="4000" dirty="0" err="1">
                <a:ea typeface="Times New Roman" panose="02020603050405020304" pitchFamily="18" charset="0"/>
                <a:cs typeface="Times New Roman" panose="02020603050405020304" pitchFamily="18" charset="0"/>
              </a:rPr>
              <a:t>về</a:t>
            </a:r>
            <a:r>
              <a:rPr lang="en-US" sz="4000" dirty="0">
                <a:ea typeface="Times New Roman" panose="02020603050405020304" pitchFamily="18" charset="0"/>
                <a:cs typeface="Times New Roman" panose="02020603050405020304" pitchFamily="18" charset="0"/>
              </a:rPr>
              <a:t> </a:t>
            </a:r>
            <a:r>
              <a:rPr lang="en-US" sz="4000" dirty="0" err="1">
                <a:ea typeface="Times New Roman" panose="02020603050405020304" pitchFamily="18" charset="0"/>
                <a:cs typeface="Times New Roman" panose="02020603050405020304" pitchFamily="18" charset="0"/>
              </a:rPr>
              <a:t>dấu</a:t>
            </a:r>
            <a:r>
              <a:rPr lang="en-US" sz="4000" dirty="0">
                <a:ea typeface="Times New Roman" panose="02020603050405020304" pitchFamily="18" charset="0"/>
                <a:cs typeface="Times New Roman" panose="02020603050405020304" pitchFamily="18" charset="0"/>
              </a:rPr>
              <a:t> </a:t>
            </a:r>
            <a:r>
              <a:rPr lang="en-US" sz="4000" dirty="0" err="1">
                <a:ea typeface="Times New Roman" panose="02020603050405020304" pitchFamily="18" charset="0"/>
                <a:cs typeface="Times New Roman" panose="02020603050405020304" pitchFamily="18" charset="0"/>
              </a:rPr>
              <a:t>của</a:t>
            </a:r>
            <a:r>
              <a:rPr lang="en-US" sz="4000" dirty="0">
                <a:ea typeface="Times New Roman" panose="02020603050405020304" pitchFamily="18" charset="0"/>
                <a:cs typeface="Times New Roman" panose="02020603050405020304" pitchFamily="18" charset="0"/>
              </a:rPr>
              <a:t> tam </a:t>
            </a:r>
            <a:r>
              <a:rPr lang="en-US" sz="4000" dirty="0" err="1">
                <a:ea typeface="Times New Roman" panose="02020603050405020304" pitchFamily="18" charset="0"/>
                <a:cs typeface="Times New Roman" panose="02020603050405020304" pitchFamily="18" charset="0"/>
              </a:rPr>
              <a:t>thức</a:t>
            </a:r>
            <a:r>
              <a:rPr lang="en-US" sz="4000" dirty="0">
                <a:ea typeface="Times New Roman" panose="02020603050405020304" pitchFamily="18" charset="0"/>
                <a:cs typeface="Times New Roman" panose="02020603050405020304" pitchFamily="18" charset="0"/>
              </a:rPr>
              <a:t> </a:t>
            </a:r>
            <a:r>
              <a:rPr lang="en-US" sz="4000" dirty="0" err="1">
                <a:ea typeface="Times New Roman" panose="02020603050405020304" pitchFamily="18" charset="0"/>
                <a:cs typeface="Times New Roman" panose="02020603050405020304" pitchFamily="18" charset="0"/>
              </a:rPr>
              <a:t>bậc</a:t>
            </a:r>
            <a:r>
              <a:rPr lang="en-US" sz="4000" dirty="0">
                <a:ea typeface="Times New Roman" panose="02020603050405020304" pitchFamily="18" charset="0"/>
                <a:cs typeface="Times New Roman" panose="02020603050405020304" pitchFamily="18" charset="0"/>
              </a:rPr>
              <a:t> </a:t>
            </a:r>
            <a:r>
              <a:rPr lang="en-US" sz="4000" dirty="0" err="1">
                <a:ea typeface="Times New Roman" panose="02020603050405020304" pitchFamily="18" charset="0"/>
                <a:cs typeface="Times New Roman" panose="02020603050405020304" pitchFamily="18" charset="0"/>
              </a:rPr>
              <a:t>hai</a:t>
            </a:r>
            <a:r>
              <a:rPr lang="en-US" sz="4000" dirty="0">
                <a:ea typeface="Times New Roman" panose="02020603050405020304" pitchFamily="18" charset="0"/>
                <a:cs typeface="Times New Roman" panose="02020603050405020304" pitchFamily="18" charset="0"/>
              </a:rPr>
              <a:t> </a:t>
            </a:r>
            <a:r>
              <a:rPr lang="en-US" sz="4000" dirty="0" err="1">
                <a:ea typeface="Times New Roman" panose="02020603050405020304" pitchFamily="18" charset="0"/>
                <a:cs typeface="Times New Roman" panose="02020603050405020304" pitchFamily="18" charset="0"/>
              </a:rPr>
              <a:t>có</a:t>
            </a:r>
            <a:r>
              <a:rPr lang="en-US" sz="4000" dirty="0">
                <a:ea typeface="Times New Roman" panose="02020603050405020304" pitchFamily="18" charset="0"/>
                <a:cs typeface="Times New Roman" panose="02020603050405020304" pitchFamily="18" charset="0"/>
              </a:rPr>
              <a:t> </a:t>
            </a:r>
            <a:r>
              <a:rPr lang="en-US" sz="4000" dirty="0" err="1">
                <a:ea typeface="Times New Roman" panose="02020603050405020304" pitchFamily="18" charset="0"/>
                <a:cs typeface="Times New Roman" panose="02020603050405020304" pitchFamily="18" charset="0"/>
              </a:rPr>
              <a:t>thể</a:t>
            </a:r>
            <a:r>
              <a:rPr lang="en-US" sz="4000" dirty="0">
                <a:ea typeface="Times New Roman" panose="02020603050405020304" pitchFamily="18" charset="0"/>
                <a:cs typeface="Times New Roman" panose="02020603050405020304" pitchFamily="18" charset="0"/>
              </a:rPr>
              <a:t> </a:t>
            </a:r>
            <a:r>
              <a:rPr lang="en-US" sz="4000" dirty="0" err="1">
                <a:ea typeface="Times New Roman" panose="02020603050405020304" pitchFamily="18" charset="0"/>
                <a:cs typeface="Times New Roman" panose="02020603050405020304" pitchFamily="18" charset="0"/>
              </a:rPr>
              <a:t>thay</a:t>
            </a:r>
            <a:r>
              <a:rPr lang="en-US" sz="4000" dirty="0">
                <a:ea typeface="Times New Roman" panose="02020603050405020304" pitchFamily="18" charset="0"/>
                <a:cs typeface="Times New Roman" panose="02020603050405020304" pitchFamily="18" charset="0"/>
              </a:rPr>
              <a:t> ∆ </a:t>
            </a:r>
            <a:r>
              <a:rPr lang="en-US" sz="4000" dirty="0" err="1">
                <a:ea typeface="Times New Roman" panose="02020603050405020304" pitchFamily="18" charset="0"/>
                <a:cs typeface="Times New Roman" panose="02020603050405020304" pitchFamily="18" charset="0"/>
              </a:rPr>
              <a:t>bởi</a:t>
            </a:r>
            <a:r>
              <a:rPr lang="en-US" sz="4000" dirty="0">
                <a:ea typeface="Times New Roman" panose="02020603050405020304" pitchFamily="18" charset="0"/>
                <a:cs typeface="Times New Roman" panose="02020603050405020304" pitchFamily="18" charset="0"/>
              </a:rPr>
              <a:t> ∆'. </a:t>
            </a:r>
            <a:endParaRPr lang="en-US" sz="4000" dirty="0">
              <a:effectLst/>
              <a:ea typeface="Calibri" panose="020F0502020204030204" pitchFamily="34" charset="0"/>
              <a:cs typeface="Times New Roman" panose="02020603050405020304" pitchFamily="18" charset="0"/>
            </a:endParaRPr>
          </a:p>
        </p:txBody>
      </p:sp>
      <p:pic>
        <p:nvPicPr>
          <p:cNvPr id="12"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244459" flipH="1">
            <a:off x="14066330" y="7140343"/>
            <a:ext cx="2428362" cy="2407114"/>
          </a:xfrm>
          <a:prstGeom prst="rect">
            <a:avLst/>
          </a:prstGeom>
        </p:spPr>
      </p:pic>
    </p:spTree>
    <p:extLst>
      <p:ext uri="{BB962C8B-B14F-4D97-AF65-F5344CB8AC3E}">
        <p14:creationId xmlns:p14="http://schemas.microsoft.com/office/powerpoint/2010/main" val="2296708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31"/>
                                        </p:tgtEl>
                                        <p:attrNameLst>
                                          <p:attrName>style.visibility</p:attrName>
                                        </p:attrNameLst>
                                      </p:cBhvr>
                                      <p:to>
                                        <p:strVal val="visible"/>
                                      </p:to>
                                    </p:set>
                                    <p:animEffect transition="in" filter="fade">
                                      <p:cBhvr>
                                        <p:cTn id="15" dur="500"/>
                                        <p:tgtEl>
                                          <p:spTgt spid="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62674" y="2195754"/>
            <a:ext cx="17953876" cy="7195554"/>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509906" y="1681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5564396" y="714433"/>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(SGK – </a:t>
            </a:r>
            <a:r>
              <a:rPr lang="nl-NL"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21</a:t>
            </a:r>
            <a:r>
              <a:rPr lang="nl-NL"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dirty="0">
              <a:latin typeface="+mj-lt"/>
            </a:endParaRPr>
          </a:p>
        </p:txBody>
      </p:sp>
      <p:sp>
        <p:nvSpPr>
          <p:cNvPr id="44" name="Google Shape;2254;p39"/>
          <p:cNvSpPr/>
          <p:nvPr/>
        </p:nvSpPr>
        <p:spPr>
          <a:xfrm>
            <a:off x="5327696" y="79564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226186" y="960375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41054" y="1662358"/>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807267"/>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 name="Oval Callout 21"/>
          <p:cNvSpPr/>
          <p:nvPr/>
        </p:nvSpPr>
        <p:spPr>
          <a:xfrm>
            <a:off x="8446124" y="4991100"/>
            <a:ext cx="1688476" cy="691235"/>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schemeClr val="accent3"/>
                </a:solidFill>
              </a:rPr>
              <a:t>Giải</a:t>
            </a:r>
            <a:endParaRPr lang="en-US" sz="3800" b="1" dirty="0">
              <a:solidFill>
                <a:schemeClr val="accent3"/>
              </a:solidFill>
            </a:endParaRPr>
          </a:p>
        </p:txBody>
      </p:sp>
      <mc:AlternateContent xmlns:mc="http://schemas.openxmlformats.org/markup-compatibility/2006" xmlns:a14="http://schemas.microsoft.com/office/drawing/2010/main">
        <mc:Choice Requires="a14">
          <p:sp>
            <p:nvSpPr>
              <p:cNvPr id="5" name="Rectangle 4"/>
              <p:cNvSpPr/>
              <p:nvPr/>
            </p:nvSpPr>
            <p:spPr>
              <a:xfrm>
                <a:off x="1002696" y="2430136"/>
                <a:ext cx="15925800" cy="2232278"/>
              </a:xfrm>
              <a:prstGeom prst="rect">
                <a:avLst/>
              </a:prstGeom>
            </p:spPr>
            <p:txBody>
              <a:bodyPr wrap="square">
                <a:spAutoFit/>
              </a:bodyPr>
              <a:lstStyle/>
              <a:p>
                <a:pPr>
                  <a:lnSpc>
                    <a:spcPct val="150000"/>
                  </a:lnSpc>
                </a:pPr>
                <a:r>
                  <a:rPr lang="en-US" sz="3800" dirty="0" err="1">
                    <a:latin typeface="+mj-lt"/>
                    <a:ea typeface="Calibri" panose="020F0502020204030204" pitchFamily="34" charset="0"/>
                  </a:rPr>
                  <a:t>Xét</a:t>
                </a:r>
                <a:r>
                  <a:rPr lang="en-US" sz="3800" dirty="0">
                    <a:latin typeface="+mj-lt"/>
                    <a:ea typeface="Calibri" panose="020F0502020204030204" pitchFamily="34" charset="0"/>
                  </a:rPr>
                  <a:t> </a:t>
                </a:r>
                <a:r>
                  <a:rPr lang="en-US" sz="3800" dirty="0" err="1">
                    <a:latin typeface="+mj-lt"/>
                    <a:ea typeface="Calibri" panose="020F0502020204030204" pitchFamily="34" charset="0"/>
                  </a:rPr>
                  <a:t>dấu</a:t>
                </a:r>
                <a:r>
                  <a:rPr lang="en-US" sz="3800" dirty="0">
                    <a:latin typeface="+mj-lt"/>
                    <a:ea typeface="Calibri" panose="020F0502020204030204" pitchFamily="34" charset="0"/>
                  </a:rPr>
                  <a:t> </a:t>
                </a:r>
                <a:r>
                  <a:rPr lang="en-US" sz="3800" dirty="0" err="1">
                    <a:latin typeface="+mj-lt"/>
                    <a:ea typeface="Calibri" panose="020F0502020204030204" pitchFamily="34" charset="0"/>
                  </a:rPr>
                  <a:t>các</a:t>
                </a:r>
                <a:r>
                  <a:rPr lang="en-US" sz="3800" dirty="0">
                    <a:latin typeface="+mj-lt"/>
                    <a:ea typeface="Calibri" panose="020F0502020204030204" pitchFamily="34" charset="0"/>
                  </a:rPr>
                  <a:t> tam </a:t>
                </a:r>
                <a:r>
                  <a:rPr lang="en-US" sz="3800" dirty="0" err="1">
                    <a:latin typeface="+mj-lt"/>
                    <a:ea typeface="Calibri" panose="020F0502020204030204" pitchFamily="34" charset="0"/>
                  </a:rPr>
                  <a:t>thức</a:t>
                </a:r>
                <a:r>
                  <a:rPr lang="en-US" sz="3800" dirty="0">
                    <a:latin typeface="+mj-lt"/>
                    <a:ea typeface="Calibri" panose="020F0502020204030204" pitchFamily="34" charset="0"/>
                  </a:rPr>
                  <a:t> </a:t>
                </a:r>
                <a:r>
                  <a:rPr lang="en-US" sz="3800" dirty="0" err="1">
                    <a:latin typeface="+mj-lt"/>
                    <a:ea typeface="Calibri" panose="020F0502020204030204" pitchFamily="34" charset="0"/>
                  </a:rPr>
                  <a:t>bậc</a:t>
                </a:r>
                <a:r>
                  <a:rPr lang="en-US" sz="3800" dirty="0">
                    <a:latin typeface="+mj-lt"/>
                    <a:ea typeface="Calibri" panose="020F0502020204030204" pitchFamily="34" charset="0"/>
                  </a:rPr>
                  <a:t> </a:t>
                </a:r>
                <a:r>
                  <a:rPr lang="en-US" sz="3800" dirty="0" err="1">
                    <a:latin typeface="+mj-lt"/>
                    <a:ea typeface="Calibri" panose="020F0502020204030204" pitchFamily="34" charset="0"/>
                  </a:rPr>
                  <a:t>hai</a:t>
                </a:r>
                <a:r>
                  <a:rPr lang="en-US" sz="3800" dirty="0">
                    <a:latin typeface="+mj-lt"/>
                    <a:ea typeface="Calibri" panose="020F0502020204030204" pitchFamily="34" charset="0"/>
                  </a:rPr>
                  <a:t> </a:t>
                </a:r>
                <a:r>
                  <a:rPr lang="en-US" sz="3800" dirty="0" err="1">
                    <a:latin typeface="+mj-lt"/>
                    <a:ea typeface="Calibri" panose="020F0502020204030204" pitchFamily="34" charset="0"/>
                  </a:rPr>
                  <a:t>sau</a:t>
                </a:r>
                <a:r>
                  <a:rPr lang="en-US" sz="3800" dirty="0">
                    <a:latin typeface="+mj-lt"/>
                    <a:ea typeface="Calibri" panose="020F0502020204030204" pitchFamily="34" charset="0"/>
                  </a:rPr>
                  <a:t>:</a:t>
                </a:r>
                <a:br>
                  <a:rPr lang="en-US" sz="3800" dirty="0">
                    <a:latin typeface="+mj-lt"/>
                    <a:ea typeface="Calibri" panose="020F0502020204030204" pitchFamily="34" charset="0"/>
                  </a:rPr>
                </a:br>
                <a:r>
                  <a:rPr lang="en-US" sz="3800" dirty="0" smtClean="0">
                    <a:latin typeface="+mj-lt"/>
                    <a:ea typeface="Calibri" panose="020F0502020204030204" pitchFamily="34" charset="0"/>
                  </a:rPr>
                  <a:t>            a</a:t>
                </a:r>
                <a:r>
                  <a:rPr lang="en-US" sz="3800" dirty="0">
                    <a:latin typeface="+mj-lt"/>
                    <a:ea typeface="Calibri" panose="020F0502020204030204" pitchFamily="34" charset="0"/>
                  </a:rPr>
                  <a:t>) </a:t>
                </a:r>
                <a14:m>
                  <m:oMath xmlns:m="http://schemas.openxmlformats.org/officeDocument/2006/math">
                    <m:sSup>
                      <m:sSupPr>
                        <m:ctrlPr>
                          <a:rPr lang="en-US" sz="3800" i="1">
                            <a:effectLst/>
                            <a:latin typeface="Cambria Math"/>
                            <a:cs typeface="Arial" panose="020B0604020202020204" pitchFamily="34" charset="0"/>
                          </a:rPr>
                        </m:ctrlPr>
                      </m:sSupPr>
                      <m:e>
                        <m:r>
                          <m:rPr>
                            <m:sty m:val="p"/>
                          </m:rPr>
                          <a:rPr lang="en-US" sz="3800">
                            <a:effectLst/>
                            <a:latin typeface="Cambria Math"/>
                            <a:ea typeface="Calibri" panose="020F0502020204030204" pitchFamily="34" charset="0"/>
                            <a:cs typeface="Arial" panose="020B0604020202020204" pitchFamily="34" charset="0"/>
                          </a:rPr>
                          <m:t>x</m:t>
                        </m:r>
                      </m:e>
                      <m:sup>
                        <m:r>
                          <a:rPr lang="en-US" sz="3800">
                            <a:effectLst/>
                            <a:latin typeface="Cambria Math"/>
                            <a:ea typeface="Calibri" panose="020F0502020204030204" pitchFamily="34" charset="0"/>
                            <a:cs typeface="Arial" panose="020B0604020202020204" pitchFamily="34" charset="0"/>
                          </a:rPr>
                          <m:t>2</m:t>
                        </m:r>
                      </m:sup>
                    </m:sSup>
                    <m:r>
                      <a:rPr lang="en-US" sz="3800">
                        <a:effectLst/>
                        <a:latin typeface="Cambria Math"/>
                        <a:ea typeface="Calibri" panose="020F0502020204030204" pitchFamily="34" charset="0"/>
                        <a:cs typeface="Arial" panose="020B0604020202020204" pitchFamily="34" charset="0"/>
                      </a:rPr>
                      <m:t>+</m:t>
                    </m:r>
                    <m:r>
                      <m:rPr>
                        <m:sty m:val="p"/>
                      </m:rPr>
                      <a:rPr lang="en-US" sz="3800">
                        <a:effectLst/>
                        <a:latin typeface="Cambria Math"/>
                        <a:ea typeface="Calibri" panose="020F0502020204030204" pitchFamily="34" charset="0"/>
                        <a:cs typeface="Arial" panose="020B0604020202020204" pitchFamily="34" charset="0"/>
                      </a:rPr>
                      <m:t>x</m:t>
                    </m:r>
                    <m:r>
                      <a:rPr lang="en-US" sz="3800">
                        <a:effectLst/>
                        <a:latin typeface="Cambria Math"/>
                        <a:ea typeface="Calibri" panose="020F0502020204030204" pitchFamily="34" charset="0"/>
                        <a:cs typeface="Arial" panose="020B0604020202020204" pitchFamily="34" charset="0"/>
                      </a:rPr>
                      <m:t>+1</m:t>
                    </m:r>
                  </m:oMath>
                </a14:m>
                <a:r>
                  <a:rPr lang="en-US" sz="3800" dirty="0" smtClean="0">
                    <a:effectLst/>
                    <a:latin typeface="+mj-lt"/>
                    <a:ea typeface="Calibri" panose="020F0502020204030204" pitchFamily="34" charset="0"/>
                  </a:rPr>
                  <a:t>             b</a:t>
                </a:r>
                <a:r>
                  <a:rPr lang="en-US" sz="3800" dirty="0">
                    <a:effectLst/>
                    <a:latin typeface="+mj-lt"/>
                    <a:ea typeface="Calibri" panose="020F0502020204030204" pitchFamily="34" charset="0"/>
                  </a:rPr>
                  <a:t>) </a:t>
                </a:r>
                <a14:m>
                  <m:oMath xmlns:m="http://schemas.openxmlformats.org/officeDocument/2006/math">
                    <m:r>
                      <a:rPr lang="en-US" sz="3800" i="1">
                        <a:effectLst/>
                        <a:latin typeface="Cambria Math"/>
                        <a:ea typeface="Calibri" panose="020F0502020204030204" pitchFamily="34" charset="0"/>
                        <a:cs typeface="Arial" panose="020B0604020202020204" pitchFamily="34" charset="0"/>
                      </a:rPr>
                      <m:t>−</m:t>
                    </m:r>
                    <m:f>
                      <m:fPr>
                        <m:ctrlPr>
                          <a:rPr lang="en-US" sz="3800" i="1">
                            <a:effectLst/>
                            <a:latin typeface="Cambria Math"/>
                            <a:cs typeface="Arial" panose="020B0604020202020204" pitchFamily="34" charset="0"/>
                          </a:rPr>
                        </m:ctrlPr>
                      </m:fPr>
                      <m:num>
                        <m:r>
                          <a:rPr lang="en-US" sz="3800">
                            <a:effectLst/>
                            <a:latin typeface="Cambria Math"/>
                            <a:ea typeface="Calibri" panose="020F0502020204030204" pitchFamily="34" charset="0"/>
                            <a:cs typeface="Arial" panose="020B0604020202020204" pitchFamily="34" charset="0"/>
                          </a:rPr>
                          <m:t>3</m:t>
                        </m:r>
                      </m:num>
                      <m:den>
                        <m:r>
                          <a:rPr lang="en-US" sz="3800">
                            <a:effectLst/>
                            <a:latin typeface="Cambria Math"/>
                            <a:ea typeface="Calibri" panose="020F0502020204030204" pitchFamily="34" charset="0"/>
                            <a:cs typeface="Arial" panose="020B0604020202020204" pitchFamily="34" charset="0"/>
                          </a:rPr>
                          <m:t>2</m:t>
                        </m:r>
                      </m:den>
                    </m:f>
                    <m:sSup>
                      <m:sSupPr>
                        <m:ctrlPr>
                          <a:rPr lang="en-US" sz="3800" i="1">
                            <a:effectLst/>
                            <a:latin typeface="Cambria Math"/>
                            <a:cs typeface="Arial" panose="020B0604020202020204" pitchFamily="34" charset="0"/>
                          </a:rPr>
                        </m:ctrlPr>
                      </m:sSupPr>
                      <m:e>
                        <m:r>
                          <m:rPr>
                            <m:sty m:val="p"/>
                          </m:rPr>
                          <a:rPr lang="en-US" sz="3800">
                            <a:effectLst/>
                            <a:latin typeface="Cambria Math"/>
                            <a:ea typeface="Calibri" panose="020F0502020204030204" pitchFamily="34" charset="0"/>
                            <a:cs typeface="Arial" panose="020B0604020202020204" pitchFamily="34" charset="0"/>
                          </a:rPr>
                          <m:t>x</m:t>
                        </m:r>
                      </m:e>
                      <m:sup>
                        <m:r>
                          <a:rPr lang="en-US" sz="3800">
                            <a:effectLst/>
                            <a:latin typeface="Cambria Math"/>
                            <a:ea typeface="Calibri" panose="020F0502020204030204" pitchFamily="34" charset="0"/>
                            <a:cs typeface="Arial" panose="020B0604020202020204" pitchFamily="34" charset="0"/>
                          </a:rPr>
                          <m:t>2</m:t>
                        </m:r>
                      </m:sup>
                    </m:sSup>
                    <m:r>
                      <a:rPr lang="en-US" sz="3800">
                        <a:effectLst/>
                        <a:latin typeface="Cambria Math"/>
                        <a:ea typeface="Calibri" panose="020F0502020204030204" pitchFamily="34" charset="0"/>
                        <a:cs typeface="Arial" panose="020B0604020202020204" pitchFamily="34" charset="0"/>
                      </a:rPr>
                      <m:t>+9</m:t>
                    </m:r>
                    <m:r>
                      <m:rPr>
                        <m:sty m:val="p"/>
                      </m:rPr>
                      <a:rPr lang="en-US" sz="3800">
                        <a:effectLst/>
                        <a:latin typeface="Cambria Math"/>
                        <a:ea typeface="Calibri" panose="020F0502020204030204" pitchFamily="34" charset="0"/>
                        <a:cs typeface="Arial" panose="020B0604020202020204" pitchFamily="34" charset="0"/>
                      </a:rPr>
                      <m:t>x</m:t>
                    </m:r>
                    <m:r>
                      <a:rPr lang="en-US" sz="3800" i="1">
                        <a:effectLst/>
                        <a:latin typeface="Cambria Math"/>
                        <a:ea typeface="Calibri" panose="020F0502020204030204" pitchFamily="34" charset="0"/>
                        <a:cs typeface="Arial" panose="020B0604020202020204" pitchFamily="34" charset="0"/>
                      </a:rPr>
                      <m:t>−</m:t>
                    </m:r>
                    <m:f>
                      <m:fPr>
                        <m:ctrlPr>
                          <a:rPr lang="en-US" sz="3800" i="1">
                            <a:effectLst/>
                            <a:latin typeface="Cambria Math"/>
                            <a:cs typeface="Arial" panose="020B0604020202020204" pitchFamily="34" charset="0"/>
                          </a:rPr>
                        </m:ctrlPr>
                      </m:fPr>
                      <m:num>
                        <m:r>
                          <a:rPr lang="en-US" sz="3800">
                            <a:effectLst/>
                            <a:latin typeface="Cambria Math"/>
                            <a:ea typeface="Calibri" panose="020F0502020204030204" pitchFamily="34" charset="0"/>
                            <a:cs typeface="Arial" panose="020B0604020202020204" pitchFamily="34" charset="0"/>
                          </a:rPr>
                          <m:t>27</m:t>
                        </m:r>
                      </m:num>
                      <m:den>
                        <m:r>
                          <a:rPr lang="en-US" sz="3800">
                            <a:effectLst/>
                            <a:latin typeface="Cambria Math"/>
                            <a:ea typeface="Calibri" panose="020F0502020204030204" pitchFamily="34" charset="0"/>
                            <a:cs typeface="Arial" panose="020B0604020202020204" pitchFamily="34" charset="0"/>
                          </a:rPr>
                          <m:t>2</m:t>
                        </m:r>
                      </m:den>
                    </m:f>
                  </m:oMath>
                </a14:m>
                <a:r>
                  <a:rPr lang="en-US" sz="3800" dirty="0" smtClean="0">
                    <a:effectLst/>
                    <a:latin typeface="+mj-lt"/>
                    <a:ea typeface="Calibri" panose="020F0502020204030204" pitchFamily="34" charset="0"/>
                  </a:rPr>
                  <a:t>               c</a:t>
                </a:r>
                <a:r>
                  <a:rPr lang="en-US" sz="3800" dirty="0">
                    <a:effectLst/>
                    <a:latin typeface="+mj-lt"/>
                    <a:ea typeface="Calibri" panose="020F0502020204030204" pitchFamily="34" charset="0"/>
                  </a:rPr>
                  <a:t>) </a:t>
                </a:r>
                <a14:m>
                  <m:oMath xmlns:m="http://schemas.openxmlformats.org/officeDocument/2006/math">
                    <m:r>
                      <a:rPr lang="en-US" sz="3800">
                        <a:effectLst/>
                        <a:latin typeface="Cambria Math"/>
                        <a:ea typeface="Calibri" panose="020F0502020204030204" pitchFamily="34" charset="0"/>
                        <a:cs typeface="Arial" panose="020B0604020202020204" pitchFamily="34" charset="0"/>
                      </a:rPr>
                      <m:t>2</m:t>
                    </m:r>
                    <m:sSup>
                      <m:sSupPr>
                        <m:ctrlPr>
                          <a:rPr lang="en-US" sz="3800" i="1">
                            <a:effectLst/>
                            <a:latin typeface="Cambria Math"/>
                            <a:cs typeface="Arial" panose="020B0604020202020204" pitchFamily="34" charset="0"/>
                          </a:rPr>
                        </m:ctrlPr>
                      </m:sSupPr>
                      <m:e>
                        <m:r>
                          <m:rPr>
                            <m:sty m:val="p"/>
                          </m:rPr>
                          <a:rPr lang="en-US" sz="3800">
                            <a:effectLst/>
                            <a:latin typeface="Cambria Math"/>
                            <a:ea typeface="Calibri" panose="020F0502020204030204" pitchFamily="34" charset="0"/>
                            <a:cs typeface="Arial" panose="020B0604020202020204" pitchFamily="34" charset="0"/>
                          </a:rPr>
                          <m:t>x</m:t>
                        </m:r>
                      </m:e>
                      <m:sup>
                        <m:r>
                          <a:rPr lang="en-US" sz="3800">
                            <a:effectLst/>
                            <a:latin typeface="Cambria Math"/>
                            <a:ea typeface="Calibri" panose="020F0502020204030204" pitchFamily="34" charset="0"/>
                            <a:cs typeface="Arial" panose="020B0604020202020204" pitchFamily="34" charset="0"/>
                          </a:rPr>
                          <m:t>2</m:t>
                        </m:r>
                      </m:sup>
                    </m:sSup>
                    <m:r>
                      <a:rPr lang="en-US" sz="3800">
                        <a:effectLst/>
                        <a:latin typeface="Cambria Math"/>
                        <a:ea typeface="Calibri" panose="020F0502020204030204" pitchFamily="34" charset="0"/>
                        <a:cs typeface="Arial" panose="020B0604020202020204" pitchFamily="34" charset="0"/>
                      </a:rPr>
                      <m:t>+6</m:t>
                    </m:r>
                    <m:r>
                      <m:rPr>
                        <m:sty m:val="p"/>
                      </m:rPr>
                      <a:rPr lang="en-US" sz="3800">
                        <a:effectLst/>
                        <a:latin typeface="Cambria Math"/>
                        <a:ea typeface="Calibri" panose="020F0502020204030204" pitchFamily="34" charset="0"/>
                        <a:cs typeface="Arial" panose="020B0604020202020204" pitchFamily="34" charset="0"/>
                      </a:rPr>
                      <m:t>x</m:t>
                    </m:r>
                    <m:r>
                      <a:rPr lang="en-US" sz="3800" i="1">
                        <a:effectLst/>
                        <a:latin typeface="Cambria Math"/>
                        <a:ea typeface="Calibri" panose="020F0502020204030204" pitchFamily="34" charset="0"/>
                        <a:cs typeface="Arial" panose="020B0604020202020204" pitchFamily="34" charset="0"/>
                      </a:rPr>
                      <m:t>−</m:t>
                    </m:r>
                    <m:r>
                      <a:rPr lang="en-US" sz="3800">
                        <a:effectLst/>
                        <a:latin typeface="Cambria Math"/>
                        <a:ea typeface="Calibri" panose="020F0502020204030204" pitchFamily="34" charset="0"/>
                        <a:cs typeface="Arial" panose="020B0604020202020204" pitchFamily="34" charset="0"/>
                      </a:rPr>
                      <m:t>8</m:t>
                    </m:r>
                  </m:oMath>
                </a14:m>
                <a:r>
                  <a:rPr lang="en-US" sz="3800" dirty="0" smtClean="0">
                    <a:effectLst/>
                    <a:latin typeface="+mj-lt"/>
                    <a:ea typeface="Calibri" panose="020F0502020204030204" pitchFamily="34" charset="0"/>
                  </a:rPr>
                  <a:t>.  </a:t>
                </a:r>
                <a:endParaRPr lang="en-US" sz="3800" dirty="0">
                  <a:latin typeface="+mj-lt"/>
                </a:endParaRPr>
              </a:p>
            </p:txBody>
          </p:sp>
        </mc:Choice>
        <mc:Fallback xmlns="">
          <p:sp>
            <p:nvSpPr>
              <p:cNvPr id="5" name="Rectangle 4"/>
              <p:cNvSpPr>
                <a:spLocks noRot="1" noChangeAspect="1" noMove="1" noResize="1" noEditPoints="1" noAdjustHandles="1" noChangeArrowheads="1" noChangeShapeType="1" noTextEdit="1"/>
              </p:cNvSpPr>
              <p:nvPr/>
            </p:nvSpPr>
            <p:spPr>
              <a:xfrm>
                <a:off x="1002696" y="2430136"/>
                <a:ext cx="15925800" cy="2232278"/>
              </a:xfrm>
              <a:prstGeom prst="rect">
                <a:avLst/>
              </a:prstGeom>
              <a:blipFill>
                <a:blip r:embed="rId3"/>
                <a:stretch>
                  <a:fillRect l="-1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67321" y="6057900"/>
                <a:ext cx="17263479" cy="989245"/>
              </a:xfrm>
              <a:prstGeom prst="rect">
                <a:avLst/>
              </a:prstGeom>
            </p:spPr>
            <p:txBody>
              <a:bodyPr wrap="square">
                <a:spAutoFit/>
              </a:bodyPr>
              <a:lstStyle/>
              <a:p>
                <a:pPr>
                  <a:lnSpc>
                    <a:spcPct val="150000"/>
                  </a:lnSpc>
                </a:pPr>
                <a:r>
                  <a:rPr lang="en-US" sz="3800" dirty="0">
                    <a:latin typeface="+mj-lt"/>
                    <a:ea typeface="Calibri" panose="020F0502020204030204" pitchFamily="34" charset="0"/>
                  </a:rPr>
                  <a:t>a) </a:t>
                </a:r>
                <a14:m>
                  <m:oMath xmlns:m="http://schemas.openxmlformats.org/officeDocument/2006/math">
                    <m:r>
                      <m:rPr>
                        <m:sty m:val="p"/>
                      </m:rPr>
                      <a:rPr lang="en-US" sz="3800">
                        <a:effectLst/>
                        <a:latin typeface="Cambria Math"/>
                        <a:ea typeface="Calibri" panose="020F0502020204030204" pitchFamily="34" charset="0"/>
                        <a:cs typeface="Arial" panose="020B0604020202020204" pitchFamily="34" charset="0"/>
                      </a:rPr>
                      <m:t>f</m:t>
                    </m:r>
                    <m:r>
                      <a:rPr lang="en-US" sz="3800">
                        <a:effectLst/>
                        <a:latin typeface="Cambria Math"/>
                        <a:ea typeface="Calibri" panose="020F0502020204030204" pitchFamily="34" charset="0"/>
                        <a:cs typeface="Arial" panose="020B0604020202020204" pitchFamily="34" charset="0"/>
                      </a:rPr>
                      <m:t>(</m:t>
                    </m:r>
                    <m:r>
                      <m:rPr>
                        <m:sty m:val="p"/>
                      </m:rPr>
                      <a:rPr lang="en-US" sz="3800">
                        <a:effectLst/>
                        <a:latin typeface="Cambria Math"/>
                        <a:ea typeface="Calibri" panose="020F0502020204030204" pitchFamily="34" charset="0"/>
                        <a:cs typeface="Arial" panose="020B0604020202020204" pitchFamily="34" charset="0"/>
                      </a:rPr>
                      <m:t>x</m:t>
                    </m:r>
                    <m:r>
                      <a:rPr lang="en-US" sz="3800">
                        <a:effectLst/>
                        <a:latin typeface="Cambria Math"/>
                        <a:ea typeface="Calibri" panose="020F0502020204030204" pitchFamily="34" charset="0"/>
                        <a:cs typeface="Arial" panose="020B0604020202020204" pitchFamily="34" charset="0"/>
                      </a:rPr>
                      <m:t>)=</m:t>
                    </m:r>
                    <m:sSup>
                      <m:sSupPr>
                        <m:ctrlPr>
                          <a:rPr lang="en-US" sz="3800" i="1">
                            <a:effectLst/>
                            <a:latin typeface="Cambria Math"/>
                            <a:cs typeface="Arial" panose="020B0604020202020204" pitchFamily="34" charset="0"/>
                          </a:rPr>
                        </m:ctrlPr>
                      </m:sSupPr>
                      <m:e>
                        <m:r>
                          <m:rPr>
                            <m:sty m:val="p"/>
                          </m:rPr>
                          <a:rPr lang="en-US" sz="3800">
                            <a:effectLst/>
                            <a:latin typeface="Cambria Math"/>
                            <a:ea typeface="Calibri" panose="020F0502020204030204" pitchFamily="34" charset="0"/>
                            <a:cs typeface="Arial" panose="020B0604020202020204" pitchFamily="34" charset="0"/>
                          </a:rPr>
                          <m:t>x</m:t>
                        </m:r>
                      </m:e>
                      <m:sup>
                        <m:r>
                          <a:rPr lang="en-US" sz="3800">
                            <a:effectLst/>
                            <a:latin typeface="Cambria Math"/>
                            <a:ea typeface="Calibri" panose="020F0502020204030204" pitchFamily="34" charset="0"/>
                            <a:cs typeface="Arial" panose="020B0604020202020204" pitchFamily="34" charset="0"/>
                          </a:rPr>
                          <m:t>2</m:t>
                        </m:r>
                      </m:sup>
                    </m:sSup>
                    <m:r>
                      <a:rPr lang="en-US" sz="3800">
                        <a:effectLst/>
                        <a:latin typeface="Cambria Math"/>
                        <a:ea typeface="Calibri" panose="020F0502020204030204" pitchFamily="34" charset="0"/>
                        <a:cs typeface="Arial" panose="020B0604020202020204" pitchFamily="34" charset="0"/>
                      </a:rPr>
                      <m:t>+</m:t>
                    </m:r>
                    <m:r>
                      <m:rPr>
                        <m:sty m:val="p"/>
                      </m:rPr>
                      <a:rPr lang="en-US" sz="3800">
                        <a:effectLst/>
                        <a:latin typeface="Cambria Math"/>
                        <a:ea typeface="Calibri" panose="020F0502020204030204" pitchFamily="34" charset="0"/>
                        <a:cs typeface="Arial" panose="020B0604020202020204" pitchFamily="34" charset="0"/>
                      </a:rPr>
                      <m:t>x</m:t>
                    </m:r>
                    <m:r>
                      <a:rPr lang="en-US" sz="3800">
                        <a:effectLst/>
                        <a:latin typeface="Cambria Math"/>
                        <a:ea typeface="Calibri" panose="020F0502020204030204" pitchFamily="34" charset="0"/>
                        <a:cs typeface="Arial" panose="020B0604020202020204" pitchFamily="34" charset="0"/>
                      </a:rPr>
                      <m:t>+1</m:t>
                    </m:r>
                  </m:oMath>
                </a14:m>
                <a:r>
                  <a:rPr lang="en-US" sz="3800" dirty="0">
                    <a:effectLst/>
                    <a:latin typeface="+mj-lt"/>
                    <a:ea typeface="Calibri" panose="020F0502020204030204" pitchFamily="34" charset="0"/>
                  </a:rPr>
                  <a:t> </a:t>
                </a:r>
                <a:r>
                  <a:rPr lang="en-US" sz="3800" dirty="0" err="1">
                    <a:effectLst/>
                    <a:latin typeface="+mj-lt"/>
                    <a:ea typeface="Calibri" panose="020F0502020204030204" pitchFamily="34" charset="0"/>
                  </a:rPr>
                  <a:t>có</a:t>
                </a:r>
                <a:r>
                  <a:rPr lang="en-US" sz="3800" dirty="0">
                    <a:effectLst/>
                    <a:latin typeface="+mj-lt"/>
                    <a:ea typeface="Calibri" panose="020F0502020204030204" pitchFamily="34" charset="0"/>
                  </a:rPr>
                  <a:t> </a:t>
                </a:r>
                <a14:m>
                  <m:oMath xmlns:m="http://schemas.openxmlformats.org/officeDocument/2006/math">
                    <m:r>
                      <m:rPr>
                        <m:sty m:val="p"/>
                      </m:rPr>
                      <a:rPr lang="en-US" sz="3800">
                        <a:effectLst/>
                        <a:latin typeface="Cambria Math"/>
                        <a:ea typeface="Calibri" panose="020F0502020204030204" pitchFamily="34" charset="0"/>
                        <a:cs typeface="Arial" panose="020B0604020202020204" pitchFamily="34" charset="0"/>
                      </a:rPr>
                      <m:t>Δ</m:t>
                    </m:r>
                    <m:r>
                      <a:rPr lang="en-US" sz="3800">
                        <a:effectLst/>
                        <a:latin typeface="Cambria Math"/>
                        <a:ea typeface="Calibri" panose="020F0502020204030204" pitchFamily="34" charset="0"/>
                        <a:cs typeface="Arial" panose="020B0604020202020204" pitchFamily="34" charset="0"/>
                      </a:rPr>
                      <m:t>=</m:t>
                    </m:r>
                    <m:r>
                      <a:rPr lang="en-US" sz="3800" i="1">
                        <a:effectLst/>
                        <a:latin typeface="Cambria Math"/>
                        <a:ea typeface="Calibri" panose="020F0502020204030204" pitchFamily="34" charset="0"/>
                        <a:cs typeface="Arial" panose="020B0604020202020204" pitchFamily="34" charset="0"/>
                      </a:rPr>
                      <m:t>−</m:t>
                    </m:r>
                    <m:r>
                      <a:rPr lang="en-US" sz="3800">
                        <a:effectLst/>
                        <a:latin typeface="Cambria Math"/>
                        <a:ea typeface="Calibri" panose="020F0502020204030204" pitchFamily="34" charset="0"/>
                        <a:cs typeface="Arial" panose="020B0604020202020204" pitchFamily="34" charset="0"/>
                      </a:rPr>
                      <m:t>3&lt;0</m:t>
                    </m:r>
                  </m:oMath>
                </a14:m>
                <a:r>
                  <a:rPr lang="en-US" sz="3800" dirty="0">
                    <a:effectLst/>
                    <a:latin typeface="+mj-lt"/>
                    <a:ea typeface="Calibri" panose="020F0502020204030204" pitchFamily="34" charset="0"/>
                  </a:rPr>
                  <a:t> </a:t>
                </a:r>
                <a:r>
                  <a:rPr lang="en-US" sz="3800" dirty="0" err="1">
                    <a:effectLst/>
                    <a:latin typeface="+mj-lt"/>
                    <a:ea typeface="Calibri" panose="020F0502020204030204" pitchFamily="34" charset="0"/>
                  </a:rPr>
                  <a:t>và</a:t>
                </a:r>
                <a:r>
                  <a:rPr lang="en-US" sz="3800" dirty="0">
                    <a:effectLst/>
                    <a:latin typeface="+mj-lt"/>
                    <a:ea typeface="Calibri" panose="020F0502020204030204" pitchFamily="34" charset="0"/>
                  </a:rPr>
                  <a:t> </a:t>
                </a:r>
                <a14:m>
                  <m:oMath xmlns:m="http://schemas.openxmlformats.org/officeDocument/2006/math">
                    <m:r>
                      <m:rPr>
                        <m:sty m:val="p"/>
                      </m:rPr>
                      <a:rPr lang="en-US" sz="3800">
                        <a:effectLst/>
                        <a:latin typeface="Cambria Math"/>
                        <a:ea typeface="Calibri" panose="020F0502020204030204" pitchFamily="34" charset="0"/>
                        <a:cs typeface="Arial" panose="020B0604020202020204" pitchFamily="34" charset="0"/>
                      </a:rPr>
                      <m:t>a</m:t>
                    </m:r>
                    <m:r>
                      <a:rPr lang="en-US" sz="3800">
                        <a:effectLst/>
                        <a:latin typeface="Cambria Math"/>
                        <a:ea typeface="Calibri" panose="020F0502020204030204" pitchFamily="34" charset="0"/>
                        <a:cs typeface="Arial" panose="020B0604020202020204" pitchFamily="34" charset="0"/>
                      </a:rPr>
                      <m:t>=1&gt;0</m:t>
                    </m:r>
                  </m:oMath>
                </a14:m>
                <a:r>
                  <a:rPr lang="en-US" sz="3800" dirty="0">
                    <a:effectLst/>
                    <a:latin typeface="+mj-lt"/>
                    <a:ea typeface="Calibri" panose="020F0502020204030204" pitchFamily="34" charset="0"/>
                  </a:rPr>
                  <a:t> </a:t>
                </a:r>
                <a:r>
                  <a:rPr lang="en-US" sz="3800" dirty="0" err="1">
                    <a:effectLst/>
                    <a:latin typeface="+mj-lt"/>
                    <a:ea typeface="Calibri" panose="020F0502020204030204" pitchFamily="34" charset="0"/>
                  </a:rPr>
                  <a:t>nên</a:t>
                </a:r>
                <a:r>
                  <a:rPr lang="en-US" sz="3800" dirty="0">
                    <a:effectLst/>
                    <a:latin typeface="+mj-lt"/>
                    <a:ea typeface="Calibri" panose="020F0502020204030204" pitchFamily="34" charset="0"/>
                  </a:rPr>
                  <a:t> </a:t>
                </a:r>
                <a14:m>
                  <m:oMath xmlns:m="http://schemas.openxmlformats.org/officeDocument/2006/math">
                    <m:r>
                      <m:rPr>
                        <m:sty m:val="p"/>
                      </m:rPr>
                      <a:rPr lang="en-US" sz="3800">
                        <a:effectLst/>
                        <a:latin typeface="Cambria Math"/>
                        <a:ea typeface="Calibri" panose="020F0502020204030204" pitchFamily="34" charset="0"/>
                        <a:cs typeface="Arial" panose="020B0604020202020204" pitchFamily="34" charset="0"/>
                      </a:rPr>
                      <m:t>f</m:t>
                    </m:r>
                    <m:r>
                      <a:rPr lang="en-US" sz="3800">
                        <a:effectLst/>
                        <a:latin typeface="Cambria Math"/>
                        <a:ea typeface="Calibri" panose="020F0502020204030204" pitchFamily="34" charset="0"/>
                        <a:cs typeface="Arial" panose="020B0604020202020204" pitchFamily="34" charset="0"/>
                      </a:rPr>
                      <m:t>(</m:t>
                    </m:r>
                    <m:r>
                      <m:rPr>
                        <m:sty m:val="p"/>
                      </m:rPr>
                      <a:rPr lang="en-US" sz="3800">
                        <a:effectLst/>
                        <a:latin typeface="Cambria Math"/>
                        <a:ea typeface="Calibri" panose="020F0502020204030204" pitchFamily="34" charset="0"/>
                        <a:cs typeface="Arial" panose="020B0604020202020204" pitchFamily="34" charset="0"/>
                      </a:rPr>
                      <m:t>x</m:t>
                    </m:r>
                    <m:r>
                      <a:rPr lang="en-US" sz="3800">
                        <a:effectLst/>
                        <a:latin typeface="Cambria Math"/>
                        <a:ea typeface="Calibri" panose="020F0502020204030204" pitchFamily="34" charset="0"/>
                        <a:cs typeface="Arial" panose="020B0604020202020204" pitchFamily="34" charset="0"/>
                      </a:rPr>
                      <m:t>)&gt;0</m:t>
                    </m:r>
                  </m:oMath>
                </a14:m>
                <a:r>
                  <a:rPr lang="en-US" sz="3800" dirty="0">
                    <a:effectLst/>
                    <a:latin typeface="+mj-lt"/>
                    <a:ea typeface="Calibri" panose="020F0502020204030204" pitchFamily="34" charset="0"/>
                  </a:rPr>
                  <a:t> </a:t>
                </a:r>
                <a:r>
                  <a:rPr lang="en-US" sz="3800" dirty="0" err="1">
                    <a:effectLst/>
                    <a:latin typeface="+mj-lt"/>
                    <a:ea typeface="Calibri" panose="020F0502020204030204" pitchFamily="34" charset="0"/>
                  </a:rPr>
                  <a:t>với</a:t>
                </a:r>
                <a:r>
                  <a:rPr lang="en-US" sz="3800" dirty="0">
                    <a:effectLst/>
                    <a:latin typeface="+mj-lt"/>
                    <a:ea typeface="Calibri" panose="020F0502020204030204" pitchFamily="34" charset="0"/>
                  </a:rPr>
                  <a:t> </a:t>
                </a:r>
                <a:r>
                  <a:rPr lang="en-US" sz="3800" dirty="0" err="1">
                    <a:effectLst/>
                    <a:latin typeface="+mj-lt"/>
                    <a:ea typeface="Calibri" panose="020F0502020204030204" pitchFamily="34" charset="0"/>
                  </a:rPr>
                  <a:t>mọi</a:t>
                </a:r>
                <a:r>
                  <a:rPr lang="en-US" sz="3800" dirty="0">
                    <a:effectLst/>
                    <a:latin typeface="+mj-lt"/>
                    <a:ea typeface="Calibri" panose="020F0502020204030204" pitchFamily="34" charset="0"/>
                  </a:rPr>
                  <a:t> </a:t>
                </a:r>
                <a14:m>
                  <m:oMath xmlns:m="http://schemas.openxmlformats.org/officeDocument/2006/math">
                    <m:r>
                      <m:rPr>
                        <m:sty m:val="p"/>
                      </m:rPr>
                      <a:rPr lang="en-US" sz="3800">
                        <a:effectLst/>
                        <a:latin typeface="Cambria Math"/>
                        <a:ea typeface="Calibri" panose="020F0502020204030204" pitchFamily="34" charset="0"/>
                        <a:cs typeface="Arial" panose="020B0604020202020204" pitchFamily="34" charset="0"/>
                      </a:rPr>
                      <m:t>x</m:t>
                    </m:r>
                    <m:r>
                      <a:rPr lang="en-US" sz="3800">
                        <a:effectLst/>
                        <a:latin typeface="Cambria Math"/>
                        <a:ea typeface="Calibri" panose="020F0502020204030204" pitchFamily="34" charset="0"/>
                        <a:cs typeface="Arial" panose="020B0604020202020204" pitchFamily="34" charset="0"/>
                      </a:rPr>
                      <m:t>∈</m:t>
                    </m:r>
                    <m:r>
                      <a:rPr lang="en-US" sz="3800" i="1">
                        <a:effectLst/>
                        <a:latin typeface="Cambria Math"/>
                        <a:ea typeface="Calibri" panose="020F0502020204030204" pitchFamily="34" charset="0"/>
                        <a:cs typeface="Arial" panose="020B0604020202020204" pitchFamily="34" charset="0"/>
                      </a:rPr>
                      <m:t>ℝ</m:t>
                    </m:r>
                  </m:oMath>
                </a14:m>
                <a:r>
                  <a:rPr lang="en-US" sz="3800" dirty="0" smtClean="0">
                    <a:effectLst/>
                    <a:latin typeface="+mj-lt"/>
                    <a:ea typeface="Calibri" panose="020F0502020204030204" pitchFamily="34" charset="0"/>
                  </a:rPr>
                  <a:t>.</a:t>
                </a:r>
                <a:endParaRPr lang="en-US" sz="3800" dirty="0">
                  <a:latin typeface="+mj-lt"/>
                </a:endParaRPr>
              </a:p>
            </p:txBody>
          </p:sp>
        </mc:Choice>
        <mc:Fallback xmlns="">
          <p:sp>
            <p:nvSpPr>
              <p:cNvPr id="6" name="Rectangle 5"/>
              <p:cNvSpPr>
                <a:spLocks noRot="1" noChangeAspect="1" noMove="1" noResize="1" noEditPoints="1" noAdjustHandles="1" noChangeArrowheads="1" noChangeShapeType="1" noTextEdit="1"/>
              </p:cNvSpPr>
              <p:nvPr/>
            </p:nvSpPr>
            <p:spPr>
              <a:xfrm>
                <a:off x="567321" y="6057900"/>
                <a:ext cx="17263479" cy="989245"/>
              </a:xfrm>
              <a:prstGeom prst="rect">
                <a:avLst/>
              </a:prstGeom>
              <a:blipFill>
                <a:blip r:embed="rId4"/>
                <a:stretch>
                  <a:fillRect l="-1165" b="-1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09906" y="7048500"/>
                <a:ext cx="17170122" cy="2209836"/>
              </a:xfrm>
              <a:prstGeom prst="rect">
                <a:avLst/>
              </a:prstGeom>
            </p:spPr>
            <p:txBody>
              <a:bodyPr wrap="square">
                <a:spAutoFit/>
              </a:bodyPr>
              <a:lstStyle/>
              <a:p>
                <a:pPr>
                  <a:lnSpc>
                    <a:spcPct val="150000"/>
                  </a:lnSpc>
                </a:pPr>
                <a:r>
                  <a:rPr lang="en-US" sz="3800" dirty="0">
                    <a:solidFill>
                      <a:srgbClr val="434343"/>
                    </a:solidFill>
                    <a:ea typeface="Calibri" panose="020F0502020204030204" pitchFamily="34" charset="0"/>
                  </a:rPr>
                  <a:t>b) </a:t>
                </a:r>
                <a14:m>
                  <m:oMath xmlns:m="http://schemas.openxmlformats.org/officeDocument/2006/math">
                    <m:r>
                      <m:rPr>
                        <m:sty m:val="p"/>
                      </m:rP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g</m:t>
                    </m:r>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x</m:t>
                    </m:r>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srgbClr val="434343"/>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srgbClr val="434343"/>
                            </a:solidFill>
                            <a:latin typeface="Cambria Math"/>
                            <a:cs typeface="Arial" panose="020B0604020202020204" pitchFamily="34" charset="0"/>
                          </a:rPr>
                        </m:ctrlPr>
                      </m:fPr>
                      <m:num>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3</m:t>
                        </m:r>
                      </m:num>
                      <m:den>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2</m:t>
                        </m:r>
                      </m:den>
                    </m:f>
                    <m:sSup>
                      <m:sSupPr>
                        <m:ctrlPr>
                          <a:rPr lang="en-US" sz="3800" i="1">
                            <a:solidFill>
                              <a:srgbClr val="434343"/>
                            </a:solidFill>
                            <a:latin typeface="Cambria Math"/>
                            <a:cs typeface="Arial" panose="020B0604020202020204" pitchFamily="34" charset="0"/>
                          </a:rPr>
                        </m:ctrlPr>
                      </m:sSupPr>
                      <m:e>
                        <m:r>
                          <m:rPr>
                            <m:sty m:val="p"/>
                          </m:rP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x</m:t>
                        </m:r>
                      </m:e>
                      <m:sup>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2</m:t>
                        </m:r>
                      </m:sup>
                    </m:sSup>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+9</m:t>
                    </m:r>
                    <m:r>
                      <m:rPr>
                        <m:sty m:val="p"/>
                      </m:rP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x</m:t>
                    </m:r>
                    <m:r>
                      <a:rPr lang="en-US" sz="3800" i="1">
                        <a:solidFill>
                          <a:srgbClr val="434343"/>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srgbClr val="434343"/>
                            </a:solidFill>
                            <a:latin typeface="Cambria Math"/>
                            <a:cs typeface="Arial" panose="020B0604020202020204" pitchFamily="34" charset="0"/>
                          </a:rPr>
                        </m:ctrlPr>
                      </m:fPr>
                      <m:num>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27</m:t>
                        </m:r>
                      </m:num>
                      <m:den>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2</m:t>
                        </m:r>
                      </m:den>
                    </m:f>
                  </m:oMath>
                </a14:m>
                <a:r>
                  <a:rPr lang="en-US" sz="3800" dirty="0">
                    <a:solidFill>
                      <a:srgbClr val="434343"/>
                    </a:solidFill>
                    <a:ea typeface="Calibri" panose="020F0502020204030204" pitchFamily="34" charset="0"/>
                  </a:rPr>
                  <a:t> </a:t>
                </a:r>
                <a:r>
                  <a:rPr lang="en-US" sz="3800" dirty="0" err="1">
                    <a:solidFill>
                      <a:srgbClr val="434343"/>
                    </a:solidFill>
                    <a:ea typeface="Calibri" panose="020F0502020204030204" pitchFamily="34" charset="0"/>
                  </a:rPr>
                  <a:t>có</a:t>
                </a:r>
                <a:r>
                  <a:rPr lang="en-US" sz="3800" dirty="0">
                    <a:solidFill>
                      <a:srgbClr val="434343"/>
                    </a:solidFill>
                    <a:ea typeface="Calibri" panose="020F0502020204030204" pitchFamily="34" charset="0"/>
                  </a:rPr>
                  <a:t> </a:t>
                </a:r>
                <a14:m>
                  <m:oMath xmlns:m="http://schemas.openxmlformats.org/officeDocument/2006/math">
                    <m:r>
                      <m:rPr>
                        <m:sty m:val="p"/>
                      </m:rP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Δ</m:t>
                    </m:r>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=0</m:t>
                    </m:r>
                  </m:oMath>
                </a14:m>
                <a:r>
                  <a:rPr lang="en-US" sz="3800" dirty="0">
                    <a:solidFill>
                      <a:srgbClr val="434343"/>
                    </a:solidFill>
                    <a:ea typeface="Calibri" panose="020F0502020204030204" pitchFamily="34" charset="0"/>
                  </a:rPr>
                  <a:t> </a:t>
                </a:r>
                <a:r>
                  <a:rPr lang="en-US" sz="3800" dirty="0" err="1">
                    <a:solidFill>
                      <a:srgbClr val="434343"/>
                    </a:solidFill>
                    <a:ea typeface="Calibri" panose="020F0502020204030204" pitchFamily="34" charset="0"/>
                  </a:rPr>
                  <a:t>và</a:t>
                </a:r>
                <a:r>
                  <a:rPr lang="en-US" sz="3800" dirty="0">
                    <a:solidFill>
                      <a:srgbClr val="434343"/>
                    </a:solidFill>
                    <a:ea typeface="Calibri" panose="020F0502020204030204" pitchFamily="34" charset="0"/>
                  </a:rPr>
                  <a:t> </a:t>
                </a:r>
                <a14:m>
                  <m:oMath xmlns:m="http://schemas.openxmlformats.org/officeDocument/2006/math">
                    <m:r>
                      <m:rPr>
                        <m:sty m:val="p"/>
                      </m:rP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a</m:t>
                    </m:r>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srgbClr val="434343"/>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srgbClr val="434343"/>
                            </a:solidFill>
                            <a:latin typeface="Cambria Math"/>
                            <a:cs typeface="Arial" panose="020B0604020202020204" pitchFamily="34" charset="0"/>
                          </a:rPr>
                        </m:ctrlPr>
                      </m:fPr>
                      <m:num>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3</m:t>
                        </m:r>
                      </m:num>
                      <m:den>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&lt;0</m:t>
                    </m:r>
                  </m:oMath>
                </a14:m>
                <a:r>
                  <a:rPr lang="en-US" sz="3800" dirty="0">
                    <a:solidFill>
                      <a:srgbClr val="434343"/>
                    </a:solidFill>
                    <a:ea typeface="Calibri" panose="020F0502020204030204" pitchFamily="34" charset="0"/>
                  </a:rPr>
                  <a:t> </a:t>
                </a:r>
                <a:r>
                  <a:rPr lang="en-US" sz="3800" dirty="0" err="1">
                    <a:solidFill>
                      <a:srgbClr val="434343"/>
                    </a:solidFill>
                    <a:ea typeface="Calibri" panose="020F0502020204030204" pitchFamily="34" charset="0"/>
                  </a:rPr>
                  <a:t>nên</a:t>
                </a:r>
                <a:r>
                  <a:rPr lang="en-US" sz="3800" dirty="0">
                    <a:solidFill>
                      <a:srgbClr val="434343"/>
                    </a:solidFill>
                    <a:ea typeface="Calibri" panose="020F0502020204030204" pitchFamily="34" charset="0"/>
                  </a:rPr>
                  <a:t> </a:t>
                </a:r>
                <a14:m>
                  <m:oMath xmlns:m="http://schemas.openxmlformats.org/officeDocument/2006/math">
                    <m:r>
                      <m:rPr>
                        <m:sty m:val="p"/>
                      </m:rP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g</m:t>
                    </m:r>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x</m:t>
                    </m:r>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434343"/>
                    </a:solidFill>
                    <a:ea typeface="Calibri" panose="020F0502020204030204" pitchFamily="34" charset="0"/>
                  </a:rPr>
                  <a:t> </a:t>
                </a:r>
                <a:r>
                  <a:rPr lang="en-US" sz="3800" dirty="0" err="1">
                    <a:solidFill>
                      <a:srgbClr val="434343"/>
                    </a:solidFill>
                    <a:ea typeface="Calibri" panose="020F0502020204030204" pitchFamily="34" charset="0"/>
                  </a:rPr>
                  <a:t>có</a:t>
                </a:r>
                <a:r>
                  <a:rPr lang="en-US" sz="3800" dirty="0">
                    <a:solidFill>
                      <a:srgbClr val="434343"/>
                    </a:solidFill>
                    <a:ea typeface="Calibri" panose="020F0502020204030204" pitchFamily="34" charset="0"/>
                  </a:rPr>
                  <a:t> </a:t>
                </a:r>
                <a:r>
                  <a:rPr lang="en-US" sz="3800" dirty="0" err="1">
                    <a:solidFill>
                      <a:srgbClr val="434343"/>
                    </a:solidFill>
                    <a:ea typeface="Calibri" panose="020F0502020204030204" pitchFamily="34" charset="0"/>
                  </a:rPr>
                  <a:t>nghiệm</a:t>
                </a:r>
                <a:r>
                  <a:rPr lang="en-US" sz="3800" dirty="0">
                    <a:solidFill>
                      <a:srgbClr val="434343"/>
                    </a:solidFill>
                    <a:ea typeface="Calibri" panose="020F0502020204030204" pitchFamily="34" charset="0"/>
                  </a:rPr>
                  <a:t> </a:t>
                </a:r>
                <a:r>
                  <a:rPr lang="en-US" sz="3800" dirty="0" err="1">
                    <a:solidFill>
                      <a:srgbClr val="434343"/>
                    </a:solidFill>
                    <a:ea typeface="Calibri" panose="020F0502020204030204" pitchFamily="34" charset="0"/>
                  </a:rPr>
                  <a:t>kép</a:t>
                </a:r>
                <a:r>
                  <a:rPr lang="en-US" sz="3800" dirty="0">
                    <a:solidFill>
                      <a:srgbClr val="434343"/>
                    </a:solidFill>
                    <a:ea typeface="Calibri" panose="020F0502020204030204" pitchFamily="34" charset="0"/>
                  </a:rPr>
                  <a:t> </a:t>
                </a:r>
                <a14:m>
                  <m:oMath xmlns:m="http://schemas.openxmlformats.org/officeDocument/2006/math">
                    <m:r>
                      <m:rPr>
                        <m:sty m:val="p"/>
                      </m:rP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x</m:t>
                    </m:r>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=3</m:t>
                    </m:r>
                  </m:oMath>
                </a14:m>
                <a:r>
                  <a:rPr lang="en-US" sz="3800" dirty="0">
                    <a:solidFill>
                      <a:srgbClr val="434343"/>
                    </a:solidFill>
                    <a:ea typeface="Calibri" panose="020F0502020204030204" pitchFamily="34" charset="0"/>
                  </a:rPr>
                  <a:t> </a:t>
                </a:r>
                <a:r>
                  <a:rPr lang="en-US" sz="3800" dirty="0" err="1">
                    <a:solidFill>
                      <a:srgbClr val="434343"/>
                    </a:solidFill>
                    <a:ea typeface="Calibri" panose="020F0502020204030204" pitchFamily="34" charset="0"/>
                  </a:rPr>
                  <a:t>và</a:t>
                </a:r>
                <a:r>
                  <a:rPr lang="en-US" sz="3800" dirty="0">
                    <a:solidFill>
                      <a:srgbClr val="434343"/>
                    </a:solidFill>
                    <a:ea typeface="Calibri" panose="020F0502020204030204" pitchFamily="34" charset="0"/>
                  </a:rPr>
                  <a:t> </a:t>
                </a:r>
                <a14:m>
                  <m:oMath xmlns:m="http://schemas.openxmlformats.org/officeDocument/2006/math">
                    <m:r>
                      <m:rPr>
                        <m:sty m:val="p"/>
                      </m:rP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g</m:t>
                    </m:r>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x</m:t>
                    </m:r>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)&lt;0</m:t>
                    </m:r>
                  </m:oMath>
                </a14:m>
                <a:r>
                  <a:rPr lang="en-US" sz="3800" dirty="0">
                    <a:solidFill>
                      <a:srgbClr val="434343"/>
                    </a:solidFill>
                    <a:ea typeface="Calibri" panose="020F0502020204030204" pitchFamily="34" charset="0"/>
                  </a:rPr>
                  <a:t> </a:t>
                </a:r>
                <a:r>
                  <a:rPr lang="en-US" sz="3800" dirty="0" err="1">
                    <a:solidFill>
                      <a:srgbClr val="434343"/>
                    </a:solidFill>
                    <a:ea typeface="Calibri" panose="020F0502020204030204" pitchFamily="34" charset="0"/>
                  </a:rPr>
                  <a:t>với</a:t>
                </a:r>
                <a:r>
                  <a:rPr lang="en-US" sz="3800" dirty="0">
                    <a:solidFill>
                      <a:srgbClr val="434343"/>
                    </a:solidFill>
                    <a:ea typeface="Calibri" panose="020F0502020204030204" pitchFamily="34" charset="0"/>
                  </a:rPr>
                  <a:t> </a:t>
                </a:r>
                <a:r>
                  <a:rPr lang="en-US" sz="3800" dirty="0" err="1">
                    <a:solidFill>
                      <a:srgbClr val="434343"/>
                    </a:solidFill>
                    <a:ea typeface="Calibri" panose="020F0502020204030204" pitchFamily="34" charset="0"/>
                  </a:rPr>
                  <a:t>mọi</a:t>
                </a:r>
                <a:r>
                  <a:rPr lang="en-US" sz="3800" dirty="0">
                    <a:solidFill>
                      <a:srgbClr val="434343"/>
                    </a:solidFill>
                    <a:ea typeface="Calibri" panose="020F0502020204030204" pitchFamily="34" charset="0"/>
                  </a:rPr>
                  <a:t> </a:t>
                </a:r>
                <a14:m>
                  <m:oMath xmlns:m="http://schemas.openxmlformats.org/officeDocument/2006/math">
                    <m:r>
                      <m:rPr>
                        <m:sty m:val="p"/>
                      </m:rP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x</m:t>
                    </m:r>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≠3</m:t>
                    </m:r>
                  </m:oMath>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509906" y="7048500"/>
                <a:ext cx="17170122" cy="2209836"/>
              </a:xfrm>
              <a:prstGeom prst="rect">
                <a:avLst/>
              </a:prstGeom>
              <a:blipFill>
                <a:blip r:embed="rId5"/>
                <a:stretch>
                  <a:fillRect l="-1172" b="-5234"/>
                </a:stretch>
              </a:blipFill>
            </p:spPr>
            <p:txBody>
              <a:bodyPr/>
              <a:lstStyle/>
              <a:p>
                <a:r>
                  <a:rPr lang="en-US">
                    <a:noFill/>
                  </a:rPr>
                  <a:t> </a:t>
                </a:r>
              </a:p>
            </p:txBody>
          </p:sp>
        </mc:Fallback>
      </mc:AlternateContent>
    </p:spTree>
    <p:extLst>
      <p:ext uri="{BB962C8B-B14F-4D97-AF65-F5344CB8AC3E}">
        <p14:creationId xmlns:p14="http://schemas.microsoft.com/office/powerpoint/2010/main" val="1855056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31"/>
                                        </p:tgtEl>
                                        <p:attrNameLst>
                                          <p:attrName>style.visibility</p:attrName>
                                        </p:attrNameLst>
                                      </p:cBhvr>
                                      <p:to>
                                        <p:strVal val="visible"/>
                                      </p:to>
                                    </p:set>
                                    <p:animEffect transition="in" filter="fade">
                                      <p:cBhvr>
                                        <p:cTn id="12" dur="500"/>
                                        <p:tgtEl>
                                          <p:spTgt spid="22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2" grpId="0" animBg="1"/>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62674" y="2195754"/>
            <a:ext cx="17953876" cy="7195554"/>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509906" y="1681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5564396" y="714433"/>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(SGK – </a:t>
            </a:r>
            <a:r>
              <a:rPr lang="nl-NL"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21</a:t>
            </a:r>
            <a:r>
              <a:rPr lang="nl-NL"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dirty="0">
              <a:latin typeface="+mj-lt"/>
            </a:endParaRPr>
          </a:p>
        </p:txBody>
      </p:sp>
      <p:sp>
        <p:nvSpPr>
          <p:cNvPr id="44" name="Google Shape;2254;p39"/>
          <p:cNvSpPr/>
          <p:nvPr/>
        </p:nvSpPr>
        <p:spPr>
          <a:xfrm>
            <a:off x="5327696" y="79564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226186" y="960375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41054" y="1662358"/>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898791" y="1807267"/>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sp>
            <p:nvSpPr>
              <p:cNvPr id="5" name="Rectangle 4"/>
              <p:cNvSpPr/>
              <p:nvPr/>
            </p:nvSpPr>
            <p:spPr>
              <a:xfrm>
                <a:off x="635746" y="2325455"/>
                <a:ext cx="4189454" cy="98924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srgbClr val="434343"/>
                    </a:solidFill>
                    <a:effectLst/>
                    <a:uLnTx/>
                    <a:uFillTx/>
                    <a:latin typeface="Arial"/>
                    <a:ea typeface="Calibri" panose="020F0502020204030204" pitchFamily="34" charset="0"/>
                    <a:cs typeface="+mn-cs"/>
                  </a:rPr>
                  <a:t>c</a:t>
                </a:r>
                <a:r>
                  <a:rPr kumimoji="0" lang="en-US" sz="3800" b="0" i="0" u="none" strike="noStrike" kern="1200" cap="none" spc="0" normalizeH="0" baseline="0" noProof="0" dirty="0">
                    <a:ln>
                      <a:noFill/>
                    </a:ln>
                    <a:solidFill>
                      <a:srgbClr val="434343"/>
                    </a:solidFill>
                    <a:effectLst/>
                    <a:uLnTx/>
                    <a:uFillTx/>
                    <a:latin typeface="Arial"/>
                    <a:ea typeface="Calibri" panose="020F0502020204030204" pitchFamily="34" charset="0"/>
                    <a:cs typeface="+mn-cs"/>
                  </a:rPr>
                  <a:t>) </a:t>
                </a:r>
                <a14:m>
                  <m:oMath xmlns:m="http://schemas.openxmlformats.org/officeDocument/2006/math">
                    <m:r>
                      <a:rPr kumimoji="0" lang="en-US" sz="3800" b="0" i="0" u="none" strike="noStrike" kern="1200" cap="none" spc="0" normalizeH="0" baseline="0" noProof="0">
                        <a:ln>
                          <a:noFill/>
                        </a:ln>
                        <a:solidFill>
                          <a:srgbClr val="434343"/>
                        </a:solidFill>
                        <a:effectLst/>
                        <a:uLnTx/>
                        <a:uFillTx/>
                        <a:latin typeface="Cambria Math"/>
                        <a:ea typeface="Calibri" panose="020F0502020204030204" pitchFamily="34" charset="0"/>
                        <a:cs typeface="Arial" panose="020B0604020202020204" pitchFamily="34" charset="0"/>
                      </a:rPr>
                      <m:t>2</m:t>
                    </m:r>
                    <m:sSup>
                      <m:sSupPr>
                        <m:ctrlPr>
                          <a:rPr kumimoji="0" lang="en-US" sz="3800" b="0" i="1" u="none" strike="noStrike" kern="1200" cap="none" spc="0" normalizeH="0" baseline="0" noProof="0">
                            <a:ln>
                              <a:noFill/>
                            </a:ln>
                            <a:solidFill>
                              <a:srgbClr val="434343"/>
                            </a:solidFill>
                            <a:effectLst/>
                            <a:uLnTx/>
                            <a:uFillTx/>
                            <a:latin typeface="Cambria Math"/>
                            <a:ea typeface="+mn-ea"/>
                            <a:cs typeface="Arial" panose="020B0604020202020204" pitchFamily="34" charset="0"/>
                          </a:rPr>
                        </m:ctrlPr>
                      </m:sSupPr>
                      <m:e>
                        <m:r>
                          <m:rPr>
                            <m:sty m:val="p"/>
                          </m:rPr>
                          <a:rPr kumimoji="0" lang="en-US" sz="3800" b="0" i="0" u="none" strike="noStrike" kern="1200" cap="none" spc="0" normalizeH="0" baseline="0" noProof="0">
                            <a:ln>
                              <a:noFill/>
                            </a:ln>
                            <a:solidFill>
                              <a:srgbClr val="434343"/>
                            </a:solidFill>
                            <a:effectLst/>
                            <a:uLnTx/>
                            <a:uFillTx/>
                            <a:latin typeface="Cambria Math"/>
                            <a:ea typeface="Calibri" panose="020F0502020204030204" pitchFamily="34" charset="0"/>
                            <a:cs typeface="Arial" panose="020B0604020202020204" pitchFamily="34" charset="0"/>
                          </a:rPr>
                          <m:t>x</m:t>
                        </m:r>
                      </m:e>
                      <m:sup>
                        <m:r>
                          <a:rPr kumimoji="0" lang="en-US" sz="3800" b="0" i="0" u="none" strike="noStrike" kern="1200" cap="none" spc="0" normalizeH="0" baseline="0" noProof="0">
                            <a:ln>
                              <a:noFill/>
                            </a:ln>
                            <a:solidFill>
                              <a:srgbClr val="434343"/>
                            </a:solidFill>
                            <a:effectLst/>
                            <a:uLnTx/>
                            <a:uFillTx/>
                            <a:latin typeface="Cambria Math"/>
                            <a:ea typeface="Calibri" panose="020F0502020204030204" pitchFamily="34" charset="0"/>
                            <a:cs typeface="Arial" panose="020B0604020202020204" pitchFamily="34" charset="0"/>
                          </a:rPr>
                          <m:t>2</m:t>
                        </m:r>
                      </m:sup>
                    </m:sSup>
                    <m:r>
                      <a:rPr kumimoji="0" lang="en-US" sz="3800" b="0" i="0" u="none" strike="noStrike" kern="1200" cap="none" spc="0" normalizeH="0" baseline="0" noProof="0">
                        <a:ln>
                          <a:noFill/>
                        </a:ln>
                        <a:solidFill>
                          <a:srgbClr val="434343"/>
                        </a:solidFill>
                        <a:effectLst/>
                        <a:uLnTx/>
                        <a:uFillTx/>
                        <a:latin typeface="Cambria Math"/>
                        <a:ea typeface="Calibri" panose="020F0502020204030204" pitchFamily="34" charset="0"/>
                        <a:cs typeface="Arial" panose="020B0604020202020204" pitchFamily="34" charset="0"/>
                      </a:rPr>
                      <m:t>+6</m:t>
                    </m:r>
                    <m:r>
                      <m:rPr>
                        <m:sty m:val="p"/>
                      </m:rPr>
                      <a:rPr kumimoji="0" lang="en-US" sz="3800" b="0" i="0" u="none" strike="noStrike" kern="1200" cap="none" spc="0" normalizeH="0" baseline="0" noProof="0">
                        <a:ln>
                          <a:noFill/>
                        </a:ln>
                        <a:solidFill>
                          <a:srgbClr val="434343"/>
                        </a:solidFill>
                        <a:effectLst/>
                        <a:uLnTx/>
                        <a:uFillTx/>
                        <a:latin typeface="Cambria Math"/>
                        <a:ea typeface="Calibri" panose="020F0502020204030204" pitchFamily="34" charset="0"/>
                        <a:cs typeface="Arial" panose="020B0604020202020204" pitchFamily="34" charset="0"/>
                      </a:rPr>
                      <m:t>x</m:t>
                    </m:r>
                    <m:r>
                      <a:rPr kumimoji="0" lang="en-US" sz="3800" b="0" i="1" u="none" strike="noStrike" kern="1200" cap="none" spc="0" normalizeH="0" baseline="0" noProof="0">
                        <a:ln>
                          <a:noFill/>
                        </a:ln>
                        <a:solidFill>
                          <a:srgbClr val="434343"/>
                        </a:solidFill>
                        <a:effectLst/>
                        <a:uLnTx/>
                        <a:uFillTx/>
                        <a:latin typeface="Cambria Math"/>
                        <a:ea typeface="Calibri" panose="020F0502020204030204" pitchFamily="34" charset="0"/>
                        <a:cs typeface="Arial" panose="020B0604020202020204" pitchFamily="34" charset="0"/>
                      </a:rPr>
                      <m:t>−</m:t>
                    </m:r>
                    <m:r>
                      <a:rPr kumimoji="0" lang="en-US" sz="3800" b="0" i="0" u="none" strike="noStrike" kern="1200" cap="none" spc="0" normalizeH="0" baseline="0" noProof="0">
                        <a:ln>
                          <a:noFill/>
                        </a:ln>
                        <a:solidFill>
                          <a:srgbClr val="434343"/>
                        </a:solidFill>
                        <a:effectLst/>
                        <a:uLnTx/>
                        <a:uFillTx/>
                        <a:latin typeface="Cambria Math"/>
                        <a:ea typeface="Calibri" panose="020F0502020204030204" pitchFamily="34" charset="0"/>
                        <a:cs typeface="Arial" panose="020B0604020202020204" pitchFamily="34" charset="0"/>
                      </a:rPr>
                      <m:t>8</m:t>
                    </m:r>
                  </m:oMath>
                </a14:m>
                <a:r>
                  <a:rPr kumimoji="0" lang="en-US" sz="3800" b="0" i="0" u="none" strike="noStrike" kern="1200" cap="none" spc="0" normalizeH="0" baseline="0" noProof="0" dirty="0" smtClean="0">
                    <a:ln>
                      <a:noFill/>
                    </a:ln>
                    <a:solidFill>
                      <a:srgbClr val="434343"/>
                    </a:solidFill>
                    <a:effectLst/>
                    <a:uLnTx/>
                    <a:uFillTx/>
                    <a:latin typeface="Arial"/>
                    <a:ea typeface="Calibri" panose="020F0502020204030204" pitchFamily="34" charset="0"/>
                    <a:cs typeface="+mn-cs"/>
                  </a:rPr>
                  <a:t>.  </a:t>
                </a:r>
                <a:endParaRPr kumimoji="0" lang="en-US" sz="3800" b="0" i="0" u="none" strike="noStrike" kern="1200" cap="none" spc="0" normalizeH="0" baseline="0" noProof="0" dirty="0">
                  <a:ln>
                    <a:noFill/>
                  </a:ln>
                  <a:solidFill>
                    <a:srgbClr val="434343"/>
                  </a:solidFill>
                  <a:effectLst/>
                  <a:uLnTx/>
                  <a:uFillTx/>
                  <a:latin typeface="Arial"/>
                  <a:ea typeface="+mn-ea"/>
                  <a:cs typeface="+mn-cs"/>
                </a:endParaRPr>
              </a:p>
            </p:txBody>
          </p:sp>
        </mc:Choice>
        <mc:Fallback xmlns="">
          <p:sp>
            <p:nvSpPr>
              <p:cNvPr id="5" name="Rectangle 4"/>
              <p:cNvSpPr>
                <a:spLocks noRot="1" noChangeAspect="1" noMove="1" noResize="1" noEditPoints="1" noAdjustHandles="1" noChangeArrowheads="1" noChangeShapeType="1" noTextEdit="1"/>
              </p:cNvSpPr>
              <p:nvPr/>
            </p:nvSpPr>
            <p:spPr>
              <a:xfrm>
                <a:off x="635746" y="2325455"/>
                <a:ext cx="4189454" cy="989245"/>
              </a:xfrm>
              <a:prstGeom prst="rect">
                <a:avLst/>
              </a:prstGeom>
              <a:blipFill>
                <a:blip r:embed="rId3"/>
                <a:stretch>
                  <a:fillRect l="-4797" b="-122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293772" y="3304560"/>
                <a:ext cx="16460828" cy="1915140"/>
              </a:xfrm>
              <a:prstGeom prst="rect">
                <a:avLst/>
              </a:prstGeom>
            </p:spPr>
            <p:txBody>
              <a:bodyPr wrap="square">
                <a:spAutoFit/>
              </a:bodyPr>
              <a:lstStyle/>
              <a:p>
                <a:pPr>
                  <a:lnSpc>
                    <a:spcPct val="150000"/>
                  </a:lnSpc>
                </a:pPr>
                <a:r>
                  <a:rPr lang="en-US" sz="3800" dirty="0" err="1">
                    <a:latin typeface="+mj-lt"/>
                    <a:ea typeface="Calibri" panose="020F0502020204030204" pitchFamily="34" charset="0"/>
                    <a:cs typeface="Times New Roman" panose="02020603050405020304" pitchFamily="18" charset="0"/>
                  </a:rPr>
                  <a:t>Dễ</a:t>
                </a:r>
                <a:r>
                  <a:rPr lang="en-US" sz="3800" dirty="0">
                    <a:latin typeface="+mj-lt"/>
                    <a:ea typeface="Calibri" panose="020F0502020204030204" pitchFamily="34" charset="0"/>
                    <a:cs typeface="Times New Roman" panose="02020603050405020304" pitchFamily="18" charset="0"/>
                  </a:rPr>
                  <a:t> </a:t>
                </a:r>
                <a:r>
                  <a:rPr lang="en-US" sz="3800" dirty="0" err="1">
                    <a:latin typeface="+mj-lt"/>
                    <a:ea typeface="Calibri" panose="020F0502020204030204" pitchFamily="34" charset="0"/>
                    <a:cs typeface="Times New Roman" panose="02020603050405020304" pitchFamily="18" charset="0"/>
                  </a:rPr>
                  <a:t>thấy</a:t>
                </a:r>
                <a:r>
                  <a:rPr lang="en-US" sz="3800" dirty="0">
                    <a:latin typeface="+mj-lt"/>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a:ea typeface="Calibri" panose="020F0502020204030204" pitchFamily="34" charset="0"/>
                        <a:cs typeface="Arial" panose="020B0604020202020204" pitchFamily="34" charset="0"/>
                      </a:rPr>
                      <m:t>h</m:t>
                    </m:r>
                    <m:r>
                      <a:rPr lang="en-US" sz="3800">
                        <a:effectLst/>
                        <a:latin typeface="Cambria Math"/>
                        <a:ea typeface="Calibri" panose="020F0502020204030204" pitchFamily="34" charset="0"/>
                        <a:cs typeface="Arial" panose="020B0604020202020204" pitchFamily="34" charset="0"/>
                      </a:rPr>
                      <m:t>(</m:t>
                    </m:r>
                    <m:r>
                      <m:rPr>
                        <m:sty m:val="p"/>
                      </m:rPr>
                      <a:rPr lang="en-US" sz="3800">
                        <a:effectLst/>
                        <a:latin typeface="Cambria Math"/>
                        <a:ea typeface="Calibri" panose="020F0502020204030204" pitchFamily="34" charset="0"/>
                        <a:cs typeface="Arial" panose="020B0604020202020204" pitchFamily="34" charset="0"/>
                      </a:rPr>
                      <m:t>x</m:t>
                    </m:r>
                    <m:r>
                      <a:rPr lang="en-US" sz="3800">
                        <a:effectLst/>
                        <a:latin typeface="Cambria Math"/>
                        <a:ea typeface="Calibri" panose="020F0502020204030204" pitchFamily="34" charset="0"/>
                        <a:cs typeface="Arial" panose="020B0604020202020204" pitchFamily="34" charset="0"/>
                      </a:rPr>
                      <m:t>)=2</m:t>
                    </m:r>
                    <m:sSup>
                      <m:sSupPr>
                        <m:ctrlPr>
                          <a:rPr lang="en-US" sz="3800" i="1">
                            <a:effectLst/>
                            <a:latin typeface="Cambria Math"/>
                            <a:ea typeface="Calibri" panose="020F0502020204030204" pitchFamily="34" charset="0"/>
                            <a:cs typeface="Arial" panose="020B0604020202020204" pitchFamily="34" charset="0"/>
                          </a:rPr>
                        </m:ctrlPr>
                      </m:sSupPr>
                      <m:e>
                        <m:r>
                          <m:rPr>
                            <m:sty m:val="p"/>
                          </m:rPr>
                          <a:rPr lang="en-US" sz="3800">
                            <a:effectLst/>
                            <a:latin typeface="Cambria Math"/>
                            <a:ea typeface="Calibri" panose="020F0502020204030204" pitchFamily="34" charset="0"/>
                            <a:cs typeface="Arial" panose="020B0604020202020204" pitchFamily="34" charset="0"/>
                          </a:rPr>
                          <m:t>x</m:t>
                        </m:r>
                      </m:e>
                      <m:sup>
                        <m:r>
                          <a:rPr lang="en-US" sz="3800">
                            <a:effectLst/>
                            <a:latin typeface="Cambria Math"/>
                            <a:ea typeface="Calibri" panose="020F0502020204030204" pitchFamily="34" charset="0"/>
                            <a:cs typeface="Arial" panose="020B0604020202020204" pitchFamily="34" charset="0"/>
                          </a:rPr>
                          <m:t>2</m:t>
                        </m:r>
                      </m:sup>
                    </m:sSup>
                    <m:r>
                      <a:rPr lang="en-US" sz="3800">
                        <a:effectLst/>
                        <a:latin typeface="Cambria Math"/>
                        <a:ea typeface="Calibri" panose="020F0502020204030204" pitchFamily="34" charset="0"/>
                        <a:cs typeface="Arial" panose="020B0604020202020204" pitchFamily="34" charset="0"/>
                      </a:rPr>
                      <m:t>+6</m:t>
                    </m:r>
                    <m:r>
                      <m:rPr>
                        <m:sty m:val="p"/>
                      </m:rPr>
                      <a:rPr lang="en-US" sz="3800">
                        <a:effectLst/>
                        <a:latin typeface="Cambria Math"/>
                        <a:ea typeface="Calibri" panose="020F0502020204030204" pitchFamily="34" charset="0"/>
                        <a:cs typeface="Arial" panose="020B0604020202020204" pitchFamily="34" charset="0"/>
                      </a:rPr>
                      <m:t>x</m:t>
                    </m:r>
                    <m:r>
                      <a:rPr lang="en-US" sz="3800" i="1">
                        <a:effectLst/>
                        <a:latin typeface="Cambria Math"/>
                        <a:ea typeface="Calibri" panose="020F0502020204030204" pitchFamily="34" charset="0"/>
                        <a:cs typeface="Arial" panose="020B0604020202020204" pitchFamily="34" charset="0"/>
                      </a:rPr>
                      <m:t>−</m:t>
                    </m:r>
                    <m:r>
                      <a:rPr lang="en-US" sz="3800">
                        <a:effectLst/>
                        <a:latin typeface="Cambria Math"/>
                        <a:ea typeface="Calibri" panose="020F0502020204030204" pitchFamily="34" charset="0"/>
                        <a:cs typeface="Arial" panose="020B0604020202020204" pitchFamily="34" charset="0"/>
                      </a:rPr>
                      <m:t>8</m:t>
                    </m:r>
                  </m:oMath>
                </a14:m>
                <a:r>
                  <a:rPr lang="en-US" sz="3800" dirty="0">
                    <a:effectLst/>
                    <a:latin typeface="+mj-lt"/>
                    <a:ea typeface="Calibri" panose="020F0502020204030204" pitchFamily="34" charset="0"/>
                    <a:cs typeface="Times New Roman" panose="02020603050405020304" pitchFamily="18" charset="0"/>
                  </a:rPr>
                  <a:t> </a:t>
                </a:r>
                <a:r>
                  <a:rPr lang="en-US" sz="3800" dirty="0" err="1">
                    <a:effectLst/>
                    <a:latin typeface="+mj-lt"/>
                    <a:ea typeface="Calibri" panose="020F0502020204030204" pitchFamily="34" charset="0"/>
                    <a:cs typeface="Times New Roman" panose="02020603050405020304" pitchFamily="18" charset="0"/>
                  </a:rPr>
                  <a:t>có</a:t>
                </a:r>
                <a:r>
                  <a:rPr lang="en-US" sz="3800" dirty="0">
                    <a:effectLst/>
                    <a:latin typeface="+mj-lt"/>
                    <a:ea typeface="Calibri" panose="020F0502020204030204" pitchFamily="34" charset="0"/>
                    <a:cs typeface="Times New Roman" panose="02020603050405020304" pitchFamily="18" charset="0"/>
                  </a:rPr>
                  <a:t> </a:t>
                </a:r>
                <a14:m>
                  <m:oMath xmlns:m="http://schemas.openxmlformats.org/officeDocument/2006/math">
                    <m:sSup>
                      <m:sSupPr>
                        <m:ctrlPr>
                          <a:rPr lang="en-US" sz="3800" i="1">
                            <a:effectLst/>
                            <a:latin typeface="Cambria Math"/>
                            <a:ea typeface="Calibri" panose="020F0502020204030204" pitchFamily="34" charset="0"/>
                            <a:cs typeface="Arial" panose="020B0604020202020204" pitchFamily="34" charset="0"/>
                          </a:rPr>
                        </m:ctrlPr>
                      </m:sSupPr>
                      <m:e>
                        <m:r>
                          <m:rPr>
                            <m:sty m:val="p"/>
                          </m:rPr>
                          <a:rPr lang="en-US" sz="3800">
                            <a:effectLst/>
                            <a:latin typeface="Cambria Math"/>
                            <a:ea typeface="Calibri" panose="020F0502020204030204" pitchFamily="34" charset="0"/>
                            <a:cs typeface="Arial" panose="020B0604020202020204" pitchFamily="34" charset="0"/>
                          </a:rPr>
                          <m:t>Δ</m:t>
                        </m:r>
                      </m:e>
                      <m:sup>
                        <m:r>
                          <a:rPr lang="en-US" sz="3800" i="1">
                            <a:effectLst/>
                            <a:latin typeface="Cambria Math"/>
                            <a:ea typeface="Calibri" panose="020F0502020204030204" pitchFamily="34" charset="0"/>
                            <a:cs typeface="Arial" panose="020B0604020202020204" pitchFamily="34" charset="0"/>
                          </a:rPr>
                          <m:t>′</m:t>
                        </m:r>
                      </m:sup>
                    </m:sSup>
                    <m:r>
                      <a:rPr lang="en-US" sz="3800">
                        <a:effectLst/>
                        <a:latin typeface="Cambria Math"/>
                        <a:ea typeface="Calibri" panose="020F0502020204030204" pitchFamily="34" charset="0"/>
                        <a:cs typeface="Arial" panose="020B0604020202020204" pitchFamily="34" charset="0"/>
                      </a:rPr>
                      <m:t>=25&gt;0,</m:t>
                    </m:r>
                    <m:r>
                      <m:rPr>
                        <m:sty m:val="p"/>
                      </m:rPr>
                      <a:rPr lang="en-US" sz="3800">
                        <a:effectLst/>
                        <a:latin typeface="Cambria Math"/>
                        <a:ea typeface="Calibri" panose="020F0502020204030204" pitchFamily="34" charset="0"/>
                        <a:cs typeface="Arial" panose="020B0604020202020204" pitchFamily="34" charset="0"/>
                      </a:rPr>
                      <m:t>a</m:t>
                    </m:r>
                    <m:r>
                      <a:rPr lang="en-US" sz="3800">
                        <a:effectLst/>
                        <a:latin typeface="Cambria Math"/>
                        <a:ea typeface="Calibri" panose="020F0502020204030204" pitchFamily="34" charset="0"/>
                        <a:cs typeface="Arial" panose="020B0604020202020204" pitchFamily="34" charset="0"/>
                      </a:rPr>
                      <m:t>=2&gt;0</m:t>
                    </m:r>
                  </m:oMath>
                </a14:m>
                <a:r>
                  <a:rPr lang="en-US" sz="3800" dirty="0">
                    <a:effectLst/>
                    <a:latin typeface="+mj-lt"/>
                    <a:ea typeface="Calibri" panose="020F0502020204030204" pitchFamily="34" charset="0"/>
                    <a:cs typeface="Times New Roman" panose="02020603050405020304" pitchFamily="18" charset="0"/>
                  </a:rPr>
                  <a:t> </a:t>
                </a:r>
                <a:r>
                  <a:rPr lang="en-US" sz="3800" dirty="0" err="1">
                    <a:effectLst/>
                    <a:latin typeface="+mj-lt"/>
                    <a:ea typeface="Calibri" panose="020F0502020204030204" pitchFamily="34" charset="0"/>
                    <a:cs typeface="Times New Roman" panose="02020603050405020304" pitchFamily="18" charset="0"/>
                  </a:rPr>
                  <a:t>và</a:t>
                </a:r>
                <a:r>
                  <a:rPr lang="en-US" sz="3800" dirty="0">
                    <a:effectLst/>
                    <a:latin typeface="+mj-lt"/>
                    <a:ea typeface="Calibri" panose="020F0502020204030204" pitchFamily="34" charset="0"/>
                    <a:cs typeface="Times New Roman" panose="02020603050405020304" pitchFamily="18" charset="0"/>
                  </a:rPr>
                  <a:t> </a:t>
                </a:r>
                <a:r>
                  <a:rPr lang="en-US" sz="3800" dirty="0" err="1">
                    <a:effectLst/>
                    <a:latin typeface="+mj-lt"/>
                    <a:ea typeface="Calibri" panose="020F0502020204030204" pitchFamily="34" charset="0"/>
                    <a:cs typeface="Times New Roman" panose="02020603050405020304" pitchFamily="18" charset="0"/>
                  </a:rPr>
                  <a:t>có</a:t>
                </a:r>
                <a:r>
                  <a:rPr lang="en-US" sz="3800" dirty="0">
                    <a:effectLst/>
                    <a:latin typeface="+mj-lt"/>
                    <a:ea typeface="Calibri" panose="020F0502020204030204" pitchFamily="34" charset="0"/>
                    <a:cs typeface="Times New Roman" panose="02020603050405020304" pitchFamily="18" charset="0"/>
                  </a:rPr>
                  <a:t> </a:t>
                </a:r>
                <a:r>
                  <a:rPr lang="en-US" sz="3800" dirty="0" err="1">
                    <a:effectLst/>
                    <a:latin typeface="+mj-lt"/>
                    <a:ea typeface="Calibri" panose="020F0502020204030204" pitchFamily="34" charset="0"/>
                    <a:cs typeface="Times New Roman" panose="02020603050405020304" pitchFamily="18" charset="0"/>
                  </a:rPr>
                  <a:t>hai</a:t>
                </a:r>
                <a:r>
                  <a:rPr lang="en-US" sz="3800" dirty="0">
                    <a:effectLst/>
                    <a:latin typeface="+mj-lt"/>
                    <a:ea typeface="Calibri" panose="020F0502020204030204" pitchFamily="34" charset="0"/>
                    <a:cs typeface="Times New Roman" panose="02020603050405020304" pitchFamily="18" charset="0"/>
                  </a:rPr>
                  <a:t> </a:t>
                </a:r>
                <a:r>
                  <a:rPr lang="en-US" sz="3800" dirty="0" err="1">
                    <a:effectLst/>
                    <a:latin typeface="+mj-lt"/>
                    <a:ea typeface="Calibri" panose="020F0502020204030204" pitchFamily="34" charset="0"/>
                    <a:cs typeface="Times New Roman" panose="02020603050405020304" pitchFamily="18" charset="0"/>
                  </a:rPr>
                  <a:t>nghiệm</a:t>
                </a:r>
                <a:r>
                  <a:rPr lang="en-US" sz="3800" dirty="0">
                    <a:effectLst/>
                    <a:latin typeface="+mj-lt"/>
                    <a:ea typeface="Calibri" panose="020F0502020204030204" pitchFamily="34" charset="0"/>
                    <a:cs typeface="Times New Roman" panose="02020603050405020304" pitchFamily="18" charset="0"/>
                  </a:rPr>
                  <a:t> </a:t>
                </a:r>
                <a:r>
                  <a:rPr lang="en-US" sz="3800" dirty="0" err="1">
                    <a:effectLst/>
                    <a:latin typeface="+mj-lt"/>
                    <a:ea typeface="Calibri" panose="020F0502020204030204" pitchFamily="34" charset="0"/>
                    <a:cs typeface="Times New Roman" panose="02020603050405020304" pitchFamily="18" charset="0"/>
                  </a:rPr>
                  <a:t>phân</a:t>
                </a:r>
                <a:r>
                  <a:rPr lang="en-US" sz="3800" dirty="0">
                    <a:effectLst/>
                    <a:latin typeface="+mj-lt"/>
                    <a:ea typeface="Calibri" panose="020F0502020204030204" pitchFamily="34" charset="0"/>
                    <a:cs typeface="Times New Roman" panose="02020603050405020304" pitchFamily="18" charset="0"/>
                  </a:rPr>
                  <a:t> </a:t>
                </a:r>
                <a:r>
                  <a:rPr lang="en-US" sz="3800" dirty="0" err="1">
                    <a:effectLst/>
                    <a:latin typeface="+mj-lt"/>
                    <a:ea typeface="Calibri" panose="020F0502020204030204" pitchFamily="34" charset="0"/>
                    <a:cs typeface="Times New Roman" panose="02020603050405020304" pitchFamily="18" charset="0"/>
                  </a:rPr>
                  <a:t>biệt</a:t>
                </a:r>
                <a:r>
                  <a:rPr lang="en-US" sz="3800" dirty="0">
                    <a:effectLst/>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3800" i="1">
                            <a:effectLst/>
                            <a:latin typeface="Cambria Math"/>
                            <a:ea typeface="Calibri" panose="020F0502020204030204" pitchFamily="34" charset="0"/>
                            <a:cs typeface="Arial" panose="020B0604020202020204" pitchFamily="34" charset="0"/>
                          </a:rPr>
                        </m:ctrlPr>
                      </m:sSubPr>
                      <m:e>
                        <m:r>
                          <m:rPr>
                            <m:sty m:val="p"/>
                          </m:rPr>
                          <a:rPr lang="en-US" sz="3800">
                            <a:effectLst/>
                            <a:latin typeface="Cambria Math"/>
                            <a:ea typeface="Calibri" panose="020F0502020204030204" pitchFamily="34" charset="0"/>
                            <a:cs typeface="Arial" panose="020B0604020202020204" pitchFamily="34" charset="0"/>
                          </a:rPr>
                          <m:t>x</m:t>
                        </m:r>
                      </m:e>
                      <m:sub>
                        <m:r>
                          <a:rPr lang="en-US" sz="3800">
                            <a:effectLst/>
                            <a:latin typeface="Cambria Math"/>
                            <a:ea typeface="Calibri" panose="020F0502020204030204" pitchFamily="34" charset="0"/>
                            <a:cs typeface="Arial" panose="020B0604020202020204" pitchFamily="34" charset="0"/>
                          </a:rPr>
                          <m:t>1</m:t>
                        </m:r>
                      </m:sub>
                    </m:sSub>
                    <m:r>
                      <a:rPr lang="en-US" sz="3800">
                        <a:effectLst/>
                        <a:latin typeface="Cambria Math"/>
                        <a:ea typeface="Calibri" panose="020F0502020204030204" pitchFamily="34" charset="0"/>
                        <a:cs typeface="Arial" panose="020B0604020202020204" pitchFamily="34" charset="0"/>
                      </a:rPr>
                      <m:t>=</m:t>
                    </m:r>
                    <m:r>
                      <a:rPr lang="en-US" sz="3800" i="1">
                        <a:effectLst/>
                        <a:latin typeface="Cambria Math"/>
                        <a:ea typeface="Calibri" panose="020F0502020204030204" pitchFamily="34" charset="0"/>
                        <a:cs typeface="Arial" panose="020B0604020202020204" pitchFamily="34" charset="0"/>
                      </a:rPr>
                      <m:t>−</m:t>
                    </m:r>
                    <m:r>
                      <a:rPr lang="en-US" sz="3800">
                        <a:effectLst/>
                        <a:latin typeface="Cambria Math"/>
                        <a:ea typeface="Calibri" panose="020F0502020204030204" pitchFamily="34" charset="0"/>
                        <a:cs typeface="Arial" panose="020B0604020202020204" pitchFamily="34" charset="0"/>
                      </a:rPr>
                      <m:t>4;</m:t>
                    </m:r>
                    <m:sSub>
                      <m:sSubPr>
                        <m:ctrlPr>
                          <a:rPr lang="en-US" sz="3800" i="1">
                            <a:effectLst/>
                            <a:latin typeface="Cambria Math"/>
                            <a:ea typeface="Calibri" panose="020F0502020204030204" pitchFamily="34" charset="0"/>
                            <a:cs typeface="Arial" panose="020B0604020202020204" pitchFamily="34" charset="0"/>
                          </a:rPr>
                        </m:ctrlPr>
                      </m:sSubPr>
                      <m:e>
                        <m:r>
                          <m:rPr>
                            <m:sty m:val="p"/>
                          </m:rPr>
                          <a:rPr lang="en-US" sz="3800">
                            <a:effectLst/>
                            <a:latin typeface="Cambria Math"/>
                            <a:ea typeface="Calibri" panose="020F0502020204030204" pitchFamily="34" charset="0"/>
                            <a:cs typeface="Arial" panose="020B0604020202020204" pitchFamily="34" charset="0"/>
                          </a:rPr>
                          <m:t>x</m:t>
                        </m:r>
                      </m:e>
                      <m:sub>
                        <m:r>
                          <a:rPr lang="en-US" sz="3800">
                            <a:effectLst/>
                            <a:latin typeface="Cambria Math"/>
                            <a:ea typeface="Calibri" panose="020F0502020204030204" pitchFamily="34" charset="0"/>
                            <a:cs typeface="Arial" panose="020B0604020202020204" pitchFamily="34" charset="0"/>
                          </a:rPr>
                          <m:t>2</m:t>
                        </m:r>
                      </m:sub>
                    </m:sSub>
                    <m:r>
                      <a:rPr lang="en-US" sz="3800">
                        <a:effectLst/>
                        <a:latin typeface="Cambria Math"/>
                        <a:ea typeface="Calibri" panose="020F0502020204030204" pitchFamily="34" charset="0"/>
                        <a:cs typeface="Arial" panose="020B0604020202020204" pitchFamily="34" charset="0"/>
                      </a:rPr>
                      <m:t>=1</m:t>
                    </m:r>
                  </m:oMath>
                </a14:m>
                <a:r>
                  <a:rPr lang="en-US" sz="3800" dirty="0">
                    <a:effectLst/>
                    <a:latin typeface="+mj-lt"/>
                    <a:ea typeface="Calibri" panose="020F0502020204030204" pitchFamily="34" charset="0"/>
                    <a:cs typeface="Times New Roman" panose="02020603050405020304" pitchFamily="18" charset="0"/>
                  </a:rPr>
                  <a:t>. Do </a:t>
                </a:r>
                <a:r>
                  <a:rPr lang="en-US" sz="3800" dirty="0" err="1">
                    <a:effectLst/>
                    <a:latin typeface="+mj-lt"/>
                    <a:ea typeface="Calibri" panose="020F0502020204030204" pitchFamily="34" charset="0"/>
                    <a:cs typeface="Times New Roman" panose="02020603050405020304" pitchFamily="18" charset="0"/>
                  </a:rPr>
                  <a:t>đó</a:t>
                </a:r>
                <a:r>
                  <a:rPr lang="en-US" sz="3800" dirty="0">
                    <a:effectLst/>
                    <a:latin typeface="+mj-lt"/>
                    <a:ea typeface="Calibri" panose="020F0502020204030204" pitchFamily="34" charset="0"/>
                    <a:cs typeface="Times New Roman" panose="02020603050405020304" pitchFamily="18" charset="0"/>
                  </a:rPr>
                  <a:t> ta </a:t>
                </a:r>
                <a:r>
                  <a:rPr lang="en-US" sz="3800" dirty="0" err="1">
                    <a:effectLst/>
                    <a:latin typeface="+mj-lt"/>
                    <a:ea typeface="Calibri" panose="020F0502020204030204" pitchFamily="34" charset="0"/>
                    <a:cs typeface="Times New Roman" panose="02020603050405020304" pitchFamily="18" charset="0"/>
                  </a:rPr>
                  <a:t>có</a:t>
                </a:r>
                <a:r>
                  <a:rPr lang="en-US" sz="3800" dirty="0">
                    <a:effectLst/>
                    <a:latin typeface="+mj-lt"/>
                    <a:ea typeface="Calibri" panose="020F0502020204030204" pitchFamily="34" charset="0"/>
                    <a:cs typeface="Times New Roman" panose="02020603050405020304" pitchFamily="18" charset="0"/>
                  </a:rPr>
                  <a:t> </a:t>
                </a:r>
                <a:r>
                  <a:rPr lang="en-US" sz="3800" dirty="0" err="1">
                    <a:effectLst/>
                    <a:latin typeface="+mj-lt"/>
                    <a:ea typeface="Calibri" panose="020F0502020204030204" pitchFamily="34" charset="0"/>
                    <a:cs typeface="Times New Roman" panose="02020603050405020304" pitchFamily="18" charset="0"/>
                  </a:rPr>
                  <a:t>bảng</a:t>
                </a:r>
                <a:r>
                  <a:rPr lang="en-US" sz="3800" dirty="0">
                    <a:effectLst/>
                    <a:latin typeface="+mj-lt"/>
                    <a:ea typeface="Calibri" panose="020F0502020204030204" pitchFamily="34" charset="0"/>
                    <a:cs typeface="Times New Roman" panose="02020603050405020304" pitchFamily="18" charset="0"/>
                  </a:rPr>
                  <a:t> </a:t>
                </a:r>
                <a:r>
                  <a:rPr lang="en-US" sz="3800" dirty="0" err="1">
                    <a:effectLst/>
                    <a:latin typeface="+mj-lt"/>
                    <a:ea typeface="Calibri" panose="020F0502020204030204" pitchFamily="34" charset="0"/>
                    <a:cs typeface="Times New Roman" panose="02020603050405020304" pitchFamily="18" charset="0"/>
                  </a:rPr>
                  <a:t>xét</a:t>
                </a:r>
                <a:r>
                  <a:rPr lang="en-US" sz="3800" dirty="0">
                    <a:effectLst/>
                    <a:latin typeface="+mj-lt"/>
                    <a:ea typeface="Calibri" panose="020F0502020204030204" pitchFamily="34" charset="0"/>
                    <a:cs typeface="Times New Roman" panose="02020603050405020304" pitchFamily="18" charset="0"/>
                  </a:rPr>
                  <a:t> </a:t>
                </a:r>
                <a:r>
                  <a:rPr lang="en-US" sz="3800" dirty="0" err="1">
                    <a:effectLst/>
                    <a:latin typeface="+mj-lt"/>
                    <a:ea typeface="Calibri" panose="020F0502020204030204" pitchFamily="34" charset="0"/>
                    <a:cs typeface="Times New Roman" panose="02020603050405020304" pitchFamily="18" charset="0"/>
                  </a:rPr>
                  <a:t>dấu</a:t>
                </a:r>
                <a:r>
                  <a:rPr lang="en-US" sz="3800" dirty="0">
                    <a:effectLst/>
                    <a:latin typeface="+mj-lt"/>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a:ea typeface="Calibri" panose="020F0502020204030204" pitchFamily="34" charset="0"/>
                        <a:cs typeface="Arial" panose="020B0604020202020204" pitchFamily="34" charset="0"/>
                      </a:rPr>
                      <m:t>h</m:t>
                    </m:r>
                    <m:r>
                      <a:rPr lang="en-US" sz="3800">
                        <a:effectLst/>
                        <a:latin typeface="Cambria Math"/>
                        <a:ea typeface="Calibri" panose="020F0502020204030204" pitchFamily="34" charset="0"/>
                        <a:cs typeface="Arial" panose="020B0604020202020204" pitchFamily="34" charset="0"/>
                      </a:rPr>
                      <m:t>(</m:t>
                    </m:r>
                    <m:r>
                      <m:rPr>
                        <m:sty m:val="p"/>
                      </m:rPr>
                      <a:rPr lang="en-US" sz="3800">
                        <a:effectLst/>
                        <a:latin typeface="Cambria Math"/>
                        <a:ea typeface="Calibri" panose="020F0502020204030204" pitchFamily="34" charset="0"/>
                        <a:cs typeface="Arial" panose="020B0604020202020204" pitchFamily="34" charset="0"/>
                      </a:rPr>
                      <m:t>x</m:t>
                    </m:r>
                    <m:r>
                      <a:rPr lang="en-US" sz="3800">
                        <a:effectLst/>
                        <a:latin typeface="Cambria Math"/>
                        <a:ea typeface="Calibri" panose="020F0502020204030204" pitchFamily="34" charset="0"/>
                        <a:cs typeface="Arial" panose="020B0604020202020204" pitchFamily="34" charset="0"/>
                      </a:rPr>
                      <m:t>)</m:t>
                    </m:r>
                  </m:oMath>
                </a14:m>
                <a:r>
                  <a:rPr lang="en-US" sz="3800" dirty="0">
                    <a:effectLst/>
                    <a:latin typeface="+mj-lt"/>
                    <a:ea typeface="Calibri" panose="020F0502020204030204" pitchFamily="34" charset="0"/>
                    <a:cs typeface="Times New Roman" panose="02020603050405020304"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293772" y="3304560"/>
                <a:ext cx="16460828" cy="1915140"/>
              </a:xfrm>
              <a:prstGeom prst="rect">
                <a:avLst/>
              </a:prstGeom>
              <a:blipFill>
                <a:blip r:embed="rId4"/>
                <a:stretch>
                  <a:fillRect l="-1222" b="-6688"/>
                </a:stretch>
              </a:blipFill>
            </p:spPr>
            <p:txBody>
              <a:bodyPr/>
              <a:lstStyle/>
              <a:p>
                <a:r>
                  <a:rPr lang="en-US">
                    <a:noFill/>
                  </a:rPr>
                  <a:t> </a:t>
                </a:r>
              </a:p>
            </p:txBody>
          </p:sp>
        </mc:Fallback>
      </mc:AlternateContent>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7066" y="5668875"/>
            <a:ext cx="11598134" cy="1608225"/>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540258" y="7976144"/>
                <a:ext cx="17366742" cy="672556"/>
              </a:xfrm>
              <a:prstGeom prst="rect">
                <a:avLst/>
              </a:prstGeom>
            </p:spPr>
            <p:txBody>
              <a:bodyPr wrap="none">
                <a:spAutoFit/>
              </a:bodyPr>
              <a:lstStyle/>
              <a:p>
                <a:pPr>
                  <a:lnSpc>
                    <a:spcPct val="107000"/>
                  </a:lnSpc>
                  <a:spcAft>
                    <a:spcPts val="1200"/>
                  </a:spcAft>
                </a:pPr>
                <a:r>
                  <a:rPr lang="en-US" sz="3800" dirty="0" err="1">
                    <a:latin typeface="+mj-lt"/>
                    <a:ea typeface="Calibri" panose="020F0502020204030204" pitchFamily="34" charset="0"/>
                    <a:cs typeface="Times New Roman" panose="02020603050405020304" pitchFamily="18" charset="0"/>
                  </a:rPr>
                  <a:t>Suy</a:t>
                </a:r>
                <a:r>
                  <a:rPr lang="en-US" sz="3800" dirty="0">
                    <a:latin typeface="+mj-lt"/>
                    <a:ea typeface="Calibri" panose="020F0502020204030204" pitchFamily="34" charset="0"/>
                    <a:cs typeface="Times New Roman" panose="02020603050405020304" pitchFamily="18" charset="0"/>
                  </a:rPr>
                  <a:t> </a:t>
                </a:r>
                <a:r>
                  <a:rPr lang="en-US" sz="3800" dirty="0" err="1">
                    <a:latin typeface="+mj-lt"/>
                    <a:ea typeface="Calibri" panose="020F0502020204030204" pitchFamily="34" charset="0"/>
                    <a:cs typeface="Times New Roman" panose="02020603050405020304" pitchFamily="18" charset="0"/>
                  </a:rPr>
                  <a:t>ra</a:t>
                </a:r>
                <a:r>
                  <a:rPr lang="en-US" sz="3800" dirty="0">
                    <a:latin typeface="+mj-lt"/>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a:ea typeface="Calibri" panose="020F0502020204030204" pitchFamily="34" charset="0"/>
                        <a:cs typeface="Arial" panose="020B0604020202020204" pitchFamily="34" charset="0"/>
                      </a:rPr>
                      <m:t>h</m:t>
                    </m:r>
                    <m:r>
                      <a:rPr lang="en-US" sz="3800">
                        <a:effectLst/>
                        <a:latin typeface="Cambria Math"/>
                        <a:ea typeface="Calibri" panose="020F0502020204030204" pitchFamily="34" charset="0"/>
                        <a:cs typeface="Arial" panose="020B0604020202020204" pitchFamily="34" charset="0"/>
                      </a:rPr>
                      <m:t>(</m:t>
                    </m:r>
                    <m:r>
                      <m:rPr>
                        <m:sty m:val="p"/>
                      </m:rPr>
                      <a:rPr lang="en-US" sz="3800">
                        <a:effectLst/>
                        <a:latin typeface="Cambria Math"/>
                        <a:ea typeface="Calibri" panose="020F0502020204030204" pitchFamily="34" charset="0"/>
                        <a:cs typeface="Arial" panose="020B0604020202020204" pitchFamily="34" charset="0"/>
                      </a:rPr>
                      <m:t>x</m:t>
                    </m:r>
                    <m:r>
                      <a:rPr lang="en-US" sz="3800">
                        <a:effectLst/>
                        <a:latin typeface="Cambria Math"/>
                        <a:ea typeface="Calibri" panose="020F0502020204030204" pitchFamily="34" charset="0"/>
                        <a:cs typeface="Arial" panose="020B0604020202020204" pitchFamily="34" charset="0"/>
                      </a:rPr>
                      <m:t>)&gt;0</m:t>
                    </m:r>
                  </m:oMath>
                </a14:m>
                <a:r>
                  <a:rPr lang="en-US" sz="3800" dirty="0">
                    <a:effectLst/>
                    <a:latin typeface="+mj-lt"/>
                    <a:ea typeface="Calibri" panose="020F0502020204030204" pitchFamily="34" charset="0"/>
                    <a:cs typeface="Times New Roman" panose="02020603050405020304" pitchFamily="18" charset="0"/>
                  </a:rPr>
                  <a:t> </a:t>
                </a:r>
                <a:r>
                  <a:rPr lang="en-US" sz="3800" dirty="0" err="1">
                    <a:effectLst/>
                    <a:latin typeface="+mj-lt"/>
                    <a:ea typeface="Calibri" panose="020F0502020204030204" pitchFamily="34" charset="0"/>
                    <a:cs typeface="Times New Roman" panose="02020603050405020304" pitchFamily="18" charset="0"/>
                  </a:rPr>
                  <a:t>với</a:t>
                </a:r>
                <a:r>
                  <a:rPr lang="en-US" sz="3800" dirty="0">
                    <a:effectLst/>
                    <a:latin typeface="+mj-lt"/>
                    <a:ea typeface="Calibri" panose="020F0502020204030204" pitchFamily="34" charset="0"/>
                    <a:cs typeface="Times New Roman" panose="02020603050405020304" pitchFamily="18" charset="0"/>
                  </a:rPr>
                  <a:t> </a:t>
                </a:r>
                <a:r>
                  <a:rPr lang="en-US" sz="3800" dirty="0" err="1">
                    <a:effectLst/>
                    <a:latin typeface="+mj-lt"/>
                    <a:ea typeface="Calibri" panose="020F0502020204030204" pitchFamily="34" charset="0"/>
                    <a:cs typeface="Times New Roman" panose="02020603050405020304" pitchFamily="18" charset="0"/>
                  </a:rPr>
                  <a:t>mọi</a:t>
                </a:r>
                <a:r>
                  <a:rPr lang="en-US" sz="3800" dirty="0">
                    <a:effectLst/>
                    <a:latin typeface="+mj-lt"/>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a:ea typeface="Calibri" panose="020F0502020204030204" pitchFamily="34" charset="0"/>
                        <a:cs typeface="Arial" panose="020B0604020202020204" pitchFamily="34" charset="0"/>
                      </a:rPr>
                      <m:t>x</m:t>
                    </m:r>
                    <m:r>
                      <a:rPr lang="en-US" sz="3800">
                        <a:effectLst/>
                        <a:latin typeface="Cambria Math"/>
                        <a:ea typeface="Calibri" panose="020F0502020204030204" pitchFamily="34" charset="0"/>
                        <a:cs typeface="Arial" panose="020B0604020202020204" pitchFamily="34" charset="0"/>
                      </a:rPr>
                      <m:t>∈(</m:t>
                    </m:r>
                    <m:r>
                      <a:rPr lang="en-US" sz="3800" i="1">
                        <a:effectLst/>
                        <a:latin typeface="Cambria Math"/>
                        <a:ea typeface="Calibri" panose="020F0502020204030204" pitchFamily="34" charset="0"/>
                        <a:cs typeface="Arial" panose="020B0604020202020204" pitchFamily="34" charset="0"/>
                      </a:rPr>
                      <m:t>−</m:t>
                    </m:r>
                    <m:r>
                      <a:rPr lang="en-US" sz="3800">
                        <a:effectLst/>
                        <a:latin typeface="Cambria Math"/>
                        <a:ea typeface="Calibri" panose="020F0502020204030204" pitchFamily="34" charset="0"/>
                        <a:cs typeface="Arial" panose="020B0604020202020204" pitchFamily="34" charset="0"/>
                      </a:rPr>
                      <m:t>∞;</m:t>
                    </m:r>
                    <m:r>
                      <a:rPr lang="en-US" sz="3800" i="1">
                        <a:effectLst/>
                        <a:latin typeface="Cambria Math"/>
                        <a:ea typeface="Calibri" panose="020F0502020204030204" pitchFamily="34" charset="0"/>
                        <a:cs typeface="Arial" panose="020B0604020202020204" pitchFamily="34" charset="0"/>
                      </a:rPr>
                      <m:t>−</m:t>
                    </m:r>
                    <m:r>
                      <a:rPr lang="en-US" sz="3800">
                        <a:effectLst/>
                        <a:latin typeface="Cambria Math"/>
                        <a:ea typeface="Calibri" panose="020F0502020204030204" pitchFamily="34" charset="0"/>
                        <a:cs typeface="Arial" panose="020B0604020202020204" pitchFamily="34" charset="0"/>
                      </a:rPr>
                      <m:t>4)∪(1;+∞)</m:t>
                    </m:r>
                  </m:oMath>
                </a14:m>
                <a:r>
                  <a:rPr lang="en-US" sz="3800" dirty="0">
                    <a:effectLst/>
                    <a:latin typeface="+mj-lt"/>
                    <a:ea typeface="Calibri" panose="020F0502020204030204" pitchFamily="34" charset="0"/>
                    <a:cs typeface="Times New Roman" panose="02020603050405020304" pitchFamily="18" charset="0"/>
                  </a:rPr>
                  <a:t> </a:t>
                </a:r>
                <a:r>
                  <a:rPr lang="en-US" sz="3800" dirty="0" err="1">
                    <a:effectLst/>
                    <a:latin typeface="+mj-lt"/>
                    <a:ea typeface="Calibri" panose="020F0502020204030204" pitchFamily="34" charset="0"/>
                    <a:cs typeface="Times New Roman" panose="02020603050405020304" pitchFamily="18" charset="0"/>
                  </a:rPr>
                  <a:t>và</a:t>
                </a:r>
                <a:r>
                  <a:rPr lang="en-US" sz="3800" dirty="0">
                    <a:effectLst/>
                    <a:latin typeface="+mj-lt"/>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a:ea typeface="Calibri" panose="020F0502020204030204" pitchFamily="34" charset="0"/>
                        <a:cs typeface="Arial" panose="020B0604020202020204" pitchFamily="34" charset="0"/>
                      </a:rPr>
                      <m:t>h</m:t>
                    </m:r>
                    <m:r>
                      <a:rPr lang="en-US" sz="3800">
                        <a:effectLst/>
                        <a:latin typeface="Cambria Math"/>
                        <a:ea typeface="Calibri" panose="020F0502020204030204" pitchFamily="34" charset="0"/>
                        <a:cs typeface="Arial" panose="020B0604020202020204" pitchFamily="34" charset="0"/>
                      </a:rPr>
                      <m:t>(</m:t>
                    </m:r>
                    <m:r>
                      <m:rPr>
                        <m:sty m:val="p"/>
                      </m:rPr>
                      <a:rPr lang="en-US" sz="3800">
                        <a:effectLst/>
                        <a:latin typeface="Cambria Math"/>
                        <a:ea typeface="Calibri" panose="020F0502020204030204" pitchFamily="34" charset="0"/>
                        <a:cs typeface="Arial" panose="020B0604020202020204" pitchFamily="34" charset="0"/>
                      </a:rPr>
                      <m:t>x</m:t>
                    </m:r>
                    <m:r>
                      <a:rPr lang="en-US" sz="3800">
                        <a:effectLst/>
                        <a:latin typeface="Cambria Math"/>
                        <a:ea typeface="Calibri" panose="020F0502020204030204" pitchFamily="34" charset="0"/>
                        <a:cs typeface="Arial" panose="020B0604020202020204" pitchFamily="34" charset="0"/>
                      </a:rPr>
                      <m:t>)&lt;0</m:t>
                    </m:r>
                  </m:oMath>
                </a14:m>
                <a:r>
                  <a:rPr lang="en-US" sz="3800" dirty="0">
                    <a:effectLst/>
                    <a:latin typeface="+mj-lt"/>
                    <a:ea typeface="Calibri" panose="020F0502020204030204" pitchFamily="34" charset="0"/>
                    <a:cs typeface="Times New Roman" panose="02020603050405020304" pitchFamily="18" charset="0"/>
                  </a:rPr>
                  <a:t> </a:t>
                </a:r>
                <a:r>
                  <a:rPr lang="en-US" sz="3800" dirty="0" err="1">
                    <a:effectLst/>
                    <a:latin typeface="+mj-lt"/>
                    <a:ea typeface="Calibri" panose="020F0502020204030204" pitchFamily="34" charset="0"/>
                    <a:cs typeface="Times New Roman" panose="02020603050405020304" pitchFamily="18" charset="0"/>
                  </a:rPr>
                  <a:t>với</a:t>
                </a:r>
                <a:r>
                  <a:rPr lang="en-US" sz="3800" dirty="0">
                    <a:effectLst/>
                    <a:latin typeface="+mj-lt"/>
                    <a:ea typeface="Calibri" panose="020F0502020204030204" pitchFamily="34" charset="0"/>
                    <a:cs typeface="Times New Roman" panose="02020603050405020304" pitchFamily="18" charset="0"/>
                  </a:rPr>
                  <a:t> </a:t>
                </a:r>
                <a:r>
                  <a:rPr lang="en-US" sz="3800" dirty="0" err="1">
                    <a:effectLst/>
                    <a:latin typeface="+mj-lt"/>
                    <a:ea typeface="Calibri" panose="020F0502020204030204" pitchFamily="34" charset="0"/>
                    <a:cs typeface="Times New Roman" panose="02020603050405020304" pitchFamily="18" charset="0"/>
                  </a:rPr>
                  <a:t>mọi</a:t>
                </a:r>
                <a:r>
                  <a:rPr lang="en-US" sz="3800" dirty="0">
                    <a:effectLst/>
                    <a:latin typeface="+mj-lt"/>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a:ea typeface="Calibri" panose="020F0502020204030204" pitchFamily="34" charset="0"/>
                        <a:cs typeface="Arial" panose="020B0604020202020204" pitchFamily="34" charset="0"/>
                      </a:rPr>
                      <m:t>x</m:t>
                    </m:r>
                    <m:r>
                      <a:rPr lang="en-US" sz="3800">
                        <a:effectLst/>
                        <a:latin typeface="Cambria Math"/>
                        <a:ea typeface="Calibri" panose="020F0502020204030204" pitchFamily="34" charset="0"/>
                        <a:cs typeface="Arial" panose="020B0604020202020204" pitchFamily="34" charset="0"/>
                      </a:rPr>
                      <m:t>∈(</m:t>
                    </m:r>
                    <m:r>
                      <a:rPr lang="en-US" sz="3800" i="1">
                        <a:effectLst/>
                        <a:latin typeface="Cambria Math"/>
                        <a:ea typeface="Calibri" panose="020F0502020204030204" pitchFamily="34" charset="0"/>
                        <a:cs typeface="Arial" panose="020B0604020202020204" pitchFamily="34" charset="0"/>
                      </a:rPr>
                      <m:t>−</m:t>
                    </m:r>
                    <m:r>
                      <a:rPr lang="en-US" sz="3800">
                        <a:effectLst/>
                        <a:latin typeface="Cambria Math"/>
                        <a:ea typeface="Calibri" panose="020F0502020204030204" pitchFamily="34" charset="0"/>
                        <a:cs typeface="Arial" panose="020B0604020202020204" pitchFamily="34" charset="0"/>
                      </a:rPr>
                      <m:t>4;1)</m:t>
                    </m:r>
                  </m:oMath>
                </a14:m>
                <a:r>
                  <a:rPr lang="en-US" sz="3800" dirty="0">
                    <a:effectLst/>
                    <a:latin typeface="+mj-lt"/>
                    <a:ea typeface="Calibri" panose="020F0502020204030204" pitchFamily="34" charset="0"/>
                    <a:cs typeface="Times New Roman" panose="02020603050405020304"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540258" y="7976144"/>
                <a:ext cx="17366742" cy="672556"/>
              </a:xfrm>
              <a:prstGeom prst="rect">
                <a:avLst/>
              </a:prstGeom>
              <a:blipFill>
                <a:blip r:embed="rId6"/>
                <a:stretch>
                  <a:fillRect l="-1158" t="-15315" r="-246" b="-35135"/>
                </a:stretch>
              </a:blipFill>
            </p:spPr>
            <p:txBody>
              <a:bodyPr/>
              <a:lstStyle/>
              <a:p>
                <a:r>
                  <a:rPr lang="en-US">
                    <a:noFill/>
                  </a:rPr>
                  <a:t> </a:t>
                </a:r>
              </a:p>
            </p:txBody>
          </p:sp>
        </mc:Fallback>
      </mc:AlternateContent>
    </p:spTree>
    <p:extLst>
      <p:ext uri="{BB962C8B-B14F-4D97-AF65-F5344CB8AC3E}">
        <p14:creationId xmlns:p14="http://schemas.microsoft.com/office/powerpoint/2010/main" val="159143104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7212833" y="9410700"/>
            <a:ext cx="676383" cy="520732"/>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a:solidFill>
                <a:srgbClr val="434343"/>
              </a:solidFill>
              <a:sym typeface="Arial"/>
            </a:endParaRPr>
          </a:p>
        </p:txBody>
      </p:sp>
      <p:sp>
        <p:nvSpPr>
          <p:cNvPr id="25" name="TextBox 24"/>
          <p:cNvSpPr txBox="1"/>
          <p:nvPr/>
        </p:nvSpPr>
        <p:spPr>
          <a:xfrm>
            <a:off x="7480307" y="495300"/>
            <a:ext cx="4254493" cy="784830"/>
          </a:xfrm>
          <a:prstGeom prst="rect">
            <a:avLst/>
          </a:prstGeom>
          <a:noFill/>
        </p:spPr>
        <p:txBody>
          <a:bodyPr wrap="square" rtlCol="0">
            <a:spAutoFit/>
          </a:bodyPr>
          <a:lstStyle/>
          <a:p>
            <a:r>
              <a:rPr lang="en-US" sz="4500" b="1" dirty="0" smtClean="0">
                <a:solidFill>
                  <a:srgbClr val="FF0000"/>
                </a:solidFill>
                <a:cs typeface="Arial" panose="020B0604020202020204" pitchFamily="34" charset="0"/>
              </a:rPr>
              <a:t>LUYỆN TẬP 2</a:t>
            </a:r>
            <a:endParaRPr lang="en-US" sz="4500" b="1" dirty="0">
              <a:solidFill>
                <a:srgbClr val="FF0000"/>
              </a:solidFill>
              <a:cs typeface="Arial" panose="020B0604020202020204" pitchFamily="34" charset="0"/>
            </a:endParaRPr>
          </a:p>
        </p:txBody>
      </p:sp>
      <p:sp>
        <p:nvSpPr>
          <p:cNvPr id="28" name="Oval Callout 27"/>
          <p:cNvSpPr/>
          <p:nvPr/>
        </p:nvSpPr>
        <p:spPr>
          <a:xfrm>
            <a:off x="8766031" y="3771900"/>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rgbClr val="FFFFFF"/>
                </a:solidFill>
              </a:rPr>
              <a:t>Giải</a:t>
            </a:r>
            <a:endParaRPr lang="en-US" sz="4000" b="1" dirty="0">
              <a:solidFill>
                <a:srgbClr val="FFFFFF"/>
              </a:solidFill>
            </a:endParaRPr>
          </a:p>
        </p:txBody>
      </p:sp>
      <p:sp>
        <p:nvSpPr>
          <p:cNvPr id="2" name="Rectangle 1"/>
          <p:cNvSpPr/>
          <p:nvPr/>
        </p:nvSpPr>
        <p:spPr>
          <a:xfrm>
            <a:off x="1981200" y="1588316"/>
            <a:ext cx="7904988" cy="677108"/>
          </a:xfrm>
          <a:prstGeom prst="rect">
            <a:avLst/>
          </a:prstGeom>
        </p:spPr>
        <p:txBody>
          <a:bodyPr wrap="square">
            <a:spAutoFit/>
          </a:bodyPr>
          <a:lstStyle/>
          <a:p>
            <a:r>
              <a:rPr lang="en-US" sz="3800" dirty="0" err="1">
                <a:latin typeface="Arial" panose="020B0604020202020204" pitchFamily="34" charset="0"/>
                <a:ea typeface="Calibri" panose="020F0502020204030204" pitchFamily="34" charset="0"/>
              </a:rPr>
              <a:t>Xét</a:t>
            </a:r>
            <a:r>
              <a:rPr lang="en-US" sz="3800" dirty="0">
                <a:latin typeface="Arial" panose="020B0604020202020204" pitchFamily="34" charset="0"/>
                <a:ea typeface="Calibri" panose="020F0502020204030204" pitchFamily="34" charset="0"/>
              </a:rPr>
              <a:t> </a:t>
            </a:r>
            <a:r>
              <a:rPr lang="en-US" sz="3800" dirty="0" err="1">
                <a:latin typeface="Arial" panose="020B0604020202020204" pitchFamily="34" charset="0"/>
                <a:ea typeface="Calibri" panose="020F0502020204030204" pitchFamily="34" charset="0"/>
              </a:rPr>
              <a:t>dấu</a:t>
            </a:r>
            <a:r>
              <a:rPr lang="en-US" sz="3800" dirty="0">
                <a:latin typeface="Arial" panose="020B0604020202020204" pitchFamily="34" charset="0"/>
                <a:ea typeface="Calibri" panose="020F0502020204030204" pitchFamily="34" charset="0"/>
              </a:rPr>
              <a:t> </a:t>
            </a:r>
            <a:r>
              <a:rPr lang="en-US" sz="3800" dirty="0" err="1">
                <a:latin typeface="Arial" panose="020B0604020202020204" pitchFamily="34" charset="0"/>
                <a:ea typeface="Calibri" panose="020F0502020204030204" pitchFamily="34" charset="0"/>
              </a:rPr>
              <a:t>các</a:t>
            </a:r>
            <a:r>
              <a:rPr lang="en-US" sz="3800" dirty="0">
                <a:latin typeface="Arial" panose="020B0604020202020204" pitchFamily="34" charset="0"/>
                <a:ea typeface="Calibri" panose="020F0502020204030204" pitchFamily="34" charset="0"/>
              </a:rPr>
              <a:t> tam </a:t>
            </a:r>
            <a:r>
              <a:rPr lang="en-US" sz="3800" dirty="0" err="1">
                <a:latin typeface="Arial" panose="020B0604020202020204" pitchFamily="34" charset="0"/>
                <a:ea typeface="Calibri" panose="020F0502020204030204" pitchFamily="34" charset="0"/>
              </a:rPr>
              <a:t>thức</a:t>
            </a:r>
            <a:r>
              <a:rPr lang="en-US" sz="3800" dirty="0">
                <a:latin typeface="Arial" panose="020B0604020202020204" pitchFamily="34" charset="0"/>
                <a:ea typeface="Calibri" panose="020F0502020204030204" pitchFamily="34" charset="0"/>
              </a:rPr>
              <a:t> </a:t>
            </a:r>
            <a:r>
              <a:rPr lang="en-US" sz="3800" dirty="0" err="1">
                <a:latin typeface="Arial" panose="020B0604020202020204" pitchFamily="34" charset="0"/>
                <a:ea typeface="Calibri" panose="020F0502020204030204" pitchFamily="34" charset="0"/>
              </a:rPr>
              <a:t>bậc</a:t>
            </a:r>
            <a:r>
              <a:rPr lang="en-US" sz="3800" dirty="0">
                <a:latin typeface="Arial" panose="020B0604020202020204" pitchFamily="34" charset="0"/>
                <a:ea typeface="Calibri" panose="020F0502020204030204" pitchFamily="34" charset="0"/>
              </a:rPr>
              <a:t> </a:t>
            </a:r>
            <a:r>
              <a:rPr lang="en-US" sz="3800" dirty="0" err="1">
                <a:latin typeface="Arial" panose="020B0604020202020204" pitchFamily="34" charset="0"/>
                <a:ea typeface="Calibri" panose="020F0502020204030204" pitchFamily="34" charset="0"/>
              </a:rPr>
              <a:t>hai</a:t>
            </a:r>
            <a:r>
              <a:rPr lang="en-US" sz="3800" dirty="0">
                <a:latin typeface="Arial" panose="020B0604020202020204" pitchFamily="34" charset="0"/>
                <a:ea typeface="Calibri" panose="020F0502020204030204" pitchFamily="34" charset="0"/>
              </a:rPr>
              <a:t> </a:t>
            </a:r>
            <a:r>
              <a:rPr lang="en-US" sz="3800" dirty="0" err="1">
                <a:latin typeface="Arial" panose="020B0604020202020204" pitchFamily="34" charset="0"/>
                <a:ea typeface="Calibri" panose="020F0502020204030204" pitchFamily="34" charset="0"/>
              </a:rPr>
              <a:t>sau</a:t>
            </a:r>
            <a:r>
              <a:rPr lang="en-US" sz="3800" dirty="0" smtClean="0">
                <a:latin typeface="Arial" panose="020B0604020202020204" pitchFamily="34" charset="0"/>
                <a:ea typeface="Calibri" panose="020F0502020204030204" pitchFamily="34" charset="0"/>
              </a:rPr>
              <a:t>:</a:t>
            </a:r>
            <a:endParaRPr lang="en-US" sz="3800" dirty="0"/>
          </a:p>
        </p:txBody>
      </p:sp>
      <mc:AlternateContent xmlns:mc="http://schemas.openxmlformats.org/markup-compatibility/2006" xmlns:a14="http://schemas.microsoft.com/office/drawing/2010/main">
        <mc:Choice Requires="a14">
          <p:sp>
            <p:nvSpPr>
              <p:cNvPr id="4" name="Rectangle 3"/>
              <p:cNvSpPr/>
              <p:nvPr/>
            </p:nvSpPr>
            <p:spPr>
              <a:xfrm>
                <a:off x="2000340" y="2335996"/>
                <a:ext cx="15214426" cy="1054904"/>
              </a:xfrm>
              <a:prstGeom prst="rect">
                <a:avLst/>
              </a:prstGeom>
            </p:spPr>
            <p:txBody>
              <a:bodyPr wrap="square">
                <a:spAutoFit/>
              </a:bodyPr>
              <a:lstStyle/>
              <a:p>
                <a:pPr>
                  <a:lnSpc>
                    <a:spcPct val="150000"/>
                  </a:lnSpc>
                  <a:spcBef>
                    <a:spcPts val="600"/>
                  </a:spcBef>
                  <a:spcAft>
                    <a:spcPts val="800"/>
                  </a:spcAft>
                </a:pPr>
                <a:r>
                  <a:rPr lang="en-US" sz="3800" dirty="0">
                    <a:latin typeface="+mj-lt"/>
                    <a:ea typeface="Calibri" panose="020F0502020204030204" pitchFamily="34" charset="0"/>
                    <a:cs typeface="Times New Roman" panose="02020603050405020304" pitchFamily="18" charset="0"/>
                  </a:rPr>
                  <a:t>a) </a:t>
                </a:r>
                <a14:m>
                  <m:oMath xmlns:m="http://schemas.openxmlformats.org/officeDocument/2006/math">
                    <m:r>
                      <a:rPr lang="en-US" sz="3800" i="1">
                        <a:effectLst/>
                        <a:latin typeface="Cambria Math"/>
                        <a:ea typeface="Calibri" panose="020F0502020204030204" pitchFamily="34" charset="0"/>
                        <a:cs typeface="Arial" panose="020B0604020202020204" pitchFamily="34" charset="0"/>
                      </a:rPr>
                      <m:t>−</m:t>
                    </m:r>
                    <m:r>
                      <a:rPr lang="en-US" sz="3800">
                        <a:effectLst/>
                        <a:latin typeface="Cambria Math"/>
                        <a:ea typeface="Calibri" panose="020F0502020204030204" pitchFamily="34" charset="0"/>
                        <a:cs typeface="Arial" panose="020B0604020202020204" pitchFamily="34" charset="0"/>
                      </a:rPr>
                      <m:t>3</m:t>
                    </m:r>
                    <m:sSup>
                      <m:sSupPr>
                        <m:ctrlPr>
                          <a:rPr lang="en-US" sz="3800" i="1">
                            <a:effectLst/>
                            <a:latin typeface="Cambria Math"/>
                            <a:ea typeface="Calibri" panose="020F0502020204030204" pitchFamily="34" charset="0"/>
                            <a:cs typeface="Arial" panose="020B0604020202020204" pitchFamily="34" charset="0"/>
                          </a:rPr>
                        </m:ctrlPr>
                      </m:sSupPr>
                      <m:e>
                        <m:r>
                          <m:rPr>
                            <m:sty m:val="p"/>
                          </m:rPr>
                          <a:rPr lang="en-US" sz="3800">
                            <a:effectLst/>
                            <a:latin typeface="Cambria Math"/>
                            <a:ea typeface="Calibri" panose="020F0502020204030204" pitchFamily="34" charset="0"/>
                            <a:cs typeface="Arial" panose="020B0604020202020204" pitchFamily="34" charset="0"/>
                          </a:rPr>
                          <m:t>x</m:t>
                        </m:r>
                      </m:e>
                      <m:sup>
                        <m:r>
                          <a:rPr lang="en-US" sz="3800">
                            <a:effectLst/>
                            <a:latin typeface="Cambria Math"/>
                            <a:ea typeface="Calibri" panose="020F0502020204030204" pitchFamily="34" charset="0"/>
                            <a:cs typeface="Arial" panose="020B0604020202020204" pitchFamily="34" charset="0"/>
                          </a:rPr>
                          <m:t>2</m:t>
                        </m:r>
                      </m:sup>
                    </m:sSup>
                    <m:r>
                      <a:rPr lang="en-US" sz="3800">
                        <a:effectLst/>
                        <a:latin typeface="Cambria Math"/>
                        <a:ea typeface="Calibri" panose="020F0502020204030204" pitchFamily="34" charset="0"/>
                        <a:cs typeface="Arial" panose="020B0604020202020204" pitchFamily="34" charset="0"/>
                      </a:rPr>
                      <m:t>+</m:t>
                    </m:r>
                    <m:r>
                      <m:rPr>
                        <m:sty m:val="p"/>
                      </m:rPr>
                      <a:rPr lang="en-US" sz="3800">
                        <a:effectLst/>
                        <a:latin typeface="Cambria Math"/>
                        <a:ea typeface="Calibri" panose="020F0502020204030204" pitchFamily="34" charset="0"/>
                        <a:cs typeface="Arial" panose="020B0604020202020204" pitchFamily="34" charset="0"/>
                      </a:rPr>
                      <m:t>x</m:t>
                    </m:r>
                    <m:r>
                      <a:rPr lang="en-US" sz="3800" i="1">
                        <a:effectLst/>
                        <a:latin typeface="Cambria Math"/>
                        <a:ea typeface="Calibri" panose="020F0502020204030204" pitchFamily="34" charset="0"/>
                        <a:cs typeface="Arial" panose="020B0604020202020204" pitchFamily="34" charset="0"/>
                      </a:rPr>
                      <m:t>−</m:t>
                    </m:r>
                    <m:rad>
                      <m:radPr>
                        <m:degHide m:val="on"/>
                        <m:ctrlPr>
                          <a:rPr lang="en-US" sz="3800" i="1">
                            <a:effectLst/>
                            <a:latin typeface="Cambria Math"/>
                            <a:ea typeface="Calibri" panose="020F0502020204030204" pitchFamily="34" charset="0"/>
                            <a:cs typeface="Arial" panose="020B0604020202020204" pitchFamily="34" charset="0"/>
                          </a:rPr>
                        </m:ctrlPr>
                      </m:radPr>
                      <m:deg/>
                      <m:e>
                        <m:r>
                          <a:rPr lang="en-US" sz="3800">
                            <a:effectLst/>
                            <a:latin typeface="Cambria Math"/>
                            <a:ea typeface="Calibri" panose="020F0502020204030204" pitchFamily="34" charset="0"/>
                            <a:cs typeface="Arial" panose="020B0604020202020204" pitchFamily="34" charset="0"/>
                          </a:rPr>
                          <m:t>2</m:t>
                        </m:r>
                      </m:e>
                    </m:rad>
                  </m:oMath>
                </a14:m>
                <a:r>
                  <a:rPr lang="en-US" sz="3800" dirty="0" smtClean="0">
                    <a:effectLst/>
                    <a:latin typeface="+mj-lt"/>
                    <a:ea typeface="Calibri" panose="020F0502020204030204" pitchFamily="34" charset="0"/>
                    <a:cs typeface="Times New Roman" panose="02020603050405020304" pitchFamily="18" charset="0"/>
                  </a:rPr>
                  <a:t>;              b</a:t>
                </a:r>
                <a:r>
                  <a:rPr lang="en-US" sz="3800" dirty="0">
                    <a:effectLst/>
                    <a:latin typeface="+mj-lt"/>
                    <a:ea typeface="Calibri" panose="020F0502020204030204" pitchFamily="34" charset="0"/>
                    <a:cs typeface="Times New Roman" panose="02020603050405020304" pitchFamily="18" charset="0"/>
                  </a:rPr>
                  <a:t>) </a:t>
                </a:r>
                <a14:m>
                  <m:oMath xmlns:m="http://schemas.openxmlformats.org/officeDocument/2006/math">
                    <m:sSup>
                      <m:sSupPr>
                        <m:ctrlPr>
                          <a:rPr lang="en-US" sz="3800" i="1">
                            <a:effectLst/>
                            <a:latin typeface="Cambria Math"/>
                            <a:ea typeface="Calibri" panose="020F0502020204030204" pitchFamily="34" charset="0"/>
                            <a:cs typeface="Arial" panose="020B0604020202020204" pitchFamily="34" charset="0"/>
                          </a:rPr>
                        </m:ctrlPr>
                      </m:sSupPr>
                      <m:e>
                        <m:r>
                          <m:rPr>
                            <m:sty m:val="p"/>
                          </m:rPr>
                          <a:rPr lang="en-US" sz="3800">
                            <a:effectLst/>
                            <a:latin typeface="Cambria Math"/>
                            <a:ea typeface="Calibri" panose="020F0502020204030204" pitchFamily="34" charset="0"/>
                            <a:cs typeface="Arial" panose="020B0604020202020204" pitchFamily="34" charset="0"/>
                          </a:rPr>
                          <m:t>x</m:t>
                        </m:r>
                      </m:e>
                      <m:sup>
                        <m:r>
                          <a:rPr lang="en-US" sz="3800">
                            <a:effectLst/>
                            <a:latin typeface="Cambria Math"/>
                            <a:ea typeface="Calibri" panose="020F0502020204030204" pitchFamily="34" charset="0"/>
                            <a:cs typeface="Arial" panose="020B0604020202020204" pitchFamily="34" charset="0"/>
                          </a:rPr>
                          <m:t>2</m:t>
                        </m:r>
                      </m:sup>
                    </m:sSup>
                    <m:r>
                      <a:rPr lang="en-US" sz="3800">
                        <a:effectLst/>
                        <a:latin typeface="Cambria Math"/>
                        <a:ea typeface="Calibri" panose="020F0502020204030204" pitchFamily="34" charset="0"/>
                        <a:cs typeface="Arial" panose="020B0604020202020204" pitchFamily="34" charset="0"/>
                      </a:rPr>
                      <m:t>+8</m:t>
                    </m:r>
                    <m:r>
                      <m:rPr>
                        <m:sty m:val="p"/>
                      </m:rPr>
                      <a:rPr lang="en-US" sz="3800">
                        <a:effectLst/>
                        <a:latin typeface="Cambria Math"/>
                        <a:ea typeface="Calibri" panose="020F0502020204030204" pitchFamily="34" charset="0"/>
                        <a:cs typeface="Arial" panose="020B0604020202020204" pitchFamily="34" charset="0"/>
                      </a:rPr>
                      <m:t>x</m:t>
                    </m:r>
                    <m:r>
                      <a:rPr lang="en-US" sz="3800">
                        <a:effectLst/>
                        <a:latin typeface="Cambria Math"/>
                        <a:ea typeface="Calibri" panose="020F0502020204030204" pitchFamily="34" charset="0"/>
                        <a:cs typeface="Arial" panose="020B0604020202020204" pitchFamily="34" charset="0"/>
                      </a:rPr>
                      <m:t>+16</m:t>
                    </m:r>
                  </m:oMath>
                </a14:m>
                <a:r>
                  <a:rPr lang="en-US" sz="3800" dirty="0" smtClean="0">
                    <a:effectLst/>
                    <a:latin typeface="+mj-lt"/>
                    <a:ea typeface="Calibri" panose="020F0502020204030204" pitchFamily="34" charset="0"/>
                    <a:cs typeface="Times New Roman" panose="02020603050405020304" pitchFamily="18" charset="0"/>
                  </a:rPr>
                  <a:t>;               c</a:t>
                </a:r>
                <a:r>
                  <a:rPr lang="en-US" sz="3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a:ea typeface="Calibri" panose="020F0502020204030204" pitchFamily="34" charset="0"/>
                        <a:cs typeface="Arial" panose="020B0604020202020204" pitchFamily="34" charset="0"/>
                      </a:rPr>
                      <m:t>−</m:t>
                    </m:r>
                    <m:r>
                      <a:rPr lang="en-US" sz="3800">
                        <a:effectLst/>
                        <a:latin typeface="Cambria Math"/>
                        <a:ea typeface="Calibri" panose="020F0502020204030204" pitchFamily="34" charset="0"/>
                        <a:cs typeface="Arial" panose="020B0604020202020204" pitchFamily="34" charset="0"/>
                      </a:rPr>
                      <m:t>2</m:t>
                    </m:r>
                    <m:sSup>
                      <m:sSupPr>
                        <m:ctrlPr>
                          <a:rPr lang="en-US" sz="3800" i="1">
                            <a:effectLst/>
                            <a:latin typeface="Cambria Math"/>
                            <a:ea typeface="Calibri" panose="020F0502020204030204" pitchFamily="34" charset="0"/>
                            <a:cs typeface="Arial" panose="020B0604020202020204" pitchFamily="34" charset="0"/>
                          </a:rPr>
                        </m:ctrlPr>
                      </m:sSupPr>
                      <m:e>
                        <m:r>
                          <m:rPr>
                            <m:sty m:val="p"/>
                          </m:rPr>
                          <a:rPr lang="en-US" sz="3800">
                            <a:effectLst/>
                            <a:latin typeface="Cambria Math"/>
                            <a:ea typeface="Calibri" panose="020F0502020204030204" pitchFamily="34" charset="0"/>
                            <a:cs typeface="Arial" panose="020B0604020202020204" pitchFamily="34" charset="0"/>
                          </a:rPr>
                          <m:t>x</m:t>
                        </m:r>
                      </m:e>
                      <m:sup>
                        <m:r>
                          <a:rPr lang="en-US" sz="3800">
                            <a:effectLst/>
                            <a:latin typeface="Cambria Math"/>
                            <a:ea typeface="Calibri" panose="020F0502020204030204" pitchFamily="34" charset="0"/>
                            <a:cs typeface="Arial" panose="020B0604020202020204" pitchFamily="34" charset="0"/>
                          </a:rPr>
                          <m:t>2</m:t>
                        </m:r>
                      </m:sup>
                    </m:sSup>
                    <m:r>
                      <a:rPr lang="en-US" sz="3800">
                        <a:effectLst/>
                        <a:latin typeface="Cambria Math"/>
                        <a:ea typeface="Calibri" panose="020F0502020204030204" pitchFamily="34" charset="0"/>
                        <a:cs typeface="Arial" panose="020B0604020202020204" pitchFamily="34" charset="0"/>
                      </a:rPr>
                      <m:t>+7</m:t>
                    </m:r>
                    <m:r>
                      <m:rPr>
                        <m:sty m:val="p"/>
                      </m:rPr>
                      <a:rPr lang="en-US" sz="3800">
                        <a:effectLst/>
                        <a:latin typeface="Cambria Math"/>
                        <a:ea typeface="Calibri" panose="020F0502020204030204" pitchFamily="34" charset="0"/>
                        <a:cs typeface="Arial" panose="020B0604020202020204" pitchFamily="34" charset="0"/>
                      </a:rPr>
                      <m:t>x</m:t>
                    </m:r>
                    <m:r>
                      <a:rPr lang="en-US" sz="3800" i="1">
                        <a:effectLst/>
                        <a:latin typeface="Cambria Math"/>
                        <a:ea typeface="Calibri" panose="020F0502020204030204" pitchFamily="34" charset="0"/>
                        <a:cs typeface="Arial" panose="020B0604020202020204" pitchFamily="34" charset="0"/>
                      </a:rPr>
                      <m:t>−</m:t>
                    </m:r>
                    <m:r>
                      <a:rPr lang="en-US" sz="3800">
                        <a:effectLst/>
                        <a:latin typeface="Cambria Math"/>
                        <a:ea typeface="Calibri" panose="020F0502020204030204" pitchFamily="34" charset="0"/>
                        <a:cs typeface="Arial" panose="020B0604020202020204" pitchFamily="34" charset="0"/>
                      </a:rPr>
                      <m:t>3</m:t>
                    </m:r>
                  </m:oMath>
                </a14:m>
                <a:r>
                  <a:rPr lang="en-US" sz="3800" dirty="0">
                    <a:effectLst/>
                    <a:latin typeface="+mj-lt"/>
                    <a:ea typeface="Calibri" panose="020F0502020204030204" pitchFamily="34" charset="0"/>
                    <a:cs typeface="Times New Roman" panose="02020603050405020304"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2000340" y="2335996"/>
                <a:ext cx="15214426" cy="1054904"/>
              </a:xfrm>
              <a:prstGeom prst="rect">
                <a:avLst/>
              </a:prstGeom>
              <a:blipFill>
                <a:blip r:embed="rId3"/>
                <a:stretch>
                  <a:fillRect l="-1322" b="-10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80522" y="4850757"/>
                <a:ext cx="17390688" cy="2017475"/>
              </a:xfrm>
              <a:prstGeom prst="rect">
                <a:avLst/>
              </a:prstGeom>
            </p:spPr>
            <p:txBody>
              <a:bodyPr wrap="square">
                <a:spAutoFit/>
              </a:bodyPr>
              <a:lstStyle/>
              <a:p>
                <a:pPr algn="just">
                  <a:lnSpc>
                    <a:spcPct val="150000"/>
                  </a:lnSpc>
                </a:pPr>
                <a:r>
                  <a:rPr lang="nl-NL" sz="3800" dirty="0">
                    <a:latin typeface="+mj-lt"/>
                    <a:ea typeface="Times New Roman" panose="02020603050405020304" pitchFamily="18" charset="0"/>
                    <a:cs typeface="Times New Roman" panose="02020603050405020304" pitchFamily="18" charset="0"/>
                  </a:rPr>
                  <a:t>a) </a:t>
                </a:r>
                <a14:m>
                  <m:oMath xmlns:m="http://schemas.openxmlformats.org/officeDocument/2006/math">
                    <m:r>
                      <m:rPr>
                        <m:sty m:val="p"/>
                      </m:rPr>
                      <a:rPr lang="nl-NL" sz="3800">
                        <a:effectLst/>
                        <a:latin typeface="Cambria Math"/>
                        <a:ea typeface="Calibri" panose="020F0502020204030204" pitchFamily="34" charset="0"/>
                        <a:cs typeface="Arial" panose="020B0604020202020204" pitchFamily="34" charset="0"/>
                      </a:rPr>
                      <m:t>f</m:t>
                    </m:r>
                    <m:d>
                      <m:dPr>
                        <m:ctrlPr>
                          <a:rPr lang="en-US" sz="3800" i="1">
                            <a:effectLst/>
                            <a:latin typeface="Cambria Math"/>
                            <a:ea typeface="Calibri" panose="020F0502020204030204" pitchFamily="34" charset="0"/>
                            <a:cs typeface="Arial" panose="020B0604020202020204" pitchFamily="34" charset="0"/>
                          </a:rPr>
                        </m:ctrlPr>
                      </m:dPr>
                      <m:e>
                        <m:r>
                          <m:rPr>
                            <m:sty m:val="p"/>
                          </m:rPr>
                          <a:rPr lang="nl-NL" sz="3800">
                            <a:effectLst/>
                            <a:latin typeface="Cambria Math"/>
                            <a:ea typeface="Calibri" panose="020F0502020204030204" pitchFamily="34" charset="0"/>
                            <a:cs typeface="Arial" panose="020B0604020202020204" pitchFamily="34" charset="0"/>
                          </a:rPr>
                          <m:t>x</m:t>
                        </m:r>
                      </m:e>
                    </m:d>
                    <m:r>
                      <a:rPr lang="nl-NL" sz="3800">
                        <a:effectLst/>
                        <a:latin typeface="Cambria Math"/>
                        <a:ea typeface="Calibri" panose="020F0502020204030204" pitchFamily="34" charset="0"/>
                        <a:cs typeface="Arial" panose="020B0604020202020204" pitchFamily="34" charset="0"/>
                      </a:rPr>
                      <m:t>=</m:t>
                    </m:r>
                    <m:r>
                      <a:rPr lang="nl-NL" sz="3800" i="1">
                        <a:effectLst/>
                        <a:latin typeface="Cambria Math"/>
                        <a:ea typeface="Calibri" panose="020F0502020204030204" pitchFamily="34" charset="0"/>
                        <a:cs typeface="Arial" panose="020B0604020202020204" pitchFamily="34" charset="0"/>
                      </a:rPr>
                      <m:t>−</m:t>
                    </m:r>
                    <m:r>
                      <a:rPr lang="nl-NL" sz="3800">
                        <a:effectLst/>
                        <a:latin typeface="Cambria Math"/>
                        <a:ea typeface="Calibri" panose="020F0502020204030204" pitchFamily="34" charset="0"/>
                        <a:cs typeface="Arial" panose="020B0604020202020204" pitchFamily="34" charset="0"/>
                      </a:rPr>
                      <m:t>3</m:t>
                    </m:r>
                    <m:sSup>
                      <m:sSupPr>
                        <m:ctrlPr>
                          <a:rPr lang="en-US" sz="3800" i="1">
                            <a:effectLst/>
                            <a:latin typeface="Cambria Math"/>
                            <a:ea typeface="Calibri" panose="020F0502020204030204" pitchFamily="34" charset="0"/>
                            <a:cs typeface="Arial" panose="020B0604020202020204" pitchFamily="34" charset="0"/>
                          </a:rPr>
                        </m:ctrlPr>
                      </m:sSupPr>
                      <m:e>
                        <m:r>
                          <m:rPr>
                            <m:sty m:val="p"/>
                          </m:rPr>
                          <a:rPr lang="nl-NL" sz="3800">
                            <a:effectLst/>
                            <a:latin typeface="Cambria Math"/>
                            <a:ea typeface="Calibri" panose="020F0502020204030204" pitchFamily="34" charset="0"/>
                            <a:cs typeface="Arial" panose="020B0604020202020204" pitchFamily="34" charset="0"/>
                          </a:rPr>
                          <m:t>x</m:t>
                        </m:r>
                      </m:e>
                      <m:sup>
                        <m:r>
                          <a:rPr lang="nl-NL" sz="3800">
                            <a:effectLst/>
                            <a:latin typeface="Cambria Math"/>
                            <a:ea typeface="Calibri" panose="020F0502020204030204" pitchFamily="34" charset="0"/>
                            <a:cs typeface="Arial" panose="020B0604020202020204" pitchFamily="34" charset="0"/>
                          </a:rPr>
                          <m:t>2</m:t>
                        </m:r>
                      </m:sup>
                    </m:sSup>
                    <m:r>
                      <a:rPr lang="nl-NL" sz="3800">
                        <a:effectLst/>
                        <a:latin typeface="Cambria Math"/>
                        <a:ea typeface="Calibri" panose="020F0502020204030204" pitchFamily="34" charset="0"/>
                        <a:cs typeface="Arial" panose="020B0604020202020204" pitchFamily="34" charset="0"/>
                      </a:rPr>
                      <m:t>+</m:t>
                    </m:r>
                    <m:r>
                      <m:rPr>
                        <m:sty m:val="p"/>
                      </m:rPr>
                      <a:rPr lang="nl-NL" sz="3800">
                        <a:effectLst/>
                        <a:latin typeface="Cambria Math"/>
                        <a:ea typeface="Calibri" panose="020F0502020204030204" pitchFamily="34" charset="0"/>
                        <a:cs typeface="Arial" panose="020B0604020202020204" pitchFamily="34" charset="0"/>
                      </a:rPr>
                      <m:t>x</m:t>
                    </m:r>
                    <m:r>
                      <a:rPr lang="nl-NL" sz="3800" i="1">
                        <a:effectLst/>
                        <a:latin typeface="Cambria Math"/>
                        <a:ea typeface="Calibri" panose="020F0502020204030204" pitchFamily="34" charset="0"/>
                        <a:cs typeface="Arial" panose="020B0604020202020204" pitchFamily="34" charset="0"/>
                      </a:rPr>
                      <m:t>−</m:t>
                    </m:r>
                    <m:rad>
                      <m:radPr>
                        <m:degHide m:val="on"/>
                        <m:ctrlPr>
                          <a:rPr lang="en-US" sz="3800" i="1">
                            <a:effectLst/>
                            <a:latin typeface="Cambria Math"/>
                            <a:ea typeface="Calibri" panose="020F0502020204030204" pitchFamily="34" charset="0"/>
                            <a:cs typeface="Arial" panose="020B0604020202020204" pitchFamily="34" charset="0"/>
                          </a:rPr>
                        </m:ctrlPr>
                      </m:radPr>
                      <m:deg/>
                      <m:e>
                        <m:r>
                          <a:rPr lang="nl-NL" sz="3800">
                            <a:effectLst/>
                            <a:latin typeface="Cambria Math"/>
                            <a:ea typeface="Calibri" panose="020F0502020204030204" pitchFamily="34" charset="0"/>
                            <a:cs typeface="Arial" panose="020B0604020202020204" pitchFamily="34" charset="0"/>
                          </a:rPr>
                          <m:t>2</m:t>
                        </m:r>
                      </m:e>
                    </m:rad>
                  </m:oMath>
                </a14:m>
                <a:endParaRPr lang="en-US" sz="3800" dirty="0">
                  <a:effectLst/>
                  <a:latin typeface="+mj-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nl-NL" sz="3800">
                        <a:effectLst/>
                        <a:latin typeface="Cambria Math"/>
                        <a:ea typeface="Calibri" panose="020F0502020204030204" pitchFamily="34" charset="0"/>
                        <a:cs typeface="Arial" panose="020B0604020202020204" pitchFamily="34" charset="0"/>
                      </a:rPr>
                      <m:t>∆=1</m:t>
                    </m:r>
                    <m:r>
                      <a:rPr lang="nl-NL" sz="3800" i="1">
                        <a:effectLst/>
                        <a:latin typeface="Cambria Math"/>
                        <a:ea typeface="Calibri" panose="020F0502020204030204" pitchFamily="34" charset="0"/>
                        <a:cs typeface="Arial" panose="020B0604020202020204" pitchFamily="34" charset="0"/>
                      </a:rPr>
                      <m:t>−</m:t>
                    </m:r>
                    <m:r>
                      <a:rPr lang="nl-NL" sz="3800">
                        <a:effectLst/>
                        <a:latin typeface="Cambria Math"/>
                        <a:ea typeface="Calibri" panose="020F0502020204030204" pitchFamily="34" charset="0"/>
                        <a:cs typeface="Arial" panose="020B0604020202020204" pitchFamily="34" charset="0"/>
                      </a:rPr>
                      <m:t>12</m:t>
                    </m:r>
                    <m:rad>
                      <m:radPr>
                        <m:degHide m:val="on"/>
                        <m:ctrlPr>
                          <a:rPr lang="en-US" sz="3800" i="1">
                            <a:effectLst/>
                            <a:latin typeface="Cambria Math"/>
                            <a:ea typeface="Calibri" panose="020F0502020204030204" pitchFamily="34" charset="0"/>
                            <a:cs typeface="Arial" panose="020B0604020202020204" pitchFamily="34" charset="0"/>
                          </a:rPr>
                        </m:ctrlPr>
                      </m:radPr>
                      <m:deg/>
                      <m:e>
                        <m:r>
                          <a:rPr lang="nl-NL" sz="3800">
                            <a:effectLst/>
                            <a:latin typeface="Cambria Math"/>
                            <a:ea typeface="Calibri" panose="020F0502020204030204" pitchFamily="34" charset="0"/>
                            <a:cs typeface="Arial" panose="020B0604020202020204" pitchFamily="34" charset="0"/>
                          </a:rPr>
                          <m:t>2</m:t>
                        </m:r>
                      </m:e>
                    </m:rad>
                    <m:r>
                      <a:rPr lang="nl-NL" sz="3800">
                        <a:effectLst/>
                        <a:latin typeface="Cambria Math"/>
                        <a:ea typeface="Calibri" panose="020F0502020204030204" pitchFamily="34" charset="0"/>
                        <a:cs typeface="Arial" panose="020B0604020202020204" pitchFamily="34" charset="0"/>
                      </a:rPr>
                      <m:t>&lt;0</m:t>
                    </m:r>
                  </m:oMath>
                </a14:m>
                <a:r>
                  <a:rPr lang="nl-NL" sz="3800" dirty="0">
                    <a:effectLst/>
                    <a:latin typeface="+mj-lt"/>
                    <a:ea typeface="Times New Roman" panose="02020603050405020304" pitchFamily="18" charset="0"/>
                    <a:cs typeface="Times New Roman" panose="02020603050405020304" pitchFamily="18" charset="0"/>
                  </a:rPr>
                  <a:t> và </a:t>
                </a:r>
                <a14:m>
                  <m:oMath xmlns:m="http://schemas.openxmlformats.org/officeDocument/2006/math">
                    <m:r>
                      <m:rPr>
                        <m:sty m:val="p"/>
                      </m:rPr>
                      <a:rPr lang="nl-NL" sz="3800">
                        <a:effectLst/>
                        <a:latin typeface="Cambria Math"/>
                        <a:ea typeface="Times New Roman" panose="02020603050405020304" pitchFamily="18" charset="0"/>
                        <a:cs typeface="Arial" panose="020B0604020202020204" pitchFamily="34" charset="0"/>
                      </a:rPr>
                      <m:t>a</m:t>
                    </m:r>
                    <m:r>
                      <a:rPr lang="nl-NL" sz="3800">
                        <a:effectLst/>
                        <a:latin typeface="Cambria Math"/>
                        <a:ea typeface="Times New Roman" panose="02020603050405020304" pitchFamily="18" charset="0"/>
                        <a:cs typeface="Arial" panose="020B0604020202020204" pitchFamily="34" charset="0"/>
                      </a:rPr>
                      <m:t>=</m:t>
                    </m:r>
                    <m:r>
                      <a:rPr lang="nl-NL" sz="3800" i="1">
                        <a:effectLst/>
                        <a:latin typeface="Cambria Math"/>
                        <a:ea typeface="Times New Roman" panose="02020603050405020304" pitchFamily="18" charset="0"/>
                        <a:cs typeface="Arial" panose="020B0604020202020204" pitchFamily="34" charset="0"/>
                      </a:rPr>
                      <m:t>−</m:t>
                    </m:r>
                    <m:r>
                      <a:rPr lang="nl-NL" sz="3800">
                        <a:effectLst/>
                        <a:latin typeface="Cambria Math"/>
                        <a:ea typeface="Times New Roman" panose="02020603050405020304" pitchFamily="18" charset="0"/>
                        <a:cs typeface="Arial" panose="020B0604020202020204" pitchFamily="34" charset="0"/>
                      </a:rPr>
                      <m:t>3&lt;0</m:t>
                    </m:r>
                  </m:oMath>
                </a14:m>
                <a:r>
                  <a:rPr lang="nl-NL" sz="3800" dirty="0">
                    <a:effectLst/>
                    <a:latin typeface="+mj-lt"/>
                    <a:ea typeface="Times New Roman" panose="02020603050405020304" pitchFamily="18" charset="0"/>
                    <a:cs typeface="Times New Roman" panose="02020603050405020304" pitchFamily="18" charset="0"/>
                  </a:rPr>
                  <a:t> nên </a:t>
                </a:r>
                <a14:m>
                  <m:oMath xmlns:m="http://schemas.openxmlformats.org/officeDocument/2006/math">
                    <m:r>
                      <m:rPr>
                        <m:sty m:val="p"/>
                      </m:rPr>
                      <a:rPr lang="nl-NL" sz="3800">
                        <a:effectLst/>
                        <a:latin typeface="Cambria Math"/>
                        <a:ea typeface="Times New Roman" panose="02020603050405020304" pitchFamily="18" charset="0"/>
                        <a:cs typeface="Arial" panose="020B0604020202020204" pitchFamily="34" charset="0"/>
                      </a:rPr>
                      <m:t>f</m:t>
                    </m:r>
                    <m:r>
                      <a:rPr lang="nl-NL" sz="3800">
                        <a:effectLst/>
                        <a:latin typeface="Cambria Math"/>
                        <a:ea typeface="Times New Roman" panose="02020603050405020304" pitchFamily="18" charset="0"/>
                        <a:cs typeface="Arial" panose="020B0604020202020204" pitchFamily="34" charset="0"/>
                      </a:rPr>
                      <m:t>(</m:t>
                    </m:r>
                    <m:r>
                      <m:rPr>
                        <m:sty m:val="p"/>
                      </m:rPr>
                      <a:rPr lang="nl-NL" sz="3800">
                        <a:effectLst/>
                        <a:latin typeface="Cambria Math"/>
                        <a:ea typeface="Times New Roman" panose="02020603050405020304" pitchFamily="18" charset="0"/>
                        <a:cs typeface="Arial" panose="020B0604020202020204" pitchFamily="34" charset="0"/>
                      </a:rPr>
                      <m:t>x</m:t>
                    </m:r>
                    <m:r>
                      <a:rPr lang="nl-NL" sz="3800">
                        <a:effectLst/>
                        <a:latin typeface="Cambria Math"/>
                        <a:ea typeface="Times New Roman" panose="02020603050405020304" pitchFamily="18" charset="0"/>
                        <a:cs typeface="Arial" panose="020B0604020202020204" pitchFamily="34" charset="0"/>
                      </a:rPr>
                      <m:t>)&lt;0</m:t>
                    </m:r>
                  </m:oMath>
                </a14:m>
                <a:r>
                  <a:rPr lang="nl-NL" sz="3800" dirty="0">
                    <a:effectLst/>
                    <a:latin typeface="+mj-lt"/>
                    <a:ea typeface="Times New Roman" panose="02020603050405020304" pitchFamily="18" charset="0"/>
                    <a:cs typeface="Times New Roman" panose="02020603050405020304" pitchFamily="18" charset="0"/>
                  </a:rPr>
                  <a:t> với mọi </a:t>
                </a:r>
                <a14:m>
                  <m:oMath xmlns:m="http://schemas.openxmlformats.org/officeDocument/2006/math">
                    <m:r>
                      <m:rPr>
                        <m:sty m:val="p"/>
                      </m:rPr>
                      <a:rPr lang="nl-NL" sz="3800">
                        <a:effectLst/>
                        <a:latin typeface="Cambria Math"/>
                        <a:ea typeface="Times New Roman" panose="02020603050405020304" pitchFamily="18" charset="0"/>
                        <a:cs typeface="Arial" panose="020B0604020202020204" pitchFamily="34" charset="0"/>
                      </a:rPr>
                      <m:t>x</m:t>
                    </m:r>
                  </m:oMath>
                </a14:m>
                <a:r>
                  <a:rPr lang="nl-NL" sz="3800" dirty="0" smtClean="0">
                    <a:effectLst/>
                    <a:latin typeface="+mj-lt"/>
                    <a:ea typeface="Times New Roman" panose="02020603050405020304" pitchFamily="18" charset="0"/>
                    <a:cs typeface="Times New Roman" panose="02020603050405020304" pitchFamily="18" charset="0"/>
                  </a:rPr>
                  <a:t>.</a:t>
                </a:r>
                <a:endParaRPr lang="en-US" sz="3800" dirty="0">
                  <a:effectLst/>
                  <a:latin typeface="+mj-lt"/>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80522" y="4850757"/>
                <a:ext cx="17390688" cy="2017475"/>
              </a:xfrm>
              <a:prstGeom prst="rect">
                <a:avLst/>
              </a:prstGeom>
              <a:blipFill>
                <a:blip r:embed="rId4"/>
                <a:stretch>
                  <a:fillRect l="-1157" b="-48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98602" y="7106841"/>
                <a:ext cx="16855997" cy="1846659"/>
              </a:xfrm>
              <a:prstGeom prst="rect">
                <a:avLst/>
              </a:prstGeom>
            </p:spPr>
            <p:txBody>
              <a:bodyPr wrap="square">
                <a:spAutoFit/>
              </a:bodyPr>
              <a:lstStyle/>
              <a:p>
                <a:pPr lvl="0" algn="just">
                  <a:lnSpc>
                    <a:spcPct val="150000"/>
                  </a:lnSpc>
                </a:pPr>
                <a:r>
                  <a:rPr lang="nl-NL" sz="3800" dirty="0">
                    <a:solidFill>
                      <a:srgbClr val="434343"/>
                    </a:solidFill>
                    <a:ea typeface="Calibri" panose="020F0502020204030204" pitchFamily="34" charset="0"/>
                    <a:cs typeface="Times New Roman" panose="02020603050405020304" pitchFamily="18" charset="0"/>
                  </a:rPr>
                  <a:t>b) </a:t>
                </a:r>
                <a14:m>
                  <m:oMath xmlns:m="http://schemas.openxmlformats.org/officeDocument/2006/math">
                    <m:r>
                      <m:rPr>
                        <m:sty m:val="p"/>
                      </m:rPr>
                      <a:rPr lang="nl-NL" sz="3800">
                        <a:solidFill>
                          <a:srgbClr val="434343"/>
                        </a:solidFill>
                        <a:latin typeface="Cambria Math" panose="02040503050406030204" pitchFamily="18" charset="0"/>
                        <a:ea typeface="Calibri" panose="020F0502020204030204" pitchFamily="34" charset="0"/>
                        <a:cs typeface="Arial" panose="020B0604020202020204" pitchFamily="34" charset="0"/>
                      </a:rPr>
                      <m:t>f</m:t>
                    </m:r>
                    <m:d>
                      <m:dPr>
                        <m:ctrlPr>
                          <a:rPr lang="en-US" sz="3800" i="1">
                            <a:solidFill>
                              <a:srgbClr val="434343"/>
                            </a:solidFill>
                            <a:latin typeface="Cambria Math"/>
                            <a:ea typeface="Calibri" panose="020F0502020204030204" pitchFamily="34" charset="0"/>
                            <a:cs typeface="Arial" panose="020B0604020202020204" pitchFamily="34" charset="0"/>
                          </a:rPr>
                        </m:ctrlPr>
                      </m:dPr>
                      <m:e>
                        <m:r>
                          <m:rPr>
                            <m:sty m:val="p"/>
                          </m:rPr>
                          <a:rPr lang="nl-NL" sz="3800">
                            <a:solidFill>
                              <a:srgbClr val="434343"/>
                            </a:solidFill>
                            <a:latin typeface="Cambria Math" panose="02040503050406030204" pitchFamily="18" charset="0"/>
                            <a:ea typeface="Calibri" panose="020F0502020204030204" pitchFamily="34" charset="0"/>
                            <a:cs typeface="Arial" panose="020B0604020202020204" pitchFamily="34" charset="0"/>
                          </a:rPr>
                          <m:t>x</m:t>
                        </m:r>
                      </m:e>
                    </m:d>
                    <m:r>
                      <a:rPr lang="nl-NL" sz="3800">
                        <a:solidFill>
                          <a:srgbClr val="434343"/>
                        </a:solidFill>
                        <a:latin typeface="Cambria Math" panose="02040503050406030204" pitchFamily="18" charset="0"/>
                        <a:ea typeface="Calibri" panose="020F0502020204030204" pitchFamily="34" charset="0"/>
                        <a:cs typeface="Arial" panose="020B0604020202020204" pitchFamily="34" charset="0"/>
                      </a:rPr>
                      <m:t>=</m:t>
                    </m:r>
                    <m:sSup>
                      <m:sSupPr>
                        <m:ctrlPr>
                          <a:rPr lang="en-US" sz="3800" i="1">
                            <a:solidFill>
                              <a:srgbClr val="434343"/>
                            </a:solidFill>
                            <a:latin typeface="Cambria Math"/>
                            <a:ea typeface="Calibri" panose="020F0502020204030204" pitchFamily="34" charset="0"/>
                            <a:cs typeface="Arial" panose="020B0604020202020204" pitchFamily="34" charset="0"/>
                          </a:rPr>
                        </m:ctrlPr>
                      </m:sSupPr>
                      <m:e>
                        <m:r>
                          <m:rPr>
                            <m:sty m:val="p"/>
                          </m:rPr>
                          <a:rPr lang="nl-NL" sz="3800">
                            <a:solidFill>
                              <a:srgbClr val="434343"/>
                            </a:solidFill>
                            <a:latin typeface="Cambria Math" panose="02040503050406030204" pitchFamily="18" charset="0"/>
                            <a:ea typeface="Calibri" panose="020F0502020204030204" pitchFamily="34" charset="0"/>
                            <a:cs typeface="Arial" panose="020B0604020202020204" pitchFamily="34" charset="0"/>
                          </a:rPr>
                          <m:t>x</m:t>
                        </m:r>
                      </m:e>
                      <m:sup>
                        <m:r>
                          <a:rPr lang="nl-NL" sz="3800">
                            <a:solidFill>
                              <a:srgbClr val="434343"/>
                            </a:solidFill>
                            <a:latin typeface="Cambria Math" panose="02040503050406030204" pitchFamily="18" charset="0"/>
                            <a:ea typeface="Calibri" panose="020F0502020204030204" pitchFamily="34" charset="0"/>
                            <a:cs typeface="Arial" panose="020B0604020202020204" pitchFamily="34" charset="0"/>
                          </a:rPr>
                          <m:t>2</m:t>
                        </m:r>
                      </m:sup>
                    </m:sSup>
                    <m:r>
                      <a:rPr lang="nl-NL" sz="3800">
                        <a:solidFill>
                          <a:srgbClr val="434343"/>
                        </a:solidFill>
                        <a:latin typeface="Cambria Math" panose="02040503050406030204" pitchFamily="18" charset="0"/>
                        <a:ea typeface="Calibri" panose="020F0502020204030204" pitchFamily="34" charset="0"/>
                        <a:cs typeface="Arial" panose="020B0604020202020204" pitchFamily="34" charset="0"/>
                      </a:rPr>
                      <m:t>+8</m:t>
                    </m:r>
                    <m:r>
                      <m:rPr>
                        <m:sty m:val="p"/>
                      </m:rPr>
                      <a:rPr lang="nl-NL" sz="3800">
                        <a:solidFill>
                          <a:srgbClr val="434343"/>
                        </a:solidFill>
                        <a:latin typeface="Cambria Math" panose="02040503050406030204" pitchFamily="18" charset="0"/>
                        <a:ea typeface="Calibri" panose="020F0502020204030204" pitchFamily="34" charset="0"/>
                        <a:cs typeface="Arial" panose="020B0604020202020204" pitchFamily="34" charset="0"/>
                      </a:rPr>
                      <m:t>x</m:t>
                    </m:r>
                    <m:r>
                      <a:rPr lang="nl-NL" sz="3800">
                        <a:solidFill>
                          <a:srgbClr val="434343"/>
                        </a:solidFill>
                        <a:latin typeface="Cambria Math" panose="02040503050406030204" pitchFamily="18" charset="0"/>
                        <a:ea typeface="Calibri" panose="020F0502020204030204" pitchFamily="34" charset="0"/>
                        <a:cs typeface="Arial" panose="020B0604020202020204" pitchFamily="34" charset="0"/>
                      </a:rPr>
                      <m:t>+16</m:t>
                    </m:r>
                  </m:oMath>
                </a14:m>
                <a:endParaRPr lang="en-US" sz="3800" dirty="0">
                  <a:solidFill>
                    <a:srgbClr val="434343"/>
                  </a:solidFill>
                  <a:ea typeface="Calibri" panose="020F0502020204030204" pitchFamily="34" charset="0"/>
                  <a:cs typeface="Times New Roman" panose="02020603050405020304" pitchFamily="18" charset="0"/>
                </a:endParaRPr>
              </a:p>
              <a:p>
                <a:pPr lvl="0" algn="just">
                  <a:lnSpc>
                    <a:spcPct val="150000"/>
                  </a:lnSpc>
                </a:pPr>
                <a14:m>
                  <m:oMath xmlns:m="http://schemas.openxmlformats.org/officeDocument/2006/math">
                    <m:sSup>
                      <m:sSupPr>
                        <m:ctrlPr>
                          <a:rPr lang="en-US" sz="3800" i="1">
                            <a:solidFill>
                              <a:srgbClr val="434343"/>
                            </a:solidFill>
                            <a:latin typeface="Cambria Math"/>
                            <a:ea typeface="Calibri" panose="020F0502020204030204" pitchFamily="34" charset="0"/>
                            <a:cs typeface="Arial" panose="020B0604020202020204" pitchFamily="34" charset="0"/>
                          </a:rPr>
                        </m:ctrlPr>
                      </m:sSupPr>
                      <m:e>
                        <m:r>
                          <a:rPr lang="nl-NL" sz="3800">
                            <a:solidFill>
                              <a:srgbClr val="434343"/>
                            </a:solidFill>
                            <a:latin typeface="Cambria Math" panose="02040503050406030204" pitchFamily="18" charset="0"/>
                            <a:ea typeface="Calibri" panose="020F0502020204030204" pitchFamily="34" charset="0"/>
                            <a:cs typeface="Arial" panose="020B0604020202020204" pitchFamily="34" charset="0"/>
                          </a:rPr>
                          <m:t>∆</m:t>
                        </m:r>
                      </m:e>
                      <m:sup>
                        <m:r>
                          <a:rPr lang="nl-NL" sz="3800" i="1">
                            <a:solidFill>
                              <a:srgbClr val="434343"/>
                            </a:solidFill>
                            <a:latin typeface="Cambria Math" panose="02040503050406030204" pitchFamily="18" charset="0"/>
                            <a:ea typeface="Calibri" panose="020F0502020204030204" pitchFamily="34" charset="0"/>
                            <a:cs typeface="Arial" panose="020B0604020202020204" pitchFamily="34" charset="0"/>
                          </a:rPr>
                          <m:t>′</m:t>
                        </m:r>
                      </m:sup>
                    </m:sSup>
                    <m:r>
                      <a:rPr lang="nl-NL" sz="3800">
                        <a:solidFill>
                          <a:srgbClr val="434343"/>
                        </a:solidFill>
                        <a:latin typeface="Cambria Math" panose="02040503050406030204" pitchFamily="18" charset="0"/>
                        <a:ea typeface="Calibri" panose="020F0502020204030204" pitchFamily="34" charset="0"/>
                        <a:cs typeface="Arial" panose="020B0604020202020204" pitchFamily="34" charset="0"/>
                      </a:rPr>
                      <m:t>=0</m:t>
                    </m:r>
                  </m:oMath>
                </a14:m>
                <a:r>
                  <a:rPr lang="nl-NL" sz="3800" dirty="0">
                    <a:solidFill>
                      <a:srgbClr val="434343"/>
                    </a:solidFill>
                    <a:ea typeface="Times New Roman" panose="02020603050405020304" pitchFamily="18" charset="0"/>
                    <a:cs typeface="Times New Roman" panose="02020603050405020304" pitchFamily="18" charset="0"/>
                  </a:rPr>
                  <a:t> và </a:t>
                </a:r>
                <a14:m>
                  <m:oMath xmlns:m="http://schemas.openxmlformats.org/officeDocument/2006/math">
                    <m:r>
                      <m:rPr>
                        <m:sty m:val="p"/>
                      </m:rP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a</m:t>
                    </m:r>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=1&gt;0</m:t>
                    </m:r>
                  </m:oMath>
                </a14:m>
                <a:r>
                  <a:rPr lang="nl-NL" sz="3800" dirty="0">
                    <a:solidFill>
                      <a:srgbClr val="434343"/>
                    </a:solidFill>
                    <a:ea typeface="Times New Roman" panose="02020603050405020304" pitchFamily="18" charset="0"/>
                    <a:cs typeface="Times New Roman" panose="02020603050405020304" pitchFamily="18" charset="0"/>
                  </a:rPr>
                  <a:t> nên f(x) có nghiệm kép </a:t>
                </a:r>
                <a14:m>
                  <m:oMath xmlns:m="http://schemas.openxmlformats.org/officeDocument/2006/math">
                    <m:r>
                      <m:rPr>
                        <m:sty m:val="p"/>
                      </m:rP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x</m:t>
                    </m:r>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r>
                      <a:rPr lang="nl-NL"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4</m:t>
                    </m:r>
                  </m:oMath>
                </a14:m>
                <a:r>
                  <a:rPr lang="nl-NL" sz="3800" dirty="0">
                    <a:solidFill>
                      <a:srgbClr val="434343"/>
                    </a:solidFill>
                    <a:ea typeface="Times New Roman" panose="02020603050405020304" pitchFamily="18" charset="0"/>
                    <a:cs typeface="Times New Roman" panose="02020603050405020304" pitchFamily="18" charset="0"/>
                  </a:rPr>
                  <a:t> và </a:t>
                </a:r>
                <a14:m>
                  <m:oMath xmlns:m="http://schemas.openxmlformats.org/officeDocument/2006/math">
                    <m:r>
                      <m:rPr>
                        <m:sty m:val="p"/>
                      </m:rP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f</m:t>
                    </m:r>
                    <m:d>
                      <m:dPr>
                        <m:ctrlPr>
                          <a:rPr lang="en-US" sz="3800" i="1">
                            <a:solidFill>
                              <a:srgbClr val="434343"/>
                            </a:solidFill>
                            <a:latin typeface="Cambria Math"/>
                            <a:ea typeface="Times New Roman" panose="02020603050405020304" pitchFamily="18" charset="0"/>
                            <a:cs typeface="Arial" panose="020B0604020202020204" pitchFamily="34" charset="0"/>
                          </a:rPr>
                        </m:ctrlPr>
                      </m:dPr>
                      <m:e>
                        <m:r>
                          <m:rPr>
                            <m:sty m:val="p"/>
                          </m:rP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x</m:t>
                        </m:r>
                      </m:e>
                    </m:d>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&gt;0</m:t>
                    </m:r>
                  </m:oMath>
                </a14:m>
                <a:r>
                  <a:rPr lang="nl-NL" sz="3800" dirty="0">
                    <a:solidFill>
                      <a:srgbClr val="434343"/>
                    </a:solidFill>
                    <a:ea typeface="Times New Roman" panose="02020603050405020304" pitchFamily="18" charset="0"/>
                    <a:cs typeface="Times New Roman" panose="02020603050405020304" pitchFamily="18" charset="0"/>
                  </a:rPr>
                  <a:t> với mọi </a:t>
                </a:r>
                <a14:m>
                  <m:oMath xmlns:m="http://schemas.openxmlformats.org/officeDocument/2006/math">
                    <m:r>
                      <m:rPr>
                        <m:sty m:val="p"/>
                      </m:rP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x</m:t>
                    </m:r>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r>
                      <a:rPr lang="nl-NL"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4</m:t>
                    </m:r>
                  </m:oMath>
                </a14:m>
                <a:r>
                  <a:rPr lang="nl-NL" sz="3800" dirty="0">
                    <a:solidFill>
                      <a:srgbClr val="434343"/>
                    </a:solidFill>
                    <a:ea typeface="Times New Roman" panose="02020603050405020304" pitchFamily="18" charset="0"/>
                    <a:cs typeface="Times New Roman" panose="02020603050405020304" pitchFamily="18" charset="0"/>
                  </a:rPr>
                  <a:t>.</a:t>
                </a:r>
                <a:endParaRPr lang="en-US" sz="3800" dirty="0">
                  <a:solidFill>
                    <a:srgbClr val="434343"/>
                  </a:solidFill>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898602" y="7106841"/>
                <a:ext cx="16855997" cy="1846659"/>
              </a:xfrm>
              <a:prstGeom prst="rect">
                <a:avLst/>
              </a:prstGeom>
              <a:blipFill>
                <a:blip r:embed="rId5"/>
                <a:stretch>
                  <a:fillRect l="-1193" r="-579" b="-6271"/>
                </a:stretch>
              </a:blipFill>
            </p:spPr>
            <p:txBody>
              <a:bodyPr/>
              <a:lstStyle/>
              <a:p>
                <a:r>
                  <a:rPr lang="en-US">
                    <a:noFill/>
                  </a:rPr>
                  <a:t> </a:t>
                </a:r>
              </a:p>
            </p:txBody>
          </p:sp>
        </mc:Fallback>
      </mc:AlternateContent>
    </p:spTree>
    <p:extLst>
      <p:ext uri="{BB962C8B-B14F-4D97-AF65-F5344CB8AC3E}">
        <p14:creationId xmlns:p14="http://schemas.microsoft.com/office/powerpoint/2010/main" val="4685472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down)">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212833" y="9410700"/>
            <a:ext cx="676383" cy="520732"/>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434343"/>
              </a:solidFill>
              <a:effectLst/>
              <a:uLnTx/>
              <a:uFillTx/>
              <a:latin typeface="Arial"/>
              <a:ea typeface="+mn-ea"/>
              <a:cs typeface="+mn-cs"/>
              <a:sym typeface="Arial"/>
            </a:endParaRPr>
          </a:p>
        </p:txBody>
      </p:sp>
      <p:sp>
        <p:nvSpPr>
          <p:cNvPr id="28" name="Oval Callout 27"/>
          <p:cNvSpPr/>
          <p:nvPr/>
        </p:nvSpPr>
        <p:spPr>
          <a:xfrm>
            <a:off x="8763000" y="3775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118611" y="1398962"/>
                <a:ext cx="16230600" cy="2146806"/>
              </a:xfrm>
              <a:prstGeom prst="rect">
                <a:avLst/>
              </a:prstGeom>
            </p:spPr>
            <p:txBody>
              <a:bodyPr wrap="square">
                <a:spAutoFit/>
              </a:bodyPr>
              <a:lstStyle/>
              <a:p>
                <a:pPr algn="just">
                  <a:lnSpc>
                    <a:spcPct val="150000"/>
                  </a:lnSpc>
                </a:pPr>
                <a:r>
                  <a:rPr lang="nl-NL" sz="3800" dirty="0">
                    <a:latin typeface="+mj-lt"/>
                    <a:ea typeface="Calibri" panose="020F0502020204030204" pitchFamily="34" charset="0"/>
                    <a:cs typeface="Times New Roman" panose="02020603050405020304" pitchFamily="18" charset="0"/>
                  </a:rPr>
                  <a:t>c) </a:t>
                </a:r>
                <a14:m>
                  <m:oMath xmlns:m="http://schemas.openxmlformats.org/officeDocument/2006/math">
                    <m:r>
                      <m:rPr>
                        <m:sty m:val="p"/>
                      </m:rPr>
                      <a:rPr lang="nl-NL" sz="3800">
                        <a:effectLst/>
                        <a:latin typeface="Cambria Math"/>
                        <a:ea typeface="Calibri" panose="020F0502020204030204" pitchFamily="34" charset="0"/>
                        <a:cs typeface="Arial" panose="020B0604020202020204" pitchFamily="34" charset="0"/>
                      </a:rPr>
                      <m:t>f</m:t>
                    </m:r>
                    <m:d>
                      <m:dPr>
                        <m:ctrlPr>
                          <a:rPr lang="en-US" sz="3800" i="1">
                            <a:effectLst/>
                            <a:latin typeface="Cambria Math"/>
                            <a:ea typeface="Calibri" panose="020F0502020204030204" pitchFamily="34" charset="0"/>
                            <a:cs typeface="Arial" panose="020B0604020202020204" pitchFamily="34" charset="0"/>
                          </a:rPr>
                        </m:ctrlPr>
                      </m:dPr>
                      <m:e>
                        <m:r>
                          <m:rPr>
                            <m:sty m:val="p"/>
                          </m:rPr>
                          <a:rPr lang="nl-NL" sz="3800">
                            <a:effectLst/>
                            <a:latin typeface="Cambria Math"/>
                            <a:ea typeface="Calibri" panose="020F0502020204030204" pitchFamily="34" charset="0"/>
                            <a:cs typeface="Arial" panose="020B0604020202020204" pitchFamily="34" charset="0"/>
                          </a:rPr>
                          <m:t>x</m:t>
                        </m:r>
                      </m:e>
                    </m:d>
                    <m:r>
                      <a:rPr lang="nl-NL" sz="3800">
                        <a:effectLst/>
                        <a:latin typeface="Cambria Math"/>
                        <a:ea typeface="Calibri" panose="020F0502020204030204" pitchFamily="34" charset="0"/>
                        <a:cs typeface="Arial" panose="020B0604020202020204" pitchFamily="34" charset="0"/>
                      </a:rPr>
                      <m:t>=</m:t>
                    </m:r>
                    <m:r>
                      <a:rPr lang="nl-NL" sz="3800" i="1">
                        <a:effectLst/>
                        <a:latin typeface="Cambria Math"/>
                        <a:ea typeface="Calibri" panose="020F0502020204030204" pitchFamily="34" charset="0"/>
                        <a:cs typeface="Arial" panose="020B0604020202020204" pitchFamily="34" charset="0"/>
                      </a:rPr>
                      <m:t>−</m:t>
                    </m:r>
                    <m:r>
                      <a:rPr lang="nl-NL" sz="3800">
                        <a:effectLst/>
                        <a:latin typeface="Cambria Math"/>
                        <a:ea typeface="Calibri" panose="020F0502020204030204" pitchFamily="34" charset="0"/>
                        <a:cs typeface="Arial" panose="020B0604020202020204" pitchFamily="34" charset="0"/>
                      </a:rPr>
                      <m:t>2</m:t>
                    </m:r>
                    <m:sSup>
                      <m:sSupPr>
                        <m:ctrlPr>
                          <a:rPr lang="en-US" sz="3800" i="1">
                            <a:effectLst/>
                            <a:latin typeface="Cambria Math"/>
                            <a:ea typeface="Calibri" panose="020F0502020204030204" pitchFamily="34" charset="0"/>
                            <a:cs typeface="Arial" panose="020B0604020202020204" pitchFamily="34" charset="0"/>
                          </a:rPr>
                        </m:ctrlPr>
                      </m:sSupPr>
                      <m:e>
                        <m:r>
                          <m:rPr>
                            <m:sty m:val="p"/>
                          </m:rPr>
                          <a:rPr lang="nl-NL" sz="3800">
                            <a:effectLst/>
                            <a:latin typeface="Cambria Math"/>
                            <a:ea typeface="Calibri" panose="020F0502020204030204" pitchFamily="34" charset="0"/>
                            <a:cs typeface="Arial" panose="020B0604020202020204" pitchFamily="34" charset="0"/>
                          </a:rPr>
                          <m:t>x</m:t>
                        </m:r>
                      </m:e>
                      <m:sup>
                        <m:r>
                          <a:rPr lang="nl-NL" sz="3800">
                            <a:effectLst/>
                            <a:latin typeface="Cambria Math"/>
                            <a:ea typeface="Calibri" panose="020F0502020204030204" pitchFamily="34" charset="0"/>
                            <a:cs typeface="Arial" panose="020B0604020202020204" pitchFamily="34" charset="0"/>
                          </a:rPr>
                          <m:t>2</m:t>
                        </m:r>
                      </m:sup>
                    </m:sSup>
                    <m:r>
                      <a:rPr lang="nl-NL" sz="3800">
                        <a:effectLst/>
                        <a:latin typeface="Cambria Math"/>
                        <a:ea typeface="Calibri" panose="020F0502020204030204" pitchFamily="34" charset="0"/>
                        <a:cs typeface="Arial" panose="020B0604020202020204" pitchFamily="34" charset="0"/>
                      </a:rPr>
                      <m:t>+7</m:t>
                    </m:r>
                    <m:r>
                      <m:rPr>
                        <m:sty m:val="p"/>
                      </m:rPr>
                      <a:rPr lang="nl-NL" sz="3800">
                        <a:effectLst/>
                        <a:latin typeface="Cambria Math"/>
                        <a:ea typeface="Calibri" panose="020F0502020204030204" pitchFamily="34" charset="0"/>
                        <a:cs typeface="Arial" panose="020B0604020202020204" pitchFamily="34" charset="0"/>
                      </a:rPr>
                      <m:t>x</m:t>
                    </m:r>
                    <m:r>
                      <a:rPr lang="nl-NL" sz="3800" i="1">
                        <a:effectLst/>
                        <a:latin typeface="Cambria Math"/>
                        <a:ea typeface="Calibri" panose="020F0502020204030204" pitchFamily="34" charset="0"/>
                        <a:cs typeface="Arial" panose="020B0604020202020204" pitchFamily="34" charset="0"/>
                      </a:rPr>
                      <m:t>−</m:t>
                    </m:r>
                    <m:r>
                      <a:rPr lang="nl-NL" sz="3800">
                        <a:effectLst/>
                        <a:latin typeface="Cambria Math"/>
                        <a:ea typeface="Calibri" panose="020F0502020204030204" pitchFamily="34" charset="0"/>
                        <a:cs typeface="Arial" panose="020B0604020202020204" pitchFamily="34" charset="0"/>
                      </a:rPr>
                      <m:t>3</m:t>
                    </m:r>
                  </m:oMath>
                </a14:m>
                <a:endParaRPr lang="en-US" sz="3800" dirty="0">
                  <a:effectLst/>
                  <a:latin typeface="+mj-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nl-NL" sz="3800">
                        <a:effectLst/>
                        <a:latin typeface="Cambria Math"/>
                        <a:ea typeface="Calibri" panose="020F0502020204030204" pitchFamily="34" charset="0"/>
                        <a:cs typeface="Arial" panose="020B0604020202020204" pitchFamily="34" charset="0"/>
                      </a:rPr>
                      <m:t>∆=25&gt;0,</m:t>
                    </m:r>
                  </m:oMath>
                </a14:m>
                <a:r>
                  <a:rPr lang="nl-NL" sz="3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nl-NL" sz="3800">
                        <a:effectLst/>
                        <a:latin typeface="Cambria Math"/>
                        <a:ea typeface="Times New Roman" panose="02020603050405020304" pitchFamily="18" charset="0"/>
                        <a:cs typeface="Arial" panose="020B0604020202020204" pitchFamily="34" charset="0"/>
                      </a:rPr>
                      <m:t>a</m:t>
                    </m:r>
                    <m:r>
                      <a:rPr lang="nl-NL" sz="3800">
                        <a:effectLst/>
                        <a:latin typeface="Cambria Math"/>
                        <a:ea typeface="Times New Roman" panose="02020603050405020304" pitchFamily="18" charset="0"/>
                        <a:cs typeface="Arial" panose="020B0604020202020204" pitchFamily="34" charset="0"/>
                      </a:rPr>
                      <m:t>=</m:t>
                    </m:r>
                    <m:r>
                      <a:rPr lang="nl-NL" sz="3800" i="1">
                        <a:effectLst/>
                        <a:latin typeface="Cambria Math"/>
                        <a:ea typeface="Times New Roman" panose="02020603050405020304" pitchFamily="18" charset="0"/>
                        <a:cs typeface="Arial" panose="020B0604020202020204" pitchFamily="34" charset="0"/>
                      </a:rPr>
                      <m:t>−</m:t>
                    </m:r>
                    <m:r>
                      <a:rPr lang="nl-NL" sz="3800">
                        <a:effectLst/>
                        <a:latin typeface="Cambria Math"/>
                        <a:ea typeface="Times New Roman" panose="02020603050405020304" pitchFamily="18" charset="0"/>
                        <a:cs typeface="Arial" panose="020B0604020202020204" pitchFamily="34" charset="0"/>
                      </a:rPr>
                      <m:t>2&lt;0</m:t>
                    </m:r>
                  </m:oMath>
                </a14:m>
                <a:r>
                  <a:rPr lang="nl-NL" sz="3800" dirty="0">
                    <a:effectLst/>
                    <a:latin typeface="+mj-lt"/>
                    <a:ea typeface="Times New Roman" panose="02020603050405020304" pitchFamily="18" charset="0"/>
                    <a:cs typeface="Times New Roman" panose="02020603050405020304" pitchFamily="18" charset="0"/>
                  </a:rPr>
                  <a:t> và có hai nghiệm phân biệt là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m:rPr>
                            <m:sty m:val="p"/>
                          </m:rPr>
                          <a:rPr lang="nl-NL" sz="3800">
                            <a:effectLst/>
                            <a:latin typeface="Cambria Math"/>
                            <a:ea typeface="Times New Roman" panose="02020603050405020304" pitchFamily="18" charset="0"/>
                            <a:cs typeface="Arial" panose="020B0604020202020204" pitchFamily="34" charset="0"/>
                          </a:rPr>
                          <m:t>x</m:t>
                        </m:r>
                      </m:e>
                      <m:sub>
                        <m:r>
                          <a:rPr lang="nl-NL" sz="3800">
                            <a:effectLst/>
                            <a:latin typeface="Cambria Math"/>
                            <a:ea typeface="Times New Roman" panose="02020603050405020304" pitchFamily="18" charset="0"/>
                            <a:cs typeface="Arial" panose="020B0604020202020204" pitchFamily="34" charset="0"/>
                          </a:rPr>
                          <m:t>1</m:t>
                        </m:r>
                      </m:sub>
                    </m:sSub>
                    <m:r>
                      <a:rPr lang="nl-NL" sz="3800">
                        <a:effectLst/>
                        <a:latin typeface="Cambria Math"/>
                        <a:ea typeface="Times New Roman" panose="02020603050405020304" pitchFamily="18" charset="0"/>
                        <a:cs typeface="Arial" panose="020B0604020202020204" pitchFamily="34" charset="0"/>
                      </a:rPr>
                      <m:t>=</m:t>
                    </m:r>
                    <m:f>
                      <m:fPr>
                        <m:ctrlPr>
                          <a:rPr lang="en-US" sz="3800" i="1">
                            <a:effectLst/>
                            <a:latin typeface="Cambria Math"/>
                            <a:ea typeface="Times New Roman" panose="02020603050405020304" pitchFamily="18" charset="0"/>
                            <a:cs typeface="Arial" panose="020B0604020202020204" pitchFamily="34" charset="0"/>
                          </a:rPr>
                        </m:ctrlPr>
                      </m:fPr>
                      <m:num>
                        <m:r>
                          <a:rPr lang="nl-NL" sz="3800">
                            <a:effectLst/>
                            <a:latin typeface="Cambria Math"/>
                            <a:ea typeface="Times New Roman" panose="02020603050405020304" pitchFamily="18" charset="0"/>
                            <a:cs typeface="Arial" panose="020B0604020202020204" pitchFamily="34" charset="0"/>
                          </a:rPr>
                          <m:t>1</m:t>
                        </m:r>
                      </m:num>
                      <m:den>
                        <m:r>
                          <a:rPr lang="nl-NL" sz="3800">
                            <a:effectLst/>
                            <a:latin typeface="Cambria Math"/>
                            <a:ea typeface="Times New Roman" panose="02020603050405020304" pitchFamily="18" charset="0"/>
                            <a:cs typeface="Arial" panose="020B0604020202020204" pitchFamily="34" charset="0"/>
                          </a:rPr>
                          <m:t>2</m:t>
                        </m:r>
                      </m:den>
                    </m:f>
                  </m:oMath>
                </a14:m>
                <a:r>
                  <a:rPr lang="nl-NL" sz="3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m:rPr>
                            <m:sty m:val="p"/>
                          </m:rPr>
                          <a:rPr lang="nl-NL" sz="3800">
                            <a:effectLst/>
                            <a:latin typeface="Cambria Math"/>
                            <a:ea typeface="Times New Roman" panose="02020603050405020304" pitchFamily="18" charset="0"/>
                            <a:cs typeface="Arial" panose="020B0604020202020204" pitchFamily="34" charset="0"/>
                          </a:rPr>
                          <m:t>x</m:t>
                        </m:r>
                      </m:e>
                      <m:sub>
                        <m:r>
                          <a:rPr lang="nl-NL" sz="3800">
                            <a:effectLst/>
                            <a:latin typeface="Cambria Math"/>
                            <a:ea typeface="Times New Roman" panose="02020603050405020304" pitchFamily="18" charset="0"/>
                            <a:cs typeface="Arial" panose="020B0604020202020204" pitchFamily="34" charset="0"/>
                          </a:rPr>
                          <m:t>2</m:t>
                        </m:r>
                      </m:sub>
                    </m:sSub>
                    <m:r>
                      <a:rPr lang="nl-NL" sz="3800">
                        <a:effectLst/>
                        <a:latin typeface="Cambria Math"/>
                        <a:ea typeface="Times New Roman" panose="02020603050405020304" pitchFamily="18" charset="0"/>
                        <a:cs typeface="Arial" panose="020B0604020202020204" pitchFamily="34" charset="0"/>
                      </a:rPr>
                      <m:t>=3</m:t>
                    </m:r>
                  </m:oMath>
                </a14:m>
                <a:r>
                  <a:rPr lang="nl-NL" sz="3800" dirty="0">
                    <a:effectLst/>
                    <a:latin typeface="+mj-lt"/>
                    <a:ea typeface="Times New Roman" panose="02020603050405020304" pitchFamily="18" charset="0"/>
                    <a:cs typeface="Times New Roman" panose="02020603050405020304" pitchFamily="18" charset="0"/>
                  </a:rPr>
                  <a:t>. </a:t>
                </a:r>
                <a:endParaRPr lang="en-US" sz="3800" dirty="0">
                  <a:effectLst/>
                  <a:latin typeface="+mj-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18611" y="1398962"/>
                <a:ext cx="16230600" cy="2146806"/>
              </a:xfrm>
              <a:prstGeom prst="rect">
                <a:avLst/>
              </a:prstGeom>
              <a:blipFill>
                <a:blip r:embed="rId3"/>
                <a:stretch>
                  <a:fillRect l="-1202" b="-4249"/>
                </a:stretch>
              </a:blipFill>
            </p:spPr>
            <p:txBody>
              <a:bodyPr/>
              <a:lstStyle/>
              <a:p>
                <a:r>
                  <a:rPr lang="en-US">
                    <a:noFill/>
                  </a:rPr>
                  <a:t> </a:t>
                </a:r>
              </a:p>
            </p:txBody>
          </p:sp>
        </mc:Fallback>
      </mc:AlternateContent>
      <p:sp>
        <p:nvSpPr>
          <p:cNvPr id="5" name="Rectangle 4"/>
          <p:cNvSpPr/>
          <p:nvPr/>
        </p:nvSpPr>
        <p:spPr>
          <a:xfrm>
            <a:off x="990600" y="3582652"/>
            <a:ext cx="5353260" cy="875048"/>
          </a:xfrm>
          <a:prstGeom prst="rect">
            <a:avLst/>
          </a:prstGeom>
        </p:spPr>
        <p:txBody>
          <a:bodyPr wrap="none">
            <a:spAutoFit/>
          </a:bodyPr>
          <a:lstStyle/>
          <a:p>
            <a:pPr algn="just">
              <a:lnSpc>
                <a:spcPct val="150000"/>
              </a:lnSpc>
              <a:spcBef>
                <a:spcPts val="600"/>
              </a:spcBef>
              <a:spcAft>
                <a:spcPts val="800"/>
              </a:spcAft>
            </a:pPr>
            <a:r>
              <a:rPr lang="nl-NL" sz="3800" dirty="0">
                <a:latin typeface="Arial" panose="020B0604020202020204" pitchFamily="34" charset="0"/>
                <a:ea typeface="Times New Roman" panose="02020603050405020304" pitchFamily="18" charset="0"/>
                <a:cs typeface="Times New Roman" panose="02020603050405020304" pitchFamily="18" charset="0"/>
              </a:rPr>
              <a:t>Ta có bảng xét dấu sau:</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2128672955"/>
                  </p:ext>
                </p:extLst>
              </p:nvPr>
            </p:nvGraphicFramePr>
            <p:xfrm>
              <a:off x="1066800" y="4838700"/>
              <a:ext cx="16148049" cy="2361975"/>
            </p:xfrm>
            <a:graphic>
              <a:graphicData uri="http://schemas.openxmlformats.org/drawingml/2006/table">
                <a:tbl>
                  <a:tblPr firstRow="1" firstCol="1" bandRow="1"/>
                  <a:tblGrid>
                    <a:gridCol w="2677901">
                      <a:extLst>
                        <a:ext uri="{9D8B030D-6E8A-4147-A177-3AD203B41FA5}">
                          <a16:colId xmlns:a16="http://schemas.microsoft.com/office/drawing/2014/main" xmlns="" val="996295936"/>
                        </a:ext>
                      </a:extLst>
                    </a:gridCol>
                    <a:gridCol w="13470148">
                      <a:extLst>
                        <a:ext uri="{9D8B030D-6E8A-4147-A177-3AD203B41FA5}">
                          <a16:colId xmlns:a16="http://schemas.microsoft.com/office/drawing/2014/main" xmlns="" val="2713234215"/>
                        </a:ext>
                      </a:extLst>
                    </a:gridCol>
                  </a:tblGrid>
                  <a:tr h="1343735">
                    <a:tc>
                      <a:txBody>
                        <a:bodyPr/>
                        <a:lstStyle/>
                        <a:p>
                          <a:pPr algn="ctr">
                            <a:lnSpc>
                              <a:spcPct val="150000"/>
                            </a:lnSpc>
                            <a:spcBef>
                              <a:spcPts val="600"/>
                            </a:spcBef>
                            <a:spcAft>
                              <a:spcPts val="0"/>
                            </a:spcAft>
                          </a:pPr>
                          <a:r>
                            <a:rPr lang="nl-NL" sz="3800" dirty="0">
                              <a:effectLst/>
                              <a:latin typeface="+mj-lt"/>
                              <a:ea typeface="Calibri" panose="020F0502020204030204" pitchFamily="34" charset="0"/>
                              <a:cs typeface="Times New Roman" panose="02020603050405020304" pitchFamily="18" charset="0"/>
                            </a:rPr>
                            <a:t>x</a:t>
                          </a:r>
                          <a:endParaRPr lang="en-US" sz="3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14:m>
                            <m:oMath xmlns:m="http://schemas.openxmlformats.org/officeDocument/2006/math">
                              <m:r>
                                <a:rPr lang="nl-NL" sz="3800" i="1" smtClean="0">
                                  <a:effectLst/>
                                  <a:latin typeface="Cambria Math"/>
                                  <a:ea typeface="Calibri" panose="020F0502020204030204" pitchFamily="34" charset="0"/>
                                  <a:cs typeface="Arial" panose="020B0604020202020204" pitchFamily="34" charset="0"/>
                                </a:rPr>
                                <m:t>−</m:t>
                              </m:r>
                              <m:r>
                                <a:rPr lang="nl-NL" sz="3800">
                                  <a:effectLst/>
                                  <a:latin typeface="Cambria Math"/>
                                  <a:ea typeface="Calibri" panose="020F0502020204030204" pitchFamily="34" charset="0"/>
                                  <a:cs typeface="Arial" panose="020B0604020202020204" pitchFamily="34" charset="0"/>
                                </a:rPr>
                                <m:t>∞</m:t>
                              </m:r>
                            </m:oMath>
                          </a14:m>
                          <a:r>
                            <a:rPr lang="nl-NL" sz="3800" dirty="0">
                              <a:effectLst/>
                              <a:latin typeface="+mj-lt"/>
                              <a:ea typeface="Times New Roman" panose="02020603050405020304" pitchFamily="18" charset="0"/>
                              <a:cs typeface="Times New Roman" panose="02020603050405020304" pitchFamily="18" charset="0"/>
                            </a:rPr>
                            <a:t>              </a:t>
                          </a:r>
                          <a:r>
                            <a:rPr lang="nl-NL" sz="3800" dirty="0" smtClean="0">
                              <a:effectLst/>
                              <a:latin typeface="+mj-lt"/>
                              <a:ea typeface="Times New Roman" panose="02020603050405020304" pitchFamily="18" charset="0"/>
                              <a:cs typeface="Times New Roman" panose="02020603050405020304" pitchFamily="18" charset="0"/>
                            </a:rPr>
                            <a:t>          </a:t>
                          </a:r>
                          <a:r>
                            <a:rPr lang="nl-NL" sz="3800" baseline="0" dirty="0" smtClean="0">
                              <a:effectLst/>
                              <a:latin typeface="+mj-lt"/>
                              <a:ea typeface="Times New Roman" panose="02020603050405020304" pitchFamily="18" charset="0"/>
                              <a:cs typeface="Times New Roman" panose="02020603050405020304" pitchFamily="18" charset="0"/>
                            </a:rPr>
                            <a:t>  </a:t>
                          </a:r>
                          <a:r>
                            <a:rPr lang="nl-NL" sz="3800" dirty="0" smtClean="0">
                              <a:effectLst/>
                              <a:latin typeface="+mj-lt"/>
                              <a:ea typeface="Times New Roman" panose="02020603050405020304" pitchFamily="18" charset="0"/>
                              <a:cs typeface="Times New Roman" panose="02020603050405020304" pitchFamily="18" charset="0"/>
                            </a:rPr>
                            <a:t>  </a:t>
                          </a:r>
                          <a14:m>
                            <m:oMath xmlns:m="http://schemas.openxmlformats.org/officeDocument/2006/math">
                              <m:f>
                                <m:fPr>
                                  <m:ctrlPr>
                                    <a:rPr lang="en-US" sz="3800" i="1">
                                      <a:effectLst/>
                                      <a:latin typeface="Cambria Math"/>
                                      <a:ea typeface="Times New Roman" panose="02020603050405020304" pitchFamily="18" charset="0"/>
                                      <a:cs typeface="Arial" panose="020B0604020202020204" pitchFamily="34" charset="0"/>
                                    </a:rPr>
                                  </m:ctrlPr>
                                </m:fPr>
                                <m:num>
                                  <m:r>
                                    <a:rPr lang="nl-NL" sz="3800">
                                      <a:effectLst/>
                                      <a:latin typeface="Cambria Math"/>
                                      <a:ea typeface="Times New Roman" panose="02020603050405020304" pitchFamily="18" charset="0"/>
                                      <a:cs typeface="Arial" panose="020B0604020202020204" pitchFamily="34" charset="0"/>
                                    </a:rPr>
                                    <m:t>1</m:t>
                                  </m:r>
                                </m:num>
                                <m:den>
                                  <m:r>
                                    <a:rPr lang="nl-NL" sz="3800">
                                      <a:effectLst/>
                                      <a:latin typeface="Cambria Math"/>
                                      <a:ea typeface="Times New Roman" panose="02020603050405020304" pitchFamily="18" charset="0"/>
                                      <a:cs typeface="Arial" panose="020B0604020202020204" pitchFamily="34" charset="0"/>
                                    </a:rPr>
                                    <m:t>2</m:t>
                                  </m:r>
                                </m:den>
                              </m:f>
                            </m:oMath>
                          </a14:m>
                          <a:r>
                            <a:rPr lang="nl-NL" sz="3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nl-NL" sz="3800">
                                  <a:effectLst/>
                                  <a:latin typeface="Cambria Math"/>
                                  <a:ea typeface="Times New Roman" panose="02020603050405020304" pitchFamily="18" charset="0"/>
                                  <a:cs typeface="Arial" panose="020B0604020202020204" pitchFamily="34" charset="0"/>
                                </a:rPr>
                                <m:t>3</m:t>
                              </m:r>
                            </m:oMath>
                          </a14:m>
                          <a:r>
                            <a:rPr lang="nl-NL" sz="3800" dirty="0">
                              <a:effectLst/>
                              <a:latin typeface="+mj-lt"/>
                              <a:ea typeface="Times New Roman" panose="02020603050405020304" pitchFamily="18" charset="0"/>
                              <a:cs typeface="Times New Roman" panose="02020603050405020304" pitchFamily="18" charset="0"/>
                            </a:rPr>
                            <a:t>   </a:t>
                          </a:r>
                          <a:r>
                            <a:rPr lang="nl-NL" sz="3800" dirty="0" smtClean="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nl-NL" sz="3800">
                                  <a:effectLst/>
                                  <a:latin typeface="Cambria Math"/>
                                  <a:ea typeface="Times New Roman" panose="02020603050405020304" pitchFamily="18" charset="0"/>
                                  <a:cs typeface="Arial" panose="020B0604020202020204" pitchFamily="34" charset="0"/>
                                </a:rPr>
                                <m:t>+∞</m:t>
                              </m:r>
                            </m:oMath>
                          </a14:m>
                          <a:endParaRPr lang="en-US" sz="38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087776984"/>
                      </a:ext>
                    </a:extLst>
                  </a:tr>
                  <a:tr h="1018240">
                    <a:tc>
                      <a:txBody>
                        <a:bodyPr/>
                        <a:lstStyle/>
                        <a:p>
                          <a:pPr algn="ctr">
                            <a:lnSpc>
                              <a:spcPct val="150000"/>
                            </a:lnSpc>
                            <a:spcBef>
                              <a:spcPts val="600"/>
                            </a:spcBef>
                            <a:spcAft>
                              <a:spcPts val="0"/>
                            </a:spcAft>
                          </a:pPr>
                          <a:r>
                            <a:rPr lang="nl-NL" sz="3800" dirty="0">
                              <a:effectLst/>
                              <a:latin typeface="+mj-lt"/>
                              <a:ea typeface="Calibri" panose="020F0502020204030204" pitchFamily="34" charset="0"/>
                              <a:cs typeface="Times New Roman" panose="02020603050405020304" pitchFamily="18" charset="0"/>
                            </a:rPr>
                            <a:t>f(x)</a:t>
                          </a:r>
                          <a:endParaRPr lang="en-US" sz="3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nl-NL" sz="3800">
                                    <a:effectLst/>
                                    <a:latin typeface="Cambria Math"/>
                                    <a:ea typeface="Calibri" panose="020F0502020204030204" pitchFamily="34" charset="0"/>
                                    <a:cs typeface="Arial" panose="020B0604020202020204" pitchFamily="34" charset="0"/>
                                  </a:rPr>
                                  <m:t>    </m:t>
                                </m:r>
                                <m:r>
                                  <a:rPr lang="nl-NL" sz="3800" i="1">
                                    <a:effectLst/>
                                    <a:latin typeface="Cambria Math"/>
                                    <a:ea typeface="Calibri" panose="020F0502020204030204" pitchFamily="34" charset="0"/>
                                    <a:cs typeface="Arial" panose="020B0604020202020204" pitchFamily="34" charset="0"/>
                                  </a:rPr>
                                  <m:t>−</m:t>
                                </m:r>
                                <m:r>
                                  <a:rPr lang="nl-NL" sz="3800">
                                    <a:effectLst/>
                                    <a:latin typeface="Cambria Math"/>
                                    <a:ea typeface="Calibri" panose="020F0502020204030204" pitchFamily="34" charset="0"/>
                                    <a:cs typeface="Arial" panose="020B0604020202020204" pitchFamily="34" charset="0"/>
                                  </a:rPr>
                                  <m:t>                 0                      +                0           </m:t>
                                </m:r>
                                <m:r>
                                  <a:rPr lang="nl-NL" sz="3800" i="1">
                                    <a:effectLst/>
                                    <a:latin typeface="Cambria Math"/>
                                    <a:ea typeface="Calibri" panose="020F0502020204030204" pitchFamily="34" charset="0"/>
                                    <a:cs typeface="Arial" panose="020B0604020202020204" pitchFamily="34" charset="0"/>
                                  </a:rPr>
                                  <m:t>−</m:t>
                                </m:r>
                              </m:oMath>
                            </m:oMathPara>
                          </a14:m>
                          <a:endParaRPr lang="en-US" sz="38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9903575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2128672955"/>
                  </p:ext>
                </p:extLst>
              </p:nvPr>
            </p:nvGraphicFramePr>
            <p:xfrm>
              <a:off x="1066800" y="4838700"/>
              <a:ext cx="16148049" cy="2361975"/>
            </p:xfrm>
            <a:graphic>
              <a:graphicData uri="http://schemas.openxmlformats.org/drawingml/2006/table">
                <a:tbl>
                  <a:tblPr firstRow="1" firstCol="1" bandRow="1"/>
                  <a:tblGrid>
                    <a:gridCol w="2677901">
                      <a:extLst>
                        <a:ext uri="{9D8B030D-6E8A-4147-A177-3AD203B41FA5}">
                          <a16:colId xmlns:a16="http://schemas.microsoft.com/office/drawing/2014/main" val="996295936"/>
                        </a:ext>
                      </a:extLst>
                    </a:gridCol>
                    <a:gridCol w="13470148">
                      <a:extLst>
                        <a:ext uri="{9D8B030D-6E8A-4147-A177-3AD203B41FA5}">
                          <a16:colId xmlns:a16="http://schemas.microsoft.com/office/drawing/2014/main" val="2713234215"/>
                        </a:ext>
                      </a:extLst>
                    </a:gridCol>
                  </a:tblGrid>
                  <a:tr h="1343735">
                    <a:tc>
                      <a:txBody>
                        <a:bodyPr/>
                        <a:lstStyle/>
                        <a:p>
                          <a:pPr algn="ctr">
                            <a:lnSpc>
                              <a:spcPct val="150000"/>
                            </a:lnSpc>
                            <a:spcBef>
                              <a:spcPts val="600"/>
                            </a:spcBef>
                            <a:spcAft>
                              <a:spcPts val="0"/>
                            </a:spcAft>
                          </a:pPr>
                          <a:r>
                            <a:rPr lang="nl-NL" sz="3800" dirty="0">
                              <a:effectLst/>
                              <a:latin typeface="+mj-lt"/>
                              <a:ea typeface="Calibri" panose="020F0502020204030204" pitchFamily="34" charset="0"/>
                              <a:cs typeface="Times New Roman" panose="02020603050405020304" pitchFamily="18" charset="0"/>
                            </a:rPr>
                            <a:t>x</a:t>
                          </a:r>
                          <a:endParaRPr lang="en-US" sz="3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9955" t="-452" r="-136" b="-87783"/>
                          </a:stretch>
                        </a:blipFill>
                      </a:tcPr>
                    </a:tc>
                    <a:extLst>
                      <a:ext uri="{0D108BD9-81ED-4DB2-BD59-A6C34878D82A}">
                        <a16:rowId xmlns:a16="http://schemas.microsoft.com/office/drawing/2014/main" val="3087776984"/>
                      </a:ext>
                    </a:extLst>
                  </a:tr>
                  <a:tr h="1018240">
                    <a:tc>
                      <a:txBody>
                        <a:bodyPr/>
                        <a:lstStyle/>
                        <a:p>
                          <a:pPr algn="ctr">
                            <a:lnSpc>
                              <a:spcPct val="150000"/>
                            </a:lnSpc>
                            <a:spcBef>
                              <a:spcPts val="600"/>
                            </a:spcBef>
                            <a:spcAft>
                              <a:spcPts val="0"/>
                            </a:spcAft>
                          </a:pPr>
                          <a:r>
                            <a:rPr lang="nl-NL" sz="3800" dirty="0">
                              <a:effectLst/>
                              <a:latin typeface="+mj-lt"/>
                              <a:ea typeface="Calibri" panose="020F0502020204030204" pitchFamily="34" charset="0"/>
                              <a:cs typeface="Times New Roman" panose="02020603050405020304" pitchFamily="18" charset="0"/>
                            </a:rPr>
                            <a:t>f(x)</a:t>
                          </a:r>
                          <a:endParaRPr lang="en-US" sz="3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9955" t="-132143" r="-136" b="-15476"/>
                          </a:stretch>
                        </a:blipFill>
                      </a:tcPr>
                    </a:tc>
                    <a:extLst>
                      <a:ext uri="{0D108BD9-81ED-4DB2-BD59-A6C34878D82A}">
                        <a16:rowId xmlns:a16="http://schemas.microsoft.com/office/drawing/2014/main" val="4199035751"/>
                      </a:ext>
                    </a:extLst>
                  </a:tr>
                </a:tbl>
              </a:graphicData>
            </a:graphic>
          </p:graphicFrame>
        </mc:Fallback>
      </mc:AlternateContent>
      <mc:AlternateContent xmlns:mc="http://schemas.openxmlformats.org/markup-compatibility/2006" xmlns:a14="http://schemas.microsoft.com/office/drawing/2010/main">
        <mc:Choice Requires="a14">
          <p:sp>
            <p:nvSpPr>
              <p:cNvPr id="9" name="Rectangle 8"/>
              <p:cNvSpPr/>
              <p:nvPr/>
            </p:nvSpPr>
            <p:spPr>
              <a:xfrm>
                <a:off x="3381001" y="7309173"/>
                <a:ext cx="10944599" cy="2711127"/>
              </a:xfrm>
              <a:prstGeom prst="rect">
                <a:avLst/>
              </a:prstGeom>
            </p:spPr>
            <p:txBody>
              <a:bodyPr wrap="none">
                <a:spAutoFit/>
              </a:bodyPr>
              <a:lstStyle/>
              <a:p>
                <a:pPr>
                  <a:lnSpc>
                    <a:spcPct val="150000"/>
                  </a:lnSpc>
                </a:pPr>
                <a14:m>
                  <m:oMath xmlns:m="http://schemas.openxmlformats.org/officeDocument/2006/math">
                    <m:r>
                      <a:rPr lang="nl-NL" sz="3800" i="1">
                        <a:latin typeface="Cambria Math"/>
                        <a:ea typeface="Calibri" panose="020F0502020204030204" pitchFamily="34" charset="0"/>
                        <a:cs typeface="Arial" panose="020B0604020202020204" pitchFamily="34" charset="0"/>
                      </a:rPr>
                      <m:t>−</m:t>
                    </m:r>
                    <m:r>
                      <a:rPr lang="nl-NL" sz="3800">
                        <a:effectLst/>
                        <a:latin typeface="Cambria Math"/>
                        <a:ea typeface="Calibri" panose="020F0502020204030204" pitchFamily="34" charset="0"/>
                        <a:cs typeface="Arial" panose="020B0604020202020204" pitchFamily="34" charset="0"/>
                      </a:rPr>
                      <m:t>2</m:t>
                    </m:r>
                    <m:sSup>
                      <m:sSupPr>
                        <m:ctrlPr>
                          <a:rPr lang="en-US" sz="3800" i="1">
                            <a:effectLst/>
                            <a:latin typeface="Cambria Math"/>
                            <a:ea typeface="Calibri" panose="020F0502020204030204" pitchFamily="34" charset="0"/>
                            <a:cs typeface="Arial" panose="020B0604020202020204" pitchFamily="34" charset="0"/>
                          </a:rPr>
                        </m:ctrlPr>
                      </m:sSupPr>
                      <m:e>
                        <m:r>
                          <m:rPr>
                            <m:sty m:val="p"/>
                          </m:rPr>
                          <a:rPr lang="nl-NL" sz="3800">
                            <a:effectLst/>
                            <a:latin typeface="Cambria Math"/>
                            <a:ea typeface="Calibri" panose="020F0502020204030204" pitchFamily="34" charset="0"/>
                            <a:cs typeface="Arial" panose="020B0604020202020204" pitchFamily="34" charset="0"/>
                          </a:rPr>
                          <m:t>x</m:t>
                        </m:r>
                      </m:e>
                      <m:sup>
                        <m:r>
                          <a:rPr lang="nl-NL" sz="3800">
                            <a:effectLst/>
                            <a:latin typeface="Cambria Math"/>
                            <a:ea typeface="Calibri" panose="020F0502020204030204" pitchFamily="34" charset="0"/>
                            <a:cs typeface="Arial" panose="020B0604020202020204" pitchFamily="34" charset="0"/>
                          </a:rPr>
                          <m:t>2</m:t>
                        </m:r>
                      </m:sup>
                    </m:sSup>
                    <m:r>
                      <a:rPr lang="nl-NL" sz="3800">
                        <a:effectLst/>
                        <a:latin typeface="Cambria Math"/>
                        <a:ea typeface="Calibri" panose="020F0502020204030204" pitchFamily="34" charset="0"/>
                        <a:cs typeface="Arial" panose="020B0604020202020204" pitchFamily="34" charset="0"/>
                      </a:rPr>
                      <m:t>+7</m:t>
                    </m:r>
                    <m:r>
                      <m:rPr>
                        <m:sty m:val="p"/>
                      </m:rPr>
                      <a:rPr lang="nl-NL" sz="3800">
                        <a:effectLst/>
                        <a:latin typeface="Cambria Math"/>
                        <a:ea typeface="Calibri" panose="020F0502020204030204" pitchFamily="34" charset="0"/>
                        <a:cs typeface="Arial" panose="020B0604020202020204" pitchFamily="34" charset="0"/>
                      </a:rPr>
                      <m:t>x</m:t>
                    </m:r>
                    <m:r>
                      <a:rPr lang="nl-NL" sz="3800" i="1">
                        <a:effectLst/>
                        <a:latin typeface="Cambria Math"/>
                        <a:ea typeface="Calibri" panose="020F0502020204030204" pitchFamily="34" charset="0"/>
                        <a:cs typeface="Arial" panose="020B0604020202020204" pitchFamily="34" charset="0"/>
                      </a:rPr>
                      <m:t>−</m:t>
                    </m:r>
                    <m:r>
                      <a:rPr lang="nl-NL" sz="3800">
                        <a:effectLst/>
                        <a:latin typeface="Cambria Math"/>
                        <a:ea typeface="Calibri" panose="020F0502020204030204" pitchFamily="34" charset="0"/>
                        <a:cs typeface="Arial" panose="020B0604020202020204" pitchFamily="34" charset="0"/>
                      </a:rPr>
                      <m:t>3&gt;0</m:t>
                    </m:r>
                  </m:oMath>
                </a14:m>
                <a:r>
                  <a:rPr lang="nl-NL" sz="3800" dirty="0">
                    <a:effectLst/>
                    <a:latin typeface="+mj-lt"/>
                    <a:ea typeface="Times New Roman" panose="02020603050405020304" pitchFamily="18" charset="0"/>
                    <a:cs typeface="Times New Roman" panose="02020603050405020304" pitchFamily="18" charset="0"/>
                  </a:rPr>
                  <a:t> với mọi </a:t>
                </a:r>
                <a14:m>
                  <m:oMath xmlns:m="http://schemas.openxmlformats.org/officeDocument/2006/math">
                    <m:r>
                      <m:rPr>
                        <m:sty m:val="p"/>
                      </m:rPr>
                      <a:rPr lang="nl-NL" sz="3800">
                        <a:effectLst/>
                        <a:latin typeface="Cambria Math"/>
                        <a:ea typeface="Times New Roman" panose="02020603050405020304" pitchFamily="18" charset="0"/>
                        <a:cs typeface="Arial" panose="020B0604020202020204" pitchFamily="34" charset="0"/>
                      </a:rPr>
                      <m:t>x</m:t>
                    </m:r>
                    <m:r>
                      <a:rPr lang="nl-NL" sz="3800">
                        <a:effectLst/>
                        <a:latin typeface="Cambria Math"/>
                        <a:ea typeface="Times New Roman" panose="02020603050405020304" pitchFamily="18" charset="0"/>
                        <a:cs typeface="Arial" panose="020B0604020202020204" pitchFamily="34" charset="0"/>
                      </a:rPr>
                      <m:t>∈</m:t>
                    </m:r>
                    <m:d>
                      <m:dPr>
                        <m:ctrlPr>
                          <a:rPr lang="en-US" sz="3800" i="1">
                            <a:effectLst/>
                            <a:latin typeface="Cambria Math"/>
                            <a:ea typeface="Times New Roman" panose="02020603050405020304" pitchFamily="18" charset="0"/>
                            <a:cs typeface="Arial" panose="020B0604020202020204" pitchFamily="34" charset="0"/>
                          </a:rPr>
                        </m:ctrlPr>
                      </m:dPr>
                      <m:e>
                        <m:f>
                          <m:fPr>
                            <m:ctrlPr>
                              <a:rPr lang="en-US" sz="3800" i="1">
                                <a:effectLst/>
                                <a:latin typeface="Cambria Math"/>
                                <a:ea typeface="Times New Roman" panose="02020603050405020304" pitchFamily="18" charset="0"/>
                                <a:cs typeface="Arial" panose="020B0604020202020204" pitchFamily="34" charset="0"/>
                              </a:rPr>
                            </m:ctrlPr>
                          </m:fPr>
                          <m:num>
                            <m:r>
                              <a:rPr lang="nl-NL" sz="3800">
                                <a:effectLst/>
                                <a:latin typeface="Cambria Math"/>
                                <a:ea typeface="Times New Roman" panose="02020603050405020304" pitchFamily="18" charset="0"/>
                                <a:cs typeface="Arial" panose="020B0604020202020204" pitchFamily="34" charset="0"/>
                              </a:rPr>
                              <m:t>1</m:t>
                            </m:r>
                          </m:num>
                          <m:den>
                            <m:r>
                              <a:rPr lang="nl-NL" sz="3800">
                                <a:effectLst/>
                                <a:latin typeface="Cambria Math"/>
                                <a:ea typeface="Times New Roman" panose="02020603050405020304" pitchFamily="18" charset="0"/>
                                <a:cs typeface="Arial" panose="020B0604020202020204" pitchFamily="34" charset="0"/>
                              </a:rPr>
                              <m:t>2</m:t>
                            </m:r>
                          </m:den>
                        </m:f>
                        <m:r>
                          <a:rPr lang="nl-NL" sz="3800">
                            <a:effectLst/>
                            <a:latin typeface="Cambria Math"/>
                            <a:ea typeface="Times New Roman" panose="02020603050405020304" pitchFamily="18" charset="0"/>
                            <a:cs typeface="Arial" panose="020B0604020202020204" pitchFamily="34" charset="0"/>
                          </a:rPr>
                          <m:t>;3</m:t>
                        </m:r>
                      </m:e>
                    </m:d>
                  </m:oMath>
                </a14:m>
                <a:r>
                  <a:rPr lang="nl-NL" sz="3800" dirty="0">
                    <a:effectLst/>
                    <a:latin typeface="+mj-lt"/>
                    <a:ea typeface="Times New Roman" panose="02020603050405020304" pitchFamily="18" charset="0"/>
                    <a:cs typeface="Times New Roman" panose="02020603050405020304" pitchFamily="18" charset="0"/>
                  </a:rPr>
                  <a:t> </a:t>
                </a:r>
                <a:r>
                  <a:rPr lang="nl-NL" sz="3800" dirty="0" smtClean="0">
                    <a:effectLst/>
                    <a:latin typeface="+mj-lt"/>
                    <a:ea typeface="Times New Roman" panose="02020603050405020304" pitchFamily="18" charset="0"/>
                    <a:cs typeface="Times New Roman" panose="02020603050405020304" pitchFamily="18" charset="0"/>
                  </a:rPr>
                  <a:t>và</a:t>
                </a:r>
              </a:p>
              <a:p>
                <a:pPr>
                  <a:lnSpc>
                    <a:spcPct val="150000"/>
                  </a:lnSpc>
                </a:pPr>
                <a:r>
                  <a:rPr lang="nl-NL" sz="3800" dirty="0" smtClean="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nl-NL" sz="3800" i="1">
                        <a:effectLst/>
                        <a:latin typeface="Cambria Math"/>
                        <a:ea typeface="Calibri" panose="020F0502020204030204" pitchFamily="34" charset="0"/>
                        <a:cs typeface="Arial" panose="020B0604020202020204" pitchFamily="34" charset="0"/>
                      </a:rPr>
                      <m:t>−</m:t>
                    </m:r>
                    <m:r>
                      <a:rPr lang="nl-NL" sz="3800">
                        <a:effectLst/>
                        <a:latin typeface="Cambria Math"/>
                        <a:ea typeface="Calibri" panose="020F0502020204030204" pitchFamily="34" charset="0"/>
                        <a:cs typeface="Arial" panose="020B0604020202020204" pitchFamily="34" charset="0"/>
                      </a:rPr>
                      <m:t>2</m:t>
                    </m:r>
                    <m:sSup>
                      <m:sSupPr>
                        <m:ctrlPr>
                          <a:rPr lang="en-US" sz="3800" i="1">
                            <a:effectLst/>
                            <a:latin typeface="Cambria Math"/>
                            <a:ea typeface="Calibri" panose="020F0502020204030204" pitchFamily="34" charset="0"/>
                            <a:cs typeface="Arial" panose="020B0604020202020204" pitchFamily="34" charset="0"/>
                          </a:rPr>
                        </m:ctrlPr>
                      </m:sSupPr>
                      <m:e>
                        <m:r>
                          <m:rPr>
                            <m:sty m:val="p"/>
                          </m:rPr>
                          <a:rPr lang="nl-NL" sz="3800">
                            <a:effectLst/>
                            <a:latin typeface="Cambria Math"/>
                            <a:ea typeface="Calibri" panose="020F0502020204030204" pitchFamily="34" charset="0"/>
                            <a:cs typeface="Arial" panose="020B0604020202020204" pitchFamily="34" charset="0"/>
                          </a:rPr>
                          <m:t>x</m:t>
                        </m:r>
                      </m:e>
                      <m:sup>
                        <m:r>
                          <a:rPr lang="nl-NL" sz="3800">
                            <a:effectLst/>
                            <a:latin typeface="Cambria Math"/>
                            <a:ea typeface="Calibri" panose="020F0502020204030204" pitchFamily="34" charset="0"/>
                            <a:cs typeface="Arial" panose="020B0604020202020204" pitchFamily="34" charset="0"/>
                          </a:rPr>
                          <m:t>2</m:t>
                        </m:r>
                      </m:sup>
                    </m:sSup>
                    <m:r>
                      <a:rPr lang="nl-NL" sz="3800">
                        <a:effectLst/>
                        <a:latin typeface="Cambria Math"/>
                        <a:ea typeface="Calibri" panose="020F0502020204030204" pitchFamily="34" charset="0"/>
                        <a:cs typeface="Arial" panose="020B0604020202020204" pitchFamily="34" charset="0"/>
                      </a:rPr>
                      <m:t>+7</m:t>
                    </m:r>
                    <m:r>
                      <m:rPr>
                        <m:sty m:val="p"/>
                      </m:rPr>
                      <a:rPr lang="nl-NL" sz="3800">
                        <a:effectLst/>
                        <a:latin typeface="Cambria Math"/>
                        <a:ea typeface="Calibri" panose="020F0502020204030204" pitchFamily="34" charset="0"/>
                        <a:cs typeface="Arial" panose="020B0604020202020204" pitchFamily="34" charset="0"/>
                      </a:rPr>
                      <m:t>x</m:t>
                    </m:r>
                    <m:r>
                      <a:rPr lang="nl-NL" sz="3800" i="1">
                        <a:effectLst/>
                        <a:latin typeface="Cambria Math"/>
                        <a:ea typeface="Calibri" panose="020F0502020204030204" pitchFamily="34" charset="0"/>
                        <a:cs typeface="Arial" panose="020B0604020202020204" pitchFamily="34" charset="0"/>
                      </a:rPr>
                      <m:t>−</m:t>
                    </m:r>
                    <m:r>
                      <a:rPr lang="nl-NL" sz="3800">
                        <a:effectLst/>
                        <a:latin typeface="Cambria Math"/>
                        <a:ea typeface="Calibri" panose="020F0502020204030204" pitchFamily="34" charset="0"/>
                        <a:cs typeface="Arial" panose="020B0604020202020204" pitchFamily="34" charset="0"/>
                      </a:rPr>
                      <m:t>3&lt;0</m:t>
                    </m:r>
                  </m:oMath>
                </a14:m>
                <a:r>
                  <a:rPr lang="nl-NL" sz="3800" dirty="0">
                    <a:effectLst/>
                    <a:latin typeface="+mj-lt"/>
                    <a:ea typeface="Times New Roman" panose="02020603050405020304" pitchFamily="18" charset="0"/>
                    <a:cs typeface="Times New Roman" panose="02020603050405020304" pitchFamily="18" charset="0"/>
                  </a:rPr>
                  <a:t> với mọi </a:t>
                </a:r>
                <a14:m>
                  <m:oMath xmlns:m="http://schemas.openxmlformats.org/officeDocument/2006/math">
                    <m:r>
                      <m:rPr>
                        <m:sty m:val="p"/>
                      </m:rPr>
                      <a:rPr lang="nl-NL" sz="3800">
                        <a:effectLst/>
                        <a:latin typeface="Cambria Math"/>
                        <a:ea typeface="Times New Roman" panose="02020603050405020304" pitchFamily="18" charset="0"/>
                        <a:cs typeface="Arial" panose="020B0604020202020204" pitchFamily="34" charset="0"/>
                      </a:rPr>
                      <m:t>x</m:t>
                    </m:r>
                    <m:r>
                      <a:rPr lang="nl-NL" sz="3800">
                        <a:effectLst/>
                        <a:latin typeface="Cambria Math"/>
                        <a:ea typeface="Times New Roman" panose="02020603050405020304" pitchFamily="18" charset="0"/>
                        <a:cs typeface="Arial" panose="020B0604020202020204" pitchFamily="34" charset="0"/>
                      </a:rPr>
                      <m:t>∈</m:t>
                    </m:r>
                    <m:d>
                      <m:dPr>
                        <m:ctrlPr>
                          <a:rPr lang="en-US" sz="3800" i="1">
                            <a:effectLst/>
                            <a:latin typeface="Cambria Math"/>
                            <a:ea typeface="Times New Roman" panose="02020603050405020304" pitchFamily="18" charset="0"/>
                            <a:cs typeface="Arial" panose="020B0604020202020204" pitchFamily="34" charset="0"/>
                          </a:rPr>
                        </m:ctrlPr>
                      </m:dPr>
                      <m:e>
                        <m:r>
                          <a:rPr lang="nl-NL" sz="3800" i="1">
                            <a:effectLst/>
                            <a:latin typeface="Cambria Math"/>
                            <a:ea typeface="Times New Roman" panose="02020603050405020304" pitchFamily="18" charset="0"/>
                            <a:cs typeface="Arial" panose="020B0604020202020204" pitchFamily="34" charset="0"/>
                          </a:rPr>
                          <m:t>−</m:t>
                        </m:r>
                        <m:r>
                          <a:rPr lang="nl-NL" sz="3800">
                            <a:effectLst/>
                            <a:latin typeface="Cambria Math"/>
                            <a:ea typeface="Times New Roman" panose="02020603050405020304" pitchFamily="18" charset="0"/>
                            <a:cs typeface="Arial" panose="020B0604020202020204" pitchFamily="34" charset="0"/>
                          </a:rPr>
                          <m:t>∞;</m:t>
                        </m:r>
                        <m:f>
                          <m:fPr>
                            <m:ctrlPr>
                              <a:rPr lang="en-US" sz="3800" i="1">
                                <a:effectLst/>
                                <a:latin typeface="Cambria Math"/>
                                <a:ea typeface="Times New Roman" panose="02020603050405020304" pitchFamily="18" charset="0"/>
                                <a:cs typeface="Arial" panose="020B0604020202020204" pitchFamily="34" charset="0"/>
                              </a:rPr>
                            </m:ctrlPr>
                          </m:fPr>
                          <m:num>
                            <m:r>
                              <a:rPr lang="nl-NL" sz="3800">
                                <a:effectLst/>
                                <a:latin typeface="Cambria Math"/>
                                <a:ea typeface="Times New Roman" panose="02020603050405020304" pitchFamily="18" charset="0"/>
                                <a:cs typeface="Arial" panose="020B0604020202020204" pitchFamily="34" charset="0"/>
                              </a:rPr>
                              <m:t>1</m:t>
                            </m:r>
                          </m:num>
                          <m:den>
                            <m:r>
                              <a:rPr lang="nl-NL" sz="3800">
                                <a:effectLst/>
                                <a:latin typeface="Cambria Math"/>
                                <a:ea typeface="Times New Roman" panose="02020603050405020304" pitchFamily="18" charset="0"/>
                                <a:cs typeface="Arial" panose="020B0604020202020204" pitchFamily="34" charset="0"/>
                              </a:rPr>
                              <m:t>2</m:t>
                            </m:r>
                          </m:den>
                        </m:f>
                      </m:e>
                    </m:d>
                    <m:r>
                      <a:rPr lang="nl-NL" sz="3800">
                        <a:effectLst/>
                        <a:latin typeface="Cambria Math"/>
                        <a:ea typeface="Times New Roman" panose="02020603050405020304" pitchFamily="18" charset="0"/>
                        <a:cs typeface="Arial" panose="020B0604020202020204" pitchFamily="34" charset="0"/>
                      </a:rPr>
                      <m:t>∪</m:t>
                    </m:r>
                    <m:d>
                      <m:dPr>
                        <m:ctrlPr>
                          <a:rPr lang="en-US" sz="3800" i="1">
                            <a:effectLst/>
                            <a:latin typeface="Cambria Math"/>
                            <a:ea typeface="Times New Roman" panose="02020603050405020304" pitchFamily="18" charset="0"/>
                            <a:cs typeface="Arial" panose="020B0604020202020204" pitchFamily="34" charset="0"/>
                          </a:rPr>
                        </m:ctrlPr>
                      </m:dPr>
                      <m:e>
                        <m:r>
                          <a:rPr lang="nl-NL" sz="3800">
                            <a:effectLst/>
                            <a:latin typeface="Cambria Math"/>
                            <a:ea typeface="Times New Roman" panose="02020603050405020304" pitchFamily="18" charset="0"/>
                            <a:cs typeface="Arial" panose="020B0604020202020204" pitchFamily="34" charset="0"/>
                          </a:rPr>
                          <m:t>3;+∞</m:t>
                        </m:r>
                      </m:e>
                    </m:d>
                  </m:oMath>
                </a14:m>
                <a:r>
                  <a:rPr lang="nl-NL" sz="3800" dirty="0">
                    <a:effectLst/>
                    <a:latin typeface="+mj-lt"/>
                    <a:ea typeface="Times New Roman" panose="02020603050405020304" pitchFamily="18" charset="0"/>
                    <a:cs typeface="Times New Roman" panose="02020603050405020304" pitchFamily="18" charset="0"/>
                  </a:rPr>
                  <a:t>.</a:t>
                </a:r>
                <a:endParaRPr lang="en-US" sz="3800" dirty="0">
                  <a:effectLst/>
                  <a:latin typeface="+mj-lt"/>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381001" y="7309173"/>
                <a:ext cx="10944599" cy="2711127"/>
              </a:xfrm>
              <a:prstGeom prst="rect">
                <a:avLst/>
              </a:prstGeom>
              <a:blipFill>
                <a:blip r:embed="rId5"/>
                <a:stretch>
                  <a:fillRect r="-891"/>
                </a:stretch>
              </a:blipFill>
            </p:spPr>
            <p:txBody>
              <a:bodyPr/>
              <a:lstStyle/>
              <a:p>
                <a:r>
                  <a:rPr lang="en-US">
                    <a:noFill/>
                  </a:rPr>
                  <a:t> </a:t>
                </a:r>
              </a:p>
            </p:txBody>
          </p:sp>
        </mc:Fallback>
      </mc:AlternateContent>
    </p:spTree>
    <p:extLst>
      <p:ext uri="{BB962C8B-B14F-4D97-AF65-F5344CB8AC3E}">
        <p14:creationId xmlns:p14="http://schemas.microsoft.com/office/powerpoint/2010/main" val="153436948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835" name="Google Shape;2835;p56"/>
          <p:cNvSpPr/>
          <p:nvPr/>
        </p:nvSpPr>
        <p:spPr>
          <a:xfrm>
            <a:off x="14592046" y="331844"/>
            <a:ext cx="676800" cy="6624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36" name="Google Shape;2836;p56"/>
          <p:cNvGrpSpPr/>
          <p:nvPr/>
        </p:nvGrpSpPr>
        <p:grpSpPr>
          <a:xfrm>
            <a:off x="14354352" y="8395633"/>
            <a:ext cx="2441608" cy="754406"/>
            <a:chOff x="7812047" y="4100311"/>
            <a:chExt cx="715511" cy="608196"/>
          </a:xfrm>
        </p:grpSpPr>
        <p:grpSp>
          <p:nvGrpSpPr>
            <p:cNvPr id="2837" name="Google Shape;2837;p56"/>
            <p:cNvGrpSpPr/>
            <p:nvPr/>
          </p:nvGrpSpPr>
          <p:grpSpPr>
            <a:xfrm>
              <a:off x="7812047" y="4153807"/>
              <a:ext cx="715511" cy="554700"/>
              <a:chOff x="7812047" y="4153807"/>
              <a:chExt cx="715511" cy="554700"/>
            </a:xfrm>
          </p:grpSpPr>
          <p:sp>
            <p:nvSpPr>
              <p:cNvPr id="2838" name="Google Shape;2838;p56"/>
              <p:cNvSpPr/>
              <p:nvPr/>
            </p:nvSpPr>
            <p:spPr>
              <a:xfrm rot="5400000">
                <a:off x="7954858" y="4135807"/>
                <a:ext cx="554700" cy="590700"/>
              </a:xfrm>
              <a:prstGeom prst="up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39" name="Google Shape;2839;p56"/>
              <p:cNvSpPr/>
              <p:nvPr/>
            </p:nvSpPr>
            <p:spPr>
              <a:xfrm>
                <a:off x="7812047" y="4228209"/>
                <a:ext cx="86400" cy="339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40" name="Google Shape;2840;p56"/>
            <p:cNvSpPr/>
            <p:nvPr/>
          </p:nvSpPr>
          <p:spPr>
            <a:xfrm rot="5400000">
              <a:off x="7942026" y="4082311"/>
              <a:ext cx="554700" cy="590700"/>
            </a:xfrm>
            <a:prstGeom prst="up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41" name="Google Shape;2841;p56"/>
          <p:cNvSpPr/>
          <p:nvPr/>
        </p:nvSpPr>
        <p:spPr>
          <a:xfrm>
            <a:off x="16795960" y="6206788"/>
            <a:ext cx="859800" cy="836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 name="Rounded Rectangle 3"/>
          <p:cNvSpPr/>
          <p:nvPr/>
        </p:nvSpPr>
        <p:spPr>
          <a:xfrm>
            <a:off x="2014534" y="1851959"/>
            <a:ext cx="14530388"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685800" indent="-685800" algn="just">
              <a:lnSpc>
                <a:spcPct val="150000"/>
              </a:lnSpc>
              <a:spcBef>
                <a:spcPts val="1200"/>
              </a:spcBef>
              <a:spcAft>
                <a:spcPts val="1200"/>
              </a:spcAft>
              <a:buClr>
                <a:srgbClr val="000000"/>
              </a:buClr>
              <a:buFont typeface="Symbol" panose="05050102010706020507" pitchFamily="18" charset="2"/>
              <a:buChar char=""/>
            </a:pPr>
            <a:r>
              <a:rPr lang="pt-BR" sz="4000" kern="0" dirty="0">
                <a:solidFill>
                  <a:srgbClr val="434343"/>
                </a:solidFill>
                <a:ea typeface="Calibri" panose="020F0502020204030204" pitchFamily="34" charset="0"/>
                <a:cs typeface="Times New Roman" panose="02020603050405020304" pitchFamily="18" charset="0"/>
                <a:sym typeface="Arial"/>
              </a:rPr>
              <a:t>Ghi nhớ kiến thức trong bài. </a:t>
            </a:r>
            <a:endParaRPr lang="en-US" sz="4000" kern="0" dirty="0">
              <a:solidFill>
                <a:srgbClr val="434343"/>
              </a:solidFill>
              <a:ea typeface="Calibri" panose="020F0502020204030204" pitchFamily="34" charset="0"/>
              <a:cs typeface="Times New Roman" panose="02020603050405020304" pitchFamily="18" charset="0"/>
              <a:sym typeface="Arial"/>
            </a:endParaRPr>
          </a:p>
          <a:p>
            <a:pPr marL="685800" indent="-685800" algn="just">
              <a:lnSpc>
                <a:spcPct val="150000"/>
              </a:lnSpc>
              <a:spcBef>
                <a:spcPts val="1200"/>
              </a:spcBef>
              <a:spcAft>
                <a:spcPts val="1200"/>
              </a:spcAft>
              <a:buClr>
                <a:srgbClr val="000000"/>
              </a:buClr>
              <a:buFont typeface="Symbol" panose="05050102010706020507" pitchFamily="18" charset="2"/>
              <a:buChar char=""/>
            </a:pPr>
            <a:r>
              <a:rPr lang="pt-BR" sz="4000" kern="0" dirty="0">
                <a:solidFill>
                  <a:srgbClr val="434343"/>
                </a:solidFill>
                <a:ea typeface="Calibri" panose="020F0502020204030204" pitchFamily="34" charset="0"/>
                <a:cs typeface="Times New Roman" panose="02020603050405020304" pitchFamily="18" charset="0"/>
                <a:sym typeface="Arial"/>
              </a:rPr>
              <a:t>Hoàn thành các bài </a:t>
            </a:r>
            <a:r>
              <a:rPr lang="pt-BR" sz="4000" kern="0">
                <a:solidFill>
                  <a:srgbClr val="434343"/>
                </a:solidFill>
                <a:ea typeface="Calibri" panose="020F0502020204030204" pitchFamily="34" charset="0"/>
                <a:cs typeface="Times New Roman" panose="02020603050405020304" pitchFamily="18" charset="0"/>
                <a:sym typeface="Arial"/>
              </a:rPr>
              <a:t>tập </a:t>
            </a:r>
            <a:r>
              <a:rPr lang="pt-BR" sz="4000" kern="0" smtClean="0">
                <a:solidFill>
                  <a:srgbClr val="434343"/>
                </a:solidFill>
                <a:ea typeface="Calibri" panose="020F0502020204030204" pitchFamily="34" charset="0"/>
                <a:cs typeface="Times New Roman" panose="02020603050405020304" pitchFamily="18" charset="0"/>
                <a:sym typeface="Arial"/>
              </a:rPr>
              <a:t>6.15 trong SGK.</a:t>
            </a:r>
            <a:endParaRPr lang="en-US" sz="4000" kern="0" dirty="0">
              <a:solidFill>
                <a:srgbClr val="434343"/>
              </a:solidFill>
              <a:ea typeface="Calibri" panose="020F0502020204030204" pitchFamily="34" charset="0"/>
              <a:cs typeface="Times New Roman" panose="02020603050405020304" pitchFamily="18" charset="0"/>
              <a:sym typeface="Arial"/>
            </a:endParaRPr>
          </a:p>
          <a:p>
            <a:pPr marL="685800" indent="-685800" algn="just">
              <a:lnSpc>
                <a:spcPct val="150000"/>
              </a:lnSpc>
              <a:spcBef>
                <a:spcPts val="1200"/>
              </a:spcBef>
              <a:spcAft>
                <a:spcPts val="1200"/>
              </a:spcAft>
              <a:buClr>
                <a:srgbClr val="000000"/>
              </a:buClr>
              <a:buFont typeface="Symbol" panose="05050102010706020507" pitchFamily="18" charset="2"/>
              <a:buChar char=""/>
            </a:pPr>
            <a:r>
              <a:rPr lang="en-US" sz="4000" kern="0" err="1">
                <a:solidFill>
                  <a:srgbClr val="434343"/>
                </a:solidFill>
                <a:ea typeface="Calibri" panose="020F0502020204030204" pitchFamily="34" charset="0"/>
                <a:cs typeface="Times New Roman" panose="02020603050405020304" pitchFamily="18" charset="0"/>
                <a:sym typeface="Arial"/>
              </a:rPr>
              <a:t>Chuẩn</a:t>
            </a:r>
            <a:r>
              <a:rPr lang="en-US" sz="4000" kern="0">
                <a:solidFill>
                  <a:srgbClr val="434343"/>
                </a:solidFill>
                <a:ea typeface="Calibri" panose="020F0502020204030204" pitchFamily="34" charset="0"/>
                <a:cs typeface="Times New Roman" panose="02020603050405020304" pitchFamily="18" charset="0"/>
                <a:sym typeface="Arial"/>
              </a:rPr>
              <a:t> </a:t>
            </a:r>
            <a:r>
              <a:rPr lang="en-US" sz="4000" kern="0" smtClean="0">
                <a:solidFill>
                  <a:srgbClr val="434343"/>
                </a:solidFill>
                <a:ea typeface="Calibri" panose="020F0502020204030204" pitchFamily="34" charset="0"/>
                <a:cs typeface="Times New Roman" panose="02020603050405020304" pitchFamily="18" charset="0"/>
                <a:sym typeface="Arial"/>
              </a:rPr>
              <a:t>bị phần tiếp theo.</a:t>
            </a:r>
            <a:endParaRPr lang="en-US" sz="4000" kern="0" dirty="0">
              <a:solidFill>
                <a:srgbClr val="434343"/>
              </a:solidFill>
              <a:ea typeface="Calibri" panose="020F0502020204030204" pitchFamily="34" charset="0"/>
              <a:cs typeface="Times New Roman" panose="02020603050405020304" pitchFamily="18" charset="0"/>
              <a:sym typeface="Arial"/>
            </a:endParaRPr>
          </a:p>
        </p:txBody>
      </p:sp>
      <p:sp>
        <p:nvSpPr>
          <p:cNvPr id="5" name="Rectangle 4"/>
          <p:cNvSpPr/>
          <p:nvPr/>
        </p:nvSpPr>
        <p:spPr>
          <a:xfrm>
            <a:off x="5912590" y="1233658"/>
            <a:ext cx="7146112" cy="110389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lnSpc>
                <a:spcPct val="150000"/>
              </a:lnSpc>
              <a:spcBef>
                <a:spcPts val="1200"/>
              </a:spcBef>
              <a:spcAft>
                <a:spcPts val="1600"/>
              </a:spcAft>
              <a:buClr>
                <a:srgbClr val="000000"/>
              </a:buClr>
            </a:pPr>
            <a:r>
              <a:rPr lang="fr-FR" sz="5000" b="1" kern="0" dirty="0">
                <a:solidFill>
                  <a:srgbClr val="F3F3F3"/>
                </a:solidFill>
                <a:ea typeface="Calibri" panose="020F0502020204030204" pitchFamily="34" charset="0"/>
                <a:cs typeface="Times New Roman" panose="02020603050405020304" pitchFamily="18" charset="0"/>
                <a:sym typeface="Arial"/>
              </a:rPr>
              <a:t>HƯỚNG DẪN VỀ NHÀ</a:t>
            </a:r>
            <a:endParaRPr lang="en-US" sz="5000" kern="0" dirty="0">
              <a:solidFill>
                <a:srgbClr val="F3F3F3"/>
              </a:solidFill>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49249788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805623" y="-1727736"/>
            <a:ext cx="11825386" cy="11189772"/>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3092856" y="1818646"/>
            <a:ext cx="11825386" cy="1118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4381500"/>
            <a:ext cx="5567510" cy="5630857"/>
          </a:xfrm>
          <a:prstGeom prst="rect">
            <a:avLst/>
          </a:prstGeom>
        </p:spPr>
      </p:pic>
      <p:pic>
        <p:nvPicPr>
          <p:cNvPr id="5" name="Picture 5"/>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5469" y="5676900"/>
            <a:ext cx="4528782" cy="4489155"/>
          </a:xfrm>
          <a:prstGeom prst="rect">
            <a:avLst/>
          </a:prstGeom>
        </p:spPr>
      </p:pic>
      <p:pic>
        <p:nvPicPr>
          <p:cNvPr id="6" name="Picture 6"/>
          <p:cNvPicPr>
            <a:picLocks noChangeAspect="1"/>
          </p:cNvPicPr>
          <p:nvPr/>
        </p:nvPicPr>
        <p:blipFill>
          <a:blip r:embed="rId8">
            <a:alphaModFix amt="6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3013">
            <a:off x="906872" y="691173"/>
            <a:ext cx="1335021" cy="1660990"/>
          </a:xfrm>
          <a:prstGeom prst="rect">
            <a:avLst/>
          </a:prstGeom>
        </p:spPr>
      </p:pic>
      <p:pic>
        <p:nvPicPr>
          <p:cNvPr id="7" name="Picture 7"/>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6720146" y="-58418"/>
            <a:ext cx="3135707" cy="2931886"/>
          </a:xfrm>
          <a:prstGeom prst="rect">
            <a:avLst/>
          </a:prstGeom>
        </p:spPr>
      </p:pic>
      <p:pic>
        <p:nvPicPr>
          <p:cNvPr id="8" name="Picture 8"/>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flipV="1">
            <a:off x="-2438244" y="5143500"/>
            <a:ext cx="4400856" cy="4114800"/>
          </a:xfrm>
          <a:prstGeom prst="rect">
            <a:avLst/>
          </a:prstGeom>
        </p:spPr>
      </p:pic>
      <p:sp>
        <p:nvSpPr>
          <p:cNvPr id="12" name="Rectangle 11"/>
          <p:cNvSpPr/>
          <p:nvPr/>
        </p:nvSpPr>
        <p:spPr>
          <a:xfrm>
            <a:off x="4323234" y="1610038"/>
            <a:ext cx="10694210" cy="3340979"/>
          </a:xfrm>
          <a:prstGeom prst="rect">
            <a:avLst/>
          </a:prstGeom>
        </p:spPr>
        <p:txBody>
          <a:bodyPr wrap="none">
            <a:spAutoFit/>
          </a:bodyPr>
          <a:lstStyle/>
          <a:p>
            <a:pPr algn="ctr">
              <a:lnSpc>
                <a:spcPct val="150000"/>
              </a:lnSpc>
            </a:pPr>
            <a:r>
              <a:rPr lang="en-US" sz="7500" b="1">
                <a:solidFill>
                  <a:srgbClr val="1F497D">
                    <a:lumMod val="75000"/>
                  </a:srgbClr>
                </a:solidFill>
                <a:latin typeface="Arial" panose="020B0604020202020204" pitchFamily="34" charset="0"/>
                <a:cs typeface="Arial" panose="020B0604020202020204" pitchFamily="34" charset="0"/>
                <a:sym typeface="Anton"/>
              </a:rPr>
              <a:t>HẸN GẶP LẠI CÁC EM </a:t>
            </a:r>
            <a:br>
              <a:rPr lang="en-US" sz="7500" b="1">
                <a:solidFill>
                  <a:srgbClr val="1F497D">
                    <a:lumMod val="75000"/>
                  </a:srgbClr>
                </a:solidFill>
                <a:latin typeface="Arial" panose="020B0604020202020204" pitchFamily="34" charset="0"/>
                <a:cs typeface="Arial" panose="020B0604020202020204" pitchFamily="34" charset="0"/>
                <a:sym typeface="Anton"/>
              </a:rPr>
            </a:br>
            <a:r>
              <a:rPr lang="en-US" sz="7500" b="1">
                <a:solidFill>
                  <a:srgbClr val="1F497D">
                    <a:lumMod val="75000"/>
                  </a:srgbClr>
                </a:solidFill>
                <a:latin typeface="Arial" panose="020B0604020202020204" pitchFamily="34" charset="0"/>
                <a:cs typeface="Arial" panose="020B0604020202020204" pitchFamily="34" charset="0"/>
                <a:sym typeface="Anton"/>
              </a:rPr>
              <a:t>Ở TIẾT HỌC SAU!</a:t>
            </a:r>
          </a:p>
        </p:txBody>
      </p:sp>
    </p:spTree>
    <p:extLst>
      <p:ext uri="{BB962C8B-B14F-4D97-AF65-F5344CB8AC3E}">
        <p14:creationId xmlns:p14="http://schemas.microsoft.com/office/powerpoint/2010/main" val="104103454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40" name="Google Shape;2140;p35"/>
          <p:cNvSpPr/>
          <p:nvPr/>
        </p:nvSpPr>
        <p:spPr>
          <a:xfrm flipH="1">
            <a:off x="17166942" y="714222"/>
            <a:ext cx="859800" cy="83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 name="Rectangle 2"/>
          <p:cNvSpPr/>
          <p:nvPr/>
        </p:nvSpPr>
        <p:spPr>
          <a:xfrm>
            <a:off x="230522" y="230523"/>
            <a:ext cx="17796220" cy="9804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a:solidFill>
                <a:srgbClr val="434343"/>
              </a:solidFill>
              <a:sym typeface="Arial"/>
            </a:endParaRPr>
          </a:p>
        </p:txBody>
      </p:sp>
      <p:sp>
        <p:nvSpPr>
          <p:cNvPr id="24" name="Google Shape;596;p37"/>
          <p:cNvSpPr txBox="1">
            <a:spLocks/>
          </p:cNvSpPr>
          <p:nvPr/>
        </p:nvSpPr>
        <p:spPr>
          <a:xfrm>
            <a:off x="6370320" y="638030"/>
            <a:ext cx="5593080" cy="12690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a:buClr>
                <a:srgbClr val="305347"/>
              </a:buClr>
              <a:defRPr/>
            </a:pPr>
            <a:r>
              <a:rPr lang="en-US" sz="4500" kern="0" dirty="0">
                <a:solidFill>
                  <a:srgbClr val="FF0000"/>
                </a:solidFill>
                <a:latin typeface="Arial"/>
              </a:rPr>
              <a:t>KHỞI ĐỘNG</a:t>
            </a:r>
          </a:p>
        </p:txBody>
      </p:sp>
      <p:sp>
        <p:nvSpPr>
          <p:cNvPr id="26" name="Action Button: Help 25">
            <a:hlinkClick r:id="" action="ppaction://noaction" highlightClick="1"/>
          </p:cNvPr>
          <p:cNvSpPr/>
          <p:nvPr/>
        </p:nvSpPr>
        <p:spPr>
          <a:xfrm>
            <a:off x="744426" y="653977"/>
            <a:ext cx="914400" cy="838200"/>
          </a:xfrm>
          <a:prstGeom prst="actionButtonHelp">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17" name="Google Shape;2186;p36"/>
          <p:cNvSpPr/>
          <p:nvPr/>
        </p:nvSpPr>
        <p:spPr>
          <a:xfrm>
            <a:off x="16584472" y="662011"/>
            <a:ext cx="1017728" cy="835978"/>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19"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5647" flipH="1">
            <a:off x="-73942" y="7680449"/>
            <a:ext cx="2281482" cy="2261519"/>
          </a:xfrm>
          <a:prstGeom prst="rect">
            <a:avLst/>
          </a:prstGeom>
        </p:spPr>
      </p:pic>
      <p:sp>
        <p:nvSpPr>
          <p:cNvPr id="6" name="Rectangle 5"/>
          <p:cNvSpPr/>
          <p:nvPr/>
        </p:nvSpPr>
        <p:spPr>
          <a:xfrm>
            <a:off x="1066800" y="1781215"/>
            <a:ext cx="16230600" cy="2615460"/>
          </a:xfrm>
          <a:prstGeom prst="rect">
            <a:avLst/>
          </a:prstGeom>
        </p:spPr>
        <p:txBody>
          <a:bodyPr wrap="square">
            <a:spAutoFit/>
          </a:bodyPr>
          <a:lstStyle/>
          <a:p>
            <a:pPr algn="just">
              <a:lnSpc>
                <a:spcPct val="150000"/>
              </a:lnSpc>
              <a:spcBef>
                <a:spcPts val="600"/>
              </a:spcBef>
              <a:spcAft>
                <a:spcPts val="800"/>
              </a:spcAft>
            </a:pPr>
            <a:r>
              <a:rPr lang="nl-NL" sz="3800" dirty="0">
                <a:latin typeface="+mj-lt"/>
                <a:ea typeface="Calibri" panose="020F0502020204030204" pitchFamily="34" charset="0"/>
                <a:cs typeface="Times New Roman" panose="02020603050405020304" pitchFamily="18" charset="0"/>
              </a:rPr>
              <a:t>Bác Việt có một tấm lưới hình chữ nhật dài 20 m. Bác muốn dùng tấm lưới này rào chắn ba mặt áp bên bờ tường của khu vườn nhà mình thành một mảnh đất hình chữ nhật để trồng rau</a:t>
            </a:r>
            <a:r>
              <a:rPr lang="nl-NL" sz="3800" dirty="0" smtClean="0">
                <a:latin typeface="+mj-lt"/>
                <a:ea typeface="Calibri" panose="020F0502020204030204" pitchFamily="34" charset="0"/>
                <a:cs typeface="Times New Roman" panose="02020603050405020304" pitchFamily="18" charset="0"/>
              </a:rPr>
              <a:t>.</a:t>
            </a:r>
            <a:endParaRPr lang="en-US" sz="3800" dirty="0">
              <a:latin typeface="+mj-lt"/>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277600" y="4608884"/>
            <a:ext cx="5781449" cy="4816460"/>
          </a:xfrm>
          <a:prstGeom prst="rect">
            <a:avLst/>
          </a:prstGeom>
        </p:spPr>
      </p:pic>
      <p:sp>
        <p:nvSpPr>
          <p:cNvPr id="7" name="Rectangle 6"/>
          <p:cNvSpPr/>
          <p:nvPr/>
        </p:nvSpPr>
        <p:spPr>
          <a:xfrm>
            <a:off x="1066799" y="4533900"/>
            <a:ext cx="9719809" cy="3600986"/>
          </a:xfrm>
          <a:prstGeom prst="rect">
            <a:avLst/>
          </a:prstGeom>
        </p:spPr>
        <p:txBody>
          <a:bodyPr wrap="square">
            <a:spAutoFit/>
          </a:bodyPr>
          <a:lstStyle/>
          <a:p>
            <a:pPr lvl="0" algn="just">
              <a:lnSpc>
                <a:spcPct val="150000"/>
              </a:lnSpc>
              <a:spcBef>
                <a:spcPts val="600"/>
              </a:spcBef>
              <a:spcAft>
                <a:spcPts val="800"/>
              </a:spcAft>
            </a:pPr>
            <a:r>
              <a:rPr lang="nl-NL" sz="3800" dirty="0">
                <a:solidFill>
                  <a:srgbClr val="434343"/>
                </a:solidFill>
                <a:ea typeface="Calibri" panose="020F0502020204030204" pitchFamily="34" charset="0"/>
                <a:cs typeface="Times New Roman" panose="02020603050405020304" pitchFamily="18" charset="0"/>
              </a:rPr>
              <a:t>Hỏi hai cột góc hàng rào cần phải cắm cách bờ tường bao nhiêu mét để mảnh đất được rào chắn của bác có diện tích không nhỏ hơn 48 m</a:t>
            </a:r>
            <a:r>
              <a:rPr lang="nl-NL" sz="3800" baseline="30000" dirty="0">
                <a:solidFill>
                  <a:srgbClr val="434343"/>
                </a:solidFill>
                <a:ea typeface="Calibri" panose="020F0502020204030204" pitchFamily="34" charset="0"/>
                <a:cs typeface="Times New Roman" panose="02020603050405020304" pitchFamily="18" charset="0"/>
              </a:rPr>
              <a:t>2</a:t>
            </a:r>
            <a:r>
              <a:rPr lang="nl-NL" sz="3800" dirty="0">
                <a:solidFill>
                  <a:srgbClr val="434343"/>
                </a:solidFill>
                <a:ea typeface="Calibri" panose="020F0502020204030204" pitchFamily="34" charset="0"/>
                <a:cs typeface="Times New Roman" panose="02020603050405020304" pitchFamily="18" charset="0"/>
              </a:rPr>
              <a:t>?</a:t>
            </a:r>
            <a:endParaRPr lang="en-US" sz="3800" dirty="0">
              <a:solidFill>
                <a:srgbClr val="434343"/>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42711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575180" y="-1359227"/>
            <a:ext cx="10162055" cy="9615845"/>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flipV="1">
            <a:off x="10832947" y="3223958"/>
            <a:ext cx="11825386" cy="11189772"/>
          </a:xfrm>
          <a:prstGeom prst="rect">
            <a:avLst/>
          </a:prstGeom>
        </p:spPr>
      </p:pic>
      <p:pic>
        <p:nvPicPr>
          <p:cNvPr id="4" name="Picture 4"/>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35183" y="-58418"/>
            <a:ext cx="5631192" cy="5265164"/>
          </a:xfrm>
          <a:prstGeom prst="rect">
            <a:avLst/>
          </a:prstGeom>
        </p:spPr>
      </p:pic>
      <p:pic>
        <p:nvPicPr>
          <p:cNvPr id="5" name="Picture 5"/>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49468" y="6872291"/>
            <a:ext cx="5501070" cy="5143500"/>
          </a:xfrm>
          <a:prstGeom prst="rect">
            <a:avLst/>
          </a:prstGeom>
        </p:spPr>
      </p:pic>
      <p:pic>
        <p:nvPicPr>
          <p:cNvPr id="8" name="Picture 8"/>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90183">
            <a:off x="14670518" y="7066176"/>
            <a:ext cx="2980327" cy="2730725"/>
          </a:xfrm>
          <a:prstGeom prst="rect">
            <a:avLst/>
          </a:prstGeom>
        </p:spPr>
      </p:pic>
      <p:pic>
        <p:nvPicPr>
          <p:cNvPr id="9" name="Picture 9"/>
          <p:cNvPicPr>
            <a:picLocks noChangeAspect="1"/>
          </p:cNvPicPr>
          <p:nvPr/>
        </p:nvPicPr>
        <p:blipFill>
          <a:blip r:embed="rId12">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045071" y="0"/>
            <a:ext cx="4046516" cy="4011109"/>
          </a:xfrm>
          <a:prstGeom prst="rect">
            <a:avLst/>
          </a:prstGeom>
        </p:spPr>
      </p:pic>
      <p:sp>
        <p:nvSpPr>
          <p:cNvPr id="12" name="Rectangle 11"/>
          <p:cNvSpPr/>
          <p:nvPr/>
        </p:nvSpPr>
        <p:spPr>
          <a:xfrm>
            <a:off x="616482" y="888121"/>
            <a:ext cx="16845402" cy="3340979"/>
          </a:xfrm>
          <a:prstGeom prst="rect">
            <a:avLst/>
          </a:prstGeom>
        </p:spPr>
        <p:txBody>
          <a:bodyPr wrap="square">
            <a:spAutoFit/>
          </a:bodyPr>
          <a:lstStyle/>
          <a:p>
            <a:pPr algn="ctr">
              <a:lnSpc>
                <a:spcPct val="150000"/>
              </a:lnSpc>
              <a:defRPr/>
            </a:pPr>
            <a:r>
              <a:rPr lang="vi-VN" sz="7500" b="1" kern="0" dirty="0">
                <a:solidFill>
                  <a:srgbClr val="F2C2AB">
                    <a:lumMod val="50000"/>
                  </a:srgbClr>
                </a:solidFill>
                <a:cs typeface="Arial"/>
                <a:sym typeface="Arial"/>
              </a:rPr>
              <a:t>CHƯƠNG VI: HÀM SỐ, </a:t>
            </a:r>
            <a:endParaRPr lang="en-US" sz="7500" b="1" kern="0" dirty="0" smtClean="0">
              <a:solidFill>
                <a:srgbClr val="F2C2AB">
                  <a:lumMod val="50000"/>
                </a:srgbClr>
              </a:solidFill>
              <a:cs typeface="Arial"/>
              <a:sym typeface="Arial"/>
            </a:endParaRPr>
          </a:p>
          <a:p>
            <a:pPr algn="ctr">
              <a:lnSpc>
                <a:spcPct val="150000"/>
              </a:lnSpc>
              <a:defRPr/>
            </a:pPr>
            <a:r>
              <a:rPr lang="vi-VN" sz="7500" b="1" kern="0" dirty="0" smtClean="0">
                <a:solidFill>
                  <a:srgbClr val="F2C2AB">
                    <a:lumMod val="50000"/>
                  </a:srgbClr>
                </a:solidFill>
                <a:cs typeface="Arial"/>
                <a:sym typeface="Arial"/>
              </a:rPr>
              <a:t>ĐỒ </a:t>
            </a:r>
            <a:r>
              <a:rPr lang="vi-VN" sz="7500" b="1" kern="0" dirty="0">
                <a:solidFill>
                  <a:srgbClr val="F2C2AB">
                    <a:lumMod val="50000"/>
                  </a:srgbClr>
                </a:solidFill>
                <a:cs typeface="Arial"/>
                <a:sym typeface="Arial"/>
              </a:rPr>
              <a:t>THỊ VÀ ỨNG DỤNG</a:t>
            </a:r>
          </a:p>
        </p:txBody>
      </p:sp>
      <p:sp>
        <p:nvSpPr>
          <p:cNvPr id="13" name="Rectangle 12"/>
          <p:cNvSpPr/>
          <p:nvPr/>
        </p:nvSpPr>
        <p:spPr>
          <a:xfrm>
            <a:off x="1520235" y="5467310"/>
            <a:ext cx="15167565" cy="1523494"/>
          </a:xfrm>
          <a:prstGeom prst="rect">
            <a:avLst/>
          </a:prstGeom>
        </p:spPr>
        <p:txBody>
          <a:bodyPr wrap="square">
            <a:spAutoFit/>
          </a:bodyPr>
          <a:lstStyle/>
          <a:p>
            <a:pPr algn="ctr">
              <a:lnSpc>
                <a:spcPct val="150000"/>
              </a:lnSpc>
              <a:defRPr/>
            </a:pPr>
            <a:r>
              <a:rPr lang="nl-NL" sz="6200" b="1" kern="0" dirty="0">
                <a:solidFill>
                  <a:srgbClr val="00B0F0"/>
                </a:solidFill>
                <a:latin typeface="Arial" panose="020B0604020202020204" pitchFamily="34" charset="0"/>
                <a:ea typeface="Calibri" panose="020F0502020204030204" pitchFamily="34" charset="0"/>
                <a:cs typeface="Arial" panose="020B0604020202020204" pitchFamily="34" charset="0"/>
                <a:sym typeface="Arial"/>
              </a:rPr>
              <a:t>BÀI 17: DẤU CỦA TAM THỨC BẬC HAI</a:t>
            </a:r>
            <a:endParaRPr lang="en-US" sz="6200" b="1" kern="0" dirty="0">
              <a:solidFill>
                <a:srgbClr val="00B0F0"/>
              </a:solidFill>
              <a:latin typeface="Arial" panose="020B0604020202020204" pitchFamily="34" charset="0"/>
              <a:cs typeface="Arial" panose="020B06040202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88389" y="876300"/>
            <a:ext cx="17953876" cy="9153583"/>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509906" y="1681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4" name="Google Shape;2254;p39"/>
          <p:cNvSpPr/>
          <p:nvPr/>
        </p:nvSpPr>
        <p:spPr>
          <a:xfrm>
            <a:off x="17470816" y="972217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226186" y="960375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41054" y="1662358"/>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807267"/>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77" name="Google Shape;2165;p36"/>
          <p:cNvSpPr txBox="1">
            <a:spLocks noGrp="1"/>
          </p:cNvSpPr>
          <p:nvPr>
            <p:ph type="title"/>
          </p:nvPr>
        </p:nvSpPr>
        <p:spPr>
          <a:xfrm>
            <a:off x="5105400" y="228251"/>
            <a:ext cx="8562740" cy="1311332"/>
          </a:xfrm>
          <a:prstGeom prst="rect">
            <a:avLst/>
          </a:prstGeom>
        </p:spPr>
        <p:txBody>
          <a:bodyPr spcFirstLastPara="1" wrap="square" lIns="182850" tIns="182850" rIns="182850" bIns="182850" anchor="ctr" anchorCtr="0">
            <a:noAutofit/>
          </a:bodyPr>
          <a:lstStyle/>
          <a:p>
            <a:r>
              <a:rPr lang="en" sz="6000" b="1">
                <a:solidFill>
                  <a:srgbClr val="FF0000"/>
                </a:solidFill>
                <a:latin typeface="+mj-lt"/>
              </a:rPr>
              <a:t>NỘI </a:t>
            </a:r>
            <a:r>
              <a:rPr lang="en" sz="6000" b="1" smtClean="0">
                <a:solidFill>
                  <a:srgbClr val="FF0000"/>
                </a:solidFill>
                <a:latin typeface="+mj-lt"/>
              </a:rPr>
              <a:t>DUNG BÀI HỌC</a:t>
            </a:r>
            <a:endParaRPr sz="6000" b="1">
              <a:solidFill>
                <a:srgbClr val="FF0000"/>
              </a:solidFill>
              <a:latin typeface="+mj-lt"/>
            </a:endParaRPr>
          </a:p>
        </p:txBody>
      </p:sp>
      <p:grpSp>
        <p:nvGrpSpPr>
          <p:cNvPr id="6" name="Group 5"/>
          <p:cNvGrpSpPr/>
          <p:nvPr/>
        </p:nvGrpSpPr>
        <p:grpSpPr>
          <a:xfrm>
            <a:off x="2788919" y="2517186"/>
            <a:ext cx="9429407" cy="1645922"/>
            <a:chOff x="1483455" y="2628900"/>
            <a:chExt cx="9429407" cy="1645922"/>
          </a:xfrm>
        </p:grpSpPr>
        <p:grpSp>
          <p:nvGrpSpPr>
            <p:cNvPr id="68" name="Google Shape;2150;p36"/>
            <p:cNvGrpSpPr/>
            <p:nvPr/>
          </p:nvGrpSpPr>
          <p:grpSpPr>
            <a:xfrm>
              <a:off x="1483455" y="2628900"/>
              <a:ext cx="1463038" cy="1645922"/>
              <a:chOff x="4314469" y="1612892"/>
              <a:chExt cx="486900" cy="607800"/>
            </a:xfrm>
          </p:grpSpPr>
          <p:sp>
            <p:nvSpPr>
              <p:cNvPr id="69" name="Google Shape;2151;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70" name="Google Shape;2152;p36"/>
              <p:cNvSpPr/>
              <p:nvPr/>
            </p:nvSpPr>
            <p:spPr>
              <a:xfrm rot="5400000" flipH="1">
                <a:off x="4277419" y="1696742"/>
                <a:ext cx="561000" cy="486900"/>
              </a:xfrm>
              <a:prstGeom prst="flowChartDelay">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78" name="Google Shape;2178;p36"/>
            <p:cNvSpPr txBox="1">
              <a:spLocks/>
            </p:cNvSpPr>
            <p:nvPr/>
          </p:nvSpPr>
          <p:spPr>
            <a:xfrm>
              <a:off x="1554480" y="3088987"/>
              <a:ext cx="1698600" cy="989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dirty="0" smtClean="0">
                  <a:latin typeface="+mn-lt"/>
                </a:rPr>
                <a:t>01</a:t>
              </a:r>
              <a:endParaRPr lang="en" sz="6600" kern="0" dirty="0">
                <a:latin typeface="+mn-lt"/>
              </a:endParaRPr>
            </a:p>
          </p:txBody>
        </p:sp>
        <p:sp>
          <p:nvSpPr>
            <p:cNvPr id="81" name="Rectangle 80"/>
            <p:cNvSpPr/>
            <p:nvPr/>
          </p:nvSpPr>
          <p:spPr>
            <a:xfrm>
              <a:off x="2922974" y="3200414"/>
              <a:ext cx="7989888" cy="901593"/>
            </a:xfrm>
            <a:prstGeom prst="rect">
              <a:avLst/>
            </a:prstGeom>
          </p:spPr>
          <p:txBody>
            <a:bodyPr wrap="square">
              <a:spAutoFit/>
            </a:bodyPr>
            <a:lstStyle/>
            <a:p>
              <a:pPr>
                <a:lnSpc>
                  <a:spcPct val="150000"/>
                </a:lnSpc>
                <a:spcBef>
                  <a:spcPts val="1200"/>
                </a:spcBef>
                <a:spcAft>
                  <a:spcPts val="1600"/>
                </a:spcAft>
                <a:buClr>
                  <a:srgbClr val="000000"/>
                </a:buClr>
              </a:pPr>
              <a:r>
                <a:rPr lang="nl-NL" sz="4000" b="1" kern="0" dirty="0">
                  <a:solidFill>
                    <a:srgbClr val="000000"/>
                  </a:solidFill>
                  <a:ea typeface="Calibri" panose="020F0502020204030204" pitchFamily="34" charset="0"/>
                  <a:cs typeface="Times New Roman" panose="02020603050405020304" pitchFamily="18" charset="0"/>
                  <a:sym typeface="Arial"/>
                </a:rPr>
                <a:t> </a:t>
              </a:r>
              <a:r>
                <a:rPr lang="nl-NL" sz="4000" b="1" kern="0" dirty="0" smtClean="0">
                  <a:solidFill>
                    <a:srgbClr val="000000"/>
                  </a:solidFill>
                  <a:ea typeface="Calibri" panose="020F0502020204030204" pitchFamily="34" charset="0"/>
                  <a:cs typeface="Times New Roman" panose="02020603050405020304" pitchFamily="18" charset="0"/>
                  <a:sym typeface="Arial"/>
                </a:rPr>
                <a:t>DẤU CỦA TAM THỨC BẬC HAI</a:t>
              </a:r>
              <a:endParaRPr lang="en-US" sz="4000" kern="0" dirty="0">
                <a:solidFill>
                  <a:srgbClr val="000000"/>
                </a:solidFill>
                <a:ea typeface="Calibri" panose="020F0502020204030204" pitchFamily="34" charset="0"/>
                <a:cs typeface="Times New Roman" panose="02020603050405020304" pitchFamily="18" charset="0"/>
                <a:sym typeface="Arial"/>
              </a:endParaRPr>
            </a:p>
          </p:txBody>
        </p:sp>
      </p:grpSp>
      <p:grpSp>
        <p:nvGrpSpPr>
          <p:cNvPr id="7" name="Group 6"/>
          <p:cNvGrpSpPr/>
          <p:nvPr/>
        </p:nvGrpSpPr>
        <p:grpSpPr>
          <a:xfrm>
            <a:off x="2788919" y="5244685"/>
            <a:ext cx="9461205" cy="1645922"/>
            <a:chOff x="1468215" y="4949643"/>
            <a:chExt cx="9461205" cy="1645922"/>
          </a:xfrm>
        </p:grpSpPr>
        <p:grpSp>
          <p:nvGrpSpPr>
            <p:cNvPr id="74" name="Google Shape;2162;p36"/>
            <p:cNvGrpSpPr/>
            <p:nvPr/>
          </p:nvGrpSpPr>
          <p:grpSpPr>
            <a:xfrm>
              <a:off x="1468215" y="4949643"/>
              <a:ext cx="1463038" cy="1645922"/>
              <a:chOff x="4314469" y="1612892"/>
              <a:chExt cx="486900" cy="607800"/>
            </a:xfrm>
          </p:grpSpPr>
          <p:sp>
            <p:nvSpPr>
              <p:cNvPr id="75" name="Google Shape;2163;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76" name="Google Shape;2164;p36"/>
              <p:cNvSpPr/>
              <p:nvPr/>
            </p:nvSpPr>
            <p:spPr>
              <a:xfrm rot="5400000" flipH="1">
                <a:off x="4277419" y="1696742"/>
                <a:ext cx="561000" cy="4869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79" name="Google Shape;2179;p36"/>
            <p:cNvSpPr txBox="1">
              <a:spLocks/>
            </p:cNvSpPr>
            <p:nvPr/>
          </p:nvSpPr>
          <p:spPr>
            <a:xfrm>
              <a:off x="1486560" y="5428536"/>
              <a:ext cx="1698600" cy="968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smtClean="0">
                  <a:latin typeface="+mn-lt"/>
                </a:rPr>
                <a:t>02</a:t>
              </a:r>
              <a:endParaRPr lang="en" sz="6600" kern="0">
                <a:latin typeface="+mn-lt"/>
              </a:endParaRPr>
            </a:p>
          </p:txBody>
        </p:sp>
        <p:sp>
          <p:nvSpPr>
            <p:cNvPr id="82" name="Rectangle 81"/>
            <p:cNvSpPr/>
            <p:nvPr/>
          </p:nvSpPr>
          <p:spPr>
            <a:xfrm>
              <a:off x="3064184" y="5385646"/>
              <a:ext cx="7865236" cy="1015663"/>
            </a:xfrm>
            <a:prstGeom prst="rect">
              <a:avLst/>
            </a:prstGeom>
          </p:spPr>
          <p:txBody>
            <a:bodyPr wrap="square">
              <a:spAutoFit/>
            </a:bodyPr>
            <a:lstStyle/>
            <a:p>
              <a:pPr>
                <a:lnSpc>
                  <a:spcPct val="150000"/>
                </a:lnSpc>
                <a:buClr>
                  <a:srgbClr val="000000"/>
                </a:buClr>
                <a:buFont typeface="Arial"/>
                <a:buNone/>
              </a:pPr>
              <a:r>
                <a:rPr lang="nl-NL" sz="4000" b="1" kern="0" dirty="0" smtClean="0">
                  <a:solidFill>
                    <a:srgbClr val="000000"/>
                  </a:solidFill>
                  <a:cs typeface="Arial"/>
                  <a:sym typeface="Arial"/>
                </a:rPr>
                <a:t>BẤT PHƯƠNG TRÌNH BẬC HAI</a:t>
              </a:r>
              <a:endParaRPr lang="en-US" sz="4000" kern="0" dirty="0">
                <a:solidFill>
                  <a:srgbClr val="000000"/>
                </a:solidFill>
                <a:cs typeface="Arial"/>
                <a:sym typeface="Arial"/>
              </a:endParaRPr>
            </a:p>
          </p:txBody>
        </p:sp>
      </p:grpSp>
      <p:pic>
        <p:nvPicPr>
          <p:cNvPr id="84"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313182">
            <a:off x="13338511" y="4828500"/>
            <a:ext cx="4036332" cy="4001014"/>
          </a:xfrm>
          <a:prstGeom prst="rect">
            <a:avLst/>
          </a:prstGeom>
        </p:spPr>
      </p:pic>
    </p:spTree>
    <p:extLst>
      <p:ext uri="{BB962C8B-B14F-4D97-AF65-F5344CB8AC3E}">
        <p14:creationId xmlns:p14="http://schemas.microsoft.com/office/powerpoint/2010/main" val="259724881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15271" y="1447800"/>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algn="ctr">
              <a:buClr>
                <a:srgbClr val="000000"/>
              </a:buClr>
              <a:buFont typeface="Arial"/>
              <a:buNone/>
            </a:pPr>
            <a:r>
              <a:rPr sz="2800" kern="0">
                <a:ln w="9525" cap="flat" cmpd="sng">
                  <a:solidFill>
                    <a:srgbClr val="F3F3F3"/>
                  </a:solidFill>
                  <a:prstDash val="solid"/>
                  <a:round/>
                  <a:headEnd type="none" w="sm" len="sm"/>
                  <a:tailEnd type="none" w="sm" len="sm"/>
                </a:ln>
                <a:solidFill>
                  <a:srgbClr val="434343"/>
                </a:solidFill>
                <a:sym typeface="Arial"/>
              </a:rPr>
              <a:t>01</a:t>
            </a: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204" name="Google Shape;2204;p37"/>
          <p:cNvGrpSpPr/>
          <p:nvPr/>
        </p:nvGrpSpPr>
        <p:grpSpPr>
          <a:xfrm rot="5400000">
            <a:off x="-299569" y="4206681"/>
            <a:ext cx="3529370" cy="1848842"/>
            <a:chOff x="7055900" y="279450"/>
            <a:chExt cx="1820576" cy="953700"/>
          </a:xfrm>
        </p:grpSpPr>
        <p:sp>
          <p:nvSpPr>
            <p:cNvPr id="2205"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6"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7"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8"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9"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4495800" y="3393192"/>
            <a:ext cx="10052948"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3" name="Rectangle 22"/>
          <p:cNvSpPr/>
          <p:nvPr/>
        </p:nvSpPr>
        <p:spPr>
          <a:xfrm>
            <a:off x="4495800" y="3343467"/>
            <a:ext cx="9973205" cy="3554819"/>
          </a:xfrm>
          <a:prstGeom prst="rect">
            <a:avLst/>
          </a:prstGeom>
        </p:spPr>
        <p:txBody>
          <a:bodyPr wrap="square">
            <a:spAutoFit/>
          </a:bodyPr>
          <a:lstStyle/>
          <a:p>
            <a:pPr algn="ctr">
              <a:lnSpc>
                <a:spcPct val="150000"/>
              </a:lnSpc>
              <a:spcBef>
                <a:spcPts val="1200"/>
              </a:spcBef>
              <a:spcAft>
                <a:spcPts val="1600"/>
              </a:spcAft>
              <a:buClr>
                <a:srgbClr val="000000"/>
              </a:buClr>
            </a:pPr>
            <a:r>
              <a:rPr lang="nl-NL" sz="7500" b="1" kern="0" dirty="0">
                <a:solidFill>
                  <a:srgbClr val="F2C2AB">
                    <a:lumMod val="75000"/>
                  </a:srgbClr>
                </a:solidFill>
                <a:ea typeface="Calibri" panose="020F0502020204030204" pitchFamily="34" charset="0"/>
                <a:cs typeface="Times New Roman" panose="02020603050405020304" pitchFamily="18" charset="0"/>
                <a:sym typeface="Arial"/>
              </a:rPr>
              <a:t>DẤU CỦA TAM THỨC BẬC HAI</a:t>
            </a:r>
            <a:endParaRPr lang="en-US" sz="7500" kern="0" dirty="0">
              <a:solidFill>
                <a:srgbClr val="F2C2AB">
                  <a:lumMod val="75000"/>
                </a:srgbClr>
              </a:solidFill>
              <a:ea typeface="Calibri" panose="020F0502020204030204" pitchFamily="34" charset="0"/>
              <a:cs typeface="Times New Roman" panose="02020603050405020304" pitchFamily="18" charset="0"/>
              <a:sym typeface="Arial"/>
            </a:endParaRPr>
          </a:p>
        </p:txBody>
      </p:sp>
      <p:grpSp>
        <p:nvGrpSpPr>
          <p:cNvPr id="21" name="Google Shape;2197;p37"/>
          <p:cNvGrpSpPr/>
          <p:nvPr/>
        </p:nvGrpSpPr>
        <p:grpSpPr>
          <a:xfrm>
            <a:off x="14525982" y="4741008"/>
            <a:ext cx="2741920" cy="3556222"/>
            <a:chOff x="7465916" y="720492"/>
            <a:chExt cx="1139144" cy="1477450"/>
          </a:xfrm>
        </p:grpSpPr>
        <p:sp>
          <p:nvSpPr>
            <p:cNvPr id="22" name="Google Shape;2198;p37"/>
            <p:cNvSpPr/>
            <p:nvPr/>
          </p:nvSpPr>
          <p:spPr>
            <a:xfrm rot="-5400000">
              <a:off x="7646560" y="123944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199;p37"/>
            <p:cNvSpPr/>
            <p:nvPr/>
          </p:nvSpPr>
          <p:spPr>
            <a:xfrm rot="-5400000">
              <a:off x="7597172" y="114891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5" name="Google Shape;2200;p37"/>
            <p:cNvSpPr/>
            <p:nvPr/>
          </p:nvSpPr>
          <p:spPr>
            <a:xfrm rot="-5400000">
              <a:off x="7547783" y="105838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6" name="Google Shape;2201;p37"/>
            <p:cNvSpPr/>
            <p:nvPr/>
          </p:nvSpPr>
          <p:spPr>
            <a:xfrm rot="-5400000">
              <a:off x="7498394" y="96785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7" name="Google Shape;2202;p37"/>
            <p:cNvSpPr/>
            <p:nvPr/>
          </p:nvSpPr>
          <p:spPr>
            <a:xfrm rot="-5400000">
              <a:off x="7449005" y="87732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 name="Google Shape;2203;p37"/>
            <p:cNvSpPr/>
            <p:nvPr/>
          </p:nvSpPr>
          <p:spPr>
            <a:xfrm rot="-5400000">
              <a:off x="7399616" y="78679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61787816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703108"/>
            <a:ext cx="1012747" cy="935192"/>
          </a:xfrm>
          <a:prstGeom prst="rect">
            <a:avLst/>
          </a:prstGeom>
        </p:spPr>
      </p:pic>
      <p:sp>
        <p:nvSpPr>
          <p:cNvPr id="19" name="TextBox 18"/>
          <p:cNvSpPr txBox="1"/>
          <p:nvPr/>
        </p:nvSpPr>
        <p:spPr>
          <a:xfrm>
            <a:off x="2133600" y="816761"/>
            <a:ext cx="4783640" cy="707886"/>
          </a:xfrm>
          <a:prstGeom prst="rect">
            <a:avLst/>
          </a:prstGeom>
          <a:noFill/>
        </p:spPr>
        <p:txBody>
          <a:bodyPr wrap="square" rtlCol="0">
            <a:spAutoFit/>
          </a:bodyPr>
          <a:lstStyle/>
          <a:p>
            <a:pPr>
              <a:buClr>
                <a:srgbClr val="000000"/>
              </a:buClr>
              <a:buFont typeface="Arial"/>
              <a:buNone/>
            </a:pPr>
            <a:r>
              <a:rPr lang="nl-NL" sz="4000" b="1" kern="0" dirty="0" smtClean="0">
                <a:solidFill>
                  <a:srgbClr val="000000"/>
                </a:solidFill>
                <a:cs typeface="Arial" panose="020B0604020202020204" pitchFamily="34" charset="0"/>
                <a:sym typeface="Arial"/>
              </a:rPr>
              <a:t>HĐ1:</a:t>
            </a:r>
            <a:endParaRPr lang="en-US" sz="4000" kern="0" dirty="0">
              <a:solidFill>
                <a:srgbClr val="000000"/>
              </a:solidFill>
              <a:cs typeface="Arial" panose="020B0604020202020204" pitchFamily="34" charset="0"/>
              <a:sym typeface="Arial"/>
            </a:endParaRPr>
          </a:p>
        </p:txBody>
      </p:sp>
      <p:sp>
        <p:nvSpPr>
          <p:cNvPr id="22" name="Google Shape;2254;p39"/>
          <p:cNvSpPr/>
          <p:nvPr/>
        </p:nvSpPr>
        <p:spPr>
          <a:xfrm>
            <a:off x="16992600" y="9105900"/>
            <a:ext cx="910282" cy="1011371"/>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198294" y="497034"/>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276550" y="9120949"/>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 name="Rectangle 2"/>
          <p:cNvSpPr/>
          <p:nvPr/>
        </p:nvSpPr>
        <p:spPr>
          <a:xfrm>
            <a:off x="1251106" y="1754600"/>
            <a:ext cx="17113094" cy="969496"/>
          </a:xfrm>
          <a:prstGeom prst="rect">
            <a:avLst/>
          </a:prstGeom>
        </p:spPr>
        <p:txBody>
          <a:bodyPr wrap="square">
            <a:spAutoFit/>
          </a:bodyPr>
          <a:lstStyle/>
          <a:p>
            <a:pPr algn="just">
              <a:lnSpc>
                <a:spcPct val="150000"/>
              </a:lnSpc>
            </a:pPr>
            <a:r>
              <a:rPr lang="vi-VN" sz="3800" dirty="0">
                <a:solidFill>
                  <a:srgbClr val="000000"/>
                </a:solidFill>
              </a:rPr>
              <a:t>Hãy chỉ ra một vài đặc điểm chung của các biểu thức dưới đây: </a:t>
            </a:r>
            <a:endParaRPr lang="en-US" sz="3800" b="0" i="0" dirty="0">
              <a:solidFill>
                <a:srgbClr val="000000"/>
              </a:solidFill>
              <a:effectLst/>
            </a:endParaRPr>
          </a:p>
        </p:txBody>
      </p:sp>
      <p:sp>
        <p:nvSpPr>
          <p:cNvPr id="16" name="Left-Right Arrow 15"/>
          <p:cNvSpPr/>
          <p:nvPr/>
        </p:nvSpPr>
        <p:spPr>
          <a:xfrm>
            <a:off x="7244408" y="4649127"/>
            <a:ext cx="838200" cy="4214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p:cNvSpPr/>
              <p:nvPr/>
            </p:nvSpPr>
            <p:spPr>
              <a:xfrm>
                <a:off x="1774991" y="3070108"/>
                <a:ext cx="2546018" cy="6771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rPr>
                        <m:t>𝐴</m:t>
                      </m:r>
                      <m:r>
                        <a:rPr lang="en-US" sz="3800">
                          <a:latin typeface="Cambria Math" panose="02040503050406030204" pitchFamily="18" charset="0"/>
                        </a:rPr>
                        <m:t>=0,5</m:t>
                      </m:r>
                      <m:sSup>
                        <m:sSupPr>
                          <m:ctrlPr>
                            <a:rPr lang="en-US" sz="3800" i="1">
                              <a:latin typeface="Cambria Math"/>
                            </a:rPr>
                          </m:ctrlPr>
                        </m:sSupPr>
                        <m:e>
                          <m:r>
                            <a:rPr lang="en-US" sz="3800" i="1">
                              <a:latin typeface="Cambria Math" panose="02040503050406030204" pitchFamily="18" charset="0"/>
                            </a:rPr>
                            <m:t>𝑥</m:t>
                          </m:r>
                        </m:e>
                        <m:sup>
                          <m:r>
                            <a:rPr lang="en-US" sz="3800">
                              <a:latin typeface="Cambria Math" panose="02040503050406030204" pitchFamily="18" charset="0"/>
                            </a:rPr>
                            <m:t>2</m:t>
                          </m:r>
                        </m:sup>
                      </m:sSup>
                      <m:r>
                        <a:rPr lang="en-US" sz="3800">
                          <a:latin typeface="Cambria Math" panose="02040503050406030204" pitchFamily="18" charset="0"/>
                        </a:rPr>
                        <m:t>;</m:t>
                      </m:r>
                    </m:oMath>
                  </m:oMathPara>
                </a14:m>
                <a:endParaRPr lang="en-US" sz="3800" dirty="0"/>
              </a:p>
            </p:txBody>
          </p:sp>
        </mc:Choice>
        <mc:Fallback xmlns="">
          <p:sp>
            <p:nvSpPr>
              <p:cNvPr id="12" name="Rectangle 11"/>
              <p:cNvSpPr>
                <a:spLocks noRot="1" noChangeAspect="1" noMove="1" noResize="1" noEditPoints="1" noAdjustHandles="1" noChangeArrowheads="1" noChangeShapeType="1" noTextEdit="1"/>
              </p:cNvSpPr>
              <p:nvPr/>
            </p:nvSpPr>
            <p:spPr>
              <a:xfrm>
                <a:off x="1774991" y="3070108"/>
                <a:ext cx="2546018" cy="67710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744182" y="4056790"/>
                <a:ext cx="2777363" cy="6771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rPr>
                        <m:t>𝐵</m:t>
                      </m:r>
                      <m:r>
                        <a:rPr lang="en-US" sz="3800">
                          <a:latin typeface="Cambria Math" panose="02040503050406030204" pitchFamily="18" charset="0"/>
                        </a:rPr>
                        <m:t>=1−</m:t>
                      </m:r>
                      <m:sSup>
                        <m:sSupPr>
                          <m:ctrlPr>
                            <a:rPr lang="en-US" sz="3800" i="1">
                              <a:latin typeface="Cambria Math"/>
                            </a:rPr>
                          </m:ctrlPr>
                        </m:sSupPr>
                        <m:e>
                          <m:r>
                            <a:rPr lang="en-US" sz="3800" i="1">
                              <a:latin typeface="Cambria Math" panose="02040503050406030204" pitchFamily="18" charset="0"/>
                            </a:rPr>
                            <m:t>𝑥</m:t>
                          </m:r>
                        </m:e>
                        <m:sup>
                          <m:r>
                            <a:rPr lang="en-US" sz="3800">
                              <a:latin typeface="Cambria Math" panose="02040503050406030204" pitchFamily="18" charset="0"/>
                            </a:rPr>
                            <m:t>2</m:t>
                          </m:r>
                        </m:sup>
                      </m:sSup>
                      <m:r>
                        <a:rPr lang="en-US" sz="3800">
                          <a:latin typeface="Cambria Math" panose="02040503050406030204" pitchFamily="18" charset="0"/>
                        </a:rPr>
                        <m:t>;</m:t>
                      </m:r>
                    </m:oMath>
                  </m:oMathPara>
                </a14:m>
                <a:endParaRPr lang="en-US" sz="3800" dirty="0"/>
              </a:p>
            </p:txBody>
          </p:sp>
        </mc:Choice>
        <mc:Fallback xmlns="">
          <p:sp>
            <p:nvSpPr>
              <p:cNvPr id="13" name="Rectangle 12"/>
              <p:cNvSpPr>
                <a:spLocks noRot="1" noChangeAspect="1" noMove="1" noResize="1" noEditPoints="1" noAdjustHandles="1" noChangeArrowheads="1" noChangeShapeType="1" noTextEdit="1"/>
              </p:cNvSpPr>
              <p:nvPr/>
            </p:nvSpPr>
            <p:spPr>
              <a:xfrm>
                <a:off x="1744182" y="4056790"/>
                <a:ext cx="2777363" cy="67710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744182" y="5079910"/>
                <a:ext cx="3610155" cy="6771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a:solidFill>
                            <a:srgbClr val="434343"/>
                          </a:solidFill>
                          <a:latin typeface="Cambria Math" panose="02040503050406030204" pitchFamily="18" charset="0"/>
                        </a:rPr>
                        <m:t>𝐶</m:t>
                      </m:r>
                      <m:r>
                        <a:rPr lang="en-US" sz="3800">
                          <a:solidFill>
                            <a:srgbClr val="434343"/>
                          </a:solidFill>
                          <a:latin typeface="Cambria Math" panose="02040503050406030204" pitchFamily="18" charset="0"/>
                        </a:rPr>
                        <m:t>=</m:t>
                      </m:r>
                      <m:sSup>
                        <m:sSupPr>
                          <m:ctrlPr>
                            <a:rPr lang="en-US" sz="3800" i="1">
                              <a:solidFill>
                                <a:srgbClr val="434343"/>
                              </a:solidFill>
                              <a:latin typeface="Cambria Math"/>
                            </a:rPr>
                          </m:ctrlPr>
                        </m:sSupPr>
                        <m:e>
                          <m:r>
                            <a:rPr lang="en-US" sz="3800" i="1">
                              <a:solidFill>
                                <a:srgbClr val="434343"/>
                              </a:solidFill>
                              <a:latin typeface="Cambria Math" panose="02040503050406030204" pitchFamily="18" charset="0"/>
                            </a:rPr>
                            <m:t>𝑥</m:t>
                          </m:r>
                        </m:e>
                        <m:sup>
                          <m:r>
                            <a:rPr lang="en-US" sz="3800">
                              <a:solidFill>
                                <a:srgbClr val="434343"/>
                              </a:solidFill>
                              <a:latin typeface="Cambria Math" panose="02040503050406030204" pitchFamily="18" charset="0"/>
                            </a:rPr>
                            <m:t>2</m:t>
                          </m:r>
                        </m:sup>
                      </m:sSup>
                      <m:r>
                        <a:rPr lang="en-US" sz="3800">
                          <a:solidFill>
                            <a:srgbClr val="434343"/>
                          </a:solidFill>
                          <a:latin typeface="Cambria Math" panose="02040503050406030204" pitchFamily="18" charset="0"/>
                        </a:rPr>
                        <m:t>+</m:t>
                      </m:r>
                      <m:r>
                        <a:rPr lang="en-US" sz="3800" i="1">
                          <a:solidFill>
                            <a:srgbClr val="434343"/>
                          </a:solidFill>
                          <a:latin typeface="Cambria Math" panose="02040503050406030204" pitchFamily="18" charset="0"/>
                        </a:rPr>
                        <m:t>𝑥</m:t>
                      </m:r>
                      <m:r>
                        <a:rPr lang="en-US" sz="3800">
                          <a:solidFill>
                            <a:srgbClr val="434343"/>
                          </a:solidFill>
                          <a:latin typeface="Cambria Math" panose="02040503050406030204" pitchFamily="18" charset="0"/>
                        </a:rPr>
                        <m:t>+1;</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744182" y="5079910"/>
                <a:ext cx="3610155" cy="67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744182" y="6066592"/>
                <a:ext cx="4631524" cy="6771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a:solidFill>
                            <a:srgbClr val="434343"/>
                          </a:solidFill>
                          <a:latin typeface="Cambria Math" panose="02040503050406030204" pitchFamily="18" charset="0"/>
                        </a:rPr>
                        <m:t>𝐷</m:t>
                      </m:r>
                      <m:r>
                        <a:rPr lang="en-US" sz="3800">
                          <a:solidFill>
                            <a:srgbClr val="434343"/>
                          </a:solidFill>
                          <a:latin typeface="Cambria Math" panose="02040503050406030204" pitchFamily="18" charset="0"/>
                        </a:rPr>
                        <m:t>=</m:t>
                      </m:r>
                      <m:d>
                        <m:dPr>
                          <m:ctrlPr>
                            <a:rPr lang="en-US" sz="3800" i="1">
                              <a:solidFill>
                                <a:srgbClr val="434343"/>
                              </a:solidFill>
                              <a:latin typeface="Cambria Math"/>
                            </a:rPr>
                          </m:ctrlPr>
                        </m:dPr>
                        <m:e>
                          <m:r>
                            <a:rPr lang="en-US" sz="3800">
                              <a:solidFill>
                                <a:srgbClr val="434343"/>
                              </a:solidFill>
                              <a:latin typeface="Cambria Math" panose="02040503050406030204" pitchFamily="18" charset="0"/>
                            </a:rPr>
                            <m:t>1−</m:t>
                          </m:r>
                          <m:r>
                            <a:rPr lang="en-US" sz="3800" i="1">
                              <a:solidFill>
                                <a:srgbClr val="434343"/>
                              </a:solidFill>
                              <a:latin typeface="Cambria Math" panose="02040503050406030204" pitchFamily="18" charset="0"/>
                            </a:rPr>
                            <m:t>𝑥</m:t>
                          </m:r>
                        </m:e>
                      </m:d>
                      <m:d>
                        <m:dPr>
                          <m:ctrlPr>
                            <a:rPr lang="en-US" sz="3800" i="1">
                              <a:solidFill>
                                <a:srgbClr val="434343"/>
                              </a:solidFill>
                              <a:latin typeface="Cambria Math"/>
                            </a:rPr>
                          </m:ctrlPr>
                        </m:dPr>
                        <m:e>
                          <m:r>
                            <a:rPr lang="en-US" sz="3800">
                              <a:solidFill>
                                <a:srgbClr val="434343"/>
                              </a:solidFill>
                              <a:latin typeface="Cambria Math" panose="02040503050406030204" pitchFamily="18" charset="0"/>
                            </a:rPr>
                            <m:t>2</m:t>
                          </m:r>
                          <m:r>
                            <a:rPr lang="en-US" sz="3800" i="1">
                              <a:solidFill>
                                <a:srgbClr val="434343"/>
                              </a:solidFill>
                              <a:latin typeface="Cambria Math" panose="02040503050406030204" pitchFamily="18" charset="0"/>
                            </a:rPr>
                            <m:t>𝑥</m:t>
                          </m:r>
                          <m:r>
                            <a:rPr lang="en-US" sz="3800">
                              <a:solidFill>
                                <a:srgbClr val="434343"/>
                              </a:solidFill>
                              <a:latin typeface="Cambria Math" panose="02040503050406030204" pitchFamily="18" charset="0"/>
                            </a:rPr>
                            <m:t>+1</m:t>
                          </m:r>
                        </m:e>
                      </m: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1744182" y="6066592"/>
                <a:ext cx="4631524" cy="6771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8915400" y="3839185"/>
                <a:ext cx="9144000" cy="1917833"/>
              </a:xfrm>
              <a:prstGeom prst="rect">
                <a:avLst/>
              </a:prstGeom>
            </p:spPr>
            <p:txBody>
              <a:bodyPr>
                <a:spAutoFit/>
              </a:bodyPr>
              <a:lstStyle/>
              <a:p>
                <a:pPr marL="571500" indent="-571500" algn="just">
                  <a:lnSpc>
                    <a:spcPct val="150000"/>
                  </a:lnSpc>
                  <a:spcBef>
                    <a:spcPts val="600"/>
                  </a:spcBef>
                  <a:spcAft>
                    <a:spcPts val="800"/>
                  </a:spcAft>
                  <a:buFontTx/>
                  <a:buChar char="-"/>
                </a:pPr>
                <a:r>
                  <a:rPr lang="nl-NL" sz="3800" dirty="0" smtClean="0">
                    <a:ea typeface="Calibri" panose="020F0502020204030204" pitchFamily="34" charset="0"/>
                    <a:cs typeface="Times New Roman" panose="02020603050405020304" pitchFamily="18" charset="0"/>
                  </a:rPr>
                  <a:t>Chúng </a:t>
                </a:r>
                <a:r>
                  <a:rPr lang="nl-NL" sz="3800" dirty="0">
                    <a:ea typeface="Calibri" panose="020F0502020204030204" pitchFamily="34" charset="0"/>
                    <a:cs typeface="Times New Roman" panose="02020603050405020304" pitchFamily="18" charset="0"/>
                  </a:rPr>
                  <a:t>đều là đa thức (của biến </a:t>
                </a:r>
                <a14:m>
                  <m:oMath xmlns:m="http://schemas.openxmlformats.org/officeDocument/2006/math">
                    <m:r>
                      <m:rPr>
                        <m:sty m:val="p"/>
                      </m:rPr>
                      <a:rPr lang="nl-NL" sz="3800">
                        <a:effectLst/>
                        <a:latin typeface="Cambria Math"/>
                        <a:ea typeface="Calibri" panose="020F0502020204030204" pitchFamily="34" charset="0"/>
                        <a:cs typeface="Arial" panose="020B0604020202020204" pitchFamily="34" charset="0"/>
                      </a:rPr>
                      <m:t>x</m:t>
                    </m:r>
                  </m:oMath>
                </a14:m>
                <a:r>
                  <a:rPr lang="nl-NL" sz="3800" dirty="0" smtClean="0">
                    <a:effectLst/>
                    <a:ea typeface="Calibri" panose="020F0502020204030204" pitchFamily="34" charset="0"/>
                    <a:cs typeface="Times New Roman" panose="02020603050405020304" pitchFamily="18" charset="0"/>
                  </a:rPr>
                  <a:t>)</a:t>
                </a:r>
              </a:p>
              <a:p>
                <a:pPr marL="571500" indent="-571500" algn="just">
                  <a:lnSpc>
                    <a:spcPct val="150000"/>
                  </a:lnSpc>
                  <a:spcBef>
                    <a:spcPts val="600"/>
                  </a:spcBef>
                  <a:spcAft>
                    <a:spcPts val="800"/>
                  </a:spcAft>
                  <a:buFontTx/>
                  <a:buChar char="-"/>
                </a:pPr>
                <a:r>
                  <a:rPr lang="nl-NL" sz="3800" dirty="0" smtClean="0">
                    <a:effectLst/>
                    <a:ea typeface="Calibri" panose="020F0502020204030204" pitchFamily="34" charset="0"/>
                    <a:cs typeface="Times New Roman" panose="02020603050405020304" pitchFamily="18" charset="0"/>
                  </a:rPr>
                  <a:t>Bậc </a:t>
                </a:r>
                <a:r>
                  <a:rPr lang="nl-NL" sz="3800" dirty="0">
                    <a:effectLst/>
                    <a:ea typeface="Calibri" panose="020F0502020204030204" pitchFamily="34" charset="0"/>
                    <a:cs typeface="Times New Roman" panose="02020603050405020304" pitchFamily="18" charset="0"/>
                  </a:rPr>
                  <a:t>của đa thức là bậc 2.</a:t>
                </a:r>
                <a:endParaRPr lang="en-US" sz="3800" dirty="0">
                  <a:effectLst/>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8915400" y="3839185"/>
                <a:ext cx="9144000" cy="1917833"/>
              </a:xfrm>
              <a:prstGeom prst="rect">
                <a:avLst/>
              </a:prstGeom>
              <a:blipFill>
                <a:blip r:embed="rId8"/>
                <a:stretch>
                  <a:fillRect l="-2000" b="-12102"/>
                </a:stretch>
              </a:blipFill>
            </p:spPr>
            <p:txBody>
              <a:bodyPr/>
              <a:lstStyle/>
              <a:p>
                <a:r>
                  <a:rPr lang="en-US">
                    <a:noFill/>
                  </a:rPr>
                  <a:t> </a:t>
                </a:r>
              </a:p>
            </p:txBody>
          </p:sp>
        </mc:Fallback>
      </mc:AlternateContent>
      <p:pic>
        <p:nvPicPr>
          <p:cNvPr id="25" name="Picture 6"/>
          <p:cNvPicPr>
            <a:picLocks noChangeAspect="1"/>
          </p:cNvPicPr>
          <p:nvPr/>
        </p:nvPicPr>
        <p:blipFill rotWithShape="1">
          <a:blip r:embed="rId9"/>
          <a:srcRect t="30236"/>
          <a:stretch/>
        </p:blipFill>
        <p:spPr>
          <a:xfrm>
            <a:off x="10744200" y="7092412"/>
            <a:ext cx="2362200" cy="2492419"/>
          </a:xfrm>
          <a:prstGeom prst="rect">
            <a:avLst/>
          </a:prstGeom>
        </p:spPr>
      </p:pic>
    </p:spTree>
    <p:extLst>
      <p:ext uri="{BB962C8B-B14F-4D97-AF65-F5344CB8AC3E}">
        <p14:creationId xmlns:p14="http://schemas.microsoft.com/office/powerpoint/2010/main" val="32037052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wipe(left)">
                                      <p:cBhvr>
                                        <p:cTn id="39" dur="500"/>
                                        <p:tgtEl>
                                          <p:spTgt spid="1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44"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16" grpId="0" animBg="1"/>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545754" y="-1359227"/>
            <a:ext cx="10162055" cy="9615845"/>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flipV="1">
            <a:off x="10680547" y="2690558"/>
            <a:ext cx="11825386" cy="11189772"/>
          </a:xfrm>
          <a:prstGeom prst="rect">
            <a:avLst/>
          </a:prstGeom>
        </p:spPr>
      </p:pic>
      <p:pic>
        <p:nvPicPr>
          <p:cNvPr id="4" name="Picture 4"/>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35183" y="-58418"/>
            <a:ext cx="5631192" cy="5265164"/>
          </a:xfrm>
          <a:prstGeom prst="rect">
            <a:avLst/>
          </a:prstGeom>
        </p:spPr>
      </p:pic>
      <p:pic>
        <p:nvPicPr>
          <p:cNvPr id="5" name="Picture 5"/>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59701" y="5713694"/>
            <a:ext cx="5501070" cy="5143500"/>
          </a:xfrm>
          <a:prstGeom prst="rect">
            <a:avLst/>
          </a:prstGeom>
        </p:spPr>
      </p:pic>
      <p:pic>
        <p:nvPicPr>
          <p:cNvPr id="8" name="Picture 8"/>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90183">
            <a:off x="164222" y="8103950"/>
            <a:ext cx="2980327" cy="2730725"/>
          </a:xfrm>
          <a:prstGeom prst="rect">
            <a:avLst/>
          </a:prstGeom>
        </p:spPr>
      </p:pic>
      <p:pic>
        <p:nvPicPr>
          <p:cNvPr id="9" name="Picture 9"/>
          <p:cNvPicPr>
            <a:picLocks noChangeAspect="1"/>
          </p:cNvPicPr>
          <p:nvPr/>
        </p:nvPicPr>
        <p:blipFill>
          <a:blip r:embed="rId12">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045071" y="0"/>
            <a:ext cx="4046516" cy="4011109"/>
          </a:xfrm>
          <a:prstGeom prst="rect">
            <a:avLst/>
          </a:prstGeom>
        </p:spPr>
      </p:pic>
      <p:pic>
        <p:nvPicPr>
          <p:cNvPr id="14" name="Picture 19">
            <a:extLst>
              <a:ext uri="{FF2B5EF4-FFF2-40B4-BE49-F238E27FC236}">
                <a16:creationId xmlns:a16="http://schemas.microsoft.com/office/drawing/2014/main" xmlns="" id="{30F38795-F5F4-4C91-81D6-D45265DF37B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3223757" y="4740788"/>
            <a:ext cx="3540243" cy="5553323"/>
          </a:xfrm>
          <a:prstGeom prst="rect">
            <a:avLst/>
          </a:prstGeom>
        </p:spPr>
      </p:pic>
      <p:sp>
        <p:nvSpPr>
          <p:cNvPr id="15" name="TextBox 14"/>
          <p:cNvSpPr txBox="1"/>
          <p:nvPr/>
        </p:nvSpPr>
        <p:spPr>
          <a:xfrm>
            <a:off x="7177377" y="962916"/>
            <a:ext cx="3933245" cy="784830"/>
          </a:xfrm>
          <a:prstGeom prst="rect">
            <a:avLst/>
          </a:prstGeom>
          <a:noFill/>
        </p:spPr>
        <p:txBody>
          <a:bodyPr wrap="square" rtlCol="0">
            <a:spAutoFit/>
          </a:bodyPr>
          <a:lstStyle/>
          <a:p>
            <a:r>
              <a:rPr lang="en-US" sz="4500" b="1" dirty="0" smtClean="0">
                <a:solidFill>
                  <a:srgbClr val="FF0000"/>
                </a:solidFill>
                <a:latin typeface="Arial" panose="020B0604020202020204" pitchFamily="34" charset="0"/>
                <a:cs typeface="Arial" panose="020B0604020202020204" pitchFamily="34" charset="0"/>
              </a:rPr>
              <a:t>ĐỊNH NGHĨA</a:t>
            </a:r>
            <a:endParaRPr lang="en-US" sz="4500" b="1" dirty="0">
              <a:solidFill>
                <a:srgbClr val="FF0000"/>
              </a:solidFill>
              <a:latin typeface="Arial" panose="020B0604020202020204" pitchFamily="34" charset="0"/>
              <a:cs typeface="Arial" panose="020B0604020202020204" pitchFamily="34" charset="0"/>
            </a:endParaRPr>
          </a:p>
        </p:txBody>
      </p:sp>
      <p:grpSp>
        <p:nvGrpSpPr>
          <p:cNvPr id="16" name="Group 15"/>
          <p:cNvGrpSpPr/>
          <p:nvPr/>
        </p:nvGrpSpPr>
        <p:grpSpPr>
          <a:xfrm>
            <a:off x="1143000" y="2398285"/>
            <a:ext cx="12496800" cy="4740846"/>
            <a:chOff x="609600" y="1795956"/>
            <a:chExt cx="12496800" cy="4740846"/>
          </a:xfrm>
          <a:solidFill>
            <a:schemeClr val="accent5">
              <a:lumMod val="75000"/>
            </a:schemeClr>
          </a:solidFill>
        </p:grpSpPr>
        <p:sp>
          <p:nvSpPr>
            <p:cNvPr id="17" name="Rounded Rectangular Callout 16"/>
            <p:cNvSpPr/>
            <p:nvPr/>
          </p:nvSpPr>
          <p:spPr>
            <a:xfrm>
              <a:off x="609600" y="1795956"/>
              <a:ext cx="12496800" cy="4740846"/>
            </a:xfrm>
            <a:prstGeom prst="wedgeRoundRectCallou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p:cNvSpPr/>
                <p:nvPr/>
              </p:nvSpPr>
              <p:spPr>
                <a:xfrm>
                  <a:off x="914400" y="2255171"/>
                  <a:ext cx="11833656" cy="3686266"/>
                </a:xfrm>
                <a:prstGeom prst="rect">
                  <a:avLst/>
                </a:prstGeom>
                <a:noFill/>
                <a:ln>
                  <a:noFill/>
                </a:ln>
              </p:spPr>
              <p:txBody>
                <a:bodyPr wrap="square">
                  <a:spAutoFit/>
                </a:bodyPr>
                <a:lstStyle/>
                <a:p>
                  <a:pPr algn="just">
                    <a:lnSpc>
                      <a:spcPct val="150000"/>
                    </a:lnSpc>
                    <a:spcBef>
                      <a:spcPts val="600"/>
                    </a:spcBef>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Tam thức bậc hai (đối với </a:t>
                  </a:r>
                  <a14:m>
                    <m:oMath xmlns:m="http://schemas.openxmlformats.org/officeDocument/2006/math">
                      <m:r>
                        <m:rPr>
                          <m:sty m:val="p"/>
                        </m:rP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x</m:t>
                      </m:r>
                    </m:oMath>
                  </a14:m>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là biểu thức có dạng </a:t>
                  </a:r>
                  <a14:m>
                    <m:oMath xmlns:m="http://schemas.openxmlformats.org/officeDocument/2006/math">
                      <m:r>
                        <m:rPr>
                          <m:sty m:val="p"/>
                        </m:rP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y</m:t>
                      </m:r>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chemeClr val="bg1"/>
                              </a:solidFill>
                              <a:effectLst/>
                              <a:latin typeface="Cambria Math"/>
                              <a:ea typeface="Calibri" panose="020F0502020204030204" pitchFamily="34" charset="0"/>
                              <a:cs typeface="Arial" panose="020B0604020202020204" pitchFamily="34" charset="0"/>
                            </a:rPr>
                          </m:ctrlPr>
                        </m:sSupPr>
                        <m:e>
                          <m:r>
                            <m:rPr>
                              <m:sty m:val="p"/>
                            </m:rP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ax</m:t>
                          </m:r>
                        </m:e>
                        <m:sup>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sup>
                      </m:sSup>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sty m:val="p"/>
                        </m:rP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bx</m:t>
                      </m:r>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sty m:val="p"/>
                        </m:rP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c</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trong đó, </a:t>
                  </a:r>
                  <a14:m>
                    <m:oMath xmlns:m="http://schemas.openxmlformats.org/officeDocument/2006/math">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a</m:t>
                      </m:r>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b</m:t>
                      </m:r>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c</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các số thực </a:t>
                  </a:r>
                  <a:r>
                    <a:rPr lang="nl-NL"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cho </a:t>
                  </a:r>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trước </a:t>
                  </a:r>
                  <a14:m>
                    <m:oMath xmlns:m="http://schemas.openxmlformats.org/officeDocument/2006/math">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a</m:t>
                      </m:r>
                      <m:r>
                        <a:rPr lang="nl-NL"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≠0)</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được gọi là các hệ số </a:t>
                  </a:r>
                  <a:r>
                    <a:rPr lang="nl-NL"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của        </a:t>
                  </a:r>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 thức bậc hai. </a:t>
                  </a: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914400" y="2255171"/>
                  <a:ext cx="11833656" cy="3686266"/>
                </a:xfrm>
                <a:prstGeom prst="rect">
                  <a:avLst/>
                </a:prstGeom>
                <a:blipFill>
                  <a:blip r:embed="rId16"/>
                  <a:stretch>
                    <a:fillRect l="-1855" r="-1803" b="-5960"/>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384470078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34290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353352"/>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372593" y="8849946"/>
            <a:ext cx="1219200" cy="122547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11" name="Google Shape;2392;p42"/>
          <p:cNvGrpSpPr/>
          <p:nvPr/>
        </p:nvGrpSpPr>
        <p:grpSpPr>
          <a:xfrm>
            <a:off x="609600" y="1035792"/>
            <a:ext cx="1093310" cy="1501476"/>
            <a:chOff x="7465916" y="720492"/>
            <a:chExt cx="1139144" cy="1477450"/>
          </a:xfrm>
          <a:solidFill>
            <a:schemeClr val="accent3"/>
          </a:solidFill>
        </p:grpSpPr>
        <p:sp>
          <p:nvSpPr>
            <p:cNvPr id="12" name="Google Shape;2393;p42"/>
            <p:cNvSpPr/>
            <p:nvPr/>
          </p:nvSpPr>
          <p:spPr>
            <a:xfrm rot="-5400000">
              <a:off x="7646560" y="123944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3" name="Google Shape;2394;p42"/>
            <p:cNvSpPr/>
            <p:nvPr/>
          </p:nvSpPr>
          <p:spPr>
            <a:xfrm rot="-5400000">
              <a:off x="7597172" y="114891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4" name="Google Shape;2395;p42"/>
            <p:cNvSpPr/>
            <p:nvPr/>
          </p:nvSpPr>
          <p:spPr>
            <a:xfrm rot="-5400000">
              <a:off x="7547783" y="105838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5" name="Google Shape;2396;p42"/>
            <p:cNvSpPr/>
            <p:nvPr/>
          </p:nvSpPr>
          <p:spPr>
            <a:xfrm rot="-5400000">
              <a:off x="7498394" y="96785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7" name="Google Shape;2397;p42"/>
            <p:cNvSpPr/>
            <p:nvPr/>
          </p:nvSpPr>
          <p:spPr>
            <a:xfrm rot="-5400000">
              <a:off x="7449005" y="87732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0" name="Google Shape;2398;p42"/>
            <p:cNvSpPr/>
            <p:nvPr/>
          </p:nvSpPr>
          <p:spPr>
            <a:xfrm rot="-5400000">
              <a:off x="7399616" y="78679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grpSp>
      <p:sp>
        <p:nvSpPr>
          <p:cNvPr id="32" name="Rectangle 31"/>
          <p:cNvSpPr/>
          <p:nvPr/>
        </p:nvSpPr>
        <p:spPr>
          <a:xfrm>
            <a:off x="14330362" y="6510573"/>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a:solidFill>
                <a:srgbClr val="434343"/>
              </a:solidFill>
              <a:sym typeface="Arial"/>
            </a:endParaRPr>
          </a:p>
        </p:txBody>
      </p:sp>
      <p:sp>
        <p:nvSpPr>
          <p:cNvPr id="25" name="TextBox 24"/>
          <p:cNvSpPr txBox="1"/>
          <p:nvPr/>
        </p:nvSpPr>
        <p:spPr>
          <a:xfrm>
            <a:off x="7396592" y="647700"/>
            <a:ext cx="5016493" cy="784830"/>
          </a:xfrm>
          <a:prstGeom prst="rect">
            <a:avLst/>
          </a:prstGeom>
          <a:noFill/>
        </p:spPr>
        <p:txBody>
          <a:bodyPr wrap="square" rtlCol="0">
            <a:spAutoFit/>
          </a:bodyPr>
          <a:lstStyle/>
          <a:p>
            <a:r>
              <a:rPr lang="en-US" sz="4500" b="1" dirty="0" smtClean="0">
                <a:solidFill>
                  <a:srgbClr val="FF0000"/>
                </a:solidFill>
                <a:cs typeface="Arial" panose="020B0604020202020204" pitchFamily="34" charset="0"/>
              </a:rPr>
              <a:t>LUYỆN TẬP 1</a:t>
            </a:r>
            <a:endParaRPr lang="en-US" sz="4500" b="1" dirty="0">
              <a:solidFill>
                <a:srgbClr val="FF0000"/>
              </a:solidFill>
              <a:cs typeface="Arial" panose="020B0604020202020204" pitchFamily="34" charset="0"/>
            </a:endParaRPr>
          </a:p>
        </p:txBody>
      </p:sp>
      <p:sp>
        <p:nvSpPr>
          <p:cNvPr id="2" name="Rectangle 1"/>
          <p:cNvSpPr/>
          <p:nvPr/>
        </p:nvSpPr>
        <p:spPr>
          <a:xfrm>
            <a:off x="3124200" y="1763346"/>
            <a:ext cx="12393136" cy="677108"/>
          </a:xfrm>
          <a:prstGeom prst="rect">
            <a:avLst/>
          </a:prstGeom>
        </p:spPr>
        <p:txBody>
          <a:bodyPr wrap="none">
            <a:spAutoFit/>
          </a:bodyPr>
          <a:lstStyle/>
          <a:p>
            <a:r>
              <a:rPr lang="en-US" sz="3800" dirty="0" err="1">
                <a:solidFill>
                  <a:srgbClr val="000000"/>
                </a:solidFill>
                <a:latin typeface="+mj-lt"/>
              </a:rPr>
              <a:t>Hãy</a:t>
            </a:r>
            <a:r>
              <a:rPr lang="en-US" sz="3800" dirty="0">
                <a:solidFill>
                  <a:srgbClr val="000000"/>
                </a:solidFill>
                <a:latin typeface="+mj-lt"/>
              </a:rPr>
              <a:t> </a:t>
            </a:r>
            <a:r>
              <a:rPr lang="en-US" sz="3800" dirty="0" err="1">
                <a:solidFill>
                  <a:srgbClr val="000000"/>
                </a:solidFill>
                <a:latin typeface="+mj-lt"/>
              </a:rPr>
              <a:t>cho</a:t>
            </a:r>
            <a:r>
              <a:rPr lang="en-US" sz="3800" dirty="0">
                <a:solidFill>
                  <a:srgbClr val="000000"/>
                </a:solidFill>
                <a:latin typeface="+mj-lt"/>
              </a:rPr>
              <a:t> </a:t>
            </a:r>
            <a:r>
              <a:rPr lang="en-US" sz="3800" dirty="0" err="1">
                <a:solidFill>
                  <a:srgbClr val="000000"/>
                </a:solidFill>
                <a:latin typeface="+mj-lt"/>
              </a:rPr>
              <a:t>biết</a:t>
            </a:r>
            <a:r>
              <a:rPr lang="en-US" sz="3800" dirty="0">
                <a:solidFill>
                  <a:srgbClr val="000000"/>
                </a:solidFill>
                <a:latin typeface="+mj-lt"/>
              </a:rPr>
              <a:t> </a:t>
            </a:r>
            <a:r>
              <a:rPr lang="en-US" sz="3800" dirty="0" err="1">
                <a:solidFill>
                  <a:srgbClr val="000000"/>
                </a:solidFill>
                <a:latin typeface="+mj-lt"/>
              </a:rPr>
              <a:t>biểu</a:t>
            </a:r>
            <a:r>
              <a:rPr lang="en-US" sz="3800" dirty="0">
                <a:solidFill>
                  <a:srgbClr val="000000"/>
                </a:solidFill>
                <a:latin typeface="+mj-lt"/>
              </a:rPr>
              <a:t> </a:t>
            </a:r>
            <a:r>
              <a:rPr lang="en-US" sz="3800" dirty="0" err="1">
                <a:solidFill>
                  <a:srgbClr val="000000"/>
                </a:solidFill>
                <a:latin typeface="+mj-lt"/>
              </a:rPr>
              <a:t>thức</a:t>
            </a:r>
            <a:r>
              <a:rPr lang="en-US" sz="3800" dirty="0">
                <a:solidFill>
                  <a:srgbClr val="000000"/>
                </a:solidFill>
                <a:latin typeface="+mj-lt"/>
              </a:rPr>
              <a:t> </a:t>
            </a:r>
            <a:r>
              <a:rPr lang="en-US" sz="3800" dirty="0" err="1">
                <a:solidFill>
                  <a:srgbClr val="000000"/>
                </a:solidFill>
                <a:latin typeface="+mj-lt"/>
              </a:rPr>
              <a:t>nào</a:t>
            </a:r>
            <a:r>
              <a:rPr lang="en-US" sz="3800" dirty="0">
                <a:solidFill>
                  <a:srgbClr val="000000"/>
                </a:solidFill>
                <a:latin typeface="+mj-lt"/>
              </a:rPr>
              <a:t> </a:t>
            </a:r>
            <a:r>
              <a:rPr lang="en-US" sz="3800" dirty="0" err="1">
                <a:solidFill>
                  <a:srgbClr val="000000"/>
                </a:solidFill>
                <a:latin typeface="+mj-lt"/>
              </a:rPr>
              <a:t>sau</a:t>
            </a:r>
            <a:r>
              <a:rPr lang="en-US" sz="3800" dirty="0">
                <a:solidFill>
                  <a:srgbClr val="000000"/>
                </a:solidFill>
                <a:latin typeface="+mj-lt"/>
              </a:rPr>
              <a:t> </a:t>
            </a:r>
            <a:r>
              <a:rPr lang="en-US" sz="3800" dirty="0" err="1">
                <a:solidFill>
                  <a:srgbClr val="000000"/>
                </a:solidFill>
                <a:latin typeface="+mj-lt"/>
              </a:rPr>
              <a:t>đây</a:t>
            </a:r>
            <a:r>
              <a:rPr lang="en-US" sz="3800" dirty="0">
                <a:solidFill>
                  <a:srgbClr val="000000"/>
                </a:solidFill>
                <a:latin typeface="+mj-lt"/>
              </a:rPr>
              <a:t> </a:t>
            </a:r>
            <a:r>
              <a:rPr lang="en-US" sz="3800" dirty="0" err="1">
                <a:solidFill>
                  <a:srgbClr val="000000"/>
                </a:solidFill>
                <a:latin typeface="+mj-lt"/>
              </a:rPr>
              <a:t>là</a:t>
            </a:r>
            <a:r>
              <a:rPr lang="en-US" sz="3800" dirty="0">
                <a:solidFill>
                  <a:srgbClr val="000000"/>
                </a:solidFill>
                <a:latin typeface="+mj-lt"/>
              </a:rPr>
              <a:t> tam </a:t>
            </a:r>
            <a:r>
              <a:rPr lang="en-US" sz="3800" dirty="0" err="1">
                <a:solidFill>
                  <a:srgbClr val="000000"/>
                </a:solidFill>
                <a:latin typeface="+mj-lt"/>
              </a:rPr>
              <a:t>thức</a:t>
            </a:r>
            <a:r>
              <a:rPr lang="en-US" sz="3800" dirty="0">
                <a:solidFill>
                  <a:srgbClr val="000000"/>
                </a:solidFill>
                <a:latin typeface="+mj-lt"/>
              </a:rPr>
              <a:t> </a:t>
            </a:r>
            <a:r>
              <a:rPr lang="en-US" sz="3800" dirty="0" err="1">
                <a:solidFill>
                  <a:srgbClr val="000000"/>
                </a:solidFill>
                <a:latin typeface="+mj-lt"/>
              </a:rPr>
              <a:t>bậc</a:t>
            </a:r>
            <a:r>
              <a:rPr lang="en-US" sz="3800" dirty="0">
                <a:solidFill>
                  <a:srgbClr val="000000"/>
                </a:solidFill>
                <a:latin typeface="+mj-lt"/>
              </a:rPr>
              <a:t> </a:t>
            </a:r>
            <a:r>
              <a:rPr lang="en-US" sz="3800" dirty="0" err="1">
                <a:solidFill>
                  <a:srgbClr val="000000"/>
                </a:solidFill>
                <a:latin typeface="+mj-lt"/>
              </a:rPr>
              <a:t>hai</a:t>
            </a:r>
            <a:r>
              <a:rPr lang="en-US" sz="3800" dirty="0">
                <a:solidFill>
                  <a:srgbClr val="000000"/>
                </a:solidFill>
                <a:latin typeface="+mj-lt"/>
              </a:rPr>
              <a:t>. </a:t>
            </a:r>
            <a:endParaRPr lang="en-US" sz="3800" dirty="0">
              <a:latin typeface="+mj-lt"/>
            </a:endParaRPr>
          </a:p>
        </p:txBody>
      </p:sp>
      <p:pic>
        <p:nvPicPr>
          <p:cNvPr id="19" name="Picture 18"/>
          <p:cNvPicPr>
            <a:picLocks noChangeAspect="1"/>
          </p:cNvPicPr>
          <p:nvPr/>
        </p:nvPicPr>
        <p:blipFill>
          <a:blip r:embed="rId3"/>
          <a:stretch>
            <a:fillRect/>
          </a:stretch>
        </p:blipFill>
        <p:spPr>
          <a:xfrm>
            <a:off x="15387638" y="2824352"/>
            <a:ext cx="1596823" cy="119595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381324" y="3170465"/>
                <a:ext cx="4464556" cy="6836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rPr>
                        <m:t>𝐴</m:t>
                      </m:r>
                      <m:r>
                        <a:rPr lang="en-US" sz="3800" i="0">
                          <a:latin typeface="Cambria Math" panose="02040503050406030204" pitchFamily="18" charset="0"/>
                        </a:rPr>
                        <m:t>=3</m:t>
                      </m:r>
                      <m:r>
                        <a:rPr lang="en-US" sz="3800" i="1">
                          <a:latin typeface="Cambria Math" panose="02040503050406030204" pitchFamily="18" charset="0"/>
                        </a:rPr>
                        <m:t>𝑥</m:t>
                      </m:r>
                      <m:r>
                        <m:rPr>
                          <m:nor/>
                        </m:rPr>
                        <a:rPr lang="en-US" sz="3800" i="1">
                          <a:latin typeface="Cambria Math" panose="02040503050406030204" pitchFamily="18" charset="0"/>
                        </a:rPr>
                        <m:t> </m:t>
                      </m:r>
                      <m:r>
                        <a:rPr lang="en-US" sz="3800" i="0">
                          <a:latin typeface="Cambria Math" panose="02040503050406030204" pitchFamily="18" charset="0"/>
                        </a:rPr>
                        <m:t>+</m:t>
                      </m:r>
                      <m:r>
                        <m:rPr>
                          <m:nor/>
                        </m:rPr>
                        <a:rPr lang="en-US" sz="3800" i="1">
                          <a:latin typeface="Cambria Math" panose="02040503050406030204" pitchFamily="18" charset="0"/>
                        </a:rPr>
                        <m:t> </m:t>
                      </m:r>
                      <m:r>
                        <a:rPr lang="en-US" sz="3800" i="0">
                          <a:latin typeface="Cambria Math" panose="02040503050406030204" pitchFamily="18" charset="0"/>
                        </a:rPr>
                        <m:t>2</m:t>
                      </m:r>
                      <m:rad>
                        <m:radPr>
                          <m:degHide m:val="on"/>
                          <m:ctrlPr>
                            <a:rPr lang="en-US" sz="3800" i="1">
                              <a:latin typeface="Cambria Math"/>
                            </a:rPr>
                          </m:ctrlPr>
                        </m:radPr>
                        <m:deg/>
                        <m:e>
                          <m:r>
                            <a:rPr lang="en-US" sz="3800" i="1">
                              <a:latin typeface="Cambria Math" panose="02040503050406030204" pitchFamily="18" charset="0"/>
                            </a:rPr>
                            <m:t>𝑥</m:t>
                          </m:r>
                        </m:e>
                      </m:rad>
                      <m:r>
                        <m:rPr>
                          <m:nor/>
                        </m:rPr>
                        <a:rPr lang="en-US" sz="3800" i="1">
                          <a:latin typeface="Cambria Math" panose="02040503050406030204" pitchFamily="18" charset="0"/>
                        </a:rPr>
                        <m:t> </m:t>
                      </m:r>
                      <m:r>
                        <a:rPr lang="en-US" sz="3800" i="0">
                          <a:latin typeface="Cambria Math" panose="02040503050406030204" pitchFamily="18" charset="0"/>
                        </a:rPr>
                        <m:t>+1;</m:t>
                      </m:r>
                    </m:oMath>
                  </m:oMathPara>
                </a14:m>
                <a:endParaRPr lang="en-US" sz="3800" dirty="0"/>
              </a:p>
            </p:txBody>
          </p:sp>
        </mc:Choice>
        <mc:Fallback xmlns="">
          <p:sp>
            <p:nvSpPr>
              <p:cNvPr id="5" name="Rectangle 4"/>
              <p:cNvSpPr>
                <a:spLocks noRot="1" noChangeAspect="1" noMove="1" noResize="1" noEditPoints="1" noAdjustHandles="1" noChangeArrowheads="1" noChangeShapeType="1" noTextEdit="1"/>
              </p:cNvSpPr>
              <p:nvPr/>
            </p:nvSpPr>
            <p:spPr>
              <a:xfrm>
                <a:off x="3381324" y="3170465"/>
                <a:ext cx="4464556" cy="68364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381324" y="4707239"/>
                <a:ext cx="4772076" cy="6771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rPr>
                        <m:t>𝐵</m:t>
                      </m:r>
                      <m:r>
                        <a:rPr lang="en-US" sz="3800" i="0">
                          <a:latin typeface="Cambria Math" panose="02040503050406030204" pitchFamily="18" charset="0"/>
                        </a:rPr>
                        <m:t>=−5</m:t>
                      </m:r>
                      <m:sSup>
                        <m:sSupPr>
                          <m:ctrlPr>
                            <a:rPr lang="en-US" sz="3800" i="1">
                              <a:latin typeface="Cambria Math"/>
                            </a:rPr>
                          </m:ctrlPr>
                        </m:sSupPr>
                        <m:e>
                          <m:r>
                            <a:rPr lang="en-US" sz="3800" i="1">
                              <a:latin typeface="Cambria Math" panose="02040503050406030204" pitchFamily="18" charset="0"/>
                            </a:rPr>
                            <m:t>𝑥</m:t>
                          </m:r>
                        </m:e>
                        <m:sup>
                          <m:r>
                            <a:rPr lang="en-US" sz="3800" i="0">
                              <a:latin typeface="Cambria Math" panose="02040503050406030204" pitchFamily="18" charset="0"/>
                            </a:rPr>
                            <m:t>4</m:t>
                          </m:r>
                        </m:sup>
                      </m:sSup>
                      <m:r>
                        <a:rPr lang="en-US" sz="3800" i="0">
                          <a:latin typeface="Cambria Math" panose="02040503050406030204" pitchFamily="18" charset="0"/>
                        </a:rPr>
                        <m:t>+3</m:t>
                      </m:r>
                      <m:sSup>
                        <m:sSupPr>
                          <m:ctrlPr>
                            <a:rPr lang="en-US" sz="3800" i="1">
                              <a:latin typeface="Cambria Math"/>
                            </a:rPr>
                          </m:ctrlPr>
                        </m:sSupPr>
                        <m:e>
                          <m:r>
                            <a:rPr lang="en-US" sz="3800" i="1">
                              <a:latin typeface="Cambria Math" panose="02040503050406030204" pitchFamily="18" charset="0"/>
                            </a:rPr>
                            <m:t>𝑥</m:t>
                          </m:r>
                        </m:e>
                        <m:sup>
                          <m:r>
                            <a:rPr lang="en-US" sz="3800" i="0">
                              <a:latin typeface="Cambria Math" panose="02040503050406030204" pitchFamily="18" charset="0"/>
                            </a:rPr>
                            <m:t>2</m:t>
                          </m:r>
                        </m:sup>
                      </m:sSup>
                      <m:r>
                        <a:rPr lang="en-US" sz="3800" i="0">
                          <a:latin typeface="Cambria Math" panose="02040503050406030204" pitchFamily="18" charset="0"/>
                        </a:rPr>
                        <m:t>+4;</m:t>
                      </m:r>
                    </m:oMath>
                  </m:oMathPara>
                </a14:m>
                <a:endParaRPr lang="en-US" sz="3800" dirty="0"/>
              </a:p>
            </p:txBody>
          </p:sp>
        </mc:Choice>
        <mc:Fallback xmlns="">
          <p:sp>
            <p:nvSpPr>
              <p:cNvPr id="6" name="Rectangle 5"/>
              <p:cNvSpPr>
                <a:spLocks noRot="1" noChangeAspect="1" noMove="1" noResize="1" noEditPoints="1" noAdjustHandles="1" noChangeArrowheads="1" noChangeShapeType="1" noTextEdit="1"/>
              </p:cNvSpPr>
              <p:nvPr/>
            </p:nvSpPr>
            <p:spPr>
              <a:xfrm>
                <a:off x="3381324" y="4707239"/>
                <a:ext cx="4772076" cy="67710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170571" y="2873697"/>
                <a:ext cx="4675126" cy="1190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rPr>
                        <m:t>𝐶</m:t>
                      </m:r>
                      <m:r>
                        <a:rPr lang="en-US" sz="3800" i="0">
                          <a:latin typeface="Cambria Math" panose="02040503050406030204" pitchFamily="18" charset="0"/>
                        </a:rPr>
                        <m:t>=−</m:t>
                      </m:r>
                      <m:f>
                        <m:fPr>
                          <m:ctrlPr>
                            <a:rPr lang="en-US" sz="3800" i="1">
                              <a:latin typeface="Cambria Math"/>
                            </a:rPr>
                          </m:ctrlPr>
                        </m:fPr>
                        <m:num>
                          <m:r>
                            <a:rPr lang="en-US" sz="3800" i="0">
                              <a:latin typeface="Cambria Math" panose="02040503050406030204" pitchFamily="18" charset="0"/>
                            </a:rPr>
                            <m:t>2</m:t>
                          </m:r>
                        </m:num>
                        <m:den>
                          <m:r>
                            <a:rPr lang="en-US" sz="3800" i="0">
                              <a:latin typeface="Cambria Math" panose="02040503050406030204" pitchFamily="18" charset="0"/>
                            </a:rPr>
                            <m:t>3</m:t>
                          </m:r>
                        </m:den>
                      </m:f>
                      <m:sSup>
                        <m:sSupPr>
                          <m:ctrlPr>
                            <a:rPr lang="en-US" sz="3800" i="1">
                              <a:latin typeface="Cambria Math"/>
                            </a:rPr>
                          </m:ctrlPr>
                        </m:sSupPr>
                        <m:e>
                          <m:r>
                            <a:rPr lang="en-US" sz="3800" i="1">
                              <a:latin typeface="Cambria Math" panose="02040503050406030204" pitchFamily="18" charset="0"/>
                            </a:rPr>
                            <m:t>𝑥</m:t>
                          </m:r>
                        </m:e>
                        <m:sup>
                          <m:r>
                            <a:rPr lang="en-US" sz="3800" i="0">
                              <a:latin typeface="Cambria Math" panose="02040503050406030204" pitchFamily="18" charset="0"/>
                            </a:rPr>
                            <m:t>2</m:t>
                          </m:r>
                        </m:sup>
                      </m:sSup>
                      <m:r>
                        <a:rPr lang="en-US" sz="3800" i="0">
                          <a:latin typeface="Cambria Math" panose="02040503050406030204" pitchFamily="18" charset="0"/>
                        </a:rPr>
                        <m:t>+7</m:t>
                      </m:r>
                      <m:r>
                        <a:rPr lang="en-US" sz="3800" i="1">
                          <a:latin typeface="Cambria Math" panose="02040503050406030204" pitchFamily="18" charset="0"/>
                        </a:rPr>
                        <m:t>𝑥</m:t>
                      </m:r>
                      <m:r>
                        <a:rPr lang="en-US" sz="3800" i="0">
                          <a:latin typeface="Cambria Math" panose="02040503050406030204" pitchFamily="18" charset="0"/>
                        </a:rPr>
                        <m:t>−4;</m:t>
                      </m:r>
                    </m:oMath>
                  </m:oMathPara>
                </a14:m>
                <a:endParaRPr lang="en-US" sz="3800" dirty="0"/>
              </a:p>
            </p:txBody>
          </p:sp>
        </mc:Choice>
        <mc:Fallback xmlns="">
          <p:sp>
            <p:nvSpPr>
              <p:cNvPr id="7" name="Rectangle 6"/>
              <p:cNvSpPr>
                <a:spLocks noRot="1" noChangeAspect="1" noMove="1" noResize="1" noEditPoints="1" noAdjustHandles="1" noChangeArrowheads="1" noChangeShapeType="1" noTextEdit="1"/>
              </p:cNvSpPr>
              <p:nvPr/>
            </p:nvSpPr>
            <p:spPr>
              <a:xfrm>
                <a:off x="10170571" y="2873697"/>
                <a:ext cx="4675126" cy="119090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134600" y="4203983"/>
                <a:ext cx="4518416" cy="15217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rPr>
                        <m:t>𝐷</m:t>
                      </m:r>
                      <m:r>
                        <a:rPr lang="en-US" sz="3800" i="0">
                          <a:latin typeface="Cambria Math" panose="02040503050406030204" pitchFamily="18" charset="0"/>
                        </a:rPr>
                        <m:t>=</m:t>
                      </m:r>
                      <m:sSup>
                        <m:sSupPr>
                          <m:ctrlPr>
                            <a:rPr lang="en-US" sz="3800" i="1">
                              <a:latin typeface="Cambria Math"/>
                            </a:rPr>
                          </m:ctrlPr>
                        </m:sSupPr>
                        <m:e>
                          <m:d>
                            <m:dPr>
                              <m:ctrlPr>
                                <a:rPr lang="en-US" sz="3800" i="1">
                                  <a:latin typeface="Cambria Math"/>
                                </a:rPr>
                              </m:ctrlPr>
                            </m:dPr>
                            <m:e>
                              <m:f>
                                <m:fPr>
                                  <m:ctrlPr>
                                    <a:rPr lang="en-US" sz="3800" i="1">
                                      <a:latin typeface="Cambria Math"/>
                                    </a:rPr>
                                  </m:ctrlPr>
                                </m:fPr>
                                <m:num>
                                  <m:r>
                                    <a:rPr lang="en-US" sz="3800" i="0">
                                      <a:latin typeface="Cambria Math" panose="02040503050406030204" pitchFamily="18" charset="0"/>
                                    </a:rPr>
                                    <m:t>1</m:t>
                                  </m:r>
                                </m:num>
                                <m:den>
                                  <m:r>
                                    <a:rPr lang="en-US" sz="3800" i="1">
                                      <a:latin typeface="Cambria Math" panose="02040503050406030204" pitchFamily="18" charset="0"/>
                                    </a:rPr>
                                    <m:t>𝑥</m:t>
                                  </m:r>
                                </m:den>
                              </m:f>
                            </m:e>
                          </m:d>
                        </m:e>
                        <m:sup>
                          <m:r>
                            <a:rPr lang="en-US" sz="3800" i="0">
                              <a:latin typeface="Cambria Math" panose="02040503050406030204" pitchFamily="18" charset="0"/>
                            </a:rPr>
                            <m:t>2</m:t>
                          </m:r>
                        </m:sup>
                      </m:sSup>
                      <m:r>
                        <a:rPr lang="en-US" sz="3800" i="0">
                          <a:latin typeface="Cambria Math" panose="02040503050406030204" pitchFamily="18" charset="0"/>
                        </a:rPr>
                        <m:t>+2</m:t>
                      </m:r>
                      <m:f>
                        <m:fPr>
                          <m:ctrlPr>
                            <a:rPr lang="en-US" sz="3800" i="1">
                              <a:latin typeface="Cambria Math"/>
                            </a:rPr>
                          </m:ctrlPr>
                        </m:fPr>
                        <m:num>
                          <m:r>
                            <a:rPr lang="en-US" sz="3800" i="0">
                              <a:latin typeface="Cambria Math" panose="02040503050406030204" pitchFamily="18" charset="0"/>
                            </a:rPr>
                            <m:t>1</m:t>
                          </m:r>
                        </m:num>
                        <m:den>
                          <m:r>
                            <a:rPr lang="en-US" sz="3800" i="1">
                              <a:latin typeface="Cambria Math" panose="02040503050406030204" pitchFamily="18" charset="0"/>
                            </a:rPr>
                            <m:t>𝑥</m:t>
                          </m:r>
                        </m:den>
                      </m:f>
                      <m:r>
                        <a:rPr lang="en-US" sz="3800" i="0">
                          <a:latin typeface="Cambria Math" panose="02040503050406030204" pitchFamily="18" charset="0"/>
                        </a:rPr>
                        <m:t>+3.</m:t>
                      </m:r>
                    </m:oMath>
                  </m:oMathPara>
                </a14:m>
                <a:endParaRPr lang="en-US" sz="3800" dirty="0"/>
              </a:p>
            </p:txBody>
          </p:sp>
        </mc:Choice>
        <mc:Fallback xmlns="">
          <p:sp>
            <p:nvSpPr>
              <p:cNvPr id="9" name="Rectangle 8"/>
              <p:cNvSpPr>
                <a:spLocks noRot="1" noChangeAspect="1" noMove="1" noResize="1" noEditPoints="1" noAdjustHandles="1" noChangeArrowheads="1" noChangeShapeType="1" noTextEdit="1"/>
              </p:cNvSpPr>
              <p:nvPr/>
            </p:nvSpPr>
            <p:spPr>
              <a:xfrm>
                <a:off x="10134600" y="4203983"/>
                <a:ext cx="4518416" cy="152176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824173" y="7372143"/>
                <a:ext cx="13563465" cy="188615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lnSpc>
                    <a:spcPct val="150000"/>
                  </a:lnSpc>
                  <a:spcBef>
                    <a:spcPts val="600"/>
                  </a:spcBef>
                  <a:spcAft>
                    <a:spcPts val="800"/>
                  </a:spcAft>
                </a:pPr>
                <a:r>
                  <a:rPr lang="nl-NL" sz="3800" b="1" dirty="0">
                    <a:latin typeface="+mj-lt"/>
                    <a:ea typeface="Calibri" panose="020F0502020204030204" pitchFamily="34" charset="0"/>
                    <a:cs typeface="Times New Roman" panose="02020603050405020304" pitchFamily="18" charset="0"/>
                  </a:rPr>
                  <a:t>Chú ý:</a:t>
                </a:r>
                <a:r>
                  <a:rPr lang="nl-NL" sz="3800" dirty="0">
                    <a:effectLst/>
                    <a:latin typeface="+mj-lt"/>
                    <a:ea typeface="Calibri" panose="020F0502020204030204" pitchFamily="34" charset="0"/>
                    <a:cs typeface="Times New Roman" panose="02020603050405020304" pitchFamily="18" charset="0"/>
                  </a:rPr>
                  <a:t> Nghiệm của phương trình bậc hai </a:t>
                </a:r>
                <a14:m>
                  <m:oMath xmlns:m="http://schemas.openxmlformats.org/officeDocument/2006/math">
                    <m:sSup>
                      <m:sSupPr>
                        <m:ctrlPr>
                          <a:rPr lang="en-US" sz="3800" i="1">
                            <a:effectLst/>
                            <a:latin typeface="Cambria Math"/>
                            <a:ea typeface="Calibri" panose="020F0502020204030204" pitchFamily="34" charset="0"/>
                            <a:cs typeface="Arial" panose="020B0604020202020204" pitchFamily="34" charset="0"/>
                          </a:rPr>
                        </m:ctrlPr>
                      </m:sSupPr>
                      <m:e>
                        <m:r>
                          <m:rPr>
                            <m:sty m:val="p"/>
                          </m:rPr>
                          <a:rPr lang="nl-NL" sz="3800">
                            <a:effectLst/>
                            <a:latin typeface="Cambria Math"/>
                            <a:ea typeface="Calibri" panose="020F0502020204030204" pitchFamily="34" charset="0"/>
                            <a:cs typeface="Arial" panose="020B0604020202020204" pitchFamily="34" charset="0"/>
                          </a:rPr>
                          <m:t>ax</m:t>
                        </m:r>
                      </m:e>
                      <m:sup>
                        <m:r>
                          <a:rPr lang="nl-NL" sz="3800">
                            <a:effectLst/>
                            <a:latin typeface="Cambria Math"/>
                            <a:ea typeface="Calibri" panose="020F0502020204030204" pitchFamily="34" charset="0"/>
                            <a:cs typeface="Arial" panose="020B0604020202020204" pitchFamily="34" charset="0"/>
                          </a:rPr>
                          <m:t>2</m:t>
                        </m:r>
                      </m:sup>
                    </m:sSup>
                    <m:r>
                      <a:rPr lang="nl-NL" sz="3800">
                        <a:effectLst/>
                        <a:latin typeface="Cambria Math"/>
                        <a:ea typeface="Calibri" panose="020F0502020204030204" pitchFamily="34" charset="0"/>
                        <a:cs typeface="Arial" panose="020B0604020202020204" pitchFamily="34" charset="0"/>
                      </a:rPr>
                      <m:t>+</m:t>
                    </m:r>
                    <m:r>
                      <m:rPr>
                        <m:sty m:val="p"/>
                      </m:rPr>
                      <a:rPr lang="nl-NL" sz="3800">
                        <a:effectLst/>
                        <a:latin typeface="Cambria Math"/>
                        <a:ea typeface="Calibri" panose="020F0502020204030204" pitchFamily="34" charset="0"/>
                        <a:cs typeface="Arial" panose="020B0604020202020204" pitchFamily="34" charset="0"/>
                      </a:rPr>
                      <m:t>bx</m:t>
                    </m:r>
                    <m:r>
                      <a:rPr lang="nl-NL" sz="3800">
                        <a:effectLst/>
                        <a:latin typeface="Cambria Math"/>
                        <a:ea typeface="Calibri" panose="020F0502020204030204" pitchFamily="34" charset="0"/>
                        <a:cs typeface="Arial" panose="020B0604020202020204" pitchFamily="34" charset="0"/>
                      </a:rPr>
                      <m:t>+</m:t>
                    </m:r>
                    <m:r>
                      <m:rPr>
                        <m:sty m:val="p"/>
                      </m:rPr>
                      <a:rPr lang="nl-NL" sz="3800">
                        <a:effectLst/>
                        <a:latin typeface="Cambria Math"/>
                        <a:ea typeface="Calibri" panose="020F0502020204030204" pitchFamily="34" charset="0"/>
                        <a:cs typeface="Arial" panose="020B0604020202020204" pitchFamily="34" charset="0"/>
                      </a:rPr>
                      <m:t>c</m:t>
                    </m:r>
                    <m:r>
                      <a:rPr lang="nl-NL" sz="3800">
                        <a:effectLst/>
                        <a:latin typeface="Cambria Math"/>
                        <a:ea typeface="Calibri" panose="020F0502020204030204" pitchFamily="34" charset="0"/>
                        <a:cs typeface="Arial" panose="020B0604020202020204" pitchFamily="34" charset="0"/>
                      </a:rPr>
                      <m:t>=0</m:t>
                    </m:r>
                  </m:oMath>
                </a14:m>
                <a:r>
                  <a:rPr lang="nl-NL" sz="3800" dirty="0">
                    <a:effectLst/>
                    <a:latin typeface="+mj-lt"/>
                    <a:ea typeface="Times New Roman" panose="02020603050405020304" pitchFamily="18" charset="0"/>
                    <a:cs typeface="Times New Roman" panose="02020603050405020304" pitchFamily="18" charset="0"/>
                  </a:rPr>
                  <a:t> cũng được gọi là nghiệm của tam thức bậc hai </a:t>
                </a:r>
                <a14:m>
                  <m:oMath xmlns:m="http://schemas.openxmlformats.org/officeDocument/2006/math">
                    <m:sSup>
                      <m:sSupPr>
                        <m:ctrlPr>
                          <a:rPr lang="en-US" sz="3800" i="1">
                            <a:effectLst/>
                            <a:latin typeface="Cambria Math"/>
                            <a:ea typeface="Calibri" panose="020F0502020204030204" pitchFamily="34" charset="0"/>
                            <a:cs typeface="Arial" panose="020B0604020202020204" pitchFamily="34" charset="0"/>
                          </a:rPr>
                        </m:ctrlPr>
                      </m:sSupPr>
                      <m:e>
                        <m:r>
                          <m:rPr>
                            <m:sty m:val="p"/>
                          </m:rPr>
                          <a:rPr lang="nl-NL" sz="3800">
                            <a:effectLst/>
                            <a:latin typeface="Cambria Math"/>
                            <a:ea typeface="Calibri" panose="020F0502020204030204" pitchFamily="34" charset="0"/>
                            <a:cs typeface="Arial" panose="020B0604020202020204" pitchFamily="34" charset="0"/>
                          </a:rPr>
                          <m:t>ax</m:t>
                        </m:r>
                      </m:e>
                      <m:sup>
                        <m:r>
                          <a:rPr lang="nl-NL" sz="3800">
                            <a:effectLst/>
                            <a:latin typeface="Cambria Math"/>
                            <a:ea typeface="Calibri" panose="020F0502020204030204" pitchFamily="34" charset="0"/>
                            <a:cs typeface="Arial" panose="020B0604020202020204" pitchFamily="34" charset="0"/>
                          </a:rPr>
                          <m:t>2</m:t>
                        </m:r>
                      </m:sup>
                    </m:sSup>
                    <m:r>
                      <a:rPr lang="nl-NL" sz="3800">
                        <a:effectLst/>
                        <a:latin typeface="Cambria Math"/>
                        <a:ea typeface="Calibri" panose="020F0502020204030204" pitchFamily="34" charset="0"/>
                        <a:cs typeface="Arial" panose="020B0604020202020204" pitchFamily="34" charset="0"/>
                      </a:rPr>
                      <m:t>+</m:t>
                    </m:r>
                    <m:r>
                      <m:rPr>
                        <m:sty m:val="p"/>
                      </m:rPr>
                      <a:rPr lang="nl-NL" sz="3800">
                        <a:effectLst/>
                        <a:latin typeface="Cambria Math"/>
                        <a:ea typeface="Calibri" panose="020F0502020204030204" pitchFamily="34" charset="0"/>
                        <a:cs typeface="Arial" panose="020B0604020202020204" pitchFamily="34" charset="0"/>
                      </a:rPr>
                      <m:t>bx</m:t>
                    </m:r>
                    <m:r>
                      <a:rPr lang="nl-NL" sz="3800">
                        <a:effectLst/>
                        <a:latin typeface="Cambria Math"/>
                        <a:ea typeface="Calibri" panose="020F0502020204030204" pitchFamily="34" charset="0"/>
                        <a:cs typeface="Arial" panose="020B0604020202020204" pitchFamily="34" charset="0"/>
                      </a:rPr>
                      <m:t>+</m:t>
                    </m:r>
                    <m:r>
                      <m:rPr>
                        <m:sty m:val="p"/>
                      </m:rPr>
                      <a:rPr lang="nl-NL" sz="3800">
                        <a:effectLst/>
                        <a:latin typeface="Cambria Math"/>
                        <a:ea typeface="Calibri" panose="020F0502020204030204" pitchFamily="34" charset="0"/>
                        <a:cs typeface="Arial" panose="020B0604020202020204" pitchFamily="34" charset="0"/>
                      </a:rPr>
                      <m:t>c</m:t>
                    </m:r>
                    <m:r>
                      <a:rPr lang="nl-NL" sz="3800">
                        <a:effectLst/>
                        <a:latin typeface="Cambria Math"/>
                        <a:ea typeface="Calibri" panose="020F0502020204030204" pitchFamily="34" charset="0"/>
                        <a:cs typeface="Arial" panose="020B0604020202020204" pitchFamily="34" charset="0"/>
                      </a:rPr>
                      <m:t>.</m:t>
                    </m:r>
                  </m:oMath>
                </a14:m>
                <a:endParaRPr lang="en-US" sz="3800" dirty="0">
                  <a:effectLst/>
                  <a:latin typeface="+mj-lt"/>
                  <a:ea typeface="Calibri" panose="020F0502020204030204" pitchFamily="34"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824173" y="7372143"/>
                <a:ext cx="13563465" cy="1886157"/>
              </a:xfrm>
              <a:prstGeom prst="rect">
                <a:avLst/>
              </a:prstGeom>
              <a:blipFill>
                <a:blip r:embed="rId8"/>
                <a:stretch>
                  <a:fillRect/>
                </a:stretch>
              </a:blipFill>
            </p:spPr>
            <p:txBody>
              <a:bodyPr/>
              <a:lstStyle/>
              <a:p>
                <a:r>
                  <a:rPr lang="en-US">
                    <a:noFill/>
                  </a:rPr>
                  <a:t> </a:t>
                </a:r>
              </a:p>
            </p:txBody>
          </p:sp>
        </mc:Fallback>
      </mc:AlternateContent>
      <p:sp>
        <p:nvSpPr>
          <p:cNvPr id="18" name="Isosceles Triangle 17"/>
          <p:cNvSpPr/>
          <p:nvPr/>
        </p:nvSpPr>
        <p:spPr>
          <a:xfrm>
            <a:off x="16087200" y="8418557"/>
            <a:ext cx="1125216" cy="838200"/>
          </a:xfrm>
          <a:prstGeom prst="triangl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4800" dirty="0" smtClean="0"/>
              <a:t>!</a:t>
            </a:r>
            <a:endParaRPr lang="en-US" sz="4800" dirty="0"/>
          </a:p>
        </p:txBody>
      </p:sp>
    </p:spTree>
    <p:extLst>
      <p:ext uri="{BB962C8B-B14F-4D97-AF65-F5344CB8AC3E}">
        <p14:creationId xmlns:p14="http://schemas.microsoft.com/office/powerpoint/2010/main" val="90564343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randombar(horizontal)">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5" grpId="0"/>
      <p:bldP spid="6" grpId="0"/>
      <p:bldP spid="7" grpId="0"/>
      <p:bldP spid="9" grpId="0"/>
      <p:bldP spid="16"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aph Paper Style Thesis by Slidesgo">
  <a:themeElements>
    <a:clrScheme name="Simple Light">
      <a:dk1>
        <a:srgbClr val="434343"/>
      </a:dk1>
      <a:lt1>
        <a:srgbClr val="F3F3F3"/>
      </a:lt1>
      <a:dk2>
        <a:srgbClr val="B7B7B7"/>
      </a:dk2>
      <a:lt2>
        <a:srgbClr val="859477"/>
      </a:lt2>
      <a:accent1>
        <a:srgbClr val="D9997D"/>
      </a:accent1>
      <a:accent2>
        <a:srgbClr val="F2C2AB"/>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TotalTime>
  <Words>1678</Words>
  <Application>Microsoft Office PowerPoint</Application>
  <PresentationFormat>Custom</PresentationFormat>
  <Paragraphs>129</Paragraphs>
  <Slides>26</Slides>
  <Notes>20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26</vt:i4>
      </vt:variant>
    </vt:vector>
  </HeadingPairs>
  <TitlesOfParts>
    <vt:vector size="41" baseType="lpstr">
      <vt:lpstr>Arial</vt:lpstr>
      <vt:lpstr>Spectral Light</vt:lpstr>
      <vt:lpstr>Symbol</vt:lpstr>
      <vt:lpstr>Merriweather Black</vt:lpstr>
      <vt:lpstr>Anton</vt:lpstr>
      <vt:lpstr>Spectral</vt:lpstr>
      <vt:lpstr>Autour One</vt:lpstr>
      <vt:lpstr>Wingdings</vt:lpstr>
      <vt:lpstr>Calibri</vt:lpstr>
      <vt:lpstr>Cambria Math</vt:lpstr>
      <vt:lpstr>Wingdings 2</vt:lpstr>
      <vt:lpstr>Times New Roman</vt:lpstr>
      <vt:lpstr>Merriweather</vt:lpstr>
      <vt:lpstr>Office Theme</vt:lpstr>
      <vt:lpstr>Graph Paper Style Thesis by Slidesgo</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NHẬN XÉT</vt:lpstr>
      <vt:lpstr>PowerPoint Presentation</vt:lpstr>
      <vt:lpstr>PowerPoint Presentation</vt:lpstr>
      <vt:lpstr>PowerPoint Presentation</vt:lpstr>
      <vt:lpstr>PowerPoint Presentation</vt:lpstr>
      <vt:lpstr>CHÚ Ý</vt:lpstr>
      <vt:lpstr>Ví dụ 1 (SGK – tr21)</vt:lpstr>
      <vt:lpstr>Ví dụ 1 (SGK – tr21)</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Mr Khanh</cp:lastModifiedBy>
  <cp:revision>5</cp:revision>
  <dcterms:created xsi:type="dcterms:W3CDTF">2006-08-16T00:00:00Z</dcterms:created>
  <dcterms:modified xsi:type="dcterms:W3CDTF">2025-02-02T13:58:19Z</dcterms:modified>
  <dc:identifier>DAFOn_7ZoxE</dc:identifier>
</cp:coreProperties>
</file>