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321" r:id="rId2"/>
    <p:sldId id="256" r:id="rId3"/>
    <p:sldId id="258" r:id="rId4"/>
    <p:sldId id="269" r:id="rId5"/>
    <p:sldId id="259" r:id="rId6"/>
    <p:sldId id="266" r:id="rId7"/>
    <p:sldId id="271" r:id="rId8"/>
    <p:sldId id="272" r:id="rId9"/>
    <p:sldId id="267" r:id="rId10"/>
    <p:sldId id="273" r:id="rId11"/>
    <p:sldId id="260" r:id="rId12"/>
    <p:sldId id="277" r:id="rId13"/>
    <p:sldId id="279" r:id="rId14"/>
    <p:sldId id="282" r:id="rId15"/>
    <p:sldId id="304" r:id="rId16"/>
    <p:sldId id="284" r:id="rId17"/>
    <p:sldId id="285" r:id="rId18"/>
    <p:sldId id="280" r:id="rId19"/>
    <p:sldId id="283" r:id="rId20"/>
    <p:sldId id="291" r:id="rId21"/>
    <p:sldId id="305" r:id="rId22"/>
    <p:sldId id="287" r:id="rId23"/>
    <p:sldId id="306" r:id="rId24"/>
    <p:sldId id="274" r:id="rId25"/>
    <p:sldId id="286" r:id="rId26"/>
    <p:sldId id="270" r:id="rId27"/>
    <p:sldId id="265" r:id="rId28"/>
  </p:sldIdLst>
  <p:sldSz cx="18288000" cy="10287000"/>
  <p:notesSz cx="6858000" cy="9144000"/>
  <p:embeddedFontLst>
    <p:embeddedFont>
      <p:font typeface="Wingdings 2" pitchFamily="18" charset="2"/>
      <p:regular r:id="rId30"/>
    </p:embeddedFont>
    <p:embeddedFont>
      <p:font typeface="Cambria Math" pitchFamily="18" charset="0"/>
      <p:regular r:id="rId31"/>
    </p:embeddedFont>
    <p:embeddedFont>
      <p:font typeface="Calibri"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FE89F"/>
    <a:srgbClr val="FFE07D"/>
    <a:srgbClr val="F5770F"/>
    <a:srgbClr val="37A234"/>
    <a:srgbClr val="4A6EBE"/>
    <a:srgbClr val="4C7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22" autoAdjust="0"/>
  </p:normalViewPr>
  <p:slideViewPr>
    <p:cSldViewPr>
      <p:cViewPr varScale="1">
        <p:scale>
          <a:sx n="46" d="100"/>
          <a:sy n="46" d="100"/>
        </p:scale>
        <p:origin x="-7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BCDD-8CC2-4E38-BDEB-524D7EC285D4}" type="datetimeFigureOut">
              <a:rPr lang="en-US" smtClean="0"/>
              <a:t>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61FD-7CA8-48C5-BD11-E1D7A9ED7804}" type="slidenum">
              <a:rPr lang="en-US" smtClean="0"/>
              <a:t>‹#›</a:t>
            </a:fld>
            <a:endParaRPr lang="en-US"/>
          </a:p>
        </p:txBody>
      </p:sp>
    </p:spTree>
    <p:extLst>
      <p:ext uri="{BB962C8B-B14F-4D97-AF65-F5344CB8AC3E}">
        <p14:creationId xmlns:p14="http://schemas.microsoft.com/office/powerpoint/2010/main" val="19892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12</a:t>
            </a:fld>
            <a:endParaRPr lang="en-US"/>
          </a:p>
        </p:txBody>
      </p:sp>
    </p:spTree>
    <p:extLst>
      <p:ext uri="{BB962C8B-B14F-4D97-AF65-F5344CB8AC3E}">
        <p14:creationId xmlns:p14="http://schemas.microsoft.com/office/powerpoint/2010/main" val="215481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image" Target="../media/image27.svg"/><Relationship Id="rId7" Type="http://schemas.openxmlformats.org/officeDocument/2006/relationships/image" Target="../media/image24.png"/><Relationship Id="rId12"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3.svg"/><Relationship Id="rId5" Type="http://schemas.openxmlformats.org/officeDocument/2006/relationships/image" Target="../media/image67.svg"/><Relationship Id="rId15" Type="http://schemas.openxmlformats.org/officeDocument/2006/relationships/image" Target="../media/image37.pn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6.png"/><Relationship Id="rId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67.svg"/><Relationship Id="rId10" Type="http://schemas.openxmlformats.org/officeDocument/2006/relationships/image" Target="../media/image40.png"/><Relationship Id="rId9" Type="http://schemas.openxmlformats.org/officeDocument/2006/relationships/image" Target="../media/image19.svg"/></Relationships>
</file>

<file path=ppt/slides/_rels/slide13.xml.rels><?xml version="1.0" encoding="UTF-8" standalone="yes"?>
<Relationships xmlns="http://schemas.openxmlformats.org/package/2006/relationships"><Relationship Id="rId13" Type="http://schemas.openxmlformats.org/officeDocument/2006/relationships/image" Target="../media/image27.svg"/><Relationship Id="rId3" Type="http://schemas.openxmlformats.org/officeDocument/2006/relationships/image" Target="../media/image42.png"/><Relationship Id="rId12" Type="http://schemas.openxmlformats.org/officeDocument/2006/relationships/image" Target="../media/image33.svg"/><Relationship Id="rId2" Type="http://schemas.openxmlformats.org/officeDocument/2006/relationships/image" Target="../media/image41.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43.png"/><Relationship Id="rId10" Type="http://schemas.openxmlformats.org/officeDocument/2006/relationships/image" Target="../media/image35.png"/><Relationship Id="rId4" Type="http://schemas.openxmlformats.org/officeDocument/2006/relationships/image" Target="../media/image39.png"/><Relationship Id="rId9" Type="http://schemas.openxmlformats.org/officeDocument/2006/relationships/image" Target="../media/image19.sv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5.png"/><Relationship Id="rId7" Type="http://schemas.openxmlformats.org/officeDocument/2006/relationships/image" Target="../media/image29.sv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22.png"/><Relationship Id="rId16" Type="http://schemas.openxmlformats.org/officeDocument/2006/relationships/image" Target="../media/image48.png"/><Relationship Id="rId1" Type="http://schemas.openxmlformats.org/officeDocument/2006/relationships/slideLayout" Target="../slideLayouts/slideLayout7.xml"/><Relationship Id="rId11" Type="http://schemas.openxmlformats.org/officeDocument/2006/relationships/image" Target="../media/image33.svg"/><Relationship Id="rId15" Type="http://schemas.openxmlformats.org/officeDocument/2006/relationships/image" Target="../media/image47.pn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0.png"/><Relationship Id="rId7" Type="http://schemas.openxmlformats.org/officeDocument/2006/relationships/image" Target="../media/image29.svg"/><Relationship Id="rId12" Type="http://schemas.openxmlformats.org/officeDocument/2006/relationships/image" Target="../media/image44.png"/><Relationship Id="rId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33.svg"/><Relationship Id="rId1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9.png"/><Relationship Id="rId3" Type="http://schemas.microsoft.com/office/2007/relationships/hdphoto" Target="../media/hdphoto3.wdp"/><Relationship Id="rId7" Type="http://schemas.openxmlformats.org/officeDocument/2006/relationships/image" Target="../media/image22.png"/><Relationship Id="rId12" Type="http://schemas.openxmlformats.org/officeDocument/2006/relationships/image" Target="../media/image3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31.svg"/><Relationship Id="rId4" Type="http://schemas.openxmlformats.org/officeDocument/2006/relationships/image" Target="../media/image19.svg"/><Relationship Id="rId9" Type="http://schemas.openxmlformats.org/officeDocument/2006/relationships/image" Target="../media/image23.png"/><Relationship Id="rId14" Type="http://schemas.openxmlformats.org/officeDocument/2006/relationships/image" Target="../media/image41.sv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54.png"/><Relationship Id="rId3" Type="http://schemas.openxmlformats.org/officeDocument/2006/relationships/image" Target="../media/image19.svg"/><Relationship Id="rId7" Type="http://schemas.openxmlformats.org/officeDocument/2006/relationships/image" Target="../media/image28.png"/><Relationship Id="rId12" Type="http://schemas.openxmlformats.org/officeDocument/2006/relationships/image" Target="../media/image53.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52.png"/><Relationship Id="rId5" Type="http://schemas.openxmlformats.org/officeDocument/2006/relationships/image" Target="../media/image67.svg"/><Relationship Id="rId10" Type="http://schemas.microsoft.com/office/2007/relationships/hdphoto" Target="../media/hdphoto3.wdp"/><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26.png"/><Relationship Id="rId10" Type="http://schemas.openxmlformats.org/officeDocument/2006/relationships/image" Target="NULL"/><Relationship Id="rId4" Type="http://schemas.openxmlformats.org/officeDocument/2006/relationships/image" Target="../media/image56.png"/><Relationship Id="rId9"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60.png"/><Relationship Id="rId7" Type="http://schemas.openxmlformats.org/officeDocument/2006/relationships/image" Target="../media/image29.svg"/><Relationship Id="rId12" Type="http://schemas.openxmlformats.org/officeDocument/2006/relationships/image" Target="../media/image59.png"/><Relationship Id="rId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33.svg"/><Relationship Id="rId37" Type="http://schemas.openxmlformats.org/officeDocument/2006/relationships/image" Target="NULL"/><Relationship Id="rId14"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9.sv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17.svg"/><Relationship Id="rId12" Type="http://schemas.openxmlformats.org/officeDocument/2006/relationships/image" Target="../media/image6.png"/><Relationship Id="rId17" Type="http://schemas.openxmlformats.org/officeDocument/2006/relationships/image" Target="../media/image13.svg"/><Relationship Id="rId2" Type="http://schemas.openxmlformats.org/officeDocument/2006/relationships/image" Target="../media/image2.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5.png"/><Relationship Id="rId6" Type="http://schemas.openxmlformats.org/officeDocument/2006/relationships/image" Target="../media/image5.svg"/><Relationship Id="rId15" Type="http://schemas.openxmlformats.org/officeDocument/2006/relationships/image" Target="../media/image11.svg"/><Relationship Id="rId10" Type="http://schemas.openxmlformats.org/officeDocument/2006/relationships/image" Target="../media/image4.png"/><Relationship Id="rId19" Type="http://schemas.openxmlformats.org/officeDocument/2006/relationships/image" Target="../media/image15.svg"/><Relationship Id="rId9" Type="http://schemas.openxmlformats.org/officeDocument/2006/relationships/image" Target="../media/image3.png"/><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13" Type="http://schemas.openxmlformats.org/officeDocument/2006/relationships/image" Target="../media/image64.png"/><Relationship Id="rId18" Type="http://schemas.microsoft.com/office/2007/relationships/hdphoto" Target="../media/hdphoto5.wdp"/><Relationship Id="rId21" Type="http://schemas.openxmlformats.org/officeDocument/2006/relationships/image" Target="../media/image68.png"/><Relationship Id="rId12" Type="http://schemas.openxmlformats.org/officeDocument/2006/relationships/image" Target="../media/image33.svg"/><Relationship Id="rId17" Type="http://schemas.openxmlformats.org/officeDocument/2006/relationships/image" Target="../media/image66.png"/><Relationship Id="rId2" Type="http://schemas.openxmlformats.org/officeDocument/2006/relationships/image" Target="../media/image62.png"/><Relationship Id="rId16" Type="http://schemas.microsoft.com/office/2007/relationships/hdphoto" Target="../media/hdphoto4.wdp"/><Relationship Id="rId20"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27.svg"/><Relationship Id="rId15" Type="http://schemas.openxmlformats.org/officeDocument/2006/relationships/image" Target="../media/image65.png"/><Relationship Id="rId19" Type="http://schemas.openxmlformats.org/officeDocument/2006/relationships/image" Target="../media/image660.png"/><Relationship Id="rId14" Type="http://schemas.openxmlformats.org/officeDocument/2006/relationships/image" Target="../media/image31.svg"/><Relationship Id="rId22"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34" Type="http://schemas.openxmlformats.org/officeDocument/2006/relationships/image" Target="../media/image71.png"/><Relationship Id="rId33" Type="http://schemas.microsoft.com/office/2007/relationships/hdphoto" Target="../media/hdphoto3.wdp"/><Relationship Id="rId2" Type="http://schemas.openxmlformats.org/officeDocument/2006/relationships/image" Target="../media/image16.png"/><Relationship Id="rId29" Type="http://schemas.openxmlformats.org/officeDocument/2006/relationships/image" Target="../media/image70.png"/><Relationship Id="rId1" Type="http://schemas.openxmlformats.org/officeDocument/2006/relationships/slideLayout" Target="../slideLayouts/slideLayout7.xml"/><Relationship Id="rId32" Type="http://schemas.openxmlformats.org/officeDocument/2006/relationships/image" Target="../media/image20.png"/><Relationship Id="rId28" Type="http://schemas.openxmlformats.org/officeDocument/2006/relationships/image" Target="../media/image77.svg"/><Relationship Id="rId5" Type="http://schemas.openxmlformats.org/officeDocument/2006/relationships/image" Target="../media/image67.svg"/><Relationship Id="rId36" Type="http://schemas.openxmlformats.org/officeDocument/2006/relationships/image" Target="../media/image72.png"/><Relationship Id="rId31" Type="http://schemas.openxmlformats.org/officeDocument/2006/relationships/image" Target="../media/image26.png"/><Relationship Id="rId30" Type="http://schemas.microsoft.com/office/2007/relationships/hdphoto" Target="../media/hdphoto6.wdp"/><Relationship Id="rId35" Type="http://schemas.openxmlformats.org/officeDocument/2006/relationships/image" Target="../media/image69.svg"/></Relationships>
</file>

<file path=ppt/slides/_rels/slide22.xml.rels><?xml version="1.0" encoding="UTF-8" standalone="yes"?>
<Relationships xmlns="http://schemas.openxmlformats.org/package/2006/relationships"><Relationship Id="rId26" Type="http://schemas.openxmlformats.org/officeDocument/2006/relationships/image" Target="NULL"/><Relationship Id="rId3" Type="http://schemas.openxmlformats.org/officeDocument/2006/relationships/image" Target="../media/image75.svg"/><Relationship Id="rId34" Type="http://schemas.openxmlformats.org/officeDocument/2006/relationships/image" Target="../media/image19.svg"/><Relationship Id="rId33" Type="http://schemas.microsoft.com/office/2007/relationships/hdphoto" Target="../media/hdphoto3.wdp"/><Relationship Id="rId2" Type="http://schemas.openxmlformats.org/officeDocument/2006/relationships/image" Target="../media/image73.png"/><Relationship Id="rId29" Type="http://schemas.openxmlformats.org/officeDocument/2006/relationships/image" Target="../media/image75.png"/><Relationship Id="rId1" Type="http://schemas.openxmlformats.org/officeDocument/2006/relationships/slideLayout" Target="../slideLayouts/slideLayout7.xml"/><Relationship Id="rId32" Type="http://schemas.openxmlformats.org/officeDocument/2006/relationships/image" Target="../media/image20.png"/><Relationship Id="rId28" Type="http://schemas.openxmlformats.org/officeDocument/2006/relationships/image" Target="../media/image77.svg"/><Relationship Id="rId5" Type="http://schemas.openxmlformats.org/officeDocument/2006/relationships/image" Target="../media/image67.svg"/><Relationship Id="rId31" Type="http://schemas.openxmlformats.org/officeDocument/2006/relationships/image" Target="../media/image69.svg"/><Relationship Id="rId4" Type="http://schemas.openxmlformats.org/officeDocument/2006/relationships/image" Target="../media/image74.png"/><Relationship Id="rId27" Type="http://schemas.openxmlformats.org/officeDocument/2006/relationships/image" Target="../media/image16.png"/><Relationship Id="rId30" Type="http://schemas.openxmlformats.org/officeDocument/2006/relationships/image" Target="../media/image71.png"/><Relationship Id="rId35" Type="http://schemas.openxmlformats.org/officeDocument/2006/relationships/image" Target="../media/image26.png"/></Relationships>
</file>

<file path=ppt/slides/_rels/slide23.xml.rels><?xml version="1.0" encoding="UTF-8" standalone="yes"?>
<Relationships xmlns="http://schemas.openxmlformats.org/package/2006/relationships"><Relationship Id="rId26" Type="http://schemas.openxmlformats.org/officeDocument/2006/relationships/image" Target="NULL"/><Relationship Id="rId3" Type="http://schemas.openxmlformats.org/officeDocument/2006/relationships/image" Target="../media/image75.svg"/><Relationship Id="rId33" Type="http://schemas.openxmlformats.org/officeDocument/2006/relationships/image" Target="../media/image26.png"/><Relationship Id="rId2" Type="http://schemas.openxmlformats.org/officeDocument/2006/relationships/image" Target="../media/image73.png"/><Relationship Id="rId29" Type="http://schemas.openxmlformats.org/officeDocument/2006/relationships/image" Target="../media/image77.svg"/><Relationship Id="rId1" Type="http://schemas.openxmlformats.org/officeDocument/2006/relationships/slideLayout" Target="../slideLayouts/slideLayout7.xml"/><Relationship Id="rId32" Type="http://schemas.openxmlformats.org/officeDocument/2006/relationships/image" Target="../media/image19.svg"/><Relationship Id="rId28" Type="http://schemas.openxmlformats.org/officeDocument/2006/relationships/image" Target="../media/image16.png"/><Relationship Id="rId5" Type="http://schemas.openxmlformats.org/officeDocument/2006/relationships/image" Target="../media/image67.svg"/><Relationship Id="rId31" Type="http://schemas.microsoft.com/office/2007/relationships/hdphoto" Target="../media/hdphoto3.wdp"/><Relationship Id="rId4" Type="http://schemas.openxmlformats.org/officeDocument/2006/relationships/image" Target="../media/image76.png"/><Relationship Id="rId27" Type="http://schemas.openxmlformats.org/officeDocument/2006/relationships/image" Target="../media/image77.png"/><Relationship Id="rId30"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svg"/><Relationship Id="rId7" Type="http://schemas.openxmlformats.org/officeDocument/2006/relationships/image" Target="../media/image20.png"/><Relationship Id="rId12" Type="http://schemas.openxmlformats.org/officeDocument/2006/relationships/image" Target="../media/image82.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81.png"/><Relationship Id="rId5" Type="http://schemas.openxmlformats.org/officeDocument/2006/relationships/image" Target="../media/image67.svg"/><Relationship Id="rId10" Type="http://schemas.microsoft.com/office/2007/relationships/hdphoto" Target="../media/hdphoto7.wdp"/><Relationship Id="rId9" Type="http://schemas.openxmlformats.org/officeDocument/2006/relationships/image" Target="../media/image80.png"/></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67.svg"/><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3" Type="http://schemas.openxmlformats.org/officeDocument/2006/relationships/image" Target="../media/image83.svg"/><Relationship Id="rId7" Type="http://schemas.openxmlformats.org/officeDocument/2006/relationships/image" Target="../media/image11.sv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5.svg"/><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13" Type="http://schemas.microsoft.com/office/2007/relationships/hdphoto" Target="../media/hdphoto1.wdp"/><Relationship Id="rId3" Type="http://schemas.openxmlformats.org/officeDocument/2006/relationships/image" Target="../media/image25.svg"/><Relationship Id="rId12"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3.svg"/><Relationship Id="rId5" Type="http://schemas.openxmlformats.org/officeDocument/2006/relationships/image" Target="../media/image27.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9.sv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7.svg"/><Relationship Id="rId5" Type="http://schemas.microsoft.com/office/2007/relationships/hdphoto" Target="../media/hdphoto2.wdp"/><Relationship Id="rId10" Type="http://schemas.openxmlformats.org/officeDocument/2006/relationships/image" Target="../media/image41.svg"/><Relationship Id="rId4" Type="http://schemas.openxmlformats.org/officeDocument/2006/relationships/image" Target="../media/image17.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5.png"/><Relationship Id="rId3" Type="http://schemas.microsoft.com/office/2007/relationships/hdphoto" Target="../media/hdphoto3.wdp"/><Relationship Id="rId7" Type="http://schemas.openxmlformats.org/officeDocument/2006/relationships/image" Target="../media/image22.png"/><Relationship Id="rId12" Type="http://schemas.openxmlformats.org/officeDocument/2006/relationships/image" Target="../media/image3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31.svg"/><Relationship Id="rId4" Type="http://schemas.openxmlformats.org/officeDocument/2006/relationships/image" Target="../media/image19.svg"/><Relationship Id="rId9" Type="http://schemas.openxmlformats.org/officeDocument/2006/relationships/image" Target="../media/image23.png"/><Relationship Id="rId14" Type="http://schemas.openxmlformats.org/officeDocument/2006/relationships/image" Target="../media/image39.sv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60.png"/><Relationship Id="rId3" Type="http://schemas.openxmlformats.org/officeDocument/2006/relationships/image" Target="../media/image19.svg"/><Relationship Id="rId7" Type="http://schemas.openxmlformats.org/officeDocument/2006/relationships/image" Target="../media/image28.png"/><Relationship Id="rId12"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4.png"/><Relationship Id="rId5" Type="http://schemas.openxmlformats.org/officeDocument/2006/relationships/image" Target="../media/image67.svg"/><Relationship Id="rId10" Type="http://schemas.microsoft.com/office/2007/relationships/hdphoto" Target="../media/hdphoto3.wdp"/><Relationship Id="rId9" Type="http://schemas.openxmlformats.org/officeDocument/2006/relationships/image" Target="../media/image20.png"/><Relationship Id="rId14" Type="http://schemas.openxmlformats.org/officeDocument/2006/relationships/image" Target="../media/image270.pn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4.png"/><Relationship Id="rId12"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7.xml"/><Relationship Id="rId11" Type="http://schemas.openxmlformats.org/officeDocument/2006/relationships/image" Target="../media/image300.png"/><Relationship Id="rId6" Type="http://schemas.openxmlformats.org/officeDocument/2006/relationships/image" Target="../media/image27.svg"/><Relationship Id="rId15" Type="http://schemas.openxmlformats.org/officeDocument/2006/relationships/image" Target="../media/image21.png"/><Relationship Id="rId10" Type="http://schemas.openxmlformats.org/officeDocument/2006/relationships/image" Target="../media/image30.png"/><Relationship Id="rId9" Type="http://schemas.openxmlformats.org/officeDocument/2006/relationships/image" Target="../media/image63.svg"/><Relationship Id="rId14"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38" Type="http://schemas.openxmlformats.org/officeDocument/2006/relationships/image" Target="NULL"/><Relationship Id="rId2"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32.png"/><Relationship Id="rId10" Type="http://schemas.openxmlformats.org/officeDocument/2006/relationships/image" Target="../media/image31.png"/><Relationship Id="rId4" Type="http://schemas.openxmlformats.org/officeDocument/2006/relationships/image" Target="../media/image23.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9"/>
          <p:cNvSpPr txBox="1"/>
          <p:nvPr/>
        </p:nvSpPr>
        <p:spPr>
          <a:xfrm>
            <a:off x="2286000" y="4533900"/>
            <a:ext cx="14173201" cy="4039567"/>
          </a:xfrm>
          <a:prstGeom prst="rect">
            <a:avLst/>
          </a:prstGeom>
        </p:spPr>
        <p:txBody>
          <a:bodyPr wrap="square" lIns="0" tIns="0" rIns="0" bIns="0" rtlCol="0" anchor="t">
            <a:spAutoFit/>
          </a:bodyPr>
          <a:lstStyle/>
          <a:p>
            <a:pPr>
              <a:lnSpc>
                <a:spcPct val="150000"/>
              </a:lnSpc>
            </a:pPr>
            <a:r>
              <a:rPr lang="en-US" sz="3500" b="1" smtClean="0">
                <a:solidFill>
                  <a:schemeClr val="accent4">
                    <a:lumMod val="75000"/>
                  </a:schemeClr>
                </a:solidFill>
                <a:latin typeface="Arial" panose="020B0604020202020204" pitchFamily="34" charset="0"/>
                <a:cs typeface="Arial" panose="020B0604020202020204" pitchFamily="34" charset="0"/>
              </a:rPr>
              <a:t>- LỚP: 10</a:t>
            </a:r>
          </a:p>
          <a:p>
            <a:pPr>
              <a:lnSpc>
                <a:spcPct val="150000"/>
              </a:lnSpc>
            </a:pPr>
            <a:r>
              <a:rPr lang="en-US" sz="3500" b="1" smtClean="0">
                <a:solidFill>
                  <a:schemeClr val="accent4">
                    <a:lumMod val="75000"/>
                  </a:schemeClr>
                </a:solidFill>
                <a:latin typeface="Arial" panose="020B0604020202020204" pitchFamily="34" charset="0"/>
                <a:cs typeface="Arial" panose="020B0604020202020204" pitchFamily="34" charset="0"/>
              </a:rPr>
              <a:t>- GIÁO VIÊN: HUỲNH THỊ TRANG</a:t>
            </a:r>
          </a:p>
          <a:p>
            <a:pPr>
              <a:lnSpc>
                <a:spcPct val="150000"/>
              </a:lnSpc>
            </a:pPr>
            <a:r>
              <a:rPr lang="en-US" sz="3500" b="1" smtClean="0">
                <a:solidFill>
                  <a:schemeClr val="accent4">
                    <a:lumMod val="75000"/>
                  </a:schemeClr>
                </a:solidFill>
                <a:latin typeface="Arial" panose="020B0604020202020204" pitchFamily="34" charset="0"/>
                <a:cs typeface="Arial" panose="020B0604020202020204" pitchFamily="34" charset="0"/>
              </a:rPr>
              <a:t>- BÀI: 16</a:t>
            </a:r>
          </a:p>
          <a:p>
            <a:pPr>
              <a:lnSpc>
                <a:spcPct val="150000"/>
              </a:lnSpc>
            </a:pPr>
            <a:r>
              <a:rPr lang="en-US" sz="3500" b="1" smtClean="0">
                <a:solidFill>
                  <a:schemeClr val="accent4">
                    <a:lumMod val="75000"/>
                  </a:schemeClr>
                </a:solidFill>
                <a:latin typeface="Arial" panose="020B0604020202020204" pitchFamily="34" charset="0"/>
                <a:cs typeface="Arial" panose="020B0604020202020204" pitchFamily="34" charset="0"/>
              </a:rPr>
              <a:t>- TIẾT: </a:t>
            </a:r>
            <a:r>
              <a:rPr lang="en-US" sz="3500" b="1" smtClean="0">
                <a:solidFill>
                  <a:schemeClr val="accent4">
                    <a:lumMod val="75000"/>
                  </a:schemeClr>
                </a:solidFill>
                <a:latin typeface="Arial" panose="020B0604020202020204" pitchFamily="34" charset="0"/>
                <a:cs typeface="Arial" panose="020B0604020202020204" pitchFamily="34" charset="0"/>
              </a:rPr>
              <a:t>01</a:t>
            </a:r>
            <a:endParaRPr lang="en-US" sz="3500" b="1" smtClean="0">
              <a:solidFill>
                <a:schemeClr val="accent4">
                  <a:lumMod val="75000"/>
                </a:schemeClr>
              </a:solidFill>
              <a:latin typeface="Arial" panose="020B0604020202020204" pitchFamily="34" charset="0"/>
              <a:cs typeface="Arial" panose="020B0604020202020204" pitchFamily="34" charset="0"/>
            </a:endParaRPr>
          </a:p>
          <a:p>
            <a:pPr>
              <a:lnSpc>
                <a:spcPct val="150000"/>
              </a:lnSpc>
            </a:pPr>
            <a:r>
              <a:rPr lang="en-US" sz="3500" b="1" smtClean="0">
                <a:solidFill>
                  <a:schemeClr val="accent4">
                    <a:lumMod val="75000"/>
                  </a:schemeClr>
                </a:solidFill>
                <a:latin typeface="Arial" panose="020B0604020202020204" pitchFamily="34" charset="0"/>
                <a:cs typeface="Arial" panose="020B0604020202020204" pitchFamily="34" charset="0"/>
              </a:rPr>
              <a:t>- CHỦ ĐỀ: HÀM SỐ BẬC HAI</a:t>
            </a:r>
            <a:endParaRPr lang="en-US" sz="3500" b="1" dirty="0" smtClean="0">
              <a:solidFill>
                <a:schemeClr val="accent4">
                  <a:lumMod val="75000"/>
                </a:schemeClr>
              </a:solidFill>
              <a:latin typeface="Arial" panose="020B0604020202020204" pitchFamily="34" charset="0"/>
              <a:cs typeface="Arial" panose="020B0604020202020204" pitchFamily="34" charset="0"/>
            </a:endParaRPr>
          </a:p>
        </p:txBody>
      </p:sp>
      <p:sp>
        <p:nvSpPr>
          <p:cNvPr id="3" name="TextBox 9"/>
          <p:cNvSpPr txBox="1"/>
          <p:nvPr/>
        </p:nvSpPr>
        <p:spPr>
          <a:xfrm>
            <a:off x="401780" y="1866900"/>
            <a:ext cx="17526000" cy="2308324"/>
          </a:xfrm>
          <a:prstGeom prst="rect">
            <a:avLst/>
          </a:prstGeom>
        </p:spPr>
        <p:txBody>
          <a:bodyPr wrap="square" lIns="0" tIns="0" rIns="0" bIns="0" rtlCol="0" anchor="t">
            <a:spAutoFit/>
          </a:bodyPr>
          <a:lstStyle/>
          <a:p>
            <a:pPr algn="ctr"/>
            <a:r>
              <a:rPr lang="en-US" sz="5000" smtClean="0">
                <a:solidFill>
                  <a:schemeClr val="accent1">
                    <a:lumMod val="75000"/>
                  </a:schemeClr>
                </a:solidFill>
                <a:latin typeface="Arial" panose="020B0604020202020204" pitchFamily="34" charset="0"/>
                <a:cs typeface="Arial" panose="020B0604020202020204" pitchFamily="34" charset="0"/>
              </a:rPr>
              <a:t>SỞ GIÁO DỤC VÀ ĐÀO TẠO TỈNH BÌNH ĐỊNH</a:t>
            </a:r>
          </a:p>
          <a:p>
            <a:pPr algn="ctr"/>
            <a:r>
              <a:rPr lang="en-US" sz="5000" b="1" smtClean="0">
                <a:solidFill>
                  <a:schemeClr val="accent1">
                    <a:lumMod val="75000"/>
                  </a:schemeClr>
                </a:solidFill>
                <a:latin typeface="Arial" panose="020B0604020202020204" pitchFamily="34" charset="0"/>
                <a:cs typeface="Arial" panose="020B0604020202020204" pitchFamily="34" charset="0"/>
              </a:rPr>
              <a:t>TRƯỜNG THPT NGÔ LÊ TÂN</a:t>
            </a:r>
          </a:p>
          <a:p>
            <a:pPr algn="ctr"/>
            <a:r>
              <a:rPr lang="en-US" sz="5000" b="1" smtClean="0">
                <a:solidFill>
                  <a:schemeClr val="accent1">
                    <a:lumMod val="50000"/>
                  </a:schemeClr>
                </a:solidFill>
                <a:latin typeface="Arial" panose="020B0604020202020204" pitchFamily="34" charset="0"/>
                <a:cs typeface="Arial" panose="020B0604020202020204" pitchFamily="34" charset="0"/>
                <a:sym typeface="Wingdings 2"/>
              </a:rPr>
              <a:t></a:t>
            </a:r>
            <a:r>
              <a:rPr lang="en-US" sz="5000" b="1" smtClean="0">
                <a:solidFill>
                  <a:schemeClr val="accent1">
                    <a:lumMod val="50000"/>
                  </a:schemeClr>
                </a:solidFill>
                <a:latin typeface="Arial" panose="020B0604020202020204" pitchFamily="34" charset="0"/>
                <a:cs typeface="Arial" panose="020B0604020202020204" pitchFamily="34" charset="0"/>
                <a:sym typeface="Wingdings"/>
              </a:rPr>
              <a:t></a:t>
            </a:r>
            <a:r>
              <a:rPr lang="en-US" sz="5000" b="1" smtClean="0">
                <a:solidFill>
                  <a:schemeClr val="accent1">
                    <a:lumMod val="50000"/>
                  </a:schemeClr>
                </a:solidFill>
                <a:latin typeface="Arial" panose="020B0604020202020204" pitchFamily="34" charset="0"/>
                <a:cs typeface="Arial" panose="020B0604020202020204" pitchFamily="34" charset="0"/>
                <a:sym typeface="Wingdings 2"/>
              </a:rPr>
              <a:t></a:t>
            </a:r>
            <a:endParaRPr lang="en-US" sz="5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321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15566" y="114300"/>
            <a:ext cx="2133600" cy="2202426"/>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11600" y="8358648"/>
            <a:ext cx="1905000" cy="1966452"/>
          </a:xfrm>
          <a:prstGeom prst="rect">
            <a:avLst/>
          </a:prstGeom>
        </p:spPr>
      </p:pic>
      <p:sp>
        <p:nvSpPr>
          <p:cNvPr id="7" name="TextBox 6"/>
          <p:cNvSpPr txBox="1"/>
          <p:nvPr/>
        </p:nvSpPr>
        <p:spPr>
          <a:xfrm>
            <a:off x="7239000" y="1104900"/>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NHẬN XÉT</a:t>
            </a:r>
            <a:endParaRPr lang="en-US" sz="5000" b="1" dirty="0">
              <a:solidFill>
                <a:prstClr val="white"/>
              </a:solidFill>
              <a:latin typeface="Arial" panose="020B0604020202020204" pitchFamily="34" charset="0"/>
              <a:cs typeface="Arial" panose="020B0604020202020204" pitchFamily="34" charset="0"/>
            </a:endParaRPr>
          </a:p>
        </p:txBody>
      </p:sp>
      <p:pic>
        <p:nvPicPr>
          <p:cNvPr id="25"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2000" y="8039096"/>
            <a:ext cx="839992" cy="1801590"/>
          </a:xfrm>
          <a:prstGeom prst="rect">
            <a:avLst/>
          </a:prstGeom>
        </p:spPr>
      </p:pic>
      <p:grpSp>
        <p:nvGrpSpPr>
          <p:cNvPr id="27" name="Group 26"/>
          <p:cNvGrpSpPr/>
          <p:nvPr/>
        </p:nvGrpSpPr>
        <p:grpSpPr>
          <a:xfrm>
            <a:off x="16383000" y="495300"/>
            <a:ext cx="1371600" cy="1189610"/>
            <a:chOff x="1028700" y="3663315"/>
            <a:chExt cx="3215601" cy="3215601"/>
          </a:xfrm>
        </p:grpSpPr>
        <p:grpSp>
          <p:nvGrpSpPr>
            <p:cNvPr id="28" name="Group 4"/>
            <p:cNvGrpSpPr/>
            <p:nvPr/>
          </p:nvGrpSpPr>
          <p:grpSpPr>
            <a:xfrm>
              <a:off x="1028700" y="3663315"/>
              <a:ext cx="3215601" cy="3215601"/>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9"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3810" y="4412692"/>
              <a:ext cx="2065380" cy="1716847"/>
            </a:xfrm>
            <a:prstGeom prst="rect">
              <a:avLst/>
            </a:prstGeom>
          </p:spPr>
        </p:pic>
      </p:grpSp>
      <p:grpSp>
        <p:nvGrpSpPr>
          <p:cNvPr id="4" name="Group 3"/>
          <p:cNvGrpSpPr/>
          <p:nvPr/>
        </p:nvGrpSpPr>
        <p:grpSpPr>
          <a:xfrm>
            <a:off x="1984260" y="2628900"/>
            <a:ext cx="14401800" cy="2590800"/>
            <a:chOff x="2057400" y="2171700"/>
            <a:chExt cx="14401800" cy="2590800"/>
          </a:xfrm>
        </p:grpSpPr>
        <p:grpSp>
          <p:nvGrpSpPr>
            <p:cNvPr id="15" name="Group 2"/>
            <p:cNvGrpSpPr/>
            <p:nvPr/>
          </p:nvGrpSpPr>
          <p:grpSpPr>
            <a:xfrm>
              <a:off x="2057400" y="2171700"/>
              <a:ext cx="14401800" cy="2590800"/>
              <a:chOff x="0" y="0"/>
              <a:chExt cx="3673593" cy="319023"/>
            </a:xfrm>
          </p:grpSpPr>
          <p:sp>
            <p:nvSpPr>
              <p:cNvPr id="16"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mc:AlternateContent xmlns:mc="http://schemas.openxmlformats.org/markup-compatibility/2006" xmlns:a14="http://schemas.microsoft.com/office/drawing/2010/main">
          <mc:Choice Requires="a14">
            <p:sp>
              <p:nvSpPr>
                <p:cNvPr id="3" name="Rectangle 2"/>
                <p:cNvSpPr/>
                <p:nvPr/>
              </p:nvSpPr>
              <p:spPr>
                <a:xfrm>
                  <a:off x="2698890" y="2476294"/>
                  <a:ext cx="13195015" cy="1846659"/>
                </a:xfrm>
                <a:prstGeom prst="rect">
                  <a:avLst/>
                </a:prstGeom>
              </p:spPr>
              <p:txBody>
                <a:bodyPr wrap="square">
                  <a:spAutoFit/>
                </a:bodyPr>
                <a:lstStyle/>
                <a:p>
                  <a:pPr algn="just">
                    <a:lnSpc>
                      <a:spcPct val="150000"/>
                    </a:lnSpc>
                    <a:spcBef>
                      <a:spcPts val="600"/>
                    </a:spcBef>
                    <a:spcAft>
                      <a:spcPts val="800"/>
                    </a:spcAft>
                  </a:pPr>
                  <a14:m>
                    <m:oMath xmlns:m="http://schemas.openxmlformats.org/officeDocument/2006/math">
                      <m:r>
                        <a:rPr lang="nl-NL" sz="3800" i="1" smtClean="0">
                          <a:solidFill>
                            <a:schemeClr val="tx1">
                              <a:lumMod val="95000"/>
                              <a:lumOff val="5000"/>
                            </a:schemeClr>
                          </a:solidFill>
                          <a:latin typeface="Cambria Math" panose="02040503050406030204" pitchFamily="18" charset="0"/>
                          <a:ea typeface="Calibri" panose="020F0502020204030204" pitchFamily="34" charset="0"/>
                          <a:cs typeface="Times New Roman" panose="02020603050405020304" pitchFamily="18" charset="0"/>
                        </a:rPr>
                        <m:t>𝑦</m:t>
                      </m:r>
                      <m:r>
                        <a:rPr lang="nl-NL" sz="3800" i="1" smtClean="0">
                          <a:solidFill>
                            <a:schemeClr val="tx1">
                              <a:lumMod val="95000"/>
                              <a:lumOff val="5000"/>
                            </a:schemeClr>
                          </a:solidFill>
                          <a:latin typeface="Cambria Math" panose="02040503050406030204" pitchFamily="18" charset="0"/>
                          <a:ea typeface="Calibri" panose="020F0502020204030204" pitchFamily="34" charset="0"/>
                          <a:cs typeface="Times New Roman" panose="02020603050405020304" pitchFamily="18" charset="0"/>
                        </a:rPr>
                        <m:t>=</m:t>
                      </m:r>
                      <m:r>
                        <a:rPr lang="nl-NL" sz="3800" i="1" smtClean="0">
                          <a:solidFill>
                            <a:schemeClr val="tx1">
                              <a:lumMod val="95000"/>
                              <a:lumOff val="5000"/>
                            </a:schemeClr>
                          </a:solidFill>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sz="3800" i="1">
                              <a:solidFill>
                                <a:schemeClr val="tx1">
                                  <a:lumMod val="95000"/>
                                  <a:lumOff val="5000"/>
                                </a:schemeClr>
                              </a:solidFill>
                              <a:effectLst/>
                              <a:latin typeface="Cambria Math"/>
                              <a:ea typeface="Calibri" panose="020F0502020204030204" pitchFamily="34" charset="0"/>
                              <a:cs typeface="Times New Roman" panose="02020603050405020304" pitchFamily="18" charset="0"/>
                            </a:rPr>
                          </m:ctrlPr>
                        </m:sSupPr>
                        <m:e>
                          <m:r>
                            <a:rPr lang="nl-NL" sz="38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8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8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38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𝑎</m:t>
                      </m:r>
                      <m:r>
                        <a:rPr lang="nl-NL" sz="38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nl-NL" sz="3800"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đã học ở lớp 9 là một trường hợp đặc biệt của hàm số bậc hai với </a:t>
                  </a:r>
                  <a14:m>
                    <m:oMath xmlns:m="http://schemas.openxmlformats.org/officeDocument/2006/math">
                      <m:r>
                        <a:rPr lang="nl-NL" sz="3800" i="1">
                          <a:solidFill>
                            <a:schemeClr val="tx1">
                              <a:lumMod val="95000"/>
                              <a:lumOff val="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𝑏</m:t>
                      </m:r>
                      <m:r>
                        <a:rPr lang="nl-NL" sz="3800" i="1">
                          <a:solidFill>
                            <a:schemeClr val="tx1">
                              <a:lumMod val="95000"/>
                              <a:lumOff val="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3800" i="1">
                          <a:solidFill>
                            <a:schemeClr val="tx1">
                              <a:lumMod val="95000"/>
                              <a:lumOff val="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𝑐</m:t>
                      </m:r>
                      <m:r>
                        <a:rPr lang="nl-NL" sz="3800" i="1">
                          <a:solidFill>
                            <a:schemeClr val="tx1">
                              <a:lumMod val="95000"/>
                              <a:lumOff val="5000"/>
                            </a:schemeClr>
                          </a:solidFill>
                          <a:effectLst/>
                          <a:latin typeface="Cambria Math" panose="02040503050406030204" pitchFamily="18" charset="0"/>
                          <a:ea typeface="Times New Roman" panose="02020603050405020304" pitchFamily="18" charset="0"/>
                          <a:cs typeface="Times New Roman" panose="02020603050405020304" pitchFamily="18" charset="0"/>
                        </a:rPr>
                        <m:t>= 0</m:t>
                      </m:r>
                    </m:oMath>
                  </a14:m>
                  <a:r>
                    <a:rPr lang="nl-NL" sz="3800"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98890" y="2476294"/>
                  <a:ext cx="13195015" cy="1846659"/>
                </a:xfrm>
                <a:prstGeom prst="rect">
                  <a:avLst/>
                </a:prstGeom>
                <a:blipFill>
                  <a:blip r:embed="rId14"/>
                  <a:stretch>
                    <a:fillRect l="-1525" r="-1525" b="-6601"/>
                  </a:stretch>
                </a:blipFill>
              </p:spPr>
              <p:txBody>
                <a:bodyPr/>
                <a:lstStyle/>
                <a:p>
                  <a:r>
                    <a:rPr lang="en-US">
                      <a:noFill/>
                    </a:rPr>
                    <a:t> </a:t>
                  </a:r>
                </a:p>
              </p:txBody>
            </p:sp>
          </mc:Fallback>
        </mc:AlternateContent>
      </p:grpSp>
      <p:pic>
        <p:nvPicPr>
          <p:cNvPr id="35" name="Picture 8" descr="https://lh4.googleusercontent.com/J9JD14lY4PmzY0SrAxRm0UYt_FKFCPGjWhBQiw0LBZiAtPauF6YL-4L99D5Z2hG2qYlFMjfI8DZyUgGjw1opMDg0PyfD1nmLH3PAa4u8fG5nUhqFrafSolyoPdXdanaKOsBwA2VEzbVW7HRStEBXlvg75-1oVK76KjT1N6giI6p3AOd5QFy-G9Qzt9i9bxY2sd9WF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19800" y="5905500"/>
            <a:ext cx="6467578" cy="418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6118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5" name="Group 14"/>
          <p:cNvGrpSpPr/>
          <p:nvPr/>
        </p:nvGrpSpPr>
        <p:grpSpPr>
          <a:xfrm>
            <a:off x="6248400" y="571500"/>
            <a:ext cx="5562600" cy="1066800"/>
            <a:chOff x="381000" y="190500"/>
            <a:chExt cx="5562600" cy="10668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1</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12</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8" name="TextBox 17"/>
              <p:cNvSpPr txBox="1"/>
              <p:nvPr/>
            </p:nvSpPr>
            <p:spPr>
              <a:xfrm>
                <a:off x="1143000" y="1943100"/>
                <a:ext cx="16040100" cy="1738296"/>
              </a:xfrm>
              <a:prstGeom prst="rect">
                <a:avLst/>
              </a:prstGeom>
              <a:noFill/>
            </p:spPr>
            <p:txBody>
              <a:bodyPr wrap="square" rtlCol="0">
                <a:spAutoFit/>
              </a:bodyPr>
              <a:lstStyle/>
              <a:p>
                <a:pPr lvl="0" algn="ctr">
                  <a:lnSpc>
                    <a:spcPct val="150000"/>
                  </a:lnSpc>
                </a:pPr>
                <a:r>
                  <a:rPr lang="en-US" sz="3800" dirty="0" smtClean="0">
                    <a:solidFill>
                      <a:schemeClr val="bg1"/>
                    </a:solidFill>
                    <a:latin typeface="Arial" panose="020B0604020202020204" pitchFamily="34" charset="0"/>
                    <a:cs typeface="Arial" panose="020B0604020202020204" pitchFamily="34" charset="0"/>
                  </a:rPr>
                  <a:t>Xét</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hàm</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số</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bậc</a:t>
                </a:r>
                <a:r>
                  <a:rPr lang="en-US" sz="3800" dirty="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hai</a:t>
                </a:r>
                <a:r>
                  <a:rPr lang="en-US" sz="3800" dirty="0" smtClean="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800" i="1" smtClean="0">
                        <a:solidFill>
                          <a:schemeClr val="bg1"/>
                        </a:solidFill>
                        <a:latin typeface="Cambria Math" panose="02040503050406030204" pitchFamily="18" charset="0"/>
                      </a:rPr>
                      <m:t>𝑦</m:t>
                    </m:r>
                    <m:r>
                      <a:rPr lang="en-US" sz="3800">
                        <a:solidFill>
                          <a:schemeClr val="bg1"/>
                        </a:solidFill>
                        <a:latin typeface="Cambria Math" panose="02040503050406030204" pitchFamily="18" charset="0"/>
                      </a:rPr>
                      <m:t>=−2</m:t>
                    </m:r>
                    <m:sSup>
                      <m:sSupPr>
                        <m:ctrlPr>
                          <a:rPr lang="en-US" sz="3800" i="1">
                            <a:solidFill>
                              <a:schemeClr val="bg1"/>
                            </a:solidFill>
                            <a:latin typeface="Cambria Math"/>
                          </a:rPr>
                        </m:ctrlPr>
                      </m:sSupPr>
                      <m:e>
                        <m:r>
                          <a:rPr lang="en-US" sz="3800" i="1">
                            <a:solidFill>
                              <a:schemeClr val="bg1"/>
                            </a:solidFill>
                            <a:latin typeface="Cambria Math" panose="02040503050406030204" pitchFamily="18" charset="0"/>
                          </a:rPr>
                          <m:t>𝑥</m:t>
                        </m:r>
                      </m:e>
                      <m:sup>
                        <m:r>
                          <a:rPr lang="en-US" sz="3800">
                            <a:solidFill>
                              <a:schemeClr val="bg1"/>
                            </a:solidFill>
                            <a:latin typeface="Cambria Math" panose="02040503050406030204" pitchFamily="18" charset="0"/>
                          </a:rPr>
                          <m:t>2</m:t>
                        </m:r>
                      </m:sup>
                    </m:sSup>
                    <m:r>
                      <a:rPr lang="en-US" sz="3800">
                        <a:solidFill>
                          <a:schemeClr val="bg1"/>
                        </a:solidFill>
                        <a:latin typeface="Cambria Math" panose="02040503050406030204" pitchFamily="18" charset="0"/>
                      </a:rPr>
                      <m:t>+20</m:t>
                    </m:r>
                    <m:r>
                      <a:rPr lang="en-US" sz="3800" i="1">
                        <a:solidFill>
                          <a:schemeClr val="bg1"/>
                        </a:solidFill>
                        <a:latin typeface="Cambria Math" panose="02040503050406030204" pitchFamily="18" charset="0"/>
                      </a:rPr>
                      <m:t>𝑥</m:t>
                    </m:r>
                  </m:oMath>
                </a14:m>
                <a:r>
                  <a:rPr lang="en-US" sz="3800" dirty="0" smtClean="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Thay</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dấu</a:t>
                </a:r>
                <a:r>
                  <a:rPr lang="en-US" sz="3800" dirty="0">
                    <a:solidFill>
                      <a:schemeClr val="bg1"/>
                    </a:solidFill>
                    <a:latin typeface="Arial" panose="020B0604020202020204" pitchFamily="34" charset="0"/>
                    <a:cs typeface="Arial" panose="020B0604020202020204" pitchFamily="34" charset="0"/>
                  </a:rPr>
                  <a:t> “?” </a:t>
                </a:r>
                <a:r>
                  <a:rPr lang="en-US" sz="3800" dirty="0" err="1">
                    <a:solidFill>
                      <a:schemeClr val="bg1"/>
                    </a:solidFill>
                    <a:latin typeface="Arial" panose="020B0604020202020204" pitchFamily="34" charset="0"/>
                    <a:cs typeface="Arial" panose="020B0604020202020204" pitchFamily="34" charset="0"/>
                  </a:rPr>
                  <a:t>bằng</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các</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số</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thích</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hợp</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để</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hoàn</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thành</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bảng</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giá</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trị</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sau</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của</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hàm</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số</a:t>
                </a:r>
                <a:r>
                  <a:rPr lang="en-US" sz="3800" dirty="0">
                    <a:solidFill>
                      <a:schemeClr val="bg1"/>
                    </a:solidFill>
                    <a:latin typeface="Arial" panose="020B0604020202020204" pitchFamily="34" charset="0"/>
                    <a:cs typeface="Arial" panose="020B0604020202020204" pitchFamily="34" charset="0"/>
                  </a:rPr>
                  <a:t>.</a:t>
                </a:r>
              </a:p>
            </p:txBody>
          </p:sp>
        </mc:Choice>
        <mc:Fallback xmlns="">
          <p:sp>
            <p:nvSpPr>
              <p:cNvPr id="18" name="TextBox 17"/>
              <p:cNvSpPr txBox="1">
                <a:spLocks noRot="1" noChangeAspect="1" noMove="1" noResize="1" noEditPoints="1" noAdjustHandles="1" noChangeArrowheads="1" noChangeShapeType="1" noTextEdit="1"/>
              </p:cNvSpPr>
              <p:nvPr/>
            </p:nvSpPr>
            <p:spPr>
              <a:xfrm>
                <a:off x="1143000" y="1943100"/>
                <a:ext cx="16040100" cy="1738296"/>
              </a:xfrm>
              <a:prstGeom prst="rect">
                <a:avLst/>
              </a:prstGeom>
              <a:blipFill>
                <a:blip r:embed="rId2"/>
                <a:stretch>
                  <a:fillRect l="-380" r="-342" b="-12982"/>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3243017535"/>
              </p:ext>
            </p:extLst>
          </p:nvPr>
        </p:nvGraphicFramePr>
        <p:xfrm>
          <a:off x="1885950" y="4229100"/>
          <a:ext cx="14554200" cy="1918340"/>
        </p:xfrm>
        <a:graphic>
          <a:graphicData uri="http://schemas.openxmlformats.org/drawingml/2006/table">
            <a:tbl>
              <a:tblPr firstRow="1" firstCol="1" bandRow="1"/>
              <a:tblGrid>
                <a:gridCol w="1818108">
                  <a:extLst>
                    <a:ext uri="{9D8B030D-6E8A-4147-A177-3AD203B41FA5}">
                      <a16:colId xmlns:a16="http://schemas.microsoft.com/office/drawing/2014/main" xmlns="" val="112196855"/>
                    </a:ext>
                  </a:extLst>
                </a:gridCol>
                <a:gridCol w="1818108">
                  <a:extLst>
                    <a:ext uri="{9D8B030D-6E8A-4147-A177-3AD203B41FA5}">
                      <a16:colId xmlns:a16="http://schemas.microsoft.com/office/drawing/2014/main" xmlns="" val="1207766411"/>
                    </a:ext>
                  </a:extLst>
                </a:gridCol>
                <a:gridCol w="1819664">
                  <a:extLst>
                    <a:ext uri="{9D8B030D-6E8A-4147-A177-3AD203B41FA5}">
                      <a16:colId xmlns:a16="http://schemas.microsoft.com/office/drawing/2014/main" xmlns="" val="3039104814"/>
                    </a:ext>
                  </a:extLst>
                </a:gridCol>
                <a:gridCol w="1819664">
                  <a:extLst>
                    <a:ext uri="{9D8B030D-6E8A-4147-A177-3AD203B41FA5}">
                      <a16:colId xmlns:a16="http://schemas.microsoft.com/office/drawing/2014/main" xmlns="" val="1929934952"/>
                    </a:ext>
                  </a:extLst>
                </a:gridCol>
                <a:gridCol w="1819664">
                  <a:extLst>
                    <a:ext uri="{9D8B030D-6E8A-4147-A177-3AD203B41FA5}">
                      <a16:colId xmlns:a16="http://schemas.microsoft.com/office/drawing/2014/main" xmlns="" val="3451034174"/>
                    </a:ext>
                  </a:extLst>
                </a:gridCol>
                <a:gridCol w="1819664">
                  <a:extLst>
                    <a:ext uri="{9D8B030D-6E8A-4147-A177-3AD203B41FA5}">
                      <a16:colId xmlns:a16="http://schemas.microsoft.com/office/drawing/2014/main" xmlns="" val="1922116546"/>
                    </a:ext>
                  </a:extLst>
                </a:gridCol>
                <a:gridCol w="1819664">
                  <a:extLst>
                    <a:ext uri="{9D8B030D-6E8A-4147-A177-3AD203B41FA5}">
                      <a16:colId xmlns:a16="http://schemas.microsoft.com/office/drawing/2014/main" xmlns="" val="4652078"/>
                    </a:ext>
                  </a:extLst>
                </a:gridCol>
                <a:gridCol w="1819664">
                  <a:extLst>
                    <a:ext uri="{9D8B030D-6E8A-4147-A177-3AD203B41FA5}">
                      <a16:colId xmlns:a16="http://schemas.microsoft.com/office/drawing/2014/main" xmlns="" val="3890657173"/>
                    </a:ext>
                  </a:extLst>
                </a:gridCol>
              </a:tblGrid>
              <a:tr h="959170">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x</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0</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2</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4</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dirty="0">
                          <a:solidFill>
                            <a:schemeClr val="tx1"/>
                          </a:solidFill>
                          <a:effectLst/>
                          <a:latin typeface="Arial" panose="020B0604020202020204" pitchFamily="34" charset="0"/>
                          <a:ea typeface="Calibri" panose="020F0502020204030204" pitchFamily="34" charset="0"/>
                          <a:cs typeface="Arial" panose="020B0604020202020204" pitchFamily="34" charset="0"/>
                        </a:rPr>
                        <a:t>5</a:t>
                      </a:r>
                      <a:endParaRPr lang="en-US" sz="3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6</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8</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10</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25822053"/>
                  </a:ext>
                </a:extLst>
              </a:tr>
              <a:tr h="959170">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y</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3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3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3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90509935"/>
                  </a:ext>
                </a:extLst>
              </a:tr>
            </a:tbl>
          </a:graphicData>
        </a:graphic>
      </p:graphicFrame>
      <p:sp>
        <p:nvSpPr>
          <p:cNvPr id="5" name="Rectangle 4"/>
          <p:cNvSpPr/>
          <p:nvPr/>
        </p:nvSpPr>
        <p:spPr>
          <a:xfrm>
            <a:off x="1447800" y="7831604"/>
            <a:ext cx="9873216" cy="969496"/>
          </a:xfrm>
          <a:prstGeom prst="rect">
            <a:avLst/>
          </a:prstGeom>
        </p:spPr>
        <p:txBody>
          <a:bodyPr wrap="none">
            <a:spAutoFit/>
          </a:bodyPr>
          <a:lstStyle/>
          <a:p>
            <a:pPr algn="just">
              <a:lnSpc>
                <a:spcPct val="150000"/>
              </a:lnSpc>
              <a:spcBef>
                <a:spcPts val="600"/>
              </a:spcBef>
              <a:spcAft>
                <a:spcPts val="800"/>
              </a:spcAft>
            </a:pPr>
            <a:r>
              <a:rPr lang="nl-NL" sz="3800" dirty="0">
                <a:solidFill>
                  <a:schemeClr val="bg1"/>
                </a:solidFill>
                <a:latin typeface="Arial" panose="020B0604020202020204" pitchFamily="34" charset="0"/>
                <a:ea typeface="Calibri" panose="020F0502020204030204" pitchFamily="34" charset="0"/>
                <a:cs typeface="Arial" panose="020B0604020202020204" pitchFamily="34" charset="0"/>
              </a:rPr>
              <a:t>Thay các giá trị của x vào công thức hàm </a:t>
            </a:r>
            <a:r>
              <a:rPr lang="nl-NL" sz="3800" dirty="0" smtClean="0">
                <a:solidFill>
                  <a:schemeClr val="bg1"/>
                </a:solidFill>
                <a:latin typeface="Arial" panose="020B0604020202020204" pitchFamily="34" charset="0"/>
                <a:ea typeface="Calibri" panose="020F0502020204030204" pitchFamily="34" charset="0"/>
                <a:cs typeface="Arial" panose="020B0604020202020204" pitchFamily="34" charset="0"/>
              </a:rPr>
              <a:t>số.</a:t>
            </a:r>
            <a:endParaRPr lang="en-US" sz="3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4421226" y="5304592"/>
            <a:ext cx="455574" cy="67710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nl-NL" sz="3800" b="1" dirty="0">
                <a:solidFill>
                  <a:srgbClr val="FF0000"/>
                </a:solidFill>
                <a:latin typeface="Arial" panose="020B0604020202020204" pitchFamily="34" charset="0"/>
                <a:ea typeface="Calibri" panose="020F0502020204030204" pitchFamily="34" charset="0"/>
                <a:cs typeface="Arial" panose="020B0604020202020204" pitchFamily="34" charset="0"/>
              </a:rPr>
              <a:t>0</a:t>
            </a:r>
            <a:endParaRPr lang="en-US" sz="3800" b="1" dirty="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6021167" y="5318735"/>
            <a:ext cx="726481" cy="67710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nl-NL" sz="3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32</a:t>
            </a:r>
            <a:endParaRPr lang="en-US" sz="3800" b="1" dirty="0">
              <a:solidFill>
                <a:srgbClr val="FF0000"/>
              </a:solidFill>
              <a:latin typeface="Arial" panose="020B0604020202020204" pitchFamily="34" charset="0"/>
              <a:cs typeface="Arial" panose="020B0604020202020204" pitchFamily="34" charset="0"/>
            </a:endParaRPr>
          </a:p>
        </p:txBody>
      </p:sp>
      <p:sp>
        <p:nvSpPr>
          <p:cNvPr id="28" name="Rectangle 27"/>
          <p:cNvSpPr/>
          <p:nvPr/>
        </p:nvSpPr>
        <p:spPr>
          <a:xfrm>
            <a:off x="7944395" y="5268208"/>
            <a:ext cx="726481" cy="67710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nl-NL" sz="3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48</a:t>
            </a:r>
            <a:endParaRPr lang="en-US" sz="3800" b="1" dirty="0">
              <a:solidFill>
                <a:srgbClr val="FF0000"/>
              </a:solidFill>
              <a:latin typeface="Arial" panose="020B0604020202020204" pitchFamily="34" charset="0"/>
              <a:cs typeface="Arial" panose="020B0604020202020204" pitchFamily="34" charset="0"/>
            </a:endParaRPr>
          </a:p>
        </p:txBody>
      </p:sp>
      <p:sp>
        <p:nvSpPr>
          <p:cNvPr id="29" name="Rectangle 28"/>
          <p:cNvSpPr/>
          <p:nvPr/>
        </p:nvSpPr>
        <p:spPr>
          <a:xfrm>
            <a:off x="9657059" y="5318735"/>
            <a:ext cx="726481" cy="67710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nl-NL" sz="3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50</a:t>
            </a:r>
            <a:endParaRPr lang="en-US" sz="3800" b="1" dirty="0">
              <a:solidFill>
                <a:srgbClr val="FF0000"/>
              </a:solidFill>
              <a:latin typeface="Arial" panose="020B0604020202020204" pitchFamily="34" charset="0"/>
              <a:cs typeface="Arial" panose="020B0604020202020204" pitchFamily="34" charset="0"/>
            </a:endParaRPr>
          </a:p>
        </p:txBody>
      </p:sp>
      <p:sp>
        <p:nvSpPr>
          <p:cNvPr id="30" name="Rectangle 29"/>
          <p:cNvSpPr/>
          <p:nvPr/>
        </p:nvSpPr>
        <p:spPr>
          <a:xfrm>
            <a:off x="11527639" y="5268208"/>
            <a:ext cx="726481" cy="67710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nl-NL" sz="3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48</a:t>
            </a:r>
            <a:endParaRPr lang="en-US" sz="3800" b="1" dirty="0">
              <a:solidFill>
                <a:srgbClr val="FF0000"/>
              </a:solidFill>
              <a:latin typeface="Arial" panose="020B0604020202020204" pitchFamily="34" charset="0"/>
              <a:cs typeface="Arial" panose="020B0604020202020204" pitchFamily="34" charset="0"/>
            </a:endParaRPr>
          </a:p>
        </p:txBody>
      </p:sp>
      <p:sp>
        <p:nvSpPr>
          <p:cNvPr id="31" name="Rectangle 30"/>
          <p:cNvSpPr/>
          <p:nvPr/>
        </p:nvSpPr>
        <p:spPr>
          <a:xfrm>
            <a:off x="13261954" y="5260820"/>
            <a:ext cx="726481" cy="67710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nl-NL" sz="3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32</a:t>
            </a:r>
            <a:endParaRPr lang="en-US" sz="3800" b="1" dirty="0">
              <a:solidFill>
                <a:srgbClr val="FF0000"/>
              </a:solidFill>
              <a:latin typeface="Arial" panose="020B0604020202020204" pitchFamily="34" charset="0"/>
              <a:cs typeface="Arial" panose="020B0604020202020204" pitchFamily="34" charset="0"/>
            </a:endParaRPr>
          </a:p>
        </p:txBody>
      </p:sp>
      <p:sp>
        <p:nvSpPr>
          <p:cNvPr id="32" name="Rectangle 31"/>
          <p:cNvSpPr/>
          <p:nvPr/>
        </p:nvSpPr>
        <p:spPr>
          <a:xfrm>
            <a:off x="15392400" y="5262821"/>
            <a:ext cx="455574" cy="67710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nl-NL" sz="3800" b="1" dirty="0">
                <a:solidFill>
                  <a:srgbClr val="FF0000"/>
                </a:solidFill>
                <a:latin typeface="Arial" panose="020B0604020202020204" pitchFamily="34" charset="0"/>
                <a:ea typeface="Calibri" panose="020F0502020204030204" pitchFamily="34" charset="0"/>
                <a:cs typeface="Arial" panose="020B0604020202020204" pitchFamily="34" charset="0"/>
              </a:rPr>
              <a:t>0</a:t>
            </a:r>
            <a:endParaRPr lang="en-US" sz="3800" b="1" dirty="0">
              <a:solidFill>
                <a:srgbClr val="FF0000"/>
              </a:solidFill>
              <a:latin typeface="Arial" panose="020B0604020202020204" pitchFamily="34" charset="0"/>
              <a:cs typeface="Arial" panose="020B0604020202020204" pitchFamily="34" charset="0"/>
            </a:endParaRPr>
          </a:p>
        </p:txBody>
      </p:sp>
      <p:pic>
        <p:nvPicPr>
          <p:cNvPr id="33" name="Picture 5"/>
          <p:cNvPicPr>
            <a:picLocks noChangeAspect="1"/>
          </p:cNvPicPr>
          <p:nvPr/>
        </p:nvPicPr>
        <p:blipFill rotWithShape="1">
          <a:blip r:embed="rId3"/>
          <a:srcRect l="71258" t="36429"/>
          <a:stretch/>
        </p:blipFill>
        <p:spPr>
          <a:xfrm>
            <a:off x="13868400" y="6743700"/>
            <a:ext cx="2124778" cy="2898253"/>
          </a:xfrm>
          <a:prstGeom prst="rect">
            <a:avLst/>
          </a:prstGeom>
        </p:spPr>
      </p:pic>
      <p:sp>
        <p:nvSpPr>
          <p:cNvPr id="34" name="Oval Callout 33"/>
          <p:cNvSpPr/>
          <p:nvPr/>
        </p:nvSpPr>
        <p:spPr>
          <a:xfrm>
            <a:off x="8636005" y="6891187"/>
            <a:ext cx="1641441" cy="69177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arn(inVertical)">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randombar(horizontal)">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8" grpId="0" animBg="1"/>
      <p:bldP spid="25" grpId="0" animBg="1"/>
      <p:bldP spid="28" grpId="0" animBg="1"/>
      <p:bldP spid="29" grpId="0" animBg="1"/>
      <p:bldP spid="30" grpId="0" animBg="1"/>
      <p:bldP spid="31" grpId="0" animBg="1"/>
      <p:bldP spid="32"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97066" y="8915933"/>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242284" y="-1002878"/>
            <a:ext cx="10473715" cy="3750770"/>
          </a:xfrm>
          <a:prstGeom prst="rect">
            <a:avLst/>
          </a:prstGeom>
        </p:spPr>
      </p:pic>
      <p:grpSp>
        <p:nvGrpSpPr>
          <p:cNvPr id="17" name="Group 16"/>
          <p:cNvGrpSpPr/>
          <p:nvPr/>
        </p:nvGrpSpPr>
        <p:grpSpPr>
          <a:xfrm>
            <a:off x="6705600" y="558632"/>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LUYỆN TẬP 1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57200" y="8343900"/>
            <a:ext cx="1779851" cy="156346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871074" y="4113338"/>
              <a:ext cx="1974010" cy="2315555"/>
            </a:xfrm>
            <a:prstGeom prst="rect">
              <a:avLst/>
            </a:prstGeom>
          </p:spPr>
        </p:pic>
      </p:grpSp>
      <p:sp>
        <p:nvSpPr>
          <p:cNvPr id="7" name="Rectangle 6"/>
          <p:cNvSpPr/>
          <p:nvPr/>
        </p:nvSpPr>
        <p:spPr>
          <a:xfrm>
            <a:off x="1171414" y="1960751"/>
            <a:ext cx="16054066" cy="4478149"/>
          </a:xfrm>
          <a:prstGeom prst="rect">
            <a:avLst/>
          </a:prstGeom>
        </p:spPr>
        <p:txBody>
          <a:bodyPr wrap="square">
            <a:spAutoFit/>
          </a:bodyPr>
          <a:lstStyle/>
          <a:p>
            <a:pPr marR="30480" algn="just">
              <a:lnSpc>
                <a:spcPct val="150000"/>
              </a:lnSpc>
            </a:pP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Cho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hàm</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y = (x – 1)(2 – 3x). </a:t>
            </a:r>
          </a:p>
          <a:p>
            <a:pPr marL="30480" marR="30480" algn="just">
              <a:lnSpc>
                <a:spcPct val="150000"/>
              </a:lnSpc>
            </a:pP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Hàm</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đã</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cho</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phải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hàm</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bậc</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hai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không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Nếu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hãy</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xác</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định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các</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hệ</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 b, c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nó</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marL="30480" marR="30480" algn="just">
              <a:lnSpc>
                <a:spcPct val="150000"/>
              </a:lnSpc>
            </a:pP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b)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Thay</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dấu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bằng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các</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thích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hợp</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để</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hoàn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thành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bảng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giá</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trị</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hàm</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đã</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cho</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821170578"/>
              </p:ext>
            </p:extLst>
          </p:nvPr>
        </p:nvGraphicFramePr>
        <p:xfrm>
          <a:off x="3962400" y="7090086"/>
          <a:ext cx="11049000" cy="1863414"/>
        </p:xfrm>
        <a:graphic>
          <a:graphicData uri="http://schemas.openxmlformats.org/drawingml/2006/table">
            <a:tbl>
              <a:tblPr firstRow="1" firstCol="1" bandRow="1"/>
              <a:tblGrid>
                <a:gridCol w="2209800">
                  <a:extLst>
                    <a:ext uri="{9D8B030D-6E8A-4147-A177-3AD203B41FA5}">
                      <a16:colId xmlns:a16="http://schemas.microsoft.com/office/drawing/2014/main" xmlns="" val="4013374148"/>
                    </a:ext>
                  </a:extLst>
                </a:gridCol>
                <a:gridCol w="2209800">
                  <a:extLst>
                    <a:ext uri="{9D8B030D-6E8A-4147-A177-3AD203B41FA5}">
                      <a16:colId xmlns:a16="http://schemas.microsoft.com/office/drawing/2014/main" xmlns="" val="1774106567"/>
                    </a:ext>
                  </a:extLst>
                </a:gridCol>
                <a:gridCol w="2209800">
                  <a:extLst>
                    <a:ext uri="{9D8B030D-6E8A-4147-A177-3AD203B41FA5}">
                      <a16:colId xmlns:a16="http://schemas.microsoft.com/office/drawing/2014/main" xmlns="" val="2123565272"/>
                    </a:ext>
                  </a:extLst>
                </a:gridCol>
                <a:gridCol w="2209800">
                  <a:extLst>
                    <a:ext uri="{9D8B030D-6E8A-4147-A177-3AD203B41FA5}">
                      <a16:colId xmlns:a16="http://schemas.microsoft.com/office/drawing/2014/main" xmlns="" val="3074097588"/>
                    </a:ext>
                  </a:extLst>
                </a:gridCol>
                <a:gridCol w="2209800">
                  <a:extLst>
                    <a:ext uri="{9D8B030D-6E8A-4147-A177-3AD203B41FA5}">
                      <a16:colId xmlns:a16="http://schemas.microsoft.com/office/drawing/2014/main" xmlns="" val="2375414851"/>
                    </a:ext>
                  </a:extLst>
                </a:gridCol>
              </a:tblGrid>
              <a:tr h="931707">
                <a:tc>
                  <a:txBody>
                    <a:bodyPr/>
                    <a:lstStyle/>
                    <a:p>
                      <a:pPr algn="ctr">
                        <a:lnSpc>
                          <a:spcPct val="150000"/>
                        </a:lnSpc>
                        <a:spcBef>
                          <a:spcPts val="600"/>
                        </a:spcBef>
                        <a:spcAft>
                          <a:spcPts val="0"/>
                        </a:spcAft>
                      </a:pPr>
                      <a:r>
                        <a:rPr lang="nl-NL" sz="3800" dirty="0">
                          <a:effectLst/>
                          <a:latin typeface="Arial" panose="020B0604020202020204" pitchFamily="34" charset="0"/>
                          <a:ea typeface="Calibri" panose="020F0502020204030204" pitchFamily="34" charset="0"/>
                          <a:cs typeface="Arial" panose="020B0604020202020204" pitchFamily="34" charset="0"/>
                        </a:rPr>
                        <a:t>x</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nl-NL" sz="3800" dirty="0">
                          <a:effectLst/>
                          <a:latin typeface="Arial" panose="020B0604020202020204" pitchFamily="34" charset="0"/>
                          <a:ea typeface="Calibri" panose="020F0502020204030204" pitchFamily="34" charset="0"/>
                          <a:cs typeface="Arial" panose="020B0604020202020204" pitchFamily="34" charset="0"/>
                        </a:rPr>
                        <a:t>-2</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nl-NL" sz="3800">
                          <a:effectLst/>
                          <a:latin typeface="Arial" panose="020B0604020202020204" pitchFamily="34" charset="0"/>
                          <a:ea typeface="Calibri" panose="020F0502020204030204" pitchFamily="34" charset="0"/>
                          <a:cs typeface="Arial" panose="020B0604020202020204" pitchFamily="34" charset="0"/>
                        </a:rPr>
                        <a:t>-1</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nl-NL" sz="3800">
                          <a:effectLst/>
                          <a:latin typeface="Arial" panose="020B0604020202020204" pitchFamily="34" charset="0"/>
                          <a:ea typeface="Calibri" panose="020F0502020204030204" pitchFamily="34" charset="0"/>
                          <a:cs typeface="Arial" panose="020B0604020202020204" pitchFamily="34" charset="0"/>
                        </a:rPr>
                        <a:t>0</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nl-NL" sz="3800">
                          <a:effectLst/>
                          <a:latin typeface="Arial" panose="020B0604020202020204" pitchFamily="34" charset="0"/>
                          <a:ea typeface="Calibri" panose="020F0502020204030204" pitchFamily="34" charset="0"/>
                          <a:cs typeface="Arial" panose="020B0604020202020204" pitchFamily="34" charset="0"/>
                        </a:rPr>
                        <a:t>1</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68879885"/>
                  </a:ext>
                </a:extLst>
              </a:tr>
              <a:tr h="931707">
                <a:tc>
                  <a:txBody>
                    <a:bodyPr/>
                    <a:lstStyle/>
                    <a:p>
                      <a:pPr algn="ctr">
                        <a:lnSpc>
                          <a:spcPct val="150000"/>
                        </a:lnSpc>
                        <a:spcBef>
                          <a:spcPts val="600"/>
                        </a:spcBef>
                        <a:spcAft>
                          <a:spcPts val="0"/>
                        </a:spcAft>
                      </a:pPr>
                      <a:r>
                        <a:rPr lang="nl-NL" sz="3800" dirty="0">
                          <a:effectLst/>
                          <a:latin typeface="Arial" panose="020B0604020202020204" pitchFamily="34" charset="0"/>
                          <a:ea typeface="Calibri" panose="020F0502020204030204" pitchFamily="34" charset="0"/>
                          <a:cs typeface="Arial" panose="020B0604020202020204" pitchFamily="34" charset="0"/>
                        </a:rPr>
                        <a:t>y</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nl-NL"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nl-NL"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nl-NL"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nl-NL" sz="3800" dirty="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6452671"/>
                  </a:ext>
                </a:extLst>
              </a:tr>
            </a:tbl>
          </a:graphicData>
        </a:graphic>
      </p:graphicFrame>
    </p:spTree>
    <p:extLst>
      <p:ext uri="{BB962C8B-B14F-4D97-AF65-F5344CB8AC3E}">
        <p14:creationId xmlns:p14="http://schemas.microsoft.com/office/powerpoint/2010/main" val="31487680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9200" y="8648700"/>
            <a:ext cx="20955000" cy="9934286"/>
            <a:chOff x="0" y="0"/>
            <a:chExt cx="5920967" cy="3624054"/>
          </a:xfrm>
        </p:grpSpPr>
        <p:sp>
          <p:nvSpPr>
            <p:cNvPr id="4"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sp>
        <p:nvSpPr>
          <p:cNvPr id="22" name="Oval Callout 21"/>
          <p:cNvSpPr/>
          <p:nvPr/>
        </p:nvSpPr>
        <p:spPr>
          <a:xfrm>
            <a:off x="8305800" y="4191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2" name="Rectangle 1"/>
              <p:cNvSpPr/>
              <p:nvPr/>
            </p:nvSpPr>
            <p:spPr>
              <a:xfrm>
                <a:off x="1905000" y="1943100"/>
                <a:ext cx="15240000" cy="1949252"/>
              </a:xfrm>
              <a:prstGeom prst="rect">
                <a:avLst/>
              </a:prstGeom>
            </p:spPr>
            <p:txBody>
              <a:bodyPr wrap="square">
                <a:spAutoFit/>
              </a:bodyPr>
              <a:lstStyle/>
              <a:p>
                <a:pPr algn="just">
                  <a:lnSpc>
                    <a:spcPct val="150000"/>
                  </a:lnSpc>
                  <a:spcAft>
                    <a:spcPts val="800"/>
                  </a:spcAft>
                </a:pPr>
                <a:r>
                  <a:rPr lang="en-US" sz="3800" dirty="0">
                    <a:latin typeface="Arial" panose="020B0604020202020204" pitchFamily="34" charset="0"/>
                    <a:ea typeface="Times New Roman" panose="02020603050405020304" pitchFamily="18" charset="0"/>
                    <a:cs typeface="Arial" panose="020B0604020202020204" pitchFamily="34" charset="0"/>
                  </a:rPr>
                  <a:t>a) Ta </a:t>
                </a:r>
                <a:r>
                  <a:rPr lang="en-US" sz="3800" dirty="0" err="1">
                    <a:latin typeface="Arial" panose="020B0604020202020204" pitchFamily="34" charset="0"/>
                    <a:ea typeface="Times New Roman" panose="02020603050405020304" pitchFamily="18" charset="0"/>
                    <a:cs typeface="Arial" panose="020B0604020202020204" pitchFamily="34" charset="0"/>
                  </a:rPr>
                  <a:t>có</a:t>
                </a:r>
                <a:r>
                  <a:rPr lang="en-US" sz="3800" dirty="0">
                    <a:latin typeface="Arial" panose="020B0604020202020204" pitchFamily="34" charset="0"/>
                    <a:ea typeface="Times New Roman" panose="02020603050405020304" pitchFamily="18" charset="0"/>
                    <a:cs typeface="Arial" panose="020B0604020202020204" pitchFamily="34" charset="0"/>
                  </a:rPr>
                  <a:t>: y = </a:t>
                </a:r>
                <a14:m>
                  <m:oMath xmlns:m="http://schemas.openxmlformats.org/officeDocument/2006/math">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 −1)(2 − 3</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+5</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38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smtClean="0">
                    <a:effectLst/>
                    <a:latin typeface="Arial" panose="020B0604020202020204" pitchFamily="34" charset="0"/>
                    <a:ea typeface="Times New Roman" panose="02020603050405020304" pitchFamily="18" charset="0"/>
                    <a:cs typeface="Arial" panose="020B0604020202020204" pitchFamily="34" charset="0"/>
                  </a:rPr>
                  <a:t>Hàm</a:t>
                </a:r>
                <a:r>
                  <a:rPr lang="en-US" sz="38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hàm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bậc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hai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hệ</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a:t>
                </a:r>
                <a:r>
                  <a:rPr lang="en-US" sz="38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=−3,  </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𝑏</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  </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05000" y="1943100"/>
                <a:ext cx="15240000" cy="1949252"/>
              </a:xfrm>
              <a:prstGeom prst="rect">
                <a:avLst/>
              </a:prstGeom>
              <a:blipFill>
                <a:blip r:embed="rId2"/>
                <a:stretch>
                  <a:fillRect l="-1320" b="-5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941908641"/>
                  </p:ext>
                </p:extLst>
              </p:nvPr>
            </p:nvGraphicFramePr>
            <p:xfrm>
              <a:off x="4152900" y="5098262"/>
              <a:ext cx="10058400" cy="2026438"/>
            </p:xfrm>
            <a:graphic>
              <a:graphicData uri="http://schemas.openxmlformats.org/drawingml/2006/table">
                <a:tbl>
                  <a:tblPr firstRow="1" firstCol="1" bandRow="1"/>
                  <a:tblGrid>
                    <a:gridCol w="2011680">
                      <a:extLst>
                        <a:ext uri="{9D8B030D-6E8A-4147-A177-3AD203B41FA5}">
                          <a16:colId xmlns:a16="http://schemas.microsoft.com/office/drawing/2014/main" xmlns="" val="4058191313"/>
                        </a:ext>
                      </a:extLst>
                    </a:gridCol>
                    <a:gridCol w="2011680">
                      <a:extLst>
                        <a:ext uri="{9D8B030D-6E8A-4147-A177-3AD203B41FA5}">
                          <a16:colId xmlns:a16="http://schemas.microsoft.com/office/drawing/2014/main" xmlns="" val="2912947862"/>
                        </a:ext>
                      </a:extLst>
                    </a:gridCol>
                    <a:gridCol w="2011680">
                      <a:extLst>
                        <a:ext uri="{9D8B030D-6E8A-4147-A177-3AD203B41FA5}">
                          <a16:colId xmlns:a16="http://schemas.microsoft.com/office/drawing/2014/main" xmlns="" val="2198919959"/>
                        </a:ext>
                      </a:extLst>
                    </a:gridCol>
                    <a:gridCol w="2011680">
                      <a:extLst>
                        <a:ext uri="{9D8B030D-6E8A-4147-A177-3AD203B41FA5}">
                          <a16:colId xmlns:a16="http://schemas.microsoft.com/office/drawing/2014/main" xmlns="" val="2446834019"/>
                        </a:ext>
                      </a:extLst>
                    </a:gridCol>
                    <a:gridCol w="2011680">
                      <a:extLst>
                        <a:ext uri="{9D8B030D-6E8A-4147-A177-3AD203B41FA5}">
                          <a16:colId xmlns:a16="http://schemas.microsoft.com/office/drawing/2014/main" xmlns="" val="802282788"/>
                        </a:ext>
                      </a:extLst>
                    </a:gridCol>
                  </a:tblGrid>
                  <a:tr h="1013219">
                    <a:tc>
                      <a:txBody>
                        <a:bodyPr/>
                        <a:lstStyle/>
                        <a:p>
                          <a:pPr marL="76200" marR="7620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b="1" i="1">
                                    <a:effectLst/>
                                    <a:latin typeface="Cambria Math" panose="02040503050406030204" pitchFamily="18" charset="0"/>
                                    <a:ea typeface="Times New Roman" panose="02020603050405020304" pitchFamily="18" charset="0"/>
                                    <a:cs typeface="Times New Roman" panose="02020603050405020304" pitchFamily="18" charset="0"/>
                                  </a:rPr>
                                  <m:t>𝐱</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-2</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-1</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0</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1</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20477569"/>
                      </a:ext>
                    </a:extLst>
                  </a:tr>
                  <a:tr h="1013219">
                    <a:tc>
                      <a:txBody>
                        <a:bodyPr/>
                        <a:lstStyle/>
                        <a:p>
                          <a:pPr marL="76200" marR="7620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b="1" i="1">
                                    <a:effectLst/>
                                    <a:latin typeface="Cambria Math" panose="02040503050406030204" pitchFamily="18" charset="0"/>
                                    <a:ea typeface="Times New Roman" panose="02020603050405020304" pitchFamily="18" charset="0"/>
                                    <a:cs typeface="Times New Roman" panose="02020603050405020304" pitchFamily="18" charset="0"/>
                                  </a:rPr>
                                  <m:t>𝐲</m:t>
                                </m:r>
                              </m:oMath>
                            </m:oMathPara>
                          </a14:m>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-25</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-11</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-3</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76122246"/>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941908641"/>
                  </p:ext>
                </p:extLst>
              </p:nvPr>
            </p:nvGraphicFramePr>
            <p:xfrm>
              <a:off x="4152900" y="5098262"/>
              <a:ext cx="10058400" cy="2026438"/>
            </p:xfrm>
            <a:graphic>
              <a:graphicData uri="http://schemas.openxmlformats.org/drawingml/2006/table">
                <a:tbl>
                  <a:tblPr firstRow="1" firstCol="1" bandRow="1"/>
                  <a:tblGrid>
                    <a:gridCol w="2011680">
                      <a:extLst>
                        <a:ext uri="{9D8B030D-6E8A-4147-A177-3AD203B41FA5}">
                          <a16:colId xmlns:a16="http://schemas.microsoft.com/office/drawing/2014/main" val="4058191313"/>
                        </a:ext>
                      </a:extLst>
                    </a:gridCol>
                    <a:gridCol w="2011680">
                      <a:extLst>
                        <a:ext uri="{9D8B030D-6E8A-4147-A177-3AD203B41FA5}">
                          <a16:colId xmlns:a16="http://schemas.microsoft.com/office/drawing/2014/main" val="2912947862"/>
                        </a:ext>
                      </a:extLst>
                    </a:gridCol>
                    <a:gridCol w="2011680">
                      <a:extLst>
                        <a:ext uri="{9D8B030D-6E8A-4147-A177-3AD203B41FA5}">
                          <a16:colId xmlns:a16="http://schemas.microsoft.com/office/drawing/2014/main" val="2198919959"/>
                        </a:ext>
                      </a:extLst>
                    </a:gridCol>
                    <a:gridCol w="2011680">
                      <a:extLst>
                        <a:ext uri="{9D8B030D-6E8A-4147-A177-3AD203B41FA5}">
                          <a16:colId xmlns:a16="http://schemas.microsoft.com/office/drawing/2014/main" val="2446834019"/>
                        </a:ext>
                      </a:extLst>
                    </a:gridCol>
                    <a:gridCol w="2011680">
                      <a:extLst>
                        <a:ext uri="{9D8B030D-6E8A-4147-A177-3AD203B41FA5}">
                          <a16:colId xmlns:a16="http://schemas.microsoft.com/office/drawing/2014/main" val="802282788"/>
                        </a:ext>
                      </a:extLst>
                    </a:gridCol>
                  </a:tblGrid>
                  <a:tr h="1013219">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3" t="-599" r="-400909" b="-103593"/>
                          </a:stretch>
                        </a:blip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-2</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-1</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0</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1</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0477569"/>
                      </a:ext>
                    </a:extLst>
                  </a:tr>
                  <a:tr h="1013219">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3" t="-101205" r="-400909" b="-4217"/>
                          </a:stretch>
                        </a:blipFill>
                      </a:tcPr>
                    </a:tc>
                    <a:tc>
                      <a:txBody>
                        <a:bodyPr/>
                        <a:lstStyle/>
                        <a:p>
                          <a:pPr marL="76200" marR="76200" algn="ctr">
                            <a:lnSpc>
                              <a:spcPct val="150000"/>
                            </a:lnSpc>
                            <a:spcBef>
                              <a:spcPts val="600"/>
                            </a:spcBef>
                            <a:spcAft>
                              <a:spcPts val="6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-25</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-11</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-3</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122246"/>
                      </a:ext>
                    </a:extLst>
                  </a:tr>
                </a:tbl>
              </a:graphicData>
            </a:graphic>
          </p:graphicFrame>
        </mc:Fallback>
      </mc:AlternateContent>
      <p:sp>
        <p:nvSpPr>
          <p:cNvPr id="8" name="Rectangle 1"/>
          <p:cNvSpPr>
            <a:spLocks noChangeArrowheads="1"/>
          </p:cNvSpPr>
          <p:nvPr/>
        </p:nvSpPr>
        <p:spPr bwMode="auto">
          <a:xfrm>
            <a:off x="1925664" y="4387739"/>
            <a:ext cx="24384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a:t>
            </a:r>
            <a:endParaRPr kumimoji="0" lang="en-US" altLang="en-US" sz="3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26" name="Picture 5"/>
          <p:cNvPicPr>
            <a:picLocks noChangeAspect="1"/>
          </p:cNvPicPr>
          <p:nvPr/>
        </p:nvPicPr>
        <p:blipFill rotWithShape="1">
          <a:blip r:embed="rId4"/>
          <a:srcRect l="71258" t="36429"/>
          <a:stretch/>
        </p:blipFill>
        <p:spPr>
          <a:xfrm>
            <a:off x="15392400" y="6090171"/>
            <a:ext cx="2385364" cy="3086776"/>
          </a:xfrm>
          <a:prstGeom prst="rect">
            <a:avLst/>
          </a:prstGeom>
        </p:spPr>
      </p:pic>
      <p:pic>
        <p:nvPicPr>
          <p:cNvPr id="35"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3199845" y="-498453"/>
            <a:ext cx="5889496" cy="2109103"/>
          </a:xfrm>
          <a:prstGeom prst="rect">
            <a:avLst/>
          </a:prstGeom>
        </p:spPr>
      </p:pic>
      <p:grpSp>
        <p:nvGrpSpPr>
          <p:cNvPr id="36" name="Group 35"/>
          <p:cNvGrpSpPr/>
          <p:nvPr/>
        </p:nvGrpSpPr>
        <p:grpSpPr>
          <a:xfrm>
            <a:off x="15899282" y="275721"/>
            <a:ext cx="1371600" cy="1189610"/>
            <a:chOff x="1028700" y="3663315"/>
            <a:chExt cx="3215601" cy="3215601"/>
          </a:xfrm>
        </p:grpSpPr>
        <p:grpSp>
          <p:nvGrpSpPr>
            <p:cNvPr id="37" name="Group 4"/>
            <p:cNvGrpSpPr/>
            <p:nvPr/>
          </p:nvGrpSpPr>
          <p:grpSpPr>
            <a:xfrm>
              <a:off x="1028700" y="3663315"/>
              <a:ext cx="3215601" cy="3215601"/>
              <a:chOff x="0" y="0"/>
              <a:chExt cx="6350000" cy="6350000"/>
            </a:xfrm>
          </p:grpSpPr>
          <p:sp>
            <p:nvSpPr>
              <p:cNvPr id="4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40"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3810" y="4412692"/>
              <a:ext cx="2065380" cy="1716847"/>
            </a:xfrm>
            <a:prstGeom prst="rect">
              <a:avLst/>
            </a:prstGeom>
          </p:spPr>
        </p:pic>
      </p:grpSp>
      <p:grpSp>
        <p:nvGrpSpPr>
          <p:cNvPr id="42" name="Group 41"/>
          <p:cNvGrpSpPr/>
          <p:nvPr/>
        </p:nvGrpSpPr>
        <p:grpSpPr>
          <a:xfrm>
            <a:off x="685800" y="7476205"/>
            <a:ext cx="1548977" cy="1429073"/>
            <a:chOff x="14043699" y="3663315"/>
            <a:chExt cx="3215601" cy="3215601"/>
          </a:xfrm>
        </p:grpSpPr>
        <p:grpSp>
          <p:nvGrpSpPr>
            <p:cNvPr id="43" name="Group 10"/>
            <p:cNvGrpSpPr/>
            <p:nvPr/>
          </p:nvGrpSpPr>
          <p:grpSpPr>
            <a:xfrm>
              <a:off x="14043699" y="3663315"/>
              <a:ext cx="3215601" cy="3215601"/>
              <a:chOff x="0" y="0"/>
              <a:chExt cx="6350000" cy="6350000"/>
            </a:xfrm>
          </p:grpSpPr>
          <p:sp>
            <p:nvSpPr>
              <p:cNvPr id="45"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44"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084178" y="4054340"/>
              <a:ext cx="1134643" cy="2433550"/>
            </a:xfrm>
            <a:prstGeom prst="rect">
              <a:avLst/>
            </a:prstGeom>
          </p:spPr>
        </p:pic>
      </p:grpSp>
    </p:spTree>
    <p:extLst>
      <p:ext uri="{BB962C8B-B14F-4D97-AF65-F5344CB8AC3E}">
        <p14:creationId xmlns:p14="http://schemas.microsoft.com/office/powerpoint/2010/main" val="140433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5" name="Group 14"/>
          <p:cNvGrpSpPr/>
          <p:nvPr/>
        </p:nvGrpSpPr>
        <p:grpSpPr>
          <a:xfrm>
            <a:off x="6248399" y="114300"/>
            <a:ext cx="5562600" cy="1143000"/>
            <a:chOff x="381000" y="114300"/>
            <a:chExt cx="5562600" cy="11430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301355" y="114300"/>
              <a:ext cx="3743332"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VẬN DỤNG 1</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mc:AlternateContent xmlns:mc="http://schemas.openxmlformats.org/markup-compatibility/2006" xmlns:a14="http://schemas.microsoft.com/office/drawing/2010/main">
        <mc:Choice Requires="a14">
          <p:sp>
            <p:nvSpPr>
              <p:cNvPr id="35" name="Rectangle 34"/>
              <p:cNvSpPr/>
              <p:nvPr/>
            </p:nvSpPr>
            <p:spPr>
              <a:xfrm>
                <a:off x="1066800" y="1249238"/>
                <a:ext cx="16123120" cy="4503862"/>
              </a:xfrm>
              <a:prstGeom prst="rect">
                <a:avLst/>
              </a:prstGeom>
            </p:spPr>
            <p:txBody>
              <a:bodyPr wrap="square">
                <a:spAutoFit/>
              </a:bodyPr>
              <a:lstStyle/>
              <a:p>
                <a:pPr algn="just">
                  <a:lnSpc>
                    <a:spcPct val="150000"/>
                  </a:lnSpc>
                </a:pPr>
                <a:r>
                  <a:rPr lang="vi-VN" sz="3800" dirty="0" smtClean="0">
                    <a:cs typeface="Arial" panose="020B0604020202020204" pitchFamily="34" charset="0"/>
                  </a:rPr>
                  <a:t>Một viên bi rơi tự do từ độ cao 19,6 m xuống mặt đất. Độ cao h (mét) so với mặt đất của viên bi trong khi rơi phụ thuộc vào thời gian t (giây) theo công thức: </a:t>
                </a:r>
                <a14:m>
                  <m:oMath xmlns:m="http://schemas.openxmlformats.org/officeDocument/2006/math">
                    <m:r>
                      <a:rPr lang="vi-VN" sz="3800" i="1" dirty="0" smtClean="0">
                        <a:latin typeface="Cambria Math" panose="02040503050406030204" pitchFamily="18" charset="0"/>
                        <a:cs typeface="Arial" panose="020B0604020202020204" pitchFamily="34" charset="0"/>
                      </a:rPr>
                      <m:t>h</m:t>
                    </m:r>
                    <m:r>
                      <a:rPr lang="vi-VN" sz="3800" i="1" dirty="0" smtClean="0">
                        <a:latin typeface="Cambria Math" panose="02040503050406030204" pitchFamily="18" charset="0"/>
                        <a:cs typeface="Arial" panose="020B0604020202020204" pitchFamily="34" charset="0"/>
                      </a:rPr>
                      <m:t>=19,6 – 4,9</m:t>
                    </m:r>
                    <m:sSup>
                      <m:sSupPr>
                        <m:ctrlPr>
                          <a:rPr lang="vi-VN" sz="3800" i="1" dirty="0" smtClean="0">
                            <a:latin typeface="Cambria Math"/>
                            <a:cs typeface="Arial" panose="020B0604020202020204" pitchFamily="34" charset="0"/>
                          </a:rPr>
                        </m:ctrlPr>
                      </m:sSupPr>
                      <m:e>
                        <m:r>
                          <a:rPr lang="en-US" sz="3800" b="0" i="1" dirty="0" smtClean="0">
                            <a:latin typeface="Cambria Math" panose="02040503050406030204" pitchFamily="18" charset="0"/>
                            <a:cs typeface="Arial" panose="020B0604020202020204" pitchFamily="34" charset="0"/>
                          </a:rPr>
                          <m:t>𝑡</m:t>
                        </m:r>
                      </m:e>
                      <m:sup>
                        <m:r>
                          <a:rPr lang="en-US" sz="3800" b="0" i="1" dirty="0" smtClean="0">
                            <a:latin typeface="Cambria Math" panose="02040503050406030204" pitchFamily="18" charset="0"/>
                            <a:cs typeface="Arial" panose="020B0604020202020204" pitchFamily="34" charset="0"/>
                          </a:rPr>
                          <m:t>2</m:t>
                        </m:r>
                      </m:sup>
                    </m:sSup>
                    <m:r>
                      <a:rPr lang="vi-VN" sz="3800" i="1" dirty="0" smtClean="0">
                        <a:latin typeface="Cambria Math" panose="02040503050406030204" pitchFamily="18" charset="0"/>
                        <a:cs typeface="Arial" panose="020B0604020202020204" pitchFamily="34" charset="0"/>
                      </a:rPr>
                      <m:t>;</m:t>
                    </m:r>
                    <m:r>
                      <a:rPr lang="en-US" sz="3800" b="0" i="1" dirty="0" smtClean="0">
                        <a:latin typeface="Cambria Math" panose="02040503050406030204" pitchFamily="18" charset="0"/>
                        <a:cs typeface="Arial" panose="020B0604020202020204" pitchFamily="34" charset="0"/>
                      </a:rPr>
                      <m:t> </m:t>
                    </m:r>
                    <m:r>
                      <a:rPr lang="vi-VN" sz="3800" i="1" dirty="0" smtClean="0">
                        <a:latin typeface="Cambria Math" panose="02040503050406030204" pitchFamily="18" charset="0"/>
                        <a:cs typeface="Arial" panose="020B0604020202020204" pitchFamily="34" charset="0"/>
                      </a:rPr>
                      <m:t> </m:t>
                    </m:r>
                    <m:r>
                      <a:rPr lang="vi-VN" sz="3800" i="1" dirty="0" smtClean="0">
                        <a:latin typeface="Cambria Math" panose="02040503050406030204" pitchFamily="18" charset="0"/>
                        <a:cs typeface="Arial" panose="020B0604020202020204" pitchFamily="34" charset="0"/>
                      </a:rPr>
                      <m:t>h</m:t>
                    </m:r>
                    <m:r>
                      <a:rPr lang="vi-VN" sz="3800" i="1" dirty="0" smtClean="0">
                        <a:latin typeface="Cambria Math" panose="02040503050406030204" pitchFamily="18" charset="0"/>
                        <a:cs typeface="Arial" panose="020B0604020202020204" pitchFamily="34" charset="0"/>
                      </a:rPr>
                      <m:t>, </m:t>
                    </m:r>
                    <m:r>
                      <a:rPr lang="vi-VN" sz="3800" i="1" dirty="0" smtClean="0">
                        <a:latin typeface="Cambria Math" panose="02040503050406030204" pitchFamily="18" charset="0"/>
                        <a:cs typeface="Arial" panose="020B0604020202020204" pitchFamily="34" charset="0"/>
                      </a:rPr>
                      <m:t>𝑡</m:t>
                    </m:r>
                    <m:r>
                      <a:rPr lang="vi-VN" sz="3800" i="1" dirty="0" smtClean="0">
                        <a:latin typeface="Cambria Math" panose="02040503050406030204" pitchFamily="18" charset="0"/>
                        <a:cs typeface="Arial" panose="020B0604020202020204" pitchFamily="34" charset="0"/>
                      </a:rPr>
                      <m:t> ≥ 0. </m:t>
                    </m:r>
                  </m:oMath>
                </a14:m>
                <a:endParaRPr lang="vi-VN" sz="3800" dirty="0">
                  <a:cs typeface="Arial" panose="020B0604020202020204" pitchFamily="34" charset="0"/>
                </a:endParaRPr>
              </a:p>
              <a:p>
                <a:pPr algn="just">
                  <a:lnSpc>
                    <a:spcPct val="150000"/>
                  </a:lnSpc>
                </a:pPr>
                <a:r>
                  <a:rPr lang="vi-VN" sz="3800" dirty="0">
                    <a:cs typeface="Arial" panose="020B0604020202020204" pitchFamily="34" charset="0"/>
                  </a:rPr>
                  <a:t>a) Hỏi sau bao nhiêu giây kể từ khi rơi thì viên bi chạm đất?</a:t>
                </a:r>
              </a:p>
              <a:p>
                <a:pPr algn="just">
                  <a:lnSpc>
                    <a:spcPct val="150000"/>
                  </a:lnSpc>
                </a:pPr>
                <a:r>
                  <a:rPr lang="vi-VN" sz="3800" dirty="0">
                    <a:cs typeface="Arial" panose="020B0604020202020204" pitchFamily="34" charset="0"/>
                  </a:rPr>
                  <a:t>b) Tìm tập xác định và tập giá trị của hàm số h. </a:t>
                </a:r>
              </a:p>
            </p:txBody>
          </p:sp>
        </mc:Choice>
        <mc:Fallback xmlns="">
          <p:sp>
            <p:nvSpPr>
              <p:cNvPr id="35" name="Rectangle 34"/>
              <p:cNvSpPr>
                <a:spLocks noRot="1" noChangeAspect="1" noMove="1" noResize="1" noEditPoints="1" noAdjustHandles="1" noChangeArrowheads="1" noChangeShapeType="1" noTextEdit="1"/>
              </p:cNvSpPr>
              <p:nvPr/>
            </p:nvSpPr>
            <p:spPr>
              <a:xfrm>
                <a:off x="1066800" y="1249238"/>
                <a:ext cx="16123120" cy="4503862"/>
              </a:xfrm>
              <a:prstGeom prst="rect">
                <a:avLst/>
              </a:prstGeom>
              <a:blipFill>
                <a:blip r:embed="rId12"/>
                <a:stretch>
                  <a:fillRect l="-1248" r="-1248" b="-1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647950" y="6963905"/>
                <a:ext cx="12306300" cy="1846659"/>
              </a:xfrm>
              <a:prstGeom prst="rect">
                <a:avLst/>
              </a:prstGeom>
            </p:spPr>
            <p:txBody>
              <a:bodyPr wrap="square">
                <a:spAutoFit/>
              </a:bodyPr>
              <a:lstStyle/>
              <a:p>
                <a:pPr algn="just">
                  <a:lnSpc>
                    <a:spcPct val="150000"/>
                  </a:lnSpc>
                  <a:spcAft>
                    <a:spcPts val="0"/>
                  </a:spcAft>
                </a:pPr>
                <a:r>
                  <a:rPr lang="en-US" sz="3800" dirty="0" smtClean="0">
                    <a:latin typeface="Arial" panose="020B0604020202020204" pitchFamily="34" charset="0"/>
                    <a:ea typeface="Times New Roman" panose="02020603050405020304" pitchFamily="18" charset="0"/>
                    <a:cs typeface="Arial" panose="020B0604020202020204" pitchFamily="34" charset="0"/>
                  </a:rPr>
                  <a:t>a) </a:t>
                </a:r>
                <a:r>
                  <a:rPr lang="en-US" sz="3800" dirty="0" err="1" smtClean="0">
                    <a:latin typeface="Arial" panose="020B0604020202020204" pitchFamily="34" charset="0"/>
                    <a:ea typeface="Times New Roman" panose="02020603050405020304" pitchFamily="18" charset="0"/>
                    <a:cs typeface="Arial" panose="020B0604020202020204" pitchFamily="34" charset="0"/>
                  </a:rPr>
                  <a:t>Viên</a:t>
                </a:r>
                <a:r>
                  <a:rPr lang="en-US" sz="3800" dirty="0" smtClean="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bị</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chạm</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đất</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khi</a:t>
                </a:r>
                <a:r>
                  <a:rPr lang="en-US" sz="3800" dirty="0">
                    <a:latin typeface="Arial" panose="020B0604020202020204" pitchFamily="34" charset="0"/>
                    <a:ea typeface="Times New Roman" panose="02020603050405020304" pitchFamily="18" charset="0"/>
                    <a:cs typeface="Arial" panose="020B0604020202020204" pitchFamily="34" charset="0"/>
                  </a:rPr>
                  <a:t> h = </a:t>
                </a:r>
                <a:r>
                  <a:rPr lang="en-US" sz="3800" dirty="0" smtClean="0">
                    <a:latin typeface="Arial" panose="020B0604020202020204" pitchFamily="34" charset="0"/>
                    <a:ea typeface="Times New Roman" panose="02020603050405020304" pitchFamily="18" charset="0"/>
                    <a:cs typeface="Arial" panose="020B0604020202020204" pitchFamily="34" charset="0"/>
                  </a:rPr>
                  <a:t>0 </a:t>
                </a:r>
                <a:endParaRPr lang="en-US" sz="3800" i="1" dirty="0" smtClean="0">
                  <a:effectLst/>
                  <a:latin typeface="Cambria Math" panose="02040503050406030204" pitchFamily="18" charset="0"/>
                  <a:ea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Times New Roman" panose="02020603050405020304" pitchFamily="18" charset="0"/>
                        </a:rPr>
                        <m:t>      </m:t>
                      </m:r>
                    </m:oMath>
                  </m:oMathPara>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647950" y="6963905"/>
                <a:ext cx="12306300" cy="1846659"/>
              </a:xfrm>
              <a:prstGeom prst="rect">
                <a:avLst/>
              </a:prstGeom>
              <a:blipFill>
                <a:blip r:embed="rId13"/>
                <a:stretch>
                  <a:fillRect l="-1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140227" y="6947730"/>
                <a:ext cx="4661341" cy="969496"/>
              </a:xfrm>
              <a:prstGeom prst="rect">
                <a:avLst/>
              </a:prstGeom>
            </p:spPr>
            <p:txBody>
              <a:bodyPr wrap="none">
                <a:spAutoFit/>
              </a:bodyPr>
              <a:lstStyle/>
              <a:p>
                <a:pPr lvl="0" algn="just">
                  <a:lnSpc>
                    <a:spcPct val="150000"/>
                  </a:lnSpc>
                </a:pP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Hay </a:t>
                </a:r>
                <a14:m>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rPr>
                      <m:t>19,6−4,9</m:t>
                    </m:r>
                    <m:sSup>
                      <m:sSupPr>
                        <m:ctrlPr>
                          <a:rPr lang="en-US" sz="3800" i="1">
                            <a:solidFill>
                              <a:prstClr val="black"/>
                            </a:solidFill>
                            <a:latin typeface="Cambria Math"/>
                            <a:ea typeface="Times New Roman" panose="02020603050405020304" pitchFamily="18" charset="0"/>
                          </a:rPr>
                        </m:ctrlPr>
                      </m:sSupPr>
                      <m:e>
                        <m:r>
                          <a:rPr lang="en-US" sz="3800" i="1">
                            <a:solidFill>
                              <a:prstClr val="black"/>
                            </a:solidFill>
                            <a:latin typeface="Cambria Math" panose="02040503050406030204" pitchFamily="18" charset="0"/>
                            <a:ea typeface="Times New Roman" panose="02020603050405020304" pitchFamily="18" charset="0"/>
                          </a:rPr>
                          <m:t>𝑡</m:t>
                        </m:r>
                      </m:e>
                      <m:sup>
                        <m:r>
                          <a:rPr lang="en-US" sz="3800" i="1">
                            <a:solidFill>
                              <a:prstClr val="black"/>
                            </a:solidFill>
                            <a:latin typeface="Cambria Math" panose="02040503050406030204" pitchFamily="18" charset="0"/>
                            <a:ea typeface="Times New Roman" panose="02020603050405020304" pitchFamily="18" charset="0"/>
                          </a:rPr>
                          <m:t>2</m:t>
                        </m:r>
                      </m:sup>
                    </m:sSup>
                    <m:r>
                      <a:rPr lang="en-US" sz="3800" i="1">
                        <a:solidFill>
                          <a:prstClr val="black"/>
                        </a:solidFill>
                        <a:latin typeface="Cambria Math" panose="02040503050406030204" pitchFamily="18" charset="0"/>
                        <a:ea typeface="Times New Roman" panose="02020603050405020304" pitchFamily="18" charset="0"/>
                      </a:rPr>
                      <m:t>=0</m:t>
                    </m:r>
                  </m:oMath>
                </a14:m>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140227" y="6947730"/>
                <a:ext cx="4661341" cy="969496"/>
              </a:xfrm>
              <a:prstGeom prst="rect">
                <a:avLst/>
              </a:prstGeom>
              <a:blipFill>
                <a:blip r:embed="rId14"/>
                <a:stretch>
                  <a:fillRect l="-4314"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00400" y="7905369"/>
                <a:ext cx="3429000" cy="969496"/>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rPr>
                        <m:t>⇔4,9</m:t>
                      </m:r>
                      <m:sSup>
                        <m:sSupPr>
                          <m:ctrlPr>
                            <a:rPr lang="en-US" sz="3800" i="1">
                              <a:solidFill>
                                <a:prstClr val="black"/>
                              </a:solidFill>
                              <a:latin typeface="Cambria Math"/>
                              <a:ea typeface="Times New Roman" panose="02020603050405020304" pitchFamily="18" charset="0"/>
                            </a:rPr>
                          </m:ctrlPr>
                        </m:sSupPr>
                        <m:e>
                          <m:r>
                            <a:rPr lang="en-US" sz="3800" i="1">
                              <a:solidFill>
                                <a:prstClr val="black"/>
                              </a:solidFill>
                              <a:latin typeface="Cambria Math" panose="02040503050406030204" pitchFamily="18" charset="0"/>
                              <a:ea typeface="Times New Roman" panose="02020603050405020304" pitchFamily="18" charset="0"/>
                            </a:rPr>
                            <m:t>𝑡</m:t>
                          </m:r>
                        </m:e>
                        <m:sup>
                          <m:r>
                            <a:rPr lang="en-US" sz="3800" i="1">
                              <a:solidFill>
                                <a:prstClr val="black"/>
                              </a:solidFill>
                              <a:latin typeface="Cambria Math" panose="02040503050406030204" pitchFamily="18" charset="0"/>
                              <a:ea typeface="Times New Roman" panose="02020603050405020304" pitchFamily="18" charset="0"/>
                            </a:rPr>
                            <m:t>2</m:t>
                          </m:r>
                        </m:sup>
                      </m:sSup>
                      <m:r>
                        <a:rPr lang="en-US" sz="3800" i="1">
                          <a:solidFill>
                            <a:prstClr val="black"/>
                          </a:solidFill>
                          <a:latin typeface="Cambria Math" panose="02040503050406030204" pitchFamily="18" charset="0"/>
                          <a:ea typeface="Times New Roman" panose="02020603050405020304" pitchFamily="18" charset="0"/>
                        </a:rPr>
                        <m:t>=19,6</m:t>
                      </m:r>
                    </m:oMath>
                  </m:oMathPara>
                </a14:m>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200400" y="7905369"/>
                <a:ext cx="3429000" cy="96949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248400" y="7887234"/>
                <a:ext cx="3124200" cy="969496"/>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rPr>
                        <m:t>⇔</m:t>
                      </m:r>
                      <m:sSup>
                        <m:sSupPr>
                          <m:ctrlPr>
                            <a:rPr lang="en-US" sz="3800" i="1">
                              <a:solidFill>
                                <a:prstClr val="black"/>
                              </a:solidFill>
                              <a:latin typeface="Cambria Math"/>
                              <a:ea typeface="Times New Roman" panose="02020603050405020304" pitchFamily="18" charset="0"/>
                            </a:rPr>
                          </m:ctrlPr>
                        </m:sSupPr>
                        <m:e>
                          <m:r>
                            <a:rPr lang="en-US" sz="3800" i="1">
                              <a:solidFill>
                                <a:prstClr val="black"/>
                              </a:solidFill>
                              <a:latin typeface="Cambria Math" panose="02040503050406030204" pitchFamily="18" charset="0"/>
                              <a:ea typeface="Times New Roman" panose="02020603050405020304" pitchFamily="18" charset="0"/>
                            </a:rPr>
                            <m:t>𝑡</m:t>
                          </m:r>
                        </m:e>
                        <m:sup>
                          <m:r>
                            <a:rPr lang="en-US" sz="3800" i="1">
                              <a:solidFill>
                                <a:prstClr val="black"/>
                              </a:solidFill>
                              <a:latin typeface="Cambria Math" panose="02040503050406030204" pitchFamily="18" charset="0"/>
                              <a:ea typeface="Times New Roman" panose="02020603050405020304" pitchFamily="18" charset="0"/>
                            </a:rPr>
                            <m:t>2</m:t>
                          </m:r>
                        </m:sup>
                      </m:sSup>
                      <m:r>
                        <a:rPr lang="en-US" sz="3800" i="1">
                          <a:solidFill>
                            <a:prstClr val="black"/>
                          </a:solidFill>
                          <a:latin typeface="Cambria Math" panose="02040503050406030204" pitchFamily="18" charset="0"/>
                          <a:ea typeface="Times New Roman" panose="02020603050405020304" pitchFamily="18" charset="0"/>
                        </a:rPr>
                        <m:t>=4</m:t>
                      </m:r>
                    </m:oMath>
                  </m:oMathPara>
                </a14:m>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248400" y="7887234"/>
                <a:ext cx="3124200" cy="96949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147773" y="7869100"/>
                <a:ext cx="4415827" cy="969496"/>
              </a:xfrm>
              <a:prstGeom prst="rect">
                <a:avLst/>
              </a:prstGeom>
            </p:spPr>
            <p:txBody>
              <a:bodyPr wrap="square">
                <a:spAutoFit/>
              </a:bodyPr>
              <a:lstStyle/>
              <a:p>
                <a:pPr lvl="0" algn="just">
                  <a:lnSpc>
                    <a:spcPct val="150000"/>
                  </a:lnSpc>
                </a:pPr>
                <a14:m>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rPr>
                      <m:t>⇒</m:t>
                    </m:r>
                    <m:r>
                      <a:rPr lang="en-US" sz="3800" i="1">
                        <a:solidFill>
                          <a:prstClr val="black"/>
                        </a:solidFill>
                        <a:latin typeface="Cambria Math" panose="02040503050406030204" pitchFamily="18" charset="0"/>
                        <a:ea typeface="Times New Roman" panose="02020603050405020304" pitchFamily="18" charset="0"/>
                      </a:rPr>
                      <m:t>𝑡</m:t>
                    </m:r>
                    <m:r>
                      <a:rPr lang="en-US" sz="3800" i="1">
                        <a:solidFill>
                          <a:prstClr val="black"/>
                        </a:solidFill>
                        <a:latin typeface="Cambria Math" panose="02040503050406030204" pitchFamily="18" charset="0"/>
                        <a:ea typeface="Times New Roman" panose="02020603050405020304" pitchFamily="18" charset="0"/>
                      </a:rPr>
                      <m:t>=2</m:t>
                    </m:r>
                  </m:oMath>
                </a14:m>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(do </a:t>
                </a:r>
                <a14:m>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rPr>
                      <m:t>𝑡</m:t>
                    </m:r>
                    <m:r>
                      <a:rPr lang="en-US" sz="3800" i="1">
                        <a:solidFill>
                          <a:prstClr val="black"/>
                        </a:solidFill>
                        <a:latin typeface="Cambria Math" panose="02040503050406030204" pitchFamily="18" charset="0"/>
                        <a:ea typeface="Times New Roman" panose="02020603050405020304" pitchFamily="18" charset="0"/>
                      </a:rPr>
                      <m:t>≥0</m:t>
                    </m:r>
                  </m:oMath>
                </a14:m>
                <a:r>
                  <a:rPr lang="en-US" sz="38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147773" y="7869100"/>
                <a:ext cx="4415827" cy="969496"/>
              </a:xfrm>
              <a:prstGeom prst="rect">
                <a:avLst/>
              </a:prstGeom>
              <a:blipFill>
                <a:blip r:embed="rId17"/>
                <a:stretch>
                  <a:fillRect b="-13208"/>
                </a:stretch>
              </a:blipFill>
            </p:spPr>
            <p:txBody>
              <a:bodyPr/>
              <a:lstStyle/>
              <a:p>
                <a:r>
                  <a:rPr lang="en-US">
                    <a:noFill/>
                  </a:rPr>
                  <a:t> </a:t>
                </a:r>
              </a:p>
            </p:txBody>
          </p:sp>
        </mc:Fallback>
      </mc:AlternateContent>
      <p:sp>
        <p:nvSpPr>
          <p:cNvPr id="10" name="Rectangle 9"/>
          <p:cNvSpPr/>
          <p:nvPr/>
        </p:nvSpPr>
        <p:spPr>
          <a:xfrm>
            <a:off x="3200400" y="8877300"/>
            <a:ext cx="11430000" cy="969496"/>
          </a:xfrm>
          <a:prstGeom prst="rect">
            <a:avLst/>
          </a:prstGeom>
        </p:spPr>
        <p:txBody>
          <a:bodyPr wrap="square">
            <a:spAutoFit/>
          </a:bodyPr>
          <a:lstStyle/>
          <a:p>
            <a:pPr lvl="0" algn="just">
              <a:lnSpc>
                <a:spcPct val="150000"/>
              </a:lnSpc>
            </a:pP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Vậy</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2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giây</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kể</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từ</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rơi</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viên</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bi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chạm</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đất</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p>
        </p:txBody>
      </p:sp>
      <p:sp>
        <p:nvSpPr>
          <p:cNvPr id="26" name="Oval Callout 25"/>
          <p:cNvSpPr/>
          <p:nvPr/>
        </p:nvSpPr>
        <p:spPr>
          <a:xfrm>
            <a:off x="8345337" y="5920476"/>
            <a:ext cx="1641441" cy="69177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spTree>
    <p:extLst>
      <p:ext uri="{BB962C8B-B14F-4D97-AF65-F5344CB8AC3E}">
        <p14:creationId xmlns:p14="http://schemas.microsoft.com/office/powerpoint/2010/main" val="321876293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 grpId="0"/>
      <p:bldP spid="6" grpId="0"/>
      <p:bldP spid="8" grpId="0"/>
      <p:bldP spid="9" grpId="0"/>
      <p:bldP spid="10"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5" name="Group 14"/>
          <p:cNvGrpSpPr/>
          <p:nvPr/>
        </p:nvGrpSpPr>
        <p:grpSpPr>
          <a:xfrm>
            <a:off x="6248399" y="114300"/>
            <a:ext cx="5562600" cy="1143000"/>
            <a:chOff x="381000" y="114300"/>
            <a:chExt cx="5562600" cy="11430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301355" y="114300"/>
              <a:ext cx="3743332"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 1</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mc:AlternateContent xmlns:mc="http://schemas.openxmlformats.org/markup-compatibility/2006" xmlns:a14="http://schemas.microsoft.com/office/drawing/2010/main">
        <mc:Choice Requires="a14">
          <p:sp>
            <p:nvSpPr>
              <p:cNvPr id="35" name="Rectangle 34"/>
              <p:cNvSpPr/>
              <p:nvPr/>
            </p:nvSpPr>
            <p:spPr>
              <a:xfrm>
                <a:off x="1066800" y="1249238"/>
                <a:ext cx="16123120" cy="450386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Một viên bi rơi tự do từ độ cao 19,6 m xuống mặt đất. Độ cao h (mét) so với mặt đất của viên bi trong khi rơi phụ thuộc vào thời gian t (giây) theo công thức: </a:t>
                </a:r>
                <a14:m>
                  <m:oMath xmlns:m="http://schemas.openxmlformats.org/officeDocument/2006/math">
                    <m:r>
                      <a:rPr kumimoji="0" lang="vi-VN" sz="3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h</m:t>
                    </m:r>
                    <m:r>
                      <a:rPr kumimoji="0" lang="vi-VN" sz="3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=19,6 – 4,9</m:t>
                    </m:r>
                    <m:sSup>
                      <m:sSupPr>
                        <m:ctrlPr>
                          <a:rPr kumimoji="0" lang="vi-VN" sz="3800" b="0" i="1" u="none" strike="noStrike" kern="1200" cap="none" spc="0" normalizeH="0" baseline="0" noProof="0" dirty="0" smtClean="0">
                            <a:ln>
                              <a:noFill/>
                            </a:ln>
                            <a:solidFill>
                              <a:prstClr val="black"/>
                            </a:solidFill>
                            <a:effectLst/>
                            <a:uLnTx/>
                            <a:uFillTx/>
                            <a:latin typeface="Cambria Math"/>
                            <a:ea typeface="+mn-ea"/>
                            <a:cs typeface="Arial" panose="020B0604020202020204" pitchFamily="34" charset="0"/>
                          </a:rPr>
                        </m:ctrlPr>
                      </m:sSupPr>
                      <m:e>
                        <m:r>
                          <a:rPr kumimoji="0" lang="en-US" sz="3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p>
                        <m:r>
                          <a:rPr kumimoji="0" lang="en-US" sz="3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vi-VN" sz="3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vi-VN" sz="3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vi-VN" sz="3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h</m:t>
                    </m:r>
                    <m:r>
                      <a:rPr kumimoji="0" lang="vi-VN" sz="3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vi-VN" sz="3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vi-VN" sz="3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 0. </m:t>
                    </m:r>
                  </m:oMath>
                </a14:m>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Hỏi sau bao nhiêu giây kể từ khi rơi thì viên bi chạm đất?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Tìm tập xác định và tập giá trị của hàm số h. </a:t>
                </a:r>
              </a:p>
            </p:txBody>
          </p:sp>
        </mc:Choice>
        <mc:Fallback xmlns="">
          <p:sp>
            <p:nvSpPr>
              <p:cNvPr id="35" name="Rectangle 34"/>
              <p:cNvSpPr>
                <a:spLocks noRot="1" noChangeAspect="1" noMove="1" noResize="1" noEditPoints="1" noAdjustHandles="1" noChangeArrowheads="1" noChangeShapeType="1" noTextEdit="1"/>
              </p:cNvSpPr>
              <p:nvPr/>
            </p:nvSpPr>
            <p:spPr>
              <a:xfrm>
                <a:off x="1066800" y="1249238"/>
                <a:ext cx="16123120" cy="4503862"/>
              </a:xfrm>
              <a:prstGeom prst="rect">
                <a:avLst/>
              </a:prstGeom>
              <a:blipFill>
                <a:blip r:embed="rId12"/>
                <a:stretch>
                  <a:fillRect l="-1248" r="-1248" b="-1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557202" y="6857946"/>
                <a:ext cx="9144000" cy="969496"/>
              </a:xfrm>
              <a:prstGeom prst="rect">
                <a:avLst/>
              </a:prstGeom>
            </p:spPr>
            <p:txBody>
              <a:bodyPr>
                <a:spAutoFit/>
              </a:bodyPr>
              <a:lstStyle/>
              <a:p>
                <a:pPr algn="just">
                  <a:lnSpc>
                    <a:spcPct val="150000"/>
                  </a:lnSpc>
                  <a:spcAft>
                    <a:spcPts val="0"/>
                  </a:spcAft>
                </a:pPr>
                <a:r>
                  <a:rPr lang="en-US" sz="3800" dirty="0">
                    <a:latin typeface="Arial" panose="020B0604020202020204" pitchFamily="34" charset="0"/>
                    <a:ea typeface="Times New Roman" panose="02020603050405020304" pitchFamily="18" charset="0"/>
                    <a:cs typeface="Arial" panose="020B0604020202020204" pitchFamily="34" charset="0"/>
                  </a:rPr>
                  <a:t>b) </a:t>
                </a:r>
                <a:r>
                  <a:rPr lang="en-US" sz="3800" dirty="0" err="1">
                    <a:latin typeface="Arial" panose="020B0604020202020204" pitchFamily="34" charset="0"/>
                    <a:ea typeface="Times New Roman" panose="02020603050405020304" pitchFamily="18" charset="0"/>
                    <a:cs typeface="Arial" panose="020B0604020202020204" pitchFamily="34" charset="0"/>
                  </a:rPr>
                  <a:t>Tập</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xác</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định</a:t>
                </a:r>
                <a:r>
                  <a:rPr lang="en-US" sz="3800" dirty="0">
                    <a:latin typeface="Arial" panose="020B0604020202020204" pitchFamily="34" charset="0"/>
                    <a:ea typeface="Times New Roman" panose="02020603050405020304" pitchFamily="18" charset="0"/>
                    <a:cs typeface="Arial" panose="020B0604020202020204" pitchFamily="34" charset="0"/>
                  </a:rPr>
                  <a:t>: D = </a:t>
                </a:r>
                <a14:m>
                  <m:oMath xmlns:m="http://schemas.openxmlformats.org/officeDocument/2006/math">
                    <m:r>
                      <a:rPr lang="en-US" sz="3800" i="1">
                        <a:effectLst/>
                        <a:latin typeface="Cambria Math" panose="02040503050406030204" pitchFamily="18" charset="0"/>
                        <a:ea typeface="Times New Roman" panose="02020603050405020304" pitchFamily="18" charset="0"/>
                      </a:rPr>
                      <m:t>[0;+∞)</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57202" y="6857946"/>
                <a:ext cx="9144000" cy="969496"/>
              </a:xfrm>
              <a:prstGeom prst="rect">
                <a:avLst/>
              </a:prstGeom>
              <a:blipFill>
                <a:blip r:embed="rId13"/>
                <a:stretch>
                  <a:fillRect l="-2200"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166802" y="7810500"/>
                <a:ext cx="9144000" cy="1846659"/>
              </a:xfrm>
              <a:prstGeom prst="rect">
                <a:avLst/>
              </a:prstGeom>
            </p:spPr>
            <p:txBody>
              <a:bodyPr>
                <a:spAutoFit/>
              </a:bodyPr>
              <a:lstStyle/>
              <a:p>
                <a:pPr lvl="0" algn="just">
                  <a:lnSpc>
                    <a:spcPct val="150000"/>
                  </a:lnSpc>
                </a:pP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Ta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3800" i="1">
                            <a:solidFill>
                              <a:prstClr val="black"/>
                            </a:solidFill>
                            <a:latin typeface="Cambria Math"/>
                            <a:ea typeface="Times New Roman" panose="02020603050405020304" pitchFamily="18" charset="0"/>
                          </a:rPr>
                        </m:ctrlPr>
                      </m:sSupPr>
                      <m:e>
                        <m:r>
                          <a:rPr lang="en-US" sz="3800" i="1">
                            <a:solidFill>
                              <a:prstClr val="black"/>
                            </a:solidFill>
                            <a:latin typeface="Cambria Math" panose="02040503050406030204" pitchFamily="18" charset="0"/>
                            <a:ea typeface="Times New Roman" panose="02020603050405020304" pitchFamily="18" charset="0"/>
                          </a:rPr>
                          <m:t>𝑡</m:t>
                        </m:r>
                      </m:e>
                      <m:sup>
                        <m:r>
                          <a:rPr lang="en-US" sz="3800" i="1">
                            <a:solidFill>
                              <a:prstClr val="black"/>
                            </a:solidFill>
                            <a:latin typeface="Cambria Math" panose="02040503050406030204" pitchFamily="18" charset="0"/>
                            <a:ea typeface="Times New Roman" panose="02020603050405020304" pitchFamily="18" charset="0"/>
                          </a:rPr>
                          <m:t>2</m:t>
                        </m:r>
                      </m:sup>
                    </m:sSup>
                    <m:r>
                      <a:rPr lang="en-US" sz="3800" i="1">
                        <a:solidFill>
                          <a:prstClr val="black"/>
                        </a:solidFill>
                        <a:latin typeface="Cambria Math" panose="02040503050406030204" pitchFamily="18" charset="0"/>
                        <a:ea typeface="Times New Roman" panose="02020603050405020304" pitchFamily="18" charset="0"/>
                      </a:rPr>
                      <m:t>≥0⇒19,6−4,9</m:t>
                    </m:r>
                    <m:sSup>
                      <m:sSupPr>
                        <m:ctrlPr>
                          <a:rPr lang="en-US" sz="3800" i="1">
                            <a:solidFill>
                              <a:prstClr val="black"/>
                            </a:solidFill>
                            <a:latin typeface="Cambria Math"/>
                            <a:ea typeface="Times New Roman" panose="02020603050405020304" pitchFamily="18" charset="0"/>
                          </a:rPr>
                        </m:ctrlPr>
                      </m:sSupPr>
                      <m:e>
                        <m:r>
                          <a:rPr lang="en-US" sz="3800" i="1">
                            <a:solidFill>
                              <a:prstClr val="black"/>
                            </a:solidFill>
                            <a:latin typeface="Cambria Math" panose="02040503050406030204" pitchFamily="18" charset="0"/>
                            <a:ea typeface="Times New Roman" panose="02020603050405020304" pitchFamily="18" charset="0"/>
                          </a:rPr>
                          <m:t>𝑡</m:t>
                        </m:r>
                      </m:e>
                      <m:sup>
                        <m:r>
                          <a:rPr lang="en-US" sz="3800" i="1">
                            <a:solidFill>
                              <a:prstClr val="black"/>
                            </a:solidFill>
                            <a:latin typeface="Cambria Math" panose="02040503050406030204" pitchFamily="18" charset="0"/>
                            <a:ea typeface="Times New Roman" panose="02020603050405020304" pitchFamily="18" charset="0"/>
                          </a:rPr>
                          <m:t>2</m:t>
                        </m:r>
                      </m:sup>
                    </m:sSup>
                    <m:r>
                      <a:rPr lang="en-US" sz="3800" i="1">
                        <a:solidFill>
                          <a:prstClr val="black"/>
                        </a:solidFill>
                        <a:latin typeface="Cambria Math" panose="02040503050406030204" pitchFamily="18" charset="0"/>
                        <a:ea typeface="Times New Roman" panose="02020603050405020304" pitchFamily="18" charset="0"/>
                      </a:rPr>
                      <m:t>≤19,6</m:t>
                    </m:r>
                  </m:oMath>
                </a14:m>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nSpc>
                    <a:spcPct val="150000"/>
                  </a:lnSpc>
                  <a:spcAft>
                    <a:spcPts val="800"/>
                  </a:spcAft>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38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Tập</a:t>
                </a:r>
                <a:r>
                  <a:rPr lang="en-US" sz="38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trị</a:t>
                </a: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[0; 19,6].   </a:t>
                </a:r>
              </a:p>
            </p:txBody>
          </p:sp>
        </mc:Choice>
        <mc:Fallback xmlns="">
          <p:sp>
            <p:nvSpPr>
              <p:cNvPr id="11" name="Rectangle 10"/>
              <p:cNvSpPr>
                <a:spLocks noRot="1" noChangeAspect="1" noMove="1" noResize="1" noEditPoints="1" noAdjustHandles="1" noChangeArrowheads="1" noChangeShapeType="1" noTextEdit="1"/>
              </p:cNvSpPr>
              <p:nvPr/>
            </p:nvSpPr>
            <p:spPr>
              <a:xfrm>
                <a:off x="3166802" y="7810500"/>
                <a:ext cx="9144000" cy="1846659"/>
              </a:xfrm>
              <a:prstGeom prst="rect">
                <a:avLst/>
              </a:prstGeom>
              <a:blipFill>
                <a:blip r:embed="rId14"/>
                <a:stretch>
                  <a:fillRect l="-2200" b="-6601"/>
                </a:stretch>
              </a:blipFill>
            </p:spPr>
            <p:txBody>
              <a:bodyPr/>
              <a:lstStyle/>
              <a:p>
                <a:r>
                  <a:rPr lang="en-US">
                    <a:noFill/>
                  </a:rPr>
                  <a:t> </a:t>
                </a:r>
              </a:p>
            </p:txBody>
          </p:sp>
        </mc:Fallback>
      </mc:AlternateContent>
      <p:sp>
        <p:nvSpPr>
          <p:cNvPr id="26" name="Oval Callout 25"/>
          <p:cNvSpPr/>
          <p:nvPr/>
        </p:nvSpPr>
        <p:spPr>
          <a:xfrm>
            <a:off x="8188359" y="5905500"/>
            <a:ext cx="1641441" cy="69177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spTree>
    <p:extLst>
      <p:ext uri="{BB962C8B-B14F-4D97-AF65-F5344CB8AC3E}">
        <p14:creationId xmlns:p14="http://schemas.microsoft.com/office/powerpoint/2010/main" val="122899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22" name="Group 21"/>
          <p:cNvGrpSpPr/>
          <p:nvPr/>
        </p:nvGrpSpPr>
        <p:grpSpPr>
          <a:xfrm>
            <a:off x="1066800" y="495300"/>
            <a:ext cx="2667000" cy="2572287"/>
            <a:chOff x="1028700" y="3663315"/>
            <a:chExt cx="3215601" cy="3215601"/>
          </a:xfrm>
        </p:grpSpPr>
        <p:grpSp>
          <p:nvGrpSpPr>
            <p:cNvPr id="23" name="Group 4"/>
            <p:cNvGrpSpPr/>
            <p:nvPr/>
          </p:nvGrpSpPr>
          <p:grpSpPr>
            <a:xfrm>
              <a:off x="1028700" y="3663315"/>
              <a:ext cx="3215601" cy="3215601"/>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4532976" y="495299"/>
            <a:ext cx="2643250" cy="2572287"/>
            <a:chOff x="9639248" y="3663315"/>
            <a:chExt cx="3215601" cy="3215601"/>
          </a:xfrm>
        </p:grpSpPr>
        <p:grpSp>
          <p:nvGrpSpPr>
            <p:cNvPr id="27" name="Group 8"/>
            <p:cNvGrpSpPr/>
            <p:nvPr/>
          </p:nvGrpSpPr>
          <p:grpSpPr>
            <a:xfrm>
              <a:off x="9639248" y="3663315"/>
              <a:ext cx="3215601" cy="3215601"/>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8"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084178" y="4054340"/>
              <a:ext cx="1134643" cy="2433550"/>
            </a:xfrm>
            <a:prstGeom prst="rect">
              <a:avLst/>
            </a:prstGeom>
          </p:spPr>
        </p:pic>
      </p:grpSp>
      <p:sp>
        <p:nvSpPr>
          <p:cNvPr id="42" name="Rectangle 41"/>
          <p:cNvSpPr/>
          <p:nvPr/>
        </p:nvSpPr>
        <p:spPr>
          <a:xfrm>
            <a:off x="2438400" y="4533900"/>
            <a:ext cx="13639800" cy="1205073"/>
          </a:xfrm>
          <a:prstGeom prst="rect">
            <a:avLst/>
          </a:prstGeom>
        </p:spPr>
        <p:txBody>
          <a:bodyPr wrap="square">
            <a:spAutoFit/>
          </a:bodyPr>
          <a:lstStyle/>
          <a:p>
            <a:pPr algn="ctr">
              <a:lnSpc>
                <a:spcPct val="150000"/>
              </a:lnSpc>
              <a:tabLst>
                <a:tab pos="360045" algn="l"/>
                <a:tab pos="720090" algn="l"/>
              </a:tabLst>
            </a:pPr>
            <a:r>
              <a:rPr lang="vi-VN" sz="5500" b="1" dirty="0">
                <a:solidFill>
                  <a:prstClr val="black"/>
                </a:solidFill>
                <a:ea typeface="Calibri" panose="020F0502020204030204" pitchFamily="34" charset="0"/>
                <a:cs typeface="Arial" panose="020B0604020202020204" pitchFamily="34" charset="0"/>
              </a:rPr>
              <a:t>Đồ thị của hàm số bậc hai</a:t>
            </a:r>
          </a:p>
        </p:txBody>
      </p:sp>
      <p:pic>
        <p:nvPicPr>
          <p:cNvPr id="39" name="Picture 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382000" y="2952777"/>
            <a:ext cx="1401918" cy="1401918"/>
          </a:xfrm>
          <a:prstGeom prst="rect">
            <a:avLst/>
          </a:prstGeom>
        </p:spPr>
      </p:pic>
    </p:spTree>
    <p:extLst>
      <p:ext uri="{BB962C8B-B14F-4D97-AF65-F5344CB8AC3E}">
        <p14:creationId xmlns:p14="http://schemas.microsoft.com/office/powerpoint/2010/main" val="279401054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85689" y="8712359"/>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7" name="Picture 6"/>
          <p:cNvPicPr>
            <a:picLocks noChangeAspect="1"/>
          </p:cNvPicPr>
          <p:nvPr/>
        </p:nvPicPr>
        <p:blipFill>
          <a:blip r:embed="rId7" cstate="print">
            <a:duotone>
              <a:prstClr val="black"/>
              <a:srgbClr val="FFFF00">
                <a:tint val="45000"/>
                <a:satMod val="400000"/>
              </a:srgbClr>
            </a:duotone>
            <a:extLst>
              <a:ext uri="{BEBA8EAE-BF5A-486C-A8C5-ECC9F3942E4B}">
                <a14:imgProps xmlns:a14="http://schemas.microsoft.com/office/drawing/2010/main">
                  <a14:imgLayer r:embed="rId8">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603142" y="401635"/>
            <a:ext cx="914400" cy="853374"/>
          </a:xfrm>
          <a:prstGeom prst="rect">
            <a:avLst/>
          </a:prstGeom>
        </p:spPr>
      </p:pic>
      <p:sp>
        <p:nvSpPr>
          <p:cNvPr id="8" name="TextBox 7"/>
          <p:cNvSpPr txBox="1"/>
          <p:nvPr/>
        </p:nvSpPr>
        <p:spPr>
          <a:xfrm>
            <a:off x="1675338" y="455902"/>
            <a:ext cx="3581400" cy="707886"/>
          </a:xfrm>
          <a:prstGeom prst="rect">
            <a:avLst/>
          </a:prstGeom>
          <a:noFill/>
        </p:spPr>
        <p:txBody>
          <a:bodyPr wrap="square" rtlCol="0">
            <a:spAutoFit/>
          </a:bodyPr>
          <a:lstStyle/>
          <a:p>
            <a:r>
              <a:rPr lang="nl-NL" sz="4000" b="1" dirty="0" smtClean="0">
                <a:solidFill>
                  <a:srgbClr val="FFFF00"/>
                </a:solidFill>
                <a:latin typeface="Arial" panose="020B0604020202020204" pitchFamily="34" charset="0"/>
                <a:cs typeface="Arial" panose="020B0604020202020204" pitchFamily="34" charset="0"/>
              </a:rPr>
              <a:t>HĐ 2:</a:t>
            </a:r>
            <a:endParaRPr lang="en-US" sz="4000" dirty="0">
              <a:solidFill>
                <a:srgbClr val="FFFF00"/>
              </a:solidFill>
              <a:latin typeface="Arial" panose="020B0604020202020204" pitchFamily="34" charset="0"/>
              <a:cs typeface="Arial" panose="020B0604020202020204" pitchFamily="34" charset="0"/>
            </a:endParaRPr>
          </a:p>
        </p:txBody>
      </p:sp>
      <p:pic>
        <p:nvPicPr>
          <p:cNvPr id="29" name="Picture 2"/>
          <p:cNvPicPr>
            <a:picLocks noChangeAspect="1"/>
          </p:cNvPicPr>
          <p:nvPr/>
        </p:nvPicPr>
        <p:blipFill>
          <a:blip r:embed="rId9">
            <a:alphaModFix amt="40000"/>
            <a:duotone>
              <a:prstClr val="black"/>
              <a:srgbClr val="D9C3A5">
                <a:tint val="50000"/>
                <a:satMod val="180000"/>
              </a:srgbClr>
            </a:duotone>
            <a:extLst>
              <a:ext uri="{BEBA8EAE-BF5A-486C-A8C5-ECC9F3942E4B}">
                <a14:imgProps xmlns:a14="http://schemas.microsoft.com/office/drawing/2010/main">
                  <a14:imgLayer r:embed="rId10">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rot="11204328">
            <a:off x="11310148" y="-1355799"/>
            <a:ext cx="8923179" cy="3195503"/>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203997" y="1257300"/>
                <a:ext cx="11547701" cy="5355312"/>
              </a:xfrm>
              <a:prstGeom prst="rect">
                <a:avLst/>
              </a:prstGeom>
            </p:spPr>
            <p:txBody>
              <a:bodyPr wrap="square">
                <a:spAutoFit/>
              </a:bodyPr>
              <a:lstStyle/>
              <a:p>
                <a:pPr marL="30480" marR="30480" algn="just">
                  <a:lnSpc>
                    <a:spcPct val="150000"/>
                  </a:lnSpc>
                </a:pPr>
                <a:r>
                  <a:rPr lang="en-US" sz="38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Xét</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hàm</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chemeClr val="bg1"/>
                        </a:solidFill>
                        <a:effectLst/>
                        <a:latin typeface="Cambria Math" panose="02040503050406030204" pitchFamily="18" charset="0"/>
                        <a:ea typeface="Times New Roman" panose="02020603050405020304" pitchFamily="18" charset="0"/>
                        <a:cs typeface="Open Sans"/>
                      </a:rPr>
                      <m:t>𝑦</m:t>
                    </m:r>
                    <m:r>
                      <a:rPr lang="en-US" sz="3800" i="1">
                        <a:solidFill>
                          <a:schemeClr val="bg1"/>
                        </a:solidFill>
                        <a:effectLst/>
                        <a:latin typeface="Cambria Math" panose="02040503050406030204" pitchFamily="18" charset="0"/>
                        <a:ea typeface="Times New Roman" panose="02020603050405020304" pitchFamily="18" charset="0"/>
                        <a:cs typeface="Open Sans"/>
                      </a:rPr>
                      <m:t>=</m:t>
                    </m:r>
                    <m:r>
                      <a:rPr lang="en-US" sz="3800" i="1">
                        <a:solidFill>
                          <a:schemeClr val="bg1"/>
                        </a:solidFill>
                        <a:effectLst/>
                        <a:latin typeface="Cambria Math" panose="02040503050406030204" pitchFamily="18" charset="0"/>
                        <a:ea typeface="Times New Roman" panose="02020603050405020304" pitchFamily="18" charset="0"/>
                        <a:cs typeface="Open Sans"/>
                      </a:rPr>
                      <m:t>𝑆</m:t>
                    </m:r>
                    <m:d>
                      <m:dPr>
                        <m:ctrlPr>
                          <a:rPr lang="en-US" sz="3800" i="1">
                            <a:solidFill>
                              <a:schemeClr val="bg1"/>
                            </a:solidFill>
                            <a:effectLst/>
                            <a:latin typeface="Cambria Math"/>
                            <a:ea typeface="Times New Roman" panose="02020603050405020304" pitchFamily="18" charset="0"/>
                            <a:cs typeface="Open Sans"/>
                          </a:rPr>
                        </m:ctrlPr>
                      </m:dPr>
                      <m:e>
                        <m:r>
                          <a:rPr lang="en-US" sz="3800" i="1">
                            <a:solidFill>
                              <a:schemeClr val="bg1"/>
                            </a:solidFill>
                            <a:effectLst/>
                            <a:latin typeface="Cambria Math" panose="02040503050406030204" pitchFamily="18" charset="0"/>
                            <a:ea typeface="Times New Roman" panose="02020603050405020304" pitchFamily="18" charset="0"/>
                            <a:cs typeface="Open Sans"/>
                          </a:rPr>
                          <m:t>𝑥</m:t>
                        </m:r>
                      </m:e>
                    </m:d>
                    <m:r>
                      <a:rPr lang="en-US" sz="3800" i="1">
                        <a:solidFill>
                          <a:schemeClr val="bg1"/>
                        </a:solidFill>
                        <a:effectLst/>
                        <a:latin typeface="Cambria Math" panose="02040503050406030204" pitchFamily="18" charset="0"/>
                        <a:ea typeface="Times New Roman" panose="02020603050405020304" pitchFamily="18" charset="0"/>
                        <a:cs typeface="Open Sans"/>
                      </a:rPr>
                      <m:t>= </m:t>
                    </m:r>
                    <m:r>
                      <a:rPr lang="en-US" sz="3800" i="1">
                        <a:solidFill>
                          <a:schemeClr val="bg1"/>
                        </a:solidFill>
                        <a:effectLst/>
                        <a:latin typeface="Cambria Math" panose="02040503050406030204" pitchFamily="18" charset="0"/>
                        <a:ea typeface="Times New Roman" panose="02020603050405020304" pitchFamily="18" charset="0"/>
                      </a:rPr>
                      <m:t>–</m:t>
                    </m:r>
                    <m:r>
                      <a:rPr lang="en-US" sz="3800" i="1">
                        <a:solidFill>
                          <a:schemeClr val="bg1"/>
                        </a:solidFill>
                        <a:effectLst/>
                        <a:latin typeface="Cambria Math" panose="02040503050406030204" pitchFamily="18" charset="0"/>
                        <a:ea typeface="Times New Roman" panose="02020603050405020304" pitchFamily="18" charset="0"/>
                        <a:cs typeface="Open Sans"/>
                      </a:rPr>
                      <m:t> 2</m:t>
                    </m:r>
                    <m:sSup>
                      <m:sSupPr>
                        <m:ctrlPr>
                          <a:rPr lang="en-US" sz="3800" i="1">
                            <a:solidFill>
                              <a:schemeClr val="bg1"/>
                            </a:solidFill>
                            <a:effectLst/>
                            <a:latin typeface="Cambria Math"/>
                            <a:ea typeface="Times New Roman" panose="02020603050405020304" pitchFamily="18" charset="0"/>
                            <a:cs typeface="Open Sans"/>
                          </a:rPr>
                        </m:ctrlPr>
                      </m:sSupPr>
                      <m:e>
                        <m:r>
                          <a:rPr lang="en-US" sz="3800" i="1">
                            <a:solidFill>
                              <a:schemeClr val="bg1"/>
                            </a:solidFill>
                            <a:effectLst/>
                            <a:latin typeface="Cambria Math" panose="02040503050406030204" pitchFamily="18" charset="0"/>
                            <a:ea typeface="Times New Roman" panose="02020603050405020304" pitchFamily="18" charset="0"/>
                            <a:cs typeface="Open Sans"/>
                          </a:rPr>
                          <m:t>𝑥</m:t>
                        </m:r>
                      </m:e>
                      <m:sup>
                        <m:r>
                          <a:rPr lang="en-US" sz="3800" i="1">
                            <a:solidFill>
                              <a:schemeClr val="bg1"/>
                            </a:solidFill>
                            <a:effectLst/>
                            <a:latin typeface="Cambria Math" panose="02040503050406030204" pitchFamily="18" charset="0"/>
                            <a:ea typeface="Times New Roman" panose="02020603050405020304" pitchFamily="18" charset="0"/>
                            <a:cs typeface="Open Sans"/>
                          </a:rPr>
                          <m:t>2</m:t>
                        </m:r>
                      </m:sup>
                    </m:sSup>
                    <m:r>
                      <a:rPr lang="en-US" sz="3800" i="1">
                        <a:solidFill>
                          <a:schemeClr val="bg1"/>
                        </a:solidFill>
                        <a:effectLst/>
                        <a:latin typeface="Cambria Math" panose="02040503050406030204" pitchFamily="18" charset="0"/>
                        <a:ea typeface="Times New Roman" panose="02020603050405020304" pitchFamily="18" charset="0"/>
                      </a:rPr>
                      <m:t> </m:t>
                    </m:r>
                    <m:r>
                      <a:rPr lang="en-US" sz="3800" i="1">
                        <a:solidFill>
                          <a:schemeClr val="bg1"/>
                        </a:solidFill>
                        <a:effectLst/>
                        <a:latin typeface="Cambria Math" panose="02040503050406030204" pitchFamily="18" charset="0"/>
                        <a:ea typeface="Times New Roman" panose="02020603050405020304" pitchFamily="18" charset="0"/>
                        <a:cs typeface="Open Sans"/>
                      </a:rPr>
                      <m:t>+ 20</m:t>
                    </m:r>
                    <m:r>
                      <a:rPr lang="en-US" sz="3800" i="1">
                        <a:solidFill>
                          <a:schemeClr val="bg1"/>
                        </a:solidFill>
                        <a:effectLst/>
                        <a:latin typeface="Cambria Math" panose="02040503050406030204" pitchFamily="18" charset="0"/>
                        <a:ea typeface="Times New Roman" panose="02020603050405020304" pitchFamily="18" charset="0"/>
                        <a:cs typeface="Open Sans"/>
                      </a:rPr>
                      <m:t>𝑥</m:t>
                    </m:r>
                    <m:r>
                      <a:rPr lang="en-US" sz="3800" i="1">
                        <a:solidFill>
                          <a:schemeClr val="bg1"/>
                        </a:solidFill>
                        <a:effectLst/>
                        <a:latin typeface="Cambria Math" panose="02040503050406030204" pitchFamily="18" charset="0"/>
                        <a:ea typeface="Times New Roman" panose="02020603050405020304" pitchFamily="18" charset="0"/>
                        <a:cs typeface="Open Sans"/>
                      </a:rPr>
                      <m:t> </m:t>
                    </m:r>
                    <m:d>
                      <m:dPr>
                        <m:ctrlPr>
                          <a:rPr lang="en-US" sz="3800" i="1">
                            <a:solidFill>
                              <a:schemeClr val="bg1"/>
                            </a:solidFill>
                            <a:effectLst/>
                            <a:latin typeface="Cambria Math"/>
                            <a:ea typeface="Times New Roman" panose="02020603050405020304" pitchFamily="18" charset="0"/>
                            <a:cs typeface="Open Sans"/>
                          </a:rPr>
                        </m:ctrlPr>
                      </m:dPr>
                      <m:e>
                        <m:r>
                          <a:rPr lang="en-US" sz="3800" i="1">
                            <a:solidFill>
                              <a:schemeClr val="bg1"/>
                            </a:solidFill>
                            <a:effectLst/>
                            <a:latin typeface="Cambria Math" panose="02040503050406030204" pitchFamily="18" charset="0"/>
                            <a:ea typeface="Times New Roman" panose="02020603050405020304" pitchFamily="18" charset="0"/>
                            <a:cs typeface="Open Sans"/>
                          </a:rPr>
                          <m:t>0&lt; </m:t>
                        </m:r>
                        <m:r>
                          <a:rPr lang="en-US" sz="3800" i="1">
                            <a:solidFill>
                              <a:schemeClr val="bg1"/>
                            </a:solidFill>
                            <a:effectLst/>
                            <a:latin typeface="Cambria Math" panose="02040503050406030204" pitchFamily="18" charset="0"/>
                            <a:ea typeface="Times New Roman" panose="02020603050405020304" pitchFamily="18" charset="0"/>
                            <a:cs typeface="Open Sans"/>
                          </a:rPr>
                          <m:t>𝑥</m:t>
                        </m:r>
                        <m:r>
                          <a:rPr lang="en-US" sz="3800" i="1">
                            <a:solidFill>
                              <a:schemeClr val="bg1"/>
                            </a:solidFill>
                            <a:effectLst/>
                            <a:latin typeface="Cambria Math" panose="02040503050406030204" pitchFamily="18" charset="0"/>
                            <a:ea typeface="Times New Roman" panose="02020603050405020304" pitchFamily="18" charset="0"/>
                            <a:cs typeface="Open Sans"/>
                          </a:rPr>
                          <m:t> &lt; 10</m:t>
                        </m:r>
                      </m:e>
                    </m:d>
                    <m:r>
                      <a:rPr lang="en-US" sz="3800" i="1">
                        <a:solidFill>
                          <a:schemeClr val="bg1"/>
                        </a:solidFill>
                        <a:effectLst/>
                        <a:latin typeface="Cambria Math" panose="02040503050406030204" pitchFamily="18" charset="0"/>
                        <a:ea typeface="Times New Roman" panose="02020603050405020304" pitchFamily="18" charset="0"/>
                        <a:cs typeface="Open Sans"/>
                      </a:rPr>
                      <m:t>.</m:t>
                    </m:r>
                    <m:r>
                      <a:rPr lang="en-US" sz="3800" i="1">
                        <a:solidFill>
                          <a:schemeClr val="bg1"/>
                        </a:solidFill>
                        <a:effectLst/>
                        <a:latin typeface="Cambria Math" panose="02040503050406030204" pitchFamily="18" charset="0"/>
                        <a:ea typeface="Times New Roman" panose="02020603050405020304" pitchFamily="18" charset="0"/>
                      </a:rPr>
                      <m:t> </m:t>
                    </m:r>
                  </m:oMath>
                </a14:m>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773430" marR="30480" indent="-742950" algn="just">
                  <a:lnSpc>
                    <a:spcPct val="150000"/>
                  </a:lnSpc>
                  <a:buAutoNum type="alphaLcParenR"/>
                </a:pPr>
                <a:r>
                  <a:rPr lang="en-US" sz="3800"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Trên</a:t>
                </a:r>
                <a:r>
                  <a:rPr lang="en-US" sz="3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mặt</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phẳng</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tọa</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độ</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Oxy,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biểu</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diễn</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tọa</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độ</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các</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trong</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bảng</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giá</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trị</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hàm</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lập</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ở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Ví</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dụ</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1.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Nối</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các</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đã</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vẽ</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lại</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ta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dạng</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đồ</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thị</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hàm</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chemeClr val="bg1"/>
                        </a:solidFill>
                        <a:effectLst/>
                        <a:latin typeface="Cambria Math" panose="02040503050406030204" pitchFamily="18" charset="0"/>
                        <a:ea typeface="Times New Roman" panose="02020603050405020304" pitchFamily="18" charset="0"/>
                        <a:cs typeface="Open Sans"/>
                      </a:rPr>
                      <m:t>𝑦</m:t>
                    </m:r>
                    <m:r>
                      <a:rPr lang="en-US" sz="3800" i="1">
                        <a:solidFill>
                          <a:schemeClr val="bg1"/>
                        </a:solidFill>
                        <a:effectLst/>
                        <a:latin typeface="Cambria Math" panose="02040503050406030204" pitchFamily="18" charset="0"/>
                        <a:ea typeface="Times New Roman" panose="02020603050405020304" pitchFamily="18" charset="0"/>
                        <a:cs typeface="Open Sans"/>
                      </a:rPr>
                      <m:t> = – 2</m:t>
                    </m:r>
                    <m:sSup>
                      <m:sSupPr>
                        <m:ctrlPr>
                          <a:rPr lang="en-US" sz="3800" i="1">
                            <a:solidFill>
                              <a:schemeClr val="bg1"/>
                            </a:solidFill>
                            <a:effectLst/>
                            <a:latin typeface="Cambria Math"/>
                            <a:ea typeface="Times New Roman" panose="02020603050405020304" pitchFamily="18" charset="0"/>
                            <a:cs typeface="Open Sans"/>
                          </a:rPr>
                        </m:ctrlPr>
                      </m:sSupPr>
                      <m:e>
                        <m:r>
                          <a:rPr lang="en-US" sz="3800" i="1">
                            <a:solidFill>
                              <a:schemeClr val="bg1"/>
                            </a:solidFill>
                            <a:effectLst/>
                            <a:latin typeface="Cambria Math" panose="02040503050406030204" pitchFamily="18" charset="0"/>
                            <a:ea typeface="Times New Roman" panose="02020603050405020304" pitchFamily="18" charset="0"/>
                            <a:cs typeface="Open Sans"/>
                          </a:rPr>
                          <m:t>𝑥</m:t>
                        </m:r>
                      </m:e>
                      <m:sup>
                        <m:r>
                          <a:rPr lang="en-US" sz="3800" i="1">
                            <a:solidFill>
                              <a:schemeClr val="bg1"/>
                            </a:solidFill>
                            <a:effectLst/>
                            <a:latin typeface="Cambria Math" panose="02040503050406030204" pitchFamily="18" charset="0"/>
                            <a:ea typeface="Times New Roman" panose="02020603050405020304" pitchFamily="18" charset="0"/>
                            <a:cs typeface="Open Sans"/>
                          </a:rPr>
                          <m:t>2</m:t>
                        </m:r>
                      </m:sup>
                    </m:sSup>
                    <m:r>
                      <a:rPr lang="en-US" sz="3800" i="1">
                        <a:solidFill>
                          <a:schemeClr val="bg1"/>
                        </a:solidFill>
                        <a:effectLst/>
                        <a:latin typeface="Cambria Math" panose="02040503050406030204" pitchFamily="18" charset="0"/>
                        <a:ea typeface="Times New Roman" panose="02020603050405020304" pitchFamily="18" charset="0"/>
                      </a:rPr>
                      <m:t> </m:t>
                    </m:r>
                    <m:r>
                      <a:rPr lang="en-US" sz="3800" i="1">
                        <a:solidFill>
                          <a:schemeClr val="bg1"/>
                        </a:solidFill>
                        <a:effectLst/>
                        <a:latin typeface="Cambria Math" panose="02040503050406030204" pitchFamily="18" charset="0"/>
                        <a:ea typeface="Times New Roman" panose="02020603050405020304" pitchFamily="18" charset="0"/>
                        <a:cs typeface="Open Sans"/>
                      </a:rPr>
                      <m:t>+ 20</m:t>
                    </m:r>
                    <m:r>
                      <a:rPr lang="en-US" sz="3800" i="1">
                        <a:solidFill>
                          <a:schemeClr val="bg1"/>
                        </a:solidFill>
                        <a:effectLst/>
                        <a:latin typeface="Cambria Math" panose="02040503050406030204" pitchFamily="18" charset="0"/>
                        <a:ea typeface="Times New Roman" panose="02020603050405020304" pitchFamily="18" charset="0"/>
                        <a:cs typeface="Open Sans"/>
                      </a:rPr>
                      <m:t>𝑥</m:t>
                    </m:r>
                    <m:r>
                      <a:rPr lang="en-US" sz="3800" i="1">
                        <a:solidFill>
                          <a:schemeClr val="bg1"/>
                        </a:solidFill>
                        <a:effectLst/>
                        <a:latin typeface="Cambria Math" panose="02040503050406030204" pitchFamily="18" charset="0"/>
                        <a:ea typeface="Times New Roman" panose="02020603050405020304" pitchFamily="18" charset="0"/>
                        <a:cs typeface="Open Sans"/>
                      </a:rPr>
                      <m:t> </m:t>
                    </m:r>
                  </m:oMath>
                </a14:m>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trên</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khoảng</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0;10</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như</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trong</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Hình</a:t>
                </a:r>
                <a:r>
                  <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6.10. </a:t>
                </a:r>
                <a:endParaRPr lang="en-US" sz="3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03997" y="1257300"/>
                <a:ext cx="11547701" cy="5355312"/>
              </a:xfrm>
              <a:prstGeom prst="rect">
                <a:avLst/>
              </a:prstGeom>
              <a:blipFill>
                <a:blip r:embed="rId11"/>
                <a:stretch>
                  <a:fillRect l="-1478" r="-1425" b="-1593"/>
                </a:stretch>
              </a:blipFill>
            </p:spPr>
            <p:txBody>
              <a:bodyPr/>
              <a:lstStyle/>
              <a:p>
                <a:r>
                  <a:rPr lang="en-US">
                    <a:noFill/>
                  </a:rPr>
                  <a:t> </a:t>
                </a:r>
              </a:p>
            </p:txBody>
          </p:sp>
        </mc:Fallback>
      </mc:AlternateContent>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196792" y="1714500"/>
            <a:ext cx="5634008" cy="7162800"/>
          </a:xfrm>
          <a:prstGeom prst="rect">
            <a:avLst/>
          </a:prstGeom>
        </p:spPr>
      </p:pic>
      <mc:AlternateContent xmlns:mc="http://schemas.openxmlformats.org/markup-compatibility/2006" xmlns:a14="http://schemas.microsoft.com/office/drawing/2010/main">
        <mc:Choice Requires="a14">
          <p:sp>
            <p:nvSpPr>
              <p:cNvPr id="24" name="Rectangle 23"/>
              <p:cNvSpPr/>
              <p:nvPr/>
            </p:nvSpPr>
            <p:spPr>
              <a:xfrm>
                <a:off x="914399" y="6594544"/>
                <a:ext cx="10239085" cy="2816156"/>
              </a:xfrm>
              <a:prstGeom prst="rect">
                <a:avLst/>
              </a:prstGeom>
            </p:spPr>
            <p:txBody>
              <a:bodyPr wrap="square">
                <a:spAutoFit/>
              </a:bodyPr>
              <a:lstStyle/>
              <a:p>
                <a:pPr marL="30480" marR="30480" lvl="0" algn="just">
                  <a:lnSpc>
                    <a:spcPct val="150000"/>
                  </a:lnSpc>
                </a:pPr>
                <a:r>
                  <a:rPr lang="en-US" sz="3800" dirty="0">
                    <a:solidFill>
                      <a:prstClr val="white"/>
                    </a:solidFill>
                    <a:latin typeface="Arial" panose="020B0604020202020204" pitchFamily="34" charset="0"/>
                    <a:ea typeface="Times New Roman" panose="02020603050405020304" pitchFamily="18" charset="0"/>
                    <a:cs typeface="Arial" panose="020B0604020202020204" pitchFamily="34" charset="0"/>
                  </a:rPr>
                  <a:t>Dạng </a:t>
                </a:r>
                <a:r>
                  <a:rPr lang="en-US" sz="3800"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đồ</a:t>
                </a:r>
                <a:r>
                  <a:rPr lang="en-US" sz="38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thị</a:t>
                </a:r>
                <a:r>
                  <a:rPr lang="en-US" sz="38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white"/>
                    </a:solidFill>
                    <a:latin typeface="Arial" panose="020B0604020202020204" pitchFamily="34" charset="0"/>
                    <a:ea typeface="Times New Roman" panose="02020603050405020304" pitchFamily="18" charset="0"/>
                    <a:cs typeface="Arial" panose="020B0604020202020204" pitchFamily="34" charset="0"/>
                  </a:rPr>
                  <a:t>hàm</a:t>
                </a:r>
                <a:r>
                  <a:rPr lang="en-US" sz="38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white"/>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prstClr val="white"/>
                        </a:solidFill>
                        <a:latin typeface="Cambria Math" panose="02040503050406030204" pitchFamily="18" charset="0"/>
                        <a:ea typeface="Times New Roman" panose="02020603050405020304" pitchFamily="18" charset="0"/>
                        <a:cs typeface="Open Sans"/>
                      </a:rPr>
                      <m:t>𝑦</m:t>
                    </m:r>
                    <m:r>
                      <a:rPr lang="en-US" sz="3800" i="1">
                        <a:solidFill>
                          <a:prstClr val="white"/>
                        </a:solidFill>
                        <a:latin typeface="Cambria Math" panose="02040503050406030204" pitchFamily="18" charset="0"/>
                        <a:ea typeface="Times New Roman" panose="02020603050405020304" pitchFamily="18" charset="0"/>
                        <a:cs typeface="Open Sans"/>
                      </a:rPr>
                      <m:t> =  – 2</m:t>
                    </m:r>
                    <m:sSup>
                      <m:sSupPr>
                        <m:ctrlPr>
                          <a:rPr lang="en-US" sz="3800" i="1">
                            <a:solidFill>
                              <a:prstClr val="white"/>
                            </a:solidFill>
                            <a:latin typeface="Cambria Math"/>
                            <a:ea typeface="Times New Roman" panose="02020603050405020304" pitchFamily="18" charset="0"/>
                            <a:cs typeface="Open Sans"/>
                          </a:rPr>
                        </m:ctrlPr>
                      </m:sSupPr>
                      <m:e>
                        <m:r>
                          <a:rPr lang="en-US" sz="3800" i="1">
                            <a:solidFill>
                              <a:prstClr val="white"/>
                            </a:solidFill>
                            <a:latin typeface="Cambria Math" panose="02040503050406030204" pitchFamily="18" charset="0"/>
                            <a:ea typeface="Times New Roman" panose="02020603050405020304" pitchFamily="18" charset="0"/>
                            <a:cs typeface="Open Sans"/>
                          </a:rPr>
                          <m:t>𝑥</m:t>
                        </m:r>
                      </m:e>
                      <m:sup>
                        <m:r>
                          <a:rPr lang="en-US" sz="3800" i="1">
                            <a:solidFill>
                              <a:prstClr val="white"/>
                            </a:solidFill>
                            <a:latin typeface="Cambria Math" panose="02040503050406030204" pitchFamily="18" charset="0"/>
                            <a:ea typeface="Times New Roman" panose="02020603050405020304" pitchFamily="18" charset="0"/>
                            <a:cs typeface="Open Sans"/>
                          </a:rPr>
                          <m:t>2</m:t>
                        </m:r>
                      </m:sup>
                    </m:sSup>
                    <m:r>
                      <a:rPr lang="en-US" sz="3800" i="1">
                        <a:solidFill>
                          <a:prstClr val="white"/>
                        </a:solidFill>
                        <a:latin typeface="Cambria Math" panose="02040503050406030204" pitchFamily="18" charset="0"/>
                        <a:ea typeface="Times New Roman" panose="02020603050405020304" pitchFamily="18" charset="0"/>
                      </a:rPr>
                      <m:t> </m:t>
                    </m:r>
                    <m:r>
                      <a:rPr lang="en-US" sz="3800" i="1">
                        <a:solidFill>
                          <a:prstClr val="white"/>
                        </a:solidFill>
                        <a:latin typeface="Cambria Math" panose="02040503050406030204" pitchFamily="18" charset="0"/>
                        <a:ea typeface="Times New Roman" panose="02020603050405020304" pitchFamily="18" charset="0"/>
                        <a:cs typeface="Open Sans"/>
                      </a:rPr>
                      <m:t>+ 20</m:t>
                    </m:r>
                    <m:r>
                      <a:rPr lang="en-US" sz="3800" i="1">
                        <a:solidFill>
                          <a:prstClr val="white"/>
                        </a:solidFill>
                        <a:latin typeface="Cambria Math" panose="02040503050406030204" pitchFamily="18" charset="0"/>
                        <a:ea typeface="Times New Roman" panose="02020603050405020304" pitchFamily="18" charset="0"/>
                        <a:cs typeface="Open Sans"/>
                      </a:rPr>
                      <m:t>𝑥</m:t>
                    </m:r>
                    <m:r>
                      <a:rPr lang="en-US" sz="3800" i="1">
                        <a:solidFill>
                          <a:prstClr val="white"/>
                        </a:solidFill>
                        <a:latin typeface="Cambria Math" panose="02040503050406030204" pitchFamily="18" charset="0"/>
                        <a:ea typeface="Times New Roman" panose="02020603050405020304" pitchFamily="18" charset="0"/>
                        <a:cs typeface="Open Sans"/>
                      </a:rPr>
                      <m:t> </m:t>
                    </m:r>
                  </m:oMath>
                </a14:m>
                <a:r>
                  <a:rPr lang="en-US" sz="3800"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prstClr val="white"/>
                    </a:solidFill>
                    <a:latin typeface="Arial" panose="020B0604020202020204" pitchFamily="34" charset="0"/>
                    <a:ea typeface="Times New Roman" panose="02020603050405020304" pitchFamily="18" charset="0"/>
                    <a:cs typeface="Arial" panose="020B0604020202020204" pitchFamily="34" charset="0"/>
                  </a:rPr>
                  <a:t>có</a:t>
                </a:r>
                <a:r>
                  <a:rPr lang="en-US" sz="3800"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prstClr val="white"/>
                    </a:solidFill>
                    <a:latin typeface="Arial" panose="020B0604020202020204" pitchFamily="34" charset="0"/>
                    <a:ea typeface="Times New Roman" panose="02020603050405020304" pitchFamily="18" charset="0"/>
                    <a:cs typeface="Arial" panose="020B0604020202020204" pitchFamily="34" charset="0"/>
                  </a:rPr>
                  <a:t>giống</a:t>
                </a:r>
                <a:r>
                  <a:rPr lang="en-US" sz="3800"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white"/>
                    </a:solidFill>
                    <a:latin typeface="Arial" panose="020B0604020202020204" pitchFamily="34" charset="0"/>
                    <a:ea typeface="Times New Roman" panose="02020603050405020304" pitchFamily="18" charset="0"/>
                    <a:cs typeface="Arial" panose="020B0604020202020204" pitchFamily="34" charset="0"/>
                  </a:rPr>
                  <a:t>với</a:t>
                </a:r>
                <a:r>
                  <a:rPr lang="en-US" sz="38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đồ</a:t>
                </a:r>
                <a:r>
                  <a:rPr lang="en-US" sz="38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thị</a:t>
                </a:r>
                <a:r>
                  <a:rPr lang="en-US" sz="38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white"/>
                    </a:solidFill>
                    <a:latin typeface="Arial" panose="020B0604020202020204" pitchFamily="34" charset="0"/>
                    <a:ea typeface="Times New Roman" panose="02020603050405020304" pitchFamily="18" charset="0"/>
                    <a:cs typeface="Arial" panose="020B0604020202020204" pitchFamily="34" charset="0"/>
                  </a:rPr>
                  <a:t>hàm</a:t>
                </a:r>
                <a:r>
                  <a:rPr lang="en-US" sz="38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white"/>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4000">
                        <a:solidFill>
                          <a:prstClr val="white"/>
                        </a:solidFill>
                        <a:latin typeface="Cambria Math" panose="02040503050406030204" pitchFamily="18" charset="0"/>
                        <a:ea typeface="Times New Roman" panose="02020603050405020304" pitchFamily="18" charset="0"/>
                        <a:cs typeface="Open Sans"/>
                      </a:rPr>
                      <m:t>y</m:t>
                    </m:r>
                    <m:r>
                      <a:rPr lang="en-US" sz="4000" i="1">
                        <a:solidFill>
                          <a:prstClr val="white"/>
                        </a:solidFill>
                        <a:latin typeface="Cambria Math" panose="02040503050406030204" pitchFamily="18" charset="0"/>
                        <a:ea typeface="Times New Roman" panose="02020603050405020304" pitchFamily="18" charset="0"/>
                        <a:cs typeface="Open Sans"/>
                      </a:rPr>
                      <m:t>= </m:t>
                    </m:r>
                    <m:r>
                      <a:rPr lang="en-US" sz="4000" i="1">
                        <a:solidFill>
                          <a:prstClr val="white"/>
                        </a:solidFill>
                        <a:latin typeface="Cambria Math" panose="02040503050406030204" pitchFamily="18" charset="0"/>
                        <a:ea typeface="Times New Roman" panose="02020603050405020304" pitchFamily="18" charset="0"/>
                      </a:rPr>
                      <m:t>–</m:t>
                    </m:r>
                    <m:r>
                      <a:rPr lang="en-US" sz="4000" i="1">
                        <a:solidFill>
                          <a:prstClr val="white"/>
                        </a:solidFill>
                        <a:latin typeface="Cambria Math" panose="02040503050406030204" pitchFamily="18" charset="0"/>
                        <a:ea typeface="Times New Roman" panose="02020603050405020304" pitchFamily="18" charset="0"/>
                        <a:cs typeface="Open Sans"/>
                      </a:rPr>
                      <m:t> 2</m:t>
                    </m:r>
                    <m:sSup>
                      <m:sSupPr>
                        <m:ctrlPr>
                          <a:rPr lang="en-US" sz="4000" i="1">
                            <a:solidFill>
                              <a:prstClr val="white"/>
                            </a:solidFill>
                            <a:latin typeface="Cambria Math"/>
                            <a:ea typeface="Times New Roman" panose="02020603050405020304" pitchFamily="18" charset="0"/>
                            <a:cs typeface="Open Sans"/>
                          </a:rPr>
                        </m:ctrlPr>
                      </m:sSupPr>
                      <m:e>
                        <m:r>
                          <a:rPr lang="en-US" sz="4000" i="1">
                            <a:solidFill>
                              <a:prstClr val="white"/>
                            </a:solidFill>
                            <a:latin typeface="Cambria Math" panose="02040503050406030204" pitchFamily="18" charset="0"/>
                            <a:ea typeface="Times New Roman" panose="02020603050405020304" pitchFamily="18" charset="0"/>
                            <a:cs typeface="Open Sans"/>
                          </a:rPr>
                          <m:t>𝑥</m:t>
                        </m:r>
                      </m:e>
                      <m:sup>
                        <m:r>
                          <a:rPr lang="en-US" sz="4000" i="1">
                            <a:solidFill>
                              <a:prstClr val="white"/>
                            </a:solidFill>
                            <a:latin typeface="Cambria Math" panose="02040503050406030204" pitchFamily="18" charset="0"/>
                            <a:ea typeface="Times New Roman" panose="02020603050405020304" pitchFamily="18" charset="0"/>
                            <a:cs typeface="Open Sans"/>
                          </a:rPr>
                          <m:t>2</m:t>
                        </m:r>
                      </m:sup>
                    </m:sSup>
                  </m:oMath>
                </a14:m>
                <a:r>
                  <a:rPr lang="en-US" sz="4000" dirty="0" smtClean="0">
                    <a:solidFill>
                      <a:prstClr val="white"/>
                    </a:solidFill>
                    <a:latin typeface="Open Sans"/>
                    <a:ea typeface="Times New Roman" panose="02020603050405020304" pitchFamily="18" charset="0"/>
                  </a:rPr>
                  <a:t>    hay  </a:t>
                </a:r>
                <a:r>
                  <a:rPr lang="en-US" sz="4000" dirty="0" err="1">
                    <a:solidFill>
                      <a:prstClr val="white"/>
                    </a:solidFill>
                    <a:latin typeface="Open Sans"/>
                    <a:ea typeface="Times New Roman" panose="02020603050405020304" pitchFamily="18" charset="0"/>
                  </a:rPr>
                  <a:t>không</a:t>
                </a:r>
                <a:r>
                  <a:rPr lang="en-US" sz="4000" dirty="0" smtClean="0">
                    <a:solidFill>
                      <a:prstClr val="white"/>
                    </a:solidFill>
                    <a:latin typeface="Open Sans"/>
                    <a:ea typeface="Times New Roman" panose="02020603050405020304" pitchFamily="18" charset="0"/>
                  </a:rPr>
                  <a:t>?</a:t>
                </a:r>
                <a:endParaRPr lang="en-US" sz="3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914399" y="6594544"/>
                <a:ext cx="10239085" cy="2816156"/>
              </a:xfrm>
              <a:prstGeom prst="rect">
                <a:avLst/>
              </a:prstGeom>
              <a:blipFill>
                <a:blip r:embed="rId13"/>
                <a:stretch>
                  <a:fillRect l="-1786" b="-4329"/>
                </a:stretch>
              </a:blipFill>
            </p:spPr>
            <p:txBody>
              <a:bodyPr/>
              <a:lstStyle/>
              <a:p>
                <a:r>
                  <a:rPr lang="en-US">
                    <a:noFill/>
                  </a:rPr>
                  <a:t> </a:t>
                </a:r>
              </a:p>
            </p:txBody>
          </p:sp>
        </mc:Fallback>
      </mc:AlternateContent>
      <p:sp>
        <p:nvSpPr>
          <p:cNvPr id="28" name="Right Arrow 27"/>
          <p:cNvSpPr/>
          <p:nvPr/>
        </p:nvSpPr>
        <p:spPr>
          <a:xfrm>
            <a:off x="4648200" y="8936190"/>
            <a:ext cx="685800" cy="546916"/>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6" name="Rectangle 35"/>
          <p:cNvSpPr/>
          <p:nvPr/>
        </p:nvSpPr>
        <p:spPr>
          <a:xfrm>
            <a:off x="5664236" y="8724900"/>
            <a:ext cx="2500458" cy="96949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150000"/>
              </a:lnSpc>
            </a:pPr>
            <a:r>
              <a:rPr lang="nl-NL" sz="3800" dirty="0" smtClean="0">
                <a:solidFill>
                  <a:schemeClr val="tx1"/>
                </a:solidFill>
                <a:latin typeface="Arial" panose="020B0604020202020204" pitchFamily="34" charset="0"/>
                <a:ea typeface="Calibri" panose="020F0502020204030204" pitchFamily="34" charset="0"/>
                <a:cs typeface="Arial" panose="020B0604020202020204" pitchFamily="34" charset="0"/>
              </a:rPr>
              <a:t>Có </a:t>
            </a:r>
            <a:r>
              <a:rPr lang="nl-NL" sz="3800" dirty="0">
                <a:solidFill>
                  <a:schemeClr val="tx1"/>
                </a:solidFill>
                <a:latin typeface="Arial" panose="020B0604020202020204" pitchFamily="34" charset="0"/>
                <a:ea typeface="Calibri" panose="020F0502020204030204" pitchFamily="34" charset="0"/>
                <a:cs typeface="Arial" panose="020B0604020202020204" pitchFamily="34" charset="0"/>
              </a:rPr>
              <a:t>giống </a:t>
            </a:r>
            <a:endParaRPr lang="en-US" sz="3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9385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28" dur="500"/>
                                        <p:tgtEl>
                                          <p:spTgt spid="2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9200" y="9915814"/>
            <a:ext cx="20955000" cy="9934286"/>
            <a:chOff x="0" y="0"/>
            <a:chExt cx="5920967" cy="3624054"/>
          </a:xfrm>
        </p:grpSpPr>
        <p:sp>
          <p:nvSpPr>
            <p:cNvPr id="4"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7" name="Group 6"/>
          <p:cNvGrpSpPr/>
          <p:nvPr/>
        </p:nvGrpSpPr>
        <p:grpSpPr>
          <a:xfrm>
            <a:off x="1066800" y="114300"/>
            <a:ext cx="15849600" cy="1846659"/>
            <a:chOff x="1143000" y="411085"/>
            <a:chExt cx="15849600" cy="1846659"/>
          </a:xfrm>
        </p:grpSpPr>
        <p:sp>
          <p:nvSpPr>
            <p:cNvPr id="2" name="Rectangle 1"/>
            <p:cNvSpPr/>
            <p:nvPr/>
          </p:nvSpPr>
          <p:spPr>
            <a:xfrm>
              <a:off x="1143000" y="411085"/>
              <a:ext cx="15849600" cy="1846659"/>
            </a:xfrm>
            <a:prstGeom prst="rect">
              <a:avLst/>
            </a:prstGeom>
          </p:spPr>
          <p:txBody>
            <a:bodyPr wrap="square">
              <a:spAutoFit/>
            </a:bodyPr>
            <a:lstStyle/>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dạng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6.10,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tọa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800" dirty="0">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9160766" y="603125"/>
                  <a:ext cx="4326634" cy="6771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smtClean="0">
                            <a:solidFill>
                              <a:schemeClr val="tx1"/>
                            </a:solidFill>
                            <a:latin typeface="Cambria Math" panose="02040503050406030204" pitchFamily="18" charset="0"/>
                            <a:ea typeface="Times New Roman" panose="02020603050405020304" pitchFamily="18" charset="0"/>
                            <a:cs typeface="Open Sans"/>
                          </a:rPr>
                          <m:t>𝑦</m:t>
                        </m:r>
                        <m:r>
                          <a:rPr lang="en-US" sz="3800" i="1" smtClean="0">
                            <a:solidFill>
                              <a:schemeClr val="tx1"/>
                            </a:solidFill>
                            <a:latin typeface="Cambria Math" panose="02040503050406030204" pitchFamily="18" charset="0"/>
                            <a:ea typeface="Times New Roman" panose="02020603050405020304" pitchFamily="18" charset="0"/>
                            <a:cs typeface="Open Sans"/>
                          </a:rPr>
                          <m:t> =  – 2</m:t>
                        </m:r>
                        <m:sSup>
                          <m:sSupPr>
                            <m:ctrlPr>
                              <a:rPr lang="en-US" sz="3800" i="1">
                                <a:solidFill>
                                  <a:schemeClr val="tx1"/>
                                </a:solidFill>
                                <a:latin typeface="Cambria Math"/>
                                <a:ea typeface="Times New Roman" panose="02020603050405020304" pitchFamily="18" charset="0"/>
                                <a:cs typeface="Open Sans"/>
                              </a:rPr>
                            </m:ctrlPr>
                          </m:sSupPr>
                          <m:e>
                            <m:r>
                              <a:rPr lang="en-US" sz="3800" i="1">
                                <a:solidFill>
                                  <a:schemeClr val="tx1"/>
                                </a:solidFill>
                                <a:latin typeface="Cambria Math" panose="02040503050406030204" pitchFamily="18" charset="0"/>
                                <a:ea typeface="Times New Roman" panose="02020603050405020304" pitchFamily="18" charset="0"/>
                                <a:cs typeface="Open Sans"/>
                              </a:rPr>
                              <m:t>𝑥</m:t>
                            </m:r>
                          </m:e>
                          <m:sup>
                            <m:r>
                              <a:rPr lang="en-US" sz="3800" i="1">
                                <a:solidFill>
                                  <a:schemeClr val="tx1"/>
                                </a:solidFill>
                                <a:latin typeface="Cambria Math" panose="02040503050406030204" pitchFamily="18" charset="0"/>
                                <a:ea typeface="Times New Roman" panose="02020603050405020304" pitchFamily="18" charset="0"/>
                                <a:cs typeface="Open Sans"/>
                              </a:rPr>
                              <m:t>2</m:t>
                            </m:r>
                          </m:sup>
                        </m:sSup>
                        <m:r>
                          <a:rPr lang="en-US" sz="3800" i="1">
                            <a:solidFill>
                              <a:schemeClr val="tx1"/>
                            </a:solidFill>
                            <a:latin typeface="Cambria Math" panose="02040503050406030204" pitchFamily="18" charset="0"/>
                            <a:ea typeface="Times New Roman" panose="02020603050405020304" pitchFamily="18" charset="0"/>
                          </a:rPr>
                          <m:t> </m:t>
                        </m:r>
                        <m:r>
                          <a:rPr lang="en-US" sz="3800" i="1">
                            <a:solidFill>
                              <a:schemeClr val="tx1"/>
                            </a:solidFill>
                            <a:latin typeface="Cambria Math" panose="02040503050406030204" pitchFamily="18" charset="0"/>
                            <a:ea typeface="Times New Roman" panose="02020603050405020304" pitchFamily="18" charset="0"/>
                            <a:cs typeface="Open Sans"/>
                          </a:rPr>
                          <m:t>+ 20</m:t>
                        </m:r>
                        <m:r>
                          <a:rPr lang="en-US" sz="3800" i="1">
                            <a:solidFill>
                              <a:schemeClr val="tx1"/>
                            </a:solidFill>
                            <a:latin typeface="Cambria Math" panose="02040503050406030204" pitchFamily="18" charset="0"/>
                            <a:ea typeface="Times New Roman" panose="02020603050405020304" pitchFamily="18" charset="0"/>
                            <a:cs typeface="Open Sans"/>
                          </a:rPr>
                          <m:t>𝑥</m:t>
                        </m:r>
                        <m:r>
                          <a:rPr lang="en-US" sz="3800" i="1">
                            <a:solidFill>
                              <a:schemeClr val="tx1"/>
                            </a:solidFill>
                            <a:latin typeface="Cambria Math" panose="02040503050406030204" pitchFamily="18" charset="0"/>
                            <a:ea typeface="Times New Roman" panose="02020603050405020304" pitchFamily="18" charset="0"/>
                            <a:cs typeface="Open Sans"/>
                          </a:rPr>
                          <m:t> </m:t>
                        </m:r>
                      </m:oMath>
                    </m:oMathPara>
                  </a14:m>
                  <a:endParaRPr lang="en-US"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9160766" y="603125"/>
                  <a:ext cx="4326634" cy="677108"/>
                </a:xfrm>
                <a:prstGeom prst="rect">
                  <a:avLst/>
                </a:prstGeom>
                <a:blipFill>
                  <a:blip r:embed="rId2"/>
                  <a:stretch>
                    <a:fillRect/>
                  </a:stretch>
                </a:blipFill>
              </p:spPr>
              <p:txBody>
                <a:bodyPr/>
                <a:lstStyle/>
                <a:p>
                  <a:r>
                    <a:rPr lang="en-US">
                      <a:noFill/>
                    </a:rPr>
                    <a:t> </a:t>
                  </a:r>
                </a:p>
              </p:txBody>
            </p:sp>
          </mc:Fallback>
        </mc:AlternateContent>
      </p:gr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7200" y="1008799"/>
            <a:ext cx="5083629" cy="6189199"/>
          </a:xfrm>
          <a:prstGeom prst="rect">
            <a:avLst/>
          </a:prstGeom>
        </p:spPr>
      </p:pic>
      <p:sp>
        <p:nvSpPr>
          <p:cNvPr id="13" name="Rectangle 12"/>
          <p:cNvSpPr/>
          <p:nvPr/>
        </p:nvSpPr>
        <p:spPr>
          <a:xfrm>
            <a:off x="3505200" y="2502460"/>
            <a:ext cx="6705600" cy="9694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spcAft>
                <a:spcPts val="0"/>
              </a:spcAft>
            </a:pPr>
            <a:r>
              <a:rPr lang="nl-NL" sz="3800" dirty="0">
                <a:latin typeface="Arial" panose="020B0604020202020204" pitchFamily="34" charset="0"/>
                <a:ea typeface="Times New Roman" panose="02020603050405020304" pitchFamily="18" charset="0"/>
                <a:cs typeface="Arial" panose="020B0604020202020204" pitchFamily="34" charset="0"/>
              </a:rPr>
              <a:t>Tọa độ điểm cao nhất: (5; 50)</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Right Arrow 13"/>
          <p:cNvSpPr/>
          <p:nvPr/>
        </p:nvSpPr>
        <p:spPr>
          <a:xfrm>
            <a:off x="2667000" y="2834808"/>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p:cNvSpPr/>
              <p:nvPr/>
            </p:nvSpPr>
            <p:spPr>
              <a:xfrm>
                <a:off x="1066800" y="4103399"/>
                <a:ext cx="9144000" cy="3906069"/>
              </a:xfrm>
              <a:prstGeom prst="rect">
                <a:avLst/>
              </a:prstGeom>
            </p:spPr>
            <p:txBody>
              <a:bodyPr>
                <a:spAutoFit/>
              </a:bodyPr>
              <a:lstStyle/>
              <a:p>
                <a:pPr marL="30480" marR="30480" algn="just">
                  <a:lnSpc>
                    <a:spcPct val="150000"/>
                  </a:lnSpc>
                  <a:spcAft>
                    <a:spcPts val="1200"/>
                  </a:spcAft>
                </a:pPr>
                <a:r>
                  <a:rPr lang="nl-NL" sz="3800" dirty="0">
                    <a:latin typeface="Arial" panose="020B0604020202020204" pitchFamily="34" charset="0"/>
                    <a:ea typeface="Times New Roman" panose="02020603050405020304" pitchFamily="18" charset="0"/>
                    <a:cs typeface="Arial" panose="020B0604020202020204" pitchFamily="34" charset="0"/>
                  </a:rPr>
                  <a:t>c)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Aft>
                    <a:spcPts val="1200"/>
                  </a:spcAft>
                </a:pPr>
                <a14:m>
                  <m:oMathPara xmlns:m="http://schemas.openxmlformats.org/officeDocument/2006/math">
                    <m:oMathParaPr>
                      <m:jc m:val="centerGroup"/>
                    </m:oMathParaPr>
                    <m:oMath xmlns:m="http://schemas.openxmlformats.org/officeDocument/2006/math">
                      <m:r>
                        <a:rPr lang="en-US" sz="3800" i="1">
                          <a:solidFill>
                            <a:srgbClr val="000000"/>
                          </a:solidFill>
                          <a:effectLst/>
                          <a:latin typeface="Cambria Math" panose="02040503050406030204" pitchFamily="18" charset="0"/>
                          <a:ea typeface="Times New Roman" panose="02020603050405020304" pitchFamily="18" charset="0"/>
                          <a:cs typeface="Open Sans"/>
                        </a:rPr>
                        <m:t>𝑦</m:t>
                      </m:r>
                      <m:r>
                        <a:rPr lang="en-US" sz="3800" i="1">
                          <a:solidFill>
                            <a:srgbClr val="000000"/>
                          </a:solidFill>
                          <a:effectLst/>
                          <a:latin typeface="Cambria Math" panose="02040503050406030204" pitchFamily="18" charset="0"/>
                          <a:ea typeface="Times New Roman" panose="02020603050405020304" pitchFamily="18" charset="0"/>
                          <a:cs typeface="Open Sans"/>
                        </a:rPr>
                        <m:t> = – 2</m:t>
                      </m:r>
                      <m:sSup>
                        <m:sSupPr>
                          <m:ctrlPr>
                            <a:rPr lang="en-US" sz="3800" i="1">
                              <a:solidFill>
                                <a:srgbClr val="000000"/>
                              </a:solidFill>
                              <a:effectLst/>
                              <a:latin typeface="Cambria Math"/>
                              <a:ea typeface="Times New Roman" panose="02020603050405020304" pitchFamily="18" charset="0"/>
                              <a:cs typeface="Open Sans"/>
                            </a:rPr>
                          </m:ctrlPr>
                        </m:sSupPr>
                        <m:e>
                          <m:r>
                            <a:rPr lang="en-US" sz="3800" i="1">
                              <a:solidFill>
                                <a:srgbClr val="000000"/>
                              </a:solidFill>
                              <a:effectLst/>
                              <a:latin typeface="Cambria Math" panose="02040503050406030204" pitchFamily="18" charset="0"/>
                              <a:ea typeface="Times New Roman" panose="02020603050405020304" pitchFamily="18" charset="0"/>
                              <a:cs typeface="Open Sans"/>
                            </a:rPr>
                            <m:t>𝑥</m:t>
                          </m:r>
                        </m:e>
                        <m:sup>
                          <m:r>
                            <a:rPr lang="en-US" sz="3800" i="1">
                              <a:solidFill>
                                <a:srgbClr val="000000"/>
                              </a:solidFill>
                              <a:effectLst/>
                              <a:latin typeface="Cambria Math" panose="02040503050406030204" pitchFamily="18" charset="0"/>
                              <a:ea typeface="Times New Roman" panose="02020603050405020304" pitchFamily="18" charset="0"/>
                              <a:cs typeface="Open Sans"/>
                            </a:rPr>
                            <m:t>2</m:t>
                          </m:r>
                        </m:sup>
                      </m:sSup>
                      <m:r>
                        <a:rPr lang="en-US" sz="3800" i="1">
                          <a:solidFill>
                            <a:srgbClr val="000000"/>
                          </a:solidFill>
                          <a:effectLst/>
                          <a:latin typeface="Cambria Math" panose="02040503050406030204" pitchFamily="18" charset="0"/>
                          <a:ea typeface="Times New Roman" panose="02020603050405020304" pitchFamily="18" charset="0"/>
                        </a:rPr>
                        <m:t> </m:t>
                      </m:r>
                      <m:r>
                        <a:rPr lang="en-US" sz="3800" i="1">
                          <a:solidFill>
                            <a:srgbClr val="000000"/>
                          </a:solidFill>
                          <a:effectLst/>
                          <a:latin typeface="Cambria Math" panose="02040503050406030204" pitchFamily="18" charset="0"/>
                          <a:ea typeface="Times New Roman" panose="02020603050405020304" pitchFamily="18" charset="0"/>
                          <a:cs typeface="Open Sans"/>
                        </a:rPr>
                        <m:t>+ 20</m:t>
                      </m:r>
                      <m:r>
                        <a:rPr lang="en-US" sz="3800" i="1">
                          <a:solidFill>
                            <a:srgbClr val="000000"/>
                          </a:solidFill>
                          <a:effectLst/>
                          <a:latin typeface="Cambria Math" panose="02040503050406030204" pitchFamily="18" charset="0"/>
                          <a:ea typeface="Times New Roman" panose="02020603050405020304" pitchFamily="18" charset="0"/>
                          <a:cs typeface="Open Sans"/>
                        </a:rPr>
                        <m:t>𝑥</m:t>
                      </m:r>
                      <m:r>
                        <a:rPr lang="en-US" sz="3800" i="1">
                          <a:solidFill>
                            <a:srgbClr val="000000"/>
                          </a:solidFill>
                          <a:effectLst/>
                          <a:latin typeface="Cambria Math" panose="02040503050406030204" pitchFamily="18" charset="0"/>
                          <a:ea typeface="Times New Roman" panose="02020603050405020304" pitchFamily="18" charset="0"/>
                          <a:cs typeface="Open Sans"/>
                        </a:rPr>
                        <m:t> = – 2</m:t>
                      </m:r>
                      <m:d>
                        <m:dPr>
                          <m:ctrlPr>
                            <a:rPr lang="en-US" sz="3800" i="1">
                              <a:solidFill>
                                <a:srgbClr val="000000"/>
                              </a:solidFill>
                              <a:effectLst/>
                              <a:latin typeface="Cambria Math"/>
                              <a:ea typeface="Times New Roman" panose="02020603050405020304" pitchFamily="18" charset="0"/>
                              <a:cs typeface="Open Sans"/>
                            </a:rPr>
                          </m:ctrlPr>
                        </m:dPr>
                        <m:e>
                          <m:sSup>
                            <m:sSupPr>
                              <m:ctrlPr>
                                <a:rPr lang="en-US" sz="3800" i="1">
                                  <a:solidFill>
                                    <a:srgbClr val="000000"/>
                                  </a:solidFill>
                                  <a:effectLst/>
                                  <a:latin typeface="Cambria Math"/>
                                  <a:ea typeface="Times New Roman" panose="02020603050405020304" pitchFamily="18" charset="0"/>
                                  <a:cs typeface="Open Sans"/>
                                </a:rPr>
                              </m:ctrlPr>
                            </m:sSupPr>
                            <m:e>
                              <m:r>
                                <a:rPr lang="en-US" sz="3800" i="1">
                                  <a:solidFill>
                                    <a:srgbClr val="000000"/>
                                  </a:solidFill>
                                  <a:effectLst/>
                                  <a:latin typeface="Cambria Math" panose="02040503050406030204" pitchFamily="18" charset="0"/>
                                  <a:ea typeface="Times New Roman" panose="02020603050405020304" pitchFamily="18" charset="0"/>
                                  <a:cs typeface="Open Sans"/>
                                </a:rPr>
                                <m:t>𝑥</m:t>
                              </m:r>
                            </m:e>
                            <m:sup>
                              <m:r>
                                <a:rPr lang="en-US" sz="3800" i="1">
                                  <a:solidFill>
                                    <a:srgbClr val="000000"/>
                                  </a:solidFill>
                                  <a:effectLst/>
                                  <a:latin typeface="Cambria Math" panose="02040503050406030204" pitchFamily="18" charset="0"/>
                                  <a:ea typeface="Times New Roman" panose="02020603050405020304" pitchFamily="18" charset="0"/>
                                  <a:cs typeface="Open Sans"/>
                                </a:rPr>
                                <m:t>2</m:t>
                              </m:r>
                            </m:sup>
                          </m:sSup>
                          <m:r>
                            <a:rPr lang="en-US" sz="3800" i="1">
                              <a:solidFill>
                                <a:srgbClr val="000000"/>
                              </a:solidFill>
                              <a:effectLst/>
                              <a:latin typeface="Cambria Math" panose="02040503050406030204" pitchFamily="18" charset="0"/>
                              <a:ea typeface="Times New Roman" panose="02020603050405020304" pitchFamily="18" charset="0"/>
                            </a:rPr>
                            <m:t> –</m:t>
                          </m:r>
                          <m:r>
                            <a:rPr lang="en-US" sz="3800" i="1">
                              <a:solidFill>
                                <a:srgbClr val="000000"/>
                              </a:solidFill>
                              <a:effectLst/>
                              <a:latin typeface="Cambria Math" panose="02040503050406030204" pitchFamily="18" charset="0"/>
                              <a:ea typeface="Times New Roman" panose="02020603050405020304" pitchFamily="18" charset="0"/>
                              <a:cs typeface="Open Sans"/>
                            </a:rPr>
                            <m:t> 10</m:t>
                          </m:r>
                          <m:r>
                            <a:rPr lang="en-US" sz="3800" i="1">
                              <a:solidFill>
                                <a:srgbClr val="000000"/>
                              </a:solidFill>
                              <a:effectLst/>
                              <a:latin typeface="Cambria Math" panose="02040503050406030204" pitchFamily="18" charset="0"/>
                              <a:ea typeface="Times New Roman" panose="02020603050405020304" pitchFamily="18" charset="0"/>
                              <a:cs typeface="Open Sans"/>
                            </a:rPr>
                            <m:t>𝑥</m:t>
                          </m:r>
                        </m:e>
                      </m:d>
                    </m:oMath>
                  </m:oMathPara>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Aft>
                    <a:spcPts val="1200"/>
                  </a:spcAft>
                </a:pPr>
                <a14:m>
                  <m:oMathPara xmlns:m="http://schemas.openxmlformats.org/officeDocument/2006/math">
                    <m:oMathParaPr>
                      <m:jc m:val="centerGroup"/>
                    </m:oMathParaPr>
                    <m:oMath xmlns:m="http://schemas.openxmlformats.org/officeDocument/2006/math">
                      <m:r>
                        <a:rPr lang="en-US" sz="3800" i="1">
                          <a:solidFill>
                            <a:srgbClr val="000000"/>
                          </a:solidFill>
                          <a:effectLst/>
                          <a:latin typeface="Cambria Math" panose="02040503050406030204" pitchFamily="18" charset="0"/>
                          <a:ea typeface="Times New Roman" panose="02020603050405020304" pitchFamily="18" charset="0"/>
                          <a:cs typeface="Open Sans"/>
                        </a:rPr>
                        <m:t>= </m:t>
                      </m:r>
                      <m:r>
                        <a:rPr lang="en-US" sz="3800" i="1">
                          <a:solidFill>
                            <a:srgbClr val="000000"/>
                          </a:solidFill>
                          <a:effectLst/>
                          <a:latin typeface="Cambria Math" panose="02040503050406030204" pitchFamily="18" charset="0"/>
                          <a:ea typeface="Times New Roman" panose="02020603050405020304" pitchFamily="18" charset="0"/>
                        </a:rPr>
                        <m:t>–</m:t>
                      </m:r>
                      <m:r>
                        <a:rPr lang="en-US" sz="3800" i="1">
                          <a:solidFill>
                            <a:srgbClr val="000000"/>
                          </a:solidFill>
                          <a:effectLst/>
                          <a:latin typeface="Cambria Math" panose="02040503050406030204" pitchFamily="18" charset="0"/>
                          <a:ea typeface="Times New Roman" panose="02020603050405020304" pitchFamily="18" charset="0"/>
                          <a:cs typeface="Open Sans"/>
                        </a:rPr>
                        <m:t> 2</m:t>
                      </m:r>
                      <m:d>
                        <m:dPr>
                          <m:ctrlPr>
                            <a:rPr lang="en-US" sz="3800" i="1">
                              <a:solidFill>
                                <a:srgbClr val="000000"/>
                              </a:solidFill>
                              <a:effectLst/>
                              <a:latin typeface="Cambria Math"/>
                              <a:ea typeface="Times New Roman" panose="02020603050405020304" pitchFamily="18" charset="0"/>
                              <a:cs typeface="Open Sans"/>
                            </a:rPr>
                          </m:ctrlPr>
                        </m:dPr>
                        <m:e>
                          <m:sSup>
                            <m:sSupPr>
                              <m:ctrlPr>
                                <a:rPr lang="en-US" sz="3800" i="1">
                                  <a:solidFill>
                                    <a:srgbClr val="000000"/>
                                  </a:solidFill>
                                  <a:effectLst/>
                                  <a:latin typeface="Cambria Math"/>
                                  <a:ea typeface="Times New Roman" panose="02020603050405020304" pitchFamily="18" charset="0"/>
                                  <a:cs typeface="Open Sans"/>
                                </a:rPr>
                              </m:ctrlPr>
                            </m:sSupPr>
                            <m:e>
                              <m:r>
                                <a:rPr lang="en-US" sz="3800" i="1">
                                  <a:solidFill>
                                    <a:srgbClr val="000000"/>
                                  </a:solidFill>
                                  <a:effectLst/>
                                  <a:latin typeface="Cambria Math" panose="02040503050406030204" pitchFamily="18" charset="0"/>
                                  <a:ea typeface="Times New Roman" panose="02020603050405020304" pitchFamily="18" charset="0"/>
                                  <a:cs typeface="Open Sans"/>
                                </a:rPr>
                                <m:t>𝑥</m:t>
                              </m:r>
                            </m:e>
                            <m:sup>
                              <m:r>
                                <a:rPr lang="en-US" sz="3800" i="1">
                                  <a:solidFill>
                                    <a:srgbClr val="000000"/>
                                  </a:solidFill>
                                  <a:effectLst/>
                                  <a:latin typeface="Cambria Math" panose="02040503050406030204" pitchFamily="18" charset="0"/>
                                  <a:ea typeface="Times New Roman" panose="02020603050405020304" pitchFamily="18" charset="0"/>
                                  <a:cs typeface="Open Sans"/>
                                </a:rPr>
                                <m:t>2</m:t>
                              </m:r>
                            </m:sup>
                          </m:sSup>
                          <m:r>
                            <a:rPr lang="en-US" sz="3800" i="1">
                              <a:solidFill>
                                <a:srgbClr val="000000"/>
                              </a:solidFill>
                              <a:effectLst/>
                              <a:latin typeface="Cambria Math" panose="02040503050406030204" pitchFamily="18" charset="0"/>
                              <a:ea typeface="Times New Roman" panose="02020603050405020304" pitchFamily="18" charset="0"/>
                            </a:rPr>
                            <m:t> –</m:t>
                          </m:r>
                          <m:r>
                            <a:rPr lang="en-US" sz="3800" i="1">
                              <a:solidFill>
                                <a:srgbClr val="000000"/>
                              </a:solidFill>
                              <a:effectLst/>
                              <a:latin typeface="Cambria Math" panose="02040503050406030204" pitchFamily="18" charset="0"/>
                              <a:ea typeface="Times New Roman" panose="02020603050405020304" pitchFamily="18" charset="0"/>
                              <a:cs typeface="Open Sans"/>
                            </a:rPr>
                            <m:t> 2 . 5 . </m:t>
                          </m:r>
                          <m:r>
                            <a:rPr lang="en-US" sz="3800" i="1">
                              <a:solidFill>
                                <a:srgbClr val="000000"/>
                              </a:solidFill>
                              <a:effectLst/>
                              <a:latin typeface="Cambria Math" panose="02040503050406030204" pitchFamily="18" charset="0"/>
                              <a:ea typeface="Times New Roman" panose="02020603050405020304" pitchFamily="18" charset="0"/>
                              <a:cs typeface="Open Sans"/>
                            </a:rPr>
                            <m:t>𝑥</m:t>
                          </m:r>
                          <m:r>
                            <a:rPr lang="en-US" sz="3800" i="1">
                              <a:solidFill>
                                <a:srgbClr val="000000"/>
                              </a:solidFill>
                              <a:effectLst/>
                              <a:latin typeface="Cambria Math" panose="02040503050406030204" pitchFamily="18" charset="0"/>
                              <a:ea typeface="Times New Roman" panose="02020603050405020304" pitchFamily="18" charset="0"/>
                              <a:cs typeface="Open Sans"/>
                            </a:rPr>
                            <m:t> + 25</m:t>
                          </m:r>
                        </m:e>
                      </m:d>
                      <m:r>
                        <a:rPr lang="en-US" sz="3800" i="1">
                          <a:solidFill>
                            <a:srgbClr val="000000"/>
                          </a:solidFill>
                          <a:effectLst/>
                          <a:latin typeface="Cambria Math" panose="02040503050406030204" pitchFamily="18" charset="0"/>
                          <a:ea typeface="Times New Roman" panose="02020603050405020304" pitchFamily="18" charset="0"/>
                          <a:cs typeface="Open Sans"/>
                        </a:rPr>
                        <m:t>+ 50 = </m:t>
                      </m:r>
                      <m:r>
                        <a:rPr lang="en-US" sz="3800" i="1">
                          <a:solidFill>
                            <a:srgbClr val="000000"/>
                          </a:solidFill>
                          <a:effectLst/>
                          <a:latin typeface="Cambria Math" panose="02040503050406030204" pitchFamily="18" charset="0"/>
                          <a:ea typeface="Times New Roman" panose="02020603050405020304" pitchFamily="18" charset="0"/>
                        </a:rPr>
                        <m:t>–</m:t>
                      </m:r>
                      <m:r>
                        <a:rPr lang="en-US" sz="3800" i="1">
                          <a:solidFill>
                            <a:srgbClr val="000000"/>
                          </a:solidFill>
                          <a:effectLst/>
                          <a:latin typeface="Cambria Math" panose="02040503050406030204" pitchFamily="18" charset="0"/>
                          <a:ea typeface="Times New Roman" panose="02020603050405020304" pitchFamily="18" charset="0"/>
                          <a:cs typeface="Open Sans"/>
                        </a:rPr>
                        <m:t> 2</m:t>
                      </m:r>
                      <m:sSup>
                        <m:sSupPr>
                          <m:ctrlPr>
                            <a:rPr lang="en-US" sz="3800" i="1">
                              <a:solidFill>
                                <a:srgbClr val="000000"/>
                              </a:solidFill>
                              <a:effectLst/>
                              <a:latin typeface="Cambria Math"/>
                              <a:ea typeface="Times New Roman" panose="02020603050405020304" pitchFamily="18" charset="0"/>
                              <a:cs typeface="Open Sans"/>
                            </a:rPr>
                          </m:ctrlPr>
                        </m:sSupPr>
                        <m:e>
                          <m:d>
                            <m:dPr>
                              <m:ctrlPr>
                                <a:rPr lang="en-US" sz="3800" i="1">
                                  <a:solidFill>
                                    <a:srgbClr val="000000"/>
                                  </a:solidFill>
                                  <a:effectLst/>
                                  <a:latin typeface="Cambria Math"/>
                                  <a:ea typeface="Times New Roman" panose="02020603050405020304" pitchFamily="18" charset="0"/>
                                  <a:cs typeface="Open Sans"/>
                                </a:rPr>
                              </m:ctrlPr>
                            </m:dPr>
                            <m:e>
                              <m:r>
                                <a:rPr lang="en-US" sz="3800" i="1">
                                  <a:solidFill>
                                    <a:srgbClr val="000000"/>
                                  </a:solidFill>
                                  <a:effectLst/>
                                  <a:latin typeface="Cambria Math" panose="02040503050406030204" pitchFamily="18" charset="0"/>
                                  <a:ea typeface="Times New Roman" panose="02020603050405020304" pitchFamily="18" charset="0"/>
                                  <a:cs typeface="Open Sans"/>
                                </a:rPr>
                                <m:t>𝑥</m:t>
                              </m:r>
                              <m:r>
                                <a:rPr lang="en-US" sz="3800" i="1">
                                  <a:solidFill>
                                    <a:srgbClr val="000000"/>
                                  </a:solidFill>
                                  <a:effectLst/>
                                  <a:latin typeface="Cambria Math" panose="02040503050406030204" pitchFamily="18" charset="0"/>
                                  <a:ea typeface="Times New Roman" panose="02020603050405020304" pitchFamily="18" charset="0"/>
                                  <a:cs typeface="Open Sans"/>
                                </a:rPr>
                                <m:t> – 5</m:t>
                              </m:r>
                            </m:e>
                          </m:d>
                        </m:e>
                        <m:sup>
                          <m:r>
                            <a:rPr lang="en-US" sz="3800" i="1">
                              <a:solidFill>
                                <a:srgbClr val="000000"/>
                              </a:solidFill>
                              <a:effectLst/>
                              <a:latin typeface="Cambria Math" panose="02040503050406030204" pitchFamily="18" charset="0"/>
                              <a:ea typeface="Times New Roman" panose="02020603050405020304" pitchFamily="18" charset="0"/>
                              <a:cs typeface="Open Sans"/>
                            </a:rPr>
                            <m:t>2</m:t>
                          </m:r>
                        </m:sup>
                      </m:sSup>
                      <m:r>
                        <a:rPr lang="en-US" sz="3800" i="1">
                          <a:solidFill>
                            <a:srgbClr val="000000"/>
                          </a:solidFill>
                          <a:effectLst/>
                          <a:latin typeface="Cambria Math" panose="02040503050406030204" pitchFamily="18" charset="0"/>
                          <a:ea typeface="Times New Roman" panose="02020603050405020304" pitchFamily="18" charset="0"/>
                        </a:rPr>
                        <m:t> </m:t>
                      </m:r>
                      <m:r>
                        <a:rPr lang="en-US" sz="3800" i="1">
                          <a:solidFill>
                            <a:srgbClr val="000000"/>
                          </a:solidFill>
                          <a:effectLst/>
                          <a:latin typeface="Cambria Math" panose="02040503050406030204" pitchFamily="18" charset="0"/>
                          <a:ea typeface="Times New Roman" panose="02020603050405020304" pitchFamily="18" charset="0"/>
                          <a:cs typeface="Open Sans"/>
                        </a:rPr>
                        <m:t>+ 50.</m:t>
                      </m:r>
                      <m:r>
                        <a:rPr lang="en-US" sz="3800" i="1">
                          <a:solidFill>
                            <a:srgbClr val="000000"/>
                          </a:solidFill>
                          <a:effectLst/>
                          <a:latin typeface="Cambria Math" panose="02040503050406030204" pitchFamily="18" charset="0"/>
                          <a:ea typeface="Times New Roman" panose="02020603050405020304" pitchFamily="18" charset="0"/>
                        </a:rPr>
                        <m:t> </m:t>
                      </m:r>
                    </m:oMath>
                  </m:oMathPara>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66800" y="4103399"/>
                <a:ext cx="9144000" cy="3906069"/>
              </a:xfrm>
              <a:prstGeom prst="rect">
                <a:avLst/>
              </a:prstGeom>
              <a:blipFill>
                <a:blip r:embed="rId4"/>
                <a:stretch>
                  <a:fillRect l="-1867"/>
                </a:stretch>
              </a:blipFill>
            </p:spPr>
            <p:txBody>
              <a:bodyPr/>
              <a:lstStyle/>
              <a:p>
                <a:r>
                  <a:rPr lang="en-US">
                    <a:noFill/>
                  </a:rPr>
                  <a:t> </a:t>
                </a:r>
              </a:p>
            </p:txBody>
          </p:sp>
        </mc:Fallback>
      </mc:AlternateContent>
      <p:sp>
        <p:nvSpPr>
          <p:cNvPr id="18" name="Rectangle 17"/>
          <p:cNvSpPr/>
          <p:nvPr/>
        </p:nvSpPr>
        <p:spPr>
          <a:xfrm>
            <a:off x="1600200" y="7945041"/>
            <a:ext cx="16078200" cy="1846659"/>
          </a:xfrm>
          <a:prstGeom prst="rect">
            <a:avLst/>
          </a:prstGeom>
        </p:spPr>
        <p:txBody>
          <a:bodyPr wrap="square">
            <a:spAutoFit/>
          </a:bodyPr>
          <a:lstStyle/>
          <a:p>
            <a:pPr marL="30480" marR="30480" lvl="0" algn="just">
              <a:lnSpc>
                <a:spcPct val="150000"/>
              </a:lnSpc>
              <a:spcAft>
                <a:spcPts val="1200"/>
              </a:spcAft>
            </a:pP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Hãy</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lớn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diện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mảnh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rào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chắn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suy</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lời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giải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bài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toán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mở</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3"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796493" y="9230280"/>
            <a:ext cx="1328221" cy="1371067"/>
          </a:xfrm>
          <a:prstGeom prst="rect">
            <a:avLst/>
          </a:prstGeom>
        </p:spPr>
      </p:pic>
      <p:pic>
        <p:nvPicPr>
          <p:cNvPr id="55" name="Picture 3">
            <a:extLst>
              <a:ext uri="{FF2B5EF4-FFF2-40B4-BE49-F238E27FC236}">
                <a16:creationId xmlns:a16="http://schemas.microsoft.com/office/drawing/2014/main" xmlns="" id="{B2076968-4E2E-4BCE-89BA-BA2A7F74C25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338865">
            <a:off x="118750" y="7410479"/>
            <a:ext cx="1130670" cy="1446206"/>
          </a:xfrm>
          <a:prstGeom prst="rect">
            <a:avLst/>
          </a:prstGeom>
        </p:spPr>
      </p:pic>
      <p:pic>
        <p:nvPicPr>
          <p:cNvPr id="57" name="Picture 2">
            <a:extLst>
              <a:ext uri="{FF2B5EF4-FFF2-40B4-BE49-F238E27FC236}">
                <a16:creationId xmlns:a16="http://schemas.microsoft.com/office/drawing/2014/main" xmlns="" id="{DDC3A8FF-83CB-4F64-8638-2434EDC2CB4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7117703" y="902530"/>
            <a:ext cx="685800" cy="757409"/>
          </a:xfrm>
          <a:prstGeom prst="rect">
            <a:avLst/>
          </a:prstGeom>
        </p:spPr>
      </p:pic>
    </p:spTree>
    <p:extLst>
      <p:ext uri="{BB962C8B-B14F-4D97-AF65-F5344CB8AC3E}">
        <p14:creationId xmlns:p14="http://schemas.microsoft.com/office/powerpoint/2010/main" val="61451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fade">
                                      <p:cBhvr>
                                        <p:cTn id="28" dur="500"/>
                                        <p:tgtEl>
                                          <p:spTgt spid="15">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Effect transition="in" filter="fade">
                                      <p:cBhvr>
                                        <p:cTn id="31" dur="500"/>
                                        <p:tgtEl>
                                          <p:spTgt spid="1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wipe(up)">
                                      <p:cBhvr>
                                        <p:cTn id="36"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33400" y="836656"/>
            <a:ext cx="17297400" cy="8400908"/>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25" name="Group 24"/>
          <p:cNvGrpSpPr/>
          <p:nvPr/>
        </p:nvGrpSpPr>
        <p:grpSpPr>
          <a:xfrm>
            <a:off x="320842" y="8456656"/>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122063" y="8366052"/>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35" name="Oval Callout 34"/>
          <p:cNvSpPr/>
          <p:nvPr/>
        </p:nvSpPr>
        <p:spPr>
          <a:xfrm>
            <a:off x="8017042" y="1293856"/>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4" name="Rectangle 3"/>
              <p:cNvSpPr/>
              <p:nvPr/>
            </p:nvSpPr>
            <p:spPr>
              <a:xfrm>
                <a:off x="867730" y="3095329"/>
                <a:ext cx="11165028" cy="3600986"/>
              </a:xfrm>
              <a:prstGeom prst="rect">
                <a:avLst/>
              </a:prstGeom>
            </p:spPr>
            <p:txBody>
              <a:bodyPr wrap="square">
                <a:spAutoFit/>
              </a:bodyPr>
              <a:lstStyle/>
              <a:p>
                <a:pPr algn="just">
                  <a:lnSpc>
                    <a:spcPct val="150000"/>
                  </a:lnSpc>
                  <a:spcAft>
                    <a:spcPts val="0"/>
                  </a:spcAft>
                </a:pPr>
                <a:r>
                  <a:rPr lang="nl-NL" sz="3800" dirty="0">
                    <a:latin typeface="Arial" panose="020B0604020202020204" pitchFamily="34" charset="0"/>
                    <a:ea typeface="Times New Roman" panose="02020603050405020304" pitchFamily="18" charset="0"/>
                    <a:cs typeface="Arial" panose="020B0604020202020204" pitchFamily="34" charset="0"/>
                  </a:rPr>
                  <a:t>c) Giá trị lớn nhất của </a:t>
                </a:r>
                <a14:m>
                  <m:oMath xmlns:m="http://schemas.openxmlformats.org/officeDocument/2006/math">
                    <m:r>
                      <a:rPr lang="nl-NL" sz="3800" i="1">
                        <a:effectLst/>
                        <a:latin typeface="Cambria Math" panose="02040503050406030204" pitchFamily="18" charset="0"/>
                        <a:ea typeface="Times New Roman" panose="02020603050405020304" pitchFamily="18" charset="0"/>
                      </a:rPr>
                      <m:t>𝑦</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là 50 tại </a:t>
                </a:r>
                <a14:m>
                  <m:oMath xmlns:m="http://schemas.openxmlformats.org/officeDocument/2006/math">
                    <m:r>
                      <a:rPr lang="nl-NL" sz="3800" i="1">
                        <a:effectLst/>
                        <a:latin typeface="Cambria Math" panose="02040503050406030204" pitchFamily="18" charset="0"/>
                        <a:ea typeface="Times New Roman" panose="02020603050405020304" pitchFamily="18" charset="0"/>
                      </a:rPr>
                      <m:t>𝑥</m:t>
                    </m:r>
                    <m:r>
                      <a:rPr lang="nl-NL" sz="3800" i="1">
                        <a:effectLst/>
                        <a:latin typeface="Cambria Math" panose="02040503050406030204" pitchFamily="18" charset="0"/>
                        <a:ea typeface="Times New Roman" panose="02020603050405020304" pitchFamily="18" charset="0"/>
                      </a:rPr>
                      <m:t> = 5</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800" dirty="0">
                    <a:effectLst/>
                    <a:latin typeface="Arial" panose="020B0604020202020204" pitchFamily="34" charset="0"/>
                    <a:ea typeface="Times New Roman" panose="02020603050405020304" pitchFamily="18" charset="0"/>
                    <a:cs typeface="Arial" panose="020B0604020202020204" pitchFamily="34" charset="0"/>
                  </a:rPr>
                  <a:t>Suy ra giá trị lớn nhất của diện tích mảnh đất là 50.</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800" dirty="0">
                    <a:effectLst/>
                    <a:latin typeface="Arial" panose="020B0604020202020204" pitchFamily="34" charset="0"/>
                    <a:ea typeface="Times New Roman" panose="02020603050405020304" pitchFamily="18" charset="0"/>
                    <a:cs typeface="Arial" panose="020B0604020202020204" pitchFamily="34" charset="0"/>
                  </a:rPr>
                  <a:t>Vậy để diện tích mảnh đất lớn nhất thì hai cột góc rào phải cách bờ tường 5 m.</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67730" y="3095329"/>
                <a:ext cx="11165028" cy="3600986"/>
              </a:xfrm>
              <a:prstGeom prst="rect">
                <a:avLst/>
              </a:prstGeom>
              <a:blipFill>
                <a:blip r:embed="rId12"/>
                <a:stretch>
                  <a:fillRect l="-1801" r="-1747" b="-2881"/>
                </a:stretch>
              </a:blipFill>
            </p:spPr>
            <p:txBody>
              <a:bodyPr/>
              <a:lstStyle/>
              <a:p>
                <a:r>
                  <a:rPr lang="en-US">
                    <a:noFill/>
                  </a:rPr>
                  <a:t> </a:t>
                </a:r>
              </a:p>
            </p:txBody>
          </p:sp>
        </mc:Fallback>
      </mc:AlternateContent>
      <p:pic>
        <p:nvPicPr>
          <p:cNvPr id="5" name="Picture 4"/>
          <p:cNvPicPr>
            <a:picLocks noChangeAspect="1"/>
          </p:cNvPicPr>
          <p:nvPr/>
        </p:nvPicPr>
        <p:blipFill>
          <a:blip r:embed="rId13"/>
          <a:stretch>
            <a:fillRect/>
          </a:stretch>
        </p:blipFill>
        <p:spPr>
          <a:xfrm>
            <a:off x="12268298" y="2351095"/>
            <a:ext cx="5326962" cy="5151733"/>
          </a:xfrm>
          <a:prstGeom prst="rect">
            <a:avLst/>
          </a:prstGeom>
        </p:spPr>
      </p:pic>
      <p:pic>
        <p:nvPicPr>
          <p:cNvPr id="46" name="Picture 18">
            <a:extLst>
              <a:ext uri="{FF2B5EF4-FFF2-40B4-BE49-F238E27FC236}">
                <a16:creationId xmlns:a16="http://schemas.microsoft.com/office/drawing/2014/main" xmlns="" id="{DD4F2F3D-F518-46CE-A579-47E14EF1E47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152400" y="372537"/>
            <a:ext cx="1745480" cy="1842637"/>
          </a:xfrm>
          <a:prstGeom prst="rect">
            <a:avLst/>
          </a:prstGeom>
        </p:spPr>
      </p:pic>
    </p:spTree>
    <p:extLst>
      <p:ext uri="{BB962C8B-B14F-4D97-AF65-F5344CB8AC3E}">
        <p14:creationId xmlns:p14="http://schemas.microsoft.com/office/powerpoint/2010/main" val="22053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170336" y="8505156"/>
            <a:ext cx="4540247" cy="709930"/>
          </a:xfrm>
          <a:prstGeom prst="rect">
            <a:avLst/>
          </a:prstGeom>
        </p:spPr>
      </p:pic>
      <p:pic>
        <p:nvPicPr>
          <p:cNvPr id="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2071">
            <a:off x="5315449" y="859672"/>
            <a:ext cx="2112024" cy="1520657"/>
          </a:xfrm>
          <a:prstGeom prst="rect">
            <a:avLst/>
          </a:prstGeom>
        </p:spPr>
      </p:pic>
      <p:pic>
        <p:nvPicPr>
          <p:cNvPr id="3" name="Picture 3"/>
          <p:cNvPicPr>
            <a:picLocks noChangeAspect="1"/>
          </p:cNvPicPr>
          <p:nvPr/>
        </p:nvPicPr>
        <p:blipFill>
          <a:blip r:embed="rId10"/>
          <a:srcRect/>
          <a:stretch>
            <a:fillRect/>
          </a:stretch>
        </p:blipFill>
        <p:spPr>
          <a:xfrm>
            <a:off x="5506301" y="-190500"/>
            <a:ext cx="12044201" cy="1064171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19511">
            <a:off x="15187155" y="7566976"/>
            <a:ext cx="2351173" cy="2586290"/>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12033">
            <a:off x="-35064" y="6671421"/>
            <a:ext cx="2127528" cy="3008073"/>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33004"/>
          <a:stretch>
            <a:fillRect/>
          </a:stretch>
        </p:blipFill>
        <p:spPr>
          <a:xfrm>
            <a:off x="215608" y="4686300"/>
            <a:ext cx="6155853" cy="5600700"/>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79271">
            <a:off x="554475" y="1378064"/>
            <a:ext cx="1663945" cy="2453538"/>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335685">
            <a:off x="16269607" y="688712"/>
            <a:ext cx="1502077" cy="1985919"/>
          </a:xfrm>
          <a:prstGeom prst="rect">
            <a:avLst/>
          </a:prstGeom>
        </p:spPr>
      </p:pic>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28700" y="114888"/>
            <a:ext cx="3744379" cy="408478"/>
          </a:xfrm>
          <a:prstGeom prst="rect">
            <a:avLst/>
          </a:prstGeom>
        </p:spPr>
      </p:pic>
      <p:sp>
        <p:nvSpPr>
          <p:cNvPr id="12" name="Google Shape;7484;p29"/>
          <p:cNvSpPr txBox="1">
            <a:spLocks/>
          </p:cNvSpPr>
          <p:nvPr/>
        </p:nvSpPr>
        <p:spPr>
          <a:xfrm>
            <a:off x="6400800" y="32793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dirty="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dirty="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dirty="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dirty="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31" name="Group 30"/>
          <p:cNvGrpSpPr/>
          <p:nvPr/>
        </p:nvGrpSpPr>
        <p:grpSpPr>
          <a:xfrm>
            <a:off x="17297400" y="-173448"/>
            <a:ext cx="1302469" cy="1164379"/>
            <a:chOff x="951895" y="3576837"/>
            <a:chExt cx="3369207" cy="3468421"/>
          </a:xfrm>
        </p:grpSpPr>
        <p:grpSp>
          <p:nvGrpSpPr>
            <p:cNvPr id="32" name="Group 4"/>
            <p:cNvGrpSpPr/>
            <p:nvPr/>
          </p:nvGrpSpPr>
          <p:grpSpPr>
            <a:xfrm>
              <a:off x="951895" y="3576837"/>
              <a:ext cx="3369207" cy="3468421"/>
              <a:chOff x="-151671" y="-170774"/>
              <a:chExt cx="6653334" cy="6849255"/>
            </a:xfrm>
          </p:grpSpPr>
          <p:sp>
            <p:nvSpPr>
              <p:cNvPr id="34"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3810" y="4412692"/>
              <a:ext cx="2065380" cy="1716847"/>
            </a:xfrm>
            <a:prstGeom prst="rect">
              <a:avLst/>
            </a:prstGeom>
          </p:spPr>
        </p:pic>
      </p:grpSp>
      <p:grpSp>
        <p:nvGrpSpPr>
          <p:cNvPr id="35" name="Group 34"/>
          <p:cNvGrpSpPr/>
          <p:nvPr/>
        </p:nvGrpSpPr>
        <p:grpSpPr>
          <a:xfrm>
            <a:off x="16611600" y="4381500"/>
            <a:ext cx="1308307" cy="1108734"/>
            <a:chOff x="14043699" y="3663315"/>
            <a:chExt cx="3215601" cy="3215601"/>
          </a:xfrm>
        </p:grpSpPr>
        <p:grpSp>
          <p:nvGrpSpPr>
            <p:cNvPr id="36" name="Group 10"/>
            <p:cNvGrpSpPr/>
            <p:nvPr/>
          </p:nvGrpSpPr>
          <p:grpSpPr>
            <a:xfrm>
              <a:off x="14043699" y="3663315"/>
              <a:ext cx="3215601" cy="3215601"/>
              <a:chOff x="0" y="0"/>
              <a:chExt cx="6350000" cy="6350000"/>
            </a:xfrm>
          </p:grpSpPr>
          <p:sp>
            <p:nvSpPr>
              <p:cNvPr id="38"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7"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084178" y="4054340"/>
              <a:ext cx="1134643" cy="2433550"/>
            </a:xfrm>
            <a:prstGeom prst="rect">
              <a:avLst/>
            </a:prstGeom>
          </p:spPr>
        </p:pic>
      </p:grpSp>
      <p:grpSp>
        <p:nvGrpSpPr>
          <p:cNvPr id="39" name="Group 38"/>
          <p:cNvGrpSpPr/>
          <p:nvPr/>
        </p:nvGrpSpPr>
        <p:grpSpPr>
          <a:xfrm>
            <a:off x="-847161" y="9444966"/>
            <a:ext cx="1267374" cy="1108734"/>
            <a:chOff x="5250279" y="3663315"/>
            <a:chExt cx="3215601" cy="3215601"/>
          </a:xfrm>
        </p:grpSpPr>
        <p:grpSp>
          <p:nvGrpSpPr>
            <p:cNvPr id="40" name="Group 6"/>
            <p:cNvGrpSpPr/>
            <p:nvPr/>
          </p:nvGrpSpPr>
          <p:grpSpPr>
            <a:xfrm>
              <a:off x="5250279" y="3663315"/>
              <a:ext cx="3215601" cy="3215601"/>
              <a:chOff x="0" y="0"/>
              <a:chExt cx="6350000" cy="6350000"/>
            </a:xfrm>
          </p:grpSpPr>
          <p:sp>
            <p:nvSpPr>
              <p:cNvPr id="42"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41"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5871074" y="4113338"/>
              <a:ext cx="1974010" cy="2315555"/>
            </a:xfrm>
            <a:prstGeom prst="rect">
              <a:avLst/>
            </a:prstGeom>
          </p:spPr>
        </p:pic>
      </p:grpSp>
      <p:pic>
        <p:nvPicPr>
          <p:cNvPr id="47" name="Picture 46"/>
          <p:cNvPicPr>
            <a:picLocks noChangeAspect="1"/>
          </p:cNvPicPr>
          <p:nvPr/>
        </p:nvPicPr>
        <p:blipFill>
          <a:blip r:embed="rId15" cstate="print">
            <a:duotone>
              <a:prstClr val="black"/>
              <a:schemeClr val="tx2">
                <a:tint val="45000"/>
                <a:satMod val="400000"/>
              </a:schemeClr>
            </a:duotone>
            <a:extLst>
              <a:ext uri="{BEBA8EAE-BF5A-486C-A8C5-ECC9F3942E4B}">
                <a14:imgProps xmlns:a14="http://schemas.microsoft.com/office/drawing/2010/main">
                  <a14:imgLayer r:embed="rId16">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5527" y="286723"/>
            <a:ext cx="914400" cy="853374"/>
          </a:xfrm>
          <a:prstGeom prst="rect">
            <a:avLst/>
          </a:prstGeom>
        </p:spPr>
      </p:pic>
      <p:sp>
        <p:nvSpPr>
          <p:cNvPr id="48" name="TextBox 47"/>
          <p:cNvSpPr txBox="1"/>
          <p:nvPr/>
        </p:nvSpPr>
        <p:spPr>
          <a:xfrm>
            <a:off x="1557723" y="340990"/>
            <a:ext cx="3581400" cy="707886"/>
          </a:xfrm>
          <a:prstGeom prst="rect">
            <a:avLst/>
          </a:prstGeom>
          <a:noFill/>
        </p:spPr>
        <p:txBody>
          <a:bodyPr wrap="square" rtlCol="0">
            <a:spAutoFit/>
          </a:bodyPr>
          <a:lstStyle/>
          <a:p>
            <a:r>
              <a:rPr lang="nl-NL" sz="4000" b="1" dirty="0" smtClean="0">
                <a:latin typeface="Arial" panose="020B0604020202020204" pitchFamily="34" charset="0"/>
                <a:cs typeface="Arial" panose="020B0604020202020204" pitchFamily="34" charset="0"/>
              </a:rPr>
              <a:t>HĐ 3:</a:t>
            </a:r>
            <a:endParaRPr lang="en-US" sz="4000" dirty="0">
              <a:latin typeface="Arial" panose="020B0604020202020204" pitchFamily="34" charset="0"/>
              <a:cs typeface="Arial" panose="020B0604020202020204" pitchFamily="34" charset="0"/>
            </a:endParaRPr>
          </a:p>
        </p:txBody>
      </p:sp>
      <p:sp>
        <p:nvSpPr>
          <p:cNvPr id="2" name="Rectangle 1"/>
          <p:cNvSpPr/>
          <p:nvPr/>
        </p:nvSpPr>
        <p:spPr>
          <a:xfrm>
            <a:off x="3032502" y="164064"/>
            <a:ext cx="14252620" cy="861133"/>
          </a:xfrm>
          <a:prstGeom prst="rect">
            <a:avLst/>
          </a:prstGeom>
        </p:spPr>
        <p:txBody>
          <a:bodyPr wrap="none">
            <a:spAutoFit/>
          </a:bodyPr>
          <a:lstStyle/>
          <a:p>
            <a:pPr algn="just">
              <a:lnSpc>
                <a:spcPct val="150000"/>
              </a:lnSpc>
            </a:pP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Tương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HĐ2, ta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dạng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bậc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17">
            <a:extLst>
              <a:ext uri="{BEBA8EAE-BF5A-486C-A8C5-ECC9F3942E4B}">
                <a14:imgProps xmlns:a14="http://schemas.microsoft.com/office/drawing/2010/main">
                  <a14:imgLayer r:embed="rId18">
                    <a14:imgEffect>
                      <a14:sharpenSoften amount="50000"/>
                    </a14:imgEffect>
                    <a14:imgEffect>
                      <a14:colorTemperature colorTemp="47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85274" y="1257300"/>
            <a:ext cx="7415726" cy="4523763"/>
          </a:xfrm>
          <a:prstGeom prst="rect">
            <a:avLst/>
          </a:prstGeom>
        </p:spPr>
      </p:pic>
      <p:sp>
        <p:nvSpPr>
          <p:cNvPr id="6" name="Rectangle 5"/>
          <p:cNvSpPr/>
          <p:nvPr/>
        </p:nvSpPr>
        <p:spPr>
          <a:xfrm>
            <a:off x="8382000" y="1737896"/>
            <a:ext cx="9006117" cy="2723823"/>
          </a:xfrm>
          <a:prstGeom prst="rect">
            <a:avLst/>
          </a:prstGeom>
        </p:spPr>
        <p:txBody>
          <a:bodyPr wrap="square">
            <a:spAutoFit/>
          </a:bodyPr>
          <a:lstStyle/>
          <a:p>
            <a:pPr algn="just">
              <a:lnSpc>
                <a:spcPct val="150000"/>
              </a:lnSpc>
            </a:pP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hãy</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nội</a:t>
            </a:r>
            <a:r>
              <a:rPr lang="en-US"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dung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ô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dấu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thích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434464657"/>
                  </p:ext>
                </p:extLst>
              </p:nvPr>
            </p:nvGraphicFramePr>
            <p:xfrm>
              <a:off x="598228" y="5981700"/>
              <a:ext cx="17068801" cy="4121363"/>
            </p:xfrm>
            <a:graphic>
              <a:graphicData uri="http://schemas.openxmlformats.org/drawingml/2006/table">
                <a:tbl>
                  <a:tblPr firstRow="1" firstCol="1" bandRow="1"/>
                  <a:tblGrid>
                    <a:gridCol w="4953001">
                      <a:extLst>
                        <a:ext uri="{9D8B030D-6E8A-4147-A177-3AD203B41FA5}">
                          <a16:colId xmlns:a16="http://schemas.microsoft.com/office/drawing/2014/main" xmlns="" val="3879819907"/>
                        </a:ext>
                      </a:extLst>
                    </a:gridCol>
                    <a:gridCol w="1855321">
                      <a:extLst>
                        <a:ext uri="{9D8B030D-6E8A-4147-A177-3AD203B41FA5}">
                          <a16:colId xmlns:a16="http://schemas.microsoft.com/office/drawing/2014/main" xmlns="" val="634442894"/>
                        </a:ext>
                      </a:extLst>
                    </a:gridCol>
                    <a:gridCol w="3173879">
                      <a:extLst>
                        <a:ext uri="{9D8B030D-6E8A-4147-A177-3AD203B41FA5}">
                          <a16:colId xmlns:a16="http://schemas.microsoft.com/office/drawing/2014/main" xmlns="" val="3210319079"/>
                        </a:ext>
                      </a:extLst>
                    </a:gridCol>
                    <a:gridCol w="4872324">
                      <a:extLst>
                        <a:ext uri="{9D8B030D-6E8A-4147-A177-3AD203B41FA5}">
                          <a16:colId xmlns:a16="http://schemas.microsoft.com/office/drawing/2014/main" xmlns="" val="940997950"/>
                        </a:ext>
                      </a:extLst>
                    </a:gridCol>
                    <a:gridCol w="2214276">
                      <a:extLst>
                        <a:ext uri="{9D8B030D-6E8A-4147-A177-3AD203B41FA5}">
                          <a16:colId xmlns:a16="http://schemas.microsoft.com/office/drawing/2014/main" xmlns="" val="732759028"/>
                        </a:ext>
                      </a:extLst>
                    </a:gridCol>
                  </a:tblGrid>
                  <a:tr h="1836725">
                    <a:tc>
                      <a:txBody>
                        <a:bodyPr/>
                        <a:lstStyle/>
                        <a:p>
                          <a:pPr marL="73025" marR="73025" algn="ctr">
                            <a:lnSpc>
                              <a:spcPct val="150000"/>
                            </a:lnSpc>
                            <a:spcBef>
                              <a:spcPts val="0"/>
                            </a:spcBef>
                            <a:spcAft>
                              <a:spcPts val="0"/>
                            </a:spcAft>
                          </a:pP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Hàm</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3025" marR="73025" algn="ctr">
                            <a:lnSpc>
                              <a:spcPct val="150000"/>
                            </a:lnSpc>
                            <a:spcBef>
                              <a:spcPts val="0"/>
                            </a:spcBef>
                            <a:spcAft>
                              <a:spcPts val="0"/>
                            </a:spcAft>
                          </a:pP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𝒂</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3025" marR="73025" algn="ctr">
                            <a:lnSpc>
                              <a:spcPct val="150000"/>
                            </a:lnSpc>
                            <a:spcBef>
                              <a:spcPts val="0"/>
                            </a:spcBef>
                            <a:spcAft>
                              <a:spcPts val="0"/>
                            </a:spcAft>
                          </a:pP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Bề</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lõm</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thị</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3025" marR="73025" algn="ctr">
                            <a:lnSpc>
                              <a:spcPct val="150000"/>
                            </a:lnSpc>
                            <a:spcBef>
                              <a:spcPts val="0"/>
                            </a:spcBef>
                            <a:spcAft>
                              <a:spcPts val="0"/>
                            </a:spcAft>
                          </a:pP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Tọa</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3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73025" marR="73025" algn="ctr">
                            <a:lnSpc>
                              <a:spcPct val="150000"/>
                            </a:lnSpc>
                            <a:spcBef>
                              <a:spcPts val="0"/>
                            </a:spcBef>
                            <a:spcAft>
                              <a:spcPts val="0"/>
                            </a:spcAft>
                          </a:pPr>
                          <a:r>
                            <a:rPr lang="en-US" sz="38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3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thấp</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3025" marR="73025" algn="ctr">
                            <a:lnSpc>
                              <a:spcPct val="150000"/>
                            </a:lnSpc>
                            <a:spcBef>
                              <a:spcPts val="0"/>
                            </a:spcBef>
                            <a:spcAft>
                              <a:spcPts val="0"/>
                            </a:spcAft>
                          </a:pP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xứng</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92743904"/>
                      </a:ext>
                    </a:extLst>
                  </a:tr>
                  <a:tr h="1000862">
                    <a:tc>
                      <a:txBody>
                        <a:bodyPr/>
                        <a:lstStyle/>
                        <a:p>
                          <a:pPr marL="76200" marR="76200"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38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38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b="0" i="1">
                                        <a:effectLst/>
                                        <a:latin typeface="Cambria Math"/>
                                        <a:ea typeface="Calibri" panose="020F0502020204030204" pitchFamily="34" charset="0"/>
                                        <a:cs typeface="Times New Roman" panose="02020603050405020304" pitchFamily="18" charset="0"/>
                                      </a:rPr>
                                    </m:ctrlPr>
                                  </m:sSupPr>
                                  <m:e>
                                    <m:r>
                                      <a:rPr lang="en-US" sz="3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3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3800" b="1" i="1">
                                    <a:effectLst/>
                                    <a:latin typeface="Cambria Math" panose="02040503050406030204" pitchFamily="18" charset="0"/>
                                    <a:ea typeface="Calibri" panose="020F0502020204030204" pitchFamily="34" charset="0"/>
                                    <a:cs typeface="Times New Roman" panose="02020603050405020304" pitchFamily="18" charset="0"/>
                                  </a:rPr>
                                  <m:t>+</m:t>
                                </m:r>
                                <m:r>
                                  <a:rPr lang="en-US" sz="38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3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3800" b="1" i="1">
                                    <a:effectLst/>
                                    <a:latin typeface="Cambria Math" panose="02040503050406030204" pitchFamily="18" charset="0"/>
                                    <a:ea typeface="Calibri" panose="020F0502020204030204" pitchFamily="34" charset="0"/>
                                    <a:cs typeface="Times New Roman" panose="02020603050405020304" pitchFamily="18" charset="0"/>
                                  </a:rPr>
                                  <m:t>+</m:t>
                                </m:r>
                                <m:r>
                                  <a:rPr lang="en-US" sz="3800" b="1" i="1">
                                    <a:effectLst/>
                                    <a:latin typeface="Cambria Math" panose="02040503050406030204" pitchFamily="18" charset="0"/>
                                    <a:ea typeface="Calibri" panose="020F0502020204030204" pitchFamily="34" charset="0"/>
                                    <a:cs typeface="Times New Roman" panose="02020603050405020304" pitchFamily="18" charset="0"/>
                                  </a:rPr>
                                  <m:t>𝟐</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3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0"/>
                            </a:spcAft>
                          </a:pPr>
                          <a:r>
                            <a:rPr lang="en-US" sz="3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quay lên</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3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 1)</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3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m:t>
                                </m:r>
                              </m:oMath>
                            </m:oMathPara>
                          </a14:m>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86543448"/>
                      </a:ext>
                    </a:extLst>
                  </a:tr>
                  <a:tr h="1283776">
                    <a:tc>
                      <a:txBody>
                        <a:bodyPr/>
                        <a:lstStyle/>
                        <a:p>
                          <a:pPr marL="76200" marR="76200"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38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3800" b="1" i="1">
                                    <a:effectLst/>
                                    <a:latin typeface="Cambria Math" panose="02040503050406030204" pitchFamily="18" charset="0"/>
                                    <a:ea typeface="Calibri" panose="020F0502020204030204" pitchFamily="34" charset="0"/>
                                    <a:cs typeface="Times New Roman" panose="02020603050405020304" pitchFamily="18" charset="0"/>
                                  </a:rPr>
                                  <m:t>=−</m:t>
                                </m:r>
                                <m:r>
                                  <a:rPr lang="en-US" sz="3800" b="1" i="1">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US" sz="3800" b="0" i="1">
                                        <a:effectLst/>
                                        <a:latin typeface="Cambria Math"/>
                                        <a:ea typeface="Calibri" panose="020F0502020204030204" pitchFamily="34" charset="0"/>
                                        <a:cs typeface="Times New Roman" panose="02020603050405020304" pitchFamily="18" charset="0"/>
                                      </a:rPr>
                                    </m:ctrlPr>
                                  </m:sSupPr>
                                  <m:e>
                                    <m:r>
                                      <a:rPr lang="en-US" sz="38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38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3800" b="1" i="1">
                                    <a:effectLst/>
                                    <a:latin typeface="Cambria Math" panose="02040503050406030204" pitchFamily="18" charset="0"/>
                                    <a:ea typeface="Calibri" panose="020F0502020204030204" pitchFamily="34" charset="0"/>
                                    <a:cs typeface="Times New Roman" panose="02020603050405020304" pitchFamily="18" charset="0"/>
                                  </a:rPr>
                                  <m:t>−</m:t>
                                </m:r>
                                <m:r>
                                  <a:rPr lang="en-US" sz="38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38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3800" b="1" i="1">
                                    <a:effectLst/>
                                    <a:latin typeface="Cambria Math" panose="02040503050406030204" pitchFamily="18" charset="0"/>
                                    <a:ea typeface="Calibri" panose="020F0502020204030204" pitchFamily="34" charset="0"/>
                                    <a:cs typeface="Times New Roman" panose="02020603050405020304" pitchFamily="18" charset="0"/>
                                  </a:rPr>
                                  <m:t>+</m:t>
                                </m:r>
                                <m:r>
                                  <a:rPr lang="en-US" sz="3800" b="1" i="1">
                                    <a:effectLst/>
                                    <a:latin typeface="Cambria Math" panose="02040503050406030204" pitchFamily="18" charset="0"/>
                                    <a:ea typeface="Calibri" panose="020F0502020204030204" pitchFamily="34" charset="0"/>
                                    <a:cs typeface="Times New Roman" panose="02020603050405020304" pitchFamily="18" charset="0"/>
                                  </a:rPr>
                                  <m:t>𝟏</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0"/>
                            </a:spcAft>
                          </a:pPr>
                          <a:r>
                            <a:rPr lang="en-US" sz="3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0"/>
                            </a:spcAft>
                          </a:pP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0"/>
                            </a:spcAft>
                          </a:pP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0"/>
                            </a:spcAft>
                          </a:pP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98221599"/>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434464657"/>
                  </p:ext>
                </p:extLst>
              </p:nvPr>
            </p:nvGraphicFramePr>
            <p:xfrm>
              <a:off x="598228" y="5981700"/>
              <a:ext cx="17068801" cy="4121363"/>
            </p:xfrm>
            <a:graphic>
              <a:graphicData uri="http://schemas.openxmlformats.org/drawingml/2006/table">
                <a:tbl>
                  <a:tblPr firstRow="1" firstCol="1" bandRow="1"/>
                  <a:tblGrid>
                    <a:gridCol w="4953001">
                      <a:extLst>
                        <a:ext uri="{9D8B030D-6E8A-4147-A177-3AD203B41FA5}">
                          <a16:colId xmlns:a16="http://schemas.microsoft.com/office/drawing/2014/main" val="3879819907"/>
                        </a:ext>
                      </a:extLst>
                    </a:gridCol>
                    <a:gridCol w="1855321">
                      <a:extLst>
                        <a:ext uri="{9D8B030D-6E8A-4147-A177-3AD203B41FA5}">
                          <a16:colId xmlns:a16="http://schemas.microsoft.com/office/drawing/2014/main" val="634442894"/>
                        </a:ext>
                      </a:extLst>
                    </a:gridCol>
                    <a:gridCol w="3173879">
                      <a:extLst>
                        <a:ext uri="{9D8B030D-6E8A-4147-A177-3AD203B41FA5}">
                          <a16:colId xmlns:a16="http://schemas.microsoft.com/office/drawing/2014/main" val="3210319079"/>
                        </a:ext>
                      </a:extLst>
                    </a:gridCol>
                    <a:gridCol w="4872324">
                      <a:extLst>
                        <a:ext uri="{9D8B030D-6E8A-4147-A177-3AD203B41FA5}">
                          <a16:colId xmlns:a16="http://schemas.microsoft.com/office/drawing/2014/main" val="940997950"/>
                        </a:ext>
                      </a:extLst>
                    </a:gridCol>
                    <a:gridCol w="2214276">
                      <a:extLst>
                        <a:ext uri="{9D8B030D-6E8A-4147-A177-3AD203B41FA5}">
                          <a16:colId xmlns:a16="http://schemas.microsoft.com/office/drawing/2014/main" val="732759028"/>
                        </a:ext>
                      </a:extLst>
                    </a:gridCol>
                  </a:tblGrid>
                  <a:tr h="1836725">
                    <a:tc>
                      <a:txBody>
                        <a:bodyPr/>
                        <a:lstStyle/>
                        <a:p>
                          <a:pPr marL="73025" marR="73025" algn="ctr">
                            <a:lnSpc>
                              <a:spcPct val="150000"/>
                            </a:lnSpc>
                            <a:spcBef>
                              <a:spcPts val="0"/>
                            </a:spcBef>
                            <a:spcAft>
                              <a:spcPts val="0"/>
                            </a:spcAft>
                          </a:pP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Hàm</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267763" t="-331" r="-554605" b="-125828"/>
                          </a:stretch>
                        </a:blipFill>
                      </a:tcPr>
                    </a:tc>
                    <a:tc>
                      <a:txBody>
                        <a:bodyPr/>
                        <a:lstStyle/>
                        <a:p>
                          <a:pPr marL="73025" marR="73025" algn="ctr">
                            <a:lnSpc>
                              <a:spcPct val="150000"/>
                            </a:lnSpc>
                            <a:spcBef>
                              <a:spcPts val="0"/>
                            </a:spcBef>
                            <a:spcAft>
                              <a:spcPts val="0"/>
                            </a:spcAft>
                          </a:pP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Bề</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lõm</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thị</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3025" marR="73025" algn="ctr">
                            <a:lnSpc>
                              <a:spcPct val="150000"/>
                            </a:lnSpc>
                            <a:spcBef>
                              <a:spcPts val="0"/>
                            </a:spcBef>
                            <a:spcAft>
                              <a:spcPts val="0"/>
                            </a:spcAft>
                          </a:pP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Tọa</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3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73025" marR="73025" algn="ctr">
                            <a:lnSpc>
                              <a:spcPct val="150000"/>
                            </a:lnSpc>
                            <a:spcBef>
                              <a:spcPts val="0"/>
                            </a:spcBef>
                            <a:spcAft>
                              <a:spcPts val="0"/>
                            </a:spcAft>
                          </a:pPr>
                          <a:r>
                            <a:rPr lang="en-US" sz="38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3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thấp</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3025" marR="73025" algn="ctr">
                            <a:lnSpc>
                              <a:spcPct val="150000"/>
                            </a:lnSpc>
                            <a:spcBef>
                              <a:spcPts val="0"/>
                            </a:spcBef>
                            <a:spcAft>
                              <a:spcPts val="0"/>
                            </a:spcAft>
                          </a:pP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xứng</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2743904"/>
                      </a:ext>
                    </a:extLst>
                  </a:tr>
                  <a:tr h="1000862">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123" t="-184756" r="-244772" b="-131707"/>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267763" t="-184756" r="-554605" b="-131707"/>
                          </a:stretch>
                        </a:blipFill>
                      </a:tcPr>
                    </a:tc>
                    <a:tc>
                      <a:txBody>
                        <a:bodyPr/>
                        <a:lstStyle/>
                        <a:p>
                          <a:pPr marL="76200" marR="76200" algn="ctr">
                            <a:lnSpc>
                              <a:spcPct val="150000"/>
                            </a:lnSpc>
                            <a:spcBef>
                              <a:spcPts val="600"/>
                            </a:spcBef>
                            <a:spcAft>
                              <a:spcPts val="0"/>
                            </a:spcAft>
                          </a:pPr>
                          <a:r>
                            <a:rPr lang="en-US" sz="3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quay lên</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204875" t="-184756" r="-45625" b="-131707"/>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671901" t="-184756" r="-551" b="-131707"/>
                          </a:stretch>
                        </a:blipFill>
                      </a:tcPr>
                    </a:tc>
                    <a:extLst>
                      <a:ext uri="{0D108BD9-81ED-4DB2-BD59-A6C34878D82A}">
                        <a16:rowId xmlns:a16="http://schemas.microsoft.com/office/drawing/2014/main" val="486543448"/>
                      </a:ext>
                    </a:extLst>
                  </a:tr>
                  <a:tr h="1283776">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123" t="-221327" r="-244772" b="-2370"/>
                          </a:stretch>
                        </a:blipFill>
                      </a:tcPr>
                    </a:tc>
                    <a:tc>
                      <a:txBody>
                        <a:bodyPr/>
                        <a:lstStyle/>
                        <a:p>
                          <a:pPr marL="76200" marR="76200" algn="ctr">
                            <a:lnSpc>
                              <a:spcPct val="150000"/>
                            </a:lnSpc>
                            <a:spcBef>
                              <a:spcPts val="600"/>
                            </a:spcBef>
                            <a:spcAft>
                              <a:spcPts val="0"/>
                            </a:spcAft>
                          </a:pPr>
                          <a:r>
                            <a:rPr lang="en-US" sz="3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0"/>
                            </a:spcAft>
                          </a:pP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0"/>
                            </a:spcAft>
                          </a:pP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0"/>
                            </a:spcAft>
                          </a:pP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221599"/>
                      </a:ext>
                    </a:extLst>
                  </a:tr>
                </a:tbl>
              </a:graphicData>
            </a:graphic>
          </p:graphicFrame>
        </mc:Fallback>
      </mc:AlternateContent>
      <mc:AlternateContent xmlns:mc="http://schemas.openxmlformats.org/markup-compatibility/2006" xmlns:a14="http://schemas.microsoft.com/office/drawing/2010/main">
        <mc:Choice Requires="a14">
          <p:sp>
            <p:nvSpPr>
              <p:cNvPr id="8" name="Rectangle 7"/>
              <p:cNvSpPr/>
              <p:nvPr/>
            </p:nvSpPr>
            <p:spPr>
              <a:xfrm>
                <a:off x="6019800" y="9059111"/>
                <a:ext cx="950901" cy="677108"/>
              </a:xfrm>
              <a:prstGeom prst="rect">
                <a:avLst/>
              </a:prstGeom>
              <a:solidFill>
                <a:schemeClr val="bg1"/>
              </a:solidFill>
              <a:ln>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3800" b="1" smtClean="0">
                          <a:solidFill>
                            <a:srgbClr val="FF0000"/>
                          </a:solidFill>
                          <a:latin typeface="Cambria Math" panose="02040503050406030204" pitchFamily="18" charset="0"/>
                        </a:rPr>
                        <m:t>−</m:t>
                      </m:r>
                      <m:r>
                        <a:rPr lang="en-US" sz="3800" b="1" i="0">
                          <a:solidFill>
                            <a:srgbClr val="FF0000"/>
                          </a:solidFill>
                          <a:latin typeface="Cambria Math" panose="02040503050406030204" pitchFamily="18" charset="0"/>
                        </a:rPr>
                        <m:t>𝟐</m:t>
                      </m:r>
                    </m:oMath>
                  </m:oMathPara>
                </a14:m>
                <a:endParaRPr lang="en-US" sz="3800" b="1"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6019800" y="9059111"/>
                <a:ext cx="950901" cy="677108"/>
              </a:xfrm>
              <a:prstGeom prst="rect">
                <a:avLst/>
              </a:prstGeom>
              <a:blipFill>
                <a:blip r:embed="rId20"/>
                <a:stretch>
                  <a:fillRect/>
                </a:stretch>
              </a:blipFill>
              <a:ln>
                <a:solidFill>
                  <a:schemeClr val="bg1"/>
                </a:solidFill>
              </a:ln>
            </p:spPr>
            <p:txBody>
              <a:bodyPr/>
              <a:lstStyle/>
              <a:p>
                <a:r>
                  <a:rPr lang="en-US">
                    <a:noFill/>
                  </a:rPr>
                  <a:t> </a:t>
                </a:r>
              </a:p>
            </p:txBody>
          </p:sp>
        </mc:Fallback>
      </mc:AlternateContent>
      <p:sp>
        <p:nvSpPr>
          <p:cNvPr id="16" name="Rectangle 15"/>
          <p:cNvSpPr/>
          <p:nvPr/>
        </p:nvSpPr>
        <p:spPr>
          <a:xfrm>
            <a:off x="7518408" y="9055864"/>
            <a:ext cx="2920992" cy="677108"/>
          </a:xfrm>
          <a:prstGeom prst="rect">
            <a:avLst/>
          </a:prstGeom>
          <a:solidFill>
            <a:schemeClr val="bg1"/>
          </a:solidFill>
          <a:ln>
            <a:solidFill>
              <a:schemeClr val="bg1"/>
            </a:solidFill>
          </a:ln>
        </p:spPr>
        <p:txBody>
          <a:bodyPr wrap="none">
            <a:spAutoFit/>
          </a:bodyPr>
          <a:lstStyle/>
          <a:p>
            <a:r>
              <a:rPr lang="en-US"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quay </a:t>
            </a:r>
            <a:r>
              <a:rPr lang="en-US" sz="3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xuống</a:t>
            </a:r>
            <a:endParaRPr lang="en-US" sz="38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11947721" y="8946270"/>
                <a:ext cx="1943160" cy="1060483"/>
              </a:xfrm>
              <a:prstGeom prst="rect">
                <a:avLst/>
              </a:prstGeom>
              <a:solidFill>
                <a:schemeClr val="bg1"/>
              </a:solidFill>
              <a:ln>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800" i="1">
                              <a:solidFill>
                                <a:srgbClr val="FF0000"/>
                              </a:solidFill>
                              <a:latin typeface="Cambria Math"/>
                              <a:ea typeface="Calibri" panose="020F0502020204030204" pitchFamily="34" charset="0"/>
                              <a:cs typeface="Times New Roman" panose="02020603050405020304" pitchFamily="18" charset="0"/>
                            </a:rPr>
                          </m:ctrlPr>
                        </m:dPr>
                        <m:e>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solidFill>
                                    <a:srgbClr val="FF0000"/>
                                  </a:solidFill>
                                  <a:latin typeface="Cambria Math"/>
                                  <a:ea typeface="Calibri" panose="020F0502020204030204" pitchFamily="34" charset="0"/>
                                  <a:cs typeface="Times New Roman" panose="02020603050405020304" pitchFamily="18" charset="0"/>
                                </a:rPr>
                              </m:ctrlPr>
                            </m:fPr>
                            <m:num>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𝟑</m:t>
                              </m:r>
                            </m:num>
                            <m:den>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𝟒</m:t>
                              </m:r>
                            </m:den>
                          </m:f>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FF0000"/>
                                  </a:solidFill>
                                  <a:latin typeface="Cambria Math"/>
                                  <a:ea typeface="Calibri" panose="020F0502020204030204" pitchFamily="34" charset="0"/>
                                  <a:cs typeface="Times New Roman" panose="02020603050405020304" pitchFamily="18" charset="0"/>
                                </a:rPr>
                              </m:ctrlPr>
                            </m:fPr>
                            <m:num>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𝟏𝟕</m:t>
                              </m:r>
                            </m:num>
                            <m:den>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𝟖</m:t>
                              </m:r>
                            </m:den>
                          </m:f>
                        </m:e>
                      </m:d>
                    </m:oMath>
                  </m:oMathPara>
                </a14:m>
                <a:endParaRPr lang="en-US" sz="2800" dirty="0"/>
              </a:p>
            </p:txBody>
          </p:sp>
        </mc:Choice>
        <mc:Fallback xmlns="">
          <p:sp>
            <p:nvSpPr>
              <p:cNvPr id="18" name="Rectangle 17"/>
              <p:cNvSpPr>
                <a:spLocks noRot="1" noChangeAspect="1" noMove="1" noResize="1" noEditPoints="1" noAdjustHandles="1" noChangeArrowheads="1" noChangeShapeType="1" noTextEdit="1"/>
              </p:cNvSpPr>
              <p:nvPr/>
            </p:nvSpPr>
            <p:spPr>
              <a:xfrm>
                <a:off x="11947721" y="8946270"/>
                <a:ext cx="1943160" cy="1060483"/>
              </a:xfrm>
              <a:prstGeom prst="rect">
                <a:avLst/>
              </a:prstGeom>
              <a:blipFill>
                <a:blip r:embed="rId21"/>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5736075" y="9027029"/>
                <a:ext cx="1561325" cy="898964"/>
              </a:xfrm>
              <a:prstGeom prst="rect">
                <a:avLst/>
              </a:prstGeom>
              <a:solidFill>
                <a:schemeClr val="bg1"/>
              </a:solidFill>
              <a:ln>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𝒙</m:t>
                      </m:r>
                      <m:r>
                        <a:rPr lang="en-US" sz="2800" b="1" i="0">
                          <a:solidFill>
                            <a:srgbClr val="FF0000"/>
                          </a:solidFill>
                          <a:latin typeface="Cambria Math" panose="02040503050406030204" pitchFamily="18" charset="0"/>
                        </a:rPr>
                        <m:t>= −</m:t>
                      </m:r>
                      <m:f>
                        <m:fPr>
                          <m:ctrlPr>
                            <a:rPr lang="en-US" sz="2800" b="1" i="1">
                              <a:solidFill>
                                <a:srgbClr val="FF0000"/>
                              </a:solidFill>
                              <a:latin typeface="Cambria Math"/>
                            </a:rPr>
                          </m:ctrlPr>
                        </m:fPr>
                        <m:num>
                          <m:r>
                            <a:rPr lang="en-US" sz="2800" b="1" i="0">
                              <a:solidFill>
                                <a:srgbClr val="FF0000"/>
                              </a:solidFill>
                              <a:latin typeface="Cambria Math" panose="02040503050406030204" pitchFamily="18" charset="0"/>
                            </a:rPr>
                            <m:t>𝟑</m:t>
                          </m:r>
                        </m:num>
                        <m:den>
                          <m:r>
                            <a:rPr lang="en-US" sz="2800" b="1" i="0">
                              <a:solidFill>
                                <a:srgbClr val="FF0000"/>
                              </a:solidFill>
                              <a:latin typeface="Cambria Math" panose="02040503050406030204" pitchFamily="18" charset="0"/>
                            </a:rPr>
                            <m:t>𝟒</m:t>
                          </m:r>
                        </m:den>
                      </m:f>
                    </m:oMath>
                  </m:oMathPara>
                </a14:m>
                <a:endParaRPr lang="en-US" sz="2800" b="1" dirty="0">
                  <a:solidFill>
                    <a:srgbClr val="FF0000"/>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15736075" y="9027029"/>
                <a:ext cx="1561325" cy="898964"/>
              </a:xfrm>
              <a:prstGeom prst="rect">
                <a:avLst/>
              </a:prstGeom>
              <a:blipFill>
                <a:blip r:embed="rId22"/>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65837493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anim calcmode="lin" valueType="num">
                                      <p:cBhvr>
                                        <p:cTn id="51" dur="500" fill="hold"/>
                                        <p:tgtEl>
                                          <p:spTgt spid="22"/>
                                        </p:tgtEl>
                                        <p:attrNameLst>
                                          <p:attrName>ppt_x</p:attrName>
                                        </p:attrNameLst>
                                      </p:cBhvr>
                                      <p:tavLst>
                                        <p:tav tm="0">
                                          <p:val>
                                            <p:strVal val="#ppt_x"/>
                                          </p:val>
                                        </p:tav>
                                        <p:tav tm="100000">
                                          <p:val>
                                            <p:strVal val="#ppt_x"/>
                                          </p:val>
                                        </p:tav>
                                      </p:tavLst>
                                    </p:anim>
                                    <p:anim calcmode="lin" valueType="num">
                                      <p:cBhvr>
                                        <p:cTn id="5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 grpId="0"/>
      <p:bldP spid="6" grpId="0"/>
      <p:bldP spid="8" grpId="0" animBg="1"/>
      <p:bldP spid="16" grpId="0" animBg="1"/>
      <p:bldP spid="18"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389855" y="571500"/>
            <a:ext cx="4038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KẾT LUẬN</a:t>
            </a:r>
            <a:endParaRPr kumimoji="0" lang="en-US"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6"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412573" y="4500837"/>
            <a:ext cx="3015029" cy="3797459"/>
          </a:xfrm>
          <a:prstGeom prst="rect">
            <a:avLst/>
          </a:prstGeom>
        </p:spPr>
      </p:pic>
      <p:pic>
        <p:nvPicPr>
          <p:cNvPr id="2" name="Picture 1"/>
          <p:cNvPicPr>
            <a:picLocks noChangeAspect="1"/>
          </p:cNvPicPr>
          <p:nvPr/>
        </p:nvPicPr>
        <p:blipFill>
          <a:blip r:embed="rId29">
            <a:extLst>
              <a:ext uri="{BEBA8EAE-BF5A-486C-A8C5-ECC9F3942E4B}">
                <a14:imgProps xmlns:a14="http://schemas.microsoft.com/office/drawing/2010/main">
                  <a14:imgLayer r:embed="rId30">
                    <a14:imgEffect>
                      <a14:sharpenSoften amount="50000"/>
                    </a14:imgEffect>
                    <a14:imgEffect>
                      <a14:colorTemperature colorTemp="47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48000" y="2049958"/>
            <a:ext cx="12115800" cy="5379542"/>
          </a:xfrm>
          <a:prstGeom prst="rect">
            <a:avLst/>
          </a:prstGeom>
        </p:spPr>
      </p:pic>
      <p:pic>
        <p:nvPicPr>
          <p:cNvPr id="14"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85689" y="8712359"/>
            <a:ext cx="1328221" cy="1371067"/>
          </a:xfrm>
          <a:prstGeom prst="rect">
            <a:avLst/>
          </a:prstGeom>
        </p:spPr>
      </p:pic>
      <p:pic>
        <p:nvPicPr>
          <p:cNvPr id="15" name="Picture 2"/>
          <p:cNvPicPr>
            <a:picLocks noChangeAspect="1"/>
          </p:cNvPicPr>
          <p:nvPr/>
        </p:nvPicPr>
        <p:blipFill>
          <a:blip r:embed="rId32">
            <a:alphaModFix amt="40000"/>
            <a:duotone>
              <a:prstClr val="black"/>
              <a:srgbClr val="D9C3A5">
                <a:tint val="50000"/>
                <a:satMod val="180000"/>
              </a:srgbClr>
            </a:duotone>
            <a:extLst>
              <a:ext uri="{BEBA8EAE-BF5A-486C-A8C5-ECC9F3942E4B}">
                <a14:imgProps xmlns:a14="http://schemas.microsoft.com/office/drawing/2010/main">
                  <a14:imgLayer r:embed="rId3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rot="11204328">
            <a:off x="11310148" y="-1355799"/>
            <a:ext cx="8923179" cy="3195503"/>
          </a:xfrm>
          <a:prstGeom prst="rect">
            <a:avLst/>
          </a:prstGeom>
        </p:spPr>
      </p:pic>
      <p:pic>
        <p:nvPicPr>
          <p:cNvPr id="16"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85688" y="224516"/>
            <a:ext cx="1328221" cy="1371067"/>
          </a:xfrm>
          <a:prstGeom prst="rect">
            <a:avLst/>
          </a:prstGeom>
        </p:spPr>
      </p:pic>
      <p:pic>
        <p:nvPicPr>
          <p:cNvPr id="17" name="Picture 2"/>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762000" y="-1367242"/>
            <a:ext cx="4676861" cy="560103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057400" y="8420100"/>
                <a:ext cx="14387015" cy="860941"/>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pPr>
                <a:r>
                  <a:rPr lang="nl-NL" sz="38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Nhận xét:</a:t>
                </a:r>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Đồ thị hàm số bậc hai </a:t>
                </a:r>
                <a14:m>
                  <m:oMath xmlns:m="http://schemas.openxmlformats.org/officeDocument/2006/math">
                    <m:r>
                      <a:rPr lang="nl-NL" sz="3800" i="1">
                        <a:solidFill>
                          <a:schemeClr val="bg1"/>
                        </a:solidFill>
                        <a:effectLst/>
                        <a:latin typeface="Cambria Math" panose="02040503050406030204" pitchFamily="18" charset="0"/>
                        <a:ea typeface="Times New Roman" panose="02020603050405020304" pitchFamily="18" charset="0"/>
                      </a:rPr>
                      <m:t>𝑦</m:t>
                    </m:r>
                    <m:r>
                      <a:rPr lang="nl-NL" sz="3800" i="1">
                        <a:solidFill>
                          <a:schemeClr val="bg1"/>
                        </a:solidFill>
                        <a:effectLst/>
                        <a:latin typeface="Cambria Math" panose="02040503050406030204" pitchFamily="18" charset="0"/>
                        <a:ea typeface="Times New Roman" panose="02020603050405020304" pitchFamily="18" charset="0"/>
                      </a:rPr>
                      <m:t>=</m:t>
                    </m:r>
                    <m:r>
                      <a:rPr lang="nl-NL" sz="3800" i="1">
                        <a:solidFill>
                          <a:schemeClr val="bg1"/>
                        </a:solidFill>
                        <a:effectLst/>
                        <a:latin typeface="Cambria Math" panose="02040503050406030204" pitchFamily="18" charset="0"/>
                        <a:ea typeface="Times New Roman" panose="02020603050405020304" pitchFamily="18" charset="0"/>
                      </a:rPr>
                      <m:t>𝑎</m:t>
                    </m:r>
                    <m:sSup>
                      <m:sSupPr>
                        <m:ctrlPr>
                          <a:rPr lang="en-US" sz="3800" i="1">
                            <a:solidFill>
                              <a:schemeClr val="bg1"/>
                            </a:solidFill>
                            <a:effectLst/>
                            <a:latin typeface="Cambria Math"/>
                            <a:ea typeface="Times New Roman" panose="02020603050405020304" pitchFamily="18" charset="0"/>
                          </a:rPr>
                        </m:ctrlPr>
                      </m:sSupPr>
                      <m:e>
                        <m:r>
                          <a:rPr lang="nl-NL" sz="3800" i="1">
                            <a:solidFill>
                              <a:schemeClr val="bg1"/>
                            </a:solidFill>
                            <a:effectLst/>
                            <a:latin typeface="Cambria Math" panose="02040503050406030204" pitchFamily="18" charset="0"/>
                            <a:ea typeface="Times New Roman" panose="02020603050405020304" pitchFamily="18" charset="0"/>
                          </a:rPr>
                          <m:t>𝑥</m:t>
                        </m:r>
                      </m:e>
                      <m:sup>
                        <m:r>
                          <a:rPr lang="nl-NL" sz="3800" i="1">
                            <a:solidFill>
                              <a:schemeClr val="bg1"/>
                            </a:solidFill>
                            <a:effectLst/>
                            <a:latin typeface="Cambria Math" panose="02040503050406030204" pitchFamily="18" charset="0"/>
                            <a:ea typeface="Times New Roman" panose="02020603050405020304" pitchFamily="18" charset="0"/>
                          </a:rPr>
                          <m:t>2</m:t>
                        </m:r>
                      </m:sup>
                    </m:sSup>
                    <m:r>
                      <a:rPr lang="nl-NL" sz="3800" i="1">
                        <a:solidFill>
                          <a:schemeClr val="bg1"/>
                        </a:solidFill>
                        <a:effectLst/>
                        <a:latin typeface="Cambria Math" panose="02040503050406030204" pitchFamily="18" charset="0"/>
                        <a:ea typeface="Times New Roman" panose="02020603050405020304" pitchFamily="18" charset="0"/>
                      </a:rPr>
                      <m:t>+</m:t>
                    </m:r>
                    <m:r>
                      <a:rPr lang="nl-NL" sz="3800" i="1">
                        <a:solidFill>
                          <a:schemeClr val="bg1"/>
                        </a:solidFill>
                        <a:effectLst/>
                        <a:latin typeface="Cambria Math" panose="02040503050406030204" pitchFamily="18" charset="0"/>
                        <a:ea typeface="Times New Roman" panose="02020603050405020304" pitchFamily="18" charset="0"/>
                      </a:rPr>
                      <m:t>𝑏𝑥</m:t>
                    </m:r>
                    <m:r>
                      <a:rPr lang="nl-NL" sz="3800" i="1">
                        <a:solidFill>
                          <a:schemeClr val="bg1"/>
                        </a:solidFill>
                        <a:effectLst/>
                        <a:latin typeface="Cambria Math" panose="02040503050406030204" pitchFamily="18" charset="0"/>
                        <a:ea typeface="Times New Roman" panose="02020603050405020304" pitchFamily="18" charset="0"/>
                      </a:rPr>
                      <m:t>+</m:t>
                    </m:r>
                    <m:r>
                      <a:rPr lang="nl-NL" sz="3800" i="1">
                        <a:solidFill>
                          <a:schemeClr val="bg1"/>
                        </a:solidFill>
                        <a:effectLst/>
                        <a:latin typeface="Cambria Math" panose="02040503050406030204" pitchFamily="18" charset="0"/>
                        <a:ea typeface="Times New Roman" panose="02020603050405020304" pitchFamily="18" charset="0"/>
                      </a:rPr>
                      <m:t>𝑐</m:t>
                    </m:r>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một parabol.</a:t>
                </a:r>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57400" y="8420100"/>
                <a:ext cx="14387015" cy="860941"/>
              </a:xfrm>
              <a:prstGeom prst="rect">
                <a:avLst/>
              </a:prstGeom>
              <a:blipFill>
                <a:blip r:embed="rId3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6411849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391400" y="813733"/>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grpSp>
        <p:nvGrpSpPr>
          <p:cNvPr id="11" name="Group 10"/>
          <p:cNvGrpSpPr/>
          <p:nvPr/>
        </p:nvGrpSpPr>
        <p:grpSpPr>
          <a:xfrm>
            <a:off x="1676400" y="2144693"/>
            <a:ext cx="15240000" cy="6504006"/>
            <a:chOff x="5599155" y="2059374"/>
            <a:chExt cx="11658600" cy="4499921"/>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21367064">
              <a:off x="16531104" y="2059374"/>
              <a:ext cx="675993" cy="887087"/>
            </a:xfrm>
            <a:prstGeom prst="rect">
              <a:avLst/>
            </a:prstGeom>
          </p:spPr>
        </p:pic>
      </p:grpSp>
      <p:pic>
        <p:nvPicPr>
          <p:cNvPr id="26" name="Picture 3"/>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52400" y="6438900"/>
            <a:ext cx="3053644" cy="3846095"/>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438401" y="2933700"/>
                <a:ext cx="13487400" cy="5299977"/>
              </a:xfrm>
              <a:prstGeom prst="rect">
                <a:avLst/>
              </a:prstGeom>
            </p:spPr>
            <p:txBody>
              <a:bodyPr wrap="square">
                <a:spAutoFit/>
              </a:bodyPr>
              <a:lstStyle/>
              <a:p>
                <a:pPr marL="571500" indent="-571500" algn="just">
                  <a:lnSpc>
                    <a:spcPct val="150000"/>
                  </a:lnSpc>
                  <a:spcAft>
                    <a:spcPts val="0"/>
                  </a:spcAft>
                  <a:buFont typeface="Arial" panose="020B0604020202020204" pitchFamily="34" charset="0"/>
                  <a:buChar char="•"/>
                </a:pPr>
                <a:r>
                  <a:rPr lang="nl-NL" sz="3800" dirty="0" smtClean="0">
                    <a:latin typeface="Arial" panose="020B0604020202020204" pitchFamily="34" charset="0"/>
                    <a:ea typeface="Times New Roman" panose="02020603050405020304" pitchFamily="18" charset="0"/>
                    <a:cs typeface="Arial" panose="020B0604020202020204" pitchFamily="34" charset="0"/>
                  </a:rPr>
                  <a:t>Đồ </a:t>
                </a:r>
                <a:r>
                  <a:rPr lang="nl-NL" sz="3800" dirty="0">
                    <a:latin typeface="Arial" panose="020B0604020202020204" pitchFamily="34" charset="0"/>
                    <a:ea typeface="Times New Roman" panose="02020603050405020304" pitchFamily="18" charset="0"/>
                    <a:cs typeface="Arial" panose="020B0604020202020204" pitchFamily="34" charset="0"/>
                  </a:rPr>
                  <a:t>thị hàm số </a:t>
                </a:r>
                <a14:m>
                  <m:oMath xmlns:m="http://schemas.openxmlformats.org/officeDocument/2006/math">
                    <m:r>
                      <a:rPr lang="nl-NL" sz="3800" i="1">
                        <a:effectLst/>
                        <a:latin typeface="Cambria Math" panose="02040503050406030204" pitchFamily="18" charset="0"/>
                        <a:ea typeface="Times New Roman" panose="02020603050405020304" pitchFamily="18" charset="0"/>
                      </a:rPr>
                      <m:t>𝑦</m:t>
                    </m:r>
                    <m:r>
                      <a:rPr lang="nl-NL" sz="3800" i="1">
                        <a:effectLst/>
                        <a:latin typeface="Cambria Math" panose="02040503050406030204" pitchFamily="18" charset="0"/>
                        <a:ea typeface="Times New Roman" panose="02020603050405020304" pitchFamily="18" charset="0"/>
                      </a:rPr>
                      <m:t>=</m:t>
                    </m:r>
                    <m:r>
                      <a:rPr lang="nl-NL" sz="3800" i="1">
                        <a:effectLst/>
                        <a:latin typeface="Cambria Math" panose="02040503050406030204" pitchFamily="18" charset="0"/>
                        <a:ea typeface="Times New Roman" panose="02020603050405020304" pitchFamily="18" charset="0"/>
                      </a:rPr>
                      <m:t>𝑎</m:t>
                    </m:r>
                    <m:sSup>
                      <m:sSupPr>
                        <m:ctrlPr>
                          <a:rPr lang="en-US" sz="3800" i="1">
                            <a:effectLst/>
                            <a:latin typeface="Cambria Math"/>
                            <a:ea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rPr>
                          <m:t>𝑥</m:t>
                        </m:r>
                      </m:e>
                      <m:sup>
                        <m:r>
                          <a:rPr lang="nl-NL" sz="3800" i="1">
                            <a:effectLst/>
                            <a:latin typeface="Cambria Math" panose="02040503050406030204" pitchFamily="18" charset="0"/>
                            <a:ea typeface="Times New Roman" panose="02020603050405020304" pitchFamily="18" charset="0"/>
                          </a:rPr>
                          <m:t>2</m:t>
                        </m:r>
                      </m:sup>
                    </m:sSup>
                    <m:r>
                      <a:rPr lang="nl-NL" sz="3800" i="1">
                        <a:effectLst/>
                        <a:latin typeface="Cambria Math" panose="02040503050406030204" pitchFamily="18" charset="0"/>
                        <a:ea typeface="Times New Roman" panose="02020603050405020304" pitchFamily="18" charset="0"/>
                      </a:rPr>
                      <m:t>+</m:t>
                    </m:r>
                    <m:r>
                      <a:rPr lang="nl-NL" sz="3800" i="1">
                        <a:effectLst/>
                        <a:latin typeface="Cambria Math" panose="02040503050406030204" pitchFamily="18" charset="0"/>
                        <a:ea typeface="Times New Roman" panose="02020603050405020304" pitchFamily="18" charset="0"/>
                      </a:rPr>
                      <m:t>𝑏𝑥</m:t>
                    </m:r>
                    <m:r>
                      <a:rPr lang="nl-NL" sz="3800" i="1">
                        <a:effectLst/>
                        <a:latin typeface="Cambria Math" panose="02040503050406030204" pitchFamily="18" charset="0"/>
                        <a:ea typeface="Times New Roman" panose="02020603050405020304" pitchFamily="18" charset="0"/>
                      </a:rPr>
                      <m:t>+</m:t>
                    </m:r>
                    <m:r>
                      <a:rPr lang="nl-NL" sz="3800" i="1">
                        <a:effectLst/>
                        <a:latin typeface="Cambria Math" panose="02040503050406030204" pitchFamily="18" charset="0"/>
                        <a:ea typeface="Times New Roman" panose="02020603050405020304" pitchFamily="18" charset="0"/>
                      </a:rPr>
                      <m:t>𝑐</m:t>
                    </m:r>
                    <m:r>
                      <a:rPr lang="nl-NL" sz="3800" i="1">
                        <a:effectLst/>
                        <a:latin typeface="Cambria Math" panose="02040503050406030204" pitchFamily="18" charset="0"/>
                        <a:ea typeface="Times New Roman" panose="02020603050405020304" pitchFamily="18" charset="0"/>
                      </a:rPr>
                      <m:t> (</m:t>
                    </m:r>
                    <m:r>
                      <a:rPr lang="nl-NL" sz="3800" i="1">
                        <a:effectLst/>
                        <a:latin typeface="Cambria Math" panose="02040503050406030204" pitchFamily="18" charset="0"/>
                        <a:ea typeface="Times New Roman" panose="02020603050405020304" pitchFamily="18" charset="0"/>
                      </a:rPr>
                      <m:t>𝑎</m:t>
                    </m:r>
                    <m:r>
                      <a:rPr lang="nl-NL" sz="3800" i="1">
                        <a:effectLst/>
                        <a:latin typeface="Cambria Math" panose="02040503050406030204" pitchFamily="18" charset="0"/>
                        <a:ea typeface="Times New Roman" panose="02020603050405020304" pitchFamily="18" charset="0"/>
                      </a:rPr>
                      <m:t>≠0)</m:t>
                    </m:r>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là một đường parabol có đỉnh là điểm </a:t>
                </a:r>
                <a14:m>
                  <m:oMath xmlns:m="http://schemas.openxmlformats.org/officeDocument/2006/math">
                    <m:r>
                      <a:rPr lang="nl-NL" sz="3800" i="1">
                        <a:effectLst/>
                        <a:latin typeface="Cambria Math" panose="02040503050406030204" pitchFamily="18" charset="0"/>
                        <a:ea typeface="Times New Roman" panose="02020603050405020304" pitchFamily="18" charset="0"/>
                      </a:rPr>
                      <m:t>𝐼</m:t>
                    </m:r>
                    <m:d>
                      <m:dPr>
                        <m:ctrlPr>
                          <a:rPr lang="en-US" sz="3800" i="1">
                            <a:effectLst/>
                            <a:latin typeface="Cambria Math"/>
                            <a:ea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rPr>
                          <m:t>−</m:t>
                        </m:r>
                        <m:f>
                          <m:fPr>
                            <m:ctrlPr>
                              <a:rPr lang="en-US" sz="3800" i="1">
                                <a:effectLst/>
                                <a:latin typeface="Cambria Math"/>
                                <a:ea typeface="Times New Roman" panose="02020603050405020304" pitchFamily="18" charset="0"/>
                              </a:rPr>
                            </m:ctrlPr>
                          </m:fPr>
                          <m:num>
                            <m:r>
                              <a:rPr lang="nl-NL" sz="3800" i="1">
                                <a:effectLst/>
                                <a:latin typeface="Cambria Math" panose="02040503050406030204" pitchFamily="18" charset="0"/>
                                <a:ea typeface="Times New Roman" panose="02020603050405020304" pitchFamily="18" charset="0"/>
                              </a:rPr>
                              <m:t>𝑏</m:t>
                            </m:r>
                          </m:num>
                          <m:den>
                            <m:r>
                              <a:rPr lang="nl-NL" sz="3800" i="1">
                                <a:effectLst/>
                                <a:latin typeface="Cambria Math" panose="02040503050406030204" pitchFamily="18" charset="0"/>
                                <a:ea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rPr>
                              <m:t>𝑎</m:t>
                            </m:r>
                          </m:den>
                        </m:f>
                        <m:r>
                          <a:rPr lang="nl-NL" sz="3800" i="1">
                            <a:effectLst/>
                            <a:latin typeface="Cambria Math" panose="02040503050406030204" pitchFamily="18" charset="0"/>
                            <a:ea typeface="Times New Roman" panose="02020603050405020304" pitchFamily="18" charset="0"/>
                          </a:rPr>
                          <m:t>;−</m:t>
                        </m:r>
                        <m:f>
                          <m:fPr>
                            <m:ctrlPr>
                              <a:rPr lang="en-US" sz="3800" i="1">
                                <a:effectLst/>
                                <a:latin typeface="Cambria Math"/>
                                <a:ea typeface="Times New Roman" panose="02020603050405020304" pitchFamily="18" charset="0"/>
                              </a:rPr>
                            </m:ctrlPr>
                          </m:fPr>
                          <m:num>
                            <m:r>
                              <a:rPr lang="nl-NL" sz="3800" i="1">
                                <a:effectLst/>
                                <a:latin typeface="Cambria Math" panose="02040503050406030204" pitchFamily="18" charset="0"/>
                                <a:ea typeface="Times New Roman" panose="02020603050405020304" pitchFamily="18" charset="0"/>
                              </a:rPr>
                              <m:t>𝛥</m:t>
                            </m:r>
                          </m:num>
                          <m:den>
                            <m:r>
                              <a:rPr lang="nl-NL" sz="3800" i="1">
                                <a:effectLst/>
                                <a:latin typeface="Cambria Math" panose="02040503050406030204" pitchFamily="18" charset="0"/>
                                <a:ea typeface="Times New Roman" panose="02020603050405020304" pitchFamily="18" charset="0"/>
                              </a:rPr>
                              <m:t>4</m:t>
                            </m:r>
                            <m:r>
                              <a:rPr lang="nl-NL" sz="3800" i="1">
                                <a:effectLst/>
                                <a:latin typeface="Cambria Math" panose="02040503050406030204" pitchFamily="18" charset="0"/>
                                <a:ea typeface="Times New Roman" panose="02020603050405020304" pitchFamily="18" charset="0"/>
                              </a:rPr>
                              <m:t>𝑎</m:t>
                            </m:r>
                          </m:den>
                        </m:f>
                      </m:e>
                    </m:d>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có trục đối xứng là đường thẳng </a:t>
                </a:r>
                <a14:m>
                  <m:oMath xmlns:m="http://schemas.openxmlformats.org/officeDocument/2006/math">
                    <m:r>
                      <a:rPr lang="nl-NL" sz="3800" i="1">
                        <a:effectLst/>
                        <a:latin typeface="Cambria Math" panose="02040503050406030204" pitchFamily="18" charset="0"/>
                        <a:ea typeface="Times New Roman" panose="02020603050405020304" pitchFamily="18" charset="0"/>
                      </a:rPr>
                      <m:t>𝑥</m:t>
                    </m:r>
                    <m:r>
                      <a:rPr lang="nl-NL" sz="3800" i="1">
                        <a:effectLst/>
                        <a:latin typeface="Cambria Math" panose="02040503050406030204" pitchFamily="18" charset="0"/>
                        <a:ea typeface="Times New Roman" panose="02020603050405020304" pitchFamily="18" charset="0"/>
                      </a:rPr>
                      <m:t>=−</m:t>
                    </m:r>
                    <m:f>
                      <m:fPr>
                        <m:ctrlPr>
                          <a:rPr lang="en-US" sz="3800" i="1">
                            <a:effectLst/>
                            <a:latin typeface="Cambria Math"/>
                            <a:ea typeface="Times New Roman" panose="02020603050405020304" pitchFamily="18" charset="0"/>
                          </a:rPr>
                        </m:ctrlPr>
                      </m:fPr>
                      <m:num>
                        <m:r>
                          <a:rPr lang="nl-NL" sz="3800" i="1">
                            <a:effectLst/>
                            <a:latin typeface="Cambria Math" panose="02040503050406030204" pitchFamily="18" charset="0"/>
                            <a:ea typeface="Times New Roman" panose="02020603050405020304" pitchFamily="18" charset="0"/>
                          </a:rPr>
                          <m:t>−</m:t>
                        </m:r>
                        <m:r>
                          <a:rPr lang="nl-NL" sz="3800" i="1">
                            <a:effectLst/>
                            <a:latin typeface="Cambria Math" panose="02040503050406030204" pitchFamily="18" charset="0"/>
                            <a:ea typeface="Times New Roman" panose="02020603050405020304" pitchFamily="18" charset="0"/>
                          </a:rPr>
                          <m:t>𝑏</m:t>
                        </m:r>
                      </m:num>
                      <m:den>
                        <m:r>
                          <a:rPr lang="nl-NL" sz="3800" i="1">
                            <a:effectLst/>
                            <a:latin typeface="Cambria Math" panose="02040503050406030204" pitchFamily="18" charset="0"/>
                            <a:ea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rPr>
                          <m:t>𝑎</m:t>
                        </m:r>
                      </m:den>
                    </m:f>
                  </m:oMath>
                </a14:m>
                <a:r>
                  <a:rPr lang="nl-NL" sz="3800" dirty="0">
                    <a:effectLst/>
                    <a:latin typeface="Arial" panose="020B0604020202020204" pitchFamily="34" charset="0"/>
                    <a:ea typeface="Times New Roman" panose="02020603050405020304" pitchFamily="18" charset="0"/>
                    <a:cs typeface="Arial" panose="020B0604020202020204" pitchFamily="34" charset="0"/>
                  </a:rPr>
                  <a:t>. </a:t>
                </a:r>
                <a:endParaRPr lang="nl-NL" sz="3800" dirty="0" smtClean="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nl-NL" sz="3800" dirty="0" smtClean="0">
                    <a:effectLst/>
                    <a:latin typeface="Arial" panose="020B0604020202020204" pitchFamily="34" charset="0"/>
                    <a:ea typeface="Times New Roman" panose="02020603050405020304" pitchFamily="18" charset="0"/>
                    <a:cs typeface="Arial" panose="020B0604020202020204" pitchFamily="34" charset="0"/>
                  </a:rPr>
                  <a:t>Parabol </a:t>
                </a:r>
                <a:r>
                  <a:rPr lang="nl-NL" sz="3800" dirty="0">
                    <a:effectLst/>
                    <a:latin typeface="Arial" panose="020B0604020202020204" pitchFamily="34" charset="0"/>
                    <a:ea typeface="Times New Roman" panose="02020603050405020304" pitchFamily="18" charset="0"/>
                    <a:cs typeface="Arial" panose="020B0604020202020204" pitchFamily="34" charset="0"/>
                  </a:rPr>
                  <a:t>này quay bề lõm lên trên nếu a &gt; 0, xuống dưới nếu a &lt;0</a:t>
                </a:r>
                <a:r>
                  <a:rPr lang="nl-NL" sz="3800" dirty="0" smtClean="0">
                    <a:effectLst/>
                    <a:latin typeface="Arial" panose="020B0604020202020204" pitchFamily="34" charset="0"/>
                    <a:ea typeface="Times New Roman" panose="02020603050405020304" pitchFamily="18" charset="0"/>
                    <a:cs typeface="Arial" panose="020B0604020202020204" pitchFamily="34" charset="0"/>
                  </a:rPr>
                  <a:t>.</a:t>
                </a:r>
                <a:r>
                  <a:rPr lang="nl-NL" sz="3800" dirty="0">
                    <a:effectLst/>
                    <a:latin typeface="Arial" panose="020B0604020202020204" pitchFamily="34" charset="0"/>
                    <a:ea typeface="Times New Roman" panose="02020603050405020304" pitchFamily="18" charset="0"/>
                    <a:cs typeface="Arial" panose="020B0604020202020204" pitchFamily="34" charset="0"/>
                  </a:rPr>
                  <a:t> </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38401" y="2933700"/>
                <a:ext cx="13487400" cy="5299977"/>
              </a:xfrm>
              <a:prstGeom prst="rect">
                <a:avLst/>
              </a:prstGeom>
              <a:blipFill>
                <a:blip r:embed="rId29"/>
                <a:stretch>
                  <a:fillRect l="-1356" r="-1446" b="-1609"/>
                </a:stretch>
              </a:blipFill>
            </p:spPr>
            <p:txBody>
              <a:bodyPr/>
              <a:lstStyle/>
              <a:p>
                <a:r>
                  <a:rPr lang="en-US">
                    <a:noFill/>
                  </a:rPr>
                  <a:t> </a:t>
                </a:r>
              </a:p>
            </p:txBody>
          </p:sp>
        </mc:Fallback>
      </mc:AlternateContent>
      <p:pic>
        <p:nvPicPr>
          <p:cNvPr id="15" name="Picture 2"/>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762000" y="-1367242"/>
            <a:ext cx="4676861" cy="5601032"/>
          </a:xfrm>
          <a:prstGeom prst="rect">
            <a:avLst/>
          </a:prstGeom>
        </p:spPr>
      </p:pic>
      <p:pic>
        <p:nvPicPr>
          <p:cNvPr id="16" name="Picture 2"/>
          <p:cNvPicPr>
            <a:picLocks noChangeAspect="1"/>
          </p:cNvPicPr>
          <p:nvPr/>
        </p:nvPicPr>
        <p:blipFill>
          <a:blip r:embed="rId32">
            <a:alphaModFix amt="40000"/>
            <a:duotone>
              <a:prstClr val="black"/>
              <a:srgbClr val="D9C3A5">
                <a:tint val="50000"/>
                <a:satMod val="180000"/>
              </a:srgbClr>
            </a:duotone>
            <a:extLst>
              <a:ext uri="{BEBA8EAE-BF5A-486C-A8C5-ECC9F3942E4B}">
                <a14:imgProps xmlns:a14="http://schemas.microsoft.com/office/drawing/2010/main">
                  <a14:imgLayer r:embed="rId3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34"/>
              </a:ext>
            </a:extLst>
          </a:blip>
          <a:srcRect t="56419"/>
          <a:stretch>
            <a:fillRect/>
          </a:stretch>
        </p:blipFill>
        <p:spPr>
          <a:xfrm rot="11204328">
            <a:off x="11462549" y="-1343322"/>
            <a:ext cx="8923179" cy="3195503"/>
          </a:xfrm>
          <a:prstGeom prst="rect">
            <a:avLst/>
          </a:prstGeom>
        </p:spPr>
      </p:pic>
      <p:pic>
        <p:nvPicPr>
          <p:cNvPr id="17" name="Picture 5"/>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938089" y="9258300"/>
            <a:ext cx="1328221" cy="1371067"/>
          </a:xfrm>
          <a:prstGeom prst="rect">
            <a:avLst/>
          </a:prstGeom>
        </p:spPr>
      </p:pic>
    </p:spTree>
    <p:extLst>
      <p:ext uri="{BB962C8B-B14F-4D97-AF65-F5344CB8AC3E}">
        <p14:creationId xmlns:p14="http://schemas.microsoft.com/office/powerpoint/2010/main" val="316635344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389855" y="419100"/>
            <a:ext cx="40386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KẾT LUẬN</a:t>
            </a:r>
            <a:endParaRPr kumimoji="0" lang="en-US"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1" name="Group 10"/>
          <p:cNvGrpSpPr/>
          <p:nvPr/>
        </p:nvGrpSpPr>
        <p:grpSpPr>
          <a:xfrm>
            <a:off x="838200" y="876300"/>
            <a:ext cx="16383000" cy="8941713"/>
            <a:chOff x="5599155" y="1903767"/>
            <a:chExt cx="11658600" cy="4655528"/>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21367064">
              <a:off x="16328127" y="1903767"/>
              <a:ext cx="830339" cy="1089630"/>
            </a:xfrm>
            <a:prstGeom prst="rect">
              <a:avLst/>
            </a:prstGeom>
          </p:spPr>
        </p:pic>
      </p:grpSp>
      <mc:AlternateContent xmlns:mc="http://schemas.openxmlformats.org/markup-compatibility/2006" xmlns:a14="http://schemas.microsoft.com/office/drawing/2010/main">
        <mc:Choice Requires="a14">
          <p:sp>
            <p:nvSpPr>
              <p:cNvPr id="2" name="Rectangle 1"/>
              <p:cNvSpPr/>
              <p:nvPr/>
            </p:nvSpPr>
            <p:spPr>
              <a:xfrm>
                <a:off x="2057400" y="2127797"/>
                <a:ext cx="13711750" cy="7054303"/>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Để </a:t>
                </a:r>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vẽ đường parabol </a:t>
                </a:r>
                <a14:m>
                  <m:oMath xmlns:m="http://schemas.openxmlformats.org/officeDocument/2006/math">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𝑦</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𝑎</m:t>
                    </m:r>
                    <m:sSup>
                      <m:sSupPr>
                        <m:ctrlPr>
                          <a:rPr kumimoji="0" lang="en-US" sz="38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sSupPr>
                      <m:e>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e>
                      <m:sup>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sup>
                    </m:sSup>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𝑏𝑥</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𝑐</m:t>
                    </m:r>
                  </m:oMath>
                </a14:m>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ta tiến hành các </a:t>
                </a: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bước sau:</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42950" marR="0" lvl="0" indent="-742950" algn="just" defTabSz="914400" rtl="0" eaLnBrk="1" fontAlgn="auto" latinLnBrk="0" hangingPunct="1">
                  <a:lnSpc>
                    <a:spcPct val="150000"/>
                  </a:lnSpc>
                  <a:spcBef>
                    <a:spcPts val="0"/>
                  </a:spcBef>
                  <a:spcAft>
                    <a:spcPts val="0"/>
                  </a:spcAft>
                  <a:buClrTx/>
                  <a:buSzTx/>
                  <a:buFont typeface="+mj-lt"/>
                  <a:buAutoNum type="arabicPeriod"/>
                  <a:tabLst/>
                  <a:defRPr/>
                </a:pP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Xác </a:t>
                </a:r>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định tọa độ đỉnh </a:t>
                </a:r>
                <a14:m>
                  <m:oMath xmlns:m="http://schemas.openxmlformats.org/officeDocument/2006/math">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𝐼</m:t>
                    </m:r>
                    <m:d>
                      <m:dPr>
                        <m:ctrlPr>
                          <a:rPr kumimoji="0" lang="en-US" sz="38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dPr>
                      <m:e>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38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fPr>
                          <m:num>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𝑏</m:t>
                            </m:r>
                          </m:num>
                          <m:den>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𝑎</m:t>
                            </m:r>
                          </m:den>
                        </m:f>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38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fPr>
                          <m:num>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𝛥</m:t>
                            </m:r>
                          </m:num>
                          <m:den>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4</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𝑎</m:t>
                            </m:r>
                          </m:den>
                        </m:f>
                      </m:e>
                    </m:d>
                  </m:oMath>
                </a14:m>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742950" marR="0" lvl="0" indent="-742950" algn="just" defTabSz="914400" rtl="0" eaLnBrk="1" fontAlgn="auto" latinLnBrk="0" hangingPunct="1">
                  <a:lnSpc>
                    <a:spcPct val="150000"/>
                  </a:lnSpc>
                  <a:spcBef>
                    <a:spcPts val="0"/>
                  </a:spcBef>
                  <a:spcAft>
                    <a:spcPts val="0"/>
                  </a:spcAft>
                  <a:buClrTx/>
                  <a:buSzTx/>
                  <a:buFont typeface="+mj-lt"/>
                  <a:buAutoNum type="arabicPeriod"/>
                  <a:tabLst/>
                  <a:defRPr/>
                </a:pP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Xác </a:t>
                </a:r>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định trục đối xứng </a:t>
                </a:r>
                <a14:m>
                  <m:oMath xmlns:m="http://schemas.openxmlformats.org/officeDocument/2006/math">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38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fPr>
                      <m:num>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𝑏</m:t>
                        </m:r>
                      </m:num>
                      <m:den>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𝑎</m:t>
                        </m:r>
                      </m:den>
                    </m:f>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oMath>
                </a14:m>
                <a:endPar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endParaRPr>
              </a:p>
              <a:p>
                <a:pPr marL="742950" marR="0" lvl="0" indent="-742950" algn="just" defTabSz="914400" rtl="0" eaLnBrk="1" fontAlgn="auto" latinLnBrk="0" hangingPunct="1">
                  <a:lnSpc>
                    <a:spcPct val="150000"/>
                  </a:lnSpc>
                  <a:spcBef>
                    <a:spcPts val="0"/>
                  </a:spcBef>
                  <a:spcAft>
                    <a:spcPts val="0"/>
                  </a:spcAft>
                  <a:buClrTx/>
                  <a:buSzTx/>
                  <a:buFont typeface="+mj-lt"/>
                  <a:buAutoNum type="arabicPeriod"/>
                  <a:tabLst/>
                  <a:defRPr/>
                </a:pP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Xác </a:t>
                </a:r>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định tọa độ các giao điểm của parabol với trục tung, trục hoành (nếu có) và một vài điểm đặc biệt trên </a:t>
                </a: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parabol.</a:t>
                </a:r>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742950" marR="0" lvl="0" indent="-742950" algn="just" defTabSz="914400" rtl="0" eaLnBrk="1" fontAlgn="auto" latinLnBrk="0" hangingPunct="1">
                  <a:lnSpc>
                    <a:spcPct val="150000"/>
                  </a:lnSpc>
                  <a:spcBef>
                    <a:spcPts val="0"/>
                  </a:spcBef>
                  <a:spcAft>
                    <a:spcPts val="0"/>
                  </a:spcAft>
                  <a:buClrTx/>
                  <a:buSzTx/>
                  <a:buFont typeface="+mj-lt"/>
                  <a:buAutoNum type="arabicPeriod"/>
                  <a:tabLst/>
                  <a:defRPr/>
                </a:pP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Vẽ </a:t>
                </a:r>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parabol</a:t>
                </a: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57400" y="2127797"/>
                <a:ext cx="13711750" cy="7054303"/>
              </a:xfrm>
              <a:prstGeom prst="rect">
                <a:avLst/>
              </a:prstGeom>
              <a:blipFill>
                <a:blip r:embed="rId27"/>
                <a:stretch>
                  <a:fillRect l="-1334" r="-1423" b="-1037"/>
                </a:stretch>
              </a:blipFill>
            </p:spPr>
            <p:txBody>
              <a:bodyPr/>
              <a:lstStyle/>
              <a:p>
                <a:r>
                  <a:rPr lang="en-US">
                    <a:noFill/>
                  </a:rPr>
                  <a:t> </a:t>
                </a:r>
              </a:p>
            </p:txBody>
          </p:sp>
        </mc:Fallback>
      </mc:AlternateContent>
      <p:pic>
        <p:nvPicPr>
          <p:cNvPr id="12" name="Picture 3"/>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flipH="1">
            <a:off x="15464019" y="6819900"/>
            <a:ext cx="2662991" cy="3465095"/>
          </a:xfrm>
          <a:prstGeom prst="rect">
            <a:avLst/>
          </a:prstGeom>
        </p:spPr>
      </p:pic>
      <p:pic>
        <p:nvPicPr>
          <p:cNvPr id="14" name="Picture 2"/>
          <p:cNvPicPr>
            <a:picLocks noChangeAspect="1"/>
          </p:cNvPicPr>
          <p:nvPr/>
        </p:nvPicPr>
        <p:blipFill>
          <a:blip r:embed="rId30">
            <a:alphaModFix amt="40000"/>
            <a:duotone>
              <a:prstClr val="black"/>
              <a:srgbClr val="D9C3A5">
                <a:tint val="50000"/>
                <a:satMod val="180000"/>
              </a:srgbClr>
            </a:duotone>
            <a:extLst>
              <a:ext uri="{BEBA8EAE-BF5A-486C-A8C5-ECC9F3942E4B}">
                <a14:imgProps xmlns:a14="http://schemas.microsoft.com/office/drawing/2010/main">
                  <a14:imgLayer r:embed="rId31">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32"/>
              </a:ext>
            </a:extLst>
          </a:blip>
          <a:srcRect t="56419"/>
          <a:stretch>
            <a:fillRect/>
          </a:stretch>
        </p:blipFill>
        <p:spPr>
          <a:xfrm rot="11204328">
            <a:off x="11383761" y="-1373237"/>
            <a:ext cx="8923179" cy="3195503"/>
          </a:xfrm>
          <a:prstGeom prst="rect">
            <a:avLst/>
          </a:prstGeom>
        </p:spPr>
      </p:pic>
      <p:pic>
        <p:nvPicPr>
          <p:cNvPr id="15" name="Picture 5"/>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66434"/>
            <a:ext cx="1328221" cy="1371067"/>
          </a:xfrm>
          <a:prstGeom prst="rect">
            <a:avLst/>
          </a:prstGeom>
        </p:spPr>
      </p:pic>
    </p:spTree>
    <p:extLst>
      <p:ext uri="{BB962C8B-B14F-4D97-AF65-F5344CB8AC3E}">
        <p14:creationId xmlns:p14="http://schemas.microsoft.com/office/powerpoint/2010/main" val="345804148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barn(inVertical)">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down)">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barn(inVertical)">
                                      <p:cBhvr>
                                        <p:cTn id="3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66831" y="-1502212"/>
            <a:ext cx="4676861" cy="560103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4097000" y="6743700"/>
            <a:ext cx="4676861" cy="5601032"/>
          </a:xfrm>
          <a:prstGeom prst="rect">
            <a:avLst/>
          </a:prstGeom>
        </p:spPr>
      </p:pic>
      <p:grpSp>
        <p:nvGrpSpPr>
          <p:cNvPr id="8" name="Group 7"/>
          <p:cNvGrpSpPr/>
          <p:nvPr/>
        </p:nvGrpSpPr>
        <p:grpSpPr>
          <a:xfrm>
            <a:off x="6400800" y="342900"/>
            <a:ext cx="5562600" cy="1066800"/>
            <a:chOff x="381000" y="190500"/>
            <a:chExt cx="5562600" cy="1066800"/>
          </a:xfrm>
        </p:grpSpPr>
        <p:sp>
          <p:nvSpPr>
            <p:cNvPr id="9" name="Rectangle 8"/>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98624" y="190500"/>
              <a:ext cx="4948791"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5</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 name="Rectangle 3"/>
              <p:cNvSpPr/>
              <p:nvPr/>
            </p:nvSpPr>
            <p:spPr>
              <a:xfrm>
                <a:off x="1371600" y="1562100"/>
                <a:ext cx="16002000" cy="2723823"/>
              </a:xfrm>
              <a:prstGeom prst="rect">
                <a:avLst/>
              </a:prstGeom>
            </p:spPr>
            <p:txBody>
              <a:bodyPr wrap="square">
                <a:spAutoFit/>
              </a:bodyPr>
              <a:lstStyle/>
              <a:p>
                <a:pPr algn="just">
                  <a:lnSpc>
                    <a:spcPct val="150000"/>
                  </a:lnSpc>
                </a:pPr>
                <a:r>
                  <a:rPr lang="nl-NL" sz="38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 Vẽ parabol </a:t>
                </a:r>
                <a14:m>
                  <m:oMath xmlns:m="http://schemas.openxmlformats.org/officeDocument/2006/math">
                    <m:r>
                      <a:rPr lang="nl-NL" sz="3800" i="1">
                        <a:solidFill>
                          <a:schemeClr val="bg1"/>
                        </a:solidFill>
                        <a:effectLst/>
                        <a:latin typeface="Cambria Math" panose="02040503050406030204" pitchFamily="18" charset="0"/>
                        <a:ea typeface="Times New Roman" panose="02020603050405020304" pitchFamily="18" charset="0"/>
                      </a:rPr>
                      <m:t>𝑦</m:t>
                    </m:r>
                    <m:r>
                      <a:rPr lang="nl-NL" sz="3800" i="1">
                        <a:solidFill>
                          <a:schemeClr val="bg1"/>
                        </a:solidFill>
                        <a:effectLst/>
                        <a:latin typeface="Cambria Math" panose="02040503050406030204" pitchFamily="18" charset="0"/>
                        <a:ea typeface="Times New Roman" panose="02020603050405020304" pitchFamily="18" charset="0"/>
                      </a:rPr>
                      <m:t>=−2</m:t>
                    </m:r>
                    <m:sSup>
                      <m:sSupPr>
                        <m:ctrlPr>
                          <a:rPr lang="en-US" sz="3800" i="1">
                            <a:solidFill>
                              <a:schemeClr val="bg1"/>
                            </a:solidFill>
                            <a:effectLst/>
                            <a:latin typeface="Cambria Math"/>
                            <a:ea typeface="Times New Roman" panose="02020603050405020304" pitchFamily="18" charset="0"/>
                          </a:rPr>
                        </m:ctrlPr>
                      </m:sSupPr>
                      <m:e>
                        <m:r>
                          <a:rPr lang="nl-NL" sz="3800" i="1">
                            <a:solidFill>
                              <a:schemeClr val="bg1"/>
                            </a:solidFill>
                            <a:effectLst/>
                            <a:latin typeface="Cambria Math" panose="02040503050406030204" pitchFamily="18" charset="0"/>
                            <a:ea typeface="Times New Roman" panose="02020603050405020304" pitchFamily="18" charset="0"/>
                          </a:rPr>
                          <m:t>𝑥</m:t>
                        </m:r>
                      </m:e>
                      <m:sup>
                        <m:r>
                          <a:rPr lang="nl-NL" sz="3800" i="1">
                            <a:solidFill>
                              <a:schemeClr val="bg1"/>
                            </a:solidFill>
                            <a:effectLst/>
                            <a:latin typeface="Cambria Math" panose="02040503050406030204" pitchFamily="18" charset="0"/>
                            <a:ea typeface="Times New Roman" panose="02020603050405020304" pitchFamily="18" charset="0"/>
                          </a:rPr>
                          <m:t>2</m:t>
                        </m:r>
                      </m:sup>
                    </m:sSup>
                    <m:r>
                      <a:rPr lang="nl-NL" sz="3800" i="1">
                        <a:solidFill>
                          <a:schemeClr val="bg1"/>
                        </a:solidFill>
                        <a:effectLst/>
                        <a:latin typeface="Cambria Math" panose="02040503050406030204" pitchFamily="18" charset="0"/>
                        <a:ea typeface="Times New Roman" panose="02020603050405020304" pitchFamily="18" charset="0"/>
                      </a:rPr>
                      <m:t>−2</m:t>
                    </m:r>
                    <m:r>
                      <a:rPr lang="nl-NL" sz="3800" i="1">
                        <a:solidFill>
                          <a:schemeClr val="bg1"/>
                        </a:solidFill>
                        <a:effectLst/>
                        <a:latin typeface="Cambria Math" panose="02040503050406030204" pitchFamily="18" charset="0"/>
                        <a:ea typeface="Times New Roman" panose="02020603050405020304" pitchFamily="18" charset="0"/>
                      </a:rPr>
                      <m:t>𝑥</m:t>
                    </m:r>
                    <m:r>
                      <a:rPr lang="nl-NL" sz="3800" i="1">
                        <a:solidFill>
                          <a:schemeClr val="bg1"/>
                        </a:solidFill>
                        <a:effectLst/>
                        <a:latin typeface="Cambria Math" panose="02040503050406030204" pitchFamily="18" charset="0"/>
                        <a:ea typeface="Times New Roman" panose="02020603050405020304" pitchFamily="18" charset="0"/>
                      </a:rPr>
                      <m:t>+4</m:t>
                    </m:r>
                  </m:oMath>
                </a14:m>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 Từ đồ thị, hãy tìm khoảng đồng biến, nghịch biến và giá trị lớn nhất của hàm số </a:t>
                </a:r>
                <a14:m>
                  <m:oMath xmlns:m="http://schemas.openxmlformats.org/officeDocument/2006/math">
                    <m:r>
                      <a:rPr lang="nl-NL" sz="3800" i="1">
                        <a:solidFill>
                          <a:schemeClr val="bg1"/>
                        </a:solidFill>
                        <a:effectLst/>
                        <a:latin typeface="Cambria Math" panose="02040503050406030204" pitchFamily="18" charset="0"/>
                        <a:ea typeface="Times New Roman" panose="02020603050405020304" pitchFamily="18" charset="0"/>
                      </a:rPr>
                      <m:t>𝑦</m:t>
                    </m:r>
                    <m:r>
                      <a:rPr lang="nl-NL" sz="3800" i="1">
                        <a:solidFill>
                          <a:schemeClr val="bg1"/>
                        </a:solidFill>
                        <a:effectLst/>
                        <a:latin typeface="Cambria Math" panose="02040503050406030204" pitchFamily="18" charset="0"/>
                        <a:ea typeface="Times New Roman" panose="02020603050405020304" pitchFamily="18" charset="0"/>
                      </a:rPr>
                      <m:t>=−2</m:t>
                    </m:r>
                    <m:sSup>
                      <m:sSupPr>
                        <m:ctrlPr>
                          <a:rPr lang="en-US" sz="3800" i="1">
                            <a:solidFill>
                              <a:schemeClr val="bg1"/>
                            </a:solidFill>
                            <a:effectLst/>
                            <a:latin typeface="Cambria Math"/>
                            <a:ea typeface="Times New Roman" panose="02020603050405020304" pitchFamily="18" charset="0"/>
                          </a:rPr>
                        </m:ctrlPr>
                      </m:sSupPr>
                      <m:e>
                        <m:r>
                          <a:rPr lang="nl-NL" sz="3800" i="1">
                            <a:solidFill>
                              <a:schemeClr val="bg1"/>
                            </a:solidFill>
                            <a:effectLst/>
                            <a:latin typeface="Cambria Math" panose="02040503050406030204" pitchFamily="18" charset="0"/>
                            <a:ea typeface="Times New Roman" panose="02020603050405020304" pitchFamily="18" charset="0"/>
                          </a:rPr>
                          <m:t>𝑥</m:t>
                        </m:r>
                      </m:e>
                      <m:sup>
                        <m:r>
                          <a:rPr lang="nl-NL" sz="3800" i="1">
                            <a:solidFill>
                              <a:schemeClr val="bg1"/>
                            </a:solidFill>
                            <a:effectLst/>
                            <a:latin typeface="Cambria Math" panose="02040503050406030204" pitchFamily="18" charset="0"/>
                            <a:ea typeface="Times New Roman" panose="02020603050405020304" pitchFamily="18" charset="0"/>
                          </a:rPr>
                          <m:t>2</m:t>
                        </m:r>
                      </m:sup>
                    </m:sSup>
                    <m:r>
                      <a:rPr lang="nl-NL" sz="3800" i="1">
                        <a:solidFill>
                          <a:schemeClr val="bg1"/>
                        </a:solidFill>
                        <a:effectLst/>
                        <a:latin typeface="Cambria Math" panose="02040503050406030204" pitchFamily="18" charset="0"/>
                        <a:ea typeface="Times New Roman" panose="02020603050405020304" pitchFamily="18" charset="0"/>
                      </a:rPr>
                      <m:t>−2</m:t>
                    </m:r>
                    <m:r>
                      <a:rPr lang="nl-NL" sz="3800" i="1">
                        <a:solidFill>
                          <a:schemeClr val="bg1"/>
                        </a:solidFill>
                        <a:effectLst/>
                        <a:latin typeface="Cambria Math" panose="02040503050406030204" pitchFamily="18" charset="0"/>
                        <a:ea typeface="Times New Roman" panose="02020603050405020304" pitchFamily="18" charset="0"/>
                      </a:rPr>
                      <m:t>𝑥</m:t>
                    </m:r>
                    <m:r>
                      <a:rPr lang="nl-NL" sz="3800" i="1">
                        <a:solidFill>
                          <a:schemeClr val="bg1"/>
                        </a:solidFill>
                        <a:effectLst/>
                        <a:latin typeface="Cambria Math" panose="02040503050406030204" pitchFamily="18" charset="0"/>
                        <a:ea typeface="Times New Roman" panose="02020603050405020304" pitchFamily="18" charset="0"/>
                      </a:rPr>
                      <m:t>+4</m:t>
                    </m:r>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71600" y="1562100"/>
                <a:ext cx="16002000" cy="2723823"/>
              </a:xfrm>
              <a:prstGeom prst="rect">
                <a:avLst/>
              </a:prstGeom>
              <a:blipFill>
                <a:blip r:embed="rId4"/>
                <a:stretch>
                  <a:fillRect l="-1257" r="-1257" b="-42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371600" y="5106519"/>
                <a:ext cx="15467085" cy="4913781"/>
              </a:xfrm>
              <a:prstGeom prst="rect">
                <a:avLst/>
              </a:prstGeom>
            </p:spPr>
            <p:txBody>
              <a:bodyPr wrap="square">
                <a:spAutoFit/>
              </a:bodyPr>
              <a:lstStyle/>
              <a:p>
                <a:pPr marL="742950" indent="-742950" algn="just">
                  <a:lnSpc>
                    <a:spcPct val="150000"/>
                  </a:lnSpc>
                  <a:buAutoNum type="alphaLcParenR"/>
                </a:pPr>
                <a:r>
                  <a:rPr lang="nl-NL" sz="38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Ta có a = -2 , 0 nên parabol có bề lõm quay xuống dưới. </a:t>
                </a:r>
              </a:p>
              <a:p>
                <a:pPr algn="just">
                  <a:lnSpc>
                    <a:spcPct val="150000"/>
                  </a:lnSpc>
                </a:pPr>
                <a:r>
                  <a:rPr lang="nl-NL"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38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Đỉnh </a:t>
                </a:r>
                <a14:m>
                  <m:oMath xmlns:m="http://schemas.openxmlformats.org/officeDocument/2006/math">
                    <m:r>
                      <a:rPr lang="nl-NL" sz="3800" i="1">
                        <a:solidFill>
                          <a:schemeClr val="bg1"/>
                        </a:solidFill>
                        <a:effectLst/>
                        <a:latin typeface="Cambria Math" panose="02040503050406030204" pitchFamily="18" charset="0"/>
                        <a:ea typeface="Times New Roman" panose="02020603050405020304" pitchFamily="18" charset="0"/>
                      </a:rPr>
                      <m:t>𝐼</m:t>
                    </m:r>
                    <m:d>
                      <m:dPr>
                        <m:ctrlPr>
                          <a:rPr lang="en-US" sz="3800" i="1">
                            <a:solidFill>
                              <a:schemeClr val="bg1"/>
                            </a:solidFill>
                            <a:effectLst/>
                            <a:latin typeface="Cambria Math"/>
                            <a:ea typeface="Times New Roman" panose="02020603050405020304" pitchFamily="18" charset="0"/>
                          </a:rPr>
                        </m:ctrlPr>
                      </m:dPr>
                      <m:e>
                        <m:r>
                          <a:rPr lang="nl-NL" sz="3800" i="1">
                            <a:solidFill>
                              <a:schemeClr val="bg1"/>
                            </a:solidFill>
                            <a:effectLst/>
                            <a:latin typeface="Cambria Math" panose="02040503050406030204" pitchFamily="18" charset="0"/>
                            <a:ea typeface="Times New Roman" panose="02020603050405020304" pitchFamily="18" charset="0"/>
                          </a:rPr>
                          <m:t>−</m:t>
                        </m:r>
                        <m:f>
                          <m:fPr>
                            <m:ctrlPr>
                              <a:rPr lang="en-US" sz="3800" i="1">
                                <a:solidFill>
                                  <a:schemeClr val="bg1"/>
                                </a:solidFill>
                                <a:effectLst/>
                                <a:latin typeface="Cambria Math"/>
                                <a:ea typeface="Times New Roman" panose="02020603050405020304" pitchFamily="18" charset="0"/>
                              </a:rPr>
                            </m:ctrlPr>
                          </m:fPr>
                          <m:num>
                            <m:r>
                              <a:rPr lang="nl-NL" sz="3800" i="1">
                                <a:solidFill>
                                  <a:schemeClr val="bg1"/>
                                </a:solidFill>
                                <a:effectLst/>
                                <a:latin typeface="Cambria Math" panose="02040503050406030204" pitchFamily="18" charset="0"/>
                                <a:ea typeface="Times New Roman" panose="02020603050405020304" pitchFamily="18" charset="0"/>
                              </a:rPr>
                              <m:t>1</m:t>
                            </m:r>
                          </m:num>
                          <m:den>
                            <m:r>
                              <a:rPr lang="nl-NL" sz="3800" i="1">
                                <a:solidFill>
                                  <a:schemeClr val="bg1"/>
                                </a:solidFill>
                                <a:effectLst/>
                                <a:latin typeface="Cambria Math" panose="02040503050406030204" pitchFamily="18" charset="0"/>
                                <a:ea typeface="Times New Roman" panose="02020603050405020304" pitchFamily="18" charset="0"/>
                              </a:rPr>
                              <m:t>2</m:t>
                            </m:r>
                          </m:den>
                        </m:f>
                        <m:r>
                          <a:rPr lang="nl-NL" sz="3800" i="1">
                            <a:solidFill>
                              <a:schemeClr val="bg1"/>
                            </a:solidFill>
                            <a:effectLst/>
                            <a:latin typeface="Cambria Math" panose="02040503050406030204" pitchFamily="18" charset="0"/>
                            <a:ea typeface="Times New Roman" panose="02020603050405020304" pitchFamily="18" charset="0"/>
                          </a:rPr>
                          <m:t>;</m:t>
                        </m:r>
                        <m:f>
                          <m:fPr>
                            <m:ctrlPr>
                              <a:rPr lang="en-US" sz="3800" i="1">
                                <a:solidFill>
                                  <a:schemeClr val="bg1"/>
                                </a:solidFill>
                                <a:effectLst/>
                                <a:latin typeface="Cambria Math"/>
                                <a:ea typeface="Times New Roman" panose="02020603050405020304" pitchFamily="18" charset="0"/>
                              </a:rPr>
                            </m:ctrlPr>
                          </m:fPr>
                          <m:num>
                            <m:r>
                              <a:rPr lang="nl-NL" sz="3800" i="1">
                                <a:solidFill>
                                  <a:schemeClr val="bg1"/>
                                </a:solidFill>
                                <a:effectLst/>
                                <a:latin typeface="Cambria Math" panose="02040503050406030204" pitchFamily="18" charset="0"/>
                                <a:ea typeface="Times New Roman" panose="02020603050405020304" pitchFamily="18" charset="0"/>
                              </a:rPr>
                              <m:t>9</m:t>
                            </m:r>
                          </m:num>
                          <m:den>
                            <m:r>
                              <a:rPr lang="nl-NL" sz="3800" i="1">
                                <a:solidFill>
                                  <a:schemeClr val="bg1"/>
                                </a:solidFill>
                                <a:effectLst/>
                                <a:latin typeface="Cambria Math" panose="02040503050406030204" pitchFamily="18" charset="0"/>
                                <a:ea typeface="Times New Roman" panose="02020603050405020304" pitchFamily="18" charset="0"/>
                              </a:rPr>
                              <m:t>2</m:t>
                            </m:r>
                          </m:den>
                        </m:f>
                      </m:e>
                    </m:d>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Trục đối xứng </a:t>
                </a:r>
                <a14:m>
                  <m:oMath xmlns:m="http://schemas.openxmlformats.org/officeDocument/2006/math">
                    <m:r>
                      <a:rPr lang="nl-NL" sz="3800" i="1">
                        <a:solidFill>
                          <a:schemeClr val="bg1"/>
                        </a:solidFill>
                        <a:effectLst/>
                        <a:latin typeface="Cambria Math" panose="02040503050406030204" pitchFamily="18" charset="0"/>
                        <a:ea typeface="Times New Roman" panose="02020603050405020304" pitchFamily="18" charset="0"/>
                      </a:rPr>
                      <m:t>𝑥</m:t>
                    </m:r>
                    <m:r>
                      <a:rPr lang="nl-NL" sz="3800" i="1">
                        <a:solidFill>
                          <a:schemeClr val="bg1"/>
                        </a:solidFill>
                        <a:effectLst/>
                        <a:latin typeface="Cambria Math" panose="02040503050406030204" pitchFamily="18" charset="0"/>
                        <a:ea typeface="Times New Roman" panose="02020603050405020304" pitchFamily="18" charset="0"/>
                      </a:rPr>
                      <m:t>=−</m:t>
                    </m:r>
                    <m:f>
                      <m:fPr>
                        <m:ctrlPr>
                          <a:rPr lang="en-US" sz="3800" i="1">
                            <a:solidFill>
                              <a:schemeClr val="bg1"/>
                            </a:solidFill>
                            <a:effectLst/>
                            <a:latin typeface="Cambria Math"/>
                            <a:ea typeface="Times New Roman" panose="02020603050405020304" pitchFamily="18" charset="0"/>
                          </a:rPr>
                        </m:ctrlPr>
                      </m:fPr>
                      <m:num>
                        <m:r>
                          <a:rPr lang="nl-NL" sz="3800" i="1">
                            <a:solidFill>
                              <a:schemeClr val="bg1"/>
                            </a:solidFill>
                            <a:effectLst/>
                            <a:latin typeface="Cambria Math" panose="02040503050406030204" pitchFamily="18" charset="0"/>
                            <a:ea typeface="Times New Roman" panose="02020603050405020304" pitchFamily="18" charset="0"/>
                          </a:rPr>
                          <m:t>1</m:t>
                        </m:r>
                      </m:num>
                      <m:den>
                        <m:r>
                          <a:rPr lang="nl-NL" sz="3800" i="1">
                            <a:solidFill>
                              <a:schemeClr val="bg1"/>
                            </a:solidFill>
                            <a:effectLst/>
                            <a:latin typeface="Cambria Math" panose="02040503050406030204" pitchFamily="18" charset="0"/>
                            <a:ea typeface="Times New Roman" panose="02020603050405020304" pitchFamily="18" charset="0"/>
                          </a:rPr>
                          <m:t>2</m:t>
                        </m:r>
                      </m:den>
                    </m:f>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nl-NL" sz="3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38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3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Giao </a:t>
                </a:r>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điểm của đồ thị với trục Oy là A(0; 4</a:t>
                </a:r>
                <a:r>
                  <a:rPr lang="nl-NL" sz="3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pPr>
                <a:r>
                  <a:rPr lang="nl-NL"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38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3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Parabol cắt trục hoành tại hai điểm có hoành độ là nghiệm của </a:t>
                </a:r>
                <a:endParaRPr lang="nl-NL" sz="3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38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3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phương </a:t>
                </a:r>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trình </a:t>
                </a:r>
                <a14:m>
                  <m:oMath xmlns:m="http://schemas.openxmlformats.org/officeDocument/2006/math">
                    <m:r>
                      <a:rPr lang="nl-NL" sz="3800" i="1">
                        <a:solidFill>
                          <a:schemeClr val="bg1"/>
                        </a:solidFill>
                        <a:effectLst/>
                        <a:latin typeface="Cambria Math" panose="02040503050406030204" pitchFamily="18" charset="0"/>
                        <a:ea typeface="Times New Roman" panose="02020603050405020304" pitchFamily="18" charset="0"/>
                      </a:rPr>
                      <m:t>−2</m:t>
                    </m:r>
                    <m:sSup>
                      <m:sSupPr>
                        <m:ctrlPr>
                          <a:rPr lang="en-US" sz="3800" i="1">
                            <a:solidFill>
                              <a:schemeClr val="bg1"/>
                            </a:solidFill>
                            <a:effectLst/>
                            <a:latin typeface="Cambria Math"/>
                            <a:ea typeface="Times New Roman" panose="02020603050405020304" pitchFamily="18" charset="0"/>
                          </a:rPr>
                        </m:ctrlPr>
                      </m:sSupPr>
                      <m:e>
                        <m:r>
                          <a:rPr lang="nl-NL" sz="3800" i="1">
                            <a:solidFill>
                              <a:schemeClr val="bg1"/>
                            </a:solidFill>
                            <a:effectLst/>
                            <a:latin typeface="Cambria Math" panose="02040503050406030204" pitchFamily="18" charset="0"/>
                            <a:ea typeface="Times New Roman" panose="02020603050405020304" pitchFamily="18" charset="0"/>
                          </a:rPr>
                          <m:t>𝑥</m:t>
                        </m:r>
                      </m:e>
                      <m:sup>
                        <m:r>
                          <a:rPr lang="nl-NL" sz="3800" i="1">
                            <a:solidFill>
                              <a:schemeClr val="bg1"/>
                            </a:solidFill>
                            <a:effectLst/>
                            <a:latin typeface="Cambria Math" panose="02040503050406030204" pitchFamily="18" charset="0"/>
                            <a:ea typeface="Times New Roman" panose="02020603050405020304" pitchFamily="18" charset="0"/>
                          </a:rPr>
                          <m:t>2</m:t>
                        </m:r>
                      </m:sup>
                    </m:sSup>
                    <m:r>
                      <a:rPr lang="nl-NL" sz="3800" i="1">
                        <a:solidFill>
                          <a:schemeClr val="bg1"/>
                        </a:solidFill>
                        <a:effectLst/>
                        <a:latin typeface="Cambria Math" panose="02040503050406030204" pitchFamily="18" charset="0"/>
                        <a:ea typeface="Times New Roman" panose="02020603050405020304" pitchFamily="18" charset="0"/>
                      </a:rPr>
                      <m:t>−2</m:t>
                    </m:r>
                    <m:r>
                      <a:rPr lang="nl-NL" sz="3800" i="1">
                        <a:solidFill>
                          <a:schemeClr val="bg1"/>
                        </a:solidFill>
                        <a:effectLst/>
                        <a:latin typeface="Cambria Math" panose="02040503050406030204" pitchFamily="18" charset="0"/>
                        <a:ea typeface="Times New Roman" panose="02020603050405020304" pitchFamily="18" charset="0"/>
                      </a:rPr>
                      <m:t>𝑥</m:t>
                    </m:r>
                    <m:r>
                      <a:rPr lang="nl-NL" sz="3800" i="1">
                        <a:solidFill>
                          <a:schemeClr val="bg1"/>
                        </a:solidFill>
                        <a:effectLst/>
                        <a:latin typeface="Cambria Math" panose="02040503050406030204" pitchFamily="18" charset="0"/>
                        <a:ea typeface="Times New Roman" panose="02020603050405020304" pitchFamily="18" charset="0"/>
                      </a:rPr>
                      <m:t>+4=0</m:t>
                    </m:r>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tức là </a:t>
                </a:r>
                <a14:m>
                  <m:oMath xmlns:m="http://schemas.openxmlformats.org/officeDocument/2006/math">
                    <m:r>
                      <a:rPr lang="nl-NL" sz="3800" i="1" dirty="0"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r>
                      <a:rPr lang="nl-NL" sz="3800" i="1" dirty="0"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1 </m:t>
                    </m:r>
                    <m:r>
                      <a:rPr lang="nl-NL" sz="3800" i="1" dirty="0"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𝑣</m:t>
                    </m:r>
                    <m:r>
                      <a:rPr lang="nl-NL" sz="3800" i="1" dirty="0"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à </m:t>
                    </m:r>
                    <m:r>
                      <a:rPr lang="nl-NL" sz="3800" i="1" dirty="0"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r>
                      <a:rPr lang="nl-NL" sz="3800" i="1" dirty="0"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−2</m:t>
                    </m:r>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371600" y="5106519"/>
                <a:ext cx="15467085" cy="4913781"/>
              </a:xfrm>
              <a:prstGeom prst="rect">
                <a:avLst/>
              </a:prstGeom>
              <a:blipFill>
                <a:blip r:embed="rId5"/>
                <a:stretch>
                  <a:fillRect l="-1182" b="-1861"/>
                </a:stretch>
              </a:blipFill>
            </p:spPr>
            <p:txBody>
              <a:bodyPr/>
              <a:lstStyle/>
              <a:p>
                <a:r>
                  <a:rPr lang="en-US">
                    <a:noFill/>
                  </a:rPr>
                  <a:t> </a:t>
                </a:r>
              </a:p>
            </p:txBody>
          </p:sp>
        </mc:Fallback>
      </mc:AlternateContent>
      <p:sp>
        <p:nvSpPr>
          <p:cNvPr id="28" name="Oval Callout 27"/>
          <p:cNvSpPr/>
          <p:nvPr/>
        </p:nvSpPr>
        <p:spPr>
          <a:xfrm>
            <a:off x="8284421" y="4229100"/>
            <a:ext cx="1641441" cy="69177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spTree>
    <p:extLst>
      <p:ext uri="{BB962C8B-B14F-4D97-AF65-F5344CB8AC3E}">
        <p14:creationId xmlns:p14="http://schemas.microsoft.com/office/powerpoint/2010/main" val="301033447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arn(inVertical)">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7" dur="500"/>
                                        <p:tgtEl>
                                          <p:spTgt spid="6">
                                            <p:txEl>
                                              <p:pRg st="3" end="3"/>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85689" y="8712359"/>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rot="11434617">
            <a:off x="10178003" y="-880739"/>
            <a:ext cx="9922756" cy="3553464"/>
          </a:xfrm>
          <a:prstGeom prst="rect">
            <a:avLst/>
          </a:prstGeom>
        </p:spPr>
      </p:pic>
      <p:pic>
        <p:nvPicPr>
          <p:cNvPr id="18" name="Picture 17"/>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268200" y="1943100"/>
            <a:ext cx="5352085" cy="674970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09600" y="1562100"/>
                <a:ext cx="10820400" cy="3085204"/>
              </a:xfrm>
              <a:prstGeom prst="rect">
                <a:avLst/>
              </a:prstGeom>
            </p:spPr>
            <p:txBody>
              <a:bodyPr wrap="square">
                <a:spAutoFit/>
              </a:bodyPr>
              <a:lstStyle/>
              <a:p>
                <a:pPr algn="just">
                  <a:lnSpc>
                    <a:spcPct val="150000"/>
                  </a:lnSpc>
                </a:pPr>
                <a:r>
                  <a:rPr lang="nl-NL" sz="38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Để vẽ đồ thị chính xác hơn, ta có thể lấy thêm điểm đối xứng với A qua trục đối xứng </a:t>
                </a:r>
                <a14:m>
                  <m:oMath xmlns:m="http://schemas.openxmlformats.org/officeDocument/2006/math">
                    <m:r>
                      <a:rPr lang="nl-NL" sz="3800" i="1">
                        <a:solidFill>
                          <a:schemeClr val="bg1"/>
                        </a:solidFill>
                        <a:effectLst/>
                        <a:latin typeface="Cambria Math" panose="02040503050406030204" pitchFamily="18" charset="0"/>
                        <a:ea typeface="Times New Roman" panose="02020603050405020304" pitchFamily="18" charset="0"/>
                      </a:rPr>
                      <m:t>𝑥</m:t>
                    </m:r>
                    <m:r>
                      <a:rPr lang="nl-NL" sz="3800" i="1">
                        <a:solidFill>
                          <a:schemeClr val="bg1"/>
                        </a:solidFill>
                        <a:effectLst/>
                        <a:latin typeface="Cambria Math" panose="02040503050406030204" pitchFamily="18" charset="0"/>
                        <a:ea typeface="Times New Roman" panose="02020603050405020304" pitchFamily="18" charset="0"/>
                      </a:rPr>
                      <m:t>=−</m:t>
                    </m:r>
                    <m:f>
                      <m:fPr>
                        <m:ctrlPr>
                          <a:rPr lang="en-US" sz="3800" i="1">
                            <a:solidFill>
                              <a:schemeClr val="bg1"/>
                            </a:solidFill>
                            <a:effectLst/>
                            <a:latin typeface="Cambria Math"/>
                            <a:ea typeface="Times New Roman" panose="02020603050405020304" pitchFamily="18" charset="0"/>
                          </a:rPr>
                        </m:ctrlPr>
                      </m:fPr>
                      <m:num>
                        <m:r>
                          <a:rPr lang="nl-NL" sz="3800" i="1">
                            <a:solidFill>
                              <a:schemeClr val="bg1"/>
                            </a:solidFill>
                            <a:effectLst/>
                            <a:latin typeface="Cambria Math" panose="02040503050406030204" pitchFamily="18" charset="0"/>
                            <a:ea typeface="Times New Roman" panose="02020603050405020304" pitchFamily="18" charset="0"/>
                          </a:rPr>
                          <m:t>1</m:t>
                        </m:r>
                      </m:num>
                      <m:den>
                        <m:r>
                          <a:rPr lang="nl-NL" sz="3800" i="1">
                            <a:solidFill>
                              <a:schemeClr val="bg1"/>
                            </a:solidFill>
                            <a:effectLst/>
                            <a:latin typeface="Cambria Math" panose="02040503050406030204" pitchFamily="18" charset="0"/>
                            <a:ea typeface="Times New Roman" panose="02020603050405020304" pitchFamily="18" charset="0"/>
                          </a:rPr>
                          <m:t>2</m:t>
                        </m:r>
                      </m:den>
                    </m:f>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B(-1; 4).</a:t>
                </a:r>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9600" y="1562100"/>
                <a:ext cx="10820400" cy="3085204"/>
              </a:xfrm>
              <a:prstGeom prst="rect">
                <a:avLst/>
              </a:prstGeom>
              <a:blipFill>
                <a:blip r:embed="rId11"/>
                <a:stretch>
                  <a:fillRect l="-1859" r="-1859" b="-3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09600" y="4706106"/>
                <a:ext cx="11049000" cy="4399794"/>
              </a:xfrm>
              <a:prstGeom prst="rect">
                <a:avLst/>
              </a:prstGeom>
            </p:spPr>
            <p:txBody>
              <a:bodyPr wrap="square">
                <a:spAutoFit/>
              </a:bodyPr>
              <a:lstStyle/>
              <a:p>
                <a:pPr algn="just">
                  <a:lnSpc>
                    <a:spcPct val="150000"/>
                  </a:lnSpc>
                </a:pPr>
                <a:r>
                  <a:rPr lang="nl-NL" sz="38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b) Từ đồ thị ta thấy:</a:t>
                </a:r>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Arial" panose="020B0604020202020204" pitchFamily="34" charset="0"/>
                  <a:buChar char="•"/>
                </a:pPr>
                <a:r>
                  <a:rPr lang="nl-NL" sz="3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Hàm </a:t>
                </a:r>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 </a:t>
                </a:r>
                <a14:m>
                  <m:oMath xmlns:m="http://schemas.openxmlformats.org/officeDocument/2006/math">
                    <m:r>
                      <a:rPr lang="nl-NL" sz="3800" i="1">
                        <a:solidFill>
                          <a:schemeClr val="bg1"/>
                        </a:solidFill>
                        <a:effectLst/>
                        <a:latin typeface="Cambria Math" panose="02040503050406030204" pitchFamily="18" charset="0"/>
                        <a:ea typeface="Times New Roman" panose="02020603050405020304" pitchFamily="18" charset="0"/>
                      </a:rPr>
                      <m:t>𝑦</m:t>
                    </m:r>
                    <m:r>
                      <a:rPr lang="nl-NL" sz="3800" i="1">
                        <a:solidFill>
                          <a:schemeClr val="bg1"/>
                        </a:solidFill>
                        <a:effectLst/>
                        <a:latin typeface="Cambria Math" panose="02040503050406030204" pitchFamily="18" charset="0"/>
                        <a:ea typeface="Times New Roman" panose="02020603050405020304" pitchFamily="18" charset="0"/>
                      </a:rPr>
                      <m:t>=−2</m:t>
                    </m:r>
                    <m:sSup>
                      <m:sSupPr>
                        <m:ctrlPr>
                          <a:rPr lang="en-US" sz="3800" i="1">
                            <a:solidFill>
                              <a:schemeClr val="bg1"/>
                            </a:solidFill>
                            <a:effectLst/>
                            <a:latin typeface="Cambria Math"/>
                            <a:ea typeface="Times New Roman" panose="02020603050405020304" pitchFamily="18" charset="0"/>
                          </a:rPr>
                        </m:ctrlPr>
                      </m:sSupPr>
                      <m:e>
                        <m:r>
                          <a:rPr lang="nl-NL" sz="3800" i="1">
                            <a:solidFill>
                              <a:schemeClr val="bg1"/>
                            </a:solidFill>
                            <a:effectLst/>
                            <a:latin typeface="Cambria Math" panose="02040503050406030204" pitchFamily="18" charset="0"/>
                            <a:ea typeface="Times New Roman" panose="02020603050405020304" pitchFamily="18" charset="0"/>
                          </a:rPr>
                          <m:t>𝑥</m:t>
                        </m:r>
                      </m:e>
                      <m:sup>
                        <m:r>
                          <a:rPr lang="nl-NL" sz="3800" i="1">
                            <a:solidFill>
                              <a:schemeClr val="bg1"/>
                            </a:solidFill>
                            <a:effectLst/>
                            <a:latin typeface="Cambria Math" panose="02040503050406030204" pitchFamily="18" charset="0"/>
                            <a:ea typeface="Times New Roman" panose="02020603050405020304" pitchFamily="18" charset="0"/>
                          </a:rPr>
                          <m:t>2</m:t>
                        </m:r>
                      </m:sup>
                    </m:sSup>
                    <m:r>
                      <a:rPr lang="nl-NL" sz="3800" i="1">
                        <a:solidFill>
                          <a:schemeClr val="bg1"/>
                        </a:solidFill>
                        <a:effectLst/>
                        <a:latin typeface="Cambria Math" panose="02040503050406030204" pitchFamily="18" charset="0"/>
                        <a:ea typeface="Times New Roman" panose="02020603050405020304" pitchFamily="18" charset="0"/>
                      </a:rPr>
                      <m:t>−2</m:t>
                    </m:r>
                    <m:r>
                      <a:rPr lang="nl-NL" sz="3800" i="1">
                        <a:solidFill>
                          <a:schemeClr val="bg1"/>
                        </a:solidFill>
                        <a:effectLst/>
                        <a:latin typeface="Cambria Math" panose="02040503050406030204" pitchFamily="18" charset="0"/>
                        <a:ea typeface="Times New Roman" panose="02020603050405020304" pitchFamily="18" charset="0"/>
                      </a:rPr>
                      <m:t>𝑥</m:t>
                    </m:r>
                    <m:r>
                      <a:rPr lang="nl-NL" sz="3800" i="1">
                        <a:solidFill>
                          <a:schemeClr val="bg1"/>
                        </a:solidFill>
                        <a:effectLst/>
                        <a:latin typeface="Cambria Math" panose="02040503050406030204" pitchFamily="18" charset="0"/>
                        <a:ea typeface="Times New Roman" panose="02020603050405020304" pitchFamily="18" charset="0"/>
                      </a:rPr>
                      <m:t>+4</m:t>
                    </m:r>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đồng biến trên </a:t>
                </a:r>
                <a14:m>
                  <m:oMath xmlns:m="http://schemas.openxmlformats.org/officeDocument/2006/math">
                    <m:d>
                      <m:dPr>
                        <m:ctrlPr>
                          <a:rPr lang="en-US" sz="3800" i="1">
                            <a:solidFill>
                              <a:schemeClr val="bg1"/>
                            </a:solidFill>
                            <a:effectLst/>
                            <a:latin typeface="Cambria Math"/>
                            <a:ea typeface="Times New Roman" panose="02020603050405020304" pitchFamily="18" charset="0"/>
                          </a:rPr>
                        </m:ctrlPr>
                      </m:dPr>
                      <m:e>
                        <m:r>
                          <a:rPr lang="nl-NL" sz="3800" i="1">
                            <a:solidFill>
                              <a:schemeClr val="bg1"/>
                            </a:solidFill>
                            <a:effectLst/>
                            <a:latin typeface="Cambria Math" panose="02040503050406030204" pitchFamily="18" charset="0"/>
                            <a:ea typeface="Times New Roman" panose="02020603050405020304" pitchFamily="18" charset="0"/>
                          </a:rPr>
                          <m:t>−∞;−</m:t>
                        </m:r>
                        <m:f>
                          <m:fPr>
                            <m:ctrlPr>
                              <a:rPr lang="en-US" sz="3800" i="1">
                                <a:solidFill>
                                  <a:schemeClr val="bg1"/>
                                </a:solidFill>
                                <a:effectLst/>
                                <a:latin typeface="Cambria Math"/>
                                <a:ea typeface="Times New Roman" panose="02020603050405020304" pitchFamily="18" charset="0"/>
                              </a:rPr>
                            </m:ctrlPr>
                          </m:fPr>
                          <m:num>
                            <m:r>
                              <a:rPr lang="nl-NL" sz="3800" i="1">
                                <a:solidFill>
                                  <a:schemeClr val="bg1"/>
                                </a:solidFill>
                                <a:effectLst/>
                                <a:latin typeface="Cambria Math" panose="02040503050406030204" pitchFamily="18" charset="0"/>
                                <a:ea typeface="Times New Roman" panose="02020603050405020304" pitchFamily="18" charset="0"/>
                              </a:rPr>
                              <m:t>1</m:t>
                            </m:r>
                          </m:num>
                          <m:den>
                            <m:r>
                              <a:rPr lang="nl-NL" sz="3800" i="1">
                                <a:solidFill>
                                  <a:schemeClr val="bg1"/>
                                </a:solidFill>
                                <a:effectLst/>
                                <a:latin typeface="Cambria Math" panose="02040503050406030204" pitchFamily="18" charset="0"/>
                                <a:ea typeface="Times New Roman" panose="02020603050405020304" pitchFamily="18" charset="0"/>
                              </a:rPr>
                              <m:t>2</m:t>
                            </m:r>
                          </m:den>
                        </m:f>
                      </m:e>
                    </m:d>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nghịch biến trên </a:t>
                </a:r>
                <a14:m>
                  <m:oMath xmlns:m="http://schemas.openxmlformats.org/officeDocument/2006/math">
                    <m:d>
                      <m:dPr>
                        <m:ctrlPr>
                          <a:rPr lang="en-US" sz="3800" i="1">
                            <a:solidFill>
                              <a:schemeClr val="bg1"/>
                            </a:solidFill>
                            <a:effectLst/>
                            <a:latin typeface="Cambria Math"/>
                            <a:ea typeface="Times New Roman" panose="02020603050405020304" pitchFamily="18" charset="0"/>
                          </a:rPr>
                        </m:ctrlPr>
                      </m:dPr>
                      <m:e>
                        <m:r>
                          <a:rPr lang="nl-NL" sz="3800" i="1">
                            <a:solidFill>
                              <a:schemeClr val="bg1"/>
                            </a:solidFill>
                            <a:effectLst/>
                            <a:latin typeface="Cambria Math" panose="02040503050406030204" pitchFamily="18" charset="0"/>
                            <a:ea typeface="Times New Roman" panose="02020603050405020304" pitchFamily="18" charset="0"/>
                          </a:rPr>
                          <m:t>−</m:t>
                        </m:r>
                        <m:f>
                          <m:fPr>
                            <m:ctrlPr>
                              <a:rPr lang="en-US" sz="3800" i="1">
                                <a:solidFill>
                                  <a:schemeClr val="bg1"/>
                                </a:solidFill>
                                <a:effectLst/>
                                <a:latin typeface="Cambria Math"/>
                                <a:ea typeface="Times New Roman" panose="02020603050405020304" pitchFamily="18" charset="0"/>
                              </a:rPr>
                            </m:ctrlPr>
                          </m:fPr>
                          <m:num>
                            <m:r>
                              <a:rPr lang="nl-NL" sz="3800" i="1">
                                <a:solidFill>
                                  <a:schemeClr val="bg1"/>
                                </a:solidFill>
                                <a:effectLst/>
                                <a:latin typeface="Cambria Math" panose="02040503050406030204" pitchFamily="18" charset="0"/>
                                <a:ea typeface="Times New Roman" panose="02020603050405020304" pitchFamily="18" charset="0"/>
                              </a:rPr>
                              <m:t>1</m:t>
                            </m:r>
                          </m:num>
                          <m:den>
                            <m:r>
                              <a:rPr lang="nl-NL" sz="3800" i="1">
                                <a:solidFill>
                                  <a:schemeClr val="bg1"/>
                                </a:solidFill>
                                <a:effectLst/>
                                <a:latin typeface="Cambria Math" panose="02040503050406030204" pitchFamily="18" charset="0"/>
                                <a:ea typeface="Times New Roman" panose="02020603050405020304" pitchFamily="18" charset="0"/>
                              </a:rPr>
                              <m:t>2</m:t>
                            </m:r>
                          </m:den>
                        </m:f>
                        <m:r>
                          <a:rPr lang="nl-NL" sz="3800" i="1">
                            <a:solidFill>
                              <a:schemeClr val="bg1"/>
                            </a:solidFill>
                            <a:effectLst/>
                            <a:latin typeface="Cambria Math" panose="02040503050406030204" pitchFamily="18" charset="0"/>
                            <a:ea typeface="Times New Roman" panose="02020603050405020304" pitchFamily="18" charset="0"/>
                          </a:rPr>
                          <m:t>;+∞</m:t>
                        </m:r>
                      </m:e>
                    </m:d>
                  </m:oMath>
                </a14:m>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Arial" panose="020B0604020202020204" pitchFamily="34" charset="0"/>
                  <a:buChar char="•"/>
                </a:pPr>
                <a:r>
                  <a:rPr lang="nl-NL" sz="3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Giá </a:t>
                </a:r>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trị lớn nhất của hàm số là </a:t>
                </a:r>
                <a14:m>
                  <m:oMath xmlns:m="http://schemas.openxmlformats.org/officeDocument/2006/math">
                    <m:r>
                      <a:rPr lang="nl-NL" sz="3800" i="1">
                        <a:solidFill>
                          <a:schemeClr val="bg1"/>
                        </a:solidFill>
                        <a:effectLst/>
                        <a:latin typeface="Cambria Math" panose="02040503050406030204" pitchFamily="18" charset="0"/>
                        <a:ea typeface="Times New Roman" panose="02020603050405020304" pitchFamily="18" charset="0"/>
                      </a:rPr>
                      <m:t>𝑦</m:t>
                    </m:r>
                    <m:r>
                      <a:rPr lang="nl-NL" sz="3800" i="1">
                        <a:solidFill>
                          <a:schemeClr val="bg1"/>
                        </a:solidFill>
                        <a:effectLst/>
                        <a:latin typeface="Cambria Math" panose="02040503050406030204" pitchFamily="18" charset="0"/>
                        <a:ea typeface="Times New Roman" panose="02020603050405020304" pitchFamily="18" charset="0"/>
                      </a:rPr>
                      <m:t>=</m:t>
                    </m:r>
                    <m:f>
                      <m:fPr>
                        <m:ctrlPr>
                          <a:rPr lang="en-US" sz="3800" i="1">
                            <a:solidFill>
                              <a:schemeClr val="bg1"/>
                            </a:solidFill>
                            <a:effectLst/>
                            <a:latin typeface="Cambria Math"/>
                            <a:ea typeface="Times New Roman" panose="02020603050405020304" pitchFamily="18" charset="0"/>
                          </a:rPr>
                        </m:ctrlPr>
                      </m:fPr>
                      <m:num>
                        <m:r>
                          <a:rPr lang="nl-NL" sz="3800" i="1">
                            <a:solidFill>
                              <a:schemeClr val="bg1"/>
                            </a:solidFill>
                            <a:effectLst/>
                            <a:latin typeface="Cambria Math" panose="02040503050406030204" pitchFamily="18" charset="0"/>
                            <a:ea typeface="Times New Roman" panose="02020603050405020304" pitchFamily="18" charset="0"/>
                          </a:rPr>
                          <m:t>9</m:t>
                        </m:r>
                      </m:num>
                      <m:den>
                        <m:r>
                          <a:rPr lang="nl-NL" sz="3800" i="1">
                            <a:solidFill>
                              <a:schemeClr val="bg1"/>
                            </a:solidFill>
                            <a:effectLst/>
                            <a:latin typeface="Cambria Math" panose="02040503050406030204" pitchFamily="18" charset="0"/>
                            <a:ea typeface="Times New Roman" panose="02020603050405020304" pitchFamily="18" charset="0"/>
                          </a:rPr>
                          <m:t>2</m:t>
                        </m:r>
                      </m:den>
                    </m:f>
                  </m:oMath>
                </a14:m>
                <a:r>
                  <a:rPr lang="nl-NL"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khi </a:t>
                </a:r>
                <a14:m>
                  <m:oMath xmlns:m="http://schemas.openxmlformats.org/officeDocument/2006/math">
                    <m:r>
                      <a:rPr lang="nl-NL" sz="3800" i="1">
                        <a:solidFill>
                          <a:schemeClr val="bg1"/>
                        </a:solidFill>
                        <a:effectLst/>
                        <a:latin typeface="Cambria Math" panose="02040503050406030204" pitchFamily="18" charset="0"/>
                        <a:ea typeface="Times New Roman" panose="02020603050405020304" pitchFamily="18" charset="0"/>
                      </a:rPr>
                      <m:t>𝑥</m:t>
                    </m:r>
                    <m:r>
                      <a:rPr lang="nl-NL" sz="3800" i="1">
                        <a:solidFill>
                          <a:schemeClr val="bg1"/>
                        </a:solidFill>
                        <a:effectLst/>
                        <a:latin typeface="Cambria Math" panose="02040503050406030204" pitchFamily="18" charset="0"/>
                        <a:ea typeface="Times New Roman" panose="02020603050405020304" pitchFamily="18" charset="0"/>
                      </a:rPr>
                      <m:t>=−</m:t>
                    </m:r>
                    <m:f>
                      <m:fPr>
                        <m:ctrlPr>
                          <a:rPr lang="en-US" sz="3800" i="1">
                            <a:solidFill>
                              <a:schemeClr val="bg1"/>
                            </a:solidFill>
                            <a:effectLst/>
                            <a:latin typeface="Cambria Math"/>
                            <a:ea typeface="Times New Roman" panose="02020603050405020304" pitchFamily="18" charset="0"/>
                          </a:rPr>
                        </m:ctrlPr>
                      </m:fPr>
                      <m:num>
                        <m:r>
                          <a:rPr lang="nl-NL" sz="3800" i="1">
                            <a:solidFill>
                              <a:schemeClr val="bg1"/>
                            </a:solidFill>
                            <a:effectLst/>
                            <a:latin typeface="Cambria Math" panose="02040503050406030204" pitchFamily="18" charset="0"/>
                            <a:ea typeface="Times New Roman" panose="02020603050405020304" pitchFamily="18" charset="0"/>
                          </a:rPr>
                          <m:t>1</m:t>
                        </m:r>
                      </m:num>
                      <m:den>
                        <m:r>
                          <a:rPr lang="nl-NL" sz="3800" i="1">
                            <a:solidFill>
                              <a:schemeClr val="bg1"/>
                            </a:solidFill>
                            <a:effectLst/>
                            <a:latin typeface="Cambria Math" panose="02040503050406030204" pitchFamily="18" charset="0"/>
                            <a:ea typeface="Times New Roman" panose="02020603050405020304" pitchFamily="18" charset="0"/>
                          </a:rPr>
                          <m:t>2</m:t>
                        </m:r>
                      </m:den>
                    </m:f>
                  </m:oMath>
                </a14:m>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0" y="4706106"/>
                <a:ext cx="11049000" cy="4399794"/>
              </a:xfrm>
              <a:prstGeom prst="rect">
                <a:avLst/>
              </a:prstGeom>
              <a:blipFill>
                <a:blip r:embed="rId12"/>
                <a:stretch>
                  <a:fillRect l="-1820" r="-1765"/>
                </a:stretch>
              </a:blipFill>
            </p:spPr>
            <p:txBody>
              <a:bodyPr/>
              <a:lstStyle/>
              <a:p>
                <a:r>
                  <a:rPr lang="en-US">
                    <a:noFill/>
                  </a:rPr>
                  <a:t> </a:t>
                </a:r>
              </a:p>
            </p:txBody>
          </p:sp>
        </mc:Fallback>
      </mc:AlternateContent>
      <p:sp>
        <p:nvSpPr>
          <p:cNvPr id="21" name="Oval Callout 20"/>
          <p:cNvSpPr/>
          <p:nvPr/>
        </p:nvSpPr>
        <p:spPr>
          <a:xfrm>
            <a:off x="8686800" y="481335"/>
            <a:ext cx="1641441" cy="69177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spTree>
    <p:extLst>
      <p:ext uri="{BB962C8B-B14F-4D97-AF65-F5344CB8AC3E}">
        <p14:creationId xmlns:p14="http://schemas.microsoft.com/office/powerpoint/2010/main" val="9376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up)">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1463479"/>
            <a:ext cx="18288000" cy="1588168"/>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sp>
        <p:nvSpPr>
          <p:cNvPr id="38" name="Google Shape;7771;p33"/>
          <p:cNvSpPr txBox="1">
            <a:spLocks/>
          </p:cNvSpPr>
          <p:nvPr/>
        </p:nvSpPr>
        <p:spPr>
          <a:xfrm>
            <a:off x="4007997" y="187576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rgbClr val="04596F"/>
                </a:solidFill>
                <a:latin typeface="Arial" panose="020B0604020202020204" pitchFamily="34" charset="0"/>
              </a:rPr>
              <a:t>HƯỚNG DẪN VỀ NHÀ</a:t>
            </a:r>
            <a:endParaRPr lang="vi-VN" sz="6000" b="1" kern="0">
              <a:solidFill>
                <a:srgbClr val="04596F"/>
              </a:solidFill>
              <a:latin typeface="Arial" panose="020B0604020202020204" pitchFamily="34" charset="0"/>
            </a:endParaRPr>
          </a:p>
        </p:txBody>
      </p:sp>
      <p:pic>
        <p:nvPicPr>
          <p:cNvPr id="39"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9443395" y="5696374"/>
            <a:ext cx="9987606" cy="4574583"/>
          </a:xfrm>
          <a:prstGeom prst="rect">
            <a:avLst/>
          </a:prstGeom>
        </p:spPr>
      </p:pic>
      <p:pic>
        <p:nvPicPr>
          <p:cNvPr id="40"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914399" y="5680332"/>
            <a:ext cx="10357794" cy="4574583"/>
          </a:xfrm>
          <a:prstGeom prst="rect">
            <a:avLst/>
          </a:prstGeom>
        </p:spPr>
      </p:pic>
      <p:grpSp>
        <p:nvGrpSpPr>
          <p:cNvPr id="52" name="Group 51"/>
          <p:cNvGrpSpPr/>
          <p:nvPr/>
        </p:nvGrpSpPr>
        <p:grpSpPr>
          <a:xfrm>
            <a:off x="304800" y="4610100"/>
            <a:ext cx="5562600" cy="3657600"/>
            <a:chOff x="609600" y="3867574"/>
            <a:chExt cx="5562600" cy="3657600"/>
          </a:xfrm>
        </p:grpSpPr>
        <p:grpSp>
          <p:nvGrpSpPr>
            <p:cNvPr id="41" name="Group 4"/>
            <p:cNvGrpSpPr/>
            <p:nvPr/>
          </p:nvGrpSpPr>
          <p:grpSpPr>
            <a:xfrm>
              <a:off x="609600" y="3867574"/>
              <a:ext cx="5562600" cy="3657600"/>
              <a:chOff x="0" y="0"/>
              <a:chExt cx="1669403" cy="2066396"/>
            </a:xfrm>
          </p:grpSpPr>
          <p:sp>
            <p:nvSpPr>
              <p:cNvPr id="42"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3" name="Rectangle 42"/>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51" name="Group 50"/>
          <p:cNvGrpSpPr/>
          <p:nvPr/>
        </p:nvGrpSpPr>
        <p:grpSpPr>
          <a:xfrm>
            <a:off x="6205977" y="4587679"/>
            <a:ext cx="5562600" cy="3657600"/>
            <a:chOff x="6699571" y="3867574"/>
            <a:chExt cx="5562600" cy="3657600"/>
          </a:xfrm>
        </p:grpSpPr>
        <p:grpSp>
          <p:nvGrpSpPr>
            <p:cNvPr id="44" name="Group 4"/>
            <p:cNvGrpSpPr/>
            <p:nvPr/>
          </p:nvGrpSpPr>
          <p:grpSpPr>
            <a:xfrm>
              <a:off x="6699571" y="3867574"/>
              <a:ext cx="5562600" cy="3657600"/>
              <a:chOff x="0" y="0"/>
              <a:chExt cx="1669403" cy="2066396"/>
            </a:xfrm>
          </p:grpSpPr>
          <p:sp>
            <p:nvSpPr>
              <p:cNvPr id="4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8" name="Rectangle 47"/>
            <p:cNvSpPr/>
            <p:nvPr/>
          </p:nvSpPr>
          <p:spPr>
            <a:xfrm>
              <a:off x="7079701" y="4649933"/>
              <a:ext cx="4727388" cy="286232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a:t>
              </a:r>
              <a:r>
                <a:rPr lang="pt-BR" sz="4000" kern="0" smtClean="0">
                  <a:latin typeface="Arial"/>
                  <a:ea typeface="Calibri" panose="020F0502020204030204" pitchFamily="34" charset="0"/>
                  <a:cs typeface="Times New Roman" panose="02020603050405020304" pitchFamily="18" charset="0"/>
                  <a:sym typeface="Arial"/>
                </a:rPr>
                <a:t>6.7 và 6.8 trong SGK. </a:t>
              </a:r>
              <a:endParaRPr lang="pt-BR" sz="4000" kern="0">
                <a:latin typeface="Arial"/>
                <a:ea typeface="Calibri" panose="020F0502020204030204" pitchFamily="34" charset="0"/>
                <a:cs typeface="Times New Roman" panose="02020603050405020304" pitchFamily="18" charset="0"/>
                <a:sym typeface="Arial"/>
              </a:endParaRPr>
            </a:p>
          </p:txBody>
        </p:sp>
      </p:grpSp>
      <p:grpSp>
        <p:nvGrpSpPr>
          <p:cNvPr id="50" name="Group 49"/>
          <p:cNvGrpSpPr/>
          <p:nvPr/>
        </p:nvGrpSpPr>
        <p:grpSpPr>
          <a:xfrm>
            <a:off x="12107154" y="4610100"/>
            <a:ext cx="5839584" cy="3657600"/>
            <a:chOff x="12448416" y="3527258"/>
            <a:chExt cx="5839584" cy="3657600"/>
          </a:xfrm>
        </p:grpSpPr>
        <p:grpSp>
          <p:nvGrpSpPr>
            <p:cNvPr id="46" name="Group 4"/>
            <p:cNvGrpSpPr/>
            <p:nvPr/>
          </p:nvGrpSpPr>
          <p:grpSpPr>
            <a:xfrm>
              <a:off x="12448416" y="3527258"/>
              <a:ext cx="5839584" cy="3657600"/>
              <a:chOff x="0" y="0"/>
              <a:chExt cx="1669403" cy="2066396"/>
            </a:xfrm>
          </p:grpSpPr>
          <p:sp>
            <p:nvSpPr>
              <p:cNvPr id="47"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9" name="Rectangle 48"/>
            <p:cNvSpPr/>
            <p:nvPr/>
          </p:nvSpPr>
          <p:spPr>
            <a:xfrm>
              <a:off x="12448416" y="3768629"/>
              <a:ext cx="5839579" cy="1824923"/>
            </a:xfrm>
            <a:prstGeom prst="rect">
              <a:avLst/>
            </a:prstGeom>
          </p:spPr>
          <p:txBody>
            <a:bodyPr wrap="square">
              <a:spAutoFit/>
            </a:bodyPr>
            <a:lstStyle/>
            <a:p>
              <a:pPr marL="571500" indent="-571500" algn="ctr">
                <a:lnSpc>
                  <a:spcPct val="150000"/>
                </a:lnSpc>
                <a:spcBef>
                  <a:spcPts val="600"/>
                </a:spcBef>
                <a:spcAft>
                  <a:spcPts val="600"/>
                </a:spcAft>
                <a:buClr>
                  <a:srgbClr val="000000"/>
                </a:buClr>
                <a:buFont typeface="Arial" panose="020B0604020202020204" pitchFamily="34" charset="0"/>
                <a:buChar char="•"/>
              </a:pP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a:latin typeface="Arial"/>
                  <a:ea typeface="Calibri" panose="020F0502020204030204" pitchFamily="34" charset="0"/>
                  <a:cs typeface="Times New Roman" panose="02020603050405020304" pitchFamily="18" charset="0"/>
                  <a:sym typeface="Arial"/>
                </a:rPr>
                <a:t>bị </a:t>
              </a:r>
              <a:r>
                <a:rPr lang="en-US" sz="4000" kern="0" smtClean="0">
                  <a:latin typeface="Arial"/>
                  <a:ea typeface="Calibri" panose="020F0502020204030204" pitchFamily="34" charset="0"/>
                  <a:cs typeface="Times New Roman" panose="02020603050405020304" pitchFamily="18" charset="0"/>
                  <a:sym typeface="Arial"/>
                </a:rPr>
                <a:t>phần tiếp theo</a:t>
              </a:r>
              <a:endParaRPr lang="en-US" sz="4000" kern="0" dirty="0" smtClean="0">
                <a:latin typeface="Arial"/>
                <a:ea typeface="Calibri" panose="020F0502020204030204" pitchFamily="34" charset="0"/>
                <a:cs typeface="Times New Roman" panose="02020603050405020304" pitchFamily="18" charset="0"/>
                <a:sym typeface="Arial"/>
              </a:endParaRPr>
            </a:p>
          </p:txBody>
        </p:sp>
      </p:grpSp>
      <p:pic>
        <p:nvPicPr>
          <p:cNvPr id="53"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21" y="-54941"/>
            <a:ext cx="1905000" cy="1966451"/>
          </a:xfrm>
          <a:prstGeom prst="rect">
            <a:avLst/>
          </a:prstGeom>
        </p:spPr>
      </p:pic>
      <p:pic>
        <p:nvPicPr>
          <p:cNvPr id="54"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97693" y="7957597"/>
            <a:ext cx="2183606" cy="2254045"/>
          </a:xfrm>
          <a:prstGeom prst="rect">
            <a:avLst/>
          </a:prstGeom>
        </p:spPr>
      </p:pic>
    </p:spTree>
    <p:extLst>
      <p:ext uri="{BB962C8B-B14F-4D97-AF65-F5344CB8AC3E}">
        <p14:creationId xmlns:p14="http://schemas.microsoft.com/office/powerpoint/2010/main" val="3860946794"/>
      </p:ext>
    </p:extLst>
  </p:cSld>
  <p:clrMapOvr>
    <a:masterClrMapping/>
  </p:clrMapOvr>
  <mc:AlternateContent xmlns:mc="http://schemas.openxmlformats.org/markup-compatibility/2006" xmlns:p14="http://schemas.microsoft.com/office/powerpoint/2010/main">
    <mc:Choice Requires="p14">
      <p:transition spd="med" p14:dur="7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86975"/>
          <a:stretch>
            <a:fillRect/>
          </a:stretch>
        </p:blipFill>
        <p:spPr>
          <a:xfrm>
            <a:off x="0" y="7881750"/>
            <a:ext cx="18288000" cy="2381848"/>
          </a:xfrm>
          <a:prstGeom prst="rect">
            <a:avLst/>
          </a:prstGeom>
        </p:spPr>
      </p:pic>
      <p:pic>
        <p:nvPicPr>
          <p:cNvPr id="3" name="Picture 3"/>
          <p:cNvPicPr>
            <a:picLocks noChangeAspect="1"/>
          </p:cNvPicPr>
          <p:nvPr/>
        </p:nvPicPr>
        <p:blipFill>
          <a:blip r:embed="rId2">
            <a:alphaModFix amt="2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6975"/>
          <a:stretch>
            <a:fillRect/>
          </a:stretch>
        </p:blipFill>
        <p:spPr>
          <a:xfrm>
            <a:off x="0" y="0"/>
            <a:ext cx="18288000" cy="238184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47700" y="1706462"/>
            <a:ext cx="12001500" cy="687407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33004"/>
          <a:stretch>
            <a:fillRect/>
          </a:stretch>
        </p:blipFill>
        <p:spPr>
          <a:xfrm flipH="1">
            <a:off x="11803153" y="4363454"/>
            <a:ext cx="6408647" cy="5925552"/>
          </a:xfrm>
          <a:prstGeom prst="rect">
            <a:avLst/>
          </a:prstGeom>
        </p:spPr>
      </p:pic>
      <p:sp>
        <p:nvSpPr>
          <p:cNvPr id="10" name="Google Shape;7484;p29"/>
          <p:cNvSpPr txBox="1">
            <a:spLocks/>
          </p:cNvSpPr>
          <p:nvPr/>
        </p:nvSpPr>
        <p:spPr>
          <a:xfrm>
            <a:off x="1143000" y="3235078"/>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dirty="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dirty="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dirty="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CHÚ Ý LẮNG NGHE</a:t>
            </a:r>
            <a:r>
              <a:rPr kumimoji="0" lang="vi-VN" sz="7000" b="1" i="0" u="none" strike="noStrike" kern="0" cap="none" spc="0" normalizeH="0" baseline="0" noProof="0" dirty="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dirty="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723900"/>
            <a:ext cx="18288000" cy="1588168"/>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pic>
        <p:nvPicPr>
          <p:cNvPr id="12" name="Picture 12"/>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4071"/>
          <a:stretch>
            <a:fillRect/>
          </a:stretch>
        </p:blipFill>
        <p:spPr>
          <a:xfrm>
            <a:off x="564058" y="9193560"/>
            <a:ext cx="18288000" cy="5474940"/>
          </a:xfrm>
          <a:prstGeom prst="rect">
            <a:avLst/>
          </a:prstGeom>
        </p:spPr>
      </p:pic>
      <p:grpSp>
        <p:nvGrpSpPr>
          <p:cNvPr id="23" name="Group 22"/>
          <p:cNvGrpSpPr/>
          <p:nvPr/>
        </p:nvGrpSpPr>
        <p:grpSpPr>
          <a:xfrm>
            <a:off x="152400" y="740797"/>
            <a:ext cx="1619250" cy="1571266"/>
            <a:chOff x="1028700" y="3663315"/>
            <a:chExt cx="3215601" cy="3215601"/>
          </a:xfrm>
        </p:grpSpPr>
        <p:grpSp>
          <p:nvGrpSpPr>
            <p:cNvPr id="4" name="Group 4"/>
            <p:cNvGrpSpPr/>
            <p:nvPr/>
          </p:nvGrpSpPr>
          <p:grpSpPr>
            <a:xfrm>
              <a:off x="1028700" y="3663315"/>
              <a:ext cx="3215601" cy="321560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6754509" y="8953500"/>
            <a:ext cx="1304891" cy="1143000"/>
            <a:chOff x="14043699" y="3663315"/>
            <a:chExt cx="3215601" cy="3215601"/>
          </a:xfrm>
        </p:grpSpPr>
        <p:grpSp>
          <p:nvGrpSpPr>
            <p:cNvPr id="10" name="Group 10"/>
            <p:cNvGrpSpPr/>
            <p:nvPr/>
          </p:nvGrpSpPr>
          <p:grpSpPr>
            <a:xfrm>
              <a:off x="14043699" y="3663315"/>
              <a:ext cx="3215601" cy="321560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22" name="Google Shape;7771;p33"/>
          <p:cNvSpPr txBox="1">
            <a:spLocks/>
          </p:cNvSpPr>
          <p:nvPr/>
        </p:nvSpPr>
        <p:spPr>
          <a:xfrm>
            <a:off x="3733800" y="11049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smtClean="0">
                <a:solidFill>
                  <a:srgbClr val="04596F"/>
                </a:solidFill>
                <a:latin typeface="Arial" panose="020B0604020202020204" pitchFamily="34" charset="0"/>
              </a:rPr>
              <a:t>KHỞI ĐỘNG</a:t>
            </a:r>
            <a:endParaRPr lang="vi-VN" sz="6000" b="1" kern="0">
              <a:solidFill>
                <a:srgbClr val="04596F"/>
              </a:solidFill>
              <a:latin typeface="Arial" panose="020B0604020202020204" pitchFamily="34" charset="0"/>
            </a:endParaRPr>
          </a:p>
        </p:txBody>
      </p:sp>
      <p:sp>
        <p:nvSpPr>
          <p:cNvPr id="28" name="Rectangle 27"/>
          <p:cNvSpPr/>
          <p:nvPr/>
        </p:nvSpPr>
        <p:spPr>
          <a:xfrm>
            <a:off x="682717" y="2547490"/>
            <a:ext cx="16919483" cy="2615460"/>
          </a:xfrm>
          <a:prstGeom prst="rect">
            <a:avLst/>
          </a:prstGeom>
        </p:spPr>
        <p:txBody>
          <a:bodyPr wrap="square">
            <a:spAutoFit/>
          </a:bodyPr>
          <a:lstStyle/>
          <a:p>
            <a:pPr algn="just">
              <a:lnSpc>
                <a:spcPct val="150000"/>
              </a:lnSpc>
              <a:spcBef>
                <a:spcPts val="600"/>
              </a:spcBef>
              <a:spcAft>
                <a:spcPts val="800"/>
              </a:spcAft>
            </a:pPr>
            <a:r>
              <a:rPr lang="vi-VN" sz="3800" dirty="0">
                <a:solidFill>
                  <a:schemeClr val="bg1"/>
                </a:solidFill>
                <a:ea typeface="Calibri" panose="020F0502020204030204" pitchFamily="34" charset="0"/>
                <a:cs typeface="Arial" panose="020B0604020202020204" pitchFamily="34" charset="0"/>
              </a:rPr>
              <a:t>Bác Việt có một tấm lưới hình chữ nhật dài 20 m. Bác muốn dùng tấm lưới này rào chắn ba mặt áp bên bờ tường của khu vườn nhà mình thành một mảnh đất hình chữ nhật để trồng rau</a:t>
            </a:r>
            <a:r>
              <a:rPr lang="vi-VN" sz="3800" dirty="0" smtClean="0">
                <a:solidFill>
                  <a:schemeClr val="bg1"/>
                </a:solidFill>
                <a:ea typeface="Calibri" panose="020F0502020204030204" pitchFamily="34" charset="0"/>
                <a:cs typeface="Arial" panose="020B0604020202020204" pitchFamily="34" charset="0"/>
              </a:rPr>
              <a:t>.</a:t>
            </a:r>
            <a:endParaRPr lang="vi-VN" sz="3800" dirty="0">
              <a:solidFill>
                <a:schemeClr val="bg1"/>
              </a:solidFill>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180401" y="4630830"/>
            <a:ext cx="5781449" cy="4816460"/>
          </a:xfrm>
          <a:prstGeom prst="rect">
            <a:avLst/>
          </a:prstGeom>
        </p:spPr>
      </p:pic>
      <p:sp>
        <p:nvSpPr>
          <p:cNvPr id="7" name="Rectangle 6"/>
          <p:cNvSpPr/>
          <p:nvPr/>
        </p:nvSpPr>
        <p:spPr>
          <a:xfrm>
            <a:off x="705964" y="5428714"/>
            <a:ext cx="8057036" cy="3600986"/>
          </a:xfrm>
          <a:prstGeom prst="rect">
            <a:avLst/>
          </a:prstGeom>
        </p:spPr>
        <p:txBody>
          <a:bodyPr wrap="square">
            <a:spAutoFit/>
          </a:bodyPr>
          <a:lstStyle/>
          <a:p>
            <a:pPr lvl="0" algn="just">
              <a:lnSpc>
                <a:spcPct val="150000"/>
              </a:lnSpc>
              <a:spcBef>
                <a:spcPts val="600"/>
              </a:spcBef>
              <a:spcAft>
                <a:spcPts val="800"/>
              </a:spcAft>
            </a:pPr>
            <a:r>
              <a:rPr lang="vi-VN" sz="3800" dirty="0">
                <a:solidFill>
                  <a:prstClr val="white"/>
                </a:solidFill>
                <a:ea typeface="Calibri" panose="020F0502020204030204" pitchFamily="34" charset="0"/>
                <a:cs typeface="Arial" panose="020B0604020202020204" pitchFamily="34" charset="0"/>
              </a:rPr>
              <a:t>Hỏi hai cột góc hàng rào cần phải cắm cách bờ tường bao xa để </a:t>
            </a:r>
            <a:r>
              <a:rPr lang="en-US" sz="3800" dirty="0" smtClean="0">
                <a:solidFill>
                  <a:prstClr val="white"/>
                </a:solidFill>
                <a:ea typeface="Calibri" panose="020F0502020204030204" pitchFamily="34" charset="0"/>
                <a:cs typeface="Arial" panose="020B0604020202020204" pitchFamily="34" charset="0"/>
              </a:rPr>
              <a:t>   </a:t>
            </a:r>
            <a:r>
              <a:rPr lang="vi-VN" sz="3800" dirty="0" smtClean="0">
                <a:solidFill>
                  <a:prstClr val="white"/>
                </a:solidFill>
                <a:ea typeface="Calibri" panose="020F0502020204030204" pitchFamily="34" charset="0"/>
                <a:cs typeface="Arial" panose="020B0604020202020204" pitchFamily="34" charset="0"/>
              </a:rPr>
              <a:t>mảnh </a:t>
            </a:r>
            <a:r>
              <a:rPr lang="vi-VN" sz="3800" dirty="0">
                <a:solidFill>
                  <a:prstClr val="white"/>
                </a:solidFill>
                <a:ea typeface="Calibri" panose="020F0502020204030204" pitchFamily="34" charset="0"/>
                <a:cs typeface="Arial" panose="020B0604020202020204" pitchFamily="34" charset="0"/>
              </a:rPr>
              <a:t>đất được rào chắn của bác có diện tích lớn nhất?</a:t>
            </a: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14"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0" y="5712417"/>
            <a:ext cx="8948623" cy="4574583"/>
          </a:xfrm>
          <a:prstGeom prst="rect">
            <a:avLst/>
          </a:prstGeom>
        </p:spPr>
      </p:pic>
      <p:grpSp>
        <p:nvGrpSpPr>
          <p:cNvPr id="4" name="Group 4"/>
          <p:cNvGrpSpPr/>
          <p:nvPr/>
        </p:nvGrpSpPr>
        <p:grpSpPr>
          <a:xfrm>
            <a:off x="6453933" y="-266700"/>
            <a:ext cx="11376867" cy="11353800"/>
            <a:chOff x="0" y="0"/>
            <a:chExt cx="1669403" cy="2066396"/>
          </a:xfrm>
        </p:grpSpPr>
        <p:sp>
          <p:nvSpPr>
            <p:cNvPr id="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pic>
        <p:nvPicPr>
          <p:cNvPr id="10"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800" y="3620461"/>
            <a:ext cx="5283501" cy="7489499"/>
          </a:xfrm>
          <a:prstGeom prst="rect">
            <a:avLst/>
          </a:prstGeom>
        </p:spPr>
      </p:pic>
      <p:sp>
        <p:nvSpPr>
          <p:cNvPr id="11" name="Rectangle 10"/>
          <p:cNvSpPr/>
          <p:nvPr/>
        </p:nvSpPr>
        <p:spPr>
          <a:xfrm>
            <a:off x="6386593" y="1028700"/>
            <a:ext cx="11520407" cy="3554819"/>
          </a:xfrm>
          <a:prstGeom prst="rect">
            <a:avLst/>
          </a:prstGeom>
        </p:spPr>
        <p:txBody>
          <a:bodyPr wrap="square">
            <a:spAutoFit/>
          </a:bodyPr>
          <a:lstStyle/>
          <a:p>
            <a:pPr lvl="0" algn="ctr">
              <a:lnSpc>
                <a:spcPct val="150000"/>
              </a:lnSpc>
              <a:defRPr/>
            </a:pPr>
            <a:r>
              <a:rPr lang="vi-VN" sz="7500" b="1" kern="0" dirty="0"/>
              <a:t>CHƯƠNG </a:t>
            </a:r>
            <a:r>
              <a:rPr lang="vi-VN" sz="7500" b="1" kern="0" dirty="0" smtClean="0"/>
              <a:t>V</a:t>
            </a:r>
            <a:r>
              <a:rPr lang="en-US" sz="7500" b="1" kern="0" dirty="0" smtClean="0">
                <a:latin typeface="Arial" panose="020B0604020202020204" pitchFamily="34" charset="0"/>
                <a:cs typeface="Arial" panose="020B0604020202020204" pitchFamily="34" charset="0"/>
              </a:rPr>
              <a:t>I:</a:t>
            </a:r>
            <a:r>
              <a:rPr lang="vi-VN" sz="7500" b="1" kern="0" dirty="0" smtClean="0">
                <a:latin typeface="Arial" panose="020B0604020202020204" pitchFamily="34" charset="0"/>
                <a:cs typeface="Arial" panose="020B0604020202020204" pitchFamily="34" charset="0"/>
              </a:rPr>
              <a:t> </a:t>
            </a:r>
            <a:r>
              <a:rPr lang="en-US" sz="7500" b="1" kern="0" dirty="0" smtClean="0">
                <a:latin typeface="Arial" panose="020B0604020202020204" pitchFamily="34" charset="0"/>
                <a:cs typeface="Arial" panose="020B0604020202020204" pitchFamily="34" charset="0"/>
              </a:rPr>
              <a:t>HÀM SỐ, ĐỒ THỊ VÀ ỨNG DỤNG</a:t>
            </a:r>
            <a:endParaRPr lang="en-US" sz="7500" b="1" kern="0" dirty="0">
              <a:latin typeface="Arial" panose="020B0604020202020204" pitchFamily="34" charset="0"/>
              <a:cs typeface="Arial" panose="020B0604020202020204" pitchFamily="34" charset="0"/>
            </a:endParaRPr>
          </a:p>
        </p:txBody>
      </p:sp>
      <p:pic>
        <p:nvPicPr>
          <p:cNvPr id="15"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6324600" y="5676900"/>
            <a:ext cx="11939087" cy="4574583"/>
          </a:xfrm>
          <a:prstGeom prst="rect">
            <a:avLst/>
          </a:prstGeom>
        </p:spPr>
      </p:pic>
      <p:sp>
        <p:nvSpPr>
          <p:cNvPr id="16" name="Rectangle 15"/>
          <p:cNvSpPr/>
          <p:nvPr/>
        </p:nvSpPr>
        <p:spPr>
          <a:xfrm>
            <a:off x="6808366" y="5040719"/>
            <a:ext cx="10668000" cy="1638910"/>
          </a:xfrm>
          <a:prstGeom prst="rect">
            <a:avLst/>
          </a:prstGeom>
        </p:spPr>
        <p:txBody>
          <a:bodyPr wrap="square">
            <a:spAutoFit/>
          </a:bodyPr>
          <a:lstStyle/>
          <a:p>
            <a:pPr lvl="0" algn="ctr">
              <a:lnSpc>
                <a:spcPct val="150000"/>
              </a:lnSpc>
              <a:defRPr/>
            </a:pPr>
            <a:r>
              <a:rPr lang="vi-VN" sz="6700" b="1" kern="0" dirty="0">
                <a:solidFill>
                  <a:srgbClr val="4A6EBE"/>
                </a:solidFill>
                <a:ea typeface="Calibri" panose="020F0502020204030204" pitchFamily="34" charset="0"/>
                <a:cs typeface="Arial" panose="020B0604020202020204" pitchFamily="34" charset="0"/>
              </a:rPr>
              <a:t>BÀI </a:t>
            </a:r>
            <a:r>
              <a:rPr lang="en-US" sz="6700" b="1" kern="0" dirty="0" smtClean="0">
                <a:solidFill>
                  <a:srgbClr val="4A6EBE"/>
                </a:solidFill>
                <a:latin typeface="Arial" panose="020B0604020202020204" pitchFamily="34" charset="0"/>
                <a:ea typeface="Calibri" panose="020F0502020204030204" pitchFamily="34" charset="0"/>
                <a:cs typeface="Arial" panose="020B0604020202020204" pitchFamily="34" charset="0"/>
              </a:rPr>
              <a:t>16</a:t>
            </a:r>
            <a:r>
              <a:rPr lang="vi-VN" sz="6700" b="1" kern="0" dirty="0" smtClean="0">
                <a:solidFill>
                  <a:srgbClr val="4A6EBE"/>
                </a:solidFill>
                <a:latin typeface="Arial" panose="020B0604020202020204" pitchFamily="34" charset="0"/>
                <a:ea typeface="Calibri" panose="020F0502020204030204" pitchFamily="34" charset="0"/>
                <a:cs typeface="Arial" panose="020B0604020202020204" pitchFamily="34" charset="0"/>
              </a:rPr>
              <a:t>: </a:t>
            </a:r>
            <a:r>
              <a:rPr lang="en-US" sz="6700" b="1" kern="0" dirty="0" smtClean="0">
                <a:solidFill>
                  <a:srgbClr val="4A6EBE"/>
                </a:solidFill>
                <a:latin typeface="Arial" panose="020B0604020202020204" pitchFamily="34" charset="0"/>
                <a:ea typeface="Calibri" panose="020F0502020204030204" pitchFamily="34" charset="0"/>
                <a:cs typeface="Arial" panose="020B0604020202020204" pitchFamily="34" charset="0"/>
              </a:rPr>
              <a:t>HÀM SỐ BẬC HAI</a:t>
            </a:r>
            <a:endParaRPr kumimoji="0" lang="en-US" sz="6700" b="1" i="0" u="none" strike="noStrike" kern="0" cap="none" spc="0" normalizeH="0" baseline="0" noProof="0" dirty="0" smtClean="0">
              <a:ln>
                <a:noFill/>
              </a:ln>
              <a:solidFill>
                <a:srgbClr val="4A6EB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610719"/>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rot="520115">
            <a:off x="8815695" y="-2025039"/>
            <a:ext cx="14677275" cy="7880381"/>
          </a:xfrm>
          <a:prstGeom prst="rect">
            <a:avLst/>
          </a:prstGeom>
        </p:spPr>
      </p:pic>
      <p:pic>
        <p:nvPicPr>
          <p:cNvPr id="16"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rot="21387096">
            <a:off x="6425731" y="3914700"/>
            <a:ext cx="11939087" cy="6690360"/>
          </a:xfrm>
          <a:prstGeom prst="rect">
            <a:avLst/>
          </a:prstGeom>
        </p:spPr>
      </p:pic>
      <p:pic>
        <p:nvPicPr>
          <p:cNvPr id="3" name="Picture 3"/>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b="22793"/>
          <a:stretch>
            <a:fillRect/>
          </a:stretch>
        </p:blipFill>
        <p:spPr>
          <a:xfrm>
            <a:off x="-3593646" y="-647700"/>
            <a:ext cx="19812981" cy="11975260"/>
          </a:xfrm>
          <a:prstGeom prst="rect">
            <a:avLst/>
          </a:prstGeom>
          <a:ln>
            <a:noFill/>
          </a:ln>
          <a:effectLst>
            <a:softEdge rad="112500"/>
          </a:effectLst>
        </p:spPr>
      </p:pic>
      <p:pic>
        <p:nvPicPr>
          <p:cNvPr id="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68582" y="3856056"/>
            <a:ext cx="1207168" cy="1207168"/>
          </a:xfrm>
          <a:prstGeom prst="rect">
            <a:avLst/>
          </a:prstGeom>
        </p:spPr>
      </p:pic>
      <p:pic>
        <p:nvPicPr>
          <p:cNvPr id="5"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68582" y="6527133"/>
            <a:ext cx="1211179" cy="1207167"/>
          </a:xfrm>
          <a:prstGeom prst="rect">
            <a:avLst/>
          </a:prstGeom>
        </p:spPr>
      </p:pic>
      <p:sp>
        <p:nvSpPr>
          <p:cNvPr id="15" name="TextBox 8"/>
          <p:cNvSpPr txBox="1"/>
          <p:nvPr/>
        </p:nvSpPr>
        <p:spPr>
          <a:xfrm>
            <a:off x="2819400" y="1048278"/>
            <a:ext cx="8151570" cy="1564531"/>
          </a:xfrm>
          <a:prstGeom prst="rect">
            <a:avLst/>
          </a:prstGeom>
        </p:spPr>
        <p:txBody>
          <a:bodyPr lIns="0" tIns="0" rIns="0" bIns="0" rtlCol="0" anchor="t">
            <a:spAutoFit/>
          </a:bodyPr>
          <a:lstStyle/>
          <a:p>
            <a:pPr>
              <a:lnSpc>
                <a:spcPts val="12191"/>
              </a:lnSpc>
              <a:spcBef>
                <a:spcPct val="0"/>
              </a:spcBef>
            </a:pPr>
            <a:r>
              <a:rPr lang="en-US" sz="6000" b="1">
                <a:latin typeface="Arial" panose="020B0604020202020204" pitchFamily="34" charset="0"/>
                <a:cs typeface="Arial" panose="020B0604020202020204" pitchFamily="34" charset="0"/>
              </a:rPr>
              <a:t>NỘI DUNG BÀI HỌC</a:t>
            </a:r>
          </a:p>
        </p:txBody>
      </p:sp>
      <p:sp>
        <p:nvSpPr>
          <p:cNvPr id="18" name="Rectangle 17"/>
          <p:cNvSpPr/>
          <p:nvPr/>
        </p:nvSpPr>
        <p:spPr>
          <a:xfrm>
            <a:off x="2338571" y="3856056"/>
            <a:ext cx="9553994" cy="1002710"/>
          </a:xfrm>
          <a:prstGeom prst="rect">
            <a:avLst/>
          </a:prstGeom>
        </p:spPr>
        <p:txBody>
          <a:bodyPr wrap="square">
            <a:spAutoFit/>
          </a:bodyPr>
          <a:lstStyle/>
          <a:p>
            <a:pPr algn="just">
              <a:lnSpc>
                <a:spcPct val="150000"/>
              </a:lnSpc>
              <a:tabLst>
                <a:tab pos="360045" algn="l"/>
                <a:tab pos="720090" algn="l"/>
              </a:tabLst>
            </a:pPr>
            <a:r>
              <a:rPr lang="nl-NL" sz="4500" b="1" dirty="0">
                <a:latin typeface="Arial" panose="020B0604020202020204" pitchFamily="34" charset="0"/>
                <a:ea typeface="Calibri" panose="020F0502020204030204" pitchFamily="34" charset="0"/>
                <a:cs typeface="Arial" panose="020B0604020202020204" pitchFamily="34" charset="0"/>
              </a:rPr>
              <a:t>Khái niệm hàm số bậc hai</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Rectangle 18"/>
          <p:cNvSpPr/>
          <p:nvPr/>
        </p:nvSpPr>
        <p:spPr>
          <a:xfrm>
            <a:off x="2338571" y="6738301"/>
            <a:ext cx="7301999"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Đồ thị của hàm số bậc hai</a:t>
            </a:r>
            <a:endParaRPr lang="en-US" sz="4500" dirty="0">
              <a:latin typeface="Arial" panose="020B0604020202020204" pitchFamily="34" charset="0"/>
              <a:cs typeface="Arial" panose="020B0604020202020204" pitchFamily="34" charset="0"/>
            </a:endParaRPr>
          </a:p>
        </p:txBody>
      </p:sp>
      <p:pic>
        <p:nvPicPr>
          <p:cNvPr id="20"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1311636" y="7829226"/>
            <a:ext cx="14080764" cy="27244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22" name="Group 21"/>
          <p:cNvGrpSpPr/>
          <p:nvPr/>
        </p:nvGrpSpPr>
        <p:grpSpPr>
          <a:xfrm>
            <a:off x="1066800" y="495300"/>
            <a:ext cx="2667000" cy="2572287"/>
            <a:chOff x="1028700" y="3663315"/>
            <a:chExt cx="3215601" cy="3215601"/>
          </a:xfrm>
        </p:grpSpPr>
        <p:grpSp>
          <p:nvGrpSpPr>
            <p:cNvPr id="23" name="Group 4"/>
            <p:cNvGrpSpPr/>
            <p:nvPr/>
          </p:nvGrpSpPr>
          <p:grpSpPr>
            <a:xfrm>
              <a:off x="1028700" y="3663315"/>
              <a:ext cx="3215601" cy="3215601"/>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4532976" y="495299"/>
            <a:ext cx="2643250" cy="2572287"/>
            <a:chOff x="9639248" y="3663315"/>
            <a:chExt cx="3215601" cy="3215601"/>
          </a:xfrm>
        </p:grpSpPr>
        <p:grpSp>
          <p:nvGrpSpPr>
            <p:cNvPr id="27" name="Group 8"/>
            <p:cNvGrpSpPr/>
            <p:nvPr/>
          </p:nvGrpSpPr>
          <p:grpSpPr>
            <a:xfrm>
              <a:off x="9639248" y="3663315"/>
              <a:ext cx="3215601" cy="3215601"/>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8"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084178" y="4054340"/>
              <a:ext cx="1134643" cy="2433550"/>
            </a:xfrm>
            <a:prstGeom prst="rect">
              <a:avLst/>
            </a:prstGeom>
          </p:spPr>
        </p:pic>
      </p:grpSp>
      <p:pic>
        <p:nvPicPr>
          <p:cNvPr id="41" name="Picture 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275482" y="2857500"/>
            <a:ext cx="1401918" cy="1401918"/>
          </a:xfrm>
          <a:prstGeom prst="rect">
            <a:avLst/>
          </a:prstGeom>
        </p:spPr>
      </p:pic>
      <p:sp>
        <p:nvSpPr>
          <p:cNvPr id="42" name="Rectangle 41"/>
          <p:cNvSpPr/>
          <p:nvPr/>
        </p:nvSpPr>
        <p:spPr>
          <a:xfrm>
            <a:off x="2971800" y="4471827"/>
            <a:ext cx="12169654" cy="1205073"/>
          </a:xfrm>
          <a:prstGeom prst="rect">
            <a:avLst/>
          </a:prstGeom>
        </p:spPr>
        <p:txBody>
          <a:bodyPr wrap="square">
            <a:spAutoFit/>
          </a:bodyPr>
          <a:lstStyle/>
          <a:p>
            <a:pPr algn="ctr">
              <a:lnSpc>
                <a:spcPct val="150000"/>
              </a:lnSpc>
              <a:tabLst>
                <a:tab pos="360045" algn="l"/>
                <a:tab pos="720090" algn="l"/>
              </a:tabLst>
            </a:pPr>
            <a:r>
              <a:rPr lang="nl-NL" sz="5500" b="1" dirty="0">
                <a:latin typeface="Arial" panose="020B0604020202020204" pitchFamily="34" charset="0"/>
                <a:ea typeface="Calibri" panose="020F0502020204030204" pitchFamily="34" charset="0"/>
                <a:cs typeface="Arial" panose="020B0604020202020204" pitchFamily="34" charset="0"/>
              </a:rPr>
              <a:t>Khái niệm hàm số bậc hai</a:t>
            </a:r>
          </a:p>
        </p:txBody>
      </p:sp>
    </p:spTree>
    <p:extLst>
      <p:ext uri="{BB962C8B-B14F-4D97-AF65-F5344CB8AC3E}">
        <p14:creationId xmlns:p14="http://schemas.microsoft.com/office/powerpoint/2010/main" val="279798999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85689" y="8712359"/>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7" name="Picture 6"/>
          <p:cNvPicPr>
            <a:picLocks noChangeAspect="1"/>
          </p:cNvPicPr>
          <p:nvPr/>
        </p:nvPicPr>
        <p:blipFill>
          <a:blip r:embed="rId7" cstate="print">
            <a:duotone>
              <a:prstClr val="black"/>
              <a:srgbClr val="FFFF00">
                <a:tint val="45000"/>
                <a:satMod val="400000"/>
              </a:srgbClr>
            </a:duotone>
            <a:extLst>
              <a:ext uri="{BEBA8EAE-BF5A-486C-A8C5-ECC9F3942E4B}">
                <a14:imgProps xmlns:a14="http://schemas.microsoft.com/office/drawing/2010/main">
                  <a14:imgLayer r:embed="rId8">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760636" y="266700"/>
            <a:ext cx="950400" cy="886971"/>
          </a:xfrm>
          <a:prstGeom prst="rect">
            <a:avLst/>
          </a:prstGeom>
        </p:spPr>
      </p:pic>
      <p:sp>
        <p:nvSpPr>
          <p:cNvPr id="8" name="TextBox 7"/>
          <p:cNvSpPr txBox="1"/>
          <p:nvPr/>
        </p:nvSpPr>
        <p:spPr>
          <a:xfrm>
            <a:off x="1827436" y="345056"/>
            <a:ext cx="3581400" cy="707886"/>
          </a:xfrm>
          <a:prstGeom prst="rect">
            <a:avLst/>
          </a:prstGeom>
          <a:noFill/>
        </p:spPr>
        <p:txBody>
          <a:bodyPr wrap="square" rtlCol="0">
            <a:spAutoFit/>
          </a:bodyPr>
          <a:lstStyle/>
          <a:p>
            <a:r>
              <a:rPr lang="nl-NL" sz="4000" b="1" dirty="0" smtClean="0">
                <a:solidFill>
                  <a:srgbClr val="FFFF00"/>
                </a:solidFill>
                <a:latin typeface="Arial" panose="020B0604020202020204" pitchFamily="34" charset="0"/>
                <a:cs typeface="Arial" panose="020B0604020202020204" pitchFamily="34" charset="0"/>
              </a:rPr>
              <a:t>HĐ </a:t>
            </a:r>
            <a:r>
              <a:rPr lang="nl-NL" sz="4000" b="1" dirty="0">
                <a:solidFill>
                  <a:srgbClr val="FFFF00"/>
                </a:solidFill>
                <a:latin typeface="Arial" panose="020B0604020202020204" pitchFamily="34" charset="0"/>
                <a:cs typeface="Arial" panose="020B0604020202020204" pitchFamily="34" charset="0"/>
              </a:rPr>
              <a:t>1</a:t>
            </a:r>
            <a:r>
              <a:rPr lang="nl-NL" sz="4000" b="1" dirty="0" smtClean="0">
                <a:solidFill>
                  <a:srgbClr val="FFFF00"/>
                </a:solidFill>
                <a:latin typeface="Arial" panose="020B0604020202020204" pitchFamily="34" charset="0"/>
                <a:cs typeface="Arial" panose="020B0604020202020204" pitchFamily="34" charset="0"/>
              </a:rPr>
              <a:t>:</a:t>
            </a:r>
            <a:endParaRPr lang="en-US" sz="4000" dirty="0">
              <a:solidFill>
                <a:srgbClr val="FFFF00"/>
              </a:solidFill>
              <a:latin typeface="Arial" panose="020B0604020202020204" pitchFamily="34" charset="0"/>
              <a:cs typeface="Arial" panose="020B0604020202020204" pitchFamily="34" charset="0"/>
            </a:endParaRPr>
          </a:p>
        </p:txBody>
      </p:sp>
      <p:pic>
        <p:nvPicPr>
          <p:cNvPr id="29" name="Picture 2"/>
          <p:cNvPicPr>
            <a:picLocks noChangeAspect="1"/>
          </p:cNvPicPr>
          <p:nvPr/>
        </p:nvPicPr>
        <p:blipFill>
          <a:blip r:embed="rId9">
            <a:alphaModFix amt="40000"/>
            <a:duotone>
              <a:prstClr val="black"/>
              <a:srgbClr val="D9C3A5">
                <a:tint val="50000"/>
                <a:satMod val="180000"/>
              </a:srgbClr>
            </a:duotone>
            <a:extLst>
              <a:ext uri="{BEBA8EAE-BF5A-486C-A8C5-ECC9F3942E4B}">
                <a14:imgProps xmlns:a14="http://schemas.microsoft.com/office/drawing/2010/main">
                  <a14:imgLayer r:embed="rId10">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rot="11204328">
            <a:off x="10240921" y="-1316753"/>
            <a:ext cx="10473715" cy="3750770"/>
          </a:xfrm>
          <a:prstGeom prst="rect">
            <a:avLst/>
          </a:prstGeom>
        </p:spPr>
      </p:pic>
      <p:sp>
        <p:nvSpPr>
          <p:cNvPr id="2" name="Rectangle 1"/>
          <p:cNvSpPr/>
          <p:nvPr/>
        </p:nvSpPr>
        <p:spPr>
          <a:xfrm>
            <a:off x="684436" y="1153671"/>
            <a:ext cx="16993964" cy="3908762"/>
          </a:xfrm>
          <a:prstGeom prst="rect">
            <a:avLst/>
          </a:prstGeom>
        </p:spPr>
        <p:txBody>
          <a:bodyPr wrap="square">
            <a:spAutoFit/>
          </a:bodyPr>
          <a:lstStyle/>
          <a:p>
            <a:pPr marL="30480" marR="30480" algn="just">
              <a:lnSpc>
                <a:spcPct val="150000"/>
              </a:lnSpc>
              <a:spcAft>
                <a:spcPts val="1200"/>
              </a:spcAft>
            </a:pP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Xét</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bài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toán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rào</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vườn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ở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tình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huống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mở</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đầu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Gọi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x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mét</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(0 &lt; x &lt; 10)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khoảng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cách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từ</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cắm</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cọc</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đến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bờ</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tường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(H.6.8).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Hãy</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tính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theo</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x. </a:t>
            </a:r>
          </a:p>
          <a:p>
            <a:pPr marL="30480" marR="30480" algn="just">
              <a:lnSpc>
                <a:spcPct val="150000"/>
              </a:lnSpc>
              <a:spcAft>
                <a:spcPts val="1200"/>
              </a:spcAft>
            </a:pP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cạnh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PQ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mảnh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đất</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marL="30480" marR="30480" algn="just">
              <a:lnSpc>
                <a:spcPct val="150000"/>
              </a:lnSpc>
              <a:spcAft>
                <a:spcPts val="1200"/>
              </a:spcAft>
            </a:pP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b)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Diện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tích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S(x)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mảnh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đất</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rào</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chắn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8" name="Picture 17"/>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963400" y="3427578"/>
            <a:ext cx="5562600" cy="537352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836836" y="6593373"/>
                <a:ext cx="9144000" cy="861133"/>
              </a:xfrm>
              <a:prstGeom prst="rect">
                <a:avLst/>
              </a:prstGeom>
            </p:spPr>
            <p:txBody>
              <a:bodyPr>
                <a:spAutoFit/>
              </a:bodyPr>
              <a:lstStyle/>
              <a:p>
                <a:pPr algn="just">
                  <a:lnSpc>
                    <a:spcPct val="150000"/>
                  </a:lnSpc>
                </a:pPr>
                <a:r>
                  <a:rPr lang="nl-NL" sz="38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nl-NL" sz="3800" i="1">
                        <a:solidFill>
                          <a:schemeClr val="bg1"/>
                        </a:solidFill>
                        <a:effectLst/>
                        <a:latin typeface="Cambria Math" panose="02040503050406030204" pitchFamily="18" charset="0"/>
                        <a:ea typeface="Times New Roman" panose="02020603050405020304" pitchFamily="18" charset="0"/>
                      </a:rPr>
                      <m:t>𝑃𝑄</m:t>
                    </m:r>
                    <m:r>
                      <a:rPr lang="nl-NL" sz="3800" i="1">
                        <a:solidFill>
                          <a:schemeClr val="bg1"/>
                        </a:solidFill>
                        <a:effectLst/>
                        <a:latin typeface="Cambria Math" panose="02040503050406030204" pitchFamily="18" charset="0"/>
                        <a:ea typeface="Times New Roman" panose="02020603050405020304" pitchFamily="18" charset="0"/>
                      </a:rPr>
                      <m:t> = 20 − 2</m:t>
                    </m:r>
                    <m:r>
                      <a:rPr lang="nl-NL" sz="3800" i="1">
                        <a:solidFill>
                          <a:schemeClr val="bg1"/>
                        </a:solidFill>
                        <a:effectLst/>
                        <a:latin typeface="Cambria Math" panose="02040503050406030204" pitchFamily="18" charset="0"/>
                        <a:ea typeface="Times New Roman" panose="02020603050405020304" pitchFamily="18" charset="0"/>
                      </a:rPr>
                      <m:t>𝑥</m:t>
                    </m:r>
                  </m:oMath>
                </a14:m>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36836" y="6593373"/>
                <a:ext cx="9144000" cy="861133"/>
              </a:xfrm>
              <a:prstGeom prst="rect">
                <a:avLst/>
              </a:prstGeom>
              <a:blipFill>
                <a:blip r:embed="rId13"/>
                <a:stretch>
                  <a:fillRect l="-2200" b="-27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03256" y="7789029"/>
                <a:ext cx="10398144" cy="1846659"/>
              </a:xfrm>
              <a:prstGeom prst="rect">
                <a:avLst/>
              </a:prstGeom>
            </p:spPr>
            <p:txBody>
              <a:bodyPr wrap="square">
                <a:spAutoFit/>
              </a:bodyPr>
              <a:lstStyle/>
              <a:p>
                <a:pPr lvl="0" algn="just">
                  <a:lnSpc>
                    <a:spcPct val="150000"/>
                  </a:lnSpc>
                </a:pPr>
                <a:r>
                  <a:rPr lang="nl-NL" sz="3800" dirty="0">
                    <a:solidFill>
                      <a:prstClr val="white"/>
                    </a:solidFill>
                    <a:latin typeface="Arial" panose="020B0604020202020204" pitchFamily="34" charset="0"/>
                    <a:ea typeface="Times New Roman" panose="02020603050405020304" pitchFamily="18" charset="0"/>
                    <a:cs typeface="Arial" panose="020B0604020202020204" pitchFamily="34" charset="0"/>
                  </a:rPr>
                  <a:t>b) Diện tích của mảnh đất: </a:t>
                </a:r>
                <a:endParaRPr lang="nl-NL" sz="3800" dirty="0" smtClean="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lvl="0" algn="ctr">
                  <a:lnSpc>
                    <a:spcPct val="150000"/>
                  </a:lnSpc>
                </a:pPr>
                <a14:m>
                  <m:oMath xmlns:m="http://schemas.openxmlformats.org/officeDocument/2006/math">
                    <m:r>
                      <a:rPr lang="nl-NL" sz="3800" i="1">
                        <a:solidFill>
                          <a:prstClr val="white"/>
                        </a:solidFill>
                        <a:latin typeface="Cambria Math" panose="02040503050406030204" pitchFamily="18" charset="0"/>
                        <a:ea typeface="Times New Roman" panose="02020603050405020304" pitchFamily="18" charset="0"/>
                      </a:rPr>
                      <m:t>𝑆</m:t>
                    </m:r>
                    <m:r>
                      <a:rPr lang="nl-NL" sz="3800" i="1">
                        <a:solidFill>
                          <a:prstClr val="white"/>
                        </a:solidFill>
                        <a:latin typeface="Cambria Math" panose="02040503050406030204" pitchFamily="18" charset="0"/>
                        <a:ea typeface="Times New Roman" panose="02020603050405020304" pitchFamily="18" charset="0"/>
                      </a:rPr>
                      <m:t>(</m:t>
                    </m:r>
                    <m:r>
                      <a:rPr lang="nl-NL" sz="3800" i="1">
                        <a:solidFill>
                          <a:prstClr val="white"/>
                        </a:solidFill>
                        <a:latin typeface="Cambria Math" panose="02040503050406030204" pitchFamily="18" charset="0"/>
                        <a:ea typeface="Times New Roman" panose="02020603050405020304" pitchFamily="18" charset="0"/>
                      </a:rPr>
                      <m:t>𝑥</m:t>
                    </m:r>
                    <m:r>
                      <a:rPr lang="nl-NL" sz="3800" i="1">
                        <a:solidFill>
                          <a:prstClr val="white"/>
                        </a:solidFill>
                        <a:latin typeface="Cambria Math" panose="02040503050406030204" pitchFamily="18" charset="0"/>
                        <a:ea typeface="Times New Roman" panose="02020603050405020304" pitchFamily="18" charset="0"/>
                      </a:rPr>
                      <m:t>)= </m:t>
                    </m:r>
                    <m:r>
                      <a:rPr lang="nl-NL" sz="3800" i="1">
                        <a:solidFill>
                          <a:prstClr val="white"/>
                        </a:solidFill>
                        <a:latin typeface="Cambria Math" panose="02040503050406030204" pitchFamily="18" charset="0"/>
                        <a:ea typeface="Times New Roman" panose="02020603050405020304" pitchFamily="18" charset="0"/>
                      </a:rPr>
                      <m:t>𝑥</m:t>
                    </m:r>
                    <m:r>
                      <a:rPr lang="nl-NL" sz="3800" i="1">
                        <a:solidFill>
                          <a:prstClr val="white"/>
                        </a:solidFill>
                        <a:latin typeface="Cambria Math" panose="02040503050406030204" pitchFamily="18" charset="0"/>
                        <a:ea typeface="Times New Roman" panose="02020603050405020304" pitchFamily="18" charset="0"/>
                      </a:rPr>
                      <m:t>.(20−2</m:t>
                    </m:r>
                    <m:r>
                      <a:rPr lang="nl-NL" sz="3800" i="1">
                        <a:solidFill>
                          <a:prstClr val="white"/>
                        </a:solidFill>
                        <a:latin typeface="Cambria Math" panose="02040503050406030204" pitchFamily="18" charset="0"/>
                        <a:ea typeface="Times New Roman" panose="02020603050405020304" pitchFamily="18" charset="0"/>
                      </a:rPr>
                      <m:t>𝑥</m:t>
                    </m:r>
                    <m:r>
                      <a:rPr lang="nl-NL" sz="3800" i="1">
                        <a:solidFill>
                          <a:prstClr val="white"/>
                        </a:solidFill>
                        <a:latin typeface="Cambria Math" panose="02040503050406030204" pitchFamily="18" charset="0"/>
                        <a:ea typeface="Times New Roman" panose="02020603050405020304" pitchFamily="18" charset="0"/>
                      </a:rPr>
                      <m:t>)=</m:t>
                    </m:r>
                  </m:oMath>
                </a14:m>
                <a:r>
                  <a:rPr lang="nl-NL" sz="38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3800" i="1">
                        <a:solidFill>
                          <a:prstClr val="white"/>
                        </a:solidFill>
                        <a:latin typeface="Cambria Math" panose="02040503050406030204" pitchFamily="18" charset="0"/>
                        <a:ea typeface="Times New Roman" panose="02020603050405020304" pitchFamily="18" charset="0"/>
                      </a:rPr>
                      <m:t>−2</m:t>
                    </m:r>
                    <m:sSup>
                      <m:sSupPr>
                        <m:ctrlPr>
                          <a:rPr lang="en-US" sz="3800" i="1">
                            <a:solidFill>
                              <a:prstClr val="white"/>
                            </a:solidFill>
                            <a:latin typeface="Cambria Math"/>
                            <a:ea typeface="Times New Roman" panose="02020603050405020304" pitchFamily="18" charset="0"/>
                          </a:rPr>
                        </m:ctrlPr>
                      </m:sSupPr>
                      <m:e>
                        <m:r>
                          <a:rPr lang="en-US" sz="3800" i="1">
                            <a:solidFill>
                              <a:prstClr val="white"/>
                            </a:solidFill>
                            <a:latin typeface="Cambria Math" panose="02040503050406030204" pitchFamily="18" charset="0"/>
                            <a:ea typeface="Times New Roman" panose="02020603050405020304" pitchFamily="18" charset="0"/>
                          </a:rPr>
                          <m:t>𝑥</m:t>
                        </m:r>
                      </m:e>
                      <m:sup>
                        <m:r>
                          <a:rPr lang="nl-NL" sz="3800" i="1">
                            <a:solidFill>
                              <a:prstClr val="white"/>
                            </a:solidFill>
                            <a:latin typeface="Cambria Math" panose="02040503050406030204" pitchFamily="18" charset="0"/>
                            <a:ea typeface="Times New Roman" panose="02020603050405020304" pitchFamily="18" charset="0"/>
                          </a:rPr>
                          <m:t>2</m:t>
                        </m:r>
                      </m:sup>
                    </m:sSup>
                    <m:r>
                      <a:rPr lang="nl-NL" sz="3800" i="1">
                        <a:solidFill>
                          <a:prstClr val="white"/>
                        </a:solidFill>
                        <a:latin typeface="Cambria Math" panose="02040503050406030204" pitchFamily="18" charset="0"/>
                        <a:ea typeface="Times New Roman" panose="02020603050405020304" pitchFamily="18" charset="0"/>
                      </a:rPr>
                      <m:t>+20</m:t>
                    </m:r>
                    <m:r>
                      <a:rPr lang="en-US" sz="3800" i="1">
                        <a:solidFill>
                          <a:prstClr val="white"/>
                        </a:solidFill>
                        <a:latin typeface="Cambria Math" panose="02040503050406030204" pitchFamily="18" charset="0"/>
                        <a:ea typeface="Times New Roman" panose="02020603050405020304" pitchFamily="18" charset="0"/>
                      </a:rPr>
                      <m:t>𝑥</m:t>
                    </m:r>
                  </m:oMath>
                </a14:m>
                <a:r>
                  <a:rPr lang="en-US" sz="3800" dirty="0">
                    <a:solidFill>
                      <a:prstClr val="white"/>
                    </a:solidFill>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803256" y="7789029"/>
                <a:ext cx="10398144" cy="1846659"/>
              </a:xfrm>
              <a:prstGeom prst="rect">
                <a:avLst/>
              </a:prstGeom>
              <a:blipFill>
                <a:blip r:embed="rId14"/>
                <a:stretch>
                  <a:fillRect l="-1934" b="-6271"/>
                </a:stretch>
              </a:blipFill>
            </p:spPr>
            <p:txBody>
              <a:bodyPr/>
              <a:lstStyle/>
              <a:p>
                <a:r>
                  <a:rPr lang="en-US">
                    <a:noFill/>
                  </a:rPr>
                  <a:t> </a:t>
                </a:r>
              </a:p>
            </p:txBody>
          </p:sp>
        </mc:Fallback>
      </mc:AlternateContent>
      <p:sp>
        <p:nvSpPr>
          <p:cNvPr id="21" name="Oval Callout 20"/>
          <p:cNvSpPr/>
          <p:nvPr/>
        </p:nvSpPr>
        <p:spPr>
          <a:xfrm>
            <a:off x="5029200" y="5550602"/>
            <a:ext cx="1641441" cy="69177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spTree>
    <p:extLst>
      <p:ext uri="{BB962C8B-B14F-4D97-AF65-F5344CB8AC3E}">
        <p14:creationId xmlns:p14="http://schemas.microsoft.com/office/powerpoint/2010/main" val="278432144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0" name="Group 19"/>
          <p:cNvGrpSpPr/>
          <p:nvPr/>
        </p:nvGrpSpPr>
        <p:grpSpPr>
          <a:xfrm>
            <a:off x="-990600" y="2552700"/>
            <a:ext cx="20755613" cy="11352762"/>
            <a:chOff x="-457200" y="2569028"/>
            <a:chExt cx="19236701" cy="10209762"/>
          </a:xfrm>
        </p:grpSpPr>
        <p:grpSp>
          <p:nvGrpSpPr>
            <p:cNvPr id="19" name="Group 18"/>
            <p:cNvGrpSpPr/>
            <p:nvPr/>
          </p:nvGrpSpPr>
          <p:grpSpPr>
            <a:xfrm>
              <a:off x="-457200" y="2569028"/>
              <a:ext cx="19236701" cy="10209762"/>
              <a:chOff x="-457200" y="2569028"/>
              <a:chExt cx="19236701" cy="10209762"/>
            </a:xfrm>
          </p:grpSpPr>
          <p:grpSp>
            <p:nvGrpSpPr>
              <p:cNvPr id="2" name="Group 2"/>
              <p:cNvGrpSpPr/>
              <p:nvPr/>
            </p:nvGrpSpPr>
            <p:grpSpPr>
              <a:xfrm>
                <a:off x="-457200" y="2569028"/>
                <a:ext cx="19236701" cy="4098848"/>
                <a:chOff x="0" y="0"/>
                <a:chExt cx="7497111" cy="1597442"/>
              </a:xfrm>
            </p:grpSpPr>
            <p:sp>
              <p:nvSpPr>
                <p:cNvPr id="3" name="Freeform 3"/>
                <p:cNvSpPr/>
                <p:nvPr/>
              </p:nvSpPr>
              <p:spPr>
                <a:xfrm>
                  <a:off x="0" y="0"/>
                  <a:ext cx="7497111" cy="1597442"/>
                </a:xfrm>
                <a:custGeom>
                  <a:avLst/>
                  <a:gdLst/>
                  <a:ahLst/>
                  <a:cxnLst/>
                  <a:rect l="l" t="t" r="r" b="b"/>
                  <a:pathLst>
                    <a:path w="7497111" h="1597442">
                      <a:moveTo>
                        <a:pt x="0" y="0"/>
                      </a:moveTo>
                      <a:lnTo>
                        <a:pt x="7497111" y="0"/>
                      </a:lnTo>
                      <a:lnTo>
                        <a:pt x="7497111" y="1597442"/>
                      </a:lnTo>
                      <a:lnTo>
                        <a:pt x="0" y="1597442"/>
                      </a:lnTo>
                      <a:close/>
                    </a:path>
                  </a:pathLst>
                </a:custGeom>
                <a:solidFill>
                  <a:srgbClr val="499478"/>
                </a:solidFill>
              </p:spPr>
            </p:sp>
          </p:grpSp>
          <p:grpSp>
            <p:nvGrpSpPr>
              <p:cNvPr id="17" name="Group 16"/>
              <p:cNvGrpSpPr/>
              <p:nvPr/>
            </p:nvGrpSpPr>
            <p:grpSpPr>
              <a:xfrm>
                <a:off x="307277" y="2908300"/>
                <a:ext cx="6095029" cy="9870490"/>
                <a:chOff x="307277" y="2893010"/>
                <a:chExt cx="6095029" cy="987049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07277" y="2893010"/>
                  <a:ext cx="6095029" cy="9870490"/>
                </a:xfrm>
                <a:prstGeom prst="rect">
                  <a:avLst/>
                </a:prstGeom>
              </p:spPr>
            </p:pic>
            <p:pic>
              <p:nvPicPr>
                <p:cNvPr id="14" name="Picture 13"/>
                <p:cNvPicPr>
                  <a:picLocks noChangeAspect="1"/>
                </p:cNvPicPr>
                <p:nvPr/>
              </p:nvPicPr>
              <p:blipFill>
                <a:blip r:embed="rId10"/>
                <a:stretch>
                  <a:fillRect/>
                </a:stretch>
              </p:blipFill>
              <p:spPr>
                <a:xfrm rot="1797661">
                  <a:off x="3428262" y="3629945"/>
                  <a:ext cx="1332279" cy="1351713"/>
                </a:xfrm>
                <a:prstGeom prst="rect">
                  <a:avLst/>
                </a:prstGeom>
              </p:spPr>
            </p:pic>
            <p:pic>
              <p:nvPicPr>
                <p:cNvPr id="15" name="Picture 14"/>
                <p:cNvPicPr>
                  <a:picLocks noChangeAspect="1"/>
                </p:cNvPicPr>
                <p:nvPr/>
              </p:nvPicPr>
              <p:blipFill>
                <a:blip r:embed="rId10"/>
                <a:stretch>
                  <a:fillRect/>
                </a:stretch>
              </p:blipFill>
              <p:spPr>
                <a:xfrm rot="1537746">
                  <a:off x="4744624" y="4561295"/>
                  <a:ext cx="1332279" cy="521146"/>
                </a:xfrm>
                <a:prstGeom prst="rect">
                  <a:avLst/>
                </a:prstGeom>
              </p:spPr>
            </p:pic>
            <p:pic>
              <p:nvPicPr>
                <p:cNvPr id="16" name="Picture 15"/>
                <p:cNvPicPr>
                  <a:picLocks noChangeAspect="1"/>
                </p:cNvPicPr>
                <p:nvPr/>
              </p:nvPicPr>
              <p:blipFill>
                <a:blip r:embed="rId10"/>
                <a:stretch>
                  <a:fillRect/>
                </a:stretch>
              </p:blipFill>
              <p:spPr>
                <a:xfrm rot="1537746">
                  <a:off x="4444701" y="3826456"/>
                  <a:ext cx="1332279" cy="521146"/>
                </a:xfrm>
                <a:prstGeom prst="rect">
                  <a:avLst/>
                </a:prstGeom>
              </p:spPr>
            </p:pic>
          </p:grpSp>
        </p:grpSp>
        <p:sp>
          <p:nvSpPr>
            <p:cNvPr id="8" name="AutoShape 8"/>
            <p:cNvSpPr/>
            <p:nvPr/>
          </p:nvSpPr>
          <p:spPr>
            <a:xfrm>
              <a:off x="6387065" y="6596441"/>
              <a:ext cx="11900935" cy="0"/>
            </a:xfrm>
            <a:prstGeom prst="line">
              <a:avLst/>
            </a:prstGeom>
            <a:ln w="247650" cap="flat">
              <a:solidFill>
                <a:srgbClr val="C4863B"/>
              </a:solidFill>
              <a:prstDash val="solid"/>
              <a:headEnd type="none" w="sm" len="sm"/>
              <a:tailEnd type="none" w="sm" len="sm"/>
            </a:ln>
          </p:spPr>
        </p:sp>
      </p:grpSp>
      <p:sp>
        <p:nvSpPr>
          <p:cNvPr id="13" name="TextBox 12"/>
          <p:cNvSpPr txBox="1"/>
          <p:nvPr/>
        </p:nvSpPr>
        <p:spPr>
          <a:xfrm>
            <a:off x="7239000" y="876301"/>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ĐỊNH NGHĨA</a:t>
            </a:r>
            <a:endParaRPr lang="en-US" sz="5000" b="1" dirty="0">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5170147" y="2705100"/>
                <a:ext cx="12660653" cy="3979359"/>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Hàm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bậc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hàm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bởi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𝑎</m:t>
                    </m:r>
                    <m:sSup>
                      <m:sSupPr>
                        <m:ctrlPr>
                          <a:rPr lang="en-US" sz="4000" i="1" dirty="0" smtClean="0">
                            <a:solidFill>
                              <a:schemeClr val="bg1"/>
                            </a:solidFill>
                            <a:latin typeface="Cambria Math"/>
                            <a:cs typeface="Arial" panose="020B0604020202020204" pitchFamily="34" charset="0"/>
                          </a:rPr>
                        </m:ctrlPr>
                      </m:sSupPr>
                      <m:e>
                        <m:r>
                          <a:rPr lang="en-US" sz="4000" b="0" i="1" dirty="0" smtClean="0">
                            <a:solidFill>
                              <a:schemeClr val="bg1"/>
                            </a:solidFill>
                            <a:latin typeface="Cambria Math" panose="02040503050406030204" pitchFamily="18" charset="0"/>
                            <a:cs typeface="Arial" panose="020B0604020202020204" pitchFamily="34" charset="0"/>
                          </a:rPr>
                          <m:t>𝑥</m:t>
                        </m:r>
                      </m:e>
                      <m:sup>
                        <m:r>
                          <a:rPr lang="en-US" sz="4000" b="0" i="1" dirty="0" smtClean="0">
                            <a:solidFill>
                              <a:schemeClr val="bg1"/>
                            </a:solidFill>
                            <a:latin typeface="Cambria Math" panose="02040503050406030204" pitchFamily="18" charset="0"/>
                            <a:cs typeface="Arial" panose="020B0604020202020204" pitchFamily="34" charset="0"/>
                          </a:rPr>
                          <m:t>2</m:t>
                        </m:r>
                      </m:sup>
                    </m:sSup>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𝑏𝑥</m:t>
                    </m:r>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𝑐</m:t>
                    </m:r>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a,b,c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≠0</m:t>
                    </m:r>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800"/>
                  </a:spcAft>
                  <a:buFont typeface="Arial" panose="020B0604020202020204" pitchFamily="34" charset="0"/>
                  <a:buChar char="•"/>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hàm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bậc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R.</a:t>
                </a:r>
              </a:p>
            </p:txBody>
          </p:sp>
        </mc:Choice>
        <mc:Fallback xmlns="">
          <p:sp>
            <p:nvSpPr>
              <p:cNvPr id="18" name="Rectangle 17"/>
              <p:cNvSpPr>
                <a:spLocks noRot="1" noChangeAspect="1" noMove="1" noResize="1" noEditPoints="1" noAdjustHandles="1" noChangeArrowheads="1" noChangeShapeType="1" noTextEdit="1"/>
              </p:cNvSpPr>
              <p:nvPr/>
            </p:nvSpPr>
            <p:spPr>
              <a:xfrm>
                <a:off x="5170147" y="2705100"/>
                <a:ext cx="12660653" cy="3979359"/>
              </a:xfrm>
              <a:prstGeom prst="rect">
                <a:avLst/>
              </a:prstGeom>
              <a:blipFill>
                <a:blip r:embed="rId11"/>
                <a:stretch>
                  <a:fillRect l="-1541" r="-289" b="-5666"/>
                </a:stretch>
              </a:blipFill>
            </p:spPr>
            <p:txBody>
              <a:bodyPr/>
              <a:lstStyle/>
              <a:p>
                <a:r>
                  <a:rPr lang="en-US">
                    <a:noFill/>
                  </a:rPr>
                  <a:t> </a:t>
                </a:r>
              </a:p>
            </p:txBody>
          </p:sp>
        </mc:Fallback>
      </mc:AlternateContent>
      <p:grpSp>
        <p:nvGrpSpPr>
          <p:cNvPr id="23" name="Group 22"/>
          <p:cNvGrpSpPr/>
          <p:nvPr/>
        </p:nvGrpSpPr>
        <p:grpSpPr>
          <a:xfrm>
            <a:off x="15931124" y="378367"/>
            <a:ext cx="1889386" cy="1715437"/>
            <a:chOff x="9639248" y="3663315"/>
            <a:chExt cx="3215601" cy="3215601"/>
          </a:xfrm>
        </p:grpSpPr>
        <p:grpSp>
          <p:nvGrpSpPr>
            <p:cNvPr id="24" name="Group 8"/>
            <p:cNvGrpSpPr/>
            <p:nvPr/>
          </p:nvGrpSpPr>
          <p:grpSpPr>
            <a:xfrm>
              <a:off x="9639248" y="3663315"/>
              <a:ext cx="3215601" cy="3215601"/>
              <a:chOff x="0" y="0"/>
              <a:chExt cx="6350000" cy="6350000"/>
            </a:xfrm>
          </p:grpSpPr>
          <p:sp>
            <p:nvSpPr>
              <p:cNvPr id="26"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grpSp>
        <p:nvGrpSpPr>
          <p:cNvPr id="27" name="Group 26"/>
          <p:cNvGrpSpPr/>
          <p:nvPr/>
        </p:nvGrpSpPr>
        <p:grpSpPr>
          <a:xfrm>
            <a:off x="14929962" y="7925046"/>
            <a:ext cx="2003866" cy="1842129"/>
            <a:chOff x="14043699" y="3663315"/>
            <a:chExt cx="3215601" cy="3215601"/>
          </a:xfrm>
        </p:grpSpPr>
        <p:grpSp>
          <p:nvGrpSpPr>
            <p:cNvPr id="28" name="Group 10"/>
            <p:cNvGrpSpPr/>
            <p:nvPr/>
          </p:nvGrpSpPr>
          <p:grpSpPr>
            <a:xfrm>
              <a:off x="14043699" y="3663315"/>
              <a:ext cx="3215601" cy="3215601"/>
              <a:chOff x="0" y="0"/>
              <a:chExt cx="6350000" cy="6350000"/>
            </a:xfrm>
          </p:grpSpPr>
          <p:sp>
            <p:nvSpPr>
              <p:cNvPr id="30"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9"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084178" y="4054340"/>
              <a:ext cx="1134643" cy="2433550"/>
            </a:xfrm>
            <a:prstGeom prst="rect">
              <a:avLst/>
            </a:prstGeom>
          </p:spPr>
        </p:pic>
      </p:grpSp>
      <p:grpSp>
        <p:nvGrpSpPr>
          <p:cNvPr id="31" name="Group 30"/>
          <p:cNvGrpSpPr/>
          <p:nvPr/>
        </p:nvGrpSpPr>
        <p:grpSpPr>
          <a:xfrm>
            <a:off x="700306" y="378366"/>
            <a:ext cx="1880955" cy="1715437"/>
            <a:chOff x="1028700" y="3663315"/>
            <a:chExt cx="3215601" cy="3215601"/>
          </a:xfrm>
        </p:grpSpPr>
        <p:grpSp>
          <p:nvGrpSpPr>
            <p:cNvPr id="32" name="Group 4"/>
            <p:cNvGrpSpPr/>
            <p:nvPr/>
          </p:nvGrpSpPr>
          <p:grpSpPr>
            <a:xfrm>
              <a:off x="1028700" y="3663315"/>
              <a:ext cx="3215601" cy="3215601"/>
              <a:chOff x="0" y="0"/>
              <a:chExt cx="6350000" cy="6350000"/>
            </a:xfrm>
          </p:grpSpPr>
          <p:sp>
            <p:nvSpPr>
              <p:cNvPr id="34"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spTree>
    <p:extLst>
      <p:ext uri="{BB962C8B-B14F-4D97-AF65-F5344CB8AC3E}">
        <p14:creationId xmlns:p14="http://schemas.microsoft.com/office/powerpoint/2010/main" val="28152197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fade">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fade">
                                      <p:cBhvr>
                                        <p:cTn id="23" dur="500"/>
                                        <p:tgtEl>
                                          <p:spTgt spid="1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500"/>
                                        <p:tgtEl>
                                          <p:spTgt spid="1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animEffect transition="in" filter="fade">
                                      <p:cBhvr>
                                        <p:cTn id="33"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647700"/>
            <a:ext cx="18288000" cy="1588168"/>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pic>
        <p:nvPicPr>
          <p:cNvPr id="12" name="Picture 12"/>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4071"/>
          <a:stretch>
            <a:fillRect/>
          </a:stretch>
        </p:blipFill>
        <p:spPr>
          <a:xfrm>
            <a:off x="304800" y="-3871153"/>
            <a:ext cx="18288000" cy="5474940"/>
          </a:xfrm>
          <a:prstGeom prst="rect">
            <a:avLst/>
          </a:prstGeom>
        </p:spPr>
      </p:pic>
      <p:grpSp>
        <p:nvGrpSpPr>
          <p:cNvPr id="17" name="Group 16"/>
          <p:cNvGrpSpPr/>
          <p:nvPr/>
        </p:nvGrpSpPr>
        <p:grpSpPr>
          <a:xfrm>
            <a:off x="457200" y="7810500"/>
            <a:ext cx="2286000" cy="2036344"/>
            <a:chOff x="5250279" y="3663315"/>
            <a:chExt cx="3215601" cy="3215601"/>
          </a:xfrm>
        </p:grpSpPr>
        <p:grpSp>
          <p:nvGrpSpPr>
            <p:cNvPr id="18" name="Group 6"/>
            <p:cNvGrpSpPr/>
            <p:nvPr/>
          </p:nvGrpSpPr>
          <p:grpSpPr>
            <a:xfrm>
              <a:off x="5250279" y="3663315"/>
              <a:ext cx="3215601" cy="3215601"/>
              <a:chOff x="0" y="0"/>
              <a:chExt cx="6350000" cy="6350000"/>
            </a:xfrm>
          </p:grpSpPr>
          <p:sp>
            <p:nvSpPr>
              <p:cNvPr id="20"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19"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71074" y="4113338"/>
              <a:ext cx="1974010" cy="2315555"/>
            </a:xfrm>
            <a:prstGeom prst="rect">
              <a:avLst/>
            </a:prstGeom>
          </p:spPr>
        </p:pic>
      </p:grpSp>
      <p:sp>
        <p:nvSpPr>
          <p:cNvPr id="4" name="Rectangle 3"/>
          <p:cNvSpPr/>
          <p:nvPr/>
        </p:nvSpPr>
        <p:spPr>
          <a:xfrm>
            <a:off x="3733800" y="152729"/>
            <a:ext cx="12882901" cy="1949252"/>
          </a:xfrm>
          <a:prstGeom prst="rect">
            <a:avLst/>
          </a:prstGeom>
        </p:spPr>
        <p:txBody>
          <a:bodyPr wrap="square">
            <a:spAutoFit/>
          </a:bodyPr>
          <a:lstStyle/>
          <a:p>
            <a:pPr algn="just">
              <a:lnSpc>
                <a:spcPct val="150000"/>
              </a:lnSpc>
              <a:spcBef>
                <a:spcPts val="600"/>
              </a:spcBef>
              <a:spcAft>
                <a:spcPts val="800"/>
              </a:spcAft>
            </a:pP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Em</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hãy</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đọc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nội</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dung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Câu</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hỏi</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trả</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lời</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câu</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hỏi</a:t>
            </a:r>
            <a:r>
              <a:rPr lang="en-US" sz="40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7619997" y="2451437"/>
            <a:ext cx="3657605"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lnSpc>
                <a:spcPct val="150000"/>
              </a:lnSpc>
              <a:spcBef>
                <a:spcPts val="600"/>
              </a:spcBef>
              <a:spcAft>
                <a:spcPts val="800"/>
              </a:spcAft>
            </a:pPr>
            <a:r>
              <a:rPr lang="nl-NL" sz="4000" b="1" dirty="0">
                <a:solidFill>
                  <a:schemeClr val="tx1"/>
                </a:solidFill>
                <a:latin typeface="Arial" panose="020B0604020202020204" pitchFamily="34" charset="0"/>
                <a:ea typeface="Calibri" panose="020F0502020204030204" pitchFamily="34" charset="0"/>
                <a:cs typeface="Arial" panose="020B0604020202020204" pitchFamily="34" charset="0"/>
              </a:rPr>
              <a:t>Câu hỏi</a:t>
            </a:r>
            <a:r>
              <a:rPr lang="nl-NL" sz="4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4571996" y="3696723"/>
                <a:ext cx="9144000" cy="6171177"/>
              </a:xfrm>
              <a:prstGeom prst="rect">
                <a:avLst/>
              </a:prstGeom>
            </p:spPr>
            <p:txBody>
              <a:bodyPr>
                <a:spAutoFit/>
              </a:bodyPr>
              <a:lstStyle/>
              <a:p>
                <a:pPr lvl="0" algn="just">
                  <a:lnSpc>
                    <a:spcPct val="150000"/>
                  </a:lnSpc>
                  <a:spcBef>
                    <a:spcPts val="600"/>
                  </a:spcBef>
                  <a:spcAft>
                    <a:spcPts val="800"/>
                  </a:spcAft>
                </a:pP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Hàm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số</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nào</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dưới</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đây</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là</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hàm</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số</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bậc</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hai</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spcBef>
                    <a:spcPts val="600"/>
                  </a:spcBef>
                  <a:spcAft>
                    <a:spcPts val="800"/>
                  </a:spcAft>
                </a:pP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3800" i="1">
                        <a:solidFill>
                          <a:prstClr val="white"/>
                        </a:solidFill>
                        <a:latin typeface="Cambria Math" panose="02040503050406030204" pitchFamily="18" charset="0"/>
                        <a:ea typeface="Calibri" panose="020F0502020204030204" pitchFamily="34" charset="0"/>
                        <a:cs typeface="Open Sans"/>
                      </a:rPr>
                      <m:t>𝑦</m:t>
                    </m:r>
                    <m:r>
                      <a:rPr lang="en-US" sz="3800" i="1">
                        <a:solidFill>
                          <a:prstClr val="white"/>
                        </a:solidFill>
                        <a:latin typeface="Cambria Math" panose="02040503050406030204" pitchFamily="18" charset="0"/>
                        <a:ea typeface="Calibri" panose="020F0502020204030204" pitchFamily="34" charset="0"/>
                        <a:cs typeface="Open Sans"/>
                      </a:rPr>
                      <m:t> = </m:t>
                    </m:r>
                    <m:sSup>
                      <m:sSupPr>
                        <m:ctrlPr>
                          <a:rPr lang="en-US" sz="3800" i="1">
                            <a:solidFill>
                              <a:prstClr val="white"/>
                            </a:solidFill>
                            <a:latin typeface="Cambria Math"/>
                            <a:ea typeface="Calibri" panose="020F0502020204030204" pitchFamily="34" charset="0"/>
                            <a:cs typeface="Open Sans"/>
                          </a:rPr>
                        </m:ctrlPr>
                      </m:sSupPr>
                      <m:e>
                        <m:r>
                          <a:rPr lang="en-US" sz="3800" i="1">
                            <a:solidFill>
                              <a:prstClr val="white"/>
                            </a:solidFill>
                            <a:latin typeface="Cambria Math" panose="02040503050406030204" pitchFamily="18" charset="0"/>
                            <a:ea typeface="Calibri" panose="020F0502020204030204" pitchFamily="34" charset="0"/>
                            <a:cs typeface="Open Sans"/>
                          </a:rPr>
                          <m:t>𝑥</m:t>
                        </m:r>
                      </m:e>
                      <m:sup>
                        <m:r>
                          <a:rPr lang="en-US" sz="3800" i="1">
                            <a:solidFill>
                              <a:prstClr val="white"/>
                            </a:solidFill>
                            <a:latin typeface="Cambria Math" panose="02040503050406030204" pitchFamily="18" charset="0"/>
                            <a:ea typeface="Calibri" panose="020F0502020204030204" pitchFamily="34" charset="0"/>
                            <a:cs typeface="Open Sans"/>
                          </a:rPr>
                          <m:t>4</m:t>
                        </m:r>
                      </m:sup>
                    </m:sSup>
                    <m:r>
                      <a:rPr lang="en-US" sz="3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r>
                      <a:rPr lang="en-US" sz="3800" i="1">
                        <a:solidFill>
                          <a:prstClr val="white"/>
                        </a:solidFill>
                        <a:latin typeface="Cambria Math" panose="02040503050406030204" pitchFamily="18" charset="0"/>
                        <a:ea typeface="Calibri" panose="020F0502020204030204" pitchFamily="34" charset="0"/>
                        <a:cs typeface="Open Sans"/>
                      </a:rPr>
                      <m:t>+ 3</m:t>
                    </m:r>
                    <m:sSup>
                      <m:sSupPr>
                        <m:ctrlPr>
                          <a:rPr lang="en-US" sz="3800" i="1">
                            <a:solidFill>
                              <a:prstClr val="white"/>
                            </a:solidFill>
                            <a:latin typeface="Cambria Math"/>
                            <a:ea typeface="Calibri" panose="020F0502020204030204" pitchFamily="34" charset="0"/>
                            <a:cs typeface="Open Sans"/>
                          </a:rPr>
                        </m:ctrlPr>
                      </m:sSupPr>
                      <m:e>
                        <m:r>
                          <a:rPr lang="en-US" sz="3800" i="1">
                            <a:solidFill>
                              <a:prstClr val="white"/>
                            </a:solidFill>
                            <a:latin typeface="Cambria Math" panose="02040503050406030204" pitchFamily="18" charset="0"/>
                            <a:ea typeface="Calibri" panose="020F0502020204030204" pitchFamily="34" charset="0"/>
                            <a:cs typeface="Open Sans"/>
                          </a:rPr>
                          <m:t>𝑥</m:t>
                        </m:r>
                      </m:e>
                      <m:sup>
                        <m:r>
                          <a:rPr lang="en-US" sz="3800" i="1">
                            <a:solidFill>
                              <a:prstClr val="white"/>
                            </a:solidFill>
                            <a:latin typeface="Cambria Math" panose="02040503050406030204" pitchFamily="18" charset="0"/>
                            <a:ea typeface="Calibri" panose="020F0502020204030204" pitchFamily="34" charset="0"/>
                            <a:cs typeface="Open Sans"/>
                          </a:rPr>
                          <m:t>2</m:t>
                        </m:r>
                      </m:sup>
                    </m:sSup>
                    <m:r>
                      <a:rPr lang="en-US" sz="3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r>
                      <a:rPr lang="en-US" sz="3800" i="1">
                        <a:solidFill>
                          <a:prstClr val="white"/>
                        </a:solidFill>
                        <a:latin typeface="Cambria Math" panose="02040503050406030204" pitchFamily="18" charset="0"/>
                        <a:ea typeface="Calibri" panose="020F0502020204030204" pitchFamily="34" charset="0"/>
                        <a:cs typeface="Open Sans"/>
                      </a:rPr>
                      <m:t>+ 2.</m:t>
                    </m:r>
                  </m:oMath>
                </a14:m>
                <a:endParaRPr lang="en-US" sz="38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800"/>
                  </a:spcAft>
                </a:pP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3800" i="1">
                        <a:solidFill>
                          <a:prstClr val="white"/>
                        </a:solidFill>
                        <a:latin typeface="Cambria Math" panose="02040503050406030204" pitchFamily="18" charset="0"/>
                        <a:ea typeface="Calibri" panose="020F0502020204030204" pitchFamily="34" charset="0"/>
                        <a:cs typeface="Open Sans"/>
                      </a:rPr>
                      <m:t>𝑦</m:t>
                    </m:r>
                    <m:r>
                      <a:rPr lang="en-US" sz="3800" i="1">
                        <a:solidFill>
                          <a:prstClr val="white"/>
                        </a:solidFill>
                        <a:latin typeface="Cambria Math" panose="02040503050406030204" pitchFamily="18" charset="0"/>
                        <a:ea typeface="Calibri" panose="020F0502020204030204" pitchFamily="34" charset="0"/>
                        <a:cs typeface="Open Sans"/>
                      </a:rPr>
                      <m:t>=</m:t>
                    </m:r>
                    <m:f>
                      <m:fPr>
                        <m:ctrlPr>
                          <a:rPr lang="en-US" sz="3800" i="1">
                            <a:solidFill>
                              <a:prstClr val="white"/>
                            </a:solidFill>
                            <a:latin typeface="Cambria Math"/>
                            <a:ea typeface="Calibri" panose="020F0502020204030204" pitchFamily="34" charset="0"/>
                            <a:cs typeface="Open Sans"/>
                          </a:rPr>
                        </m:ctrlPr>
                      </m:fPr>
                      <m:num>
                        <m:r>
                          <a:rPr lang="en-US" sz="3800" i="1">
                            <a:solidFill>
                              <a:prstClr val="white"/>
                            </a:solidFill>
                            <a:latin typeface="Cambria Math" panose="02040503050406030204" pitchFamily="18" charset="0"/>
                            <a:ea typeface="Calibri" panose="020F0502020204030204" pitchFamily="34" charset="0"/>
                            <a:cs typeface="Open Sans"/>
                          </a:rPr>
                          <m:t>1</m:t>
                        </m:r>
                      </m:num>
                      <m:den>
                        <m:sSup>
                          <m:sSupPr>
                            <m:ctrlPr>
                              <a:rPr lang="en-US" sz="3800" i="1">
                                <a:solidFill>
                                  <a:prstClr val="white"/>
                                </a:solidFill>
                                <a:latin typeface="Cambria Math"/>
                                <a:ea typeface="Calibri" panose="020F0502020204030204" pitchFamily="34" charset="0"/>
                                <a:cs typeface="Open Sans"/>
                              </a:rPr>
                            </m:ctrlPr>
                          </m:sSupPr>
                          <m:e>
                            <m:r>
                              <a:rPr lang="en-US" sz="3800" i="1">
                                <a:solidFill>
                                  <a:prstClr val="white"/>
                                </a:solidFill>
                                <a:latin typeface="Cambria Math" panose="02040503050406030204" pitchFamily="18" charset="0"/>
                                <a:ea typeface="Calibri" panose="020F0502020204030204" pitchFamily="34" charset="0"/>
                                <a:cs typeface="Open Sans"/>
                              </a:rPr>
                              <m:t>𝑥</m:t>
                            </m:r>
                          </m:e>
                          <m:sup>
                            <m:r>
                              <a:rPr lang="en-US" sz="3800" i="1">
                                <a:solidFill>
                                  <a:prstClr val="white"/>
                                </a:solidFill>
                                <a:latin typeface="Cambria Math" panose="02040503050406030204" pitchFamily="18" charset="0"/>
                                <a:ea typeface="Calibri" panose="020F0502020204030204" pitchFamily="34" charset="0"/>
                                <a:cs typeface="Open Sans"/>
                              </a:rPr>
                              <m:t>2</m:t>
                            </m:r>
                          </m:sup>
                        </m:sSup>
                      </m:den>
                    </m:f>
                  </m:oMath>
                </a14:m>
                <a:endParaRPr lang="en-US" sz="38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800"/>
                  </a:spcAft>
                </a:pP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3800" i="1">
                        <a:solidFill>
                          <a:prstClr val="white"/>
                        </a:solidFill>
                        <a:latin typeface="Cambria Math" panose="02040503050406030204" pitchFamily="18" charset="0"/>
                        <a:ea typeface="Calibri" panose="020F0502020204030204" pitchFamily="34" charset="0"/>
                        <a:cs typeface="Open Sans"/>
                      </a:rPr>
                      <m:t>𝑦</m:t>
                    </m:r>
                    <m:r>
                      <a:rPr lang="en-US" sz="3800" i="1">
                        <a:solidFill>
                          <a:prstClr val="white"/>
                        </a:solidFill>
                        <a:latin typeface="Cambria Math" panose="02040503050406030204" pitchFamily="18" charset="0"/>
                        <a:ea typeface="Calibri" panose="020F0502020204030204" pitchFamily="34" charset="0"/>
                        <a:cs typeface="Open Sans"/>
                      </a:rPr>
                      <m:t> = – 3</m:t>
                    </m:r>
                    <m:sSup>
                      <m:sSupPr>
                        <m:ctrlPr>
                          <a:rPr lang="en-US" sz="3800" i="1">
                            <a:solidFill>
                              <a:prstClr val="white"/>
                            </a:solidFill>
                            <a:latin typeface="Cambria Math"/>
                            <a:ea typeface="Calibri" panose="020F0502020204030204" pitchFamily="34" charset="0"/>
                            <a:cs typeface="Open Sans"/>
                          </a:rPr>
                        </m:ctrlPr>
                      </m:sSupPr>
                      <m:e>
                        <m:r>
                          <a:rPr lang="en-US" sz="3800" i="1">
                            <a:solidFill>
                              <a:prstClr val="white"/>
                            </a:solidFill>
                            <a:latin typeface="Cambria Math" panose="02040503050406030204" pitchFamily="18" charset="0"/>
                            <a:ea typeface="Calibri" panose="020F0502020204030204" pitchFamily="34" charset="0"/>
                            <a:cs typeface="Open Sans"/>
                          </a:rPr>
                          <m:t>𝑥</m:t>
                        </m:r>
                      </m:e>
                      <m:sup>
                        <m:r>
                          <a:rPr lang="en-US" sz="3800" i="1">
                            <a:solidFill>
                              <a:prstClr val="white"/>
                            </a:solidFill>
                            <a:latin typeface="Cambria Math" panose="02040503050406030204" pitchFamily="18" charset="0"/>
                            <a:ea typeface="Calibri" panose="020F0502020204030204" pitchFamily="34" charset="0"/>
                            <a:cs typeface="Open Sans"/>
                          </a:rPr>
                          <m:t>2</m:t>
                        </m:r>
                      </m:sup>
                    </m:sSup>
                    <m:r>
                      <a:rPr lang="en-US" sz="3800" i="1">
                        <a:solidFill>
                          <a:prstClr val="white"/>
                        </a:solidFill>
                        <a:latin typeface="Cambria Math" panose="02040503050406030204" pitchFamily="18" charset="0"/>
                        <a:ea typeface="Calibri" panose="020F0502020204030204" pitchFamily="34" charset="0"/>
                        <a:cs typeface="Open Sans"/>
                      </a:rPr>
                      <m:t>+ 1.</m:t>
                    </m:r>
                    <m:r>
                      <a:rPr lang="en-US" sz="3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38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800"/>
                  </a:spcAft>
                </a:pP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a:rPr lang="en-US" sz="3800" i="1">
                        <a:solidFill>
                          <a:prstClr val="white"/>
                        </a:solidFill>
                        <a:latin typeface="Cambria Math" panose="02040503050406030204" pitchFamily="18" charset="0"/>
                        <a:ea typeface="Calibri" panose="020F0502020204030204" pitchFamily="34" charset="0"/>
                        <a:cs typeface="Open Sans"/>
                      </a:rPr>
                      <m:t>𝑦</m:t>
                    </m:r>
                    <m:r>
                      <a:rPr lang="en-US" sz="3800" i="1">
                        <a:solidFill>
                          <a:prstClr val="white"/>
                        </a:solidFill>
                        <a:latin typeface="Cambria Math" panose="02040503050406030204" pitchFamily="18" charset="0"/>
                        <a:ea typeface="Calibri" panose="020F0502020204030204" pitchFamily="34" charset="0"/>
                        <a:cs typeface="Open Sans"/>
                      </a:rPr>
                      <m:t>=3</m:t>
                    </m:r>
                    <m:sSup>
                      <m:sSupPr>
                        <m:ctrlPr>
                          <a:rPr lang="en-US" sz="3800" i="1">
                            <a:solidFill>
                              <a:prstClr val="white"/>
                            </a:solidFill>
                            <a:latin typeface="Cambria Math"/>
                            <a:ea typeface="Calibri" panose="020F0502020204030204" pitchFamily="34" charset="0"/>
                            <a:cs typeface="Open Sans"/>
                          </a:rPr>
                        </m:ctrlPr>
                      </m:sSupPr>
                      <m:e>
                        <m:d>
                          <m:dPr>
                            <m:ctrlPr>
                              <a:rPr lang="en-US" sz="3800" i="1">
                                <a:solidFill>
                                  <a:prstClr val="white"/>
                                </a:solidFill>
                                <a:latin typeface="Cambria Math"/>
                                <a:ea typeface="Calibri" panose="020F0502020204030204" pitchFamily="34" charset="0"/>
                                <a:cs typeface="Open Sans"/>
                              </a:rPr>
                            </m:ctrlPr>
                          </m:dPr>
                          <m:e>
                            <m:f>
                              <m:fPr>
                                <m:ctrlPr>
                                  <a:rPr lang="en-US" sz="3800" i="1">
                                    <a:solidFill>
                                      <a:prstClr val="white"/>
                                    </a:solidFill>
                                    <a:latin typeface="Cambria Math"/>
                                    <a:ea typeface="Calibri" panose="020F0502020204030204" pitchFamily="34" charset="0"/>
                                    <a:cs typeface="Open Sans"/>
                                  </a:rPr>
                                </m:ctrlPr>
                              </m:fPr>
                              <m:num>
                                <m:r>
                                  <a:rPr lang="en-US" sz="3800" i="1">
                                    <a:solidFill>
                                      <a:prstClr val="white"/>
                                    </a:solidFill>
                                    <a:latin typeface="Cambria Math" panose="02040503050406030204" pitchFamily="18" charset="0"/>
                                    <a:ea typeface="Calibri" panose="020F0502020204030204" pitchFamily="34" charset="0"/>
                                    <a:cs typeface="Open Sans"/>
                                  </a:rPr>
                                  <m:t>1</m:t>
                                </m:r>
                              </m:num>
                              <m:den>
                                <m:r>
                                  <a:rPr lang="en-US" sz="3800" i="1">
                                    <a:solidFill>
                                      <a:prstClr val="white"/>
                                    </a:solidFill>
                                    <a:latin typeface="Cambria Math" panose="02040503050406030204" pitchFamily="18" charset="0"/>
                                    <a:ea typeface="Calibri" panose="020F0502020204030204" pitchFamily="34" charset="0"/>
                                    <a:cs typeface="Open Sans"/>
                                  </a:rPr>
                                  <m:t>𝑥</m:t>
                                </m:r>
                              </m:den>
                            </m:f>
                          </m:e>
                        </m:d>
                      </m:e>
                      <m:sup>
                        <m:r>
                          <a:rPr lang="en-US" sz="3800" i="1">
                            <a:solidFill>
                              <a:prstClr val="white"/>
                            </a:solidFill>
                            <a:latin typeface="Cambria Math" panose="02040503050406030204" pitchFamily="18" charset="0"/>
                            <a:ea typeface="Calibri" panose="020F0502020204030204" pitchFamily="34" charset="0"/>
                            <a:cs typeface="Open Sans"/>
                          </a:rPr>
                          <m:t>2</m:t>
                        </m:r>
                      </m:sup>
                    </m:sSup>
                    <m:r>
                      <a:rPr lang="en-US" sz="3800" i="1">
                        <a:solidFill>
                          <a:prstClr val="white"/>
                        </a:solidFill>
                        <a:latin typeface="Cambria Math" panose="02040503050406030204" pitchFamily="18" charset="0"/>
                        <a:ea typeface="Calibri" panose="020F0502020204030204" pitchFamily="34" charset="0"/>
                        <a:cs typeface="Open Sans"/>
                      </a:rPr>
                      <m:t>+3</m:t>
                    </m:r>
                    <m:f>
                      <m:fPr>
                        <m:ctrlPr>
                          <a:rPr lang="en-US" sz="3800" i="1">
                            <a:solidFill>
                              <a:prstClr val="white"/>
                            </a:solidFill>
                            <a:latin typeface="Cambria Math"/>
                            <a:ea typeface="Calibri" panose="020F0502020204030204" pitchFamily="34" charset="0"/>
                            <a:cs typeface="Open Sans"/>
                          </a:rPr>
                        </m:ctrlPr>
                      </m:fPr>
                      <m:num>
                        <m:r>
                          <a:rPr lang="en-US" sz="3800" i="1">
                            <a:solidFill>
                              <a:prstClr val="white"/>
                            </a:solidFill>
                            <a:latin typeface="Cambria Math" panose="02040503050406030204" pitchFamily="18" charset="0"/>
                            <a:ea typeface="Calibri" panose="020F0502020204030204" pitchFamily="34" charset="0"/>
                            <a:cs typeface="Open Sans"/>
                          </a:rPr>
                          <m:t>1</m:t>
                        </m:r>
                      </m:num>
                      <m:den>
                        <m:r>
                          <a:rPr lang="en-US" sz="3800" i="1">
                            <a:solidFill>
                              <a:prstClr val="white"/>
                            </a:solidFill>
                            <a:latin typeface="Cambria Math" panose="02040503050406030204" pitchFamily="18" charset="0"/>
                            <a:ea typeface="Calibri" panose="020F0502020204030204" pitchFamily="34" charset="0"/>
                            <a:cs typeface="Open Sans"/>
                          </a:rPr>
                          <m:t>𝑥</m:t>
                        </m:r>
                      </m:den>
                    </m:f>
                    <m:r>
                      <a:rPr lang="en-US" sz="3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white"/>
                        </a:solidFill>
                        <a:latin typeface="Cambria Math" panose="02040503050406030204" pitchFamily="18" charset="0"/>
                        <a:ea typeface="Calibri" panose="020F0502020204030204" pitchFamily="34" charset="0"/>
                        <a:cs typeface="Open Sans"/>
                      </a:rPr>
                      <m:t>1</m:t>
                    </m:r>
                  </m:oMath>
                </a14:m>
                <a:endParaRPr lang="en-US" sz="38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571996" y="3696723"/>
                <a:ext cx="9144000" cy="6171177"/>
              </a:xfrm>
              <a:prstGeom prst="rect">
                <a:avLst/>
              </a:prstGeom>
              <a:blipFill>
                <a:blip r:embed="rId10"/>
                <a:stretch>
                  <a:fillRect l="-2200" r="-933"/>
                </a:stretch>
              </a:blipFill>
            </p:spPr>
            <p:txBody>
              <a:bodyPr/>
              <a:lstStyle/>
              <a:p>
                <a:r>
                  <a:rPr lang="en-US">
                    <a:noFill/>
                  </a:rPr>
                  <a:t> </a:t>
                </a:r>
              </a:p>
            </p:txBody>
          </p:sp>
        </mc:Fallback>
      </mc:AlternateContent>
      <p:pic>
        <p:nvPicPr>
          <p:cNvPr id="15"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13644900" y="6134100"/>
            <a:ext cx="3195299" cy="3001818"/>
          </a:xfrm>
          <a:prstGeom prst="rect">
            <a:avLst/>
          </a:prstGeom>
        </p:spPr>
      </p:pic>
      <p:sp>
        <p:nvSpPr>
          <p:cNvPr id="7" name="Oval 6"/>
          <p:cNvSpPr/>
          <p:nvPr/>
        </p:nvSpPr>
        <p:spPr>
          <a:xfrm>
            <a:off x="4267200" y="7124700"/>
            <a:ext cx="1143000" cy="12192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09124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1773</Words>
  <Application>Microsoft Office PowerPoint</Application>
  <PresentationFormat>Custom</PresentationFormat>
  <Paragraphs>189</Paragraphs>
  <Slides>27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Wingdings 2</vt:lpstr>
      <vt:lpstr>Kavoon</vt:lpstr>
      <vt:lpstr>Open Sans</vt:lpstr>
      <vt:lpstr>Times New Roman</vt:lpstr>
      <vt:lpstr>Wingdings</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Mr Khanh</cp:lastModifiedBy>
  <cp:revision>4</cp:revision>
  <dcterms:created xsi:type="dcterms:W3CDTF">2006-08-16T00:00:00Z</dcterms:created>
  <dcterms:modified xsi:type="dcterms:W3CDTF">2025-02-02T13:51:05Z</dcterms:modified>
  <dc:identifier>DAFNsfnz78Y</dc:identifier>
</cp:coreProperties>
</file>