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09" r:id="rId2"/>
    <p:sldId id="256" r:id="rId3"/>
    <p:sldId id="270" r:id="rId4"/>
    <p:sldId id="271" r:id="rId5"/>
    <p:sldId id="257" r:id="rId6"/>
    <p:sldId id="258" r:id="rId7"/>
    <p:sldId id="272" r:id="rId8"/>
    <p:sldId id="259" r:id="rId9"/>
    <p:sldId id="274" r:id="rId10"/>
    <p:sldId id="275" r:id="rId11"/>
    <p:sldId id="267" r:id="rId12"/>
    <p:sldId id="276" r:id="rId13"/>
    <p:sldId id="277" r:id="rId14"/>
    <p:sldId id="273" r:id="rId15"/>
    <p:sldId id="278" r:id="rId16"/>
    <p:sldId id="279" r:id="rId17"/>
    <p:sldId id="280" r:id="rId18"/>
    <p:sldId id="281" r:id="rId19"/>
    <p:sldId id="282" r:id="rId20"/>
    <p:sldId id="283" r:id="rId21"/>
    <p:sldId id="261" r:id="rId22"/>
    <p:sldId id="266" r:id="rId23"/>
    <p:sldId id="269" r:id="rId24"/>
  </p:sldIdLst>
  <p:sldSz cx="18288000" cy="10287000"/>
  <p:notesSz cx="6858000" cy="9144000"/>
  <p:embeddedFontLst>
    <p:embeddedFont>
      <p:font typeface="Public Sans Bold" charset="0"/>
      <p:regular r:id="rId25"/>
    </p:embeddedFont>
    <p:embeddedFont>
      <p:font typeface="Wingdings 2" pitchFamily="18" charset="2"/>
      <p:regular r:id="rId26"/>
    </p:embeddedFont>
    <p:embeddedFont>
      <p:font typeface="Cambria Math" pitchFamily="18" charset="0"/>
      <p:regular r:id="rId27"/>
    </p:embeddedFont>
    <p:embeddedFont>
      <p:font typeface="Calibri"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a:srgbClr val="FFDC5D"/>
    <a:srgbClr val="FFE893"/>
    <a:srgbClr val="FDFDFD"/>
    <a:srgbClr val="DCE6F2"/>
    <a:srgbClr val="FFC5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4.svg"/><Relationship Id="rId7" Type="http://schemas.openxmlformats.org/officeDocument/2006/relationships/image" Target="../media/image10.gif"/><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2.svg"/><Relationship Id="rId10" Type="http://schemas.openxmlformats.org/officeDocument/2006/relationships/image" Target="../media/image6.sv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35.png"/><Relationship Id="rId10" Type="http://schemas.openxmlformats.org/officeDocument/2006/relationships/image" Target="../media/image34.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2.sv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38.png"/><Relationship Id="rId10" Type="http://schemas.openxmlformats.org/officeDocument/2006/relationships/image" Target="../media/image37.png"/><Relationship Id="rId9"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1.gif"/><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0.gif"/><Relationship Id="rId5"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17" Type="http://schemas.openxmlformats.org/officeDocument/2006/relationships/image" Target="../media/image16.sv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4.svg"/><Relationship Id="rId7"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0.gif"/><Relationship Id="rId11" Type="http://schemas.openxmlformats.org/officeDocument/2006/relationships/image" Target="../media/image10.svg"/><Relationship Id="rId5" Type="http://schemas.openxmlformats.org/officeDocument/2006/relationships/image" Target="../media/image12.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 Id="rId10" Type="http://schemas.openxmlformats.org/officeDocument/2006/relationships/image" Target="../media/image45.png"/><Relationship Id="rId9" Type="http://schemas.openxmlformats.org/officeDocument/2006/relationships/image" Target="../media/image20.sv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5.svg"/></Relationships>
</file>

<file path=ppt/slides/_rels/slide2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5.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48.png"/><Relationship Id="rId14" Type="http://schemas.openxmlformats.org/officeDocument/2006/relationships/image" Target="../media/image9.gif"/></Relationships>
</file>

<file path=ppt/slides/_rels/slide23.xml.rels><?xml version="1.0" encoding="UTF-8" standalone="yes"?>
<Relationships xmlns="http://schemas.openxmlformats.org/package/2006/relationships"><Relationship Id="rId8" Type="http://schemas.openxmlformats.org/officeDocument/2006/relationships/image" Target="../media/image41.svg"/><Relationship Id="rId2" Type="http://schemas.openxmlformats.org/officeDocument/2006/relationships/image" Target="../media/image49.png"/><Relationship Id="rId1" Type="http://schemas.openxmlformats.org/officeDocument/2006/relationships/slideLayout" Target="../slideLayouts/slideLayout7.xml"/><Relationship Id="rId10" Type="http://schemas.openxmlformats.org/officeDocument/2006/relationships/image" Target="../media/image51.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26" Type="http://schemas.openxmlformats.org/officeDocument/2006/relationships/image" Target="../media/image7.png"/><Relationship Id="rId3" Type="http://schemas.openxmlformats.org/officeDocument/2006/relationships/image" Target="../media/image2.svg"/><Relationship Id="rId25" Type="http://schemas.openxmlformats.org/officeDocument/2006/relationships/image" Target="../media/image24.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 Id="rId27"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18.png"/><Relationship Id="rId5" Type="http://schemas.openxmlformats.org/officeDocument/2006/relationships/image" Target="../media/image12.svg"/><Relationship Id="rId10" Type="http://schemas.openxmlformats.org/officeDocument/2006/relationships/image" Target="../media/image17.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8" Type="http://schemas.openxmlformats.org/officeDocument/2006/relationships/image" Target="../media/image21.png"/><Relationship Id="rId3" Type="http://schemas.openxmlformats.org/officeDocument/2006/relationships/image" Target="../media/image16.png"/><Relationship Id="rId21" Type="http://schemas.openxmlformats.org/officeDocument/2006/relationships/image" Target="../media/image15.png"/><Relationship Id="rId17" Type="http://schemas.openxmlformats.org/officeDocument/2006/relationships/image" Target="../media/image16.svg"/><Relationship Id="rId7" Type="http://schemas.openxmlformats.org/officeDocument/2006/relationships/image" Target="../media/image14.svg"/><Relationship Id="rId2" Type="http://schemas.openxmlformats.org/officeDocument/2006/relationships/image" Target="../media/image19.png"/><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2.svg"/><Relationship Id="rId19" Type="http://schemas.openxmlformats.org/officeDocument/2006/relationships/image" Target="../media/image33.svg"/></Relationships>
</file>

<file path=ppt/slides/_rels/slide8.xml.rels><?xml version="1.0" encoding="UTF-8" standalone="yes"?>
<Relationships xmlns="http://schemas.openxmlformats.org/package/2006/relationships"><Relationship Id="rId13" Type="http://schemas.openxmlformats.org/officeDocument/2006/relationships/image" Target="../media/image24.png"/><Relationship Id="rId3" Type="http://schemas.openxmlformats.org/officeDocument/2006/relationships/image" Target="../media/image12.svg"/><Relationship Id="rId12" Type="http://schemas.openxmlformats.org/officeDocument/2006/relationships/image" Target="../media/image230.pn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2.svg"/><Relationship Id="rId10"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9"/>
          <p:cNvSpPr txBox="1"/>
          <p:nvPr/>
        </p:nvSpPr>
        <p:spPr>
          <a:xfrm>
            <a:off x="387927" y="1006376"/>
            <a:ext cx="17526000" cy="2308324"/>
          </a:xfrm>
          <a:prstGeom prst="rect">
            <a:avLst/>
          </a:prstGeom>
        </p:spPr>
        <p:txBody>
          <a:bodyPr wrap="square" lIns="0" tIns="0" rIns="0" bIns="0" rtlCol="0" anchor="t">
            <a:spAutoFit/>
          </a:bodyPr>
          <a:lstStyle/>
          <a:p>
            <a:pPr algn="ctr"/>
            <a:r>
              <a:rPr lang="en-US" sz="5000" smtClean="0">
                <a:solidFill>
                  <a:schemeClr val="accent1">
                    <a:lumMod val="75000"/>
                  </a:schemeClr>
                </a:solidFill>
                <a:latin typeface="Arial" panose="020B0604020202020204" pitchFamily="34" charset="0"/>
                <a:cs typeface="Arial" panose="020B0604020202020204" pitchFamily="34" charset="0"/>
              </a:rPr>
              <a:t>SỞ GIÁO DỤC VÀ ĐÀO TẠO TỈNH BÌNH ĐỊNH</a:t>
            </a:r>
          </a:p>
          <a:p>
            <a:pPr algn="ctr"/>
            <a:r>
              <a:rPr lang="en-US" sz="5000" b="1" smtClean="0">
                <a:solidFill>
                  <a:schemeClr val="accent1">
                    <a:lumMod val="75000"/>
                  </a:schemeClr>
                </a:solidFill>
                <a:latin typeface="Arial" panose="020B0604020202020204" pitchFamily="34" charset="0"/>
                <a:cs typeface="Arial" panose="020B0604020202020204" pitchFamily="34" charset="0"/>
              </a:rPr>
              <a:t>TRƯỜNG THPT NGÔ LÊ TÂN</a:t>
            </a:r>
          </a:p>
          <a:p>
            <a:pPr algn="ctr"/>
            <a:r>
              <a:rPr lang="en-US" sz="5000" b="1" smtClean="0">
                <a:solidFill>
                  <a:schemeClr val="accent1">
                    <a:lumMod val="50000"/>
                  </a:schemeClr>
                </a:solidFill>
                <a:latin typeface="Arial" panose="020B0604020202020204" pitchFamily="34" charset="0"/>
                <a:cs typeface="Arial" panose="020B0604020202020204" pitchFamily="34" charset="0"/>
                <a:sym typeface="Wingdings 2"/>
              </a:rPr>
              <a:t></a:t>
            </a:r>
            <a:r>
              <a:rPr lang="en-US" sz="5000" b="1" smtClean="0">
                <a:solidFill>
                  <a:schemeClr val="accent1">
                    <a:lumMod val="50000"/>
                  </a:schemeClr>
                </a:solidFill>
                <a:latin typeface="Arial" panose="020B0604020202020204" pitchFamily="34" charset="0"/>
                <a:cs typeface="Arial" panose="020B0604020202020204" pitchFamily="34" charset="0"/>
                <a:sym typeface="Wingdings"/>
              </a:rPr>
              <a:t></a:t>
            </a:r>
            <a:r>
              <a:rPr lang="en-US" sz="5000" b="1" smtClean="0">
                <a:solidFill>
                  <a:schemeClr val="accent1">
                    <a:lumMod val="50000"/>
                  </a:schemeClr>
                </a:solidFill>
                <a:latin typeface="Arial" panose="020B0604020202020204" pitchFamily="34" charset="0"/>
                <a:cs typeface="Arial" panose="020B0604020202020204" pitchFamily="34" charset="0"/>
                <a:sym typeface="Wingdings 2"/>
              </a:rPr>
              <a:t></a:t>
            </a:r>
            <a:endParaRPr lang="en-US" sz="5000" b="1" dirty="0">
              <a:solidFill>
                <a:schemeClr val="accent1">
                  <a:lumMod val="50000"/>
                </a:schemeClr>
              </a:solidFill>
              <a:latin typeface="Arial" panose="020B0604020202020204" pitchFamily="34" charset="0"/>
              <a:cs typeface="Arial" panose="020B0604020202020204" pitchFamily="34" charset="0"/>
            </a:endParaRPr>
          </a:p>
        </p:txBody>
      </p:sp>
      <p:sp>
        <p:nvSpPr>
          <p:cNvPr id="3" name="TextBox 9"/>
          <p:cNvSpPr txBox="1"/>
          <p:nvPr/>
        </p:nvSpPr>
        <p:spPr>
          <a:xfrm>
            <a:off x="1143000" y="3239765"/>
            <a:ext cx="14173201" cy="3808735"/>
          </a:xfrm>
          <a:prstGeom prst="rect">
            <a:avLst/>
          </a:prstGeom>
        </p:spPr>
        <p:txBody>
          <a:bodyPr wrap="square" lIns="0" tIns="0" rIns="0" bIns="0" rtlCol="0" anchor="t">
            <a:spAutoFit/>
          </a:bodyPr>
          <a:lstStyle/>
          <a:p>
            <a:pPr>
              <a:lnSpc>
                <a:spcPct val="150000"/>
              </a:lnSpc>
            </a:pPr>
            <a:r>
              <a:rPr lang="en-US" sz="3300" b="1" smtClean="0">
                <a:solidFill>
                  <a:schemeClr val="tx2">
                    <a:lumMod val="50000"/>
                  </a:schemeClr>
                </a:solidFill>
                <a:latin typeface="Arial" panose="020B0604020202020204" pitchFamily="34" charset="0"/>
                <a:cs typeface="Arial" panose="020B0604020202020204" pitchFamily="34" charset="0"/>
              </a:rPr>
              <a:t>- LỚP: 10</a:t>
            </a:r>
          </a:p>
          <a:p>
            <a:pPr>
              <a:lnSpc>
                <a:spcPct val="150000"/>
              </a:lnSpc>
            </a:pPr>
            <a:r>
              <a:rPr lang="en-US" sz="3300" b="1" smtClean="0">
                <a:solidFill>
                  <a:schemeClr val="tx2">
                    <a:lumMod val="50000"/>
                  </a:schemeClr>
                </a:solidFill>
                <a:latin typeface="Arial" panose="020B0604020202020204" pitchFamily="34" charset="0"/>
                <a:cs typeface="Arial" panose="020B0604020202020204" pitchFamily="34" charset="0"/>
              </a:rPr>
              <a:t>- GIÁO VIÊN: HUỲNH THỊ TRANG</a:t>
            </a:r>
          </a:p>
          <a:p>
            <a:pPr>
              <a:lnSpc>
                <a:spcPct val="150000"/>
              </a:lnSpc>
            </a:pPr>
            <a:r>
              <a:rPr lang="en-US" sz="3300" b="1" smtClean="0">
                <a:solidFill>
                  <a:schemeClr val="tx2">
                    <a:lumMod val="50000"/>
                  </a:schemeClr>
                </a:solidFill>
                <a:latin typeface="Arial" panose="020B0604020202020204" pitchFamily="34" charset="0"/>
                <a:cs typeface="Arial" panose="020B0604020202020204" pitchFamily="34" charset="0"/>
              </a:rPr>
              <a:t>- BÀI: 13</a:t>
            </a:r>
          </a:p>
          <a:p>
            <a:pPr>
              <a:lnSpc>
                <a:spcPct val="150000"/>
              </a:lnSpc>
            </a:pPr>
            <a:r>
              <a:rPr lang="en-US" sz="3300" b="1" smtClean="0">
                <a:solidFill>
                  <a:schemeClr val="tx2">
                    <a:lumMod val="50000"/>
                  </a:schemeClr>
                </a:solidFill>
                <a:latin typeface="Arial" panose="020B0604020202020204" pitchFamily="34" charset="0"/>
                <a:cs typeface="Arial" panose="020B0604020202020204" pitchFamily="34" charset="0"/>
              </a:rPr>
              <a:t>- TIẾT: </a:t>
            </a:r>
            <a:r>
              <a:rPr lang="en-US" sz="3300" b="1" smtClean="0">
                <a:solidFill>
                  <a:schemeClr val="tx2">
                    <a:lumMod val="50000"/>
                  </a:schemeClr>
                </a:solidFill>
                <a:latin typeface="Arial" panose="020B0604020202020204" pitchFamily="34" charset="0"/>
                <a:cs typeface="Arial" panose="020B0604020202020204" pitchFamily="34" charset="0"/>
              </a:rPr>
              <a:t>01</a:t>
            </a:r>
            <a:endParaRPr lang="en-US" sz="3300" b="1" smtClean="0">
              <a:solidFill>
                <a:schemeClr val="tx2">
                  <a:lumMod val="50000"/>
                </a:schemeClr>
              </a:solidFill>
              <a:latin typeface="Arial" panose="020B0604020202020204" pitchFamily="34" charset="0"/>
              <a:cs typeface="Arial" panose="020B0604020202020204" pitchFamily="34" charset="0"/>
            </a:endParaRPr>
          </a:p>
          <a:p>
            <a:pPr>
              <a:lnSpc>
                <a:spcPct val="150000"/>
              </a:lnSpc>
            </a:pPr>
            <a:r>
              <a:rPr lang="en-US" sz="3300" b="1" smtClean="0">
                <a:solidFill>
                  <a:schemeClr val="tx2">
                    <a:lumMod val="50000"/>
                  </a:schemeClr>
                </a:solidFill>
                <a:latin typeface="Arial" panose="020B0604020202020204" pitchFamily="34" charset="0"/>
                <a:cs typeface="Arial" panose="020B0604020202020204" pitchFamily="34" charset="0"/>
              </a:rPr>
              <a:t>- CHỦ ĐỀ: CÁC SỐ ĐẶC TRƯNG ĐO XU THẾ TRUNG TÂM</a:t>
            </a:r>
            <a:endParaRPr lang="en-US" sz="3300" b="1" dirty="0" smtClean="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441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2"/>
          <p:cNvGrpSpPr/>
          <p:nvPr/>
        </p:nvGrpSpPr>
        <p:grpSpPr>
          <a:xfrm>
            <a:off x="1028700" y="928132"/>
            <a:ext cx="16643676" cy="4672567"/>
            <a:chOff x="0" y="0"/>
            <a:chExt cx="6281481" cy="4183626"/>
          </a:xfrm>
        </p:grpSpPr>
        <p:sp>
          <p:nvSpPr>
            <p:cNvPr id="23" name="Freeform 23"/>
            <p:cNvSpPr/>
            <p:nvPr/>
          </p:nvSpPr>
          <p:spPr>
            <a:xfrm>
              <a:off x="0" y="0"/>
              <a:ext cx="6281481" cy="4183626"/>
            </a:xfrm>
            <a:custGeom>
              <a:avLst/>
              <a:gdLst/>
              <a:ahLst/>
              <a:cxnLst/>
              <a:rect l="l" t="t" r="r" b="b"/>
              <a:pathLst>
                <a:path w="6281481" h="4183626">
                  <a:moveTo>
                    <a:pt x="6157021" y="4183626"/>
                  </a:moveTo>
                  <a:lnTo>
                    <a:pt x="124460" y="4183626"/>
                  </a:lnTo>
                  <a:cubicBezTo>
                    <a:pt x="55880" y="4183626"/>
                    <a:pt x="0" y="4127746"/>
                    <a:pt x="0" y="4059166"/>
                  </a:cubicBezTo>
                  <a:lnTo>
                    <a:pt x="0" y="124460"/>
                  </a:lnTo>
                  <a:cubicBezTo>
                    <a:pt x="0" y="55880"/>
                    <a:pt x="55880" y="0"/>
                    <a:pt x="124460" y="0"/>
                  </a:cubicBezTo>
                  <a:lnTo>
                    <a:pt x="6157021" y="0"/>
                  </a:lnTo>
                  <a:cubicBezTo>
                    <a:pt x="6225601" y="0"/>
                    <a:pt x="6281481" y="55880"/>
                    <a:pt x="6281481" y="124460"/>
                  </a:cubicBezTo>
                  <a:lnTo>
                    <a:pt x="6281481" y="4059166"/>
                  </a:lnTo>
                  <a:cubicBezTo>
                    <a:pt x="6281481" y="4127746"/>
                    <a:pt x="6225601" y="4183626"/>
                    <a:pt x="6157021" y="4183626"/>
                  </a:cubicBezTo>
                  <a:close/>
                </a:path>
              </a:pathLst>
            </a:custGeom>
            <a:solidFill>
              <a:srgbClr val="100F0D">
                <a:alpha val="4706"/>
              </a:srgbClr>
            </a:solidFill>
          </p:spPr>
        </p:sp>
      </p:grpSp>
      <p:pic>
        <p:nvPicPr>
          <p:cNvPr id="40" name="Picture 40"/>
          <p:cNvPicPr>
            <a:picLocks noChangeAspect="1"/>
          </p:cNvPicPr>
          <p:nvPr/>
        </p:nvPicPr>
        <p:blipFill>
          <a:blip r:embed="rId2"/>
          <a:srcRect/>
          <a:stretch>
            <a:fillRect/>
          </a:stretch>
        </p:blipFill>
        <p:spPr>
          <a:xfrm rot="1175484">
            <a:off x="13531223" y="718373"/>
            <a:ext cx="929906" cy="876447"/>
          </a:xfrm>
          <a:prstGeom prst="rect">
            <a:avLst/>
          </a:prstGeom>
        </p:spPr>
      </p:pic>
      <p:grpSp>
        <p:nvGrpSpPr>
          <p:cNvPr id="63" name="Group 62"/>
          <p:cNvGrpSpPr/>
          <p:nvPr/>
        </p:nvGrpSpPr>
        <p:grpSpPr>
          <a:xfrm>
            <a:off x="1344169" y="481267"/>
            <a:ext cx="2857500" cy="1600200"/>
            <a:chOff x="1028700" y="1028700"/>
            <a:chExt cx="5129945" cy="1837453"/>
          </a:xfrm>
        </p:grpSpPr>
        <p:pic>
          <p:nvPicPr>
            <p:cNvPr id="41" name="Picture 4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28700" y="1028700"/>
              <a:ext cx="5129945" cy="1837453"/>
            </a:xfrm>
            <a:prstGeom prst="rect">
              <a:avLst/>
            </a:prstGeom>
          </p:spPr>
        </p:pic>
        <p:sp>
          <p:nvSpPr>
            <p:cNvPr id="49" name="TextBox 49"/>
            <p:cNvSpPr txBox="1"/>
            <p:nvPr/>
          </p:nvSpPr>
          <p:spPr>
            <a:xfrm>
              <a:off x="1479222" y="1291197"/>
              <a:ext cx="4228902" cy="512961"/>
            </a:xfrm>
            <a:prstGeom prst="rect">
              <a:avLst/>
            </a:prstGeom>
          </p:spPr>
          <p:txBody>
            <a:bodyPr lIns="0" tIns="0" rIns="0" bIns="0" rtlCol="0" anchor="t">
              <a:spAutoFit/>
            </a:bodyPr>
            <a:lstStyle/>
            <a:p>
              <a:pPr marL="0" lvl="0" indent="0" algn="ctr">
                <a:lnSpc>
                  <a:spcPts val="4047"/>
                </a:lnSpc>
              </a:pPr>
              <a:r>
                <a:rPr lang="en-US" sz="4400" b="1" u="none" spc="-36" dirty="0" err="1" smtClean="0">
                  <a:solidFill>
                    <a:srgbClr val="100F0D"/>
                  </a:solidFill>
                  <a:latin typeface="Arial" panose="020B0604020202020204" pitchFamily="34" charset="0"/>
                  <a:cs typeface="Arial" panose="020B0604020202020204" pitchFamily="34" charset="0"/>
                </a:rPr>
                <a:t>Ví</a:t>
              </a:r>
              <a:r>
                <a:rPr lang="en-US" sz="4400" b="1" u="none" spc="-36" dirty="0" smtClean="0">
                  <a:solidFill>
                    <a:srgbClr val="100F0D"/>
                  </a:solidFill>
                  <a:latin typeface="Arial" panose="020B0604020202020204" pitchFamily="34" charset="0"/>
                  <a:cs typeface="Arial" panose="020B0604020202020204" pitchFamily="34" charset="0"/>
                </a:rPr>
                <a:t> </a:t>
              </a:r>
              <a:r>
                <a:rPr lang="en-US" sz="4400" b="1" u="none" spc="-36" dirty="0" err="1" smtClean="0">
                  <a:solidFill>
                    <a:srgbClr val="100F0D"/>
                  </a:solidFill>
                  <a:latin typeface="Arial" panose="020B0604020202020204" pitchFamily="34" charset="0"/>
                  <a:cs typeface="Arial" panose="020B0604020202020204" pitchFamily="34" charset="0"/>
                </a:rPr>
                <a:t>dụ</a:t>
              </a:r>
              <a:r>
                <a:rPr lang="en-US" sz="4400" b="1" u="none" spc="-36" dirty="0" smtClean="0">
                  <a:solidFill>
                    <a:srgbClr val="100F0D"/>
                  </a:solidFill>
                  <a:latin typeface="Arial" panose="020B0604020202020204" pitchFamily="34" charset="0"/>
                  <a:cs typeface="Arial" panose="020B0604020202020204" pitchFamily="34" charset="0"/>
                </a:rPr>
                <a:t> 1</a:t>
              </a:r>
              <a:endParaRPr lang="en-US" sz="4400" b="1" u="none" spc="-36" dirty="0">
                <a:solidFill>
                  <a:srgbClr val="100F0D"/>
                </a:solidFill>
                <a:latin typeface="Arial" panose="020B0604020202020204" pitchFamily="34" charset="0"/>
                <a:cs typeface="Arial" panose="020B0604020202020204" pitchFamily="34" charset="0"/>
              </a:endParaRPr>
            </a:p>
          </p:txBody>
        </p:sp>
      </p:grpSp>
      <p:sp>
        <p:nvSpPr>
          <p:cNvPr id="64" name="TextBox 63"/>
          <p:cNvSpPr txBox="1"/>
          <p:nvPr/>
        </p:nvSpPr>
        <p:spPr>
          <a:xfrm>
            <a:off x="1318769" y="1873538"/>
            <a:ext cx="9601200" cy="3416320"/>
          </a:xfrm>
          <a:prstGeom prst="rect">
            <a:avLst/>
          </a:prstGeom>
          <a:noFill/>
        </p:spPr>
        <p:txBody>
          <a:bodyPr wrap="square" rtlCol="0">
            <a:spAutoFit/>
          </a:bodyPr>
          <a:lstStyle/>
          <a:p>
            <a:pPr algn="just">
              <a:lnSpc>
                <a:spcPct val="150000"/>
              </a:lnSpc>
            </a:pPr>
            <a:r>
              <a:rPr lang="en-US" sz="3600" dirty="0" err="1" smtClean="0">
                <a:latin typeface="Arial" panose="020B0604020202020204" pitchFamily="34" charset="0"/>
                <a:cs typeface="Arial" panose="020B0604020202020204" pitchFamily="34" charset="0"/>
              </a:rPr>
              <a:t>Thống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kê</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cuốn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sách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mỗi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trong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lớp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đã</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đọc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trong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năm</a:t>
            </a:r>
            <a:r>
              <a:rPr lang="en-US" sz="3600" dirty="0" smtClean="0">
                <a:latin typeface="Arial" panose="020B0604020202020204" pitchFamily="34" charset="0"/>
                <a:cs typeface="Arial" panose="020B0604020202020204" pitchFamily="34" charset="0"/>
              </a:rPr>
              <a:t> 2021, An </a:t>
            </a:r>
            <a:r>
              <a:rPr lang="en-US" sz="3600" dirty="0" err="1" smtClean="0">
                <a:latin typeface="Arial" panose="020B0604020202020204" pitchFamily="34" charset="0"/>
                <a:cs typeface="Arial" panose="020B0604020202020204" pitchFamily="34" charset="0"/>
              </a:rPr>
              <a:t>thu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được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kết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quả</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bảng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Hỏi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trong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năm</a:t>
            </a:r>
            <a:r>
              <a:rPr lang="en-US" sz="3600" dirty="0" smtClean="0">
                <a:latin typeface="Arial" panose="020B0604020202020204" pitchFamily="34" charset="0"/>
                <a:cs typeface="Arial" panose="020B0604020202020204" pitchFamily="34" charset="0"/>
              </a:rPr>
              <a:t> 2021, </a:t>
            </a:r>
            <a:r>
              <a:rPr lang="en-US" sz="3600" dirty="0" err="1" smtClean="0">
                <a:latin typeface="Arial" panose="020B0604020202020204" pitchFamily="34" charset="0"/>
                <a:cs typeface="Arial" panose="020B0604020202020204" pitchFamily="34" charset="0"/>
              </a:rPr>
              <a:t>trung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mỗi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trong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lớp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đọc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nhiêu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cuốn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sách</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graphicFrame>
        <p:nvGraphicFramePr>
          <p:cNvPr id="65" name="Table 64"/>
          <p:cNvGraphicFramePr>
            <a:graphicFrameLocks noGrp="1"/>
          </p:cNvGraphicFramePr>
          <p:nvPr>
            <p:extLst>
              <p:ext uri="{D42A27DB-BD31-4B8C-83A1-F6EECF244321}">
                <p14:modId xmlns:p14="http://schemas.microsoft.com/office/powerpoint/2010/main" val="2359836306"/>
              </p:ext>
            </p:extLst>
          </p:nvPr>
        </p:nvGraphicFramePr>
        <p:xfrm>
          <a:off x="11235438" y="2081467"/>
          <a:ext cx="6265162" cy="3102124"/>
        </p:xfrm>
        <a:graphic>
          <a:graphicData uri="http://schemas.openxmlformats.org/drawingml/2006/table">
            <a:tbl>
              <a:tblPr firstRow="1" bandRow="1">
                <a:tableStyleId>{5940675A-B579-460E-94D1-54222C63F5DA}</a:tableStyleId>
              </a:tblPr>
              <a:tblGrid>
                <a:gridCol w="2071806"/>
                <a:gridCol w="914400"/>
                <a:gridCol w="838200"/>
                <a:gridCol w="840556"/>
                <a:gridCol w="838200"/>
                <a:gridCol w="762000"/>
              </a:tblGrid>
              <a:tr h="1364764">
                <a:tc>
                  <a:txBody>
                    <a:bodyPr/>
                    <a:lstStyle/>
                    <a:p>
                      <a:pPr>
                        <a:lnSpc>
                          <a:spcPct val="150000"/>
                        </a:lnSpc>
                      </a:pPr>
                      <a:r>
                        <a:rPr lang="en-US" sz="3600" dirty="0" err="1" smtClean="0">
                          <a:latin typeface="Arial" panose="020B0604020202020204" pitchFamily="34" charset="0"/>
                          <a:cs typeface="Arial" panose="020B0604020202020204" pitchFamily="34" charset="0"/>
                        </a:rPr>
                        <a:t>Số</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cuốn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sách</a:t>
                      </a:r>
                      <a:endParaRPr lang="en-US" sz="3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algn="ctr">
                        <a:lnSpc>
                          <a:spcPct val="150000"/>
                        </a:lnSpc>
                      </a:pPr>
                      <a:r>
                        <a:rPr lang="en-US" sz="3600" dirty="0" smtClean="0">
                          <a:latin typeface="Arial" panose="020B0604020202020204" pitchFamily="34" charset="0"/>
                          <a:cs typeface="Arial" panose="020B0604020202020204" pitchFamily="34" charset="0"/>
                        </a:rPr>
                        <a:t>1</a:t>
                      </a:r>
                      <a:endParaRPr lang="en-US" sz="36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lnSpc>
                          <a:spcPct val="150000"/>
                        </a:lnSpc>
                      </a:pPr>
                      <a:r>
                        <a:rPr lang="en-US" sz="3600" dirty="0" smtClean="0">
                          <a:latin typeface="Arial" panose="020B0604020202020204" pitchFamily="34" charset="0"/>
                          <a:cs typeface="Arial" panose="020B0604020202020204" pitchFamily="34" charset="0"/>
                        </a:rPr>
                        <a:t>2</a:t>
                      </a:r>
                      <a:endParaRPr lang="en-US" sz="36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lnSpc>
                          <a:spcPct val="150000"/>
                        </a:lnSpc>
                      </a:pPr>
                      <a:r>
                        <a:rPr lang="en-US" sz="3600" dirty="0" smtClean="0">
                          <a:latin typeface="Arial" panose="020B0604020202020204" pitchFamily="34" charset="0"/>
                          <a:cs typeface="Arial" panose="020B0604020202020204" pitchFamily="34" charset="0"/>
                        </a:rPr>
                        <a:t>3</a:t>
                      </a:r>
                      <a:endParaRPr lang="en-US" sz="36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lnSpc>
                          <a:spcPct val="150000"/>
                        </a:lnSpc>
                      </a:pPr>
                      <a:r>
                        <a:rPr lang="en-US" sz="3600" dirty="0" smtClean="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lnSpc>
                          <a:spcPct val="150000"/>
                        </a:lnSpc>
                      </a:pPr>
                      <a:r>
                        <a:rPr lang="en-US" sz="36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r>
              <a:tr h="1364764">
                <a:tc>
                  <a:txBody>
                    <a:bodyPr/>
                    <a:lstStyle/>
                    <a:p>
                      <a:pPr>
                        <a:lnSpc>
                          <a:spcPct val="150000"/>
                        </a:lnSpc>
                      </a:pPr>
                      <a:r>
                        <a:rPr lang="en-US" sz="3600" dirty="0" err="1" smtClean="0">
                          <a:latin typeface="Arial" panose="020B0604020202020204" pitchFamily="34" charset="0"/>
                          <a:cs typeface="Arial" panose="020B0604020202020204" pitchFamily="34" charset="0"/>
                        </a:rPr>
                        <a:t>Số</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bạn</a:t>
                      </a:r>
                      <a:endParaRPr lang="en-US" sz="3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algn="ctr">
                        <a:lnSpc>
                          <a:spcPct val="150000"/>
                        </a:lnSpc>
                      </a:pPr>
                      <a:r>
                        <a:rPr lang="en-US" sz="3600" dirty="0" smtClean="0">
                          <a:latin typeface="Arial" panose="020B0604020202020204" pitchFamily="34" charset="0"/>
                          <a:cs typeface="Arial" panose="020B0604020202020204" pitchFamily="34" charset="0"/>
                        </a:rPr>
                        <a:t>3</a:t>
                      </a:r>
                      <a:endParaRPr lang="en-US" sz="36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lnSpc>
                          <a:spcPct val="150000"/>
                        </a:lnSpc>
                      </a:pPr>
                      <a:r>
                        <a:rPr lang="en-US" sz="36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lnSpc>
                          <a:spcPct val="150000"/>
                        </a:lnSpc>
                      </a:pPr>
                      <a:r>
                        <a:rPr lang="en-US" sz="3600" dirty="0" smtClean="0">
                          <a:latin typeface="Arial" panose="020B0604020202020204" pitchFamily="34" charset="0"/>
                          <a:cs typeface="Arial" panose="020B0604020202020204" pitchFamily="34" charset="0"/>
                        </a:rPr>
                        <a:t>15</a:t>
                      </a:r>
                      <a:endParaRPr lang="en-US" sz="36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lnSpc>
                          <a:spcPct val="150000"/>
                        </a:lnSpc>
                      </a:pPr>
                      <a:r>
                        <a:rPr lang="en-US" sz="3600" dirty="0" smtClean="0">
                          <a:latin typeface="Arial" panose="020B0604020202020204" pitchFamily="34" charset="0"/>
                          <a:cs typeface="Arial" panose="020B0604020202020204" pitchFamily="34" charset="0"/>
                        </a:rPr>
                        <a:t>10</a:t>
                      </a:r>
                      <a:endParaRPr lang="en-US" sz="36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lnSpc>
                          <a:spcPct val="150000"/>
                        </a:lnSpc>
                      </a:pPr>
                      <a:r>
                        <a:rPr lang="en-US" sz="3600" dirty="0" smtClean="0">
                          <a:latin typeface="Arial" panose="020B0604020202020204" pitchFamily="34" charset="0"/>
                          <a:cs typeface="Arial" panose="020B0604020202020204" pitchFamily="34" charset="0"/>
                        </a:rPr>
                        <a:t>7</a:t>
                      </a:r>
                      <a:endParaRPr lang="en-US" sz="36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r>
            </a:tbl>
          </a:graphicData>
        </a:graphic>
      </p:graphicFrame>
      <p:sp>
        <p:nvSpPr>
          <p:cNvPr id="66" name="TextBox 65"/>
          <p:cNvSpPr txBox="1"/>
          <p:nvPr/>
        </p:nvSpPr>
        <p:spPr>
          <a:xfrm>
            <a:off x="1028700" y="5940992"/>
            <a:ext cx="1333500" cy="707886"/>
          </a:xfrm>
          <a:prstGeom prst="rect">
            <a:avLst/>
          </a:prstGeom>
          <a:noFill/>
        </p:spPr>
        <p:txBody>
          <a:bodyPr wrap="square" rtlCol="0">
            <a:spAutoFit/>
          </a:bodyPr>
          <a:lstStyle/>
          <a:p>
            <a:r>
              <a:rPr lang="en-US" sz="4000" b="1" u="sng" dirty="0" err="1" smtClean="0">
                <a:solidFill>
                  <a:srgbClr val="C00000"/>
                </a:solidFill>
                <a:latin typeface="Arial" panose="020B0604020202020204" pitchFamily="34" charset="0"/>
                <a:cs typeface="Arial" panose="020B0604020202020204" pitchFamily="34" charset="0"/>
              </a:rPr>
              <a:t>Giải</a:t>
            </a:r>
            <a:r>
              <a:rPr lang="en-US" sz="4000" b="1" u="sng" dirty="0" smtClean="0">
                <a:solidFill>
                  <a:srgbClr val="C00000"/>
                </a:solidFill>
                <a:latin typeface="Arial" panose="020B0604020202020204" pitchFamily="34" charset="0"/>
                <a:cs typeface="Arial" panose="020B0604020202020204" pitchFamily="34" charset="0"/>
              </a:rPr>
              <a:t>:</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7" name="TextBox 66"/>
              <p:cNvSpPr txBox="1"/>
              <p:nvPr/>
            </p:nvSpPr>
            <p:spPr>
              <a:xfrm>
                <a:off x="2590800" y="5831360"/>
                <a:ext cx="14554200" cy="3393621"/>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Số </a:t>
                </a:r>
                <a:r>
                  <a:rPr lang="en-US" sz="3600" dirty="0" err="1" smtClean="0">
                    <a:latin typeface="Arial" panose="020B0604020202020204" pitchFamily="34" charset="0"/>
                    <a:cs typeface="Arial" panose="020B0604020202020204" pitchFamily="34" charset="0"/>
                  </a:rPr>
                  <a:t>bạn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trong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lớp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n = 3 + 5 + 15 + 10 + 7 = 40 (</a:t>
                </a:r>
                <a:r>
                  <a:rPr lang="en-US" sz="3600" dirty="0" err="1" smtClean="0">
                    <a:latin typeface="Arial" panose="020B0604020202020204" pitchFamily="34" charset="0"/>
                    <a:cs typeface="Arial" panose="020B0604020202020204" pitchFamily="34" charset="0"/>
                  </a:rPr>
                  <a:t>bạn</a:t>
                </a:r>
                <a:r>
                  <a:rPr lang="en-US" sz="3600" dirty="0" smtClean="0">
                    <a:latin typeface="Arial" panose="020B0604020202020204" pitchFamily="34" charset="0"/>
                    <a:cs typeface="Arial" panose="020B0604020202020204" pitchFamily="34" charset="0"/>
                  </a:rPr>
                  <a:t>)</a:t>
                </a:r>
              </a:p>
              <a:p>
                <a:pPr algn="just">
                  <a:lnSpc>
                    <a:spcPct val="150000"/>
                  </a:lnSpc>
                </a:pPr>
                <a:r>
                  <a:rPr lang="en-US" sz="3600" dirty="0" err="1" smtClean="0">
                    <a:latin typeface="Arial" panose="020B0604020202020204" pitchFamily="34" charset="0"/>
                    <a:cs typeface="Arial" panose="020B0604020202020204" pitchFamily="34" charset="0"/>
                  </a:rPr>
                  <a:t>Trong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năm</a:t>
                </a:r>
                <a:r>
                  <a:rPr lang="en-US" sz="3600" dirty="0" smtClean="0">
                    <a:latin typeface="Arial" panose="020B0604020202020204" pitchFamily="34" charset="0"/>
                    <a:cs typeface="Arial" panose="020B0604020202020204" pitchFamily="34" charset="0"/>
                  </a:rPr>
                  <a:t> 2021, </a:t>
                </a:r>
                <a:r>
                  <a:rPr lang="en-US" sz="3600" dirty="0" err="1" smtClean="0">
                    <a:latin typeface="Arial" panose="020B0604020202020204" pitchFamily="34" charset="0"/>
                    <a:cs typeface="Arial" panose="020B0604020202020204" pitchFamily="34" charset="0"/>
                  </a:rPr>
                  <a:t>trung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mỗi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trong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lớp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đọc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cuốn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sách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a:t>
                </a:r>
              </a:p>
              <a:p>
                <a:pPr algn="ctr">
                  <a:lnSpc>
                    <a:spcPct val="150000"/>
                  </a:lnSpc>
                </a:pP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3.1 + 5.2 + 3.15 + 4. 10 + 5. 7</m:t>
                        </m:r>
                      </m:num>
                      <m:den>
                        <m:r>
                          <a:rPr lang="en-US" sz="5400" b="0" i="1" smtClean="0">
                            <a:latin typeface="Cambria Math" panose="02040503050406030204" pitchFamily="18" charset="0"/>
                            <a:cs typeface="Arial" panose="020B0604020202020204" pitchFamily="34" charset="0"/>
                          </a:rPr>
                          <m:t>40</m:t>
                        </m:r>
                      </m:den>
                    </m:f>
                  </m:oMath>
                </a14:m>
                <a:r>
                  <a:rPr lang="en-US" sz="3600" dirty="0" smtClean="0">
                    <a:latin typeface="Arial" panose="020B0604020202020204" pitchFamily="34" charset="0"/>
                    <a:cs typeface="Arial" panose="020B0604020202020204" pitchFamily="34" charset="0"/>
                  </a:rPr>
                  <a:t> = 3,325 (</a:t>
                </a:r>
                <a:r>
                  <a:rPr lang="en-US" sz="3600" dirty="0" err="1" smtClean="0">
                    <a:latin typeface="Arial" panose="020B0604020202020204" pitchFamily="34" charset="0"/>
                    <a:cs typeface="Arial" panose="020B0604020202020204" pitchFamily="34" charset="0"/>
                  </a:rPr>
                  <a:t>cuốn</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2590800" y="5831360"/>
                <a:ext cx="14554200" cy="3393621"/>
              </a:xfrm>
              <a:prstGeom prst="rect">
                <a:avLst/>
              </a:prstGeom>
              <a:blipFill rotWithShape="0">
                <a:blip r:embed="rId7"/>
                <a:stretch>
                  <a:fillRect l="-1256"/>
                </a:stretch>
              </a:blipFill>
            </p:spPr>
            <p:txBody>
              <a:bodyPr/>
              <a:lstStyle/>
              <a:p>
                <a:r>
                  <a:rPr lang="en-US">
                    <a:noFill/>
                  </a:rPr>
                  <a:t> </a:t>
                </a:r>
              </a:p>
            </p:txBody>
          </p:sp>
        </mc:Fallback>
      </mc:AlternateContent>
    </p:spTree>
    <p:extLst>
      <p:ext uri="{BB962C8B-B14F-4D97-AF65-F5344CB8AC3E}">
        <p14:creationId xmlns:p14="http://schemas.microsoft.com/office/powerpoint/2010/main" val="3705793039"/>
      </p:ext>
    </p:extLst>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p:tgtEl>
                                          <p:spTgt spid="63"/>
                                        </p:tgtEl>
                                        <p:attrNameLst>
                                          <p:attrName>ppt_y</p:attrName>
                                        </p:attrNameLst>
                                      </p:cBhvr>
                                      <p:tavLst>
                                        <p:tav tm="0">
                                          <p:val>
                                            <p:strVal val="#ppt_y+#ppt_h*1.125000"/>
                                          </p:val>
                                        </p:tav>
                                        <p:tav tm="100000">
                                          <p:val>
                                            <p:strVal val="#ppt_y"/>
                                          </p:val>
                                        </p:tav>
                                      </p:tavLst>
                                    </p:anim>
                                    <p:animEffect transition="in" filter="wipe(up)">
                                      <p:cBhvr>
                                        <p:cTn id="8" dur="500"/>
                                        <p:tgtEl>
                                          <p:spTgt spid="63"/>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dissolve">
                                      <p:cBhvr>
                                        <p:cTn id="13" dur="500"/>
                                        <p:tgtEl>
                                          <p:spTgt spid="64"/>
                                        </p:tgtEl>
                                      </p:cBhvr>
                                    </p:animEffect>
                                  </p:childTnLst>
                                </p:cTn>
                              </p:par>
                              <p:par>
                                <p:cTn id="14" presetID="9"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dissolve">
                                      <p:cBhvr>
                                        <p:cTn id="16" dur="500"/>
                                        <p:tgtEl>
                                          <p:spTgt spid="65"/>
                                        </p:tgtEl>
                                      </p:cBhvr>
                                    </p:animEffect>
                                  </p:childTnLst>
                                </p:cTn>
                              </p:par>
                              <p:par>
                                <p:cTn id="17" presetID="10"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p:cTn id="24" dur="500" fill="hold"/>
                                        <p:tgtEl>
                                          <p:spTgt spid="66"/>
                                        </p:tgtEl>
                                        <p:attrNameLst>
                                          <p:attrName>ppt_w</p:attrName>
                                        </p:attrNameLst>
                                      </p:cBhvr>
                                      <p:tavLst>
                                        <p:tav tm="0">
                                          <p:val>
                                            <p:fltVal val="0"/>
                                          </p:val>
                                        </p:tav>
                                        <p:tav tm="100000">
                                          <p:val>
                                            <p:strVal val="#ppt_w"/>
                                          </p:val>
                                        </p:tav>
                                      </p:tavLst>
                                    </p:anim>
                                    <p:anim calcmode="lin" valueType="num">
                                      <p:cBhvr>
                                        <p:cTn id="25" dur="500" fill="hold"/>
                                        <p:tgtEl>
                                          <p:spTgt spid="66"/>
                                        </p:tgtEl>
                                        <p:attrNameLst>
                                          <p:attrName>ppt_h</p:attrName>
                                        </p:attrNameLst>
                                      </p:cBhvr>
                                      <p:tavLst>
                                        <p:tav tm="0">
                                          <p:val>
                                            <p:fltVal val="0"/>
                                          </p:val>
                                        </p:tav>
                                        <p:tav tm="100000">
                                          <p:val>
                                            <p:strVal val="#ppt_h"/>
                                          </p:val>
                                        </p:tav>
                                      </p:tavLst>
                                    </p:anim>
                                    <p:animEffect transition="in" filter="fade">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rot="20725757">
            <a:off x="1683671" y="337733"/>
            <a:ext cx="3796051" cy="2360453"/>
            <a:chOff x="10609214" y="5969052"/>
            <a:chExt cx="4689209" cy="2915835"/>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21064">
              <a:off x="10609214" y="5969052"/>
              <a:ext cx="4689209" cy="2915835"/>
            </a:xfrm>
            <a:prstGeom prst="rect">
              <a:avLst/>
            </a:prstGeom>
          </p:spPr>
        </p:pic>
        <p:sp>
          <p:nvSpPr>
            <p:cNvPr id="7" name="TextBox 7"/>
            <p:cNvSpPr txBox="1"/>
            <p:nvPr/>
          </p:nvSpPr>
          <p:spPr>
            <a:xfrm rot="310024">
              <a:off x="11030757" y="6271775"/>
              <a:ext cx="3722200" cy="1452514"/>
            </a:xfrm>
            <a:prstGeom prst="rect">
              <a:avLst/>
            </a:prstGeom>
          </p:spPr>
          <p:txBody>
            <a:bodyPr wrap="square" lIns="0" tIns="0" rIns="0" bIns="0" rtlCol="0" anchor="ctr">
              <a:spAutoFit/>
            </a:bodyPr>
            <a:lstStyle/>
            <a:p>
              <a:pPr marL="0" lvl="0" indent="0" algn="ctr">
                <a:lnSpc>
                  <a:spcPts val="5927"/>
                </a:lnSpc>
              </a:pPr>
              <a:endParaRPr sz="4800" b="1" dirty="0">
                <a:solidFill>
                  <a:srgbClr val="C00000"/>
                </a:solidFill>
                <a:latin typeface="Arial" panose="020B0604020202020204" pitchFamily="34" charset="0"/>
                <a:cs typeface="Arial" panose="020B0604020202020204" pitchFamily="34" charset="0"/>
              </a:endParaRPr>
            </a:p>
            <a:p>
              <a:pPr marL="0" lvl="0" indent="0" algn="ctr">
                <a:lnSpc>
                  <a:spcPts val="5927"/>
                </a:lnSpc>
              </a:pPr>
              <a:r>
                <a:rPr lang="en-US" sz="4800" b="1" dirty="0" smtClean="0">
                  <a:solidFill>
                    <a:srgbClr val="C00000"/>
                  </a:solidFill>
                  <a:latin typeface="Arial" panose="020B0604020202020204" pitchFamily="34" charset="0"/>
                  <a:cs typeface="Arial" panose="020B0604020202020204" pitchFamily="34" charset="0"/>
                </a:rPr>
                <a:t>Ý </a:t>
              </a:r>
              <a:r>
                <a:rPr lang="en-US" sz="4800" b="1" dirty="0" err="1" smtClean="0">
                  <a:solidFill>
                    <a:srgbClr val="C00000"/>
                  </a:solidFill>
                  <a:latin typeface="Arial" panose="020B0604020202020204" pitchFamily="34" charset="0"/>
                  <a:cs typeface="Arial" panose="020B0604020202020204" pitchFamily="34" charset="0"/>
                </a:rPr>
                <a:t>nghĩa</a:t>
              </a:r>
              <a:endParaRPr lang="en-US" sz="4800" b="1" dirty="0">
                <a:solidFill>
                  <a:srgbClr val="C00000"/>
                </a:solidFill>
                <a:latin typeface="Arial" panose="020B0604020202020204" pitchFamily="34" charset="0"/>
                <a:cs typeface="Arial" panose="020B0604020202020204" pitchFamily="34" charset="0"/>
              </a:endParaRPr>
            </a:p>
          </p:txBody>
        </p:sp>
      </p:grpSp>
      <p:grpSp>
        <p:nvGrpSpPr>
          <p:cNvPr id="10" name="Group 9"/>
          <p:cNvGrpSpPr/>
          <p:nvPr/>
        </p:nvGrpSpPr>
        <p:grpSpPr>
          <a:xfrm>
            <a:off x="2895597" y="2781300"/>
            <a:ext cx="12725399" cy="6781800"/>
            <a:chOff x="2895597" y="2781300"/>
            <a:chExt cx="12725399" cy="678180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895597" y="2781300"/>
              <a:ext cx="12725399" cy="6781800"/>
            </a:xfrm>
            <a:prstGeom prst="rect">
              <a:avLst/>
            </a:prstGeom>
          </p:spPr>
        </p:pic>
        <p:sp>
          <p:nvSpPr>
            <p:cNvPr id="9" name="Rectangle 8"/>
            <p:cNvSpPr/>
            <p:nvPr/>
          </p:nvSpPr>
          <p:spPr>
            <a:xfrm>
              <a:off x="3886196" y="3231374"/>
              <a:ext cx="10744200" cy="4154984"/>
            </a:xfrm>
            <a:prstGeom prst="rect">
              <a:avLst/>
            </a:prstGeom>
          </p:spPr>
          <p:txBody>
            <a:bodyPr wrap="square">
              <a:spAutoFit/>
            </a:bodyPr>
            <a:lstStyle/>
            <a:p>
              <a:pPr algn="just">
                <a:lnSpc>
                  <a:spcPct val="150000"/>
                </a:lnSpc>
              </a:pP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trị</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cộng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vị</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p>
          </p:txBody>
        </p:sp>
      </p:grpSp>
      <p:pic>
        <p:nvPicPr>
          <p:cNvPr id="11" name="Picture 40"/>
          <p:cNvPicPr>
            <a:picLocks noChangeAspect="1"/>
          </p:cNvPicPr>
          <p:nvPr/>
        </p:nvPicPr>
        <p:blipFill>
          <a:blip r:embed="rId7"/>
          <a:srcRect/>
          <a:stretch>
            <a:fillRect/>
          </a:stretch>
        </p:blipFill>
        <p:spPr>
          <a:xfrm>
            <a:off x="4851993" y="1826395"/>
            <a:ext cx="1391313" cy="131132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578" y="4230481"/>
            <a:ext cx="1949720" cy="2156770"/>
          </a:xfrm>
          <a:prstGeom prst="rect">
            <a:avLst/>
          </a:prstGeom>
        </p:spPr>
      </p:pic>
      <p:pic>
        <p:nvPicPr>
          <p:cNvPr id="13"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173200" y="5470984"/>
            <a:ext cx="3632846" cy="48196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1" y="502509"/>
            <a:ext cx="17144999" cy="9281981"/>
            <a:chOff x="0" y="0"/>
            <a:chExt cx="6281481" cy="5370012"/>
          </a:xfrm>
        </p:grpSpPr>
        <p:sp>
          <p:nvSpPr>
            <p:cNvPr id="3" name="Freeform 3"/>
            <p:cNvSpPr/>
            <p:nvPr/>
          </p:nvSpPr>
          <p:spPr>
            <a:xfrm>
              <a:off x="0" y="0"/>
              <a:ext cx="6281481" cy="5370012"/>
            </a:xfrm>
            <a:custGeom>
              <a:avLst/>
              <a:gdLst/>
              <a:ahLst/>
              <a:cxnLst/>
              <a:rect l="l" t="t" r="r" b="b"/>
              <a:pathLst>
                <a:path w="6281481" h="5370012">
                  <a:moveTo>
                    <a:pt x="6157021" y="5370012"/>
                  </a:moveTo>
                  <a:lnTo>
                    <a:pt x="124460" y="5370012"/>
                  </a:lnTo>
                  <a:cubicBezTo>
                    <a:pt x="55880" y="5370012"/>
                    <a:pt x="0" y="5314132"/>
                    <a:pt x="0" y="5245552"/>
                  </a:cubicBezTo>
                  <a:lnTo>
                    <a:pt x="0" y="124460"/>
                  </a:lnTo>
                  <a:cubicBezTo>
                    <a:pt x="0" y="55880"/>
                    <a:pt x="55880" y="0"/>
                    <a:pt x="124460" y="0"/>
                  </a:cubicBezTo>
                  <a:lnTo>
                    <a:pt x="6157021" y="0"/>
                  </a:lnTo>
                  <a:cubicBezTo>
                    <a:pt x="6225601" y="0"/>
                    <a:pt x="6281481" y="55880"/>
                    <a:pt x="6281481" y="124460"/>
                  </a:cubicBezTo>
                  <a:lnTo>
                    <a:pt x="6281481" y="5245552"/>
                  </a:lnTo>
                  <a:cubicBezTo>
                    <a:pt x="6281481" y="5314132"/>
                    <a:pt x="6225601" y="5370012"/>
                    <a:pt x="6157021" y="5370012"/>
                  </a:cubicBezTo>
                  <a:close/>
                </a:path>
              </a:pathLst>
            </a:custGeom>
            <a:solidFill>
              <a:srgbClr val="100F0D">
                <a:alpha val="4706"/>
              </a:srgbClr>
            </a:solidFill>
          </p:spPr>
        </p:sp>
      </p:grpSp>
      <p:grpSp>
        <p:nvGrpSpPr>
          <p:cNvPr id="30" name="Group 29"/>
          <p:cNvGrpSpPr/>
          <p:nvPr/>
        </p:nvGrpSpPr>
        <p:grpSpPr>
          <a:xfrm>
            <a:off x="1371600" y="800101"/>
            <a:ext cx="4152900" cy="2285999"/>
            <a:chOff x="1143000" y="800100"/>
            <a:chExt cx="4152900" cy="2316368"/>
          </a:xfrm>
        </p:grpSpPr>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43000" y="800100"/>
              <a:ext cx="4152900" cy="2316368"/>
            </a:xfrm>
            <a:prstGeom prst="rect">
              <a:avLst/>
            </a:prstGeom>
          </p:spPr>
        </p:pic>
        <p:sp>
          <p:nvSpPr>
            <p:cNvPr id="29" name="TextBox 28"/>
            <p:cNvSpPr txBox="1"/>
            <p:nvPr/>
          </p:nvSpPr>
          <p:spPr>
            <a:xfrm>
              <a:off x="1466850" y="1227450"/>
              <a:ext cx="3505200" cy="769441"/>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Luyện</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1</a:t>
              </a:r>
              <a:endParaRPr lang="en-US" sz="4400" b="1" dirty="0">
                <a:solidFill>
                  <a:srgbClr val="002060"/>
                </a:solidFill>
                <a:latin typeface="Arial" panose="020B0604020202020204" pitchFamily="34" charset="0"/>
                <a:cs typeface="Arial" panose="020B0604020202020204" pitchFamily="34" charset="0"/>
              </a:endParaRPr>
            </a:p>
          </p:txBody>
        </p:sp>
      </p:grpSp>
      <p:sp>
        <p:nvSpPr>
          <p:cNvPr id="31" name="Rectangle 30"/>
          <p:cNvSpPr/>
          <p:nvPr/>
        </p:nvSpPr>
        <p:spPr>
          <a:xfrm>
            <a:off x="5829299" y="800101"/>
            <a:ext cx="10439400" cy="193899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Bảng sau cho biết thời gian chạy cự li 100m của các bạn trong lớp (đơn vị giây</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3573780465"/>
              </p:ext>
            </p:extLst>
          </p:nvPr>
        </p:nvGraphicFramePr>
        <p:xfrm>
          <a:off x="1866899" y="3183700"/>
          <a:ext cx="14630401" cy="1610492"/>
        </p:xfrm>
        <a:graphic>
          <a:graphicData uri="http://schemas.openxmlformats.org/drawingml/2006/table">
            <a:tbl>
              <a:tblPr firstRow="1" bandRow="1">
                <a:tableStyleId>{5940675A-B579-460E-94D1-54222C63F5DA}</a:tableStyleId>
              </a:tblPr>
              <a:tblGrid>
                <a:gridCol w="2878161"/>
                <a:gridCol w="2350448"/>
                <a:gridCol w="2350448"/>
                <a:gridCol w="2350448"/>
                <a:gridCol w="2350448"/>
                <a:gridCol w="2350448"/>
              </a:tblGrid>
              <a:tr h="805246">
                <a:tc>
                  <a:txBody>
                    <a:bodyPr/>
                    <a:lstStyle/>
                    <a:p>
                      <a:pPr algn="l"/>
                      <a:r>
                        <a:rPr lang="en-US" sz="4000" dirty="0" err="1" smtClean="0">
                          <a:latin typeface="Arial" panose="020B0604020202020204" pitchFamily="34" charset="0"/>
                          <a:cs typeface="Arial" panose="020B0604020202020204" pitchFamily="34" charset="0"/>
                        </a:rPr>
                        <a:t>Thời</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gian</a:t>
                      </a:r>
                      <a:endParaRPr lang="en-US" sz="4000"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ctr"/>
                      <a:r>
                        <a:rPr lang="en-US" sz="4000" dirty="0" smtClean="0">
                          <a:latin typeface="Arial" panose="020B0604020202020204" pitchFamily="34" charset="0"/>
                          <a:cs typeface="Arial" panose="020B0604020202020204" pitchFamily="34" charset="0"/>
                        </a:rPr>
                        <a:t>12</a:t>
                      </a:r>
                      <a:endParaRPr lang="en-US" sz="4000" dirty="0">
                        <a:latin typeface="Arial" panose="020B0604020202020204" pitchFamily="34" charset="0"/>
                        <a:cs typeface="Arial" panose="020B0604020202020204" pitchFamily="34" charset="0"/>
                      </a:endParaRPr>
                    </a:p>
                  </a:txBody>
                  <a:tcPr/>
                </a:tc>
                <a:tc>
                  <a:txBody>
                    <a:bodyPr/>
                    <a:lstStyle/>
                    <a:p>
                      <a:pPr algn="ctr"/>
                      <a:r>
                        <a:rPr lang="en-US" sz="4000" dirty="0" smtClean="0">
                          <a:latin typeface="Arial" panose="020B0604020202020204" pitchFamily="34" charset="0"/>
                          <a:cs typeface="Arial" panose="020B0604020202020204" pitchFamily="34" charset="0"/>
                        </a:rPr>
                        <a:t>13</a:t>
                      </a:r>
                      <a:endParaRPr lang="en-US" sz="4000" dirty="0">
                        <a:latin typeface="Arial" panose="020B0604020202020204" pitchFamily="34" charset="0"/>
                        <a:cs typeface="Arial" panose="020B0604020202020204" pitchFamily="34" charset="0"/>
                      </a:endParaRPr>
                    </a:p>
                  </a:txBody>
                  <a:tcPr/>
                </a:tc>
                <a:tc>
                  <a:txBody>
                    <a:bodyPr/>
                    <a:lstStyle/>
                    <a:p>
                      <a:pPr algn="ctr"/>
                      <a:r>
                        <a:rPr lang="en-US" sz="4000" dirty="0" smtClean="0">
                          <a:latin typeface="Arial" panose="020B0604020202020204" pitchFamily="34" charset="0"/>
                          <a:cs typeface="Arial" panose="020B0604020202020204" pitchFamily="34" charset="0"/>
                        </a:rPr>
                        <a:t>14</a:t>
                      </a:r>
                      <a:endParaRPr lang="en-US" sz="4000" dirty="0">
                        <a:latin typeface="Arial" panose="020B0604020202020204" pitchFamily="34" charset="0"/>
                        <a:cs typeface="Arial" panose="020B0604020202020204" pitchFamily="34" charset="0"/>
                      </a:endParaRPr>
                    </a:p>
                  </a:txBody>
                  <a:tcPr/>
                </a:tc>
                <a:tc>
                  <a:txBody>
                    <a:bodyPr/>
                    <a:lstStyle/>
                    <a:p>
                      <a:pPr algn="ctr"/>
                      <a:r>
                        <a:rPr lang="en-US" sz="4000" dirty="0" smtClean="0">
                          <a:latin typeface="Arial" panose="020B0604020202020204" pitchFamily="34" charset="0"/>
                          <a:cs typeface="Arial" panose="020B0604020202020204" pitchFamily="34" charset="0"/>
                        </a:rPr>
                        <a:t>15</a:t>
                      </a:r>
                      <a:endParaRPr lang="en-US" sz="4000" dirty="0">
                        <a:latin typeface="Arial" panose="020B0604020202020204" pitchFamily="34" charset="0"/>
                        <a:cs typeface="Arial" panose="020B0604020202020204" pitchFamily="34" charset="0"/>
                      </a:endParaRPr>
                    </a:p>
                  </a:txBody>
                  <a:tcPr/>
                </a:tc>
                <a:tc>
                  <a:txBody>
                    <a:bodyPr/>
                    <a:lstStyle/>
                    <a:p>
                      <a:pPr algn="ctr"/>
                      <a:r>
                        <a:rPr lang="en-US" sz="4000" dirty="0" smtClean="0">
                          <a:latin typeface="Arial" panose="020B0604020202020204" pitchFamily="34" charset="0"/>
                          <a:cs typeface="Arial" panose="020B0604020202020204" pitchFamily="34" charset="0"/>
                        </a:rPr>
                        <a:t>16</a:t>
                      </a:r>
                      <a:endParaRPr lang="en-US" sz="4000" dirty="0">
                        <a:latin typeface="Arial" panose="020B0604020202020204" pitchFamily="34" charset="0"/>
                        <a:cs typeface="Arial" panose="020B0604020202020204" pitchFamily="34" charset="0"/>
                      </a:endParaRPr>
                    </a:p>
                  </a:txBody>
                  <a:tcPr/>
                </a:tc>
              </a:tr>
              <a:tr h="805246">
                <a:tc>
                  <a:txBody>
                    <a:bodyPr/>
                    <a:lstStyle/>
                    <a:p>
                      <a:pPr algn="l"/>
                      <a:r>
                        <a:rPr lang="en-US" sz="4000" dirty="0" err="1" smtClean="0">
                          <a:latin typeface="Arial" panose="020B0604020202020204" pitchFamily="34" charset="0"/>
                          <a:cs typeface="Arial" panose="020B0604020202020204" pitchFamily="34" charset="0"/>
                        </a:rPr>
                        <a:t>Số</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bạn</a:t>
                      </a:r>
                      <a:endParaRPr lang="en-US" sz="4000"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ctr"/>
                      <a:r>
                        <a:rPr lang="en-US" sz="4000" dirty="0" smtClean="0">
                          <a:latin typeface="Arial" panose="020B0604020202020204" pitchFamily="34" charset="0"/>
                          <a:cs typeface="Arial" panose="020B0604020202020204" pitchFamily="34" charset="0"/>
                        </a:rPr>
                        <a:t>5</a:t>
                      </a:r>
                      <a:endParaRPr lang="en-US" sz="4000" dirty="0">
                        <a:latin typeface="Arial" panose="020B0604020202020204" pitchFamily="34" charset="0"/>
                        <a:cs typeface="Arial" panose="020B0604020202020204" pitchFamily="34" charset="0"/>
                      </a:endParaRPr>
                    </a:p>
                  </a:txBody>
                  <a:tcPr/>
                </a:tc>
                <a:tc>
                  <a:txBody>
                    <a:bodyPr/>
                    <a:lstStyle/>
                    <a:p>
                      <a:pPr algn="ctr"/>
                      <a:r>
                        <a:rPr lang="en-US" sz="4000" dirty="0" smtClean="0">
                          <a:latin typeface="Arial" panose="020B0604020202020204" pitchFamily="34" charset="0"/>
                          <a:cs typeface="Arial" panose="020B0604020202020204" pitchFamily="34" charset="0"/>
                        </a:rPr>
                        <a:t>7</a:t>
                      </a:r>
                      <a:endParaRPr lang="en-US" sz="4000" dirty="0">
                        <a:latin typeface="Arial" panose="020B0604020202020204" pitchFamily="34" charset="0"/>
                        <a:cs typeface="Arial" panose="020B0604020202020204" pitchFamily="34" charset="0"/>
                      </a:endParaRPr>
                    </a:p>
                  </a:txBody>
                  <a:tcPr/>
                </a:tc>
                <a:tc>
                  <a:txBody>
                    <a:bodyPr/>
                    <a:lstStyle/>
                    <a:p>
                      <a:pPr algn="ctr"/>
                      <a:r>
                        <a:rPr lang="en-US" sz="4000" dirty="0" smtClean="0">
                          <a:latin typeface="Arial" panose="020B0604020202020204" pitchFamily="34" charset="0"/>
                          <a:cs typeface="Arial" panose="020B0604020202020204" pitchFamily="34" charset="0"/>
                        </a:rPr>
                        <a:t>10</a:t>
                      </a:r>
                      <a:endParaRPr lang="en-US" sz="4000" dirty="0">
                        <a:latin typeface="Arial" panose="020B0604020202020204" pitchFamily="34" charset="0"/>
                        <a:cs typeface="Arial" panose="020B0604020202020204" pitchFamily="34" charset="0"/>
                      </a:endParaRPr>
                    </a:p>
                  </a:txBody>
                  <a:tcPr/>
                </a:tc>
                <a:tc>
                  <a:txBody>
                    <a:bodyPr/>
                    <a:lstStyle/>
                    <a:p>
                      <a:pPr algn="ctr"/>
                      <a:r>
                        <a:rPr lang="en-US" sz="4000" dirty="0" smtClean="0">
                          <a:latin typeface="Arial" panose="020B0604020202020204" pitchFamily="34" charset="0"/>
                          <a:cs typeface="Arial" panose="020B0604020202020204" pitchFamily="34" charset="0"/>
                        </a:rPr>
                        <a:t>8</a:t>
                      </a:r>
                      <a:endParaRPr lang="en-US" sz="4000" dirty="0">
                        <a:latin typeface="Arial" panose="020B0604020202020204" pitchFamily="34" charset="0"/>
                        <a:cs typeface="Arial" panose="020B0604020202020204" pitchFamily="34" charset="0"/>
                      </a:endParaRPr>
                    </a:p>
                  </a:txBody>
                  <a:tcPr/>
                </a:tc>
                <a:tc>
                  <a:txBody>
                    <a:bodyPr/>
                    <a:lstStyle/>
                    <a:p>
                      <a:pPr algn="ctr"/>
                      <a:r>
                        <a:rPr lang="en-US" sz="4000" dirty="0" smtClean="0">
                          <a:latin typeface="Arial" panose="020B0604020202020204" pitchFamily="34" charset="0"/>
                          <a:cs typeface="Arial" panose="020B0604020202020204" pitchFamily="34" charset="0"/>
                        </a:rPr>
                        <a:t>6</a:t>
                      </a:r>
                      <a:endParaRPr lang="en-US" sz="4000" dirty="0">
                        <a:latin typeface="Arial" panose="020B0604020202020204" pitchFamily="34" charset="0"/>
                        <a:cs typeface="Arial" panose="020B0604020202020204" pitchFamily="34" charset="0"/>
                      </a:endParaRPr>
                    </a:p>
                  </a:txBody>
                  <a:tcPr/>
                </a:tc>
              </a:tr>
            </a:tbl>
          </a:graphicData>
        </a:graphic>
      </p:graphicFrame>
      <p:sp>
        <p:nvSpPr>
          <p:cNvPr id="33" name="TextBox 32"/>
          <p:cNvSpPr txBox="1"/>
          <p:nvPr/>
        </p:nvSpPr>
        <p:spPr>
          <a:xfrm>
            <a:off x="8401050" y="5125719"/>
            <a:ext cx="1562100" cy="707886"/>
          </a:xfrm>
          <a:prstGeom prst="rect">
            <a:avLst/>
          </a:prstGeom>
          <a:noFill/>
        </p:spPr>
        <p:txBody>
          <a:bodyPr wrap="square" rtlCol="0">
            <a:spAutoFit/>
          </a:bodyPr>
          <a:lstStyle/>
          <a:p>
            <a:pPr algn="ctr"/>
            <a:r>
              <a:rPr lang="en-US" sz="4000" b="1" u="sng" dirty="0" err="1"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p:sp>
        <p:nvSpPr>
          <p:cNvPr id="34" name="Rectangle 33"/>
          <p:cNvSpPr/>
          <p:nvPr/>
        </p:nvSpPr>
        <p:spPr>
          <a:xfrm>
            <a:off x="1715770" y="6136322"/>
            <a:ext cx="14493070"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cự</a:t>
            </a:r>
            <a:r>
              <a:rPr lang="en-US" sz="4000" dirty="0">
                <a:latin typeface="Arial" panose="020B0604020202020204" pitchFamily="34" charset="0"/>
                <a:cs typeface="Arial" panose="020B0604020202020204" pitchFamily="34" charset="0"/>
              </a:rPr>
              <a:t> li 100 m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5" name="TextBox 34"/>
              <p:cNvSpPr txBox="1"/>
              <p:nvPr/>
            </p:nvSpPr>
            <p:spPr>
              <a:xfrm>
                <a:off x="3810000" y="6964221"/>
                <a:ext cx="11277600" cy="1861279"/>
              </a:xfrm>
              <a:prstGeom prst="rect">
                <a:avLst/>
              </a:prstGeom>
              <a:noFill/>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f>
                        <m:fPr>
                          <m:ctrlPr>
                            <a:rPr lang="en-US" sz="4000" i="1" smtClean="0">
                              <a:latin typeface="Cambria Math"/>
                              <a:cs typeface="Arial" panose="020B0604020202020204" pitchFamily="34" charset="0"/>
                            </a:rPr>
                          </m:ctrlPr>
                        </m:fPr>
                        <m:num>
                          <m:r>
                            <a:rPr lang="en-US" sz="4000" b="0" i="0" smtClean="0">
                              <a:latin typeface="Cambria Math" panose="02040503050406030204" pitchFamily="18" charset="0"/>
                              <a:cs typeface="Arial" panose="020B0604020202020204" pitchFamily="34" charset="0"/>
                            </a:rPr>
                            <m:t>5. 12+7. 13+10. 14+8. 15+6. 16</m:t>
                          </m:r>
                        </m:num>
                        <m:den>
                          <m:r>
                            <a:rPr lang="en-US" sz="4000" b="0" i="0" smtClean="0">
                              <a:latin typeface="Cambria Math" panose="02040503050406030204" pitchFamily="18" charset="0"/>
                              <a:cs typeface="Arial" panose="020B0604020202020204" pitchFamily="34" charset="0"/>
                            </a:rPr>
                            <m:t>5+7+10+8+6</m:t>
                          </m:r>
                        </m:den>
                      </m:f>
                      <m:r>
                        <a:rPr lang="en-US" sz="4000" i="0" smtClean="0">
                          <a:latin typeface="Cambria Math" panose="02040503050406030204" pitchFamily="18" charset="0"/>
                          <a:ea typeface="Cambria Math" panose="02040503050406030204" pitchFamily="18" charset="0"/>
                          <a:cs typeface="Arial" panose="020B0604020202020204" pitchFamily="34" charset="0"/>
                        </a:rPr>
                        <m:t>≈</m:t>
                      </m:r>
                      <m:r>
                        <a:rPr lang="en-US" sz="4000" b="0" i="0" smtClean="0">
                          <a:latin typeface="Cambria Math" panose="02040503050406030204" pitchFamily="18" charset="0"/>
                          <a:ea typeface="Cambria Math" panose="02040503050406030204" pitchFamily="18" charset="0"/>
                          <a:cs typeface="Arial" panose="020B0604020202020204" pitchFamily="34" charset="0"/>
                        </a:rPr>
                        <m:t>14,1(</m:t>
                      </m:r>
                      <m:r>
                        <m:rPr>
                          <m:sty m:val="p"/>
                        </m:rPr>
                        <a:rPr lang="en-US" sz="4000" b="0" i="0" smtClean="0">
                          <a:latin typeface="Cambria Math" panose="02040503050406030204" pitchFamily="18" charset="0"/>
                          <a:ea typeface="Cambria Math" panose="02040503050406030204" pitchFamily="18" charset="0"/>
                          <a:cs typeface="Arial" panose="020B0604020202020204" pitchFamily="34" charset="0"/>
                        </a:rPr>
                        <m:t>s</m:t>
                      </m:r>
                      <m:r>
                        <a:rPr lang="en-US" sz="4000" b="0" i="0" smtClean="0">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000" dirty="0">
                  <a:latin typeface="Arial" panose="020B0604020202020204" pitchFamily="34" charset="0"/>
                  <a:cs typeface="Arial" panose="020B0604020202020204"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810000" y="6964221"/>
                <a:ext cx="11277600" cy="1861279"/>
              </a:xfrm>
              <a:prstGeom prst="rect">
                <a:avLst/>
              </a:prstGeom>
              <a:blipFill rotWithShape="0">
                <a:blip r:embed="rId10"/>
                <a:stretch>
                  <a:fillRect/>
                </a:stretch>
              </a:blipFill>
            </p:spPr>
            <p:txBody>
              <a:bodyPr/>
              <a:lstStyle/>
              <a:p>
                <a:r>
                  <a:rPr lang="en-US">
                    <a:noFill/>
                  </a:rPr>
                  <a:t> </a:t>
                </a:r>
              </a:p>
            </p:txBody>
          </p:sp>
        </mc:Fallback>
      </mc:AlternateContent>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774" y="6483329"/>
            <a:ext cx="4107774" cy="4107774"/>
          </a:xfrm>
          <a:prstGeom prst="rect">
            <a:avLst/>
          </a:prstGeom>
        </p:spPr>
      </p:pic>
    </p:spTree>
    <p:extLst>
      <p:ext uri="{BB962C8B-B14F-4D97-AF65-F5344CB8AC3E}">
        <p14:creationId xmlns:p14="http://schemas.microsoft.com/office/powerpoint/2010/main" val="3908423163"/>
      </p:ext>
    </p:extLst>
  </p:cSld>
  <p:clrMapOvr>
    <a:masterClrMapping/>
  </p:clrMapOvr>
  <mc:AlternateContent xmlns:mc="http://schemas.openxmlformats.org/markup-compatibility/2006" xmlns:p14="http://schemas.microsoft.com/office/powerpoint/2010/main">
    <mc:Choice Requires="p14">
      <p:transition spd="slow" p14:dur="8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anim calcmode="lin" valueType="num">
                                      <p:cBhvr>
                                        <p:cTn id="28" dur="500" fill="hold"/>
                                        <p:tgtEl>
                                          <p:spTgt spid="34"/>
                                        </p:tgtEl>
                                        <p:attrNameLst>
                                          <p:attrName>ppt_x</p:attrName>
                                        </p:attrNameLst>
                                      </p:cBhvr>
                                      <p:tavLst>
                                        <p:tav tm="0">
                                          <p:val>
                                            <p:strVal val="#ppt_x"/>
                                          </p:val>
                                        </p:tav>
                                        <p:tav tm="100000">
                                          <p:val>
                                            <p:strVal val="#ppt_x"/>
                                          </p:val>
                                        </p:tav>
                                      </p:tavLst>
                                    </p:anim>
                                    <p:anim calcmode="lin" valueType="num">
                                      <p:cBhvr>
                                        <p:cTn id="29" dur="500" fill="hold"/>
                                        <p:tgtEl>
                                          <p:spTgt spid="3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anim calcmode="lin" valueType="num">
                                      <p:cBhvr>
                                        <p:cTn id="33" dur="500" fill="hold"/>
                                        <p:tgtEl>
                                          <p:spTgt spid="35"/>
                                        </p:tgtEl>
                                        <p:attrNameLst>
                                          <p:attrName>ppt_x</p:attrName>
                                        </p:attrNameLst>
                                      </p:cBhvr>
                                      <p:tavLst>
                                        <p:tav tm="0">
                                          <p:val>
                                            <p:strVal val="#ppt_x"/>
                                          </p:val>
                                        </p:tav>
                                        <p:tav tm="100000">
                                          <p:val>
                                            <p:strVal val="#ppt_x"/>
                                          </p:val>
                                        </p:tav>
                                      </p:tavLst>
                                    </p:anim>
                                    <p:anim calcmode="lin" valueType="num">
                                      <p:cBhvr>
                                        <p:cTn id="3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p:cNvGrpSpPr/>
          <p:nvPr/>
        </p:nvGrpSpPr>
        <p:grpSpPr>
          <a:xfrm>
            <a:off x="451633" y="1542405"/>
            <a:ext cx="17384733" cy="8342588"/>
            <a:chOff x="0" y="0"/>
            <a:chExt cx="9620467" cy="4080209"/>
          </a:xfrm>
        </p:grpSpPr>
        <p:sp>
          <p:nvSpPr>
            <p:cNvPr id="18" name="Freeform 3"/>
            <p:cNvSpPr/>
            <p:nvPr/>
          </p:nvSpPr>
          <p:spPr>
            <a:xfrm>
              <a:off x="0" y="0"/>
              <a:ext cx="9620467" cy="4080209"/>
            </a:xfrm>
            <a:custGeom>
              <a:avLst/>
              <a:gdLst/>
              <a:ahLst/>
              <a:cxnLst/>
              <a:rect l="l" t="t" r="r" b="b"/>
              <a:pathLst>
                <a:path w="9620467" h="4080209">
                  <a:moveTo>
                    <a:pt x="9496007" y="4080209"/>
                  </a:moveTo>
                  <a:lnTo>
                    <a:pt x="124460" y="4080209"/>
                  </a:lnTo>
                  <a:cubicBezTo>
                    <a:pt x="55880" y="4080209"/>
                    <a:pt x="0" y="4024329"/>
                    <a:pt x="0" y="3955749"/>
                  </a:cubicBezTo>
                  <a:lnTo>
                    <a:pt x="0" y="124460"/>
                  </a:lnTo>
                  <a:cubicBezTo>
                    <a:pt x="0" y="55880"/>
                    <a:pt x="55880" y="0"/>
                    <a:pt x="124460" y="0"/>
                  </a:cubicBezTo>
                  <a:lnTo>
                    <a:pt x="9496007" y="0"/>
                  </a:lnTo>
                  <a:cubicBezTo>
                    <a:pt x="9564587" y="0"/>
                    <a:pt x="9620467" y="55880"/>
                    <a:pt x="9620467" y="124460"/>
                  </a:cubicBezTo>
                  <a:lnTo>
                    <a:pt x="9620467" y="3955749"/>
                  </a:lnTo>
                  <a:cubicBezTo>
                    <a:pt x="9620467" y="4024329"/>
                    <a:pt x="9564587" y="4080209"/>
                    <a:pt x="9496007" y="4080209"/>
                  </a:cubicBezTo>
                  <a:close/>
                </a:path>
              </a:pathLst>
            </a:custGeom>
            <a:solidFill>
              <a:srgbClr val="EDEDED"/>
            </a:solidFill>
          </p:spPr>
        </p:sp>
      </p:gr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714500"/>
            <a:ext cx="1550418" cy="1107441"/>
          </a:xfrm>
          <a:prstGeom prst="rect">
            <a:avLst/>
          </a:prstGeom>
        </p:spPr>
      </p:pic>
      <p:sp>
        <p:nvSpPr>
          <p:cNvPr id="23" name="TextBox 22"/>
          <p:cNvSpPr txBox="1"/>
          <p:nvPr/>
        </p:nvSpPr>
        <p:spPr>
          <a:xfrm>
            <a:off x="3237433" y="1914277"/>
            <a:ext cx="6324600" cy="707886"/>
          </a:xfrm>
          <a:prstGeom prst="rect">
            <a:avLst/>
          </a:prstGeom>
          <a:noFill/>
        </p:spPr>
        <p:txBody>
          <a:bodyPr wrap="square" rtlCol="0">
            <a:spAutoFit/>
          </a:bodyPr>
          <a:lstStyle/>
          <a:p>
            <a:r>
              <a:rPr lang="en-US" sz="4000" i="1" dirty="0" err="1" smtClean="0">
                <a:solidFill>
                  <a:srgbClr val="002060"/>
                </a:solidFill>
                <a:latin typeface="Arial" panose="020B0604020202020204" pitchFamily="34" charset="0"/>
                <a:cs typeface="Arial" panose="020B0604020202020204" pitchFamily="34" charset="0"/>
              </a:rPr>
              <a:t>Em</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hãy</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hoàn</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thành</a:t>
            </a:r>
            <a:r>
              <a:rPr lang="en-US" sz="4000" i="1" dirty="0" smtClean="0">
                <a:solidFill>
                  <a:srgbClr val="002060"/>
                </a:solidFill>
                <a:latin typeface="Arial" panose="020B0604020202020204" pitchFamily="34" charset="0"/>
                <a:cs typeface="Arial" panose="020B0604020202020204" pitchFamily="34" charset="0"/>
              </a:rPr>
              <a:t> </a:t>
            </a:r>
            <a:r>
              <a:rPr lang="en-US" sz="4000" b="1" i="1" dirty="0" smtClean="0">
                <a:solidFill>
                  <a:srgbClr val="002060"/>
                </a:solidFill>
                <a:latin typeface="Arial" panose="020B0604020202020204" pitchFamily="34" charset="0"/>
                <a:cs typeface="Arial" panose="020B0604020202020204" pitchFamily="34" charset="0"/>
              </a:rPr>
              <a:t>HĐ3.</a:t>
            </a:r>
            <a:endParaRPr lang="en-US" sz="4000" i="1" dirty="0">
              <a:solidFill>
                <a:srgbClr val="002060"/>
              </a:solidFill>
              <a:latin typeface="Arial" panose="020B0604020202020204" pitchFamily="34" charset="0"/>
              <a:cs typeface="Arial" panose="020B0604020202020204" pitchFamily="34" charset="0"/>
            </a:endParaRPr>
          </a:p>
        </p:txBody>
      </p:sp>
      <p:sp>
        <p:nvSpPr>
          <p:cNvPr id="37" name="Rectangle 36"/>
          <p:cNvSpPr/>
          <p:nvPr/>
        </p:nvSpPr>
        <p:spPr>
          <a:xfrm>
            <a:off x="1143000" y="571500"/>
            <a:ext cx="3069366" cy="769441"/>
          </a:xfrm>
          <a:prstGeom prst="rect">
            <a:avLst/>
          </a:prstGeom>
        </p:spPr>
        <p:txBody>
          <a:bodyPr wrap="none">
            <a:spAutoFit/>
          </a:bodyPr>
          <a:lstStyle/>
          <a:p>
            <a:r>
              <a:rPr lang="en-US" sz="4400" b="1" dirty="0" smtClean="0">
                <a:solidFill>
                  <a:srgbClr val="1F497D">
                    <a:lumMod val="50000"/>
                  </a:srgbClr>
                </a:solidFill>
                <a:latin typeface="Arial" panose="020B0604020202020204" pitchFamily="34" charset="0"/>
                <a:cs typeface="Arial" panose="020B0604020202020204" pitchFamily="34" charset="0"/>
              </a:rPr>
              <a:t>b) </a:t>
            </a:r>
            <a:r>
              <a:rPr lang="en-US" sz="4400" b="1" dirty="0" err="1" smtClean="0">
                <a:solidFill>
                  <a:srgbClr val="1F497D">
                    <a:lumMod val="50000"/>
                  </a:srgbClr>
                </a:solidFill>
                <a:latin typeface="Arial" panose="020B0604020202020204" pitchFamily="34" charset="0"/>
                <a:cs typeface="Arial" panose="020B0604020202020204" pitchFamily="34" charset="0"/>
              </a:rPr>
              <a:t>Trung</a:t>
            </a:r>
            <a:r>
              <a:rPr lang="en-US" sz="4400" b="1" dirty="0" smtClean="0">
                <a:solidFill>
                  <a:srgbClr val="1F497D">
                    <a:lumMod val="50000"/>
                  </a:srgbClr>
                </a:solidFill>
                <a:latin typeface="Arial" panose="020B0604020202020204" pitchFamily="34" charset="0"/>
                <a:cs typeface="Arial" panose="020B0604020202020204" pitchFamily="34" charset="0"/>
              </a:rPr>
              <a:t> </a:t>
            </a:r>
            <a:r>
              <a:rPr lang="en-US" sz="4400" b="1" dirty="0" err="1" smtClean="0">
                <a:solidFill>
                  <a:srgbClr val="1F497D">
                    <a:lumMod val="50000"/>
                  </a:srgbClr>
                </a:solidFill>
                <a:latin typeface="Arial" panose="020B0604020202020204" pitchFamily="34" charset="0"/>
                <a:cs typeface="Arial" panose="020B0604020202020204" pitchFamily="34" charset="0"/>
              </a:rPr>
              <a:t>vị</a:t>
            </a:r>
            <a:endParaRPr lang="en-US" sz="4400" b="1" dirty="0">
              <a:solidFill>
                <a:srgbClr val="1F497D">
                  <a:lumMod val="50000"/>
                </a:srgbClr>
              </a:solidFill>
              <a:latin typeface="Arial" panose="020B0604020202020204" pitchFamily="34" charset="0"/>
              <a:cs typeface="Arial" panose="020B0604020202020204" pitchFamily="34" charset="0"/>
            </a:endParaRPr>
          </a:p>
        </p:txBody>
      </p:sp>
      <p:grpSp>
        <p:nvGrpSpPr>
          <p:cNvPr id="5" name="Group 4"/>
          <p:cNvGrpSpPr/>
          <p:nvPr/>
        </p:nvGrpSpPr>
        <p:grpSpPr>
          <a:xfrm rot="21174414">
            <a:off x="1425540" y="3053965"/>
            <a:ext cx="2264879" cy="1408343"/>
            <a:chOff x="1484752" y="5094161"/>
            <a:chExt cx="2264879" cy="1408343"/>
          </a:xfrm>
        </p:grpSpPr>
        <p:pic>
          <p:nvPicPr>
            <p:cNvPr id="20"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91381">
              <a:off x="1484752" y="5094161"/>
              <a:ext cx="2264879" cy="1408343"/>
            </a:xfrm>
            <a:prstGeom prst="rect">
              <a:avLst/>
            </a:prstGeom>
          </p:spPr>
        </p:pic>
        <p:sp>
          <p:nvSpPr>
            <p:cNvPr id="21" name="TextBox 15"/>
            <p:cNvSpPr txBox="1"/>
            <p:nvPr/>
          </p:nvSpPr>
          <p:spPr>
            <a:xfrm rot="481629">
              <a:off x="1720344" y="5469995"/>
              <a:ext cx="1797671" cy="628377"/>
            </a:xfrm>
            <a:prstGeom prst="rect">
              <a:avLst/>
            </a:prstGeom>
          </p:spPr>
          <p:txBody>
            <a:bodyPr lIns="0" tIns="0" rIns="0" bIns="0" rtlCol="0" anchor="t">
              <a:spAutoFit/>
            </a:bodyPr>
            <a:lstStyle/>
            <a:p>
              <a:pPr algn="ctr">
                <a:lnSpc>
                  <a:spcPts val="4872"/>
                </a:lnSpc>
              </a:pPr>
              <a:r>
                <a:rPr lang="en-US" sz="4200" b="1" dirty="0" smtClean="0">
                  <a:solidFill>
                    <a:srgbClr val="C00000"/>
                  </a:solidFill>
                  <a:latin typeface="Arial" panose="020B0604020202020204" pitchFamily="34" charset="0"/>
                  <a:cs typeface="Arial" panose="020B0604020202020204" pitchFamily="34" charset="0"/>
                </a:rPr>
                <a:t>HĐ3</a:t>
              </a:r>
              <a:endParaRPr lang="en-US" sz="4200" b="1" dirty="0">
                <a:solidFill>
                  <a:srgbClr val="C00000"/>
                </a:solidFill>
                <a:latin typeface="Arial" panose="020B0604020202020204" pitchFamily="34" charset="0"/>
                <a:cs typeface="Arial" panose="020B0604020202020204" pitchFamily="34" charset="0"/>
              </a:endParaRPr>
            </a:p>
          </p:txBody>
        </p:sp>
      </p:grpSp>
      <p:sp>
        <p:nvSpPr>
          <p:cNvPr id="6" name="Rectangle 5"/>
          <p:cNvSpPr/>
          <p:nvPr/>
        </p:nvSpPr>
        <p:spPr>
          <a:xfrm>
            <a:off x="1347255" y="4396976"/>
            <a:ext cx="15650888" cy="4708981"/>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gồm</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giám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5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triệu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 </a:t>
            </a:r>
            <a:r>
              <a:rPr lang="en-US" sz="4000" dirty="0" err="1">
                <a:latin typeface="Arial" panose="020B0604020202020204" pitchFamily="34" charset="0"/>
                <a:cs typeface="Arial" panose="020B0604020202020204" pitchFamily="34" charset="0"/>
              </a:rPr>
              <a:t>triệu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ty</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a:latin typeface="Arial" panose="020B0604020202020204" pitchFamily="34" charset="0"/>
                <a:cs typeface="Arial" panose="020B0604020202020204" pitchFamily="34" charset="0"/>
              </a:rPr>
              <a:t>Thu </a:t>
            </a:r>
            <a:r>
              <a:rPr lang="en-US" sz="4000" dirty="0" err="1">
                <a:latin typeface="Arial" panose="020B0604020202020204" pitchFamily="34" charset="0"/>
                <a:cs typeface="Arial" panose="020B0604020202020204" pitchFamily="34" charset="0"/>
              </a:rPr>
              <a:t>nhập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grpSp>
        <p:nvGrpSpPr>
          <p:cNvPr id="8" name="Group 7"/>
          <p:cNvGrpSpPr/>
          <p:nvPr/>
        </p:nvGrpSpPr>
        <p:grpSpPr>
          <a:xfrm>
            <a:off x="10155238" y="-32630"/>
            <a:ext cx="7034335" cy="4601699"/>
            <a:chOff x="10129838" y="152718"/>
            <a:chExt cx="7034335" cy="4601699"/>
          </a:xfrm>
        </p:grpSpPr>
        <p:pic>
          <p:nvPicPr>
            <p:cNvPr id="24"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129838" y="152718"/>
              <a:ext cx="7034335" cy="4601699"/>
            </a:xfrm>
            <a:prstGeom prst="rect">
              <a:avLst/>
            </a:prstGeom>
          </p:spPr>
        </p:pic>
        <p:sp>
          <p:nvSpPr>
            <p:cNvPr id="7" name="Rectangle 6"/>
            <p:cNvSpPr/>
            <p:nvPr/>
          </p:nvSpPr>
          <p:spPr>
            <a:xfrm>
              <a:off x="10940696" y="956220"/>
              <a:ext cx="5412618" cy="2748253"/>
            </a:xfrm>
            <a:prstGeom prst="rect">
              <a:avLst/>
            </a:prstGeom>
          </p:spPr>
          <p:txBody>
            <a:bodyPr wrap="square">
              <a:spAutoFit/>
            </a:bodyPr>
            <a:lstStyle/>
            <a:p>
              <a:pPr algn="ctr">
                <a:lnSpc>
                  <a:spcPct val="150000"/>
                </a:lnSpc>
              </a:pPr>
              <a:r>
                <a:rPr lang="vi-VN" sz="4000" i="1" dirty="0">
                  <a:solidFill>
                    <a:schemeClr val="accent4">
                      <a:lumMod val="50000"/>
                    </a:schemeClr>
                  </a:solidFill>
                  <a:latin typeface="Arial" panose="020B0604020202020204" pitchFamily="34" charset="0"/>
                  <a:cs typeface="Arial" panose="020B0604020202020204" pitchFamily="34" charset="0"/>
                </a:rPr>
                <a:t>Mẫu số liệu ở trên có số liệu nào bất thường không?</a:t>
              </a:r>
              <a:endParaRPr lang="en-US" sz="4000" i="1" dirty="0">
                <a:solidFill>
                  <a:schemeClr val="accent4">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0762345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strVal val="#ppt_w+.3"/>
                                          </p:val>
                                        </p:tav>
                                        <p:tav tm="100000">
                                          <p:val>
                                            <p:strVal val="#ppt_w"/>
                                          </p:val>
                                        </p:tav>
                                      </p:tavLst>
                                    </p:anim>
                                    <p:anim calcmode="lin" valueType="num">
                                      <p:cBhvr>
                                        <p:cTn id="8" dur="500" fill="hold"/>
                                        <p:tgtEl>
                                          <p:spTgt spid="37"/>
                                        </p:tgtEl>
                                        <p:attrNameLst>
                                          <p:attrName>ppt_h</p:attrName>
                                        </p:attrNameLst>
                                      </p:cBhvr>
                                      <p:tavLst>
                                        <p:tav tm="0">
                                          <p:val>
                                            <p:strVal val="#ppt_h"/>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7"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1" y="502509"/>
            <a:ext cx="11755512" cy="9281981"/>
            <a:chOff x="0" y="0"/>
            <a:chExt cx="6281481" cy="5370012"/>
          </a:xfrm>
        </p:grpSpPr>
        <p:sp>
          <p:nvSpPr>
            <p:cNvPr id="3" name="Freeform 3"/>
            <p:cNvSpPr/>
            <p:nvPr/>
          </p:nvSpPr>
          <p:spPr>
            <a:xfrm>
              <a:off x="0" y="0"/>
              <a:ext cx="6281481" cy="5370012"/>
            </a:xfrm>
            <a:custGeom>
              <a:avLst/>
              <a:gdLst/>
              <a:ahLst/>
              <a:cxnLst/>
              <a:rect l="l" t="t" r="r" b="b"/>
              <a:pathLst>
                <a:path w="6281481" h="5370012">
                  <a:moveTo>
                    <a:pt x="6157021" y="5370012"/>
                  </a:moveTo>
                  <a:lnTo>
                    <a:pt x="124460" y="5370012"/>
                  </a:lnTo>
                  <a:cubicBezTo>
                    <a:pt x="55880" y="5370012"/>
                    <a:pt x="0" y="5314132"/>
                    <a:pt x="0" y="5245552"/>
                  </a:cubicBezTo>
                  <a:lnTo>
                    <a:pt x="0" y="124460"/>
                  </a:lnTo>
                  <a:cubicBezTo>
                    <a:pt x="0" y="55880"/>
                    <a:pt x="55880" y="0"/>
                    <a:pt x="124460" y="0"/>
                  </a:cubicBezTo>
                  <a:lnTo>
                    <a:pt x="6157021" y="0"/>
                  </a:lnTo>
                  <a:cubicBezTo>
                    <a:pt x="6225601" y="0"/>
                    <a:pt x="6281481" y="55880"/>
                    <a:pt x="6281481" y="124460"/>
                  </a:cubicBezTo>
                  <a:lnTo>
                    <a:pt x="6281481" y="5245552"/>
                  </a:lnTo>
                  <a:cubicBezTo>
                    <a:pt x="6281481" y="5314132"/>
                    <a:pt x="6225601" y="5370012"/>
                    <a:pt x="6157021" y="5370012"/>
                  </a:cubicBezTo>
                  <a:close/>
                </a:path>
              </a:pathLst>
            </a:custGeom>
            <a:solidFill>
              <a:schemeClr val="accent4">
                <a:lumMod val="20000"/>
                <a:lumOff val="80000"/>
              </a:schemeClr>
            </a:solidFill>
          </p:spPr>
        </p:sp>
      </p:grpSp>
      <p:grpSp>
        <p:nvGrpSpPr>
          <p:cNvPr id="29" name="Group 28"/>
          <p:cNvGrpSpPr/>
          <p:nvPr/>
        </p:nvGrpSpPr>
        <p:grpSpPr>
          <a:xfrm>
            <a:off x="1447800" y="723900"/>
            <a:ext cx="2908580" cy="1676400"/>
            <a:chOff x="1028701" y="1181100"/>
            <a:chExt cx="2908580" cy="1676400"/>
          </a:xfrm>
        </p:grpSpPr>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1" y="1181100"/>
              <a:ext cx="2908580" cy="1676400"/>
            </a:xfrm>
            <a:prstGeom prst="rect">
              <a:avLst/>
            </a:prstGeom>
          </p:spPr>
        </p:pic>
        <p:sp>
          <p:nvSpPr>
            <p:cNvPr id="22" name="TextBox 22"/>
            <p:cNvSpPr txBox="1"/>
            <p:nvPr/>
          </p:nvSpPr>
          <p:spPr>
            <a:xfrm>
              <a:off x="1162311" y="1571948"/>
              <a:ext cx="2641360" cy="589905"/>
            </a:xfrm>
            <a:prstGeom prst="rect">
              <a:avLst/>
            </a:prstGeom>
          </p:spPr>
          <p:txBody>
            <a:bodyPr wrap="square" lIns="0" tIns="0" rIns="0" bIns="0" rtlCol="0" anchor="t">
              <a:spAutoFit/>
            </a:bodyPr>
            <a:lstStyle/>
            <a:p>
              <a:pPr marL="0" lvl="0" indent="0" algn="ctr">
                <a:lnSpc>
                  <a:spcPts val="4620"/>
                </a:lnSpc>
              </a:pPr>
              <a:r>
                <a:rPr lang="en-US" sz="4400" b="1" u="none" spc="-41" dirty="0" err="1" smtClean="0">
                  <a:solidFill>
                    <a:srgbClr val="100F0D"/>
                  </a:solidFill>
                  <a:latin typeface="Arial" panose="020B0604020202020204" pitchFamily="34" charset="0"/>
                  <a:cs typeface="Arial" panose="020B0604020202020204" pitchFamily="34" charset="0"/>
                </a:rPr>
                <a:t>Giải</a:t>
              </a:r>
              <a:endParaRPr lang="en-US" sz="4400" b="1" u="none" spc="-41" dirty="0">
                <a:solidFill>
                  <a:srgbClr val="100F0D"/>
                </a:solidFill>
                <a:latin typeface="Arial" panose="020B0604020202020204" pitchFamily="34" charset="0"/>
                <a:cs typeface="Arial" panose="020B0604020202020204" pitchFamily="34" charset="0"/>
              </a:endParaRPr>
            </a:p>
          </p:txBody>
        </p:sp>
      </p:grpSp>
      <p:pic>
        <p:nvPicPr>
          <p:cNvPr id="30" name="Picture 3"/>
          <p:cNvPicPr>
            <a:picLocks noChangeAspect="1"/>
          </p:cNvPicPr>
          <p:nvPr/>
        </p:nvPicPr>
        <p:blipFill>
          <a:blip r:embed="rId10"/>
          <a:srcRect/>
          <a:stretch>
            <a:fillRect/>
          </a:stretch>
        </p:blipFill>
        <p:spPr>
          <a:xfrm>
            <a:off x="732533" y="3390900"/>
            <a:ext cx="5053490" cy="6172200"/>
          </a:xfrm>
          <a:prstGeom prst="rect">
            <a:avLst/>
          </a:prstGeom>
        </p:spPr>
      </p:pic>
      <mc:AlternateContent xmlns:mc="http://schemas.openxmlformats.org/markup-compatibility/2006" xmlns:a14="http://schemas.microsoft.com/office/drawing/2010/main">
        <mc:Choice Requires="a14">
          <p:sp>
            <p:nvSpPr>
              <p:cNvPr id="31" name="Rectangle 30"/>
              <p:cNvSpPr/>
              <p:nvPr/>
            </p:nvSpPr>
            <p:spPr>
              <a:xfrm>
                <a:off x="6715957" y="1409700"/>
                <a:ext cx="10515600" cy="7420621"/>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Thu nhập trung bình của các thành viên trong công ty là </a:t>
                </a:r>
                <a14:m>
                  <m:oMath xmlns:m="http://schemas.openxmlformats.org/officeDocument/2006/math">
                    <m:f>
                      <m:fPr>
                        <m:ctrlPr>
                          <a:rPr lang="vi-VN"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20. 1+4. 5</m:t>
                        </m:r>
                      </m:num>
                      <m:den>
                        <m:r>
                          <a:rPr lang="en-US" sz="5400" b="0" i="1" smtClean="0">
                            <a:latin typeface="Cambria Math" panose="02040503050406030204" pitchFamily="18" charset="0"/>
                            <a:cs typeface="Arial" panose="020B0604020202020204" pitchFamily="34" charset="0"/>
                          </a:rPr>
                          <m:t>6</m:t>
                        </m:r>
                      </m:den>
                    </m:f>
                  </m:oMath>
                </a14:m>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a:t>
                </a:r>
                <a14:m>
                  <m:oMath xmlns:m="http://schemas.openxmlformats.org/officeDocument/2006/math">
                    <m:f>
                      <m:fPr>
                        <m:ctrlPr>
                          <a:rPr lang="vi-VN" sz="5400" i="1" smtClean="0">
                            <a:latin typeface="Cambria Math"/>
                            <a:cs typeface="Arial" panose="020B0604020202020204" pitchFamily="34" charset="0"/>
                          </a:rPr>
                        </m:ctrlPr>
                      </m:fPr>
                      <m:num>
                        <m:r>
                          <a:rPr lang="en-US" sz="5400" b="0" i="0" smtClean="0">
                            <a:latin typeface="Cambria Math" panose="02040503050406030204" pitchFamily="18" charset="0"/>
                            <a:cs typeface="Arial" panose="020B0604020202020204" pitchFamily="34" charset="0"/>
                          </a:rPr>
                          <m:t>40</m:t>
                        </m:r>
                      </m:num>
                      <m:den>
                        <m:r>
                          <a:rPr lang="en-US" sz="5400" b="0" i="0" smtClean="0">
                            <a:latin typeface="Cambria Math" panose="02040503050406030204" pitchFamily="18" charset="0"/>
                            <a:cs typeface="Arial" panose="020B0604020202020204" pitchFamily="34" charset="0"/>
                          </a:rPr>
                          <m:t>6</m:t>
                        </m:r>
                      </m:den>
                    </m:f>
                  </m:oMath>
                </a14:m>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6,67</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Thu nhập trung bình này không phản ánh đúng thu nhập của nhân viên công ty vì thu nhập 4 triệu của nhân viên gần với mức trung bình, còn thu nhập 20 triệu của giám đốc thì lớn hơn rất nhiều so với mức trung bình. </a:t>
                </a:r>
              </a:p>
            </p:txBody>
          </p:sp>
        </mc:Choice>
        <mc:Fallback xmlns="">
          <p:sp>
            <p:nvSpPr>
              <p:cNvPr id="31" name="Rectangle 30"/>
              <p:cNvSpPr>
                <a:spLocks noRot="1" noChangeAspect="1" noMove="1" noResize="1" noEditPoints="1" noAdjustHandles="1" noChangeArrowheads="1" noChangeShapeType="1" noTextEdit="1"/>
              </p:cNvSpPr>
              <p:nvPr/>
            </p:nvSpPr>
            <p:spPr>
              <a:xfrm>
                <a:off x="6715957" y="1409700"/>
                <a:ext cx="10515600" cy="7420621"/>
              </a:xfrm>
              <a:prstGeom prst="rect">
                <a:avLst/>
              </a:prstGeom>
              <a:blipFill rotWithShape="0">
                <a:blip r:embed="rId11"/>
                <a:stretch>
                  <a:fillRect l="-2087" r="-2029" b="-985"/>
                </a:stretch>
              </a:blipFill>
            </p:spPr>
            <p:txBody>
              <a:bodyPr/>
              <a:lstStyle/>
              <a:p>
                <a:r>
                  <a:rPr lang="en-US">
                    <a:noFill/>
                  </a:rPr>
                  <a:t> </a:t>
                </a:r>
              </a:p>
            </p:txBody>
          </p:sp>
        </mc:Fallback>
      </mc:AlternateContent>
    </p:spTree>
    <p:extLst>
      <p:ext uri="{BB962C8B-B14F-4D97-AF65-F5344CB8AC3E}">
        <p14:creationId xmlns:p14="http://schemas.microsoft.com/office/powerpoint/2010/main" val="1660809343"/>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wipe(left)">
                                      <p:cBhvr>
                                        <p:cTn id="19" dur="500"/>
                                        <p:tgtEl>
                                          <p:spTgt spid="3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1" end="1"/>
                                            </p:txEl>
                                          </p:spTgt>
                                        </p:tgtEl>
                                        <p:attrNameLst>
                                          <p:attrName>style.visibility</p:attrName>
                                        </p:attrNameLst>
                                      </p:cBhvr>
                                      <p:to>
                                        <p:strVal val="visible"/>
                                      </p:to>
                                    </p:set>
                                    <p:animEffect transition="in" filter="wipe(left)">
                                      <p:cBhvr>
                                        <p:cTn id="24" dur="5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p:nvPr/>
        </p:nvGrpSpPr>
        <p:grpSpPr>
          <a:xfrm>
            <a:off x="451632" y="2095500"/>
            <a:ext cx="17384733" cy="7637092"/>
            <a:chOff x="0" y="0"/>
            <a:chExt cx="9620467" cy="4227797"/>
          </a:xfrm>
          <a:solidFill>
            <a:schemeClr val="tx2">
              <a:lumMod val="20000"/>
              <a:lumOff val="80000"/>
            </a:schemeClr>
          </a:solidFill>
        </p:grpSpPr>
        <p:sp>
          <p:nvSpPr>
            <p:cNvPr id="6" name="Freeform 3"/>
            <p:cNvSpPr/>
            <p:nvPr/>
          </p:nvSpPr>
          <p:spPr>
            <a:xfrm>
              <a:off x="0" y="0"/>
              <a:ext cx="9620467" cy="4227797"/>
            </a:xfrm>
            <a:custGeom>
              <a:avLst/>
              <a:gdLst/>
              <a:ahLst/>
              <a:cxnLst/>
              <a:rect l="l" t="t" r="r" b="b"/>
              <a:pathLst>
                <a:path w="9620467" h="4227797">
                  <a:moveTo>
                    <a:pt x="9496007" y="4227797"/>
                  </a:moveTo>
                  <a:lnTo>
                    <a:pt x="124460" y="4227797"/>
                  </a:lnTo>
                  <a:cubicBezTo>
                    <a:pt x="55880" y="4227797"/>
                    <a:pt x="0" y="4171917"/>
                    <a:pt x="0" y="4103337"/>
                  </a:cubicBezTo>
                  <a:lnTo>
                    <a:pt x="0" y="124460"/>
                  </a:lnTo>
                  <a:cubicBezTo>
                    <a:pt x="0" y="55880"/>
                    <a:pt x="55880" y="0"/>
                    <a:pt x="124460" y="0"/>
                  </a:cubicBezTo>
                  <a:lnTo>
                    <a:pt x="9496007" y="0"/>
                  </a:lnTo>
                  <a:cubicBezTo>
                    <a:pt x="9564587" y="0"/>
                    <a:pt x="9620467" y="55880"/>
                    <a:pt x="9620467" y="124460"/>
                  </a:cubicBezTo>
                  <a:lnTo>
                    <a:pt x="9620467" y="4103337"/>
                  </a:lnTo>
                  <a:cubicBezTo>
                    <a:pt x="9620467" y="4171917"/>
                    <a:pt x="9564587" y="4227797"/>
                    <a:pt x="9496007" y="4227797"/>
                  </a:cubicBezTo>
                  <a:close/>
                </a:path>
              </a:pathLst>
            </a:custGeom>
            <a:grpFill/>
          </p:spPr>
        </p:sp>
      </p:grpSp>
      <p:sp>
        <p:nvSpPr>
          <p:cNvPr id="8" name="TextBox 7"/>
          <p:cNvSpPr txBox="1"/>
          <p:nvPr/>
        </p:nvSpPr>
        <p:spPr>
          <a:xfrm>
            <a:off x="7176421" y="999053"/>
            <a:ext cx="3935154" cy="923330"/>
          </a:xfrm>
          <a:prstGeom prst="rect">
            <a:avLst/>
          </a:prstGeom>
          <a:noFill/>
        </p:spPr>
        <p:txBody>
          <a:bodyPr wrap="square" rtlCol="0">
            <a:spAutoFit/>
          </a:bodyPr>
          <a:lstStyle/>
          <a:p>
            <a:pPr algn="ctr"/>
            <a:r>
              <a:rPr lang="en-US" sz="5400" b="1" dirty="0" smtClean="0">
                <a:solidFill>
                  <a:srgbClr val="C00000"/>
                </a:solidFill>
                <a:latin typeface="Arial" panose="020B0604020202020204" pitchFamily="34" charset="0"/>
                <a:cs typeface="Arial" panose="020B0604020202020204" pitchFamily="34" charset="0"/>
              </a:rPr>
              <a:t>KẾT LUẬN</a:t>
            </a:r>
            <a:endParaRPr lang="en-US" sz="5400" b="1" dirty="0">
              <a:solidFill>
                <a:srgbClr val="C00000"/>
              </a:solidFill>
              <a:latin typeface="Arial" panose="020B0604020202020204" pitchFamily="34" charset="0"/>
              <a:cs typeface="Arial" panose="020B0604020202020204" pitchFamily="34" charset="0"/>
            </a:endParaRPr>
          </a:p>
        </p:txBody>
      </p:sp>
      <p:pic>
        <p:nvPicPr>
          <p:cNvPr id="15" name="Picture 4"/>
          <p:cNvPicPr>
            <a:picLocks noChangeAspect="1"/>
          </p:cNvPicPr>
          <p:nvPr/>
        </p:nvPicPr>
        <p:blipFill>
          <a:blip r:embed="rId2"/>
          <a:srcRect/>
          <a:stretch>
            <a:fillRect/>
          </a:stretch>
        </p:blipFill>
        <p:spPr>
          <a:xfrm flipH="1">
            <a:off x="990600" y="114300"/>
            <a:ext cx="4495800" cy="3006566"/>
          </a:xfrm>
          <a:prstGeom prst="rect">
            <a:avLst/>
          </a:prstGeom>
        </p:spPr>
      </p:pic>
      <p:sp>
        <p:nvSpPr>
          <p:cNvPr id="2" name="Rectangle 1"/>
          <p:cNvSpPr/>
          <p:nvPr/>
        </p:nvSpPr>
        <p:spPr>
          <a:xfrm>
            <a:off x="1943098" y="3120866"/>
            <a:ext cx="14401800" cy="2862322"/>
          </a:xfrm>
          <a:prstGeom prst="rect">
            <a:avLst/>
          </a:prstGeom>
        </p:spPr>
        <p:txBody>
          <a:bodyPr wrap="square">
            <a:spAutoFit/>
          </a:bodyPr>
          <a:lstStyle/>
          <a:p>
            <a:pPr algn="just">
              <a:lnSpc>
                <a:spcPct val="150000"/>
              </a:lnSpc>
            </a:pPr>
            <a:r>
              <a:rPr lang="vi-VN" sz="4000" dirty="0"/>
              <a:t>Trong trường hợp mẫu số liệu có giá trị bất thường (rất lớn hoặc rất bé so với đa số các giá trị khác), người ta không dùng số trung bình để đo xu thế trung tâm mà dùng </a:t>
            </a:r>
            <a:r>
              <a:rPr lang="vi-VN" sz="4000" dirty="0">
                <a:solidFill>
                  <a:srgbClr val="C00000"/>
                </a:solidFill>
              </a:rPr>
              <a:t>trung vị</a:t>
            </a:r>
            <a:r>
              <a:rPr lang="vi-VN" sz="4000" dirty="0"/>
              <a:t>.</a:t>
            </a:r>
            <a:endParaRPr lang="en-US" sz="4000" dirty="0"/>
          </a:p>
        </p:txBody>
      </p:sp>
      <p:grpSp>
        <p:nvGrpSpPr>
          <p:cNvPr id="4" name="Group 3"/>
          <p:cNvGrpSpPr/>
          <p:nvPr/>
        </p:nvGrpSpPr>
        <p:grpSpPr>
          <a:xfrm>
            <a:off x="4085247" y="6114735"/>
            <a:ext cx="4263439" cy="2651083"/>
            <a:chOff x="4085247" y="6114735"/>
            <a:chExt cx="4263439" cy="2651083"/>
          </a:xfrm>
        </p:grpSpPr>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46821">
              <a:off x="4085247" y="6114735"/>
              <a:ext cx="4263439" cy="2651083"/>
            </a:xfrm>
            <a:prstGeom prst="rect">
              <a:avLst/>
            </a:prstGeom>
          </p:spPr>
        </p:pic>
        <p:sp>
          <p:nvSpPr>
            <p:cNvPr id="3" name="TextBox 2"/>
            <p:cNvSpPr txBox="1"/>
            <p:nvPr/>
          </p:nvSpPr>
          <p:spPr>
            <a:xfrm rot="21321900">
              <a:off x="4491472" y="7055555"/>
              <a:ext cx="3767335" cy="769441"/>
            </a:xfrm>
            <a:prstGeom prst="rect">
              <a:avLst/>
            </a:prstGeom>
            <a:noFill/>
          </p:spPr>
          <p:txBody>
            <a:bodyPr wrap="square" rtlCol="0">
              <a:spAutoFit/>
            </a:bodyPr>
            <a:lstStyle/>
            <a:p>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trung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bình</a:t>
              </a:r>
              <a:endParaRPr lang="en-US" sz="4400" dirty="0">
                <a:latin typeface="Arial" panose="020B0604020202020204" pitchFamily="34" charset="0"/>
                <a:cs typeface="Arial" panose="020B0604020202020204" pitchFamily="34" charset="0"/>
              </a:endParaRPr>
            </a:p>
          </p:txBody>
        </p:sp>
      </p:grpSp>
      <p:grpSp>
        <p:nvGrpSpPr>
          <p:cNvPr id="22" name="Group 21"/>
          <p:cNvGrpSpPr/>
          <p:nvPr/>
        </p:nvGrpSpPr>
        <p:grpSpPr>
          <a:xfrm>
            <a:off x="10269050" y="6431953"/>
            <a:ext cx="3819119" cy="2374797"/>
            <a:chOff x="10269050" y="6431953"/>
            <a:chExt cx="3819119" cy="2374797"/>
          </a:xfrm>
        </p:grpSpPr>
        <p:pic>
          <p:nvPicPr>
            <p:cNvPr id="17"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24223">
              <a:off x="10269050" y="6431953"/>
              <a:ext cx="3819119" cy="2374797"/>
            </a:xfrm>
            <a:prstGeom prst="rect">
              <a:avLst/>
            </a:prstGeom>
          </p:spPr>
        </p:pic>
        <p:sp>
          <p:nvSpPr>
            <p:cNvPr id="18" name="TextBox 17"/>
            <p:cNvSpPr txBox="1"/>
            <p:nvPr/>
          </p:nvSpPr>
          <p:spPr>
            <a:xfrm rot="699302">
              <a:off x="10389241" y="7234631"/>
              <a:ext cx="3505200" cy="769441"/>
            </a:xfrm>
            <a:prstGeom prst="rect">
              <a:avLst/>
            </a:prstGeom>
            <a:noFill/>
          </p:spPr>
          <p:txBody>
            <a:bodyPr wrap="square" rtlCol="0">
              <a:spAutoFit/>
            </a:bodyPr>
            <a:lstStyle/>
            <a:p>
              <a:pPr algn="ctr"/>
              <a:r>
                <a:rPr lang="en-US" sz="4400" dirty="0" err="1" smtClean="0">
                  <a:latin typeface="Arial" panose="020B0604020202020204" pitchFamily="34" charset="0"/>
                  <a:cs typeface="Arial" panose="020B0604020202020204" pitchFamily="34" charset="0"/>
                </a:rPr>
                <a:t>Trung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vị</a:t>
              </a:r>
              <a:endParaRPr lang="en-US" sz="4400" dirty="0">
                <a:latin typeface="Arial" panose="020B0604020202020204" pitchFamily="34" charset="0"/>
                <a:cs typeface="Arial" panose="020B0604020202020204" pitchFamily="34" charset="0"/>
              </a:endParaRPr>
            </a:p>
          </p:txBody>
        </p:sp>
      </p:grpSp>
      <p:pic>
        <p:nvPicPr>
          <p:cNvPr id="19" name="Picture 2"/>
          <p:cNvPicPr>
            <a:picLocks noChangeAspect="1"/>
          </p:cNvPicPr>
          <p:nvPr/>
        </p:nvPicPr>
        <p:blipFill>
          <a:blip r:embed="rId6"/>
          <a:srcRect/>
          <a:stretch>
            <a:fillRect/>
          </a:stretch>
        </p:blipFill>
        <p:spPr>
          <a:xfrm>
            <a:off x="11429292" y="6338855"/>
            <a:ext cx="2965110" cy="2742727"/>
          </a:xfrm>
          <a:prstGeom prst="rect">
            <a:avLst/>
          </a:prstGeom>
        </p:spPr>
      </p:pic>
      <p:pic>
        <p:nvPicPr>
          <p:cNvPr id="21" name="Picture 3"/>
          <p:cNvPicPr>
            <a:picLocks noChangeAspect="1"/>
          </p:cNvPicPr>
          <p:nvPr/>
        </p:nvPicPr>
        <p:blipFill>
          <a:blip r:embed="rId7"/>
          <a:srcRect l="135" r="135"/>
          <a:stretch>
            <a:fillRect/>
          </a:stretch>
        </p:blipFill>
        <p:spPr>
          <a:xfrm>
            <a:off x="4800600" y="6343020"/>
            <a:ext cx="2798138" cy="2821652"/>
          </a:xfrm>
          <a:prstGeom prst="rect">
            <a:avLst/>
          </a:prstGeom>
        </p:spPr>
      </p:pic>
    </p:spTree>
    <p:extLst>
      <p:ext uri="{BB962C8B-B14F-4D97-AF65-F5344CB8AC3E}">
        <p14:creationId xmlns:p14="http://schemas.microsoft.com/office/powerpoint/2010/main" val="57946886"/>
      </p:ext>
    </p:extLst>
  </p:cSld>
  <p:clrMapOvr>
    <a:masterClrMapping/>
  </p:clrMapOvr>
  <mc:AlternateContent xmlns:mc="http://schemas.openxmlformats.org/markup-compatibility/2006" xmlns:p14="http://schemas.microsoft.com/office/powerpoint/2010/main">
    <mc:Choice Requires="p14">
      <p:transition spd="slow" p14:dur="800">
        <p:plus/>
      </p:transition>
    </mc:Choice>
    <mc:Fallback xmlns="">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p:nvPr/>
        </p:nvGrpSpPr>
        <p:grpSpPr>
          <a:xfrm>
            <a:off x="451632" y="2095500"/>
            <a:ext cx="17384733" cy="7637092"/>
            <a:chOff x="0" y="0"/>
            <a:chExt cx="9620467" cy="4227797"/>
          </a:xfrm>
          <a:solidFill>
            <a:schemeClr val="tx2">
              <a:lumMod val="20000"/>
              <a:lumOff val="80000"/>
            </a:schemeClr>
          </a:solidFill>
        </p:grpSpPr>
        <p:sp>
          <p:nvSpPr>
            <p:cNvPr id="6" name="Freeform 3"/>
            <p:cNvSpPr/>
            <p:nvPr/>
          </p:nvSpPr>
          <p:spPr>
            <a:xfrm>
              <a:off x="0" y="0"/>
              <a:ext cx="9620467" cy="4227797"/>
            </a:xfrm>
            <a:custGeom>
              <a:avLst/>
              <a:gdLst/>
              <a:ahLst/>
              <a:cxnLst/>
              <a:rect l="l" t="t" r="r" b="b"/>
              <a:pathLst>
                <a:path w="9620467" h="4227797">
                  <a:moveTo>
                    <a:pt x="9496007" y="4227797"/>
                  </a:moveTo>
                  <a:lnTo>
                    <a:pt x="124460" y="4227797"/>
                  </a:lnTo>
                  <a:cubicBezTo>
                    <a:pt x="55880" y="4227797"/>
                    <a:pt x="0" y="4171917"/>
                    <a:pt x="0" y="4103337"/>
                  </a:cubicBezTo>
                  <a:lnTo>
                    <a:pt x="0" y="124460"/>
                  </a:lnTo>
                  <a:cubicBezTo>
                    <a:pt x="0" y="55880"/>
                    <a:pt x="55880" y="0"/>
                    <a:pt x="124460" y="0"/>
                  </a:cubicBezTo>
                  <a:lnTo>
                    <a:pt x="9496007" y="0"/>
                  </a:lnTo>
                  <a:cubicBezTo>
                    <a:pt x="9564587" y="0"/>
                    <a:pt x="9620467" y="55880"/>
                    <a:pt x="9620467" y="124460"/>
                  </a:cubicBezTo>
                  <a:lnTo>
                    <a:pt x="9620467" y="4103337"/>
                  </a:lnTo>
                  <a:cubicBezTo>
                    <a:pt x="9620467" y="4171917"/>
                    <a:pt x="9564587" y="4227797"/>
                    <a:pt x="9496007" y="4227797"/>
                  </a:cubicBezTo>
                  <a:close/>
                </a:path>
              </a:pathLst>
            </a:custGeom>
            <a:grpFill/>
          </p:spPr>
        </p:sp>
      </p:grpSp>
      <p:sp>
        <p:nvSpPr>
          <p:cNvPr id="8" name="TextBox 7"/>
          <p:cNvSpPr txBox="1"/>
          <p:nvPr/>
        </p:nvSpPr>
        <p:spPr>
          <a:xfrm>
            <a:off x="7176421" y="999053"/>
            <a:ext cx="3935154" cy="923330"/>
          </a:xfrm>
          <a:prstGeom prst="rect">
            <a:avLst/>
          </a:prstGeom>
          <a:noFill/>
        </p:spPr>
        <p:txBody>
          <a:bodyPr wrap="square" rtlCol="0">
            <a:spAutoFit/>
          </a:bodyPr>
          <a:lstStyle/>
          <a:p>
            <a:pPr algn="ctr"/>
            <a:r>
              <a:rPr lang="en-US" sz="5400" b="1" dirty="0" smtClean="0">
                <a:solidFill>
                  <a:srgbClr val="C00000"/>
                </a:solidFill>
                <a:latin typeface="Arial" panose="020B0604020202020204" pitchFamily="34" charset="0"/>
                <a:cs typeface="Arial" panose="020B0604020202020204" pitchFamily="34" charset="0"/>
              </a:rPr>
              <a:t>KẾT LUẬN</a:t>
            </a:r>
            <a:endParaRPr lang="en-US" sz="5400" b="1" dirty="0">
              <a:solidFill>
                <a:srgbClr val="C00000"/>
              </a:solidFill>
              <a:latin typeface="Arial" panose="020B0604020202020204" pitchFamily="34" charset="0"/>
              <a:cs typeface="Arial" panose="020B0604020202020204" pitchFamily="34" charset="0"/>
            </a:endParaRPr>
          </a:p>
        </p:txBody>
      </p:sp>
      <p:pic>
        <p:nvPicPr>
          <p:cNvPr id="15" name="Picture 4"/>
          <p:cNvPicPr>
            <a:picLocks noChangeAspect="1"/>
          </p:cNvPicPr>
          <p:nvPr/>
        </p:nvPicPr>
        <p:blipFill>
          <a:blip r:embed="rId2"/>
          <a:srcRect/>
          <a:stretch>
            <a:fillRect/>
          </a:stretch>
        </p:blipFill>
        <p:spPr>
          <a:xfrm flipH="1">
            <a:off x="990600" y="114300"/>
            <a:ext cx="4495800" cy="3006566"/>
          </a:xfrm>
          <a:prstGeom prst="rect">
            <a:avLst/>
          </a:prstGeom>
        </p:spPr>
      </p:pic>
      <p:sp>
        <p:nvSpPr>
          <p:cNvPr id="4" name="Rectangle 3"/>
          <p:cNvSpPr/>
          <p:nvPr/>
        </p:nvSpPr>
        <p:spPr>
          <a:xfrm>
            <a:off x="1562098" y="3293983"/>
            <a:ext cx="15163800" cy="563231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Để tìm trung vị (kí hiệu là Me) của một mẫu số liệu, ta thực hiện như sau:</a:t>
            </a:r>
          </a:p>
          <a:p>
            <a:pPr marL="571500" indent="-571500" algn="just">
              <a:lnSpc>
                <a:spcPct val="150000"/>
              </a:lnSpc>
              <a:buFont typeface="Wingdings" panose="05000000000000000000" pitchFamily="2" charset="2"/>
              <a:buChar char="Ø"/>
            </a:pPr>
            <a:r>
              <a:rPr lang="vi-VN" sz="4000" dirty="0" smtClean="0">
                <a:latin typeface="Arial" panose="020B0604020202020204" pitchFamily="34" charset="0"/>
                <a:cs typeface="Arial" panose="020B0604020202020204" pitchFamily="34" charset="0"/>
              </a:rPr>
              <a:t>Sắp </a:t>
            </a:r>
            <a:r>
              <a:rPr lang="vi-VN" sz="4000" dirty="0">
                <a:latin typeface="Arial" panose="020B0604020202020204" pitchFamily="34" charset="0"/>
                <a:cs typeface="Arial" panose="020B0604020202020204" pitchFamily="34" charset="0"/>
              </a:rPr>
              <a:t>xếp các giá trị trong mẫu số liệu theo thứ tự không giảm. </a:t>
            </a:r>
          </a:p>
          <a:p>
            <a:pPr marL="571500" indent="-571500" algn="just">
              <a:lnSpc>
                <a:spcPct val="150000"/>
              </a:lnSpc>
              <a:buFont typeface="Wingdings" panose="05000000000000000000" pitchFamily="2" charset="2"/>
              <a:buChar char="Ø"/>
            </a:pPr>
            <a:r>
              <a:rPr lang="vi-VN" sz="4000" dirty="0" smtClean="0">
                <a:latin typeface="Arial" panose="020B0604020202020204" pitchFamily="34" charset="0"/>
                <a:cs typeface="Arial" panose="020B0604020202020204" pitchFamily="34" charset="0"/>
              </a:rPr>
              <a:t>Nếu </a:t>
            </a:r>
            <a:r>
              <a:rPr lang="vi-VN" sz="4000" dirty="0">
                <a:latin typeface="Arial" panose="020B0604020202020204" pitchFamily="34" charset="0"/>
                <a:cs typeface="Arial" panose="020B0604020202020204" pitchFamily="34" charset="0"/>
              </a:rPr>
              <a:t>số giá trị của mẫu số liệu là số lẻ thì giá trị chính giữa của mẫu là trung vị. Nếu là số chẵn thì trung vị là trung bình cộng của hai giá trị chính giữa của mẫu.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3400" y="7013714"/>
            <a:ext cx="3825159" cy="3825159"/>
          </a:xfrm>
          <a:prstGeom prst="rect">
            <a:avLst/>
          </a:prstGeom>
        </p:spPr>
      </p:pic>
    </p:spTree>
    <p:extLst>
      <p:ext uri="{BB962C8B-B14F-4D97-AF65-F5344CB8AC3E}">
        <p14:creationId xmlns:p14="http://schemas.microsoft.com/office/powerpoint/2010/main" val="360948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anim calcmode="lin" valueType="num">
                                      <p:cBhvr>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2"/>
          <p:cNvGrpSpPr/>
          <p:nvPr/>
        </p:nvGrpSpPr>
        <p:grpSpPr>
          <a:xfrm>
            <a:off x="1595120" y="1222831"/>
            <a:ext cx="15397480" cy="2472869"/>
            <a:chOff x="0" y="0"/>
            <a:chExt cx="6281481" cy="4183626"/>
          </a:xfrm>
        </p:grpSpPr>
        <p:sp>
          <p:nvSpPr>
            <p:cNvPr id="23" name="Freeform 23"/>
            <p:cNvSpPr/>
            <p:nvPr/>
          </p:nvSpPr>
          <p:spPr>
            <a:xfrm>
              <a:off x="0" y="0"/>
              <a:ext cx="6281481" cy="4183626"/>
            </a:xfrm>
            <a:custGeom>
              <a:avLst/>
              <a:gdLst/>
              <a:ahLst/>
              <a:cxnLst/>
              <a:rect l="l" t="t" r="r" b="b"/>
              <a:pathLst>
                <a:path w="6281481" h="4183626">
                  <a:moveTo>
                    <a:pt x="6157021" y="4183626"/>
                  </a:moveTo>
                  <a:lnTo>
                    <a:pt x="124460" y="4183626"/>
                  </a:lnTo>
                  <a:cubicBezTo>
                    <a:pt x="55880" y="4183626"/>
                    <a:pt x="0" y="4127746"/>
                    <a:pt x="0" y="4059166"/>
                  </a:cubicBezTo>
                  <a:lnTo>
                    <a:pt x="0" y="124460"/>
                  </a:lnTo>
                  <a:cubicBezTo>
                    <a:pt x="0" y="55880"/>
                    <a:pt x="55880" y="0"/>
                    <a:pt x="124460" y="0"/>
                  </a:cubicBezTo>
                  <a:lnTo>
                    <a:pt x="6157021" y="0"/>
                  </a:lnTo>
                  <a:cubicBezTo>
                    <a:pt x="6225601" y="0"/>
                    <a:pt x="6281481" y="55880"/>
                    <a:pt x="6281481" y="124460"/>
                  </a:cubicBezTo>
                  <a:lnTo>
                    <a:pt x="6281481" y="4059166"/>
                  </a:lnTo>
                  <a:cubicBezTo>
                    <a:pt x="6281481" y="4127746"/>
                    <a:pt x="6225601" y="4183626"/>
                    <a:pt x="6157021" y="4183626"/>
                  </a:cubicBezTo>
                  <a:close/>
                </a:path>
              </a:pathLst>
            </a:custGeom>
            <a:solidFill>
              <a:schemeClr val="accent4">
                <a:lumMod val="20000"/>
                <a:lumOff val="80000"/>
              </a:schemeClr>
            </a:solidFill>
          </p:spPr>
        </p:sp>
      </p:grpSp>
      <p:grpSp>
        <p:nvGrpSpPr>
          <p:cNvPr id="63" name="Group 62"/>
          <p:cNvGrpSpPr/>
          <p:nvPr/>
        </p:nvGrpSpPr>
        <p:grpSpPr>
          <a:xfrm>
            <a:off x="1344169" y="481267"/>
            <a:ext cx="2857500" cy="1600200"/>
            <a:chOff x="1028700" y="1028700"/>
            <a:chExt cx="5129945" cy="1837453"/>
          </a:xfrm>
        </p:grpSpPr>
        <p:pic>
          <p:nvPicPr>
            <p:cNvPr id="41" name="Picture 4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28700" y="1028700"/>
              <a:ext cx="5129945" cy="1837453"/>
            </a:xfrm>
            <a:prstGeom prst="rect">
              <a:avLst/>
            </a:prstGeom>
          </p:spPr>
        </p:pic>
        <p:sp>
          <p:nvSpPr>
            <p:cNvPr id="49" name="TextBox 49"/>
            <p:cNvSpPr txBox="1"/>
            <p:nvPr/>
          </p:nvSpPr>
          <p:spPr>
            <a:xfrm>
              <a:off x="1479221" y="1291197"/>
              <a:ext cx="4228902" cy="589015"/>
            </a:xfrm>
            <a:prstGeom prst="rect">
              <a:avLst/>
            </a:prstGeom>
          </p:spPr>
          <p:txBody>
            <a:bodyPr lIns="0" tIns="0" rIns="0" bIns="0" rtlCol="0" anchor="t">
              <a:spAutoFit/>
            </a:bodyPr>
            <a:lstStyle/>
            <a:p>
              <a:pPr algn="ctr">
                <a:lnSpc>
                  <a:spcPts val="4047"/>
                </a:lnSpc>
              </a:pPr>
              <a:r>
                <a:rPr lang="en-US" sz="4400" b="1" spc="-36" dirty="0" err="1" smtClean="0">
                  <a:solidFill>
                    <a:srgbClr val="100F0D"/>
                  </a:solidFill>
                  <a:latin typeface="Arial" panose="020B0604020202020204" pitchFamily="34" charset="0"/>
                  <a:cs typeface="Arial" panose="020B0604020202020204" pitchFamily="34" charset="0"/>
                </a:rPr>
                <a:t>Ví</a:t>
              </a:r>
              <a:r>
                <a:rPr lang="en-US" sz="4400" b="1" spc="-36" dirty="0" smtClean="0">
                  <a:solidFill>
                    <a:srgbClr val="100F0D"/>
                  </a:solidFill>
                  <a:latin typeface="Arial" panose="020B0604020202020204" pitchFamily="34" charset="0"/>
                  <a:cs typeface="Arial" panose="020B0604020202020204" pitchFamily="34" charset="0"/>
                </a:rPr>
                <a:t> </a:t>
              </a:r>
              <a:r>
                <a:rPr lang="en-US" sz="4400" b="1" spc="-36" dirty="0" err="1" smtClean="0">
                  <a:solidFill>
                    <a:srgbClr val="100F0D"/>
                  </a:solidFill>
                  <a:latin typeface="Arial" panose="020B0604020202020204" pitchFamily="34" charset="0"/>
                  <a:cs typeface="Arial" panose="020B0604020202020204" pitchFamily="34" charset="0"/>
                </a:rPr>
                <a:t>dụ</a:t>
              </a:r>
              <a:r>
                <a:rPr lang="en-US" sz="4400" b="1" spc="-36" dirty="0" smtClean="0">
                  <a:solidFill>
                    <a:srgbClr val="100F0D"/>
                  </a:solidFill>
                  <a:latin typeface="Arial" panose="020B0604020202020204" pitchFamily="34" charset="0"/>
                  <a:cs typeface="Arial" panose="020B0604020202020204" pitchFamily="34" charset="0"/>
                </a:rPr>
                <a:t> 2</a:t>
              </a:r>
              <a:endParaRPr lang="en-US" sz="4400" b="1" spc="-36" dirty="0">
                <a:solidFill>
                  <a:srgbClr val="100F0D"/>
                </a:solidFill>
                <a:latin typeface="Arial" panose="020B0604020202020204" pitchFamily="34" charset="0"/>
                <a:cs typeface="Arial" panose="020B0604020202020204" pitchFamily="34" charset="0"/>
              </a:endParaRPr>
            </a:p>
          </p:txBody>
        </p:sp>
      </p:grpSp>
      <p:sp>
        <p:nvSpPr>
          <p:cNvPr id="66" name="TextBox 65"/>
          <p:cNvSpPr txBox="1"/>
          <p:nvPr/>
        </p:nvSpPr>
        <p:spPr>
          <a:xfrm>
            <a:off x="8512810" y="3729378"/>
            <a:ext cx="1562100" cy="707886"/>
          </a:xfrm>
          <a:prstGeom prst="rect">
            <a:avLst/>
          </a:prstGeom>
          <a:noFill/>
        </p:spPr>
        <p:txBody>
          <a:bodyPr wrap="square" rtlCol="0">
            <a:spAutoFit/>
          </a:bodyPr>
          <a:lstStyle/>
          <a:p>
            <a:pPr algn="ctr"/>
            <a:r>
              <a:rPr lang="en-US" sz="4000" b="1" u="sng" dirty="0" err="1"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p:sp>
        <p:nvSpPr>
          <p:cNvPr id="2" name="TextBox 1"/>
          <p:cNvSpPr txBox="1"/>
          <p:nvPr/>
        </p:nvSpPr>
        <p:spPr>
          <a:xfrm>
            <a:off x="2397760" y="1459054"/>
            <a:ext cx="140208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mẫu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HĐ3.</a:t>
            </a:r>
            <a:endParaRPr lang="en-US" sz="4000" dirty="0">
              <a:latin typeface="Arial" panose="020B0604020202020204" pitchFamily="34" charset="0"/>
              <a:cs typeface="Arial" panose="020B0604020202020204" pitchFamily="34" charset="0"/>
            </a:endParaRPr>
          </a:p>
        </p:txBody>
      </p:sp>
      <p:sp>
        <p:nvSpPr>
          <p:cNvPr id="3" name="TextBox 2"/>
          <p:cNvSpPr txBox="1"/>
          <p:nvPr/>
        </p:nvSpPr>
        <p:spPr>
          <a:xfrm>
            <a:off x="1595120" y="4451164"/>
            <a:ext cx="15626080" cy="563231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t>
            </a:r>
            <a:r>
              <a:rPr lang="en-US" sz="4000" dirty="0" err="1" smtClean="0">
                <a:latin typeface="Arial" panose="020B0604020202020204" pitchFamily="34" charset="0"/>
                <a:cs typeface="Arial" panose="020B0604020202020204" pitchFamily="34" charset="0"/>
              </a:rPr>
              <a: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mẫu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Sắp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xếp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giảm</a:t>
            </a:r>
            <a:r>
              <a:rPr lang="en-US" sz="4000" dirty="0" smtClean="0">
                <a:latin typeface="Arial" panose="020B0604020202020204" pitchFamily="34" charset="0"/>
                <a:cs typeface="Arial" panose="020B0604020202020204" pitchFamily="34" charset="0"/>
              </a:rPr>
              <a:t>:</a:t>
            </a:r>
          </a:p>
          <a:p>
            <a:pPr marL="742950" indent="-742950" algn="ctr">
              <a:lnSpc>
                <a:spcPct val="150000"/>
              </a:lnSpc>
              <a:buAutoNum type="arabicPlain" startAt="4"/>
            </a:pPr>
            <a:r>
              <a:rPr lang="en-US" sz="4000" dirty="0" smtClean="0">
                <a:latin typeface="Arial" panose="020B0604020202020204" pitchFamily="34" charset="0"/>
                <a:cs typeface="Arial" panose="020B0604020202020204" pitchFamily="34" charset="0"/>
              </a:rPr>
              <a:t>    4       4        4        4       20</a:t>
            </a:r>
          </a:p>
          <a:p>
            <a:pPr algn="ctr">
              <a:lnSpc>
                <a:spcPct val="150000"/>
              </a:lnSpc>
            </a:pP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Dãy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giữa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4. </a:t>
            </a:r>
            <a:r>
              <a:rPr lang="en-US" sz="4000" dirty="0" err="1" smtClean="0">
                <a:latin typeface="Arial" panose="020B0604020202020204" pitchFamily="34" charset="0"/>
                <a:cs typeface="Arial" panose="020B0604020202020204" pitchFamily="34" charset="0"/>
              </a:rPr>
              <a:t>Vậy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mẫu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cũng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4.</a:t>
            </a:r>
            <a:endParaRPr lang="en-US" sz="4000" dirty="0">
              <a:latin typeface="Arial" panose="020B0604020202020204" pitchFamily="34" charset="0"/>
              <a:cs typeface="Arial" panose="020B0604020202020204" pitchFamily="34" charset="0"/>
            </a:endParaRPr>
          </a:p>
        </p:txBody>
      </p:sp>
      <p:grpSp>
        <p:nvGrpSpPr>
          <p:cNvPr id="6" name="Group 5"/>
          <p:cNvGrpSpPr/>
          <p:nvPr/>
        </p:nvGrpSpPr>
        <p:grpSpPr>
          <a:xfrm>
            <a:off x="7239000" y="7200900"/>
            <a:ext cx="4116046" cy="996697"/>
            <a:chOff x="7239000" y="7200900"/>
            <a:chExt cx="4116046" cy="996697"/>
          </a:xfrm>
        </p:grpSpPr>
        <p:sp>
          <p:nvSpPr>
            <p:cNvPr id="4" name="Right Brace 3"/>
            <p:cNvSpPr/>
            <p:nvPr/>
          </p:nvSpPr>
          <p:spPr>
            <a:xfrm rot="5400000">
              <a:off x="9048892" y="6610208"/>
              <a:ext cx="347601" cy="1528985"/>
            </a:xfrm>
            <a:prstGeom prst="rightBrace">
              <a:avLst>
                <a:gd name="adj1" fmla="val 72506"/>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239000" y="7612822"/>
              <a:ext cx="4116046" cy="584775"/>
            </a:xfrm>
            <a:prstGeom prst="rect">
              <a:avLst/>
            </a:prstGeom>
            <a:noFill/>
          </p:spPr>
          <p:txBody>
            <a:bodyPr wrap="square" rtlCol="0">
              <a:spAutoFit/>
            </a:bodyPr>
            <a:lstStyle/>
            <a:p>
              <a:pPr algn="ctr"/>
              <a:r>
                <a:rPr lang="en-US" sz="3200" i="1" dirty="0" err="1" smtClean="0">
                  <a:solidFill>
                    <a:srgbClr val="002060"/>
                  </a:solidFill>
                  <a:latin typeface="Arial" panose="020B0604020202020204" pitchFamily="34" charset="0"/>
                  <a:cs typeface="Arial" panose="020B0604020202020204" pitchFamily="34" charset="0"/>
                </a:rPr>
                <a:t>Hai</a:t>
              </a:r>
              <a:r>
                <a:rPr lang="en-US" sz="3200" i="1" dirty="0" smtClean="0">
                  <a:solidFill>
                    <a:srgbClr val="002060"/>
                  </a:solidFill>
                  <a:latin typeface="Arial" panose="020B0604020202020204" pitchFamily="34" charset="0"/>
                  <a:cs typeface="Arial" panose="020B0604020202020204" pitchFamily="34" charset="0"/>
                </a:rPr>
                <a:t> </a:t>
              </a:r>
              <a:r>
                <a:rPr lang="en-US" sz="3200" i="1" dirty="0" err="1" smtClean="0">
                  <a:solidFill>
                    <a:srgbClr val="002060"/>
                  </a:solidFill>
                  <a:latin typeface="Arial" panose="020B0604020202020204" pitchFamily="34" charset="0"/>
                  <a:cs typeface="Arial" panose="020B0604020202020204" pitchFamily="34" charset="0"/>
                </a:rPr>
                <a:t>giá</a:t>
              </a:r>
              <a:r>
                <a:rPr lang="en-US" sz="3200" i="1" dirty="0" smtClean="0">
                  <a:solidFill>
                    <a:srgbClr val="002060"/>
                  </a:solidFill>
                  <a:latin typeface="Arial" panose="020B0604020202020204" pitchFamily="34" charset="0"/>
                  <a:cs typeface="Arial" panose="020B0604020202020204" pitchFamily="34" charset="0"/>
                </a:rPr>
                <a:t> </a:t>
              </a:r>
              <a:r>
                <a:rPr lang="en-US" sz="3200" i="1" dirty="0" err="1" smtClean="0">
                  <a:solidFill>
                    <a:srgbClr val="002060"/>
                  </a:solidFill>
                  <a:latin typeface="Arial" panose="020B0604020202020204" pitchFamily="34" charset="0"/>
                  <a:cs typeface="Arial" panose="020B0604020202020204" pitchFamily="34" charset="0"/>
                </a:rPr>
                <a:t>trị</a:t>
              </a:r>
              <a:r>
                <a:rPr lang="en-US" sz="3200" i="1" dirty="0" smtClean="0">
                  <a:solidFill>
                    <a:srgbClr val="002060"/>
                  </a:solidFill>
                  <a:latin typeface="Arial" panose="020B0604020202020204" pitchFamily="34" charset="0"/>
                  <a:cs typeface="Arial" panose="020B0604020202020204" pitchFamily="34" charset="0"/>
                </a:rPr>
                <a:t> </a:t>
              </a:r>
              <a:r>
                <a:rPr lang="en-US" sz="3200" i="1" dirty="0" err="1" smtClean="0">
                  <a:solidFill>
                    <a:srgbClr val="002060"/>
                  </a:solidFill>
                  <a:latin typeface="Arial" panose="020B0604020202020204" pitchFamily="34" charset="0"/>
                  <a:cs typeface="Arial" panose="020B0604020202020204" pitchFamily="34" charset="0"/>
                </a:rPr>
                <a:t>chính</a:t>
              </a:r>
              <a:r>
                <a:rPr lang="en-US" sz="3200" i="1" dirty="0" smtClean="0">
                  <a:solidFill>
                    <a:srgbClr val="002060"/>
                  </a:solidFill>
                  <a:latin typeface="Arial" panose="020B0604020202020204" pitchFamily="34" charset="0"/>
                  <a:cs typeface="Arial" panose="020B0604020202020204" pitchFamily="34" charset="0"/>
                </a:rPr>
                <a:t> </a:t>
              </a:r>
              <a:r>
                <a:rPr lang="en-US" sz="3200" i="1" dirty="0" err="1" smtClean="0">
                  <a:solidFill>
                    <a:srgbClr val="002060"/>
                  </a:solidFill>
                  <a:latin typeface="Arial" panose="020B0604020202020204" pitchFamily="34" charset="0"/>
                  <a:cs typeface="Arial" panose="020B0604020202020204" pitchFamily="34" charset="0"/>
                </a:rPr>
                <a:t>giữa</a:t>
              </a:r>
              <a:endParaRPr lang="en-US" sz="3200" i="1"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1455436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p:tgtEl>
                                          <p:spTgt spid="63"/>
                                        </p:tgtEl>
                                        <p:attrNameLst>
                                          <p:attrName>ppt_y</p:attrName>
                                        </p:attrNameLst>
                                      </p:cBhvr>
                                      <p:tavLst>
                                        <p:tav tm="0">
                                          <p:val>
                                            <p:strVal val="#ppt_y+#ppt_h*1.125000"/>
                                          </p:val>
                                        </p:tav>
                                        <p:tav tm="100000">
                                          <p:val>
                                            <p:strVal val="#ppt_y"/>
                                          </p:val>
                                        </p:tav>
                                      </p:tavLst>
                                    </p:anim>
                                    <p:animEffect transition="in" filter="wipe(up)">
                                      <p:cBhvr>
                                        <p:cTn id="8" dur="500"/>
                                        <p:tgtEl>
                                          <p:spTgt spid="63"/>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anim calcmode="lin" valueType="num">
                                      <p:cBhvr>
                                        <p:cTn id="29" dur="500" fill="hold"/>
                                        <p:tgtEl>
                                          <p:spTgt spid="3"/>
                                        </p:tgtEl>
                                        <p:attrNameLst>
                                          <p:attrName>ppt_x</p:attrName>
                                        </p:attrNameLst>
                                      </p:cBhvr>
                                      <p:tavLst>
                                        <p:tav tm="0">
                                          <p:val>
                                            <p:strVal val="#ppt_x"/>
                                          </p:val>
                                        </p:tav>
                                        <p:tav tm="100000">
                                          <p:val>
                                            <p:strVal val="#ppt_x"/>
                                          </p:val>
                                        </p:tav>
                                      </p:tavLst>
                                    </p:anim>
                                    <p:anim calcmode="lin" valueType="num">
                                      <p:cBhvr>
                                        <p:cTn id="30" dur="500" fill="hold"/>
                                        <p:tgtEl>
                                          <p:spTgt spid="3"/>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95120" y="723900"/>
            <a:ext cx="15397480" cy="2667000"/>
            <a:chOff x="1595120" y="723900"/>
            <a:chExt cx="15397480" cy="2667000"/>
          </a:xfrm>
        </p:grpSpPr>
        <p:grpSp>
          <p:nvGrpSpPr>
            <p:cNvPr id="22" name="Group 22"/>
            <p:cNvGrpSpPr/>
            <p:nvPr/>
          </p:nvGrpSpPr>
          <p:grpSpPr>
            <a:xfrm>
              <a:off x="1595120" y="723900"/>
              <a:ext cx="15397480" cy="2667000"/>
              <a:chOff x="0" y="0"/>
              <a:chExt cx="6281481" cy="4183626"/>
            </a:xfrm>
          </p:grpSpPr>
          <p:sp>
            <p:nvSpPr>
              <p:cNvPr id="23" name="Freeform 23"/>
              <p:cNvSpPr/>
              <p:nvPr/>
            </p:nvSpPr>
            <p:spPr>
              <a:xfrm>
                <a:off x="0" y="0"/>
                <a:ext cx="6281481" cy="4183626"/>
              </a:xfrm>
              <a:custGeom>
                <a:avLst/>
                <a:gdLst/>
                <a:ahLst/>
                <a:cxnLst/>
                <a:rect l="l" t="t" r="r" b="b"/>
                <a:pathLst>
                  <a:path w="6281481" h="4183626">
                    <a:moveTo>
                      <a:pt x="6157021" y="4183626"/>
                    </a:moveTo>
                    <a:lnTo>
                      <a:pt x="124460" y="4183626"/>
                    </a:lnTo>
                    <a:cubicBezTo>
                      <a:pt x="55880" y="4183626"/>
                      <a:pt x="0" y="4127746"/>
                      <a:pt x="0" y="4059166"/>
                    </a:cubicBezTo>
                    <a:lnTo>
                      <a:pt x="0" y="124460"/>
                    </a:lnTo>
                    <a:cubicBezTo>
                      <a:pt x="0" y="55880"/>
                      <a:pt x="55880" y="0"/>
                      <a:pt x="124460" y="0"/>
                    </a:cubicBezTo>
                    <a:lnTo>
                      <a:pt x="6157021" y="0"/>
                    </a:lnTo>
                    <a:cubicBezTo>
                      <a:pt x="6225601" y="0"/>
                      <a:pt x="6281481" y="55880"/>
                      <a:pt x="6281481" y="124460"/>
                    </a:cubicBezTo>
                    <a:lnTo>
                      <a:pt x="6281481" y="4059166"/>
                    </a:lnTo>
                    <a:cubicBezTo>
                      <a:pt x="6281481" y="4127746"/>
                      <a:pt x="6225601" y="4183626"/>
                      <a:pt x="6157021" y="4183626"/>
                    </a:cubicBezTo>
                    <a:close/>
                  </a:path>
                </a:pathLst>
              </a:custGeom>
              <a:solidFill>
                <a:schemeClr val="accent4">
                  <a:lumMod val="20000"/>
                  <a:lumOff val="80000"/>
                </a:schemeClr>
              </a:solidFill>
            </p:spPr>
          </p:sp>
        </p:grpSp>
        <p:grpSp>
          <p:nvGrpSpPr>
            <p:cNvPr id="2" name="Group 1"/>
            <p:cNvGrpSpPr/>
            <p:nvPr/>
          </p:nvGrpSpPr>
          <p:grpSpPr>
            <a:xfrm>
              <a:off x="1595120" y="952499"/>
              <a:ext cx="15382240" cy="2147284"/>
              <a:chOff x="1595120" y="952499"/>
              <a:chExt cx="15382240" cy="2147284"/>
            </a:xfrm>
          </p:grpSpPr>
          <p:sp>
            <p:nvSpPr>
              <p:cNvPr id="3" name="TextBox 2"/>
              <p:cNvSpPr txBox="1"/>
              <p:nvPr/>
            </p:nvSpPr>
            <p:spPr>
              <a:xfrm>
                <a:off x="1595120" y="952499"/>
                <a:ext cx="15382240" cy="1015663"/>
              </a:xfrm>
              <a:prstGeom prst="rect">
                <a:avLst/>
              </a:prstGeom>
              <a:noFill/>
            </p:spPr>
            <p:txBody>
              <a:bodyPr wrap="square" rtlCol="0">
                <a:spAutoFit/>
              </a:bodyPr>
              <a:lstStyle/>
              <a:p>
                <a:pPr algn="ctr">
                  <a:lnSpc>
                    <a:spcPct val="150000"/>
                  </a:lnSpc>
                </a:pPr>
                <a:r>
                  <a:rPr lang="en-US" sz="4000" dirty="0" smtClean="0">
                    <a:latin typeface="Arial" panose="020B0604020202020204" pitchFamily="34" charset="0"/>
                    <a:cs typeface="Arial" panose="020B0604020202020204" pitchFamily="34" charset="0"/>
                  </a:rPr>
                  <a:t>4          4         4        4        4       20</a:t>
                </a:r>
              </a:p>
            </p:txBody>
          </p:sp>
          <p:grpSp>
            <p:nvGrpSpPr>
              <p:cNvPr id="6" name="Group 5"/>
              <p:cNvGrpSpPr/>
              <p:nvPr/>
            </p:nvGrpSpPr>
            <p:grpSpPr>
              <a:xfrm>
                <a:off x="7391400" y="1996102"/>
                <a:ext cx="4116046" cy="1103681"/>
                <a:chOff x="7239000" y="7200900"/>
                <a:chExt cx="4116046" cy="1103681"/>
              </a:xfrm>
            </p:grpSpPr>
            <p:sp>
              <p:nvSpPr>
                <p:cNvPr id="4" name="Right Brace 3"/>
                <p:cNvSpPr/>
                <p:nvPr/>
              </p:nvSpPr>
              <p:spPr>
                <a:xfrm rot="5400000">
                  <a:off x="9048892" y="6610208"/>
                  <a:ext cx="347601" cy="1528985"/>
                </a:xfrm>
                <a:prstGeom prst="rightBrace">
                  <a:avLst>
                    <a:gd name="adj1" fmla="val 72506"/>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239000" y="7719806"/>
                  <a:ext cx="4116046" cy="584775"/>
                </a:xfrm>
                <a:prstGeom prst="rect">
                  <a:avLst/>
                </a:prstGeom>
                <a:noFill/>
              </p:spPr>
              <p:txBody>
                <a:bodyPr wrap="square" rtlCol="0">
                  <a:spAutoFit/>
                </a:bodyPr>
                <a:lstStyle/>
                <a:p>
                  <a:pPr algn="ctr"/>
                  <a:r>
                    <a:rPr lang="en-US" sz="3200" i="1" dirty="0" err="1" smtClean="0">
                      <a:solidFill>
                        <a:srgbClr val="002060"/>
                      </a:solidFill>
                      <a:latin typeface="Arial" panose="020B0604020202020204" pitchFamily="34" charset="0"/>
                      <a:cs typeface="Arial" panose="020B0604020202020204" pitchFamily="34" charset="0"/>
                    </a:rPr>
                    <a:t>Hai</a:t>
                  </a:r>
                  <a:r>
                    <a:rPr lang="en-US" sz="3200" i="1" dirty="0" smtClean="0">
                      <a:solidFill>
                        <a:srgbClr val="002060"/>
                      </a:solidFill>
                      <a:latin typeface="Arial" panose="020B0604020202020204" pitchFamily="34" charset="0"/>
                      <a:cs typeface="Arial" panose="020B0604020202020204" pitchFamily="34" charset="0"/>
                    </a:rPr>
                    <a:t> </a:t>
                  </a:r>
                  <a:r>
                    <a:rPr lang="en-US" sz="3200" i="1" dirty="0" err="1" smtClean="0">
                      <a:solidFill>
                        <a:srgbClr val="002060"/>
                      </a:solidFill>
                      <a:latin typeface="Arial" panose="020B0604020202020204" pitchFamily="34" charset="0"/>
                      <a:cs typeface="Arial" panose="020B0604020202020204" pitchFamily="34" charset="0"/>
                    </a:rPr>
                    <a:t>giá</a:t>
                  </a:r>
                  <a:r>
                    <a:rPr lang="en-US" sz="3200" i="1" dirty="0" smtClean="0">
                      <a:solidFill>
                        <a:srgbClr val="002060"/>
                      </a:solidFill>
                      <a:latin typeface="Arial" panose="020B0604020202020204" pitchFamily="34" charset="0"/>
                      <a:cs typeface="Arial" panose="020B0604020202020204" pitchFamily="34" charset="0"/>
                    </a:rPr>
                    <a:t> </a:t>
                  </a:r>
                  <a:r>
                    <a:rPr lang="en-US" sz="3200" i="1" dirty="0" err="1" smtClean="0">
                      <a:solidFill>
                        <a:srgbClr val="002060"/>
                      </a:solidFill>
                      <a:latin typeface="Arial" panose="020B0604020202020204" pitchFamily="34" charset="0"/>
                      <a:cs typeface="Arial" panose="020B0604020202020204" pitchFamily="34" charset="0"/>
                    </a:rPr>
                    <a:t>trị</a:t>
                  </a:r>
                  <a:r>
                    <a:rPr lang="en-US" sz="3200" i="1" dirty="0" smtClean="0">
                      <a:solidFill>
                        <a:srgbClr val="002060"/>
                      </a:solidFill>
                      <a:latin typeface="Arial" panose="020B0604020202020204" pitchFamily="34" charset="0"/>
                      <a:cs typeface="Arial" panose="020B0604020202020204" pitchFamily="34" charset="0"/>
                    </a:rPr>
                    <a:t> </a:t>
                  </a:r>
                  <a:r>
                    <a:rPr lang="en-US" sz="3200" i="1" dirty="0" err="1" smtClean="0">
                      <a:solidFill>
                        <a:srgbClr val="002060"/>
                      </a:solidFill>
                      <a:latin typeface="Arial" panose="020B0604020202020204" pitchFamily="34" charset="0"/>
                      <a:cs typeface="Arial" panose="020B0604020202020204" pitchFamily="34" charset="0"/>
                    </a:rPr>
                    <a:t>chính</a:t>
                  </a:r>
                  <a:r>
                    <a:rPr lang="en-US" sz="3200" i="1" dirty="0" smtClean="0">
                      <a:solidFill>
                        <a:srgbClr val="002060"/>
                      </a:solidFill>
                      <a:latin typeface="Arial" panose="020B0604020202020204" pitchFamily="34" charset="0"/>
                      <a:cs typeface="Arial" panose="020B0604020202020204" pitchFamily="34" charset="0"/>
                    </a:rPr>
                    <a:t> </a:t>
                  </a:r>
                  <a:r>
                    <a:rPr lang="en-US" sz="3200" i="1" dirty="0" err="1" smtClean="0">
                      <a:solidFill>
                        <a:srgbClr val="002060"/>
                      </a:solidFill>
                      <a:latin typeface="Arial" panose="020B0604020202020204" pitchFamily="34" charset="0"/>
                      <a:cs typeface="Arial" panose="020B0604020202020204" pitchFamily="34" charset="0"/>
                    </a:rPr>
                    <a:t>giữa</a:t>
                  </a:r>
                  <a:endParaRPr lang="en-US" sz="3200" i="1" dirty="0">
                    <a:solidFill>
                      <a:srgbClr val="002060"/>
                    </a:solidFill>
                    <a:latin typeface="Arial" panose="020B0604020202020204" pitchFamily="34" charset="0"/>
                    <a:cs typeface="Arial" panose="020B0604020202020204" pitchFamily="34" charset="0"/>
                  </a:endParaRPr>
                </a:p>
              </p:txBody>
            </p:sp>
          </p:grpSp>
        </p:grpSp>
      </p:grpSp>
      <p:pic>
        <p:nvPicPr>
          <p:cNvPr id="13" name="Picture 5"/>
          <p:cNvPicPr>
            <a:picLocks noChangeAspect="1"/>
          </p:cNvPicPr>
          <p:nvPr/>
        </p:nvPicPr>
        <p:blipFill>
          <a:blip r:embed="rId2"/>
          <a:srcRect/>
          <a:stretch>
            <a:fillRect/>
          </a:stretch>
        </p:blipFill>
        <p:spPr>
          <a:xfrm>
            <a:off x="13716000" y="6250306"/>
            <a:ext cx="4953000" cy="4036694"/>
          </a:xfrm>
          <a:prstGeom prst="rect">
            <a:avLst/>
          </a:prstGeom>
        </p:spPr>
      </p:pic>
      <p:sp>
        <p:nvSpPr>
          <p:cNvPr id="7" name="TextBox 6"/>
          <p:cNvSpPr txBox="1"/>
          <p:nvPr/>
        </p:nvSpPr>
        <p:spPr>
          <a:xfrm>
            <a:off x="1595120" y="3659329"/>
            <a:ext cx="12959080" cy="563231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mẫu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sắp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xếp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ở </a:t>
            </a:r>
            <a:r>
              <a:rPr lang="en-US" sz="4000" dirty="0" err="1" smtClean="0">
                <a:latin typeface="Arial" panose="020B0604020202020204" pitchFamily="34" charset="0"/>
                <a:cs typeface="Arial" panose="020B0604020202020204" pitchFamily="34" charset="0"/>
              </a:rPr>
              <a:t>bên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ở </a:t>
            </a:r>
            <a:r>
              <a:rPr lang="en-US" sz="4000" dirty="0" err="1" smtClean="0">
                <a:latin typeface="Arial" panose="020B0604020202020204" pitchFamily="34" charset="0"/>
                <a:cs typeface="Arial" panose="020B0604020202020204" pitchFamily="34" charset="0"/>
              </a:rPr>
              <a:t>bên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Lương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hẳn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đây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giá</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trị</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bất</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thường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Nếu</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30; 40; 50... (</a:t>
            </a:r>
            <a:r>
              <a:rPr lang="en-US" sz="4000" dirty="0" err="1" smtClean="0">
                <a:latin typeface="Arial" panose="020B0604020202020204" pitchFamily="34" charset="0"/>
                <a:cs typeface="Arial" panose="020B0604020202020204" pitchFamily="34" charset="0"/>
              </a:rPr>
              <a:t>triệu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vẫn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đổi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đổi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5"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471538" flipH="1">
            <a:off x="1040272" y="2724597"/>
            <a:ext cx="1109697" cy="1332605"/>
          </a:xfrm>
          <a:prstGeom prst="rect">
            <a:avLst/>
          </a:prstGeom>
        </p:spPr>
      </p:pic>
    </p:spTree>
    <p:extLst>
      <p:ext uri="{BB962C8B-B14F-4D97-AF65-F5344CB8AC3E}">
        <p14:creationId xmlns:p14="http://schemas.microsoft.com/office/powerpoint/2010/main" val="22293020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95597" y="2781300"/>
            <a:ext cx="12725399" cy="6781800"/>
            <a:chOff x="2895597" y="2781300"/>
            <a:chExt cx="12725399" cy="67818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895597" y="2781300"/>
              <a:ext cx="12725399" cy="6781800"/>
            </a:xfrm>
            <a:prstGeom prst="rect">
              <a:avLst/>
            </a:prstGeom>
          </p:spPr>
        </p:pic>
        <p:sp>
          <p:nvSpPr>
            <p:cNvPr id="3" name="Rectangle 2"/>
            <p:cNvSpPr/>
            <p:nvPr/>
          </p:nvSpPr>
          <p:spPr>
            <a:xfrm>
              <a:off x="3591856" y="2883345"/>
              <a:ext cx="11353804" cy="4939814"/>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Trung vị không bị ảnh hưởng bởi giá trị bất thường trong khi số trung bình bị ảnh hưởng bởi giá trị bất thường. Vì vậy, khi mẫu số liệu có giá trị bất thường người ta thường dùng trung vị đại diện cho các số liệu thống kê. </a:t>
              </a:r>
              <a:endParaRPr lang="en-US" sz="4200" dirty="0">
                <a:latin typeface="Arial" panose="020B0604020202020204" pitchFamily="34" charset="0"/>
                <a:cs typeface="Arial" panose="020B0604020202020204" pitchFamily="34" charset="0"/>
              </a:endParaRPr>
            </a:p>
          </p:txBody>
        </p:sp>
      </p:grpSp>
      <p:grpSp>
        <p:nvGrpSpPr>
          <p:cNvPr id="8" name="Group 7"/>
          <p:cNvGrpSpPr/>
          <p:nvPr/>
        </p:nvGrpSpPr>
        <p:grpSpPr>
          <a:xfrm rot="20725757">
            <a:off x="1683671" y="337733"/>
            <a:ext cx="3796051" cy="2360453"/>
            <a:chOff x="10609214" y="5969052"/>
            <a:chExt cx="4689209" cy="2915835"/>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21064">
              <a:off x="10609214" y="5969052"/>
              <a:ext cx="4689209" cy="2915835"/>
            </a:xfrm>
            <a:prstGeom prst="rect">
              <a:avLst/>
            </a:prstGeom>
          </p:spPr>
        </p:pic>
        <p:sp>
          <p:nvSpPr>
            <p:cNvPr id="7" name="TextBox 7"/>
            <p:cNvSpPr txBox="1"/>
            <p:nvPr/>
          </p:nvSpPr>
          <p:spPr>
            <a:xfrm rot="310024">
              <a:off x="11030757" y="6271775"/>
              <a:ext cx="3722200" cy="1452514"/>
            </a:xfrm>
            <a:prstGeom prst="rect">
              <a:avLst/>
            </a:prstGeom>
          </p:spPr>
          <p:txBody>
            <a:bodyPr wrap="square" lIns="0" tIns="0" rIns="0" bIns="0" rtlCol="0" anchor="ctr">
              <a:spAutoFit/>
            </a:bodyPr>
            <a:lstStyle/>
            <a:p>
              <a:pPr algn="ctr">
                <a:lnSpc>
                  <a:spcPts val="5927"/>
                </a:lnSpc>
              </a:pPr>
              <a:endParaRPr sz="4800" b="1" dirty="0">
                <a:solidFill>
                  <a:srgbClr val="C00000"/>
                </a:solidFill>
                <a:latin typeface="Arial" panose="020B0604020202020204" pitchFamily="34" charset="0"/>
                <a:cs typeface="Arial" panose="020B0604020202020204" pitchFamily="34" charset="0"/>
              </a:endParaRPr>
            </a:p>
            <a:p>
              <a:pPr algn="ctr">
                <a:lnSpc>
                  <a:spcPts val="5927"/>
                </a:lnSpc>
              </a:pPr>
              <a:r>
                <a:rPr lang="en-US" sz="4800" b="1" dirty="0" smtClean="0">
                  <a:solidFill>
                    <a:srgbClr val="C00000"/>
                  </a:solidFill>
                  <a:latin typeface="Arial" panose="020B0604020202020204" pitchFamily="34" charset="0"/>
                  <a:cs typeface="Arial" panose="020B0604020202020204" pitchFamily="34" charset="0"/>
                </a:rPr>
                <a:t>Ý </a:t>
              </a:r>
              <a:r>
                <a:rPr lang="en-US" sz="4800" b="1" dirty="0" err="1" smtClean="0">
                  <a:solidFill>
                    <a:srgbClr val="C00000"/>
                  </a:solidFill>
                  <a:latin typeface="Arial" panose="020B0604020202020204" pitchFamily="34" charset="0"/>
                  <a:cs typeface="Arial" panose="020B0604020202020204" pitchFamily="34" charset="0"/>
                </a:rPr>
                <a:t>nghĩa</a:t>
              </a:r>
              <a:endParaRPr lang="en-US" sz="4800" b="1" dirty="0">
                <a:solidFill>
                  <a:srgbClr val="C00000"/>
                </a:solidFill>
                <a:latin typeface="Arial" panose="020B0604020202020204" pitchFamily="34" charset="0"/>
                <a:cs typeface="Arial" panose="020B0604020202020204" pitchFamily="34" charset="0"/>
              </a:endParaRPr>
            </a:p>
          </p:txBody>
        </p:sp>
      </p:grpSp>
      <p:pic>
        <p:nvPicPr>
          <p:cNvPr id="11" name="Picture 40"/>
          <p:cNvPicPr>
            <a:picLocks noChangeAspect="1"/>
          </p:cNvPicPr>
          <p:nvPr/>
        </p:nvPicPr>
        <p:blipFill>
          <a:blip r:embed="rId6"/>
          <a:srcRect/>
          <a:stretch>
            <a:fillRect/>
          </a:stretch>
        </p:blipFill>
        <p:spPr>
          <a:xfrm>
            <a:off x="4958052" y="1726985"/>
            <a:ext cx="1391313" cy="131132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748" y="4274867"/>
            <a:ext cx="1949720" cy="2156770"/>
          </a:xfrm>
          <a:prstGeom prst="rect">
            <a:avLst/>
          </a:prstGeom>
        </p:spPr>
      </p:pic>
      <p:pic>
        <p:nvPicPr>
          <p:cNvPr id="14"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641245" y="5093425"/>
            <a:ext cx="3352019" cy="5193575"/>
          </a:xfrm>
          <a:prstGeom prst="rect">
            <a:avLst/>
          </a:prstGeom>
        </p:spPr>
      </p:pic>
    </p:spTree>
    <p:extLst>
      <p:ext uri="{BB962C8B-B14F-4D97-AF65-F5344CB8AC3E}">
        <p14:creationId xmlns:p14="http://schemas.microsoft.com/office/powerpoint/2010/main" val="158242065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81200" y="1144058"/>
            <a:ext cx="14401800" cy="8300674"/>
          </a:xfrm>
          <a:prstGeom prst="rect">
            <a:avLst/>
          </a:prstGeom>
        </p:spPr>
      </p:pic>
      <p:sp>
        <p:nvSpPr>
          <p:cNvPr id="5" name="TextBox 5"/>
          <p:cNvSpPr txBox="1"/>
          <p:nvPr/>
        </p:nvSpPr>
        <p:spPr>
          <a:xfrm>
            <a:off x="3029921" y="2078834"/>
            <a:ext cx="12423692" cy="3465179"/>
          </a:xfrm>
          <a:prstGeom prst="rect">
            <a:avLst/>
          </a:prstGeom>
        </p:spPr>
        <p:txBody>
          <a:bodyPr wrap="square" lIns="0" tIns="0" rIns="0" bIns="0" rtlCol="0" anchor="t">
            <a:spAutoFit/>
          </a:bodyPr>
          <a:lstStyle/>
          <a:p>
            <a:pPr marL="0" lvl="0" indent="0" algn="ctr">
              <a:lnSpc>
                <a:spcPct val="150000"/>
              </a:lnSpc>
            </a:pPr>
            <a:r>
              <a:rPr lang="en-US" sz="8000" b="1" dirty="0" smtClean="0">
                <a:solidFill>
                  <a:srgbClr val="FFFFFF"/>
                </a:solidFill>
                <a:latin typeface="Arial" panose="020B0604020202020204" pitchFamily="34" charset="0"/>
                <a:cs typeface="Arial" panose="020B0604020202020204" pitchFamily="34" charset="0"/>
              </a:rPr>
              <a:t>CHÀO MỪNG CÁC EM ĐẾN VỚI BÀI HỌC MỚI!</a:t>
            </a:r>
            <a:endParaRPr lang="en-US" sz="8000" b="1" dirty="0">
              <a:solidFill>
                <a:srgbClr val="FFFFFF"/>
              </a:solidFill>
              <a:latin typeface="Arial" panose="020B0604020202020204" pitchFamily="34" charset="0"/>
              <a:cs typeface="Arial" panose="020B0604020202020204" pitchFamily="34" charset="0"/>
            </a:endParaRPr>
          </a:p>
        </p:txBody>
      </p:sp>
      <p:grpSp>
        <p:nvGrpSpPr>
          <p:cNvPr id="11" name="Group 10"/>
          <p:cNvGrpSpPr/>
          <p:nvPr/>
        </p:nvGrpSpPr>
        <p:grpSpPr>
          <a:xfrm>
            <a:off x="1981199" y="7843438"/>
            <a:ext cx="6493105" cy="1700884"/>
            <a:chOff x="1709792" y="7860804"/>
            <a:chExt cx="6493105" cy="1700884"/>
          </a:xfrm>
        </p:grpSpPr>
        <p:grpSp>
          <p:nvGrpSpPr>
            <p:cNvPr id="6" name="Group 6"/>
            <p:cNvGrpSpPr/>
            <p:nvPr/>
          </p:nvGrpSpPr>
          <p:grpSpPr>
            <a:xfrm>
              <a:off x="1709792" y="7860804"/>
              <a:ext cx="6493105" cy="1700884"/>
              <a:chOff x="0" y="0"/>
              <a:chExt cx="2362506" cy="518160"/>
            </a:xfrm>
          </p:grpSpPr>
          <p:sp>
            <p:nvSpPr>
              <p:cNvPr id="7" name="Freeform 7"/>
              <p:cNvSpPr/>
              <p:nvPr/>
            </p:nvSpPr>
            <p:spPr>
              <a:xfrm>
                <a:off x="6350" y="6350"/>
                <a:ext cx="2349806" cy="505460"/>
              </a:xfrm>
              <a:custGeom>
                <a:avLst/>
                <a:gdLst/>
                <a:ahLst/>
                <a:cxnLst/>
                <a:rect l="l" t="t" r="r" b="b"/>
                <a:pathLst>
                  <a:path w="2349806" h="505460">
                    <a:moveTo>
                      <a:pt x="252730" y="0"/>
                    </a:moveTo>
                    <a:lnTo>
                      <a:pt x="2097076" y="0"/>
                    </a:lnTo>
                    <a:cubicBezTo>
                      <a:pt x="2236776" y="0"/>
                      <a:pt x="2349806" y="113030"/>
                      <a:pt x="2349806" y="252730"/>
                    </a:cubicBezTo>
                    <a:cubicBezTo>
                      <a:pt x="2349806" y="392430"/>
                      <a:pt x="2236776" y="505460"/>
                      <a:pt x="2097076" y="505460"/>
                    </a:cubicBezTo>
                    <a:lnTo>
                      <a:pt x="252730" y="505460"/>
                    </a:lnTo>
                    <a:cubicBezTo>
                      <a:pt x="113030" y="505460"/>
                      <a:pt x="0" y="392430"/>
                      <a:pt x="0" y="252730"/>
                    </a:cubicBezTo>
                    <a:cubicBezTo>
                      <a:pt x="0" y="113030"/>
                      <a:pt x="113030" y="0"/>
                      <a:pt x="252730" y="0"/>
                    </a:cubicBezTo>
                    <a:close/>
                  </a:path>
                </a:pathLst>
              </a:custGeom>
              <a:solidFill>
                <a:srgbClr val="97EDAA"/>
              </a:solidFill>
            </p:spPr>
          </p:sp>
        </p:grpSp>
        <p:sp>
          <p:nvSpPr>
            <p:cNvPr id="8" name="TextBox 8"/>
            <p:cNvSpPr txBox="1"/>
            <p:nvPr/>
          </p:nvSpPr>
          <p:spPr>
            <a:xfrm>
              <a:off x="2242476" y="8028527"/>
              <a:ext cx="5427739" cy="1365438"/>
            </a:xfrm>
            <a:prstGeom prst="rect">
              <a:avLst/>
            </a:prstGeom>
          </p:spPr>
          <p:txBody>
            <a:bodyPr wrap="square" lIns="0" tIns="0" rIns="0" bIns="0" rtlCol="0" anchor="t">
              <a:spAutoFit/>
            </a:bodyPr>
            <a:lstStyle/>
            <a:p>
              <a:pPr marL="0" lvl="0" indent="0" algn="ctr">
                <a:lnSpc>
                  <a:spcPct val="130000"/>
                </a:lnSpc>
                <a:spcBef>
                  <a:spcPct val="0"/>
                </a:spcBef>
              </a:pPr>
              <a:r>
                <a:rPr lang="en-US" sz="3600" b="1" spc="-20" dirty="0" err="1" smtClean="0">
                  <a:solidFill>
                    <a:srgbClr val="100F0D"/>
                  </a:solidFill>
                  <a:latin typeface="Arial" panose="020B0604020202020204" pitchFamily="34" charset="0"/>
                  <a:cs typeface="Arial" panose="020B0604020202020204" pitchFamily="34" charset="0"/>
                </a:rPr>
                <a:t>Toán</a:t>
              </a:r>
              <a:r>
                <a:rPr lang="en-US" sz="3600" b="1" spc="-20" dirty="0" smtClean="0">
                  <a:solidFill>
                    <a:srgbClr val="100F0D"/>
                  </a:solidFill>
                  <a:latin typeface="Arial" panose="020B0604020202020204" pitchFamily="34" charset="0"/>
                  <a:cs typeface="Arial" panose="020B0604020202020204" pitchFamily="34" charset="0"/>
                </a:rPr>
                <a:t> 10 - </a:t>
              </a:r>
              <a:r>
                <a:rPr lang="en-US" sz="3600" b="1" spc="-20" dirty="0" err="1" smtClean="0">
                  <a:solidFill>
                    <a:srgbClr val="100F0D"/>
                  </a:solidFill>
                  <a:latin typeface="Arial" panose="020B0604020202020204" pitchFamily="34" charset="0"/>
                  <a:cs typeface="Arial" panose="020B0604020202020204" pitchFamily="34" charset="0"/>
                </a:rPr>
                <a:t>Kết</a:t>
              </a:r>
              <a:r>
                <a:rPr lang="en-US" sz="3600" b="1" spc="-20" dirty="0" smtClean="0">
                  <a:solidFill>
                    <a:srgbClr val="100F0D"/>
                  </a:solidFill>
                  <a:latin typeface="Arial" panose="020B0604020202020204" pitchFamily="34" charset="0"/>
                  <a:cs typeface="Arial" panose="020B0604020202020204" pitchFamily="34" charset="0"/>
                </a:rPr>
                <a:t> </a:t>
              </a:r>
              <a:r>
                <a:rPr lang="en-US" sz="3600" b="1" spc="-20" dirty="0" err="1" smtClean="0">
                  <a:solidFill>
                    <a:srgbClr val="100F0D"/>
                  </a:solidFill>
                  <a:latin typeface="Arial" panose="020B0604020202020204" pitchFamily="34" charset="0"/>
                  <a:cs typeface="Arial" panose="020B0604020202020204" pitchFamily="34" charset="0"/>
                </a:rPr>
                <a:t>nối</a:t>
              </a:r>
              <a:r>
                <a:rPr lang="en-US" sz="3600" b="1" spc="-20" dirty="0" smtClean="0">
                  <a:solidFill>
                    <a:srgbClr val="100F0D"/>
                  </a:solidFill>
                  <a:latin typeface="Arial" panose="020B0604020202020204" pitchFamily="34" charset="0"/>
                  <a:cs typeface="Arial" panose="020B0604020202020204" pitchFamily="34" charset="0"/>
                </a:rPr>
                <a:t> tri </a:t>
              </a:r>
              <a:r>
                <a:rPr lang="en-US" sz="3600" b="1" spc="-20" dirty="0" err="1" smtClean="0">
                  <a:solidFill>
                    <a:srgbClr val="100F0D"/>
                  </a:solidFill>
                  <a:latin typeface="Arial" panose="020B0604020202020204" pitchFamily="34" charset="0"/>
                  <a:cs typeface="Arial" panose="020B0604020202020204" pitchFamily="34" charset="0"/>
                </a:rPr>
                <a:t>thức</a:t>
              </a:r>
              <a:r>
                <a:rPr lang="en-US" sz="3600" b="1" spc="-20" dirty="0" smtClean="0">
                  <a:solidFill>
                    <a:srgbClr val="100F0D"/>
                  </a:solidFill>
                  <a:latin typeface="Arial" panose="020B0604020202020204" pitchFamily="34" charset="0"/>
                  <a:cs typeface="Arial" panose="020B0604020202020204" pitchFamily="34" charset="0"/>
                </a:rPr>
                <a:t> </a:t>
              </a:r>
              <a:r>
                <a:rPr lang="en-US" sz="3600" b="1" spc="-20" dirty="0" err="1" smtClean="0">
                  <a:solidFill>
                    <a:srgbClr val="100F0D"/>
                  </a:solidFill>
                  <a:latin typeface="Arial" panose="020B0604020202020204" pitchFamily="34" charset="0"/>
                  <a:cs typeface="Arial" panose="020B0604020202020204" pitchFamily="34" charset="0"/>
                </a:rPr>
                <a:t>với</a:t>
              </a:r>
              <a:r>
                <a:rPr lang="en-US" sz="3600" b="1" spc="-20" dirty="0" smtClean="0">
                  <a:solidFill>
                    <a:srgbClr val="100F0D"/>
                  </a:solidFill>
                  <a:latin typeface="Arial" panose="020B0604020202020204" pitchFamily="34" charset="0"/>
                  <a:cs typeface="Arial" panose="020B0604020202020204" pitchFamily="34" charset="0"/>
                </a:rPr>
                <a:t> </a:t>
              </a:r>
              <a:r>
                <a:rPr lang="en-US" sz="3600" b="1" spc="-20" dirty="0" err="1" smtClean="0">
                  <a:solidFill>
                    <a:srgbClr val="100F0D"/>
                  </a:solidFill>
                  <a:latin typeface="Arial" panose="020B0604020202020204" pitchFamily="34" charset="0"/>
                  <a:cs typeface="Arial" panose="020B0604020202020204" pitchFamily="34" charset="0"/>
                </a:rPr>
                <a:t>cuộc</a:t>
              </a:r>
              <a:r>
                <a:rPr lang="en-US" sz="3600" b="1" spc="-20" dirty="0" smtClean="0">
                  <a:solidFill>
                    <a:srgbClr val="100F0D"/>
                  </a:solidFill>
                  <a:latin typeface="Arial" panose="020B0604020202020204" pitchFamily="34" charset="0"/>
                  <a:cs typeface="Arial" panose="020B0604020202020204" pitchFamily="34" charset="0"/>
                </a:rPr>
                <a:t> </a:t>
              </a:r>
              <a:r>
                <a:rPr lang="en-US" sz="3600" b="1" spc="-20" dirty="0" err="1" smtClean="0">
                  <a:solidFill>
                    <a:srgbClr val="100F0D"/>
                  </a:solidFill>
                  <a:latin typeface="Arial" panose="020B0604020202020204" pitchFamily="34" charset="0"/>
                  <a:cs typeface="Arial" panose="020B0604020202020204" pitchFamily="34" charset="0"/>
                </a:rPr>
                <a:t>sống</a:t>
              </a:r>
              <a:endParaRPr lang="en-US" sz="3600" b="1" spc="-20" dirty="0">
                <a:solidFill>
                  <a:srgbClr val="100F0D"/>
                </a:solidFill>
                <a:latin typeface="Arial" panose="020B0604020202020204" pitchFamily="34" charset="0"/>
                <a:cs typeface="Arial" panose="020B0604020202020204" pitchFamily="34" charset="0"/>
              </a:endParaRP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20748">
            <a:off x="14720424" y="6689112"/>
            <a:ext cx="1466379" cy="1466379"/>
          </a:xfrm>
          <a:prstGeom prst="rect">
            <a:avLst/>
          </a:prstGeom>
        </p:spPr>
      </p:pic>
      <p:pic>
        <p:nvPicPr>
          <p:cNvPr id="10" name="Picture 10"/>
          <p:cNvPicPr>
            <a:picLocks noChangeAspect="1"/>
          </p:cNvPicPr>
          <p:nvPr/>
        </p:nvPicPr>
        <p:blipFill>
          <a:blip r:embed="rId6"/>
          <a:srcRect b="43433"/>
          <a:stretch>
            <a:fillRect/>
          </a:stretch>
        </p:blipFill>
        <p:spPr>
          <a:xfrm rot="227169">
            <a:off x="6035665" y="5950316"/>
            <a:ext cx="6292870" cy="5904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1" y="502509"/>
            <a:ext cx="17144999" cy="9281981"/>
            <a:chOff x="0" y="0"/>
            <a:chExt cx="6281481" cy="5370012"/>
          </a:xfrm>
        </p:grpSpPr>
        <p:sp>
          <p:nvSpPr>
            <p:cNvPr id="3" name="Freeform 3"/>
            <p:cNvSpPr/>
            <p:nvPr/>
          </p:nvSpPr>
          <p:spPr>
            <a:xfrm>
              <a:off x="0" y="0"/>
              <a:ext cx="6281481" cy="5370012"/>
            </a:xfrm>
            <a:custGeom>
              <a:avLst/>
              <a:gdLst/>
              <a:ahLst/>
              <a:cxnLst/>
              <a:rect l="l" t="t" r="r" b="b"/>
              <a:pathLst>
                <a:path w="6281481" h="5370012">
                  <a:moveTo>
                    <a:pt x="6157021" y="5370012"/>
                  </a:moveTo>
                  <a:lnTo>
                    <a:pt x="124460" y="5370012"/>
                  </a:lnTo>
                  <a:cubicBezTo>
                    <a:pt x="55880" y="5370012"/>
                    <a:pt x="0" y="5314132"/>
                    <a:pt x="0" y="5245552"/>
                  </a:cubicBezTo>
                  <a:lnTo>
                    <a:pt x="0" y="124460"/>
                  </a:lnTo>
                  <a:cubicBezTo>
                    <a:pt x="0" y="55880"/>
                    <a:pt x="55880" y="0"/>
                    <a:pt x="124460" y="0"/>
                  </a:cubicBezTo>
                  <a:lnTo>
                    <a:pt x="6157021" y="0"/>
                  </a:lnTo>
                  <a:cubicBezTo>
                    <a:pt x="6225601" y="0"/>
                    <a:pt x="6281481" y="55880"/>
                    <a:pt x="6281481" y="124460"/>
                  </a:cubicBezTo>
                  <a:lnTo>
                    <a:pt x="6281481" y="5245552"/>
                  </a:lnTo>
                  <a:cubicBezTo>
                    <a:pt x="6281481" y="5314132"/>
                    <a:pt x="6225601" y="5370012"/>
                    <a:pt x="6157021" y="5370012"/>
                  </a:cubicBezTo>
                  <a:close/>
                </a:path>
              </a:pathLst>
            </a:custGeom>
            <a:solidFill>
              <a:schemeClr val="accent1">
                <a:lumMod val="20000"/>
                <a:lumOff val="80000"/>
              </a:schemeClr>
            </a:solidFill>
          </p:spPr>
        </p:sp>
      </p:grpSp>
      <p:grpSp>
        <p:nvGrpSpPr>
          <p:cNvPr id="30" name="Group 29"/>
          <p:cNvGrpSpPr/>
          <p:nvPr/>
        </p:nvGrpSpPr>
        <p:grpSpPr>
          <a:xfrm>
            <a:off x="1346200" y="1064337"/>
            <a:ext cx="4152900" cy="2285999"/>
            <a:chOff x="1143000" y="800100"/>
            <a:chExt cx="4152900" cy="2316368"/>
          </a:xfrm>
        </p:grpSpPr>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43000" y="800100"/>
              <a:ext cx="4152900" cy="2316368"/>
            </a:xfrm>
            <a:prstGeom prst="rect">
              <a:avLst/>
            </a:prstGeom>
          </p:spPr>
        </p:pic>
        <p:sp>
          <p:nvSpPr>
            <p:cNvPr id="29" name="TextBox 28"/>
            <p:cNvSpPr txBox="1"/>
            <p:nvPr/>
          </p:nvSpPr>
          <p:spPr>
            <a:xfrm>
              <a:off x="1466850" y="1227450"/>
              <a:ext cx="3505200" cy="779663"/>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Luyện</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2</a:t>
              </a:r>
              <a:endParaRPr lang="en-US" sz="4400" b="1" dirty="0">
                <a:solidFill>
                  <a:srgbClr val="002060"/>
                </a:solidFill>
                <a:latin typeface="Arial" panose="020B0604020202020204" pitchFamily="34" charset="0"/>
                <a:cs typeface="Arial" panose="020B0604020202020204" pitchFamily="34" charset="0"/>
              </a:endParaRPr>
            </a:p>
          </p:txBody>
        </p:sp>
      </p:grpSp>
      <p:grpSp>
        <p:nvGrpSpPr>
          <p:cNvPr id="6" name="Group 5"/>
          <p:cNvGrpSpPr/>
          <p:nvPr/>
        </p:nvGrpSpPr>
        <p:grpSpPr>
          <a:xfrm>
            <a:off x="1879600" y="901308"/>
            <a:ext cx="14725649" cy="6283739"/>
            <a:chOff x="1879600" y="901308"/>
            <a:chExt cx="14725649" cy="6283739"/>
          </a:xfrm>
        </p:grpSpPr>
        <p:sp>
          <p:nvSpPr>
            <p:cNvPr id="31" name="Rectangle 30"/>
            <p:cNvSpPr/>
            <p:nvPr/>
          </p:nvSpPr>
          <p:spPr>
            <a:xfrm>
              <a:off x="6261099" y="901308"/>
              <a:ext cx="10344150" cy="1938992"/>
            </a:xfrm>
            <a:prstGeom prst="rect">
              <a:avLst/>
            </a:prstGeom>
          </p:spPr>
          <p:txBody>
            <a:bodyPr wrap="square">
              <a:spAutoFit/>
            </a:bodyPr>
            <a:lstStyle/>
            <a:p>
              <a:pPr algn="just">
                <a:lnSpc>
                  <a:spcPct val="150000"/>
                </a:lnSpc>
              </a:pPr>
              <a:r>
                <a:rPr lang="en-US" sz="4000" dirty="0" err="1" smtClean="0">
                  <a:solidFill>
                    <a:prstClr val="black"/>
                  </a:solidFill>
                  <a:latin typeface="Arial" panose="020B0604020202020204" pitchFamily="34" charset="0"/>
                  <a:cs typeface="Arial" panose="020B0604020202020204" pitchFamily="34" charset="0"/>
                </a:rPr>
                <a:t>Chiều</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dài</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đơn</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vị</a:t>
              </a:r>
              <a:r>
                <a:rPr lang="en-US" sz="4000" dirty="0" smtClean="0">
                  <a:solidFill>
                    <a:prstClr val="black"/>
                  </a:solidFill>
                  <a:latin typeface="Arial" panose="020B0604020202020204" pitchFamily="34" charset="0"/>
                  <a:cs typeface="Arial" panose="020B0604020202020204" pitchFamily="34" charset="0"/>
                </a:rPr>
                <a:t> feet) </a:t>
              </a:r>
              <a:r>
                <a:rPr lang="en-US" sz="4000" dirty="0" err="1" smtClean="0">
                  <a:solidFill>
                    <a:prstClr val="black"/>
                  </a:solidFill>
                  <a:latin typeface="Arial" panose="020B0604020202020204" pitchFamily="34" charset="0"/>
                  <a:cs typeface="Arial" panose="020B0604020202020204" pitchFamily="34" charset="0"/>
                </a:rPr>
                <a:t>của</a:t>
              </a:r>
              <a:r>
                <a:rPr lang="en-US" sz="4000" dirty="0" smtClean="0">
                  <a:solidFill>
                    <a:prstClr val="black"/>
                  </a:solidFill>
                  <a:latin typeface="Arial" panose="020B0604020202020204" pitchFamily="34" charset="0"/>
                  <a:cs typeface="Arial" panose="020B0604020202020204" pitchFamily="34" charset="0"/>
                </a:rPr>
                <a:t> 7 con </a:t>
              </a:r>
              <a:r>
                <a:rPr lang="en-US" sz="4000" dirty="0" err="1" smtClean="0">
                  <a:solidFill>
                    <a:prstClr val="black"/>
                  </a:solidFill>
                  <a:latin typeface="Arial" panose="020B0604020202020204" pitchFamily="34" charset="0"/>
                  <a:cs typeface="Arial" panose="020B0604020202020204" pitchFamily="34" charset="0"/>
                </a:rPr>
                <a:t>cá</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voi</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trưởng</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thành</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được</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cho</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như</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sau</a:t>
              </a:r>
              <a:r>
                <a:rPr lang="en-US" sz="4000" dirty="0" smtClean="0">
                  <a:solidFill>
                    <a:prstClr val="black"/>
                  </a:solidFill>
                  <a:latin typeface="Arial" panose="020B0604020202020204" pitchFamily="34" charset="0"/>
                  <a:cs typeface="Arial" panose="020B0604020202020204" pitchFamily="34" charset="0"/>
                </a:rPr>
                <a:t>:</a:t>
              </a:r>
            </a:p>
          </p:txBody>
        </p:sp>
        <p:sp>
          <p:nvSpPr>
            <p:cNvPr id="4" name="TextBox 3"/>
            <p:cNvSpPr txBox="1"/>
            <p:nvPr/>
          </p:nvSpPr>
          <p:spPr>
            <a:xfrm>
              <a:off x="1879600" y="3418140"/>
              <a:ext cx="14725649"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48           53          51         31         53          112           52</a:t>
              </a:r>
              <a:endParaRPr lang="en-US" sz="4000" dirty="0">
                <a:latin typeface="Arial" panose="020B0604020202020204" pitchFamily="34" charset="0"/>
                <a:cs typeface="Arial" panose="020B0604020202020204" pitchFamily="34" charset="0"/>
              </a:endParaRPr>
            </a:p>
          </p:txBody>
        </p:sp>
        <p:sp>
          <p:nvSpPr>
            <p:cNvPr id="14" name="TextBox 13"/>
            <p:cNvSpPr txBox="1"/>
            <p:nvPr/>
          </p:nvSpPr>
          <p:spPr>
            <a:xfrm>
              <a:off x="1879600" y="4436794"/>
              <a:ext cx="14725649" cy="274825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mẫu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phù</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chiều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7 con </a:t>
              </a:r>
              <a:r>
                <a:rPr lang="en-US" sz="4000" dirty="0" err="1" smtClean="0">
                  <a:latin typeface="Arial" panose="020B0604020202020204" pitchFamily="34" charset="0"/>
                  <a:cs typeface="Arial" panose="020B0604020202020204" pitchFamily="34" charset="0"/>
                </a:rPr>
                <a:t>cá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voi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trưởng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01000" y="7028957"/>
            <a:ext cx="7303016" cy="3651508"/>
          </a:xfrm>
          <a:prstGeom prst="rect">
            <a:avLst/>
          </a:prstGeom>
        </p:spPr>
      </p:pic>
    </p:spTree>
    <p:extLst>
      <p:ext uri="{BB962C8B-B14F-4D97-AF65-F5344CB8AC3E}">
        <p14:creationId xmlns:p14="http://schemas.microsoft.com/office/powerpoint/2010/main" val="109498980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09600" y="1836419"/>
            <a:ext cx="8229600" cy="6400801"/>
          </a:xfrm>
          <a:prstGeom prst="roundRect">
            <a:avLst>
              <a:gd name="adj" fmla="val 3082"/>
            </a:avLst>
          </a:prstGeom>
          <a:solidFill>
            <a:srgbClr val="EDEDED"/>
          </a:solidFill>
          <a:ln>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9448800" y="1791426"/>
            <a:ext cx="8229600" cy="6400801"/>
          </a:xfrm>
          <a:prstGeom prst="roundRect">
            <a:avLst>
              <a:gd name="adj" fmla="val 3082"/>
            </a:avLst>
          </a:prstGeom>
          <a:solidFill>
            <a:srgbClr val="EDEDED"/>
          </a:solidFill>
          <a:ln>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803389" y="419100"/>
            <a:ext cx="2857500" cy="1981200"/>
            <a:chOff x="1028700" y="1028700"/>
            <a:chExt cx="5129945" cy="1837453"/>
          </a:xfrm>
        </p:grpSpPr>
        <p:pic>
          <p:nvPicPr>
            <p:cNvPr id="11" name="Picture 4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28700" y="1028700"/>
              <a:ext cx="5129945" cy="1837453"/>
            </a:xfrm>
            <a:prstGeom prst="rect">
              <a:avLst/>
            </a:prstGeom>
          </p:spPr>
        </p:pic>
        <p:sp>
          <p:nvSpPr>
            <p:cNvPr id="12" name="TextBox 49"/>
            <p:cNvSpPr txBox="1"/>
            <p:nvPr/>
          </p:nvSpPr>
          <p:spPr>
            <a:xfrm>
              <a:off x="1479221" y="1421973"/>
              <a:ext cx="4228902" cy="589015"/>
            </a:xfrm>
            <a:prstGeom prst="rect">
              <a:avLst/>
            </a:prstGeom>
          </p:spPr>
          <p:txBody>
            <a:bodyPr lIns="0" tIns="0" rIns="0" bIns="0" rtlCol="0" anchor="t">
              <a:spAutoFit/>
            </a:bodyPr>
            <a:lstStyle/>
            <a:p>
              <a:pPr algn="ctr">
                <a:lnSpc>
                  <a:spcPts val="4047"/>
                </a:lnSpc>
              </a:pPr>
              <a:r>
                <a:rPr lang="en-US" sz="4400" b="1" spc="-36" dirty="0" err="1" smtClean="0">
                  <a:solidFill>
                    <a:srgbClr val="100F0D"/>
                  </a:solidFill>
                  <a:latin typeface="Arial" panose="020B0604020202020204" pitchFamily="34" charset="0"/>
                  <a:cs typeface="Arial" panose="020B0604020202020204" pitchFamily="34" charset="0"/>
                </a:rPr>
                <a:t>Giải</a:t>
              </a:r>
              <a:endParaRPr lang="en-US" sz="4400" b="1" spc="-36" dirty="0">
                <a:solidFill>
                  <a:srgbClr val="100F0D"/>
                </a:solidFill>
                <a:latin typeface="Arial" panose="020B0604020202020204" pitchFamily="34" charset="0"/>
                <a:cs typeface="Arial" panose="020B0604020202020204" pitchFamily="34" charset="0"/>
              </a:endParaRPr>
            </a:p>
          </p:txBody>
        </p:sp>
      </p:grpSp>
      <p:sp>
        <p:nvSpPr>
          <p:cNvPr id="18" name="Rectangle 17"/>
          <p:cNvSpPr/>
          <p:nvPr/>
        </p:nvSpPr>
        <p:spPr>
          <a:xfrm>
            <a:off x="916940" y="2062480"/>
            <a:ext cx="7614919" cy="5909310"/>
          </a:xfrm>
          <a:prstGeom prst="rect">
            <a:avLst/>
          </a:prstGeom>
        </p:spPr>
        <p:txBody>
          <a:bodyPr wrap="square">
            <a:spAutoFit/>
          </a:bodyPr>
          <a:lstStyle/>
          <a:p>
            <a:pPr algn="just">
              <a:lnSpc>
                <a:spcPct val="150000"/>
              </a:lnSpc>
            </a:pP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Nếu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chỗ</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ngồi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Mỹ</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trung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24 501,2</a:t>
            </a:r>
            <a:endParaRPr lang="en-US" sz="36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600" dirty="0" err="1" smtClean="0">
                <a:latin typeface="Arial" panose="020B0604020202020204" pitchFamily="34" charset="0"/>
                <a:cs typeface="Arial" panose="020B0604020202020204" pitchFamily="34" charset="0"/>
              </a:rPr>
              <a:t>Mốt</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20 120</a:t>
            </a:r>
            <a:r>
              <a:rPr lang="en-US" sz="36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600" dirty="0" err="1" smtClean="0">
                <a:latin typeface="Arial" panose="020B0604020202020204" pitchFamily="34" charset="0"/>
                <a:cs typeface="Arial" panose="020B0604020202020204" pitchFamily="34" charset="0"/>
              </a:rPr>
              <a:t>Sắp</a:t>
            </a:r>
            <a:r>
              <a:rPr lang="en-US" sz="3600"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xếp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liệu</a:t>
            </a:r>
            <a:r>
              <a:rPr lang="en-US" sz="3600" dirty="0" smtClean="0">
                <a:latin typeface="Arial" panose="020B0604020202020204" pitchFamily="34" charset="0"/>
                <a:cs typeface="Arial" panose="020B0604020202020204" pitchFamily="34" charset="0"/>
              </a:rPr>
              <a:t>: 20 120;      20 120; 21 315; 23 405; 37 546</a:t>
            </a:r>
            <a:r>
              <a:rPr lang="en-US" sz="36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600" dirty="0" err="1" smtClean="0">
                <a:latin typeface="Arial" panose="020B0604020202020204" pitchFamily="34" charset="0"/>
                <a:cs typeface="Arial" panose="020B0604020202020204" pitchFamily="34" charset="0"/>
              </a:rPr>
              <a:t>Trung</a:t>
            </a:r>
            <a:r>
              <a:rPr lang="en-US" sz="3600"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21 315</a:t>
            </a:r>
            <a:r>
              <a:rPr lang="en-US" sz="3600" dirty="0">
                <a:latin typeface="Arial" panose="020B0604020202020204" pitchFamily="34" charset="0"/>
                <a:cs typeface="Arial" panose="020B0604020202020204" pitchFamily="34" charset="0"/>
              </a:rPr>
              <a:t>.</a:t>
            </a:r>
          </a:p>
        </p:txBody>
      </p:sp>
      <p:sp>
        <p:nvSpPr>
          <p:cNvPr id="20" name="Rectangle 19"/>
          <p:cNvSpPr/>
          <p:nvPr/>
        </p:nvSpPr>
        <p:spPr>
          <a:xfrm>
            <a:off x="9752330" y="2017487"/>
            <a:ext cx="7643813" cy="5909310"/>
          </a:xfrm>
          <a:prstGeom prst="rect">
            <a:avLst/>
          </a:prstGeom>
        </p:spPr>
        <p:txBody>
          <a:bodyPr wrap="square">
            <a:spAutoFit/>
          </a:bodyPr>
          <a:lstStyle/>
          <a:p>
            <a:pPr algn="just">
              <a:lnSpc>
                <a:spcPct val="150000"/>
              </a:lnSpc>
            </a:pP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Nếu</a:t>
            </a:r>
            <a:r>
              <a:rPr lang="en-US" sz="3600"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chỗ</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ngồi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Mỹ</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trung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21 240</a:t>
            </a:r>
            <a:endParaRPr lang="en-US" sz="36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600" dirty="0" err="1" smtClean="0">
                <a:latin typeface="Arial" panose="020B0604020202020204" pitchFamily="34" charset="0"/>
                <a:cs typeface="Arial" panose="020B0604020202020204" pitchFamily="34" charset="0"/>
              </a:rPr>
              <a:t>Mốt</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20 120</a:t>
            </a:r>
            <a:endParaRPr lang="en-US" sz="36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600" dirty="0" err="1" smtClean="0">
                <a:latin typeface="Arial" panose="020B0604020202020204" pitchFamily="34" charset="0"/>
                <a:cs typeface="Arial" panose="020B0604020202020204" pitchFamily="34" charset="0"/>
              </a:rPr>
              <a:t>Sắp</a:t>
            </a:r>
            <a:r>
              <a:rPr lang="en-US" sz="3600"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xếp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endParaRPr lang="en-US" sz="3600" dirty="0" smtClean="0">
              <a:latin typeface="Arial" panose="020B0604020202020204" pitchFamily="34" charset="0"/>
              <a:cs typeface="Arial" panose="020B0604020202020204" pitchFamily="34" charset="0"/>
            </a:endParaRPr>
          </a:p>
          <a:p>
            <a:pPr algn="just">
              <a:lnSpc>
                <a:spcPct val="150000"/>
              </a:lnSpc>
            </a:pPr>
            <a:r>
              <a:rPr lang="en-US" sz="3600" dirty="0" smtClean="0">
                <a:latin typeface="Arial" panose="020B0604020202020204" pitchFamily="34" charset="0"/>
                <a:cs typeface="Arial" panose="020B0604020202020204" pitchFamily="34" charset="0"/>
              </a:rPr>
              <a:t>20 120; 20 120; 21 315; 23 405            </a:t>
            </a:r>
            <a:endParaRPr lang="en-US" sz="36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600" dirty="0" err="1" smtClean="0">
                <a:latin typeface="Arial" panose="020B0604020202020204" pitchFamily="34" charset="0"/>
                <a:cs typeface="Arial" panose="020B0604020202020204" pitchFamily="34" charset="0"/>
              </a:rPr>
              <a:t>Trung</a:t>
            </a:r>
            <a:r>
              <a:rPr lang="en-US" sz="3600"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20 717,5</a:t>
            </a:r>
            <a:r>
              <a:rPr lang="en-US" sz="3600" dirty="0">
                <a:latin typeface="Arial" panose="020B0604020202020204" pitchFamily="34" charset="0"/>
                <a:cs typeface="Arial" panose="020B0604020202020204" pitchFamily="34" charset="0"/>
              </a:rPr>
              <a:t>.</a:t>
            </a:r>
          </a:p>
        </p:txBody>
      </p:sp>
      <p:sp>
        <p:nvSpPr>
          <p:cNvPr id="21" name="Right Arrow 20"/>
          <p:cNvSpPr/>
          <p:nvPr/>
        </p:nvSpPr>
        <p:spPr>
          <a:xfrm>
            <a:off x="2438400" y="8557305"/>
            <a:ext cx="1143000" cy="76199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26055" y="8611418"/>
            <a:ext cx="11652549"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mốt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giảm</a:t>
            </a:r>
            <a:r>
              <a:rPr lang="en-US" sz="4000" dirty="0">
                <a:latin typeface="Arial" panose="020B0604020202020204" pitchFamily="34" charset="0"/>
                <a:cs typeface="Arial" panose="020B0604020202020204" pitchFamily="34" charset="0"/>
              </a:rPr>
              <a:t>.</a:t>
            </a:r>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23259" y="7954010"/>
            <a:ext cx="2133485" cy="1962426"/>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0738"/>
            <a:ext cx="2328356" cy="22769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ppt_x</p:attrName>
                                        </p:attrNameLst>
                                      </p:cBhvr>
                                      <p:tavLst>
                                        <p:tav tm="0">
                                          <p:val>
                                            <p:strVal val="#ppt_x-#ppt_w*1.125000"/>
                                          </p:val>
                                        </p:tav>
                                        <p:tav tm="100000">
                                          <p:val>
                                            <p:strVal val="#ppt_x"/>
                                          </p:val>
                                        </p:tav>
                                      </p:tavLst>
                                    </p:anim>
                                    <p:animEffect transition="in" filter="wipe(righ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4633027" y="758127"/>
            <a:ext cx="8976242" cy="3290702"/>
            <a:chOff x="6949558" y="176398"/>
            <a:chExt cx="8976242" cy="329070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949558" y="176398"/>
              <a:ext cx="8976242" cy="3290702"/>
            </a:xfrm>
            <a:prstGeom prst="rect">
              <a:avLst/>
            </a:prstGeom>
          </p:spPr>
        </p:pic>
        <p:sp>
          <p:nvSpPr>
            <p:cNvPr id="3" name="TextBox 3"/>
            <p:cNvSpPr txBox="1"/>
            <p:nvPr/>
          </p:nvSpPr>
          <p:spPr>
            <a:xfrm>
              <a:off x="7360582" y="574985"/>
              <a:ext cx="7927744" cy="1200329"/>
            </a:xfrm>
            <a:prstGeom prst="rect">
              <a:avLst/>
            </a:prstGeom>
          </p:spPr>
          <p:txBody>
            <a:bodyPr wrap="square" lIns="0" tIns="0" rIns="0" bIns="0" rtlCol="0" anchor="t">
              <a:spAutoFit/>
            </a:bodyPr>
            <a:lstStyle/>
            <a:p>
              <a:pPr marL="0" lvl="0" indent="0" algn="ctr">
                <a:lnSpc>
                  <a:spcPct val="130000"/>
                </a:lnSpc>
              </a:pPr>
              <a:r>
                <a:rPr lang="en-US" sz="6000" b="1" spc="-41" dirty="0" smtClean="0">
                  <a:solidFill>
                    <a:srgbClr val="100F0D"/>
                  </a:solidFill>
                  <a:latin typeface="Arial" panose="020B0604020202020204" pitchFamily="34" charset="0"/>
                  <a:cs typeface="Arial" panose="020B0604020202020204" pitchFamily="34" charset="0"/>
                </a:rPr>
                <a:t>HƯỚNG DẪN VỀ NHÀ</a:t>
              </a:r>
              <a:endParaRPr lang="en-US" sz="6000" b="1" spc="-41" dirty="0">
                <a:solidFill>
                  <a:srgbClr val="100F0D"/>
                </a:solidFill>
                <a:latin typeface="Arial" panose="020B0604020202020204" pitchFamily="34" charset="0"/>
                <a:cs typeface="Arial" panose="020B0604020202020204" pitchFamily="34" charset="0"/>
              </a:endParaRPr>
            </a:p>
          </p:txBody>
        </p:sp>
      </p:grpSp>
      <p:sp>
        <p:nvSpPr>
          <p:cNvPr id="66" name="TextBox 66"/>
          <p:cNvSpPr txBox="1"/>
          <p:nvPr/>
        </p:nvSpPr>
        <p:spPr>
          <a:xfrm>
            <a:off x="14058643" y="5397099"/>
            <a:ext cx="2103618" cy="377190"/>
          </a:xfrm>
          <a:prstGeom prst="rect">
            <a:avLst/>
          </a:prstGeom>
        </p:spPr>
        <p:txBody>
          <a:bodyPr lIns="0" tIns="0" rIns="0" bIns="0" rtlCol="0" anchor="t">
            <a:spAutoFit/>
          </a:bodyPr>
          <a:lstStyle/>
          <a:p>
            <a:pPr marL="0" lvl="0" indent="0" algn="ctr">
              <a:lnSpc>
                <a:spcPts val="2940"/>
              </a:lnSpc>
            </a:pPr>
            <a:r>
              <a:rPr lang="en-US" sz="2100">
                <a:solidFill>
                  <a:srgbClr val="FFFFFF"/>
                </a:solidFill>
                <a:latin typeface="Public Sans Bold"/>
              </a:rPr>
              <a:t>Hành động 4</a:t>
            </a:r>
          </a:p>
        </p:txBody>
      </p:sp>
      <p:grpSp>
        <p:nvGrpSpPr>
          <p:cNvPr id="4" name="Group 3"/>
          <p:cNvGrpSpPr/>
          <p:nvPr/>
        </p:nvGrpSpPr>
        <p:grpSpPr>
          <a:xfrm>
            <a:off x="594247" y="4580096"/>
            <a:ext cx="5507936" cy="4516185"/>
            <a:chOff x="594247" y="4580096"/>
            <a:chExt cx="5507936" cy="4516185"/>
          </a:xfrm>
        </p:grpSpPr>
        <p:grpSp>
          <p:nvGrpSpPr>
            <p:cNvPr id="89" name="Group 88"/>
            <p:cNvGrpSpPr/>
            <p:nvPr/>
          </p:nvGrpSpPr>
          <p:grpSpPr>
            <a:xfrm>
              <a:off x="594247" y="4580096"/>
              <a:ext cx="5507936" cy="4516185"/>
              <a:chOff x="314784" y="4597876"/>
              <a:chExt cx="5507936" cy="4516185"/>
            </a:xfrm>
          </p:grpSpPr>
          <p:grpSp>
            <p:nvGrpSpPr>
              <p:cNvPr id="70" name="Group 70"/>
              <p:cNvGrpSpPr/>
              <p:nvPr/>
            </p:nvGrpSpPr>
            <p:grpSpPr>
              <a:xfrm>
                <a:off x="314784" y="4848383"/>
                <a:ext cx="5507936" cy="4265678"/>
                <a:chOff x="0" y="0"/>
                <a:chExt cx="3186570" cy="2467872"/>
              </a:xfrm>
            </p:grpSpPr>
            <p:sp>
              <p:nvSpPr>
                <p:cNvPr id="71" name="Freeform 71"/>
                <p:cNvSpPr/>
                <p:nvPr/>
              </p:nvSpPr>
              <p:spPr>
                <a:xfrm>
                  <a:off x="0" y="0"/>
                  <a:ext cx="3186570" cy="2467872"/>
                </a:xfrm>
                <a:custGeom>
                  <a:avLst/>
                  <a:gdLst/>
                  <a:ahLst/>
                  <a:cxnLst/>
                  <a:rect l="l" t="t" r="r" b="b"/>
                  <a:pathLst>
                    <a:path w="3186570" h="2467872">
                      <a:moveTo>
                        <a:pt x="3062110" y="2467872"/>
                      </a:moveTo>
                      <a:lnTo>
                        <a:pt x="124460" y="2467872"/>
                      </a:lnTo>
                      <a:cubicBezTo>
                        <a:pt x="55880" y="2467872"/>
                        <a:pt x="0" y="2411992"/>
                        <a:pt x="0" y="2343412"/>
                      </a:cubicBezTo>
                      <a:lnTo>
                        <a:pt x="0" y="124460"/>
                      </a:lnTo>
                      <a:cubicBezTo>
                        <a:pt x="0" y="55880"/>
                        <a:pt x="55880" y="0"/>
                        <a:pt x="124460" y="0"/>
                      </a:cubicBezTo>
                      <a:lnTo>
                        <a:pt x="3062110" y="0"/>
                      </a:lnTo>
                      <a:cubicBezTo>
                        <a:pt x="3130690" y="0"/>
                        <a:pt x="3186570" y="55880"/>
                        <a:pt x="3186570" y="124460"/>
                      </a:cubicBezTo>
                      <a:lnTo>
                        <a:pt x="3186570" y="2343412"/>
                      </a:lnTo>
                      <a:cubicBezTo>
                        <a:pt x="3186570" y="2411992"/>
                        <a:pt x="3130690" y="2467872"/>
                        <a:pt x="3062110" y="2467872"/>
                      </a:cubicBezTo>
                      <a:close/>
                    </a:path>
                  </a:pathLst>
                </a:custGeom>
                <a:solidFill>
                  <a:srgbClr val="100F0D">
                    <a:alpha val="4706"/>
                  </a:srgbClr>
                </a:solidFill>
              </p:spPr>
            </p:sp>
          </p:grpSp>
          <p:grpSp>
            <p:nvGrpSpPr>
              <p:cNvPr id="75" name="Group 75"/>
              <p:cNvGrpSpPr/>
              <p:nvPr/>
            </p:nvGrpSpPr>
            <p:grpSpPr>
              <a:xfrm>
                <a:off x="1486949" y="4597876"/>
                <a:ext cx="3258203" cy="1207117"/>
                <a:chOff x="0" y="0"/>
                <a:chExt cx="25034661" cy="3964675"/>
              </a:xfrm>
            </p:grpSpPr>
            <p:sp>
              <p:nvSpPr>
                <p:cNvPr id="76" name="Freeform 76"/>
                <p:cNvSpPr/>
                <p:nvPr/>
              </p:nvSpPr>
              <p:spPr>
                <a:xfrm>
                  <a:off x="0" y="0"/>
                  <a:ext cx="25034661" cy="4063735"/>
                </a:xfrm>
                <a:custGeom>
                  <a:avLst/>
                  <a:gdLst/>
                  <a:ahLst/>
                  <a:cxnLst/>
                  <a:rect l="l" t="t" r="r" b="b"/>
                  <a:pathLst>
                    <a:path w="25034661" h="4063735">
                      <a:moveTo>
                        <a:pt x="24412361" y="3493505"/>
                      </a:moveTo>
                      <a:cubicBezTo>
                        <a:pt x="24412361" y="3487155"/>
                        <a:pt x="24413631" y="3482075"/>
                        <a:pt x="24413631" y="3474455"/>
                      </a:cubicBezTo>
                      <a:lnTo>
                        <a:pt x="24413631" y="490220"/>
                      </a:lnTo>
                      <a:cubicBezTo>
                        <a:pt x="24413631" y="220980"/>
                        <a:pt x="24204081" y="0"/>
                        <a:pt x="23947541" y="0"/>
                      </a:cubicBezTo>
                      <a:lnTo>
                        <a:pt x="467360" y="0"/>
                      </a:lnTo>
                      <a:cubicBezTo>
                        <a:pt x="210820" y="0"/>
                        <a:pt x="0" y="220980"/>
                        <a:pt x="0" y="490220"/>
                      </a:cubicBezTo>
                      <a:lnTo>
                        <a:pt x="0" y="3474455"/>
                      </a:lnTo>
                      <a:cubicBezTo>
                        <a:pt x="0" y="3743695"/>
                        <a:pt x="209550" y="3964675"/>
                        <a:pt x="466090" y="3964675"/>
                      </a:cubicBezTo>
                      <a:lnTo>
                        <a:pt x="23946270" y="3964675"/>
                      </a:lnTo>
                      <a:cubicBezTo>
                        <a:pt x="24059300" y="3964675"/>
                        <a:pt x="24163441" y="3921495"/>
                        <a:pt x="24243450" y="3851645"/>
                      </a:cubicBezTo>
                      <a:cubicBezTo>
                        <a:pt x="24374261" y="3922765"/>
                        <a:pt x="24686681" y="4063735"/>
                        <a:pt x="25033391" y="3856725"/>
                      </a:cubicBezTo>
                      <a:cubicBezTo>
                        <a:pt x="25034661" y="3856725"/>
                        <a:pt x="24722241" y="3857995"/>
                        <a:pt x="24412361" y="3493505"/>
                      </a:cubicBezTo>
                      <a:lnTo>
                        <a:pt x="24412361" y="3493505"/>
                      </a:lnTo>
                      <a:close/>
                    </a:path>
                  </a:pathLst>
                </a:custGeom>
                <a:solidFill>
                  <a:srgbClr val="FF6363"/>
                </a:solidFill>
              </p:spPr>
            </p:sp>
          </p:grpSp>
          <p:sp>
            <p:nvSpPr>
              <p:cNvPr id="77" name="TextBox 77"/>
              <p:cNvSpPr txBox="1"/>
              <p:nvPr/>
            </p:nvSpPr>
            <p:spPr>
              <a:xfrm>
                <a:off x="2016943" y="5076934"/>
                <a:ext cx="2103618" cy="436594"/>
              </a:xfrm>
              <a:prstGeom prst="rect">
                <a:avLst/>
              </a:prstGeom>
            </p:spPr>
            <p:txBody>
              <a:bodyPr lIns="0" tIns="0" rIns="0" bIns="0" rtlCol="0" anchor="t">
                <a:spAutoFit/>
              </a:bodyPr>
              <a:lstStyle/>
              <a:p>
                <a:pPr marL="0" lvl="0" indent="0" algn="ctr">
                  <a:lnSpc>
                    <a:spcPts val="2940"/>
                  </a:lnSpc>
                </a:pPr>
                <a:r>
                  <a:rPr lang="en-US" sz="5400" b="1" dirty="0" smtClean="0">
                    <a:solidFill>
                      <a:srgbClr val="FFFFFF"/>
                    </a:solidFill>
                    <a:latin typeface="Arial" panose="020B0604020202020204" pitchFamily="34" charset="0"/>
                    <a:cs typeface="Arial" panose="020B0604020202020204" pitchFamily="34" charset="0"/>
                  </a:rPr>
                  <a:t>01</a:t>
                </a:r>
                <a:endParaRPr lang="en-US" sz="5400" b="1" dirty="0">
                  <a:solidFill>
                    <a:srgbClr val="FFFFFF"/>
                  </a:solidFill>
                  <a:latin typeface="Arial" panose="020B0604020202020204" pitchFamily="34" charset="0"/>
                  <a:cs typeface="Arial" panose="020B0604020202020204" pitchFamily="34" charset="0"/>
                </a:endParaRPr>
              </a:p>
            </p:txBody>
          </p:sp>
        </p:grpSp>
        <p:sp>
          <p:nvSpPr>
            <p:cNvPr id="92" name="TextBox 91"/>
            <p:cNvSpPr txBox="1"/>
            <p:nvPr/>
          </p:nvSpPr>
          <p:spPr>
            <a:xfrm>
              <a:off x="1109513" y="6277522"/>
              <a:ext cx="4572000" cy="1938992"/>
            </a:xfrm>
            <a:prstGeom prst="rect">
              <a:avLst/>
            </a:prstGeom>
            <a:noFill/>
          </p:spPr>
          <p:txBody>
            <a:bodyPr wrap="square" rtlCol="0">
              <a:spAutoFit/>
            </a:bodyPr>
            <a:lstStyle/>
            <a:p>
              <a:pPr algn="ctr">
                <a:lnSpc>
                  <a:spcPct val="150000"/>
                </a:lnSpc>
              </a:pPr>
              <a:r>
                <a:rPr lang="en-US" sz="4200" dirty="0" err="1" smtClean="0">
                  <a:latin typeface="Arial" panose="020B0604020202020204" pitchFamily="34" charset="0"/>
                  <a:cs typeface="Arial" panose="020B0604020202020204" pitchFamily="34" charset="0"/>
                </a:rPr>
                <a:t>Ôn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tập</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kiến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thức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đã</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học</a:t>
              </a:r>
              <a:endParaRPr lang="en-US" sz="4200" dirty="0">
                <a:latin typeface="Arial" panose="020B0604020202020204" pitchFamily="34" charset="0"/>
                <a:cs typeface="Arial" panose="020B0604020202020204" pitchFamily="34" charset="0"/>
              </a:endParaRPr>
            </a:p>
          </p:txBody>
        </p:sp>
      </p:grpSp>
      <p:grpSp>
        <p:nvGrpSpPr>
          <p:cNvPr id="5" name="Group 4"/>
          <p:cNvGrpSpPr/>
          <p:nvPr/>
        </p:nvGrpSpPr>
        <p:grpSpPr>
          <a:xfrm>
            <a:off x="6367180" y="4597876"/>
            <a:ext cx="5507936" cy="4516185"/>
            <a:chOff x="6367180" y="4597876"/>
            <a:chExt cx="5507936" cy="4516185"/>
          </a:xfrm>
        </p:grpSpPr>
        <p:grpSp>
          <p:nvGrpSpPr>
            <p:cNvPr id="91" name="Group 90"/>
            <p:cNvGrpSpPr/>
            <p:nvPr/>
          </p:nvGrpSpPr>
          <p:grpSpPr>
            <a:xfrm>
              <a:off x="6367180" y="4597876"/>
              <a:ext cx="5507936" cy="4516185"/>
              <a:chOff x="12356484" y="475583"/>
              <a:chExt cx="5507936" cy="4516185"/>
            </a:xfrm>
          </p:grpSpPr>
          <p:grpSp>
            <p:nvGrpSpPr>
              <p:cNvPr id="54" name="Group 54"/>
              <p:cNvGrpSpPr/>
              <p:nvPr/>
            </p:nvGrpSpPr>
            <p:grpSpPr>
              <a:xfrm>
                <a:off x="12356484" y="726090"/>
                <a:ext cx="5507936" cy="4265678"/>
                <a:chOff x="0" y="0"/>
                <a:chExt cx="3186570" cy="2467872"/>
              </a:xfrm>
            </p:grpSpPr>
            <p:sp>
              <p:nvSpPr>
                <p:cNvPr id="55" name="Freeform 55"/>
                <p:cNvSpPr/>
                <p:nvPr/>
              </p:nvSpPr>
              <p:spPr>
                <a:xfrm>
                  <a:off x="0" y="0"/>
                  <a:ext cx="3186570" cy="2467872"/>
                </a:xfrm>
                <a:custGeom>
                  <a:avLst/>
                  <a:gdLst/>
                  <a:ahLst/>
                  <a:cxnLst/>
                  <a:rect l="l" t="t" r="r" b="b"/>
                  <a:pathLst>
                    <a:path w="3186570" h="2467872">
                      <a:moveTo>
                        <a:pt x="3062110" y="2467872"/>
                      </a:moveTo>
                      <a:lnTo>
                        <a:pt x="124460" y="2467872"/>
                      </a:lnTo>
                      <a:cubicBezTo>
                        <a:pt x="55880" y="2467872"/>
                        <a:pt x="0" y="2411992"/>
                        <a:pt x="0" y="2343412"/>
                      </a:cubicBezTo>
                      <a:lnTo>
                        <a:pt x="0" y="124460"/>
                      </a:lnTo>
                      <a:cubicBezTo>
                        <a:pt x="0" y="55880"/>
                        <a:pt x="55880" y="0"/>
                        <a:pt x="124460" y="0"/>
                      </a:cubicBezTo>
                      <a:lnTo>
                        <a:pt x="3062110" y="0"/>
                      </a:lnTo>
                      <a:cubicBezTo>
                        <a:pt x="3130690" y="0"/>
                        <a:pt x="3186570" y="55880"/>
                        <a:pt x="3186570" y="124460"/>
                      </a:cubicBezTo>
                      <a:lnTo>
                        <a:pt x="3186570" y="2343412"/>
                      </a:lnTo>
                      <a:cubicBezTo>
                        <a:pt x="3186570" y="2411992"/>
                        <a:pt x="3130690" y="2467872"/>
                        <a:pt x="3062110" y="2467872"/>
                      </a:cubicBezTo>
                      <a:close/>
                    </a:path>
                  </a:pathLst>
                </a:custGeom>
                <a:solidFill>
                  <a:srgbClr val="100F0D">
                    <a:alpha val="4706"/>
                  </a:srgbClr>
                </a:solidFill>
              </p:spPr>
            </p:sp>
          </p:grpSp>
          <p:grpSp>
            <p:nvGrpSpPr>
              <p:cNvPr id="67" name="Group 67"/>
              <p:cNvGrpSpPr/>
              <p:nvPr/>
            </p:nvGrpSpPr>
            <p:grpSpPr>
              <a:xfrm>
                <a:off x="13528648" y="475583"/>
                <a:ext cx="3258203" cy="1207117"/>
                <a:chOff x="0" y="0"/>
                <a:chExt cx="25034661" cy="3964675"/>
              </a:xfrm>
            </p:grpSpPr>
            <p:sp>
              <p:nvSpPr>
                <p:cNvPr id="68" name="Freeform 68"/>
                <p:cNvSpPr/>
                <p:nvPr/>
              </p:nvSpPr>
              <p:spPr>
                <a:xfrm>
                  <a:off x="0" y="0"/>
                  <a:ext cx="25034661" cy="4063735"/>
                </a:xfrm>
                <a:custGeom>
                  <a:avLst/>
                  <a:gdLst/>
                  <a:ahLst/>
                  <a:cxnLst/>
                  <a:rect l="l" t="t" r="r" b="b"/>
                  <a:pathLst>
                    <a:path w="25034661" h="4063735">
                      <a:moveTo>
                        <a:pt x="24412361" y="3493505"/>
                      </a:moveTo>
                      <a:cubicBezTo>
                        <a:pt x="24412361" y="3487155"/>
                        <a:pt x="24413631" y="3482075"/>
                        <a:pt x="24413631" y="3474455"/>
                      </a:cubicBezTo>
                      <a:lnTo>
                        <a:pt x="24413631" y="490220"/>
                      </a:lnTo>
                      <a:cubicBezTo>
                        <a:pt x="24413631" y="220980"/>
                        <a:pt x="24204081" y="0"/>
                        <a:pt x="23947541" y="0"/>
                      </a:cubicBezTo>
                      <a:lnTo>
                        <a:pt x="467360" y="0"/>
                      </a:lnTo>
                      <a:cubicBezTo>
                        <a:pt x="210820" y="0"/>
                        <a:pt x="0" y="220980"/>
                        <a:pt x="0" y="490220"/>
                      </a:cubicBezTo>
                      <a:lnTo>
                        <a:pt x="0" y="3474455"/>
                      </a:lnTo>
                      <a:cubicBezTo>
                        <a:pt x="0" y="3743695"/>
                        <a:pt x="209550" y="3964675"/>
                        <a:pt x="466090" y="3964675"/>
                      </a:cubicBezTo>
                      <a:lnTo>
                        <a:pt x="23946270" y="3964675"/>
                      </a:lnTo>
                      <a:cubicBezTo>
                        <a:pt x="24059300" y="3964675"/>
                        <a:pt x="24163441" y="3921495"/>
                        <a:pt x="24243450" y="3851645"/>
                      </a:cubicBezTo>
                      <a:cubicBezTo>
                        <a:pt x="24374261" y="3922765"/>
                        <a:pt x="24686681" y="4063735"/>
                        <a:pt x="25033391" y="3856725"/>
                      </a:cubicBezTo>
                      <a:cubicBezTo>
                        <a:pt x="25034661" y="3856725"/>
                        <a:pt x="24722241" y="3857995"/>
                        <a:pt x="24412361" y="3493505"/>
                      </a:cubicBezTo>
                      <a:lnTo>
                        <a:pt x="24412361" y="3493505"/>
                      </a:lnTo>
                      <a:close/>
                    </a:path>
                  </a:pathLst>
                </a:custGeom>
                <a:solidFill>
                  <a:srgbClr val="FFB001"/>
                </a:solidFill>
              </p:spPr>
            </p:sp>
          </p:grpSp>
          <p:sp>
            <p:nvSpPr>
              <p:cNvPr id="69" name="TextBox 69"/>
              <p:cNvSpPr txBox="1"/>
              <p:nvPr/>
            </p:nvSpPr>
            <p:spPr>
              <a:xfrm>
                <a:off x="14058643" y="1035215"/>
                <a:ext cx="2103618" cy="436594"/>
              </a:xfrm>
              <a:prstGeom prst="rect">
                <a:avLst/>
              </a:prstGeom>
            </p:spPr>
            <p:txBody>
              <a:bodyPr lIns="0" tIns="0" rIns="0" bIns="0" rtlCol="0" anchor="t">
                <a:spAutoFit/>
              </a:bodyPr>
              <a:lstStyle/>
              <a:p>
                <a:pPr marL="0" lvl="0" indent="0" algn="ctr">
                  <a:lnSpc>
                    <a:spcPts val="2940"/>
                  </a:lnSpc>
                </a:pPr>
                <a:r>
                  <a:rPr lang="en-US" sz="5400" b="1" dirty="0" smtClean="0">
                    <a:solidFill>
                      <a:srgbClr val="FFFFFF"/>
                    </a:solidFill>
                    <a:latin typeface="Arial" panose="020B0604020202020204" pitchFamily="34" charset="0"/>
                    <a:cs typeface="Arial" panose="020B0604020202020204" pitchFamily="34" charset="0"/>
                  </a:rPr>
                  <a:t>02</a:t>
                </a:r>
                <a:endParaRPr lang="en-US" sz="5400" b="1" dirty="0">
                  <a:solidFill>
                    <a:srgbClr val="FFFFFF"/>
                  </a:solidFill>
                  <a:latin typeface="Arial" panose="020B0604020202020204" pitchFamily="34" charset="0"/>
                  <a:cs typeface="Arial" panose="020B0604020202020204" pitchFamily="34" charset="0"/>
                </a:endParaRPr>
              </a:p>
            </p:txBody>
          </p:sp>
        </p:grpSp>
        <p:sp>
          <p:nvSpPr>
            <p:cNvPr id="93" name="TextBox 92"/>
            <p:cNvSpPr txBox="1"/>
            <p:nvPr/>
          </p:nvSpPr>
          <p:spPr>
            <a:xfrm>
              <a:off x="6756719" y="6277522"/>
              <a:ext cx="4823452" cy="2031325"/>
            </a:xfrm>
            <a:prstGeom prst="rect">
              <a:avLst/>
            </a:prstGeom>
            <a:noFill/>
          </p:spPr>
          <p:txBody>
            <a:bodyPr wrap="square" rtlCol="0">
              <a:spAutoFit/>
            </a:bodyPr>
            <a:lstStyle/>
            <a:p>
              <a:pPr algn="ctr">
                <a:lnSpc>
                  <a:spcPct val="150000"/>
                </a:lnSpc>
              </a:pPr>
              <a:r>
                <a:rPr lang="en-US" sz="4200" dirty="0" err="1" smtClean="0">
                  <a:latin typeface="Arial" panose="020B0604020202020204" pitchFamily="34" charset="0"/>
                  <a:cs typeface="Arial" panose="020B0604020202020204" pitchFamily="34" charset="0"/>
                </a:rPr>
                <a:t>Hoàn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thành</a:t>
              </a:r>
              <a:r>
                <a:rPr lang="en-US" sz="4200" dirty="0" smtClean="0">
                  <a:latin typeface="Arial" panose="020B0604020202020204" pitchFamily="34" charset="0"/>
                  <a:cs typeface="Arial" panose="020B0604020202020204" pitchFamily="34" charset="0"/>
                </a:rPr>
                <a:t> </a:t>
              </a:r>
              <a:r>
                <a:rPr lang="en-US" sz="4200" err="1" smtClean="0">
                  <a:latin typeface="Arial" panose="020B0604020202020204" pitchFamily="34" charset="0"/>
                  <a:cs typeface="Arial" panose="020B0604020202020204" pitchFamily="34" charset="0"/>
                </a:rPr>
                <a:t>bài</a:t>
              </a:r>
              <a:r>
                <a:rPr lang="en-US" sz="4200" smtClean="0">
                  <a:latin typeface="Arial" panose="020B0604020202020204" pitchFamily="34" charset="0"/>
                  <a:cs typeface="Arial" panose="020B0604020202020204" pitchFamily="34" charset="0"/>
                </a:rPr>
                <a:t> </a:t>
              </a:r>
              <a:r>
                <a:rPr lang="en-US" sz="4200" smtClean="0">
                  <a:latin typeface="Arial" panose="020B0604020202020204" pitchFamily="34" charset="0"/>
                  <a:cs typeface="Arial" panose="020B0604020202020204" pitchFamily="34" charset="0"/>
                </a:rPr>
                <a:t>tập 5.7 </a:t>
              </a:r>
              <a:r>
                <a:rPr lang="en-US" sz="4200" err="1" smtClean="0">
                  <a:latin typeface="Arial" panose="020B0604020202020204" pitchFamily="34" charset="0"/>
                  <a:cs typeface="Arial" panose="020B0604020202020204" pitchFamily="34" charset="0"/>
                </a:rPr>
                <a:t>trong</a:t>
              </a:r>
              <a:r>
                <a:rPr lang="en-US" sz="4200" smtClean="0">
                  <a:latin typeface="Arial" panose="020B0604020202020204" pitchFamily="34" charset="0"/>
                  <a:cs typeface="Arial" panose="020B0604020202020204" pitchFamily="34" charset="0"/>
                </a:rPr>
                <a:t> </a:t>
              </a:r>
              <a:r>
                <a:rPr lang="en-US" sz="4200" smtClean="0">
                  <a:latin typeface="Arial" panose="020B0604020202020204" pitchFamily="34" charset="0"/>
                  <a:cs typeface="Arial" panose="020B0604020202020204" pitchFamily="34" charset="0"/>
                </a:rPr>
                <a:t>SGK</a:t>
              </a:r>
              <a:endParaRPr lang="en-US" sz="4200" dirty="0">
                <a:latin typeface="Arial" panose="020B0604020202020204" pitchFamily="34" charset="0"/>
                <a:cs typeface="Arial" panose="020B0604020202020204" pitchFamily="34" charset="0"/>
              </a:endParaRPr>
            </a:p>
          </p:txBody>
        </p:sp>
      </p:grpSp>
      <p:grpSp>
        <p:nvGrpSpPr>
          <p:cNvPr id="6" name="Group 5"/>
          <p:cNvGrpSpPr/>
          <p:nvPr/>
        </p:nvGrpSpPr>
        <p:grpSpPr>
          <a:xfrm>
            <a:off x="12115800" y="4597876"/>
            <a:ext cx="5507936" cy="4516185"/>
            <a:chOff x="12115800" y="4597876"/>
            <a:chExt cx="5507936" cy="4516185"/>
          </a:xfrm>
        </p:grpSpPr>
        <p:grpSp>
          <p:nvGrpSpPr>
            <p:cNvPr id="90" name="Group 89"/>
            <p:cNvGrpSpPr/>
            <p:nvPr/>
          </p:nvGrpSpPr>
          <p:grpSpPr>
            <a:xfrm>
              <a:off x="12115800" y="4597876"/>
              <a:ext cx="5507936" cy="4516185"/>
              <a:chOff x="6390032" y="5295231"/>
              <a:chExt cx="5507936" cy="4516185"/>
            </a:xfrm>
          </p:grpSpPr>
          <p:grpSp>
            <p:nvGrpSpPr>
              <p:cNvPr id="58" name="Group 58"/>
              <p:cNvGrpSpPr/>
              <p:nvPr/>
            </p:nvGrpSpPr>
            <p:grpSpPr>
              <a:xfrm>
                <a:off x="6390032" y="5545738"/>
                <a:ext cx="5507936" cy="4265678"/>
                <a:chOff x="0" y="0"/>
                <a:chExt cx="3186570" cy="2467872"/>
              </a:xfrm>
            </p:grpSpPr>
            <p:sp>
              <p:nvSpPr>
                <p:cNvPr id="59" name="Freeform 59"/>
                <p:cNvSpPr/>
                <p:nvPr/>
              </p:nvSpPr>
              <p:spPr>
                <a:xfrm>
                  <a:off x="0" y="0"/>
                  <a:ext cx="3186570" cy="2467872"/>
                </a:xfrm>
                <a:custGeom>
                  <a:avLst/>
                  <a:gdLst/>
                  <a:ahLst/>
                  <a:cxnLst/>
                  <a:rect l="l" t="t" r="r" b="b"/>
                  <a:pathLst>
                    <a:path w="3186570" h="2467872">
                      <a:moveTo>
                        <a:pt x="3062110" y="2467872"/>
                      </a:moveTo>
                      <a:lnTo>
                        <a:pt x="124460" y="2467872"/>
                      </a:lnTo>
                      <a:cubicBezTo>
                        <a:pt x="55880" y="2467872"/>
                        <a:pt x="0" y="2411992"/>
                        <a:pt x="0" y="2343412"/>
                      </a:cubicBezTo>
                      <a:lnTo>
                        <a:pt x="0" y="124460"/>
                      </a:lnTo>
                      <a:cubicBezTo>
                        <a:pt x="0" y="55880"/>
                        <a:pt x="55880" y="0"/>
                        <a:pt x="124460" y="0"/>
                      </a:cubicBezTo>
                      <a:lnTo>
                        <a:pt x="3062110" y="0"/>
                      </a:lnTo>
                      <a:cubicBezTo>
                        <a:pt x="3130690" y="0"/>
                        <a:pt x="3186570" y="55880"/>
                        <a:pt x="3186570" y="124460"/>
                      </a:cubicBezTo>
                      <a:lnTo>
                        <a:pt x="3186570" y="2343412"/>
                      </a:lnTo>
                      <a:cubicBezTo>
                        <a:pt x="3186570" y="2411992"/>
                        <a:pt x="3130690" y="2467872"/>
                        <a:pt x="3062110" y="2467872"/>
                      </a:cubicBezTo>
                      <a:close/>
                    </a:path>
                  </a:pathLst>
                </a:custGeom>
                <a:solidFill>
                  <a:srgbClr val="100F0D">
                    <a:alpha val="4706"/>
                  </a:srgbClr>
                </a:solidFill>
              </p:spPr>
            </p:sp>
          </p:grpSp>
          <p:grpSp>
            <p:nvGrpSpPr>
              <p:cNvPr id="72" name="Group 72"/>
              <p:cNvGrpSpPr/>
              <p:nvPr/>
            </p:nvGrpSpPr>
            <p:grpSpPr>
              <a:xfrm>
                <a:off x="7562197" y="5295231"/>
                <a:ext cx="3258203" cy="1207117"/>
                <a:chOff x="0" y="0"/>
                <a:chExt cx="25034661" cy="3964675"/>
              </a:xfrm>
            </p:grpSpPr>
            <p:sp>
              <p:nvSpPr>
                <p:cNvPr id="73" name="Freeform 73"/>
                <p:cNvSpPr/>
                <p:nvPr/>
              </p:nvSpPr>
              <p:spPr>
                <a:xfrm>
                  <a:off x="0" y="0"/>
                  <a:ext cx="25034661" cy="4063735"/>
                </a:xfrm>
                <a:custGeom>
                  <a:avLst/>
                  <a:gdLst/>
                  <a:ahLst/>
                  <a:cxnLst/>
                  <a:rect l="l" t="t" r="r" b="b"/>
                  <a:pathLst>
                    <a:path w="25034661" h="4063735">
                      <a:moveTo>
                        <a:pt x="24412361" y="3493505"/>
                      </a:moveTo>
                      <a:cubicBezTo>
                        <a:pt x="24412361" y="3487155"/>
                        <a:pt x="24413631" y="3482075"/>
                        <a:pt x="24413631" y="3474455"/>
                      </a:cubicBezTo>
                      <a:lnTo>
                        <a:pt x="24413631" y="490220"/>
                      </a:lnTo>
                      <a:cubicBezTo>
                        <a:pt x="24413631" y="220980"/>
                        <a:pt x="24204081" y="0"/>
                        <a:pt x="23947541" y="0"/>
                      </a:cubicBezTo>
                      <a:lnTo>
                        <a:pt x="467360" y="0"/>
                      </a:lnTo>
                      <a:cubicBezTo>
                        <a:pt x="210820" y="0"/>
                        <a:pt x="0" y="220980"/>
                        <a:pt x="0" y="490220"/>
                      </a:cubicBezTo>
                      <a:lnTo>
                        <a:pt x="0" y="3474455"/>
                      </a:lnTo>
                      <a:cubicBezTo>
                        <a:pt x="0" y="3743695"/>
                        <a:pt x="209550" y="3964675"/>
                        <a:pt x="466090" y="3964675"/>
                      </a:cubicBezTo>
                      <a:lnTo>
                        <a:pt x="23946270" y="3964675"/>
                      </a:lnTo>
                      <a:cubicBezTo>
                        <a:pt x="24059300" y="3964675"/>
                        <a:pt x="24163441" y="3921495"/>
                        <a:pt x="24243450" y="3851645"/>
                      </a:cubicBezTo>
                      <a:cubicBezTo>
                        <a:pt x="24374261" y="3922765"/>
                        <a:pt x="24686681" y="4063735"/>
                        <a:pt x="25033391" y="3856725"/>
                      </a:cubicBezTo>
                      <a:cubicBezTo>
                        <a:pt x="25034661" y="3856725"/>
                        <a:pt x="24722241" y="3857995"/>
                        <a:pt x="24412361" y="3493505"/>
                      </a:cubicBezTo>
                      <a:lnTo>
                        <a:pt x="24412361" y="3493505"/>
                      </a:lnTo>
                      <a:close/>
                    </a:path>
                  </a:pathLst>
                </a:custGeom>
                <a:solidFill>
                  <a:srgbClr val="35A1F4"/>
                </a:solidFill>
              </p:spPr>
            </p:sp>
          </p:grpSp>
          <p:sp>
            <p:nvSpPr>
              <p:cNvPr id="74" name="TextBox 74"/>
              <p:cNvSpPr txBox="1"/>
              <p:nvPr/>
            </p:nvSpPr>
            <p:spPr>
              <a:xfrm>
                <a:off x="8092191" y="5774289"/>
                <a:ext cx="2103618" cy="436594"/>
              </a:xfrm>
              <a:prstGeom prst="rect">
                <a:avLst/>
              </a:prstGeom>
            </p:spPr>
            <p:txBody>
              <a:bodyPr lIns="0" tIns="0" rIns="0" bIns="0" rtlCol="0" anchor="t">
                <a:spAutoFit/>
              </a:bodyPr>
              <a:lstStyle/>
              <a:p>
                <a:pPr marL="0" lvl="0" indent="0" algn="ctr">
                  <a:lnSpc>
                    <a:spcPts val="2940"/>
                  </a:lnSpc>
                </a:pPr>
                <a:r>
                  <a:rPr lang="en-US" sz="5400" b="1" dirty="0" smtClean="0">
                    <a:solidFill>
                      <a:srgbClr val="FFFFFF"/>
                    </a:solidFill>
                    <a:latin typeface="Arial" panose="020B0604020202020204" pitchFamily="34" charset="0"/>
                    <a:cs typeface="Arial" panose="020B0604020202020204" pitchFamily="34" charset="0"/>
                  </a:rPr>
                  <a:t>03</a:t>
                </a:r>
                <a:endParaRPr lang="en-US" sz="5400" b="1" dirty="0">
                  <a:solidFill>
                    <a:srgbClr val="FFFFFF"/>
                  </a:solidFill>
                  <a:latin typeface="Arial" panose="020B0604020202020204" pitchFamily="34" charset="0"/>
                  <a:cs typeface="Arial" panose="020B0604020202020204" pitchFamily="34" charset="0"/>
                </a:endParaRPr>
              </a:p>
            </p:txBody>
          </p:sp>
        </p:grpSp>
        <p:sp>
          <p:nvSpPr>
            <p:cNvPr id="94" name="TextBox 93"/>
            <p:cNvSpPr txBox="1"/>
            <p:nvPr/>
          </p:nvSpPr>
          <p:spPr>
            <a:xfrm>
              <a:off x="12334219" y="5974197"/>
              <a:ext cx="5165694" cy="2031325"/>
            </a:xfrm>
            <a:prstGeom prst="rect">
              <a:avLst/>
            </a:prstGeom>
            <a:noFill/>
          </p:spPr>
          <p:txBody>
            <a:bodyPr wrap="square" rtlCol="0">
              <a:spAutoFit/>
            </a:bodyPr>
            <a:lstStyle/>
            <a:p>
              <a:pPr algn="ctr">
                <a:lnSpc>
                  <a:spcPct val="150000"/>
                </a:lnSpc>
              </a:pPr>
              <a:r>
                <a:rPr lang="en-US" sz="4200" dirty="0" err="1" smtClean="0">
                  <a:latin typeface="Arial" panose="020B0604020202020204" pitchFamily="34" charset="0"/>
                  <a:cs typeface="Arial" panose="020B0604020202020204" pitchFamily="34" charset="0"/>
                </a:rPr>
                <a:t>Chuẩn</a:t>
              </a:r>
              <a:r>
                <a:rPr lang="en-US" sz="4200" dirty="0" smtClean="0">
                  <a:latin typeface="Arial" panose="020B0604020202020204" pitchFamily="34" charset="0"/>
                  <a:cs typeface="Arial" panose="020B0604020202020204" pitchFamily="34" charset="0"/>
                </a:rPr>
                <a:t> </a:t>
              </a:r>
              <a:r>
                <a:rPr lang="en-US" sz="4200" err="1" smtClean="0">
                  <a:latin typeface="Arial" panose="020B0604020202020204" pitchFamily="34" charset="0"/>
                  <a:cs typeface="Arial" panose="020B0604020202020204" pitchFamily="34" charset="0"/>
                </a:rPr>
                <a:t>bị</a:t>
              </a:r>
              <a:r>
                <a:rPr lang="en-US" sz="4200" smtClean="0">
                  <a:latin typeface="Arial" panose="020B0604020202020204" pitchFamily="34" charset="0"/>
                  <a:cs typeface="Arial" panose="020B0604020202020204" pitchFamily="34" charset="0"/>
                </a:rPr>
                <a:t> </a:t>
              </a:r>
              <a:r>
                <a:rPr lang="en-US" sz="4200" smtClean="0">
                  <a:latin typeface="Arial" panose="020B0604020202020204" pitchFamily="34" charset="0"/>
                  <a:cs typeface="Arial" panose="020B0604020202020204" pitchFamily="34" charset="0"/>
                </a:rPr>
                <a:t>phần còn lại: Tứ phân vị; mốt</a:t>
              </a:r>
              <a:endParaRPr lang="en-US" sz="4200" i="1" dirty="0">
                <a:latin typeface="Arial" panose="020B0604020202020204" pitchFamily="34" charset="0"/>
                <a:cs typeface="Arial" panose="020B0604020202020204" pitchFamily="34" charset="0"/>
              </a:endParaRPr>
            </a:p>
          </p:txBody>
        </p:sp>
      </p:grpSp>
      <p:pic>
        <p:nvPicPr>
          <p:cNvPr id="9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478000" y="1156714"/>
            <a:ext cx="2438400" cy="2991902"/>
          </a:xfrm>
          <a:prstGeom prst="rect">
            <a:avLst/>
          </a:prstGeom>
        </p:spPr>
      </p:pic>
      <p:pic>
        <p:nvPicPr>
          <p:cNvPr id="96" name="Picture 4"/>
          <p:cNvPicPr>
            <a:picLocks noChangeAspect="1"/>
          </p:cNvPicPr>
          <p:nvPr/>
        </p:nvPicPr>
        <p:blipFill>
          <a:blip r:embed="rId14"/>
          <a:srcRect/>
          <a:stretch>
            <a:fillRect/>
          </a:stretch>
        </p:blipFill>
        <p:spPr>
          <a:xfrm>
            <a:off x="1202182" y="1445036"/>
            <a:ext cx="2798451" cy="225275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143000" y="990296"/>
            <a:ext cx="15925800" cy="8191803"/>
            <a:chOff x="0" y="0"/>
            <a:chExt cx="16657077" cy="10162763"/>
          </a:xfrm>
        </p:grpSpPr>
        <p:sp>
          <p:nvSpPr>
            <p:cNvPr id="8" name="Freeform 8"/>
            <p:cNvSpPr/>
            <p:nvPr/>
          </p:nvSpPr>
          <p:spPr>
            <a:xfrm>
              <a:off x="0" y="0"/>
              <a:ext cx="16657076" cy="10162763"/>
            </a:xfrm>
            <a:custGeom>
              <a:avLst/>
              <a:gdLst/>
              <a:ahLst/>
              <a:cxnLst/>
              <a:rect l="l" t="t" r="r" b="b"/>
              <a:pathLst>
                <a:path w="16657076" h="10162763">
                  <a:moveTo>
                    <a:pt x="16352276" y="0"/>
                  </a:moveTo>
                  <a:lnTo>
                    <a:pt x="304800" y="0"/>
                  </a:lnTo>
                  <a:cubicBezTo>
                    <a:pt x="135890" y="0"/>
                    <a:pt x="0" y="135890"/>
                    <a:pt x="0" y="304800"/>
                  </a:cubicBezTo>
                  <a:lnTo>
                    <a:pt x="0" y="9857963"/>
                  </a:lnTo>
                  <a:cubicBezTo>
                    <a:pt x="0" y="10026873"/>
                    <a:pt x="135890" y="10162763"/>
                    <a:pt x="304800" y="10162763"/>
                  </a:cubicBezTo>
                  <a:lnTo>
                    <a:pt x="16352276" y="10162763"/>
                  </a:lnTo>
                  <a:cubicBezTo>
                    <a:pt x="16521187" y="10162763"/>
                    <a:pt x="16657076" y="10026873"/>
                    <a:pt x="16657076" y="9857963"/>
                  </a:cubicBezTo>
                  <a:lnTo>
                    <a:pt x="16657076" y="304800"/>
                  </a:lnTo>
                  <a:cubicBezTo>
                    <a:pt x="16657076" y="135890"/>
                    <a:pt x="16521187" y="0"/>
                    <a:pt x="16352276" y="0"/>
                  </a:cubicBezTo>
                  <a:close/>
                </a:path>
              </a:pathLst>
            </a:custGeom>
            <a:solidFill>
              <a:srgbClr val="EDF0F2"/>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2743200" y="1506806"/>
            <a:ext cx="12420600" cy="7158782"/>
          </a:xfrm>
          <a:prstGeom prst="rect">
            <a:avLst/>
          </a:prstGeom>
        </p:spPr>
      </p:pic>
      <p:pic>
        <p:nvPicPr>
          <p:cNvPr id="38" name="Picture 11"/>
          <p:cNvPicPr>
            <a:picLocks noChangeAspect="1"/>
          </p:cNvPicPr>
          <p:nvPr/>
        </p:nvPicPr>
        <p:blipFill>
          <a:blip r:embed="rId9"/>
          <a:srcRect/>
          <a:stretch>
            <a:fillRect/>
          </a:stretch>
        </p:blipFill>
        <p:spPr>
          <a:xfrm>
            <a:off x="12039600" y="5045443"/>
            <a:ext cx="5104858" cy="4530560"/>
          </a:xfrm>
          <a:prstGeom prst="rect">
            <a:avLst/>
          </a:prstGeom>
        </p:spPr>
      </p:pic>
      <p:sp>
        <p:nvSpPr>
          <p:cNvPr id="39" name="TextBox 38"/>
          <p:cNvSpPr txBox="1"/>
          <p:nvPr/>
        </p:nvSpPr>
        <p:spPr>
          <a:xfrm>
            <a:off x="3124200" y="2171700"/>
            <a:ext cx="11658600"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HẸN GẶP LẠI CÁC EM TRONG TIẾT HỌC SAU!</a:t>
            </a:r>
            <a:endParaRPr lang="en-US" sz="8000" b="1" dirty="0">
              <a:latin typeface="Arial" panose="020B0604020202020204" pitchFamily="34" charset="0"/>
              <a:cs typeface="Arial" panose="020B0604020202020204" pitchFamily="34" charset="0"/>
            </a:endParaRPr>
          </a:p>
        </p:txBody>
      </p:sp>
      <p:pic>
        <p:nvPicPr>
          <p:cNvPr id="40" name="Picture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368692">
            <a:off x="1246554" y="947576"/>
            <a:ext cx="1575308" cy="15753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0"/>
                                        </p:tgtEl>
                                        <p:attrNameLst>
                                          <p:attrName>r</p:attrName>
                                        </p:attrNameLst>
                                      </p:cBhvr>
                                    </p:animRot>
                                    <p:animRot by="-240000">
                                      <p:cBhvr>
                                        <p:cTn id="7" dur="200" fill="hold">
                                          <p:stCondLst>
                                            <p:cond delay="200"/>
                                          </p:stCondLst>
                                        </p:cTn>
                                        <p:tgtEl>
                                          <p:spTgt spid="40"/>
                                        </p:tgtEl>
                                        <p:attrNameLst>
                                          <p:attrName>r</p:attrName>
                                        </p:attrNameLst>
                                      </p:cBhvr>
                                    </p:animRot>
                                    <p:animRot by="240000">
                                      <p:cBhvr>
                                        <p:cTn id="8" dur="200" fill="hold">
                                          <p:stCondLst>
                                            <p:cond delay="400"/>
                                          </p:stCondLst>
                                        </p:cTn>
                                        <p:tgtEl>
                                          <p:spTgt spid="40"/>
                                        </p:tgtEl>
                                        <p:attrNameLst>
                                          <p:attrName>r</p:attrName>
                                        </p:attrNameLst>
                                      </p:cBhvr>
                                    </p:animRot>
                                    <p:animRot by="-240000">
                                      <p:cBhvr>
                                        <p:cTn id="9" dur="200" fill="hold">
                                          <p:stCondLst>
                                            <p:cond delay="600"/>
                                          </p:stCondLst>
                                        </p:cTn>
                                        <p:tgtEl>
                                          <p:spTgt spid="40"/>
                                        </p:tgtEl>
                                        <p:attrNameLst>
                                          <p:attrName>r</p:attrName>
                                        </p:attrNameLst>
                                      </p:cBhvr>
                                    </p:animRot>
                                    <p:animRot by="120000">
                                      <p:cBhvr>
                                        <p:cTn id="10"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1633" y="2511821"/>
            <a:ext cx="17384733" cy="7373171"/>
            <a:chOff x="0" y="0"/>
            <a:chExt cx="9620467" cy="4080209"/>
          </a:xfrm>
        </p:grpSpPr>
        <p:sp>
          <p:nvSpPr>
            <p:cNvPr id="3" name="Freeform 3"/>
            <p:cNvSpPr/>
            <p:nvPr/>
          </p:nvSpPr>
          <p:spPr>
            <a:xfrm>
              <a:off x="0" y="0"/>
              <a:ext cx="9620467" cy="4080209"/>
            </a:xfrm>
            <a:custGeom>
              <a:avLst/>
              <a:gdLst/>
              <a:ahLst/>
              <a:cxnLst/>
              <a:rect l="l" t="t" r="r" b="b"/>
              <a:pathLst>
                <a:path w="9620467" h="4080209">
                  <a:moveTo>
                    <a:pt x="9496007" y="4080209"/>
                  </a:moveTo>
                  <a:lnTo>
                    <a:pt x="124460" y="4080209"/>
                  </a:lnTo>
                  <a:cubicBezTo>
                    <a:pt x="55880" y="4080209"/>
                    <a:pt x="0" y="4024329"/>
                    <a:pt x="0" y="3955749"/>
                  </a:cubicBezTo>
                  <a:lnTo>
                    <a:pt x="0" y="124460"/>
                  </a:lnTo>
                  <a:cubicBezTo>
                    <a:pt x="0" y="55880"/>
                    <a:pt x="55880" y="0"/>
                    <a:pt x="124460" y="0"/>
                  </a:cubicBezTo>
                  <a:lnTo>
                    <a:pt x="9496007" y="0"/>
                  </a:lnTo>
                  <a:cubicBezTo>
                    <a:pt x="9564587" y="0"/>
                    <a:pt x="9620467" y="55880"/>
                    <a:pt x="9620467" y="124460"/>
                  </a:cubicBezTo>
                  <a:lnTo>
                    <a:pt x="9620467" y="3955749"/>
                  </a:lnTo>
                  <a:cubicBezTo>
                    <a:pt x="9620467" y="4024329"/>
                    <a:pt x="9564587" y="4080209"/>
                    <a:pt x="9496007" y="4080209"/>
                  </a:cubicBezTo>
                  <a:close/>
                </a:path>
              </a:pathLst>
            </a:custGeom>
            <a:solidFill>
              <a:srgbClr val="EDEDED"/>
            </a:solidFill>
          </p:spPr>
        </p:sp>
      </p:grpSp>
      <p:grpSp>
        <p:nvGrpSpPr>
          <p:cNvPr id="6" name="Group 5"/>
          <p:cNvGrpSpPr/>
          <p:nvPr/>
        </p:nvGrpSpPr>
        <p:grpSpPr>
          <a:xfrm>
            <a:off x="1371600" y="495300"/>
            <a:ext cx="5486400" cy="2598790"/>
            <a:chOff x="1371600" y="495300"/>
            <a:chExt cx="5486400" cy="2598790"/>
          </a:xfrm>
        </p:grpSpPr>
        <p:pic>
          <p:nvPicPr>
            <p:cNvPr id="4"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 y="495300"/>
              <a:ext cx="5486400" cy="2598790"/>
            </a:xfrm>
            <a:prstGeom prst="rect">
              <a:avLst/>
            </a:prstGeom>
          </p:spPr>
        </p:pic>
        <p:sp>
          <p:nvSpPr>
            <p:cNvPr id="5" name="TextBox 4"/>
            <p:cNvSpPr txBox="1"/>
            <p:nvPr/>
          </p:nvSpPr>
          <p:spPr>
            <a:xfrm>
              <a:off x="1714500" y="995729"/>
              <a:ext cx="48006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KHỞI ĐỘNG</a:t>
              </a:r>
              <a:endParaRPr lang="en-US" sz="6000" b="1" dirty="0">
                <a:solidFill>
                  <a:schemeClr val="bg1"/>
                </a:solidFill>
                <a:latin typeface="Arial" panose="020B0604020202020204" pitchFamily="34" charset="0"/>
                <a:cs typeface="Arial" panose="020B0604020202020204" pitchFamily="34" charset="0"/>
              </a:endParaRPr>
            </a:p>
          </p:txBody>
        </p:sp>
      </p:grpSp>
      <p:sp>
        <p:nvSpPr>
          <p:cNvPr id="7" name="Rectangle 6"/>
          <p:cNvSpPr/>
          <p:nvPr/>
        </p:nvSpPr>
        <p:spPr>
          <a:xfrm>
            <a:off x="762000" y="3094090"/>
            <a:ext cx="9144000" cy="424731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Hai phương pháp học tiếng Anh khác nhau được áp dụng cho hai lớp A và B có trình độ tiếng Anh tương đương nhau. Sau hai tháng, điểm khảo sát tiếng Anh (thang điểm 10) của hai lớp được cho như hình bên. </a:t>
            </a:r>
            <a:endParaRPr lang="en-US" sz="3600"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97973548"/>
              </p:ext>
            </p:extLst>
          </p:nvPr>
        </p:nvGraphicFramePr>
        <p:xfrm>
          <a:off x="10439400" y="3314700"/>
          <a:ext cx="3194835" cy="3048000"/>
        </p:xfrm>
        <a:graphic>
          <a:graphicData uri="http://schemas.openxmlformats.org/drawingml/2006/table">
            <a:tbl>
              <a:tblPr firstRow="1" bandRow="1">
                <a:tableStyleId>{5940675A-B579-460E-94D1-54222C63F5DA}</a:tableStyleId>
              </a:tblPr>
              <a:tblGrid>
                <a:gridCol w="638967"/>
                <a:gridCol w="638967"/>
                <a:gridCol w="638967"/>
                <a:gridCol w="638967"/>
                <a:gridCol w="638967"/>
              </a:tblGrid>
              <a:tr h="609600">
                <a:tc>
                  <a:txBody>
                    <a:bodyPr/>
                    <a:lstStyle/>
                    <a:p>
                      <a:pPr algn="ctr"/>
                      <a:r>
                        <a:rPr lang="en-US" sz="3200" dirty="0" smtClean="0">
                          <a:latin typeface="Arial" panose="020B0604020202020204" pitchFamily="34" charset="0"/>
                          <a:cs typeface="Arial" panose="020B0604020202020204" pitchFamily="34" charset="0"/>
                        </a:rPr>
                        <a:t>2</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7</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6</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3</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9</a:t>
                      </a:r>
                    </a:p>
                  </a:txBody>
                  <a:tcPr anchor="ctr"/>
                </a:tc>
              </a:tr>
              <a:tr h="609600">
                <a:tc>
                  <a:txBody>
                    <a:bodyPr/>
                    <a:lstStyle/>
                    <a:p>
                      <a:pPr algn="ctr"/>
                      <a:r>
                        <a:rPr lang="en-US" sz="3200" dirty="0" smtClean="0">
                          <a:latin typeface="Arial" panose="020B0604020202020204" pitchFamily="34" charset="0"/>
                          <a:cs typeface="Arial" panose="020B0604020202020204" pitchFamily="34" charset="0"/>
                        </a:rPr>
                        <a:t>8</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6</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7</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9</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2</a:t>
                      </a:r>
                      <a:endParaRPr lang="en-US" sz="3200" dirty="0">
                        <a:latin typeface="Arial" panose="020B0604020202020204" pitchFamily="34" charset="0"/>
                        <a:cs typeface="Arial" panose="020B0604020202020204" pitchFamily="34" charset="0"/>
                      </a:endParaRPr>
                    </a:p>
                  </a:txBody>
                  <a:tcPr anchor="ctr"/>
                </a:tc>
              </a:tr>
              <a:tr h="609600">
                <a:tc>
                  <a:txBody>
                    <a:bodyPr/>
                    <a:lstStyle/>
                    <a:p>
                      <a:pPr algn="ctr"/>
                      <a:r>
                        <a:rPr lang="en-US" sz="3200" dirty="0" smtClean="0">
                          <a:latin typeface="Arial" panose="020B0604020202020204" pitchFamily="34" charset="0"/>
                          <a:cs typeface="Arial" panose="020B0604020202020204" pitchFamily="34" charset="0"/>
                        </a:rPr>
                        <a:t>5</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7</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5</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9</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8</a:t>
                      </a:r>
                      <a:endParaRPr lang="en-US" sz="3200" dirty="0">
                        <a:latin typeface="Arial" panose="020B0604020202020204" pitchFamily="34" charset="0"/>
                        <a:cs typeface="Arial" panose="020B0604020202020204" pitchFamily="34" charset="0"/>
                      </a:endParaRPr>
                    </a:p>
                  </a:txBody>
                  <a:tcPr anchor="ctr"/>
                </a:tc>
              </a:tr>
              <a:tr h="609600">
                <a:tc>
                  <a:txBody>
                    <a:bodyPr/>
                    <a:lstStyle/>
                    <a:p>
                      <a:pPr algn="ctr"/>
                      <a:r>
                        <a:rPr lang="en-US" sz="3200" dirty="0" smtClean="0">
                          <a:latin typeface="Arial" panose="020B0604020202020204" pitchFamily="34" charset="0"/>
                          <a:cs typeface="Arial" panose="020B0604020202020204" pitchFamily="34" charset="0"/>
                        </a:rPr>
                        <a:t>8</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7</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4</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3</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5</a:t>
                      </a:r>
                      <a:endParaRPr lang="en-US" sz="3200" dirty="0">
                        <a:latin typeface="Arial" panose="020B0604020202020204" pitchFamily="34" charset="0"/>
                        <a:cs typeface="Arial" panose="020B0604020202020204" pitchFamily="34" charset="0"/>
                      </a:endParaRPr>
                    </a:p>
                  </a:txBody>
                  <a:tcPr anchor="ctr"/>
                </a:tc>
              </a:tr>
              <a:tr h="609600">
                <a:tc>
                  <a:txBody>
                    <a:bodyPr/>
                    <a:lstStyle/>
                    <a:p>
                      <a:pPr algn="ctr"/>
                      <a:r>
                        <a:rPr lang="en-US" sz="3200" dirty="0" smtClean="0">
                          <a:latin typeface="Arial" panose="020B0604020202020204" pitchFamily="34" charset="0"/>
                          <a:cs typeface="Arial" panose="020B0604020202020204" pitchFamily="34" charset="0"/>
                        </a:rPr>
                        <a:t>5</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4</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5</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7</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7</a:t>
                      </a:r>
                      <a:endParaRPr lang="en-US" sz="3200" dirty="0">
                        <a:latin typeface="Arial" panose="020B0604020202020204" pitchFamily="34" charset="0"/>
                        <a:cs typeface="Arial" panose="020B0604020202020204" pitchFamily="34" charset="0"/>
                      </a:endParaRPr>
                    </a:p>
                  </a:txBody>
                  <a:tcPr anchor="ctr"/>
                </a:tc>
              </a:tr>
            </a:tbl>
          </a:graphicData>
        </a:graphic>
      </p:graphicFrame>
      <p:sp>
        <p:nvSpPr>
          <p:cNvPr id="9" name="TextBox 8"/>
          <p:cNvSpPr txBox="1"/>
          <p:nvPr/>
        </p:nvSpPr>
        <p:spPr>
          <a:xfrm>
            <a:off x="10668000" y="6543483"/>
            <a:ext cx="2590800" cy="646331"/>
          </a:xfrm>
          <a:prstGeom prst="rect">
            <a:avLst/>
          </a:prstGeom>
          <a:noFill/>
        </p:spPr>
        <p:txBody>
          <a:bodyPr wrap="square" rtlCol="0">
            <a:spAutoFit/>
          </a:bodyPr>
          <a:lstStyle/>
          <a:p>
            <a:pPr algn="ctr"/>
            <a:r>
              <a:rPr lang="en-US" sz="3600" dirty="0" err="1" smtClean="0">
                <a:latin typeface="Arial" panose="020B0604020202020204" pitchFamily="34" charset="0"/>
                <a:cs typeface="Arial" panose="020B0604020202020204" pitchFamily="34" charset="0"/>
              </a:rPr>
              <a:t>Lớp</a:t>
            </a:r>
            <a:r>
              <a:rPr lang="en-US" sz="3600" dirty="0" smtClean="0">
                <a:latin typeface="Arial" panose="020B0604020202020204" pitchFamily="34" charset="0"/>
                <a:cs typeface="Arial" panose="020B0604020202020204" pitchFamily="34" charset="0"/>
              </a:rPr>
              <a:t> A</a:t>
            </a:r>
            <a:endParaRPr lang="en-US" sz="3600"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50043836"/>
              </p:ext>
            </p:extLst>
          </p:nvPr>
        </p:nvGraphicFramePr>
        <p:xfrm>
          <a:off x="14097000" y="3307080"/>
          <a:ext cx="3194835" cy="3048000"/>
        </p:xfrm>
        <a:graphic>
          <a:graphicData uri="http://schemas.openxmlformats.org/drawingml/2006/table">
            <a:tbl>
              <a:tblPr firstRow="1" bandRow="1">
                <a:tableStyleId>{5940675A-B579-460E-94D1-54222C63F5DA}</a:tableStyleId>
              </a:tblPr>
              <a:tblGrid>
                <a:gridCol w="638967"/>
                <a:gridCol w="638967"/>
                <a:gridCol w="638967"/>
                <a:gridCol w="638967"/>
                <a:gridCol w="638967"/>
              </a:tblGrid>
              <a:tr h="609600">
                <a:tc>
                  <a:txBody>
                    <a:bodyPr/>
                    <a:lstStyle/>
                    <a:p>
                      <a:pPr algn="ctr"/>
                      <a:r>
                        <a:rPr lang="en-US" sz="3200" dirty="0" smtClean="0">
                          <a:latin typeface="Arial" panose="020B0604020202020204" pitchFamily="34" charset="0"/>
                          <a:cs typeface="Arial" panose="020B0604020202020204" pitchFamily="34" charset="0"/>
                        </a:rPr>
                        <a:t>6</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7</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6</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4</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7</a:t>
                      </a:r>
                    </a:p>
                  </a:txBody>
                  <a:tcPr anchor="ctr"/>
                </a:tc>
              </a:tr>
              <a:tr h="609600">
                <a:tc>
                  <a:txBody>
                    <a:bodyPr/>
                    <a:lstStyle/>
                    <a:p>
                      <a:pPr algn="ctr"/>
                      <a:r>
                        <a:rPr lang="en-US" sz="3200" dirty="0" smtClean="0">
                          <a:latin typeface="Arial" panose="020B0604020202020204" pitchFamily="34" charset="0"/>
                          <a:cs typeface="Arial" panose="020B0604020202020204" pitchFamily="34" charset="0"/>
                        </a:rPr>
                        <a:t>9</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3</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8</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7</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5</a:t>
                      </a:r>
                      <a:endParaRPr lang="en-US" sz="3200" dirty="0">
                        <a:latin typeface="Arial" panose="020B0604020202020204" pitchFamily="34" charset="0"/>
                        <a:cs typeface="Arial" panose="020B0604020202020204" pitchFamily="34" charset="0"/>
                      </a:endParaRPr>
                    </a:p>
                  </a:txBody>
                  <a:tcPr anchor="ctr"/>
                </a:tc>
              </a:tr>
              <a:tr h="609600">
                <a:tc>
                  <a:txBody>
                    <a:bodyPr/>
                    <a:lstStyle/>
                    <a:p>
                      <a:pPr algn="ctr"/>
                      <a:r>
                        <a:rPr lang="en-US" sz="3200" dirty="0" smtClean="0">
                          <a:latin typeface="Arial" panose="020B0604020202020204" pitchFamily="34" charset="0"/>
                          <a:cs typeface="Arial" panose="020B0604020202020204" pitchFamily="34" charset="0"/>
                        </a:rPr>
                        <a:t>5</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6</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8</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7</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4</a:t>
                      </a:r>
                      <a:endParaRPr lang="en-US" sz="3200" dirty="0">
                        <a:latin typeface="Arial" panose="020B0604020202020204" pitchFamily="34" charset="0"/>
                        <a:cs typeface="Arial" panose="020B0604020202020204" pitchFamily="34" charset="0"/>
                      </a:endParaRPr>
                    </a:p>
                  </a:txBody>
                  <a:tcPr anchor="ctr"/>
                </a:tc>
              </a:tr>
              <a:tr h="609600">
                <a:tc>
                  <a:txBody>
                    <a:bodyPr/>
                    <a:lstStyle/>
                    <a:p>
                      <a:pPr algn="ctr"/>
                      <a:r>
                        <a:rPr lang="en-US" sz="3200" dirty="0" smtClean="0">
                          <a:latin typeface="Arial" panose="020B0604020202020204" pitchFamily="34" charset="0"/>
                          <a:cs typeface="Arial" panose="020B0604020202020204" pitchFamily="34" charset="0"/>
                        </a:rPr>
                        <a:t>5</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3</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10</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7</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9</a:t>
                      </a:r>
                      <a:endParaRPr lang="en-US" sz="3200" dirty="0">
                        <a:latin typeface="Arial" panose="020B0604020202020204" pitchFamily="34" charset="0"/>
                        <a:cs typeface="Arial" panose="020B0604020202020204" pitchFamily="34" charset="0"/>
                      </a:endParaRPr>
                    </a:p>
                  </a:txBody>
                  <a:tcPr anchor="ctr"/>
                </a:tc>
              </a:tr>
              <a:tr h="609600">
                <a:tc>
                  <a:txBody>
                    <a:bodyPr/>
                    <a:lstStyle/>
                    <a:p>
                      <a:pPr algn="ctr"/>
                      <a:r>
                        <a:rPr lang="en-US" sz="3200" dirty="0" smtClean="0">
                          <a:latin typeface="Arial" panose="020B0604020202020204" pitchFamily="34" charset="0"/>
                          <a:cs typeface="Arial" panose="020B0604020202020204" pitchFamily="34" charset="0"/>
                        </a:rPr>
                        <a:t>6</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7</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6</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7</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en-US" sz="3200" dirty="0" smtClean="0">
                          <a:latin typeface="Arial" panose="020B0604020202020204" pitchFamily="34" charset="0"/>
                          <a:cs typeface="Arial" panose="020B0604020202020204" pitchFamily="34" charset="0"/>
                        </a:rPr>
                        <a:t>5</a:t>
                      </a:r>
                      <a:endParaRPr lang="en-US" sz="3200" dirty="0">
                        <a:latin typeface="Arial" panose="020B0604020202020204" pitchFamily="34" charset="0"/>
                        <a:cs typeface="Arial" panose="020B0604020202020204" pitchFamily="34" charset="0"/>
                      </a:endParaRPr>
                    </a:p>
                  </a:txBody>
                  <a:tcPr anchor="ctr"/>
                </a:tc>
              </a:tr>
            </a:tbl>
          </a:graphicData>
        </a:graphic>
      </p:graphicFrame>
      <p:sp>
        <p:nvSpPr>
          <p:cNvPr id="11" name="TextBox 10"/>
          <p:cNvSpPr txBox="1"/>
          <p:nvPr/>
        </p:nvSpPr>
        <p:spPr>
          <a:xfrm>
            <a:off x="14325600" y="6535863"/>
            <a:ext cx="2590800" cy="646331"/>
          </a:xfrm>
          <a:prstGeom prst="rect">
            <a:avLst/>
          </a:prstGeom>
          <a:noFill/>
        </p:spPr>
        <p:txBody>
          <a:bodyPr wrap="square" rtlCol="0">
            <a:spAutoFit/>
          </a:bodyPr>
          <a:lstStyle/>
          <a:p>
            <a:pPr algn="ctr"/>
            <a:r>
              <a:rPr lang="en-US" sz="3600" dirty="0" err="1" smtClean="0">
                <a:latin typeface="Arial" panose="020B0604020202020204" pitchFamily="34" charset="0"/>
                <a:cs typeface="Arial" panose="020B0604020202020204" pitchFamily="34" charset="0"/>
              </a:rPr>
              <a:t>Lớp</a:t>
            </a:r>
            <a:r>
              <a:rPr lang="en-US" sz="3600" dirty="0" smtClean="0">
                <a:latin typeface="Arial" panose="020B0604020202020204" pitchFamily="34" charset="0"/>
                <a:cs typeface="Arial" panose="020B0604020202020204" pitchFamily="34" charset="0"/>
              </a:rPr>
              <a:t> B</a:t>
            </a:r>
            <a:endParaRPr lang="en-US" sz="3600" dirty="0">
              <a:latin typeface="Arial" panose="020B0604020202020204" pitchFamily="34" charset="0"/>
              <a:cs typeface="Arial" panose="020B0604020202020204" pitchFamily="34" charset="0"/>
            </a:endParaRPr>
          </a:p>
        </p:txBody>
      </p:sp>
      <p:sp>
        <p:nvSpPr>
          <p:cNvPr id="12" name="Rectangle 11"/>
          <p:cNvSpPr/>
          <p:nvPr/>
        </p:nvSpPr>
        <p:spPr>
          <a:xfrm>
            <a:off x="3886200" y="7736036"/>
            <a:ext cx="12039600" cy="1754326"/>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Quan sát hai mẫu số liệu trên, có thể đánh giá được phương pháp học tập nào hiệu quả hơn không?</a:t>
            </a:r>
            <a:endParaRPr lang="en-US" sz="3600" dirty="0">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975634" y="7424412"/>
            <a:ext cx="1574325" cy="2205709"/>
          </a:xfrm>
          <a:prstGeom prst="rect">
            <a:avLst/>
          </a:prstGeom>
        </p:spPr>
      </p:pic>
      <p:pic>
        <p:nvPicPr>
          <p:cNvPr id="14" name="Picture 21"/>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1125200" y="247595"/>
            <a:ext cx="3966401" cy="2401475"/>
          </a:xfrm>
          <a:prstGeom prst="rect">
            <a:avLst/>
          </a:prstGeom>
        </p:spPr>
      </p:pic>
    </p:spTree>
    <p:extLst>
      <p:ext uri="{BB962C8B-B14F-4D97-AF65-F5344CB8AC3E}">
        <p14:creationId xmlns:p14="http://schemas.microsoft.com/office/powerpoint/2010/main" val="1262862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394231" y="2171700"/>
            <a:ext cx="3743074" cy="9530974"/>
          </a:xfrm>
          <a:prstGeom prst="rect">
            <a:avLst/>
          </a:prstGeom>
        </p:spPr>
      </p:pic>
      <p:grpSp>
        <p:nvGrpSpPr>
          <p:cNvPr id="5" name="Group 4"/>
          <p:cNvGrpSpPr/>
          <p:nvPr/>
        </p:nvGrpSpPr>
        <p:grpSpPr>
          <a:xfrm>
            <a:off x="6409361" y="1243397"/>
            <a:ext cx="5449276" cy="3140765"/>
            <a:chOff x="4800600" y="963515"/>
            <a:chExt cx="5449276" cy="3140765"/>
          </a:xfrm>
        </p:grpSpPr>
        <p:pic>
          <p:nvPicPr>
            <p:cNvPr id="2"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4800600" y="963515"/>
              <a:ext cx="5449276" cy="3140765"/>
            </a:xfrm>
            <a:prstGeom prst="rect">
              <a:avLst/>
            </a:prstGeom>
          </p:spPr>
        </p:pic>
        <p:sp>
          <p:nvSpPr>
            <p:cNvPr id="4" name="TextBox 3"/>
            <p:cNvSpPr txBox="1"/>
            <p:nvPr/>
          </p:nvSpPr>
          <p:spPr>
            <a:xfrm>
              <a:off x="5334000" y="1562100"/>
              <a:ext cx="4495800" cy="1107996"/>
            </a:xfrm>
            <a:prstGeom prst="rect">
              <a:avLst/>
            </a:prstGeom>
            <a:noFill/>
          </p:spPr>
          <p:txBody>
            <a:bodyPr wrap="square" rtlCol="0">
              <a:spAutoFit/>
            </a:bodyPr>
            <a:lstStyle/>
            <a:p>
              <a:pPr algn="ctr"/>
              <a:r>
                <a:rPr lang="en-US" sz="6600" b="1" dirty="0" smtClean="0">
                  <a:solidFill>
                    <a:schemeClr val="bg1"/>
                  </a:solidFill>
                  <a:latin typeface="Arial" panose="020B0604020202020204" pitchFamily="34" charset="0"/>
                  <a:cs typeface="Arial" panose="020B0604020202020204" pitchFamily="34" charset="0"/>
                </a:rPr>
                <a:t>BÀI 13:</a:t>
              </a:r>
              <a:endParaRPr lang="en-US" sz="6600" b="1" dirty="0">
                <a:solidFill>
                  <a:schemeClr val="bg1"/>
                </a:solidFill>
                <a:latin typeface="Arial" panose="020B0604020202020204" pitchFamily="34" charset="0"/>
                <a:cs typeface="Arial" panose="020B0604020202020204" pitchFamily="34" charset="0"/>
              </a:endParaRPr>
            </a:p>
          </p:txBody>
        </p:sp>
      </p:grpSp>
      <p:sp>
        <p:nvSpPr>
          <p:cNvPr id="6" name="Rectangle 5"/>
          <p:cNvSpPr/>
          <p:nvPr/>
        </p:nvSpPr>
        <p:spPr>
          <a:xfrm>
            <a:off x="1752867" y="4384162"/>
            <a:ext cx="13641364" cy="2951064"/>
          </a:xfrm>
          <a:prstGeom prst="rect">
            <a:avLst/>
          </a:prstGeom>
        </p:spPr>
        <p:txBody>
          <a:bodyPr wrap="square">
            <a:spAutoFit/>
          </a:bodyPr>
          <a:lstStyle/>
          <a:p>
            <a:pPr algn="ctr">
              <a:lnSpc>
                <a:spcPct val="150000"/>
              </a:lnSpc>
            </a:pPr>
            <a:r>
              <a:rPr lang="vi-VN" sz="6600" b="1" dirty="0">
                <a:solidFill>
                  <a:schemeClr val="accent6">
                    <a:lumMod val="75000"/>
                  </a:schemeClr>
                </a:solidFill>
                <a:latin typeface="Arial" panose="020B0604020202020204" pitchFamily="34" charset="0"/>
                <a:cs typeface="Arial" panose="020B0604020202020204" pitchFamily="34" charset="0"/>
              </a:rPr>
              <a:t>CÁC SỐ ĐẶC TRƯNG ĐO XU THẾ TRUNG TÂM (2 TIẾT)</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pic>
        <p:nvPicPr>
          <p:cNvPr id="7" name="Picture 4"/>
          <p:cNvPicPr>
            <a:picLocks noChangeAspect="1"/>
          </p:cNvPicPr>
          <p:nvPr/>
        </p:nvPicPr>
        <p:blipFill>
          <a:blip r:embed="rId7"/>
          <a:srcRect/>
          <a:stretch>
            <a:fillRect/>
          </a:stretch>
        </p:blipFill>
        <p:spPr>
          <a:xfrm>
            <a:off x="1447800" y="1023890"/>
            <a:ext cx="3408918" cy="2744179"/>
          </a:xfrm>
          <a:prstGeom prst="rect">
            <a:avLst/>
          </a:prstGeom>
        </p:spPr>
      </p:pic>
    </p:spTree>
    <p:extLst>
      <p:ext uri="{BB962C8B-B14F-4D97-AF65-F5344CB8AC3E}">
        <p14:creationId xmlns:p14="http://schemas.microsoft.com/office/powerpoint/2010/main" val="3625507680"/>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29600" y="1658130"/>
            <a:ext cx="1147682" cy="1147682"/>
            <a:chOff x="0" y="0"/>
            <a:chExt cx="817866" cy="817866"/>
          </a:xfrm>
        </p:grpSpPr>
        <p:grpSp>
          <p:nvGrpSpPr>
            <p:cNvPr id="3" name="Group 3"/>
            <p:cNvGrpSpPr/>
            <p:nvPr/>
          </p:nvGrpSpPr>
          <p:grpSpPr>
            <a:xfrm>
              <a:off x="0" y="0"/>
              <a:ext cx="817866" cy="817866"/>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2D5FF"/>
              </a:solidFill>
            </p:spPr>
          </p:sp>
        </p:grpSp>
        <p:sp>
          <p:nvSpPr>
            <p:cNvPr id="5" name="TextBox 5"/>
            <p:cNvSpPr txBox="1"/>
            <p:nvPr/>
          </p:nvSpPr>
          <p:spPr>
            <a:xfrm>
              <a:off x="141064" y="302282"/>
              <a:ext cx="532090" cy="374002"/>
            </a:xfrm>
            <a:prstGeom prst="rect">
              <a:avLst/>
            </a:prstGeom>
          </p:spPr>
          <p:txBody>
            <a:bodyPr lIns="0" tIns="0" rIns="0" bIns="0" rtlCol="0" anchor="t">
              <a:spAutoFit/>
            </a:bodyPr>
            <a:lstStyle/>
            <a:p>
              <a:pPr marL="0" lvl="0" indent="0" algn="ctr">
                <a:lnSpc>
                  <a:spcPts val="4039"/>
                </a:lnSpc>
                <a:spcBef>
                  <a:spcPct val="0"/>
                </a:spcBef>
              </a:pPr>
              <a:r>
                <a:rPr lang="en-US" sz="5400" b="1" dirty="0">
                  <a:solidFill>
                    <a:srgbClr val="100F0D"/>
                  </a:solidFill>
                  <a:latin typeface="Arial" panose="020B0604020202020204" pitchFamily="34" charset="0"/>
                  <a:cs typeface="Arial" panose="020B0604020202020204" pitchFamily="34" charset="0"/>
                </a:rPr>
                <a:t>1</a:t>
              </a:r>
            </a:p>
          </p:txBody>
        </p:sp>
      </p:grpSp>
      <p:grpSp>
        <p:nvGrpSpPr>
          <p:cNvPr id="6" name="Group 6"/>
          <p:cNvGrpSpPr/>
          <p:nvPr/>
        </p:nvGrpSpPr>
        <p:grpSpPr>
          <a:xfrm>
            <a:off x="8262641" y="3955887"/>
            <a:ext cx="1147682" cy="1153327"/>
            <a:chOff x="0" y="0"/>
            <a:chExt cx="817866" cy="821889"/>
          </a:xfrm>
        </p:grpSpPr>
        <p:grpSp>
          <p:nvGrpSpPr>
            <p:cNvPr id="7" name="Group 7"/>
            <p:cNvGrpSpPr/>
            <p:nvPr/>
          </p:nvGrpSpPr>
          <p:grpSpPr>
            <a:xfrm>
              <a:off x="0" y="0"/>
              <a:ext cx="817866" cy="82188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7EDAA"/>
              </a:solidFill>
            </p:spPr>
          </p:sp>
        </p:grpSp>
        <p:sp>
          <p:nvSpPr>
            <p:cNvPr id="9" name="TextBox 9"/>
            <p:cNvSpPr txBox="1"/>
            <p:nvPr/>
          </p:nvSpPr>
          <p:spPr>
            <a:xfrm>
              <a:off x="142888" y="313198"/>
              <a:ext cx="532090" cy="374002"/>
            </a:xfrm>
            <a:prstGeom prst="rect">
              <a:avLst/>
            </a:prstGeom>
          </p:spPr>
          <p:txBody>
            <a:bodyPr lIns="0" tIns="0" rIns="0" bIns="0" rtlCol="0" anchor="t">
              <a:spAutoFit/>
            </a:bodyPr>
            <a:lstStyle/>
            <a:p>
              <a:pPr marL="0" lvl="0" indent="0" algn="ctr">
                <a:lnSpc>
                  <a:spcPts val="4039"/>
                </a:lnSpc>
                <a:spcBef>
                  <a:spcPct val="0"/>
                </a:spcBef>
              </a:pPr>
              <a:r>
                <a:rPr lang="en-US" sz="5400" b="1" dirty="0">
                  <a:solidFill>
                    <a:srgbClr val="100F0D"/>
                  </a:solidFill>
                  <a:latin typeface="Arial" panose="020B0604020202020204" pitchFamily="34" charset="0"/>
                  <a:cs typeface="Arial" panose="020B0604020202020204" pitchFamily="34" charset="0"/>
                </a:rPr>
                <a:t>2</a:t>
              </a:r>
            </a:p>
          </p:txBody>
        </p:sp>
      </p:grpSp>
      <p:grpSp>
        <p:nvGrpSpPr>
          <p:cNvPr id="10" name="Group 10"/>
          <p:cNvGrpSpPr/>
          <p:nvPr/>
        </p:nvGrpSpPr>
        <p:grpSpPr>
          <a:xfrm>
            <a:off x="8227040" y="6259289"/>
            <a:ext cx="1147682" cy="1148309"/>
            <a:chOff x="0" y="0"/>
            <a:chExt cx="817866" cy="818313"/>
          </a:xfrm>
        </p:grpSpPr>
        <p:grpSp>
          <p:nvGrpSpPr>
            <p:cNvPr id="11" name="Group 11"/>
            <p:cNvGrpSpPr/>
            <p:nvPr/>
          </p:nvGrpSpPr>
          <p:grpSpPr>
            <a:xfrm>
              <a:off x="0" y="0"/>
              <a:ext cx="817866" cy="81831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C5D"/>
              </a:solidFill>
            </p:spPr>
          </p:sp>
        </p:grpSp>
        <p:sp>
          <p:nvSpPr>
            <p:cNvPr id="13" name="TextBox 13"/>
            <p:cNvSpPr txBox="1"/>
            <p:nvPr/>
          </p:nvSpPr>
          <p:spPr>
            <a:xfrm>
              <a:off x="153818" y="312981"/>
              <a:ext cx="532090" cy="386522"/>
            </a:xfrm>
            <a:prstGeom prst="rect">
              <a:avLst/>
            </a:prstGeom>
          </p:spPr>
          <p:txBody>
            <a:bodyPr lIns="0" tIns="0" rIns="0" bIns="0" rtlCol="0" anchor="t">
              <a:spAutoFit/>
            </a:bodyPr>
            <a:lstStyle/>
            <a:p>
              <a:pPr marL="0" lvl="0" indent="0" algn="ctr">
                <a:lnSpc>
                  <a:spcPts val="4039"/>
                </a:lnSpc>
                <a:spcBef>
                  <a:spcPct val="0"/>
                </a:spcBef>
              </a:pPr>
              <a:r>
                <a:rPr lang="en-US" sz="5400" b="1" dirty="0">
                  <a:solidFill>
                    <a:srgbClr val="100F0D"/>
                  </a:solidFill>
                  <a:latin typeface="Arial" panose="020B0604020202020204" pitchFamily="34" charset="0"/>
                  <a:cs typeface="Arial" panose="020B0604020202020204" pitchFamily="34" charset="0"/>
                </a:rPr>
                <a:t>3</a:t>
              </a:r>
            </a:p>
          </p:txBody>
        </p:sp>
      </p:grpSp>
      <p:pic>
        <p:nvPicPr>
          <p:cNvPr id="18" name="Picture 18"/>
          <p:cNvPicPr>
            <a:picLocks noChangeAspect="1"/>
          </p:cNvPicPr>
          <p:nvPr/>
        </p:nvPicPr>
        <p:blipFill>
          <a:blip r:embed="rId2"/>
          <a:srcRect/>
          <a:stretch>
            <a:fillRect/>
          </a:stretch>
        </p:blipFill>
        <p:spPr>
          <a:xfrm rot="-750996">
            <a:off x="6503155" y="4054791"/>
            <a:ext cx="1357787" cy="1279729"/>
          </a:xfrm>
          <a:prstGeom prst="rect">
            <a:avLst/>
          </a:prstGeom>
        </p:spPr>
      </p:pic>
      <p:grpSp>
        <p:nvGrpSpPr>
          <p:cNvPr id="27" name="Group 26"/>
          <p:cNvGrpSpPr/>
          <p:nvPr/>
        </p:nvGrpSpPr>
        <p:grpSpPr>
          <a:xfrm>
            <a:off x="1066800" y="903719"/>
            <a:ext cx="5202940" cy="4562725"/>
            <a:chOff x="2360273" y="3102401"/>
            <a:chExt cx="5202940" cy="4562725"/>
          </a:xfrm>
        </p:grpSpPr>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60273" y="3102401"/>
              <a:ext cx="5202940" cy="4562725"/>
            </a:xfrm>
            <a:prstGeom prst="rect">
              <a:avLst/>
            </a:prstGeom>
          </p:spPr>
        </p:pic>
        <p:sp>
          <p:nvSpPr>
            <p:cNvPr id="20" name="TextBox 20"/>
            <p:cNvSpPr txBox="1"/>
            <p:nvPr/>
          </p:nvSpPr>
          <p:spPr>
            <a:xfrm>
              <a:off x="3018678" y="3619500"/>
              <a:ext cx="3886130" cy="2769989"/>
            </a:xfrm>
            <a:prstGeom prst="rect">
              <a:avLst/>
            </a:prstGeom>
          </p:spPr>
          <p:txBody>
            <a:bodyPr lIns="0" tIns="0" rIns="0" bIns="0" rtlCol="0" anchor="t">
              <a:spAutoFit/>
            </a:bodyPr>
            <a:lstStyle/>
            <a:p>
              <a:pPr marL="0" lvl="0" indent="0" algn="ctr">
                <a:lnSpc>
                  <a:spcPct val="150000"/>
                </a:lnSpc>
              </a:pPr>
              <a:r>
                <a:rPr lang="en-US" sz="6000" b="1" u="none" spc="-42" dirty="0" smtClean="0">
                  <a:solidFill>
                    <a:srgbClr val="100F0D"/>
                  </a:solidFill>
                  <a:latin typeface="Arial" panose="020B0604020202020204" pitchFamily="34" charset="0"/>
                  <a:cs typeface="Arial" panose="020B0604020202020204" pitchFamily="34" charset="0"/>
                </a:rPr>
                <a:t>NỘI DUNG BÀI HỌC</a:t>
              </a:r>
              <a:endParaRPr lang="en-US" sz="6000" b="1" u="none" spc="-42" dirty="0">
                <a:solidFill>
                  <a:srgbClr val="100F0D"/>
                </a:solidFill>
                <a:latin typeface="Arial" panose="020B0604020202020204" pitchFamily="34" charset="0"/>
                <a:cs typeface="Arial" panose="020B0604020202020204" pitchFamily="34" charset="0"/>
              </a:endParaRPr>
            </a:p>
          </p:txBody>
        </p:sp>
      </p:grpSp>
      <p:sp>
        <p:nvSpPr>
          <p:cNvPr id="28" name="Rectangle 27"/>
          <p:cNvSpPr/>
          <p:nvPr/>
        </p:nvSpPr>
        <p:spPr>
          <a:xfrm>
            <a:off x="9753600" y="1712662"/>
            <a:ext cx="7479933" cy="830997"/>
          </a:xfrm>
          <a:prstGeom prst="rect">
            <a:avLst/>
          </a:prstGeom>
        </p:spPr>
        <p:txBody>
          <a:bodyPr wrap="none">
            <a:spAutoFit/>
          </a:bodyPr>
          <a:lstStyle/>
          <a:p>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trung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bình</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và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trung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vị</a:t>
            </a:r>
            <a:endParaRPr lang="en-US" sz="4800" b="1" dirty="0">
              <a:latin typeface="Arial" panose="020B0604020202020204" pitchFamily="34" charset="0"/>
              <a:cs typeface="Arial" panose="020B0604020202020204" pitchFamily="34" charset="0"/>
            </a:endParaRPr>
          </a:p>
        </p:txBody>
      </p:sp>
      <p:sp>
        <p:nvSpPr>
          <p:cNvPr id="29" name="Rectangle 28"/>
          <p:cNvSpPr/>
          <p:nvPr/>
        </p:nvSpPr>
        <p:spPr>
          <a:xfrm>
            <a:off x="9753600" y="4147829"/>
            <a:ext cx="3337773" cy="830997"/>
          </a:xfrm>
          <a:prstGeom prst="rect">
            <a:avLst/>
          </a:prstGeom>
        </p:spPr>
        <p:txBody>
          <a:bodyPr wrap="none">
            <a:spAutoFit/>
          </a:bodyPr>
          <a:lstStyle/>
          <a:p>
            <a:r>
              <a:rPr lang="en-US" sz="4800" b="1" dirty="0" err="1">
                <a:latin typeface="Arial" panose="020B0604020202020204" pitchFamily="34" charset="0"/>
                <a:cs typeface="Arial" panose="020B0604020202020204" pitchFamily="34" charset="0"/>
              </a:rPr>
              <a:t>Tứ</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phân</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vị</a:t>
            </a:r>
            <a:endParaRPr lang="en-US" sz="4800" b="1" dirty="0">
              <a:latin typeface="Arial" panose="020B0604020202020204" pitchFamily="34" charset="0"/>
              <a:cs typeface="Arial" panose="020B0604020202020204" pitchFamily="34" charset="0"/>
            </a:endParaRPr>
          </a:p>
        </p:txBody>
      </p:sp>
      <p:sp>
        <p:nvSpPr>
          <p:cNvPr id="30" name="Rectangle 29"/>
          <p:cNvSpPr/>
          <p:nvPr/>
        </p:nvSpPr>
        <p:spPr>
          <a:xfrm>
            <a:off x="9753600" y="6448722"/>
            <a:ext cx="1279517" cy="830997"/>
          </a:xfrm>
          <a:prstGeom prst="rect">
            <a:avLst/>
          </a:prstGeom>
        </p:spPr>
        <p:txBody>
          <a:bodyPr wrap="none">
            <a:spAutoFit/>
          </a:bodyPr>
          <a:lstStyle/>
          <a:p>
            <a:r>
              <a:rPr lang="en-US" sz="4800" b="1" dirty="0" err="1">
                <a:latin typeface="Arial" panose="020B0604020202020204" pitchFamily="34" charset="0"/>
                <a:cs typeface="Arial" panose="020B0604020202020204" pitchFamily="34" charset="0"/>
              </a:rPr>
              <a:t>Mốt</a:t>
            </a:r>
            <a:endParaRPr lang="en-US" sz="4800" b="1" dirty="0">
              <a:latin typeface="Arial" panose="020B0604020202020204" pitchFamily="34" charset="0"/>
              <a:cs typeface="Arial" panose="020B0604020202020204" pitchFamily="34" charset="0"/>
            </a:endParaRPr>
          </a:p>
        </p:txBody>
      </p:sp>
      <p:pic>
        <p:nvPicPr>
          <p:cNvPr id="32" name="Picture 9"/>
          <p:cNvPicPr>
            <a:picLocks noChangeAspect="1"/>
          </p:cNvPicPr>
          <p:nvPr/>
        </p:nvPicPr>
        <p:blipFill>
          <a:blip r:embed="rId5"/>
          <a:srcRect/>
          <a:stretch>
            <a:fillRect/>
          </a:stretch>
        </p:blipFill>
        <p:spPr>
          <a:xfrm>
            <a:off x="1981200" y="5970843"/>
            <a:ext cx="3327204" cy="3972780"/>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96798" y="5109214"/>
            <a:ext cx="4748779" cy="51549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p:cNvGrpSpPr/>
          <p:nvPr/>
        </p:nvGrpSpPr>
        <p:grpSpPr>
          <a:xfrm>
            <a:off x="451633" y="1542405"/>
            <a:ext cx="17384733" cy="8342588"/>
            <a:chOff x="0" y="0"/>
            <a:chExt cx="9620467" cy="4080209"/>
          </a:xfrm>
        </p:grpSpPr>
        <p:sp>
          <p:nvSpPr>
            <p:cNvPr id="18" name="Freeform 3"/>
            <p:cNvSpPr/>
            <p:nvPr/>
          </p:nvSpPr>
          <p:spPr>
            <a:xfrm>
              <a:off x="0" y="0"/>
              <a:ext cx="9620467" cy="4080209"/>
            </a:xfrm>
            <a:custGeom>
              <a:avLst/>
              <a:gdLst/>
              <a:ahLst/>
              <a:cxnLst/>
              <a:rect l="l" t="t" r="r" b="b"/>
              <a:pathLst>
                <a:path w="9620467" h="4080209">
                  <a:moveTo>
                    <a:pt x="9496007" y="4080209"/>
                  </a:moveTo>
                  <a:lnTo>
                    <a:pt x="124460" y="4080209"/>
                  </a:lnTo>
                  <a:cubicBezTo>
                    <a:pt x="55880" y="4080209"/>
                    <a:pt x="0" y="4024329"/>
                    <a:pt x="0" y="3955749"/>
                  </a:cubicBezTo>
                  <a:lnTo>
                    <a:pt x="0" y="124460"/>
                  </a:lnTo>
                  <a:cubicBezTo>
                    <a:pt x="0" y="55880"/>
                    <a:pt x="55880" y="0"/>
                    <a:pt x="124460" y="0"/>
                  </a:cubicBezTo>
                  <a:lnTo>
                    <a:pt x="9496007" y="0"/>
                  </a:lnTo>
                  <a:cubicBezTo>
                    <a:pt x="9564587" y="0"/>
                    <a:pt x="9620467" y="55880"/>
                    <a:pt x="9620467" y="124460"/>
                  </a:cubicBezTo>
                  <a:lnTo>
                    <a:pt x="9620467" y="3955749"/>
                  </a:lnTo>
                  <a:cubicBezTo>
                    <a:pt x="9620467" y="4024329"/>
                    <a:pt x="9564587" y="4080209"/>
                    <a:pt x="9496007" y="4080209"/>
                  </a:cubicBezTo>
                  <a:close/>
                </a:path>
              </a:pathLst>
            </a:custGeom>
            <a:solidFill>
              <a:srgbClr val="EDEDED"/>
            </a:solidFill>
          </p:spPr>
        </p:sp>
      </p:grpSp>
      <p:grpSp>
        <p:nvGrpSpPr>
          <p:cNvPr id="19" name="Group 18"/>
          <p:cNvGrpSpPr/>
          <p:nvPr/>
        </p:nvGrpSpPr>
        <p:grpSpPr>
          <a:xfrm>
            <a:off x="1116580" y="539483"/>
            <a:ext cx="2226086" cy="1682848"/>
            <a:chOff x="750396" y="647700"/>
            <a:chExt cx="8837007" cy="198120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50396" y="647700"/>
              <a:ext cx="8837007" cy="1981200"/>
            </a:xfrm>
            <a:prstGeom prst="rect">
              <a:avLst/>
            </a:prstGeom>
          </p:spPr>
        </p:pic>
        <p:sp>
          <p:nvSpPr>
            <p:cNvPr id="7" name="TextBox 7"/>
            <p:cNvSpPr txBox="1"/>
            <p:nvPr/>
          </p:nvSpPr>
          <p:spPr>
            <a:xfrm>
              <a:off x="990600" y="952500"/>
              <a:ext cx="8356600" cy="589905"/>
            </a:xfrm>
            <a:prstGeom prst="rect">
              <a:avLst/>
            </a:prstGeom>
          </p:spPr>
          <p:txBody>
            <a:bodyPr wrap="square" lIns="0" tIns="0" rIns="0" bIns="0" rtlCol="0" anchor="t">
              <a:spAutoFit/>
            </a:bodyPr>
            <a:lstStyle/>
            <a:p>
              <a:pPr marL="0" lvl="0" indent="0" algn="ctr">
                <a:lnSpc>
                  <a:spcPts val="4620"/>
                </a:lnSpc>
              </a:pPr>
              <a:r>
                <a:rPr lang="en-US" sz="4400" b="1" u="none" spc="-42" dirty="0" err="1" smtClean="0">
                  <a:solidFill>
                    <a:srgbClr val="100F0D"/>
                  </a:solidFill>
                  <a:latin typeface="Arial" panose="020B0604020202020204" pitchFamily="34" charset="0"/>
                  <a:cs typeface="Arial" panose="020B0604020202020204" pitchFamily="34" charset="0"/>
                </a:rPr>
                <a:t>Tiết</a:t>
              </a:r>
              <a:r>
                <a:rPr lang="en-US" sz="4400" b="1" u="none" spc="-42" dirty="0" smtClean="0">
                  <a:solidFill>
                    <a:srgbClr val="100F0D"/>
                  </a:solidFill>
                  <a:latin typeface="Arial" panose="020B0604020202020204" pitchFamily="34" charset="0"/>
                  <a:cs typeface="Arial" panose="020B0604020202020204" pitchFamily="34" charset="0"/>
                </a:rPr>
                <a:t> 1</a:t>
              </a:r>
              <a:endParaRPr lang="en-US" sz="4400" b="1" u="none" spc="-42" dirty="0">
                <a:solidFill>
                  <a:srgbClr val="100F0D"/>
                </a:solidFill>
                <a:latin typeface="Arial" panose="020B0604020202020204" pitchFamily="34" charset="0"/>
                <a:cs typeface="Arial" panose="020B0604020202020204" pitchFamily="34" charset="0"/>
              </a:endParaRPr>
            </a:p>
          </p:txBody>
        </p:sp>
      </p:grpSp>
      <p:sp>
        <p:nvSpPr>
          <p:cNvPr id="20" name="Rectangle 19"/>
          <p:cNvSpPr/>
          <p:nvPr/>
        </p:nvSpPr>
        <p:spPr>
          <a:xfrm>
            <a:off x="1171199" y="2259983"/>
            <a:ext cx="4511171" cy="769441"/>
          </a:xfrm>
          <a:prstGeom prst="rect">
            <a:avLst/>
          </a:prstGeom>
        </p:spPr>
        <p:txBody>
          <a:bodyPr wrap="none">
            <a:spAutoFit/>
          </a:bodyPr>
          <a:lstStyle/>
          <a:p>
            <a:r>
              <a:rPr lang="en-US" sz="4400" b="1" dirty="0" smtClean="0">
                <a:solidFill>
                  <a:schemeClr val="tx2">
                    <a:lumMod val="50000"/>
                  </a:schemeClr>
                </a:solidFill>
                <a:latin typeface="Arial" panose="020B0604020202020204" pitchFamily="34" charset="0"/>
                <a:cs typeface="Arial" panose="020B0604020202020204" pitchFamily="34" charset="0"/>
              </a:rPr>
              <a:t>a) </a:t>
            </a:r>
            <a:r>
              <a:rPr lang="en-US" sz="4400" b="1" dirty="0" err="1" smtClean="0">
                <a:solidFill>
                  <a:schemeClr val="tx2">
                    <a:lumMod val="50000"/>
                  </a:schemeClr>
                </a:solidFill>
                <a:latin typeface="Arial" panose="020B0604020202020204" pitchFamily="34" charset="0"/>
                <a:cs typeface="Arial" panose="020B0604020202020204" pitchFamily="34" charset="0"/>
              </a:rPr>
              <a:t>Số</a:t>
            </a:r>
            <a:r>
              <a:rPr lang="en-US" sz="4400" b="1" dirty="0" smtClean="0">
                <a:solidFill>
                  <a:schemeClr val="tx2">
                    <a:lumMod val="50000"/>
                  </a:schemeClr>
                </a:solidFill>
                <a:latin typeface="Arial" panose="020B0604020202020204" pitchFamily="34" charset="0"/>
                <a:cs typeface="Arial" panose="020B0604020202020204" pitchFamily="34" charset="0"/>
              </a:rPr>
              <a:t> </a:t>
            </a:r>
            <a:r>
              <a:rPr lang="en-US" sz="4400" b="1" dirty="0" err="1" smtClean="0">
                <a:solidFill>
                  <a:schemeClr val="tx2">
                    <a:lumMod val="50000"/>
                  </a:schemeClr>
                </a:solidFill>
                <a:latin typeface="Arial" panose="020B0604020202020204" pitchFamily="34" charset="0"/>
                <a:cs typeface="Arial" panose="020B0604020202020204" pitchFamily="34" charset="0"/>
              </a:rPr>
              <a:t>trung</a:t>
            </a:r>
            <a:r>
              <a:rPr lang="en-US" sz="4400" b="1" dirty="0" smtClean="0">
                <a:solidFill>
                  <a:schemeClr val="tx2">
                    <a:lumMod val="50000"/>
                  </a:schemeClr>
                </a:solidFill>
                <a:latin typeface="Arial" panose="020B0604020202020204" pitchFamily="34" charset="0"/>
                <a:cs typeface="Arial" panose="020B0604020202020204" pitchFamily="34" charset="0"/>
              </a:rPr>
              <a:t> </a:t>
            </a:r>
            <a:r>
              <a:rPr lang="en-US" sz="4400" b="1" dirty="0" err="1" smtClean="0">
                <a:solidFill>
                  <a:schemeClr val="tx2">
                    <a:lumMod val="50000"/>
                  </a:schemeClr>
                </a:solidFill>
                <a:latin typeface="Arial" panose="020B0604020202020204" pitchFamily="34" charset="0"/>
                <a:cs typeface="Arial" panose="020B0604020202020204" pitchFamily="34" charset="0"/>
              </a:rPr>
              <a:t>bình</a:t>
            </a:r>
            <a:endParaRPr lang="en-US" sz="4400" b="1" dirty="0">
              <a:solidFill>
                <a:schemeClr val="tx2">
                  <a:lumMod val="50000"/>
                </a:schemeClr>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5667" y="3400918"/>
            <a:ext cx="1550418" cy="1107441"/>
          </a:xfrm>
          <a:prstGeom prst="rect">
            <a:avLst/>
          </a:prstGeom>
        </p:spPr>
      </p:pic>
      <p:sp>
        <p:nvSpPr>
          <p:cNvPr id="23" name="TextBox 22"/>
          <p:cNvSpPr txBox="1"/>
          <p:nvPr/>
        </p:nvSpPr>
        <p:spPr>
          <a:xfrm>
            <a:off x="3426785" y="3721514"/>
            <a:ext cx="10363200" cy="707886"/>
          </a:xfrm>
          <a:prstGeom prst="rect">
            <a:avLst/>
          </a:prstGeom>
          <a:noFill/>
        </p:spPr>
        <p:txBody>
          <a:bodyPr wrap="square" rtlCol="0">
            <a:spAutoFit/>
          </a:bodyPr>
          <a:lstStyle/>
          <a:p>
            <a:r>
              <a:rPr lang="en-US" sz="4000" i="1" dirty="0" err="1" smtClean="0">
                <a:solidFill>
                  <a:srgbClr val="002060"/>
                </a:solidFill>
                <a:latin typeface="Arial" panose="020B0604020202020204" pitchFamily="34" charset="0"/>
                <a:cs typeface="Arial" panose="020B0604020202020204" pitchFamily="34" charset="0"/>
              </a:rPr>
              <a:t>Thảo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luận</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nhóm</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đôi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hoàn</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thành</a:t>
            </a:r>
            <a:r>
              <a:rPr lang="en-US" sz="4000" i="1" dirty="0" smtClean="0">
                <a:solidFill>
                  <a:srgbClr val="002060"/>
                </a:solidFill>
                <a:latin typeface="Arial" panose="020B0604020202020204" pitchFamily="34" charset="0"/>
                <a:cs typeface="Arial" panose="020B0604020202020204" pitchFamily="34" charset="0"/>
              </a:rPr>
              <a:t> </a:t>
            </a:r>
            <a:r>
              <a:rPr lang="en-US" sz="4000" b="1" i="1" dirty="0" smtClean="0">
                <a:solidFill>
                  <a:srgbClr val="002060"/>
                </a:solidFill>
                <a:latin typeface="Arial" panose="020B0604020202020204" pitchFamily="34" charset="0"/>
                <a:cs typeface="Arial" panose="020B0604020202020204" pitchFamily="34" charset="0"/>
              </a:rPr>
              <a:t>HĐ1</a:t>
            </a:r>
            <a:r>
              <a:rPr lang="en-US" sz="4000" i="1" dirty="0" smtClean="0">
                <a:solidFill>
                  <a:srgbClr val="002060"/>
                </a:solidFill>
                <a:latin typeface="Arial" panose="020B0604020202020204" pitchFamily="34" charset="0"/>
                <a:cs typeface="Arial" panose="020B0604020202020204" pitchFamily="34" charset="0"/>
              </a:rPr>
              <a:t>, </a:t>
            </a:r>
            <a:r>
              <a:rPr lang="en-US" sz="4000" b="1" i="1" dirty="0" smtClean="0">
                <a:solidFill>
                  <a:srgbClr val="002060"/>
                </a:solidFill>
                <a:latin typeface="Arial" panose="020B0604020202020204" pitchFamily="34" charset="0"/>
                <a:cs typeface="Arial" panose="020B0604020202020204" pitchFamily="34" charset="0"/>
              </a:rPr>
              <a:t>HĐ2</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grpSp>
        <p:nvGrpSpPr>
          <p:cNvPr id="26" name="Group 25"/>
          <p:cNvGrpSpPr/>
          <p:nvPr/>
        </p:nvGrpSpPr>
        <p:grpSpPr>
          <a:xfrm>
            <a:off x="1355795" y="4810042"/>
            <a:ext cx="15576405" cy="2138770"/>
            <a:chOff x="1779483" y="4871705"/>
            <a:chExt cx="15576405" cy="2138770"/>
          </a:xfrm>
        </p:grpSpPr>
        <p:grpSp>
          <p:nvGrpSpPr>
            <p:cNvPr id="21" name="Group 20"/>
            <p:cNvGrpSpPr/>
            <p:nvPr/>
          </p:nvGrpSpPr>
          <p:grpSpPr>
            <a:xfrm>
              <a:off x="1779483" y="4871705"/>
              <a:ext cx="2264879" cy="1408343"/>
              <a:chOff x="7865599" y="7481509"/>
              <a:chExt cx="2264879" cy="1408343"/>
            </a:xfrm>
          </p:grpSpPr>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5707">
                <a:off x="7865599" y="7481509"/>
                <a:ext cx="2264879" cy="1408343"/>
              </a:xfrm>
              <a:prstGeom prst="rect">
                <a:avLst/>
              </a:prstGeom>
            </p:spPr>
          </p:pic>
          <p:sp>
            <p:nvSpPr>
              <p:cNvPr id="8" name="TextBox 8"/>
              <p:cNvSpPr txBox="1"/>
              <p:nvPr/>
            </p:nvSpPr>
            <p:spPr>
              <a:xfrm rot="-742686">
                <a:off x="8177488" y="7857516"/>
                <a:ext cx="1797671" cy="628377"/>
              </a:xfrm>
              <a:prstGeom prst="rect">
                <a:avLst/>
              </a:prstGeom>
            </p:spPr>
            <p:txBody>
              <a:bodyPr lIns="0" tIns="0" rIns="0" bIns="0" rtlCol="0" anchor="t">
                <a:spAutoFit/>
              </a:bodyPr>
              <a:lstStyle/>
              <a:p>
                <a:pPr algn="ctr">
                  <a:lnSpc>
                    <a:spcPts val="4872"/>
                  </a:lnSpc>
                </a:pPr>
                <a:r>
                  <a:rPr lang="en-US" sz="4200" b="1" dirty="0" smtClean="0">
                    <a:solidFill>
                      <a:srgbClr val="C00000"/>
                    </a:solidFill>
                    <a:latin typeface="Arial" panose="020B0604020202020204" pitchFamily="34" charset="0"/>
                    <a:cs typeface="Arial" panose="020B0604020202020204" pitchFamily="34" charset="0"/>
                  </a:rPr>
                  <a:t>HĐ1</a:t>
                </a:r>
                <a:endParaRPr lang="en-US" sz="4200" b="1" dirty="0">
                  <a:solidFill>
                    <a:srgbClr val="C00000"/>
                  </a:solidFill>
                  <a:latin typeface="Arial" panose="020B0604020202020204" pitchFamily="34" charset="0"/>
                  <a:cs typeface="Arial" panose="020B0604020202020204" pitchFamily="34" charset="0"/>
                </a:endParaRPr>
              </a:p>
            </p:txBody>
          </p:sp>
        </p:grpSp>
        <p:sp>
          <p:nvSpPr>
            <p:cNvPr id="24" name="Rectangle 23"/>
            <p:cNvSpPr/>
            <p:nvPr/>
          </p:nvSpPr>
          <p:spPr>
            <a:xfrm>
              <a:off x="2259961" y="5071483"/>
              <a:ext cx="15095927" cy="1938992"/>
            </a:xfrm>
            <a:prstGeom prst="rect">
              <a:avLst/>
            </a:prstGeom>
          </p:spPr>
          <p:txBody>
            <a:bodyPr wrap="none">
              <a:spAutoFit/>
            </a:bodyPr>
            <a:lstStyle/>
            <a:p>
              <a:pPr algn="just">
                <a:lnSpc>
                  <a:spcPct val="150000"/>
                </a:lnSpc>
              </a:pP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mẫu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lớp</a:t>
              </a:r>
              <a:r>
                <a:rPr lang="en-US" sz="4000" dirty="0" smtClean="0">
                  <a:latin typeface="Arial" panose="020B0604020202020204" pitchFamily="34" charset="0"/>
                  <a:cs typeface="Arial" panose="020B0604020202020204" pitchFamily="34" charset="0"/>
                </a:rPr>
                <a:t> A, B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a:t>
              </a:r>
            </a:p>
            <a:p>
              <a:pPr>
                <a:lnSpc>
                  <a:spcPct val="150000"/>
                </a:lnSpc>
              </a:pP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a:t>
              </a:r>
            </a:p>
          </p:txBody>
        </p:sp>
      </p:grpSp>
      <p:sp>
        <p:nvSpPr>
          <p:cNvPr id="25" name="Rectangle 24"/>
          <p:cNvSpPr/>
          <p:nvPr/>
        </p:nvSpPr>
        <p:spPr>
          <a:xfrm>
            <a:off x="5498035" y="6957956"/>
            <a:ext cx="7772402" cy="2554545"/>
          </a:xfrm>
          <a:prstGeom prst="rect">
            <a:avLst/>
          </a:prstGeom>
        </p:spPr>
        <p:txBody>
          <a:bodyPr wrap="square">
            <a:spAutoFit/>
          </a:bodyPr>
          <a:lstStyle/>
          <a:p>
            <a:pPr marL="571500" indent="-571500" algn="just">
              <a:lnSpc>
                <a:spcPct val="20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 5,92</a:t>
            </a:r>
          </a:p>
          <a:p>
            <a:pPr marL="571500" indent="-571500" algn="just">
              <a:lnSpc>
                <a:spcPct val="20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B: 6,28</a:t>
            </a:r>
          </a:p>
        </p:txBody>
      </p:sp>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11812" y="6957956"/>
            <a:ext cx="1647932" cy="1874821"/>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78320" y="7263129"/>
            <a:ext cx="2848740" cy="2848740"/>
          </a:xfrm>
          <a:prstGeom prst="rect">
            <a:avLst/>
          </a:prstGeom>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1843" y="7263129"/>
            <a:ext cx="3060823" cy="3060823"/>
          </a:xfrm>
          <a:prstGeom prst="rect">
            <a:avLst/>
          </a:prstGeom>
        </p:spPr>
      </p:pic>
      <p:sp>
        <p:nvSpPr>
          <p:cNvPr id="30" name="TextBox 7"/>
          <p:cNvSpPr txBox="1"/>
          <p:nvPr/>
        </p:nvSpPr>
        <p:spPr>
          <a:xfrm>
            <a:off x="4965699" y="765411"/>
            <a:ext cx="8356600" cy="589905"/>
          </a:xfrm>
          <a:prstGeom prst="rect">
            <a:avLst/>
          </a:prstGeom>
        </p:spPr>
        <p:txBody>
          <a:bodyPr wrap="square" lIns="0" tIns="0" rIns="0" bIns="0" rtlCol="0" anchor="t">
            <a:spAutoFit/>
          </a:bodyPr>
          <a:lstStyle/>
          <a:p>
            <a:pPr marL="0" lvl="0" indent="0" algn="ctr">
              <a:lnSpc>
                <a:spcPts val="4620"/>
              </a:lnSpc>
            </a:pPr>
            <a:r>
              <a:rPr lang="en-US" sz="4400" b="1" u="none" spc="-42" dirty="0" smtClean="0">
                <a:solidFill>
                  <a:srgbClr val="C00000"/>
                </a:solidFill>
                <a:latin typeface="Arial" panose="020B0604020202020204" pitchFamily="34" charset="0"/>
                <a:cs typeface="Arial" panose="020B0604020202020204" pitchFamily="34" charset="0"/>
              </a:rPr>
              <a:t>1</a:t>
            </a:r>
            <a:r>
              <a:rPr lang="en-US" sz="4400" b="1" spc="-42" dirty="0">
                <a:solidFill>
                  <a:srgbClr val="C00000"/>
                </a:solidFill>
                <a:latin typeface="Arial" panose="020B0604020202020204" pitchFamily="34" charset="0"/>
                <a:cs typeface="Arial" panose="020B0604020202020204" pitchFamily="34" charset="0"/>
              </a:rPr>
              <a:t>.</a:t>
            </a:r>
            <a:r>
              <a:rPr lang="en-US" sz="4400" b="1" u="none" spc="-42" dirty="0" smtClean="0">
                <a:solidFill>
                  <a:srgbClr val="C00000"/>
                </a:solidFill>
                <a:latin typeface="Arial" panose="020B0604020202020204" pitchFamily="34" charset="0"/>
                <a:cs typeface="Arial" panose="020B0604020202020204" pitchFamily="34" charset="0"/>
              </a:rPr>
              <a:t> </a:t>
            </a:r>
            <a:r>
              <a:rPr lang="en-US" sz="4400" b="1" u="none" spc="-42" dirty="0" err="1" smtClean="0">
                <a:solidFill>
                  <a:srgbClr val="C00000"/>
                </a:solidFill>
                <a:latin typeface="Arial" panose="020B0604020202020204" pitchFamily="34" charset="0"/>
                <a:cs typeface="Arial" panose="020B0604020202020204" pitchFamily="34" charset="0"/>
              </a:rPr>
              <a:t>Số</a:t>
            </a:r>
            <a:r>
              <a:rPr lang="en-US" sz="4400" b="1" u="none" spc="-42" dirty="0" smtClean="0">
                <a:solidFill>
                  <a:srgbClr val="C00000"/>
                </a:solidFill>
                <a:latin typeface="Arial" panose="020B0604020202020204" pitchFamily="34" charset="0"/>
                <a:cs typeface="Arial" panose="020B0604020202020204" pitchFamily="34" charset="0"/>
              </a:rPr>
              <a:t> </a:t>
            </a:r>
            <a:r>
              <a:rPr lang="en-US" sz="4400" b="1" u="none" spc="-42" dirty="0" err="1" smtClean="0">
                <a:solidFill>
                  <a:srgbClr val="C00000"/>
                </a:solidFill>
                <a:latin typeface="Arial" panose="020B0604020202020204" pitchFamily="34" charset="0"/>
                <a:cs typeface="Arial" panose="020B0604020202020204" pitchFamily="34" charset="0"/>
              </a:rPr>
              <a:t>trung</a:t>
            </a:r>
            <a:r>
              <a:rPr lang="en-US" sz="4400" b="1" u="none" spc="-42" dirty="0" smtClean="0">
                <a:solidFill>
                  <a:srgbClr val="C00000"/>
                </a:solidFill>
                <a:latin typeface="Arial" panose="020B0604020202020204" pitchFamily="34" charset="0"/>
                <a:cs typeface="Arial" panose="020B0604020202020204" pitchFamily="34" charset="0"/>
              </a:rPr>
              <a:t> </a:t>
            </a:r>
            <a:r>
              <a:rPr lang="en-US" sz="4400" b="1" u="none" spc="-42" dirty="0" err="1" smtClean="0">
                <a:solidFill>
                  <a:srgbClr val="C00000"/>
                </a:solidFill>
                <a:latin typeface="Arial" panose="020B0604020202020204" pitchFamily="34" charset="0"/>
                <a:cs typeface="Arial" panose="020B0604020202020204" pitchFamily="34" charset="0"/>
              </a:rPr>
              <a:t>bình</a:t>
            </a:r>
            <a:r>
              <a:rPr lang="en-US" sz="4400" b="1" u="none" spc="-42" dirty="0" smtClean="0">
                <a:solidFill>
                  <a:srgbClr val="C00000"/>
                </a:solidFill>
                <a:latin typeface="Arial" panose="020B0604020202020204" pitchFamily="34" charset="0"/>
                <a:cs typeface="Arial" panose="020B0604020202020204" pitchFamily="34" charset="0"/>
              </a:rPr>
              <a:t> </a:t>
            </a:r>
            <a:r>
              <a:rPr lang="en-US" sz="4400" b="1" u="none" spc="-42" dirty="0" err="1" smtClean="0">
                <a:solidFill>
                  <a:srgbClr val="C00000"/>
                </a:solidFill>
                <a:latin typeface="Arial" panose="020B0604020202020204" pitchFamily="34" charset="0"/>
                <a:cs typeface="Arial" panose="020B0604020202020204" pitchFamily="34" charset="0"/>
              </a:rPr>
              <a:t>và</a:t>
            </a:r>
            <a:r>
              <a:rPr lang="en-US" sz="4400" b="1" u="none" spc="-42" dirty="0" smtClean="0">
                <a:solidFill>
                  <a:srgbClr val="C00000"/>
                </a:solidFill>
                <a:latin typeface="Arial" panose="020B0604020202020204" pitchFamily="34" charset="0"/>
                <a:cs typeface="Arial" panose="020B0604020202020204" pitchFamily="34" charset="0"/>
              </a:rPr>
              <a:t> </a:t>
            </a:r>
            <a:r>
              <a:rPr lang="en-US" sz="4400" b="1" u="none" spc="-42" dirty="0" err="1" smtClean="0">
                <a:solidFill>
                  <a:srgbClr val="C00000"/>
                </a:solidFill>
                <a:latin typeface="Arial" panose="020B0604020202020204" pitchFamily="34" charset="0"/>
                <a:cs typeface="Arial" panose="020B0604020202020204" pitchFamily="34" charset="0"/>
              </a:rPr>
              <a:t>trung</a:t>
            </a:r>
            <a:r>
              <a:rPr lang="en-US" sz="4400" b="1" u="none" spc="-42" dirty="0" smtClean="0">
                <a:solidFill>
                  <a:srgbClr val="C00000"/>
                </a:solidFill>
                <a:latin typeface="Arial" panose="020B0604020202020204" pitchFamily="34" charset="0"/>
                <a:cs typeface="Arial" panose="020B0604020202020204" pitchFamily="34" charset="0"/>
              </a:rPr>
              <a:t> </a:t>
            </a:r>
            <a:r>
              <a:rPr lang="en-US" sz="4400" b="1" u="none" spc="-42" dirty="0" err="1" smtClean="0">
                <a:solidFill>
                  <a:srgbClr val="C00000"/>
                </a:solidFill>
                <a:latin typeface="Arial" panose="020B0604020202020204" pitchFamily="34" charset="0"/>
                <a:cs typeface="Arial" panose="020B0604020202020204" pitchFamily="34" charset="0"/>
              </a:rPr>
              <a:t>vị</a:t>
            </a:r>
            <a:endParaRPr lang="en-US" sz="4400" b="1" u="none" spc="-42"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41" dur="500"/>
                                        <p:tgtEl>
                                          <p:spTgt spid="2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46"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p:cNvGrpSpPr/>
          <p:nvPr/>
        </p:nvGrpSpPr>
        <p:grpSpPr>
          <a:xfrm>
            <a:off x="451633" y="1542405"/>
            <a:ext cx="17384733" cy="8342588"/>
            <a:chOff x="0" y="0"/>
            <a:chExt cx="9620467" cy="4080209"/>
          </a:xfrm>
        </p:grpSpPr>
        <p:sp>
          <p:nvSpPr>
            <p:cNvPr id="18" name="Freeform 3"/>
            <p:cNvSpPr/>
            <p:nvPr/>
          </p:nvSpPr>
          <p:spPr>
            <a:xfrm>
              <a:off x="0" y="0"/>
              <a:ext cx="9620467" cy="4080209"/>
            </a:xfrm>
            <a:custGeom>
              <a:avLst/>
              <a:gdLst/>
              <a:ahLst/>
              <a:cxnLst/>
              <a:rect l="l" t="t" r="r" b="b"/>
              <a:pathLst>
                <a:path w="9620467" h="4080209">
                  <a:moveTo>
                    <a:pt x="9496007" y="4080209"/>
                  </a:moveTo>
                  <a:lnTo>
                    <a:pt x="124460" y="4080209"/>
                  </a:lnTo>
                  <a:cubicBezTo>
                    <a:pt x="55880" y="4080209"/>
                    <a:pt x="0" y="4024329"/>
                    <a:pt x="0" y="3955749"/>
                  </a:cubicBezTo>
                  <a:lnTo>
                    <a:pt x="0" y="124460"/>
                  </a:lnTo>
                  <a:cubicBezTo>
                    <a:pt x="0" y="55880"/>
                    <a:pt x="55880" y="0"/>
                    <a:pt x="124460" y="0"/>
                  </a:cubicBezTo>
                  <a:lnTo>
                    <a:pt x="9496007" y="0"/>
                  </a:lnTo>
                  <a:cubicBezTo>
                    <a:pt x="9564587" y="0"/>
                    <a:pt x="9620467" y="55880"/>
                    <a:pt x="9620467" y="124460"/>
                  </a:cubicBezTo>
                  <a:lnTo>
                    <a:pt x="9620467" y="3955749"/>
                  </a:lnTo>
                  <a:cubicBezTo>
                    <a:pt x="9620467" y="4024329"/>
                    <a:pt x="9564587" y="4080209"/>
                    <a:pt x="9496007" y="4080209"/>
                  </a:cubicBezTo>
                  <a:close/>
                </a:path>
              </a:pathLst>
            </a:custGeom>
            <a:solidFill>
              <a:srgbClr val="EDEDED"/>
            </a:solidFill>
          </p:spPr>
        </p:sp>
      </p:grpSp>
      <p:sp>
        <p:nvSpPr>
          <p:cNvPr id="23" name="TextBox 22"/>
          <p:cNvSpPr txBox="1"/>
          <p:nvPr/>
        </p:nvSpPr>
        <p:spPr>
          <a:xfrm>
            <a:off x="3426785" y="3721514"/>
            <a:ext cx="10363200" cy="707886"/>
          </a:xfrm>
          <a:prstGeom prst="rect">
            <a:avLst/>
          </a:prstGeom>
          <a:noFill/>
        </p:spPr>
        <p:txBody>
          <a:bodyPr wrap="square" rtlCol="0">
            <a:spAutoFit/>
          </a:bodyPr>
          <a:lstStyle/>
          <a:p>
            <a:r>
              <a:rPr lang="en-US" sz="4000" i="1" dirty="0" err="1" smtClean="0">
                <a:solidFill>
                  <a:srgbClr val="002060"/>
                </a:solidFill>
                <a:latin typeface="Arial" panose="020B0604020202020204" pitchFamily="34" charset="0"/>
                <a:cs typeface="Arial" panose="020B0604020202020204" pitchFamily="34" charset="0"/>
              </a:rPr>
              <a:t>Thảo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luận</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nhóm</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đôi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hoàn</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thành</a:t>
            </a:r>
            <a:r>
              <a:rPr lang="en-US" sz="4000" i="1" dirty="0" smtClean="0">
                <a:solidFill>
                  <a:srgbClr val="002060"/>
                </a:solidFill>
                <a:latin typeface="Arial" panose="020B0604020202020204" pitchFamily="34" charset="0"/>
                <a:cs typeface="Arial" panose="020B0604020202020204" pitchFamily="34" charset="0"/>
              </a:rPr>
              <a:t> </a:t>
            </a:r>
            <a:r>
              <a:rPr lang="en-US" sz="4000" b="1" i="1" dirty="0" smtClean="0">
                <a:solidFill>
                  <a:srgbClr val="002060"/>
                </a:solidFill>
                <a:latin typeface="Arial" panose="020B0604020202020204" pitchFamily="34" charset="0"/>
                <a:cs typeface="Arial" panose="020B0604020202020204" pitchFamily="34" charset="0"/>
              </a:rPr>
              <a:t>HĐ1</a:t>
            </a:r>
            <a:r>
              <a:rPr lang="en-US" sz="4000" i="1" dirty="0" smtClean="0">
                <a:solidFill>
                  <a:srgbClr val="002060"/>
                </a:solidFill>
                <a:latin typeface="Arial" panose="020B0604020202020204" pitchFamily="34" charset="0"/>
                <a:cs typeface="Arial" panose="020B0604020202020204" pitchFamily="34" charset="0"/>
              </a:rPr>
              <a:t>, </a:t>
            </a:r>
            <a:r>
              <a:rPr lang="en-US" sz="4000" b="1" i="1" dirty="0" smtClean="0">
                <a:solidFill>
                  <a:srgbClr val="002060"/>
                </a:solidFill>
                <a:latin typeface="Arial" panose="020B0604020202020204" pitchFamily="34" charset="0"/>
                <a:cs typeface="Arial" panose="020B0604020202020204" pitchFamily="34" charset="0"/>
              </a:rPr>
              <a:t>HĐ2</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sp>
        <p:nvSpPr>
          <p:cNvPr id="25" name="Rectangle 24"/>
          <p:cNvSpPr/>
          <p:nvPr/>
        </p:nvSpPr>
        <p:spPr>
          <a:xfrm>
            <a:off x="5498035" y="6957956"/>
            <a:ext cx="7772402" cy="2554545"/>
          </a:xfrm>
          <a:prstGeom prst="rect">
            <a:avLst/>
          </a:prstGeom>
        </p:spPr>
        <p:txBody>
          <a:bodyPr wrap="square">
            <a:spAutoFit/>
          </a:bodyPr>
          <a:lstStyle/>
          <a:p>
            <a:pPr marL="571500" indent="-571500" algn="just">
              <a:lnSpc>
                <a:spcPct val="20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 5,92</a:t>
            </a:r>
          </a:p>
          <a:p>
            <a:pPr marL="571500" indent="-571500" algn="just">
              <a:lnSpc>
                <a:spcPct val="20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B: 6,28</a:t>
            </a: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843" y="7263129"/>
            <a:ext cx="3060823" cy="3060823"/>
          </a:xfrm>
          <a:prstGeom prst="rect">
            <a:avLst/>
          </a:prstGeom>
        </p:spPr>
      </p:pic>
      <p:grpSp>
        <p:nvGrpSpPr>
          <p:cNvPr id="4" name="Group 3"/>
          <p:cNvGrpSpPr/>
          <p:nvPr/>
        </p:nvGrpSpPr>
        <p:grpSpPr>
          <a:xfrm>
            <a:off x="1484752" y="4828837"/>
            <a:ext cx="14935349" cy="1938992"/>
            <a:chOff x="1484752" y="4724182"/>
            <a:chExt cx="14935349" cy="1938992"/>
          </a:xfrm>
        </p:grpSpPr>
        <p:grpSp>
          <p:nvGrpSpPr>
            <p:cNvPr id="2" name="Group 1"/>
            <p:cNvGrpSpPr/>
            <p:nvPr/>
          </p:nvGrpSpPr>
          <p:grpSpPr>
            <a:xfrm>
              <a:off x="1484752" y="4989506"/>
              <a:ext cx="2264879" cy="1408343"/>
              <a:chOff x="15202166" y="2762780"/>
              <a:chExt cx="2264879" cy="1408343"/>
            </a:xfrm>
          </p:grpSpPr>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91381">
                <a:off x="15202166" y="2762780"/>
                <a:ext cx="2264879" cy="1408343"/>
              </a:xfrm>
              <a:prstGeom prst="rect">
                <a:avLst/>
              </a:prstGeom>
            </p:spPr>
          </p:pic>
          <p:sp>
            <p:nvSpPr>
              <p:cNvPr id="15" name="TextBox 15"/>
              <p:cNvSpPr txBox="1"/>
              <p:nvPr/>
            </p:nvSpPr>
            <p:spPr>
              <a:xfrm rot="481629">
                <a:off x="15437758" y="3138614"/>
                <a:ext cx="1797671" cy="628377"/>
              </a:xfrm>
              <a:prstGeom prst="rect">
                <a:avLst/>
              </a:prstGeom>
            </p:spPr>
            <p:txBody>
              <a:bodyPr lIns="0" tIns="0" rIns="0" bIns="0" rtlCol="0" anchor="t">
                <a:spAutoFit/>
              </a:bodyPr>
              <a:lstStyle/>
              <a:p>
                <a:pPr algn="ctr">
                  <a:lnSpc>
                    <a:spcPts val="4872"/>
                  </a:lnSpc>
                </a:pPr>
                <a:r>
                  <a:rPr lang="en-US" sz="4200" b="1" dirty="0" smtClean="0">
                    <a:solidFill>
                      <a:srgbClr val="C00000"/>
                    </a:solidFill>
                    <a:latin typeface="Arial" panose="020B0604020202020204" pitchFamily="34" charset="0"/>
                    <a:cs typeface="Arial" panose="020B0604020202020204" pitchFamily="34" charset="0"/>
                  </a:rPr>
                  <a:t>HĐ2</a:t>
                </a:r>
                <a:endParaRPr lang="en-US" sz="4200" b="1" dirty="0">
                  <a:solidFill>
                    <a:srgbClr val="C00000"/>
                  </a:solidFill>
                  <a:latin typeface="Arial" panose="020B0604020202020204" pitchFamily="34" charset="0"/>
                  <a:cs typeface="Arial" panose="020B0604020202020204" pitchFamily="34" charset="0"/>
                </a:endParaRPr>
              </a:p>
            </p:txBody>
          </p:sp>
        </p:grpSp>
        <p:sp>
          <p:nvSpPr>
            <p:cNvPr id="3" name="Rectangle 2"/>
            <p:cNvSpPr/>
            <p:nvPr/>
          </p:nvSpPr>
          <p:spPr>
            <a:xfrm>
              <a:off x="3940722" y="4724182"/>
              <a:ext cx="12479379" cy="193899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Dựa trên điểm trung bình, hãy cho biết phương pháp học tập nào hiệu quả hơn.</a:t>
              </a:r>
              <a:endParaRPr lang="en-US" sz="4000" dirty="0">
                <a:latin typeface="Arial" panose="020B0604020202020204" pitchFamily="34" charset="0"/>
                <a:cs typeface="Arial" panose="020B0604020202020204" pitchFamily="34" charset="0"/>
              </a:endParaRPr>
            </a:p>
          </p:txBody>
        </p:sp>
      </p:grpSp>
      <p:pic>
        <p:nvPicPr>
          <p:cNvPr id="30"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3978589">
            <a:off x="4170647" y="7450948"/>
            <a:ext cx="1109697" cy="1332605"/>
          </a:xfrm>
          <a:prstGeom prst="rect">
            <a:avLst/>
          </a:prstGeom>
        </p:spPr>
      </p:pic>
      <p:pic>
        <p:nvPicPr>
          <p:cNvPr id="33" name="Picture 16"/>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3102215" y="7770751"/>
            <a:ext cx="1375540" cy="1801303"/>
          </a:xfrm>
          <a:prstGeom prst="rect">
            <a:avLst/>
          </a:prstGeom>
        </p:spPr>
      </p:pic>
      <p:grpSp>
        <p:nvGrpSpPr>
          <p:cNvPr id="34" name="Group 33"/>
          <p:cNvGrpSpPr/>
          <p:nvPr/>
        </p:nvGrpSpPr>
        <p:grpSpPr>
          <a:xfrm>
            <a:off x="1116580" y="539483"/>
            <a:ext cx="2226086" cy="1682848"/>
            <a:chOff x="750396" y="647700"/>
            <a:chExt cx="8837007" cy="1981200"/>
          </a:xfrm>
        </p:grpSpPr>
        <p:pic>
          <p:nvPicPr>
            <p:cNvPr id="35"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50396" y="647700"/>
              <a:ext cx="8837007" cy="1981200"/>
            </a:xfrm>
            <a:prstGeom prst="rect">
              <a:avLst/>
            </a:prstGeom>
          </p:spPr>
        </p:pic>
        <p:sp>
          <p:nvSpPr>
            <p:cNvPr id="36" name="TextBox 7"/>
            <p:cNvSpPr txBox="1"/>
            <p:nvPr/>
          </p:nvSpPr>
          <p:spPr>
            <a:xfrm>
              <a:off x="990600" y="952500"/>
              <a:ext cx="8356600" cy="589905"/>
            </a:xfrm>
            <a:prstGeom prst="rect">
              <a:avLst/>
            </a:prstGeom>
          </p:spPr>
          <p:txBody>
            <a:bodyPr wrap="square" lIns="0" tIns="0" rIns="0" bIns="0" rtlCol="0" anchor="t">
              <a:spAutoFit/>
            </a:bodyPr>
            <a:lstStyle/>
            <a:p>
              <a:pPr marL="0" lvl="0" indent="0" algn="ctr">
                <a:lnSpc>
                  <a:spcPts val="4620"/>
                </a:lnSpc>
              </a:pPr>
              <a:r>
                <a:rPr lang="en-US" sz="4400" b="1" u="none" spc="-42" dirty="0" err="1" smtClean="0">
                  <a:solidFill>
                    <a:srgbClr val="100F0D"/>
                  </a:solidFill>
                  <a:latin typeface="Arial" panose="020B0604020202020204" pitchFamily="34" charset="0"/>
                  <a:cs typeface="Arial" panose="020B0604020202020204" pitchFamily="34" charset="0"/>
                </a:rPr>
                <a:t>Tiết</a:t>
              </a:r>
              <a:r>
                <a:rPr lang="en-US" sz="4400" b="1" u="none" spc="-42" dirty="0" smtClean="0">
                  <a:solidFill>
                    <a:srgbClr val="100F0D"/>
                  </a:solidFill>
                  <a:latin typeface="Arial" panose="020B0604020202020204" pitchFamily="34" charset="0"/>
                  <a:cs typeface="Arial" panose="020B0604020202020204" pitchFamily="34" charset="0"/>
                </a:rPr>
                <a:t> 1</a:t>
              </a:r>
              <a:endParaRPr lang="en-US" sz="4400" b="1" u="none" spc="-42" dirty="0">
                <a:solidFill>
                  <a:srgbClr val="100F0D"/>
                </a:solidFill>
                <a:latin typeface="Arial" panose="020B0604020202020204" pitchFamily="34" charset="0"/>
                <a:cs typeface="Arial" panose="020B0604020202020204" pitchFamily="34" charset="0"/>
              </a:endParaRPr>
            </a:p>
          </p:txBody>
        </p:sp>
      </p:grpSp>
      <p:sp>
        <p:nvSpPr>
          <p:cNvPr id="37" name="Rectangle 36"/>
          <p:cNvSpPr/>
          <p:nvPr/>
        </p:nvSpPr>
        <p:spPr>
          <a:xfrm>
            <a:off x="1171199" y="2259983"/>
            <a:ext cx="4511171" cy="769441"/>
          </a:xfrm>
          <a:prstGeom prst="rect">
            <a:avLst/>
          </a:prstGeom>
        </p:spPr>
        <p:txBody>
          <a:bodyPr wrap="none">
            <a:spAutoFit/>
          </a:bodyPr>
          <a:lstStyle/>
          <a:p>
            <a:r>
              <a:rPr lang="en-US" sz="4400" b="1" dirty="0" smtClean="0">
                <a:solidFill>
                  <a:schemeClr val="tx2">
                    <a:lumMod val="50000"/>
                  </a:schemeClr>
                </a:solidFill>
                <a:latin typeface="Arial" panose="020B0604020202020204" pitchFamily="34" charset="0"/>
                <a:cs typeface="Arial" panose="020B0604020202020204" pitchFamily="34" charset="0"/>
              </a:rPr>
              <a:t>a) </a:t>
            </a:r>
            <a:r>
              <a:rPr lang="en-US" sz="4400" b="1" dirty="0" err="1" smtClean="0">
                <a:solidFill>
                  <a:schemeClr val="tx2">
                    <a:lumMod val="50000"/>
                  </a:schemeClr>
                </a:solidFill>
                <a:latin typeface="Arial" panose="020B0604020202020204" pitchFamily="34" charset="0"/>
                <a:cs typeface="Arial" panose="020B0604020202020204" pitchFamily="34" charset="0"/>
              </a:rPr>
              <a:t>Số</a:t>
            </a:r>
            <a:r>
              <a:rPr lang="en-US" sz="4400" b="1" dirty="0" smtClean="0">
                <a:solidFill>
                  <a:schemeClr val="tx2">
                    <a:lumMod val="50000"/>
                  </a:schemeClr>
                </a:solidFill>
                <a:latin typeface="Arial" panose="020B0604020202020204" pitchFamily="34" charset="0"/>
                <a:cs typeface="Arial" panose="020B0604020202020204" pitchFamily="34" charset="0"/>
              </a:rPr>
              <a:t> </a:t>
            </a:r>
            <a:r>
              <a:rPr lang="en-US" sz="4400" b="1" dirty="0" err="1" smtClean="0">
                <a:solidFill>
                  <a:schemeClr val="tx2">
                    <a:lumMod val="50000"/>
                  </a:schemeClr>
                </a:solidFill>
                <a:latin typeface="Arial" panose="020B0604020202020204" pitchFamily="34" charset="0"/>
                <a:cs typeface="Arial" panose="020B0604020202020204" pitchFamily="34" charset="0"/>
              </a:rPr>
              <a:t>trung</a:t>
            </a:r>
            <a:r>
              <a:rPr lang="en-US" sz="4400" b="1" dirty="0" smtClean="0">
                <a:solidFill>
                  <a:schemeClr val="tx2">
                    <a:lumMod val="50000"/>
                  </a:schemeClr>
                </a:solidFill>
                <a:latin typeface="Arial" panose="020B0604020202020204" pitchFamily="34" charset="0"/>
                <a:cs typeface="Arial" panose="020B0604020202020204" pitchFamily="34" charset="0"/>
              </a:rPr>
              <a:t> </a:t>
            </a:r>
            <a:r>
              <a:rPr lang="en-US" sz="4400" b="1" dirty="0" err="1" smtClean="0">
                <a:solidFill>
                  <a:schemeClr val="tx2">
                    <a:lumMod val="50000"/>
                  </a:schemeClr>
                </a:solidFill>
                <a:latin typeface="Arial" panose="020B0604020202020204" pitchFamily="34" charset="0"/>
                <a:cs typeface="Arial" panose="020B0604020202020204" pitchFamily="34" charset="0"/>
              </a:rPr>
              <a:t>bình</a:t>
            </a:r>
            <a:endParaRPr lang="en-US" sz="4400" b="1" dirty="0">
              <a:solidFill>
                <a:schemeClr val="tx2">
                  <a:lumMod val="50000"/>
                </a:schemeClr>
              </a:solidFill>
              <a:latin typeface="Arial" panose="020B0604020202020204" pitchFamily="34" charset="0"/>
              <a:cs typeface="Arial" panose="020B0604020202020204" pitchFamily="34" charset="0"/>
            </a:endParaRPr>
          </a:p>
        </p:txBody>
      </p:sp>
      <p:sp>
        <p:nvSpPr>
          <p:cNvPr id="38" name="TextBox 7"/>
          <p:cNvSpPr txBox="1"/>
          <p:nvPr/>
        </p:nvSpPr>
        <p:spPr>
          <a:xfrm>
            <a:off x="4965699" y="765411"/>
            <a:ext cx="8356600" cy="589905"/>
          </a:xfrm>
          <a:prstGeom prst="rect">
            <a:avLst/>
          </a:prstGeom>
        </p:spPr>
        <p:txBody>
          <a:bodyPr wrap="square" lIns="0" tIns="0" rIns="0" bIns="0" rtlCol="0" anchor="t">
            <a:spAutoFit/>
          </a:bodyPr>
          <a:lstStyle/>
          <a:p>
            <a:pPr marL="0" lvl="0" indent="0" algn="ctr">
              <a:lnSpc>
                <a:spcPts val="4620"/>
              </a:lnSpc>
            </a:pPr>
            <a:r>
              <a:rPr lang="en-US" sz="4400" b="1" u="none" spc="-42" dirty="0" smtClean="0">
                <a:solidFill>
                  <a:srgbClr val="C00000"/>
                </a:solidFill>
                <a:latin typeface="Arial" panose="020B0604020202020204" pitchFamily="34" charset="0"/>
                <a:cs typeface="Arial" panose="020B0604020202020204" pitchFamily="34" charset="0"/>
              </a:rPr>
              <a:t>1</a:t>
            </a:r>
            <a:r>
              <a:rPr lang="en-US" sz="4400" b="1" spc="-42" dirty="0">
                <a:solidFill>
                  <a:srgbClr val="C00000"/>
                </a:solidFill>
                <a:latin typeface="Arial" panose="020B0604020202020204" pitchFamily="34" charset="0"/>
                <a:cs typeface="Arial" panose="020B0604020202020204" pitchFamily="34" charset="0"/>
              </a:rPr>
              <a:t>.</a:t>
            </a:r>
            <a:r>
              <a:rPr lang="en-US" sz="4400" b="1" u="none" spc="-42" dirty="0" smtClean="0">
                <a:solidFill>
                  <a:srgbClr val="C00000"/>
                </a:solidFill>
                <a:latin typeface="Arial" panose="020B0604020202020204" pitchFamily="34" charset="0"/>
                <a:cs typeface="Arial" panose="020B0604020202020204" pitchFamily="34" charset="0"/>
              </a:rPr>
              <a:t> </a:t>
            </a:r>
            <a:r>
              <a:rPr lang="en-US" sz="4400" b="1" u="none" spc="-42" dirty="0" err="1" smtClean="0">
                <a:solidFill>
                  <a:srgbClr val="C00000"/>
                </a:solidFill>
                <a:latin typeface="Arial" panose="020B0604020202020204" pitchFamily="34" charset="0"/>
                <a:cs typeface="Arial" panose="020B0604020202020204" pitchFamily="34" charset="0"/>
              </a:rPr>
              <a:t>Số</a:t>
            </a:r>
            <a:r>
              <a:rPr lang="en-US" sz="4400" b="1" u="none" spc="-42" dirty="0" smtClean="0">
                <a:solidFill>
                  <a:srgbClr val="C00000"/>
                </a:solidFill>
                <a:latin typeface="Arial" panose="020B0604020202020204" pitchFamily="34" charset="0"/>
                <a:cs typeface="Arial" panose="020B0604020202020204" pitchFamily="34" charset="0"/>
              </a:rPr>
              <a:t> </a:t>
            </a:r>
            <a:r>
              <a:rPr lang="en-US" sz="4400" b="1" u="none" spc="-42" dirty="0" err="1" smtClean="0">
                <a:solidFill>
                  <a:srgbClr val="C00000"/>
                </a:solidFill>
                <a:latin typeface="Arial" panose="020B0604020202020204" pitchFamily="34" charset="0"/>
                <a:cs typeface="Arial" panose="020B0604020202020204" pitchFamily="34" charset="0"/>
              </a:rPr>
              <a:t>trung</a:t>
            </a:r>
            <a:r>
              <a:rPr lang="en-US" sz="4400" b="1" u="none" spc="-42" dirty="0" smtClean="0">
                <a:solidFill>
                  <a:srgbClr val="C00000"/>
                </a:solidFill>
                <a:latin typeface="Arial" panose="020B0604020202020204" pitchFamily="34" charset="0"/>
                <a:cs typeface="Arial" panose="020B0604020202020204" pitchFamily="34" charset="0"/>
              </a:rPr>
              <a:t> </a:t>
            </a:r>
            <a:r>
              <a:rPr lang="en-US" sz="4400" b="1" u="none" spc="-42" dirty="0" err="1" smtClean="0">
                <a:solidFill>
                  <a:srgbClr val="C00000"/>
                </a:solidFill>
                <a:latin typeface="Arial" panose="020B0604020202020204" pitchFamily="34" charset="0"/>
                <a:cs typeface="Arial" panose="020B0604020202020204" pitchFamily="34" charset="0"/>
              </a:rPr>
              <a:t>bình</a:t>
            </a:r>
            <a:r>
              <a:rPr lang="en-US" sz="4400" b="1" u="none" spc="-42" dirty="0" smtClean="0">
                <a:solidFill>
                  <a:srgbClr val="C00000"/>
                </a:solidFill>
                <a:latin typeface="Arial" panose="020B0604020202020204" pitchFamily="34" charset="0"/>
                <a:cs typeface="Arial" panose="020B0604020202020204" pitchFamily="34" charset="0"/>
              </a:rPr>
              <a:t> </a:t>
            </a:r>
            <a:r>
              <a:rPr lang="en-US" sz="4400" b="1" u="none" spc="-42" dirty="0" err="1" smtClean="0">
                <a:solidFill>
                  <a:srgbClr val="C00000"/>
                </a:solidFill>
                <a:latin typeface="Arial" panose="020B0604020202020204" pitchFamily="34" charset="0"/>
                <a:cs typeface="Arial" panose="020B0604020202020204" pitchFamily="34" charset="0"/>
              </a:rPr>
              <a:t>và</a:t>
            </a:r>
            <a:r>
              <a:rPr lang="en-US" sz="4400" b="1" u="none" spc="-42" dirty="0" smtClean="0">
                <a:solidFill>
                  <a:srgbClr val="C00000"/>
                </a:solidFill>
                <a:latin typeface="Arial" panose="020B0604020202020204" pitchFamily="34" charset="0"/>
                <a:cs typeface="Arial" panose="020B0604020202020204" pitchFamily="34" charset="0"/>
              </a:rPr>
              <a:t> </a:t>
            </a:r>
            <a:r>
              <a:rPr lang="en-US" sz="4400" b="1" u="none" spc="-42" dirty="0" err="1" smtClean="0">
                <a:solidFill>
                  <a:srgbClr val="C00000"/>
                </a:solidFill>
                <a:latin typeface="Arial" panose="020B0604020202020204" pitchFamily="34" charset="0"/>
                <a:cs typeface="Arial" panose="020B0604020202020204" pitchFamily="34" charset="0"/>
              </a:rPr>
              <a:t>trung</a:t>
            </a:r>
            <a:r>
              <a:rPr lang="en-US" sz="4400" b="1" u="none" spc="-42" dirty="0" smtClean="0">
                <a:solidFill>
                  <a:srgbClr val="C00000"/>
                </a:solidFill>
                <a:latin typeface="Arial" panose="020B0604020202020204" pitchFamily="34" charset="0"/>
                <a:cs typeface="Arial" panose="020B0604020202020204" pitchFamily="34" charset="0"/>
              </a:rPr>
              <a:t> </a:t>
            </a:r>
            <a:r>
              <a:rPr lang="en-US" sz="4400" b="1" u="none" spc="-42" dirty="0" err="1" smtClean="0">
                <a:solidFill>
                  <a:srgbClr val="C00000"/>
                </a:solidFill>
                <a:latin typeface="Arial" panose="020B0604020202020204" pitchFamily="34" charset="0"/>
                <a:cs typeface="Arial" panose="020B0604020202020204" pitchFamily="34" charset="0"/>
              </a:rPr>
              <a:t>vị</a:t>
            </a:r>
            <a:endParaRPr lang="en-US" sz="4400" b="1" u="none" spc="-42" dirty="0">
              <a:solidFill>
                <a:srgbClr val="C00000"/>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85667" y="3400918"/>
            <a:ext cx="1550418" cy="1107441"/>
          </a:xfrm>
          <a:prstGeom prst="rect">
            <a:avLst/>
          </a:prstGeom>
        </p:spPr>
      </p:pic>
    </p:spTree>
    <p:extLst>
      <p:ext uri="{BB962C8B-B14F-4D97-AF65-F5344CB8AC3E}">
        <p14:creationId xmlns:p14="http://schemas.microsoft.com/office/powerpoint/2010/main" val="314300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94071" y="502509"/>
            <a:ext cx="10857441" cy="9281981"/>
            <a:chOff x="0" y="0"/>
            <a:chExt cx="6281481" cy="5370012"/>
          </a:xfrm>
        </p:grpSpPr>
        <p:sp>
          <p:nvSpPr>
            <p:cNvPr id="3" name="Freeform 3"/>
            <p:cNvSpPr/>
            <p:nvPr/>
          </p:nvSpPr>
          <p:spPr>
            <a:xfrm>
              <a:off x="0" y="0"/>
              <a:ext cx="6281481" cy="5370012"/>
            </a:xfrm>
            <a:custGeom>
              <a:avLst/>
              <a:gdLst/>
              <a:ahLst/>
              <a:cxnLst/>
              <a:rect l="l" t="t" r="r" b="b"/>
              <a:pathLst>
                <a:path w="6281481" h="5370012">
                  <a:moveTo>
                    <a:pt x="6157021" y="5370012"/>
                  </a:moveTo>
                  <a:lnTo>
                    <a:pt x="124460" y="5370012"/>
                  </a:lnTo>
                  <a:cubicBezTo>
                    <a:pt x="55880" y="5370012"/>
                    <a:pt x="0" y="5314132"/>
                    <a:pt x="0" y="5245552"/>
                  </a:cubicBezTo>
                  <a:lnTo>
                    <a:pt x="0" y="124460"/>
                  </a:lnTo>
                  <a:cubicBezTo>
                    <a:pt x="0" y="55880"/>
                    <a:pt x="55880" y="0"/>
                    <a:pt x="124460" y="0"/>
                  </a:cubicBezTo>
                  <a:lnTo>
                    <a:pt x="6157021" y="0"/>
                  </a:lnTo>
                  <a:cubicBezTo>
                    <a:pt x="6225601" y="0"/>
                    <a:pt x="6281481" y="55880"/>
                    <a:pt x="6281481" y="124460"/>
                  </a:cubicBezTo>
                  <a:lnTo>
                    <a:pt x="6281481" y="5245552"/>
                  </a:lnTo>
                  <a:cubicBezTo>
                    <a:pt x="6281481" y="5314132"/>
                    <a:pt x="6225601" y="5370012"/>
                    <a:pt x="6157021" y="5370012"/>
                  </a:cubicBezTo>
                  <a:close/>
                </a:path>
              </a:pathLst>
            </a:custGeom>
            <a:solidFill>
              <a:srgbClr val="100F0D">
                <a:alpha val="4706"/>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515600" y="876300"/>
            <a:ext cx="3729779" cy="2319244"/>
          </a:xfrm>
          <a:prstGeom prst="rect">
            <a:avLst/>
          </a:prstGeom>
        </p:spPr>
      </p:pic>
      <p:grpSp>
        <p:nvGrpSpPr>
          <p:cNvPr id="31" name="Group 30"/>
          <p:cNvGrpSpPr/>
          <p:nvPr/>
        </p:nvGrpSpPr>
        <p:grpSpPr>
          <a:xfrm>
            <a:off x="457200" y="525369"/>
            <a:ext cx="6858000" cy="6858000"/>
            <a:chOff x="304800" y="876300"/>
            <a:chExt cx="6858000" cy="6858000"/>
          </a:xfrm>
        </p:grpSpPr>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04800" y="876300"/>
              <a:ext cx="6858000" cy="6858000"/>
            </a:xfrm>
            <a:prstGeom prst="rect">
              <a:avLst/>
            </a:prstGeom>
          </p:spPr>
        </p:pic>
        <p:sp>
          <p:nvSpPr>
            <p:cNvPr id="30" name="Rectangle 29"/>
            <p:cNvSpPr/>
            <p:nvPr/>
          </p:nvSpPr>
          <p:spPr>
            <a:xfrm>
              <a:off x="800099" y="1028700"/>
              <a:ext cx="5985982" cy="4708981"/>
            </a:xfrm>
            <a:prstGeom prst="rect">
              <a:avLst/>
            </a:prstGeom>
          </p:spPr>
          <p:txBody>
            <a:bodyPr wrap="square">
              <a:spAutoFit/>
            </a:bodyPr>
            <a:lstStyle/>
            <a:p>
              <a:pPr algn="just">
                <a:lnSpc>
                  <a:spcPct val="150000"/>
                </a:lnSpc>
              </a:pPr>
              <a:r>
                <a:rPr lang="vi-VN" sz="4000" i="1" dirty="0" smtClean="0">
                  <a:latin typeface="Arial" panose="020B0604020202020204" pitchFamily="34" charset="0"/>
                  <a:cs typeface="Arial" panose="020B0604020202020204" pitchFamily="34" charset="0"/>
                </a:rPr>
                <a:t>Trong </a:t>
              </a:r>
              <a:r>
                <a:rPr lang="vi-VN" sz="4000" i="1" dirty="0">
                  <a:latin typeface="Arial" panose="020B0604020202020204" pitchFamily="34" charset="0"/>
                  <a:cs typeface="Arial" panose="020B0604020202020204" pitchFamily="34" charset="0"/>
                </a:rPr>
                <a:t>trường hợp mẫu số liệu có các giá trị </a:t>
              </a:r>
              <a:r>
                <a:rPr lang="vi-VN" sz="4000" i="1" dirty="0" smtClean="0">
                  <a:latin typeface="Arial" panose="020B0604020202020204" pitchFamily="34" charset="0"/>
                  <a:cs typeface="Arial" panose="020B0604020202020204" pitchFamily="34" charset="0"/>
                </a:rPr>
                <a:t>x</a:t>
              </a:r>
              <a:r>
                <a:rPr lang="en-US" sz="4000" i="1" baseline="-25000" dirty="0" smtClean="0">
                  <a:latin typeface="Arial" panose="020B0604020202020204" pitchFamily="34" charset="0"/>
                  <a:cs typeface="Arial" panose="020B0604020202020204" pitchFamily="34" charset="0"/>
                </a:rPr>
                <a:t>1</a:t>
              </a:r>
              <a:r>
                <a:rPr lang="en-US" sz="4000" i="1" dirty="0" smtClean="0">
                  <a:latin typeface="Arial" panose="020B0604020202020204" pitchFamily="34" charset="0"/>
                  <a:cs typeface="Arial" panose="020B0604020202020204" pitchFamily="34" charset="0"/>
                </a:rPr>
                <a:t>, </a:t>
              </a:r>
              <a:r>
                <a:rPr lang="vi-VN" sz="4000" i="1" dirty="0" smtClean="0">
                  <a:latin typeface="Arial" panose="020B0604020202020204" pitchFamily="34" charset="0"/>
                  <a:cs typeface="Arial" panose="020B0604020202020204" pitchFamily="34" charset="0"/>
                </a:rPr>
                <a:t>x</a:t>
              </a:r>
              <a:r>
                <a:rPr lang="en-US" sz="4000" i="1" baseline="-25000" dirty="0" smtClean="0">
                  <a:latin typeface="Arial" panose="020B0604020202020204" pitchFamily="34" charset="0"/>
                  <a:cs typeface="Arial" panose="020B0604020202020204" pitchFamily="34" charset="0"/>
                </a:rPr>
                <a:t>2</a:t>
              </a:r>
              <a:r>
                <a:rPr lang="vi-VN" sz="4000" i="1" dirty="0" smtClean="0">
                  <a:latin typeface="Arial" panose="020B0604020202020204" pitchFamily="34" charset="0"/>
                  <a:cs typeface="Arial" panose="020B0604020202020204" pitchFamily="34" charset="0"/>
                </a:rPr>
                <a:t>,... </a:t>
              </a:r>
              <a:r>
                <a:rPr lang="vi-VN" sz="4000" i="1" dirty="0">
                  <a:latin typeface="Arial" panose="020B0604020202020204" pitchFamily="34" charset="0"/>
                  <a:cs typeface="Arial" panose="020B0604020202020204" pitchFamily="34" charset="0"/>
                </a:rPr>
                <a:t>tương ứng với tần số </a:t>
              </a:r>
              <a:r>
                <a:rPr lang="vi-VN" sz="4000" i="1" dirty="0" smtClean="0">
                  <a:latin typeface="Arial" panose="020B0604020202020204" pitchFamily="34" charset="0"/>
                  <a:cs typeface="Arial" panose="020B0604020202020204" pitchFamily="34" charset="0"/>
                </a:rPr>
                <a:t>m</a:t>
              </a:r>
              <a:r>
                <a:rPr lang="en-US" sz="4000" i="1" baseline="-25000" dirty="0" smtClean="0">
                  <a:latin typeface="Arial" panose="020B0604020202020204" pitchFamily="34" charset="0"/>
                  <a:cs typeface="Arial" panose="020B0604020202020204" pitchFamily="34" charset="0"/>
                </a:rPr>
                <a:t>1</a:t>
              </a:r>
              <a:r>
                <a:rPr lang="vi-VN" sz="4000" i="1" dirty="0" smtClean="0">
                  <a:latin typeface="Arial" panose="020B0604020202020204" pitchFamily="34" charset="0"/>
                  <a:cs typeface="Arial" panose="020B0604020202020204" pitchFamily="34" charset="0"/>
                </a:rPr>
                <a:t>,</a:t>
              </a:r>
              <a:r>
                <a:rPr lang="en-US" sz="4000" i="1" dirty="0" smtClean="0">
                  <a:latin typeface="Arial" panose="020B0604020202020204" pitchFamily="34" charset="0"/>
                  <a:cs typeface="Arial" panose="020B0604020202020204" pitchFamily="34" charset="0"/>
                </a:rPr>
                <a:t> </a:t>
              </a:r>
              <a:r>
                <a:rPr lang="vi-VN" sz="4000" i="1" dirty="0" smtClean="0">
                  <a:latin typeface="Arial" panose="020B0604020202020204" pitchFamily="34" charset="0"/>
                  <a:cs typeface="Arial" panose="020B0604020202020204" pitchFamily="34" charset="0"/>
                </a:rPr>
                <a:t>m</a:t>
              </a:r>
              <a:r>
                <a:rPr lang="en-US" sz="4000" i="1" baseline="-25000" dirty="0">
                  <a:latin typeface="Arial" panose="020B0604020202020204" pitchFamily="34" charset="0"/>
                  <a:cs typeface="Arial" panose="020B0604020202020204" pitchFamily="34" charset="0"/>
                </a:rPr>
                <a:t>2</a:t>
              </a:r>
              <a:r>
                <a:rPr lang="vi-VN" sz="4000" i="1" dirty="0" smtClean="0">
                  <a:latin typeface="Arial" panose="020B0604020202020204" pitchFamily="34" charset="0"/>
                  <a:cs typeface="Arial" panose="020B0604020202020204" pitchFamily="34" charset="0"/>
                </a:rPr>
                <a:t>,... </a:t>
              </a:r>
              <a:r>
                <a:rPr lang="vi-VN" sz="4000" i="1" dirty="0">
                  <a:latin typeface="Arial" panose="020B0604020202020204" pitchFamily="34" charset="0"/>
                  <a:cs typeface="Arial" panose="020B0604020202020204" pitchFamily="34" charset="0"/>
                </a:rPr>
                <a:t>thì tính số trung bình như thế nào?</a:t>
              </a:r>
              <a:endParaRPr lang="en-US" sz="4000" i="1" dirty="0">
                <a:latin typeface="Arial" panose="020B0604020202020204" pitchFamily="34" charset="0"/>
                <a:cs typeface="Arial" panose="020B0604020202020204" pitchFamily="34" charset="0"/>
              </a:endParaRPr>
            </a:p>
          </p:txBody>
        </p:sp>
      </p:grpSp>
      <p:pic>
        <p:nvPicPr>
          <p:cNvPr id="33"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35462" y="6632107"/>
            <a:ext cx="993337" cy="1530275"/>
          </a:xfrm>
          <a:prstGeom prst="rect">
            <a:avLst/>
          </a:prstGeom>
        </p:spPr>
      </p:pic>
      <mc:AlternateContent xmlns:mc="http://schemas.openxmlformats.org/markup-compatibility/2006" xmlns:a14="http://schemas.microsoft.com/office/drawing/2010/main">
        <mc:Choice Requires="a14">
          <p:sp>
            <p:nvSpPr>
              <p:cNvPr id="34" name="Rectangle 33"/>
              <p:cNvSpPr/>
              <p:nvPr/>
            </p:nvSpPr>
            <p:spPr>
              <a:xfrm>
                <a:off x="8011356" y="3709773"/>
                <a:ext cx="9144000" cy="4744697"/>
              </a:xfrm>
              <a:prstGeom prst="rect">
                <a:avLst/>
              </a:prstGeom>
            </p:spPr>
            <p:txBody>
              <a:bodyPr>
                <a:spAutoFit/>
              </a:bodyPr>
              <a:lstStyle/>
              <a:p>
                <a:pPr algn="just">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Số trung bình (số trung bình cộng) của mẫu số liệu x</a:t>
                </a:r>
                <a:r>
                  <a:rPr lang="nl-NL" sz="4000" baseline="-25000" dirty="0">
                    <a:effectLst/>
                    <a:latin typeface="Arial" panose="020B0604020202020204" pitchFamily="34" charset="0"/>
                    <a:ea typeface="Calibri" panose="020F0502020204030204" pitchFamily="34" charset="0"/>
                    <a:cs typeface="Arial" panose="020B0604020202020204" pitchFamily="34" charset="0"/>
                  </a:rPr>
                  <a:t>1</a:t>
                </a:r>
                <a:r>
                  <a:rPr lang="nl-NL" sz="4000" dirty="0">
                    <a:effectLst/>
                    <a:latin typeface="Arial" panose="020B0604020202020204" pitchFamily="34" charset="0"/>
                    <a:ea typeface="Calibri" panose="020F0502020204030204" pitchFamily="34" charset="0"/>
                    <a:cs typeface="Arial" panose="020B0604020202020204" pitchFamily="34" charset="0"/>
                  </a:rPr>
                  <a:t>, x</a:t>
                </a:r>
                <a:r>
                  <a:rPr lang="nl-NL" sz="4000" baseline="-25000" dirty="0">
                    <a:effectLst/>
                    <a:latin typeface="Arial" panose="020B0604020202020204" pitchFamily="34" charset="0"/>
                    <a:ea typeface="Calibri" panose="020F0502020204030204" pitchFamily="34" charset="0"/>
                    <a:cs typeface="Arial" panose="020B0604020202020204" pitchFamily="34" charset="0"/>
                  </a:rPr>
                  <a:t>2</a:t>
                </a:r>
                <a:r>
                  <a:rPr lang="nl-NL" sz="4000" dirty="0">
                    <a:effectLst/>
                    <a:latin typeface="Arial" panose="020B0604020202020204" pitchFamily="34" charset="0"/>
                    <a:ea typeface="Calibri" panose="020F0502020204030204" pitchFamily="34" charset="0"/>
                    <a:cs typeface="Arial" panose="020B0604020202020204" pitchFamily="34" charset="0"/>
                  </a:rPr>
                  <a:t>,..., x</a:t>
                </a:r>
                <a:r>
                  <a:rPr lang="nl-NL" sz="4000" baseline="-25000" dirty="0">
                    <a:effectLst/>
                    <a:latin typeface="Arial" panose="020B0604020202020204" pitchFamily="34" charset="0"/>
                    <a:ea typeface="Calibri" panose="020F0502020204030204" pitchFamily="34" charset="0"/>
                    <a:cs typeface="Arial" panose="020B0604020202020204" pitchFamily="34" charset="0"/>
                  </a:rPr>
                  <a:t>n</a:t>
                </a:r>
                <a:r>
                  <a:rPr lang="nl-NL" sz="4000" dirty="0">
                    <a:effectLst/>
                    <a:latin typeface="Arial" panose="020B0604020202020204" pitchFamily="34" charset="0"/>
                    <a:ea typeface="Calibri" panose="020F0502020204030204" pitchFamily="34" charset="0"/>
                    <a:cs typeface="Arial" panose="020B0604020202020204" pitchFamily="34" charset="0"/>
                  </a:rPr>
                  <a:t>, kí hiệu là </a:t>
                </a:r>
                <a14:m>
                  <m:oMath xmlns:m="http://schemas.openxmlformats.org/officeDocument/2006/math">
                    <m:acc>
                      <m:accPr>
                        <m:chr m:val="̅"/>
                        <m:ctrlPr>
                          <a:rPr lang="en-US" sz="4000" i="1">
                            <a:effectLst/>
                            <a:latin typeface="Cambria Math"/>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𝑥</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được tính bằng công thức: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acc>
                        <m:accPr>
                          <m:chr m:val="̅"/>
                          <m:ctrlPr>
                            <a:rPr lang="en-US" sz="4000" i="1">
                              <a:effectLst/>
                              <a:latin typeface="Cambria Math"/>
                              <a:ea typeface="Calibri" panose="020F0502020204030204" pitchFamily="34" charset="0"/>
                              <a:cs typeface="Times New Roman" panose="02020603050405020304" pitchFamily="18" charset="0"/>
                            </a:rPr>
                          </m:ctrlPr>
                        </m:accPr>
                        <m:e>
                          <m:r>
                            <a:rPr lang="nl-NL" sz="4000" b="1" i="1">
                              <a:effectLst/>
                              <a:latin typeface="Cambria Math" panose="02040503050406030204" pitchFamily="18" charset="0"/>
                              <a:ea typeface="Calibri" panose="020F0502020204030204" pitchFamily="34" charset="0"/>
                              <a:cs typeface="Times New Roman" panose="02020603050405020304" pitchFamily="18" charset="0"/>
                            </a:rPr>
                            <m:t>𝒙</m:t>
                          </m:r>
                        </m:e>
                      </m:acc>
                      <m:r>
                        <a:rPr lang="nl-NL" sz="4000" b="1"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a:ea typeface="Calibri" panose="020F0502020204030204" pitchFamily="34" charset="0"/>
                              <a:cs typeface="Times New Roman" panose="02020603050405020304" pitchFamily="18" charset="0"/>
                            </a:rPr>
                          </m:ctrlPr>
                        </m:fPr>
                        <m:num>
                          <m:sSub>
                            <m:sSubPr>
                              <m:ctrlPr>
                                <a:rPr lang="en-US" sz="4000" i="1">
                                  <a:effectLst/>
                                  <a:latin typeface="Cambria Math"/>
                                  <a:ea typeface="Calibri" panose="020F0502020204030204" pitchFamily="34" charset="0"/>
                                  <a:cs typeface="Times New Roman" panose="02020603050405020304" pitchFamily="18" charset="0"/>
                                </a:rPr>
                              </m:ctrlPr>
                            </m:sSubPr>
                            <m:e>
                              <m:r>
                                <a:rPr lang="nl-NL" sz="4000" b="1" i="1">
                                  <a:effectLst/>
                                  <a:latin typeface="Cambria Math" panose="02040503050406030204" pitchFamily="18" charset="0"/>
                                  <a:ea typeface="Calibri" panose="020F0502020204030204" pitchFamily="34" charset="0"/>
                                  <a:cs typeface="Times New Roman" panose="02020603050405020304" pitchFamily="18" charset="0"/>
                                </a:rPr>
                                <m:t>𝒙</m:t>
                              </m:r>
                            </m:e>
                            <m:sub>
                              <m:r>
                                <a:rPr lang="nl-NL"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nl-NL"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a:ea typeface="Calibri" panose="020F0502020204030204" pitchFamily="34" charset="0"/>
                                  <a:cs typeface="Times New Roman" panose="02020603050405020304" pitchFamily="18" charset="0"/>
                                </a:rPr>
                              </m:ctrlPr>
                            </m:sSubPr>
                            <m:e>
                              <m:r>
                                <a:rPr lang="nl-NL" sz="4000" b="1" i="1">
                                  <a:effectLst/>
                                  <a:latin typeface="Cambria Math" panose="02040503050406030204" pitchFamily="18" charset="0"/>
                                  <a:ea typeface="Calibri" panose="020F0502020204030204" pitchFamily="34" charset="0"/>
                                  <a:cs typeface="Times New Roman" panose="02020603050405020304" pitchFamily="18" charset="0"/>
                                </a:rPr>
                                <m:t>𝒙</m:t>
                              </m:r>
                            </m:e>
                            <m:sub>
                              <m:r>
                                <a:rPr lang="nl-NL"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nl-NL" sz="4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000" i="1">
                                  <a:effectLst/>
                                  <a:latin typeface="Cambria Math"/>
                                  <a:ea typeface="Calibri" panose="020F0502020204030204" pitchFamily="34" charset="0"/>
                                  <a:cs typeface="Times New Roman" panose="02020603050405020304" pitchFamily="18" charset="0"/>
                                </a:rPr>
                              </m:ctrlPr>
                            </m:sSubPr>
                            <m:e>
                              <m:r>
                                <a:rPr lang="nl-NL" sz="4000" b="1" i="1">
                                  <a:effectLst/>
                                  <a:latin typeface="Cambria Math" panose="02040503050406030204" pitchFamily="18" charset="0"/>
                                  <a:ea typeface="Calibri" panose="020F0502020204030204" pitchFamily="34" charset="0"/>
                                  <a:cs typeface="Times New Roman" panose="02020603050405020304" pitchFamily="18" charset="0"/>
                                </a:rPr>
                                <m:t>𝒙</m:t>
                              </m:r>
                            </m:e>
                            <m:sub>
                              <m:r>
                                <a:rPr lang="nl-NL" sz="4000" b="1" i="1">
                                  <a:effectLst/>
                                  <a:latin typeface="Cambria Math" panose="02040503050406030204" pitchFamily="18" charset="0"/>
                                  <a:ea typeface="Calibri" panose="020F0502020204030204" pitchFamily="34" charset="0"/>
                                  <a:cs typeface="Times New Roman" panose="02020603050405020304" pitchFamily="18" charset="0"/>
                                </a:rPr>
                                <m:t>𝒏</m:t>
                              </m:r>
                            </m:sub>
                          </m:sSub>
                          <m:r>
                            <a:rPr lang="nl-NL" sz="4000" b="1" i="1">
                              <a:effectLst/>
                              <a:latin typeface="Cambria Math" panose="02040503050406030204" pitchFamily="18" charset="0"/>
                              <a:ea typeface="Calibri" panose="020F0502020204030204" pitchFamily="34" charset="0"/>
                              <a:cs typeface="Times New Roman" panose="02020603050405020304" pitchFamily="18" charset="0"/>
                            </a:rPr>
                            <m:t> </m:t>
                          </m:r>
                        </m:num>
                        <m:den>
                          <m:r>
                            <a:rPr lang="nl-NL" sz="4000" b="1" i="1">
                              <a:effectLst/>
                              <a:latin typeface="Cambria Math" panose="02040503050406030204" pitchFamily="18" charset="0"/>
                              <a:ea typeface="Calibri" panose="020F0502020204030204" pitchFamily="34" charset="0"/>
                              <a:cs typeface="Times New Roman" panose="02020603050405020304" pitchFamily="18" charset="0"/>
                            </a:rPr>
                            <m:t>𝒏</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8011356" y="3709773"/>
                <a:ext cx="9144000" cy="4744697"/>
              </a:xfrm>
              <a:prstGeom prst="rect">
                <a:avLst/>
              </a:prstGeom>
              <a:blipFill rotWithShape="0">
                <a:blip r:embed="rId12"/>
                <a:stretch>
                  <a:fillRect l="-2333" r="-2400"/>
                </a:stretch>
              </a:blipFill>
            </p:spPr>
            <p:txBody>
              <a:bodyPr/>
              <a:lstStyle/>
              <a:p>
                <a:r>
                  <a:rPr lang="en-US">
                    <a:noFill/>
                  </a:rPr>
                  <a:t> </a:t>
                </a:r>
              </a:p>
            </p:txBody>
          </p:sp>
        </mc:Fallback>
      </mc:AlternateContent>
      <p:pic>
        <p:nvPicPr>
          <p:cNvPr id="35" name="Picture 34"/>
          <p:cNvPicPr>
            <a:picLocks noChangeAspect="1"/>
          </p:cNvPicPr>
          <p:nvPr/>
        </p:nvPicPr>
        <p:blipFill>
          <a:blip r:embed="rId13"/>
          <a:stretch>
            <a:fillRect/>
          </a:stretch>
        </p:blipFill>
        <p:spPr>
          <a:xfrm>
            <a:off x="2275148" y="6168470"/>
            <a:ext cx="2859272" cy="4310246"/>
          </a:xfrm>
          <a:prstGeom prst="rect">
            <a:avLst/>
          </a:prstGeom>
        </p:spPr>
      </p:pic>
      <p:sp>
        <p:nvSpPr>
          <p:cNvPr id="36" name="TextBox 35"/>
          <p:cNvSpPr txBox="1"/>
          <p:nvPr/>
        </p:nvSpPr>
        <p:spPr>
          <a:xfrm>
            <a:off x="10857015" y="1721421"/>
            <a:ext cx="3048000" cy="769441"/>
          </a:xfrm>
          <a:prstGeom prst="rect">
            <a:avLst/>
          </a:prstGeom>
          <a:noFill/>
        </p:spPr>
        <p:txBody>
          <a:bodyPr wrap="square" rtlCol="0">
            <a:spAutoFit/>
          </a:bodyPr>
          <a:lstStyle/>
          <a:p>
            <a:pPr algn="ctr"/>
            <a:r>
              <a:rPr lang="en-US" sz="4400" b="1" dirty="0" smtClean="0">
                <a:solidFill>
                  <a:srgbClr val="C00000"/>
                </a:solidFill>
                <a:latin typeface="Arial" panose="020B0604020202020204" pitchFamily="34" charset="0"/>
                <a:cs typeface="Arial" panose="020B0604020202020204" pitchFamily="34" charset="0"/>
              </a:rPr>
              <a:t>KẾT LUẬN</a:t>
            </a:r>
            <a:endParaRPr lang="en-US" sz="44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strVal val="#ppt_x"/>
                                          </p:val>
                                        </p:tav>
                                        <p:tav tm="100000">
                                          <p:val>
                                            <p:strVal val="#ppt_x"/>
                                          </p:val>
                                        </p:tav>
                                      </p:tavLst>
                                    </p:anim>
                                    <p:anim calcmode="lin" valueType="num">
                                      <p:cBhvr>
                                        <p:cTn id="1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500"/>
                                        <p:tgtEl>
                                          <p:spTgt spid="4"/>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heel(1)">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strVal val="#ppt_w+.3"/>
                                          </p:val>
                                        </p:tav>
                                        <p:tav tm="100000">
                                          <p:val>
                                            <p:strVal val="#ppt_w"/>
                                          </p:val>
                                        </p:tav>
                                      </p:tavLst>
                                    </p:anim>
                                    <p:anim calcmode="lin" valueType="num">
                                      <p:cBhvr>
                                        <p:cTn id="33" dur="500" fill="hold"/>
                                        <p:tgtEl>
                                          <p:spTgt spid="34"/>
                                        </p:tgtEl>
                                        <p:attrNameLst>
                                          <p:attrName>ppt_h</p:attrName>
                                        </p:attrNameLst>
                                      </p:cBhvr>
                                      <p:tavLst>
                                        <p:tav tm="0">
                                          <p:val>
                                            <p:strVal val="#ppt_h"/>
                                          </p:val>
                                        </p:tav>
                                        <p:tav tm="100000">
                                          <p:val>
                                            <p:strVal val="#ppt_h"/>
                                          </p:val>
                                        </p:tav>
                                      </p:tavLst>
                                    </p:anim>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p:nvPr/>
        </p:nvGrpSpPr>
        <p:grpSpPr>
          <a:xfrm>
            <a:off x="451633" y="2628900"/>
            <a:ext cx="17384733" cy="7256092"/>
            <a:chOff x="0" y="0"/>
            <a:chExt cx="9620467" cy="4227797"/>
          </a:xfrm>
        </p:grpSpPr>
        <p:sp>
          <p:nvSpPr>
            <p:cNvPr id="6" name="Freeform 3"/>
            <p:cNvSpPr/>
            <p:nvPr/>
          </p:nvSpPr>
          <p:spPr>
            <a:xfrm>
              <a:off x="0" y="0"/>
              <a:ext cx="9620467" cy="4227797"/>
            </a:xfrm>
            <a:custGeom>
              <a:avLst/>
              <a:gdLst/>
              <a:ahLst/>
              <a:cxnLst/>
              <a:rect l="l" t="t" r="r" b="b"/>
              <a:pathLst>
                <a:path w="9620467" h="4227797">
                  <a:moveTo>
                    <a:pt x="9496007" y="4227797"/>
                  </a:moveTo>
                  <a:lnTo>
                    <a:pt x="124460" y="4227797"/>
                  </a:lnTo>
                  <a:cubicBezTo>
                    <a:pt x="55880" y="4227797"/>
                    <a:pt x="0" y="4171917"/>
                    <a:pt x="0" y="4103337"/>
                  </a:cubicBezTo>
                  <a:lnTo>
                    <a:pt x="0" y="124460"/>
                  </a:lnTo>
                  <a:cubicBezTo>
                    <a:pt x="0" y="55880"/>
                    <a:pt x="55880" y="0"/>
                    <a:pt x="124460" y="0"/>
                  </a:cubicBezTo>
                  <a:lnTo>
                    <a:pt x="9496007" y="0"/>
                  </a:lnTo>
                  <a:cubicBezTo>
                    <a:pt x="9564587" y="0"/>
                    <a:pt x="9620467" y="55880"/>
                    <a:pt x="9620467" y="124460"/>
                  </a:cubicBezTo>
                  <a:lnTo>
                    <a:pt x="9620467" y="4103337"/>
                  </a:lnTo>
                  <a:cubicBezTo>
                    <a:pt x="9620467" y="4171917"/>
                    <a:pt x="9564587" y="4227797"/>
                    <a:pt x="9496007" y="4227797"/>
                  </a:cubicBezTo>
                  <a:close/>
                </a:path>
              </a:pathLst>
            </a:custGeom>
            <a:solidFill>
              <a:srgbClr val="EDEDED"/>
            </a:solidFill>
          </p:spPr>
        </p:sp>
      </p:grpSp>
      <p:grpSp>
        <p:nvGrpSpPr>
          <p:cNvPr id="9" name="Group 8"/>
          <p:cNvGrpSpPr/>
          <p:nvPr/>
        </p:nvGrpSpPr>
        <p:grpSpPr>
          <a:xfrm rot="467291">
            <a:off x="2628750" y="357029"/>
            <a:ext cx="3581400" cy="3053143"/>
            <a:chOff x="1905000" y="495300"/>
            <a:chExt cx="3581400" cy="3053143"/>
          </a:xfrm>
        </p:grpSpPr>
        <p:pic>
          <p:nvPicPr>
            <p:cNvPr id="7" name="Picture 13"/>
            <p:cNvPicPr>
              <a:picLocks noChangeAspect="1"/>
            </p:cNvPicPr>
            <p:nvPr/>
          </p:nvPicPr>
          <p:blipFill>
            <a:blip r:embed="rId2"/>
            <a:srcRect/>
            <a:stretch>
              <a:fillRect/>
            </a:stretch>
          </p:blipFill>
          <p:spPr>
            <a:xfrm>
              <a:off x="1905000" y="495300"/>
              <a:ext cx="3581400" cy="3053143"/>
            </a:xfrm>
            <a:prstGeom prst="rect">
              <a:avLst/>
            </a:prstGeom>
          </p:spPr>
        </p:pic>
        <p:sp>
          <p:nvSpPr>
            <p:cNvPr id="8" name="TextBox 7"/>
            <p:cNvSpPr txBox="1"/>
            <p:nvPr/>
          </p:nvSpPr>
          <p:spPr>
            <a:xfrm rot="20784457">
              <a:off x="2400299" y="1637150"/>
              <a:ext cx="25908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grpSp>
        <p:nvGrpSpPr>
          <p:cNvPr id="12" name="Group 11"/>
          <p:cNvGrpSpPr/>
          <p:nvPr/>
        </p:nvGrpSpPr>
        <p:grpSpPr>
          <a:xfrm>
            <a:off x="1600200" y="3638751"/>
            <a:ext cx="15468601" cy="4852610"/>
            <a:chOff x="1731485" y="3451327"/>
            <a:chExt cx="15468601" cy="4852610"/>
          </a:xfrm>
        </p:grpSpPr>
        <p:sp>
          <p:nvSpPr>
            <p:cNvPr id="10" name="Rectangle 9"/>
            <p:cNvSpPr/>
            <p:nvPr/>
          </p:nvSpPr>
          <p:spPr>
            <a:xfrm>
              <a:off x="1731485" y="3451327"/>
              <a:ext cx="15468601" cy="4852610"/>
            </a:xfrm>
            <a:prstGeom prst="rect">
              <a:avLst/>
            </a:prstGeom>
          </p:spPr>
          <p:txBody>
            <a:bodyPr wrap="square">
              <a:spAutoFit/>
            </a:bodyPr>
            <a:lstStyle/>
            <a:p>
              <a:pPr algn="just">
                <a:lnSpc>
                  <a:spcPct val="150000"/>
                </a:lnSpc>
                <a:spcBef>
                  <a:spcPts val="600"/>
                </a:spcBef>
                <a:spcAft>
                  <a:spcPts val="800"/>
                </a:spcAft>
              </a:pPr>
              <a:r>
                <a:rPr lang="nl-NL" sz="4400" dirty="0" smtClean="0">
                  <a:effectLst/>
                  <a:latin typeface="Arial" panose="020B0604020202020204" pitchFamily="34" charset="0"/>
                  <a:ea typeface="Times New Roman" panose="02020603050405020304" pitchFamily="18" charset="0"/>
                  <a:cs typeface="Arial" panose="020B0604020202020204" pitchFamily="34" charset="0"/>
                </a:rPr>
                <a:t>Trong </a:t>
              </a:r>
              <a:r>
                <a:rPr lang="nl-NL" sz="4400" dirty="0">
                  <a:effectLst/>
                  <a:latin typeface="Arial" panose="020B0604020202020204" pitchFamily="34" charset="0"/>
                  <a:ea typeface="Times New Roman" panose="02020603050405020304" pitchFamily="18" charset="0"/>
                  <a:cs typeface="Arial" panose="020B0604020202020204" pitchFamily="34" charset="0"/>
                </a:rPr>
                <a:t>trường hợp mẫu số liệu cho dưới dạng bảng tần số thì số trung bình được tính theo công thức: </a:t>
              </a:r>
              <a:endParaRPr lang="nl-NL" sz="44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800"/>
                </a:spcAft>
              </a:pPr>
              <a:endParaRPr lang="en-US" sz="44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600"/>
                </a:spcBef>
                <a:spcAft>
                  <a:spcPts val="800"/>
                </a:spcAft>
              </a:pPr>
              <a:r>
                <a:rPr lang="nl-NL" sz="4400" dirty="0" smtClean="0">
                  <a:effectLst/>
                  <a:latin typeface="Arial" panose="020B0604020202020204" pitchFamily="34" charset="0"/>
                  <a:ea typeface="Times New Roman" panose="02020603050405020304" pitchFamily="18" charset="0"/>
                  <a:cs typeface="Arial" panose="020B0604020202020204" pitchFamily="34" charset="0"/>
                </a:rPr>
                <a:t>Trong </a:t>
              </a:r>
              <a:r>
                <a:rPr lang="nl-NL" sz="4400" dirty="0">
                  <a:effectLst/>
                  <a:latin typeface="Arial" panose="020B0604020202020204" pitchFamily="34" charset="0"/>
                  <a:ea typeface="Times New Roman" panose="02020603050405020304" pitchFamily="18" charset="0"/>
                  <a:cs typeface="Arial" panose="020B0604020202020204" pitchFamily="34" charset="0"/>
                </a:rPr>
                <a:t>đó m</a:t>
              </a:r>
              <a:r>
                <a:rPr lang="nl-NL" sz="4400" baseline="-25000" dirty="0">
                  <a:effectLst/>
                  <a:latin typeface="Arial" panose="020B0604020202020204" pitchFamily="34" charset="0"/>
                  <a:ea typeface="Times New Roman" panose="02020603050405020304" pitchFamily="18" charset="0"/>
                  <a:cs typeface="Arial" panose="020B0604020202020204" pitchFamily="34" charset="0"/>
                </a:rPr>
                <a:t>k</a:t>
              </a:r>
              <a:r>
                <a:rPr lang="nl-NL" sz="4400" dirty="0">
                  <a:effectLst/>
                  <a:latin typeface="Arial" panose="020B0604020202020204" pitchFamily="34" charset="0"/>
                  <a:ea typeface="Times New Roman" panose="02020603050405020304" pitchFamily="18" charset="0"/>
                  <a:cs typeface="Arial" panose="020B0604020202020204" pitchFamily="34" charset="0"/>
                </a:rPr>
                <a:t> là tần số của giá trị x</a:t>
              </a:r>
              <a:r>
                <a:rPr lang="nl-NL" sz="4400" baseline="-25000" dirty="0">
                  <a:effectLst/>
                  <a:latin typeface="Arial" panose="020B0604020202020204" pitchFamily="34" charset="0"/>
                  <a:ea typeface="Times New Roman" panose="02020603050405020304" pitchFamily="18" charset="0"/>
                  <a:cs typeface="Arial" panose="020B0604020202020204" pitchFamily="34" charset="0"/>
                </a:rPr>
                <a:t>k</a:t>
              </a:r>
              <a:r>
                <a:rPr lang="nl-NL" sz="4400" dirty="0">
                  <a:effectLst/>
                  <a:latin typeface="Arial" panose="020B0604020202020204" pitchFamily="34" charset="0"/>
                  <a:ea typeface="Times New Roman" panose="02020603050405020304" pitchFamily="18" charset="0"/>
                  <a:cs typeface="Arial" panose="020B0604020202020204" pitchFamily="34" charset="0"/>
                </a:rPr>
                <a:t> và n = m</a:t>
              </a:r>
              <a:r>
                <a:rPr lang="nl-NL" sz="4400" baseline="-25000" dirty="0">
                  <a:effectLst/>
                  <a:latin typeface="Arial" panose="020B0604020202020204" pitchFamily="34" charset="0"/>
                  <a:ea typeface="Times New Roman" panose="02020603050405020304" pitchFamily="18" charset="0"/>
                  <a:cs typeface="Arial" panose="020B0604020202020204" pitchFamily="34" charset="0"/>
                </a:rPr>
                <a:t>1</a:t>
              </a:r>
              <a:r>
                <a:rPr lang="nl-NL" sz="4400" dirty="0">
                  <a:effectLst/>
                  <a:latin typeface="Arial" panose="020B0604020202020204" pitchFamily="34" charset="0"/>
                  <a:ea typeface="Times New Roman" panose="02020603050405020304" pitchFamily="18" charset="0"/>
                  <a:cs typeface="Arial" panose="020B0604020202020204" pitchFamily="34" charset="0"/>
                </a:rPr>
                <a:t> + m</a:t>
              </a:r>
              <a:r>
                <a:rPr lang="nl-NL" sz="4400" baseline="-25000" dirty="0">
                  <a:effectLst/>
                  <a:latin typeface="Arial" panose="020B0604020202020204" pitchFamily="34" charset="0"/>
                  <a:ea typeface="Times New Roman" panose="02020603050405020304" pitchFamily="18" charset="0"/>
                  <a:cs typeface="Arial" panose="020B0604020202020204" pitchFamily="34" charset="0"/>
                </a:rPr>
                <a:t>2</a:t>
              </a:r>
              <a:r>
                <a:rPr lang="nl-NL" sz="4400" dirty="0">
                  <a:effectLst/>
                  <a:latin typeface="Arial" panose="020B0604020202020204" pitchFamily="34" charset="0"/>
                  <a:ea typeface="Times New Roman" panose="02020603050405020304" pitchFamily="18" charset="0"/>
                  <a:cs typeface="Arial" panose="020B0604020202020204" pitchFamily="34" charset="0"/>
                </a:rPr>
                <a:t> + ... + m</a:t>
              </a:r>
              <a:r>
                <a:rPr lang="nl-NL" sz="4400" baseline="-25000" dirty="0">
                  <a:effectLst/>
                  <a:latin typeface="Arial" panose="020B0604020202020204" pitchFamily="34" charset="0"/>
                  <a:ea typeface="Times New Roman" panose="02020603050405020304" pitchFamily="18" charset="0"/>
                  <a:cs typeface="Arial" panose="020B0604020202020204" pitchFamily="34" charset="0"/>
                </a:rPr>
                <a:t>k</a:t>
              </a:r>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5263558" y="5829300"/>
              <a:ext cx="7760881" cy="1450974"/>
            </a:xfrm>
            <a:prstGeom prst="rect">
              <a:avLst/>
            </a:prstGeom>
          </p:spPr>
        </p:pic>
      </p:grpSp>
      <p:pic>
        <p:nvPicPr>
          <p:cNvPr id="13" name="Picture 2"/>
          <p:cNvPicPr>
            <a:picLocks noChangeAspect="1"/>
          </p:cNvPicPr>
          <p:nvPr/>
        </p:nvPicPr>
        <p:blipFill>
          <a:blip r:embed="rId4"/>
          <a:srcRect/>
          <a:stretch>
            <a:fillRect/>
          </a:stretch>
        </p:blipFill>
        <p:spPr>
          <a:xfrm>
            <a:off x="10416654" y="191709"/>
            <a:ext cx="4953000" cy="305127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107216">
            <a:off x="1587934" y="7885693"/>
            <a:ext cx="1700931" cy="3176291"/>
          </a:xfrm>
          <a:prstGeom prst="rect">
            <a:avLst/>
          </a:prstGeom>
        </p:spPr>
      </p:pic>
    </p:spTree>
    <p:extLst>
      <p:ext uri="{BB962C8B-B14F-4D97-AF65-F5344CB8AC3E}">
        <p14:creationId xmlns:p14="http://schemas.microsoft.com/office/powerpoint/2010/main" val="432519731"/>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1498</Words>
  <Application>Microsoft Office PowerPoint</Application>
  <PresentationFormat>Custom</PresentationFormat>
  <Paragraphs>196</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Public Sans Bold</vt:lpstr>
      <vt:lpstr>Wingdings 2</vt:lpstr>
      <vt:lpstr>Times New Roman</vt:lpstr>
      <vt:lpstr>Wingdings</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Mr Khanh</cp:lastModifiedBy>
  <cp:revision>4</cp:revision>
  <dcterms:created xsi:type="dcterms:W3CDTF">2006-08-16T00:00:00Z</dcterms:created>
  <dcterms:modified xsi:type="dcterms:W3CDTF">2025-02-02T13:42:53Z</dcterms:modified>
  <dc:identifier>DAFOPwTJkAg</dc:identifier>
</cp:coreProperties>
</file>