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0" r:id="rId2"/>
    <p:sldId id="256" r:id="rId3"/>
    <p:sldId id="260" r:id="rId4"/>
    <p:sldId id="266" r:id="rId5"/>
    <p:sldId id="268" r:id="rId6"/>
    <p:sldId id="257" r:id="rId7"/>
    <p:sldId id="262" r:id="rId8"/>
    <p:sldId id="258" r:id="rId9"/>
    <p:sldId id="259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89" r:id="rId19"/>
    <p:sldId id="261" r:id="rId20"/>
  </p:sldIdLst>
  <p:sldSz cx="18288000" cy="10287000"/>
  <p:notesSz cx="6858000" cy="9144000"/>
  <p:embeddedFontLst>
    <p:embeddedFont>
      <p:font typeface="Wingdings 2" pitchFamily="18" charset="2"/>
      <p:regular r:id="rId21"/>
    </p:embeddedFont>
    <p:embeddedFont>
      <p:font typeface="Cambria Math" pitchFamily="18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52.png"/><Relationship Id="rId18" Type="http://schemas.openxmlformats.org/officeDocument/2006/relationships/image" Target="../media/image55.png"/><Relationship Id="rId12" Type="http://schemas.openxmlformats.org/officeDocument/2006/relationships/image" Target="../media/image24.svg"/><Relationship Id="rId17" Type="http://schemas.openxmlformats.org/officeDocument/2006/relationships/image" Target="../media/image53.png"/><Relationship Id="rId2" Type="http://schemas.openxmlformats.org/officeDocument/2006/relationships/image" Target="../media/image5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5" Type="http://schemas.openxmlformats.org/officeDocument/2006/relationships/image" Target="../media/image54.png"/><Relationship Id="rId19" Type="http://schemas.openxmlformats.org/officeDocument/2006/relationships/image" Target="../media/image56.png"/><Relationship Id="rId9" Type="http://schemas.openxmlformats.org/officeDocument/2006/relationships/image" Target="../media/image32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9.sv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9.png"/><Relationship Id="rId5" Type="http://schemas.openxmlformats.org/officeDocument/2006/relationships/image" Target="../media/image40.svg"/><Relationship Id="rId10" Type="http://schemas.openxmlformats.org/officeDocument/2006/relationships/image" Target="../media/image14.svg"/><Relationship Id="rId4" Type="http://schemas.openxmlformats.org/officeDocument/2006/relationships/image" Target="../media/image57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63.png"/><Relationship Id="rId12" Type="http://schemas.openxmlformats.org/officeDocument/2006/relationships/image" Target="../media/image21.svg"/><Relationship Id="rId17" Type="http://schemas.openxmlformats.org/officeDocument/2006/relationships/image" Target="../media/image62.png"/><Relationship Id="rId2" Type="http://schemas.openxmlformats.org/officeDocument/2006/relationships/image" Target="../media/image2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15" Type="http://schemas.openxmlformats.org/officeDocument/2006/relationships/image" Target="../media/image58.png"/><Relationship Id="rId10" Type="http://schemas.openxmlformats.org/officeDocument/2006/relationships/image" Target="../media/image19.svg"/><Relationship Id="rId19" Type="http://schemas.openxmlformats.org/officeDocument/2006/relationships/image" Target="NULL"/><Relationship Id="rId14" Type="http://schemas.openxmlformats.org/officeDocument/2006/relationships/image" Target="../media/image60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2" Type="http://schemas.openxmlformats.org/officeDocument/2006/relationships/image" Target="../media/image2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15" Type="http://schemas.openxmlformats.org/officeDocument/2006/relationships/image" Target="../media/image53.png"/><Relationship Id="rId10" Type="http://schemas.openxmlformats.org/officeDocument/2006/relationships/image" Target="../media/image19.sv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3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jpg"/><Relationship Id="rId10" Type="http://schemas.openxmlformats.org/officeDocument/2006/relationships/image" Target="../media/image65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69.png"/><Relationship Id="rId12" Type="http://schemas.openxmlformats.org/officeDocument/2006/relationships/image" Target="../media/image68.png"/><Relationship Id="rId17" Type="http://schemas.openxmlformats.org/officeDocument/2006/relationships/image" Target="../media/image71.png"/><Relationship Id="rId2" Type="http://schemas.openxmlformats.org/officeDocument/2006/relationships/image" Target="../media/image30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41.png"/><Relationship Id="rId15" Type="http://schemas.openxmlformats.org/officeDocument/2006/relationships/image" Target="../media/image6.svg"/><Relationship Id="rId10" Type="http://schemas.openxmlformats.org/officeDocument/2006/relationships/image" Target="../media/image66.jpg"/><Relationship Id="rId9" Type="http://schemas.openxmlformats.org/officeDocument/2006/relationships/image" Target="../media/image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png"/><Relationship Id="rId25" Type="http://schemas.openxmlformats.org/officeDocument/2006/relationships/image" Target="../media/image75.png"/><Relationship Id="rId2" Type="http://schemas.openxmlformats.org/officeDocument/2006/relationships/image" Target="../media/image67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3.jpg"/><Relationship Id="rId15" Type="http://schemas.openxmlformats.org/officeDocument/2006/relationships/image" Target="../media/image120.svg"/><Relationship Id="rId23" Type="http://schemas.openxmlformats.org/officeDocument/2006/relationships/image" Target="../media/image124.svg"/><Relationship Id="rId27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30.svg"/><Relationship Id="rId3" Type="http://schemas.openxmlformats.org/officeDocument/2006/relationships/image" Target="../media/image95.svg"/><Relationship Id="rId42" Type="http://schemas.openxmlformats.org/officeDocument/2006/relationships/image" Target="../media/image81.png"/><Relationship Id="rId12" Type="http://schemas.openxmlformats.org/officeDocument/2006/relationships/image" Target="../media/image78.png"/><Relationship Id="rId2" Type="http://schemas.openxmlformats.org/officeDocument/2006/relationships/image" Target="../media/image74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6.svg"/><Relationship Id="rId40" Type="http://schemas.openxmlformats.org/officeDocument/2006/relationships/image" Target="../media/image79.jp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84.png"/><Relationship Id="rId9" Type="http://schemas.openxmlformats.org/officeDocument/2006/relationships/image" Target="../media/image51.svg"/><Relationship Id="rId1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svg"/><Relationship Id="rId18" Type="http://schemas.openxmlformats.org/officeDocument/2006/relationships/image" Target="../media/image32.png"/><Relationship Id="rId7" Type="http://schemas.openxmlformats.org/officeDocument/2006/relationships/image" Target="../media/image12.svg"/><Relationship Id="rId12" Type="http://schemas.openxmlformats.org/officeDocument/2006/relationships/image" Target="../media/image4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9" Type="http://schemas.openxmlformats.org/officeDocument/2006/relationships/image" Target="../media/image24.sv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3" Type="http://schemas.openxmlformats.org/officeDocument/2006/relationships/image" Target="../media/image29.sv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4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6.gif"/><Relationship Id="rId12" Type="http://schemas.openxmlformats.org/officeDocument/2006/relationships/image" Target="../media/image21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5" Type="http://schemas.openxmlformats.org/officeDocument/2006/relationships/image" Target="../media/image28.gif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24.png"/><Relationship Id="rId1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9.svg"/><Relationship Id="rId7" Type="http://schemas.openxmlformats.org/officeDocument/2006/relationships/image" Target="../media/image30.png"/><Relationship Id="rId12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6.sv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svg"/><Relationship Id="rId7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7" Type="http://schemas.openxmlformats.org/officeDocument/2006/relationships/image" Target="../media/image38.svg"/><Relationship Id="rId12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6.jpg"/><Relationship Id="rId5" Type="http://schemas.openxmlformats.org/officeDocument/2006/relationships/image" Target="../media/image8.svg"/><Relationship Id="rId10" Type="http://schemas.openxmlformats.org/officeDocument/2006/relationships/image" Target="../media/image36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2.png"/><Relationship Id="rId7" Type="http://schemas.openxmlformats.org/officeDocument/2006/relationships/image" Target="../media/image34.svg"/><Relationship Id="rId12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jpg"/><Relationship Id="rId10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6.sv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17" Type="http://schemas.openxmlformats.org/officeDocument/2006/relationships/image" Target="../media/image1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3" Type="http://schemas.openxmlformats.org/officeDocument/2006/relationships/image" Target="../media/image49.png"/><Relationship Id="rId5" Type="http://schemas.openxmlformats.org/officeDocument/2006/relationships/image" Target="../media/image46.png"/><Relationship Id="rId52" Type="http://schemas.openxmlformats.org/officeDocument/2006/relationships/image" Target="../media/image48.png"/><Relationship Id="rId31" Type="http://schemas.openxmlformats.org/officeDocument/2006/relationships/image" Target="../media/image36.sv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87927" y="1006376"/>
            <a:ext cx="175260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TỈNH BÌNH ĐỊNH</a:t>
            </a:r>
          </a:p>
          <a:p>
            <a:pPr algn="ctr"/>
            <a:r>
              <a:rPr lang="en-US" sz="50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THPT NGÔ LÊ TÂN</a:t>
            </a:r>
          </a:p>
          <a:p>
            <a:pPr algn="ctr"/>
            <a:r>
              <a:rPr lang="en-US" sz="5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</a:t>
            </a:r>
            <a:r>
              <a:rPr lang="en-US" sz="5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</a:t>
            </a:r>
            <a:r>
              <a:rPr lang="en-US" sz="5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</a:t>
            </a:r>
            <a:endParaRPr lang="en-US" sz="5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133599" y="3844636"/>
            <a:ext cx="14173201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LỚP: 10</a:t>
            </a:r>
          </a:p>
          <a:p>
            <a:pPr>
              <a:lnSpc>
                <a:spcPct val="150000"/>
              </a:lnSpc>
            </a:pPr>
            <a:r>
              <a:rPr lang="en-US" sz="35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GIÁO VIÊN: HUỲNH THỊ TRANG</a:t>
            </a:r>
          </a:p>
          <a:p>
            <a:pPr>
              <a:lnSpc>
                <a:spcPct val="150000"/>
              </a:lnSpc>
            </a:pPr>
            <a:r>
              <a:rPr lang="en-US" sz="35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BÀI: 5</a:t>
            </a:r>
          </a:p>
          <a:p>
            <a:pPr>
              <a:lnSpc>
                <a:spcPct val="150000"/>
              </a:lnSpc>
            </a:pPr>
            <a:r>
              <a:rPr lang="en-US" sz="35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TIẾT: </a:t>
            </a:r>
            <a:r>
              <a:rPr lang="en-US" sz="35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500" b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5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CHỦ ĐỀ: GIÁ TRỊ LƯỢNG GIÁC CỦA MỘT GÓC TỪ 0 ĐẾN 180 ĐỘ</a:t>
            </a:r>
            <a:endParaRPr lang="en-US" sz="35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73968" y="1028700"/>
            <a:ext cx="14140063" cy="8382000"/>
            <a:chOff x="0" y="0"/>
            <a:chExt cx="3724132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24132" cy="2167467"/>
            </a:xfrm>
            <a:custGeom>
              <a:avLst/>
              <a:gdLst/>
              <a:ahLst/>
              <a:cxnLst/>
              <a:rect l="l" t="t" r="r" b="b"/>
              <a:pathLst>
                <a:path w="3724132" h="2167467">
                  <a:moveTo>
                    <a:pt x="27923" y="0"/>
                  </a:moveTo>
                  <a:lnTo>
                    <a:pt x="3696208" y="0"/>
                  </a:lnTo>
                  <a:cubicBezTo>
                    <a:pt x="3711630" y="0"/>
                    <a:pt x="3724132" y="12502"/>
                    <a:pt x="3724132" y="27923"/>
                  </a:cubicBezTo>
                  <a:lnTo>
                    <a:pt x="3724132" y="2139543"/>
                  </a:lnTo>
                  <a:cubicBezTo>
                    <a:pt x="3724132" y="2154965"/>
                    <a:pt x="3711630" y="2167467"/>
                    <a:pt x="3696208" y="2167467"/>
                  </a:cubicBezTo>
                  <a:lnTo>
                    <a:pt x="27923" y="2167467"/>
                  </a:lnTo>
                  <a:cubicBezTo>
                    <a:pt x="12502" y="2167467"/>
                    <a:pt x="0" y="2154965"/>
                    <a:pt x="0" y="2139543"/>
                  </a:cubicBezTo>
                  <a:lnTo>
                    <a:pt x="0" y="27923"/>
                  </a:lnTo>
                  <a:cubicBezTo>
                    <a:pt x="0" y="12502"/>
                    <a:pt x="12502" y="0"/>
                    <a:pt x="279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1718" y="7807818"/>
            <a:ext cx="1357582" cy="17837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62200" y="432457"/>
            <a:ext cx="570500" cy="12781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580509" y="1589898"/>
            <a:ext cx="1353549" cy="1244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404458" y="1742385"/>
                <a:ext cx="7366699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58" y="1742385"/>
                <a:ext cx="7366699" cy="5078313"/>
              </a:xfrm>
              <a:prstGeom prst="rect">
                <a:avLst/>
              </a:prstGeom>
              <a:blipFill rotWithShape="0">
                <a:blip r:embed="rId13"/>
                <a:stretch>
                  <a:fillRect l="-2318" r="-2483" b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15" y="442109"/>
            <a:ext cx="1447800" cy="1268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922540" y="6871149"/>
                <a:ext cx="81907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sin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cos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540" y="6871149"/>
                <a:ext cx="8190768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2232" t="-14151" r="-1265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r="7200"/>
          <a:stretch/>
        </p:blipFill>
        <p:spPr>
          <a:xfrm>
            <a:off x="2362200" y="1157781"/>
            <a:ext cx="6096000" cy="55187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4" y="6362351"/>
            <a:ext cx="3706689" cy="402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80657" y="7828583"/>
                <a:ext cx="9144000" cy="16568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sz="3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nl-NL" sz="36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nl-NL" sz="36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hoành độ của của điểm M.</a:t>
                </a:r>
                <a:endParaRPr lang="en-US" sz="36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600" dirty="0" smtClean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sz="3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nl-NL" sz="36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nl-NL" sz="36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tung độ của của điểm M.</a:t>
                </a:r>
                <a:endParaRPr lang="en-US" sz="36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57" y="7828583"/>
                <a:ext cx="9144000" cy="1656864"/>
              </a:xfrm>
              <a:prstGeom prst="rect">
                <a:avLst/>
              </a:prstGeom>
              <a:blipFill rotWithShape="0">
                <a:blip r:embed="rId18"/>
                <a:stretch>
                  <a:fillRect l="-2000" t="-5515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6946" y="7719705"/>
            <a:ext cx="1230110" cy="1092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884039"/>
            <a:ext cx="15887700" cy="8374261"/>
            <a:chOff x="0" y="0"/>
            <a:chExt cx="3827218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7218" cy="2167467"/>
            </a:xfrm>
            <a:custGeom>
              <a:avLst/>
              <a:gdLst/>
              <a:ahLst/>
              <a:cxnLst/>
              <a:rect l="l" t="t" r="r" b="b"/>
              <a:pathLst>
                <a:path w="3827218" h="2167467">
                  <a:moveTo>
                    <a:pt x="27171" y="0"/>
                  </a:moveTo>
                  <a:lnTo>
                    <a:pt x="3800047" y="0"/>
                  </a:lnTo>
                  <a:cubicBezTo>
                    <a:pt x="3807253" y="0"/>
                    <a:pt x="3814164" y="2863"/>
                    <a:pt x="3819260" y="7958"/>
                  </a:cubicBezTo>
                  <a:cubicBezTo>
                    <a:pt x="3824355" y="13054"/>
                    <a:pt x="3827218" y="19965"/>
                    <a:pt x="3827218" y="27171"/>
                  </a:cubicBezTo>
                  <a:lnTo>
                    <a:pt x="3827218" y="2140296"/>
                  </a:lnTo>
                  <a:cubicBezTo>
                    <a:pt x="3827218" y="2155302"/>
                    <a:pt x="3815053" y="2167467"/>
                    <a:pt x="3800047" y="2167467"/>
                  </a:cubicBezTo>
                  <a:lnTo>
                    <a:pt x="27171" y="2167467"/>
                  </a:lnTo>
                  <a:cubicBezTo>
                    <a:pt x="19965" y="2167467"/>
                    <a:pt x="13054" y="2164604"/>
                    <a:pt x="7958" y="2159508"/>
                  </a:cubicBezTo>
                  <a:cubicBezTo>
                    <a:pt x="2863" y="2154413"/>
                    <a:pt x="0" y="2147502"/>
                    <a:pt x="0" y="2140296"/>
                  </a:cubicBezTo>
                  <a:lnTo>
                    <a:pt x="0" y="27171"/>
                  </a:lnTo>
                  <a:cubicBezTo>
                    <a:pt x="0" y="12165"/>
                    <a:pt x="12165" y="0"/>
                    <a:pt x="271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462" flipH="1">
            <a:off x="6893309" y="1881423"/>
            <a:ext cx="4499755" cy="1237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92811" y="7533498"/>
            <a:ext cx="1140007" cy="23376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370054" y="662836"/>
            <a:ext cx="3546264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5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t="10177" r="81180" b="72595"/>
          <a:stretch>
            <a:fillRect/>
          </a:stretch>
        </p:blipFill>
        <p:spPr>
          <a:xfrm>
            <a:off x="2152734" y="4117871"/>
            <a:ext cx="316062" cy="417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t="10177" r="81180" b="72595"/>
          <a:stretch>
            <a:fillRect/>
          </a:stretch>
        </p:blipFill>
        <p:spPr>
          <a:xfrm>
            <a:off x="2175142" y="4878656"/>
            <a:ext cx="316062" cy="4170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t="10177" r="81180" b="72595"/>
          <a:stretch>
            <a:fillRect/>
          </a:stretch>
        </p:blipFill>
        <p:spPr>
          <a:xfrm>
            <a:off x="2175142" y="6177587"/>
            <a:ext cx="316062" cy="4170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t="10177" r="81180" b="72595"/>
          <a:stretch>
            <a:fillRect/>
          </a:stretch>
        </p:blipFill>
        <p:spPr>
          <a:xfrm>
            <a:off x="2152734" y="7476518"/>
            <a:ext cx="316062" cy="4170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59450" y="162444"/>
            <a:ext cx="1552746" cy="16787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5907" y="630987"/>
            <a:ext cx="1524280" cy="1078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46642" y="2158979"/>
                <a:ext cx="13941158" cy="696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 mỗi góc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(0</a:t>
                </a:r>
                <a14:m>
                  <m:oMath xmlns:m="http://schemas.openxmlformats.org/officeDocument/2006/math">
                    <m: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M(x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điểm trên nửa đường tròn đơn vị sao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𝑥𝑂𝑀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đó: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góc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tung độ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điểm M, được kí hiệu là sin⁡</a:t>
                </a:r>
                <a:r>
                  <a:rPr 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côsin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hoành độ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điểm M, được kí hiệu là cos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vi-VN" sz="3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l-G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(hay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tang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kí hiệu là tan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vi-VN" sz="3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l-G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(hay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côtang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kí hiệu là cot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vi-VN" sz="3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l-G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42" y="2158979"/>
                <a:ext cx="13941158" cy="6964535"/>
              </a:xfrm>
              <a:prstGeom prst="rect">
                <a:avLst/>
              </a:prstGeom>
              <a:blipFill rotWithShape="0">
                <a:blip r:embed="rId11"/>
                <a:stretch>
                  <a:fillRect l="-1355" r="-1312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43000" y="1028700"/>
            <a:ext cx="16001999" cy="8229600"/>
            <a:chOff x="0" y="0"/>
            <a:chExt cx="23496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650" cy="2167467"/>
            </a:xfrm>
            <a:custGeom>
              <a:avLst/>
              <a:gdLst/>
              <a:ahLst/>
              <a:cxnLst/>
              <a:rect l="l" t="t" r="r" b="b"/>
              <a:pathLst>
                <a:path w="2349650" h="2167467">
                  <a:moveTo>
                    <a:pt x="44258" y="0"/>
                  </a:moveTo>
                  <a:lnTo>
                    <a:pt x="2305392" y="0"/>
                  </a:lnTo>
                  <a:cubicBezTo>
                    <a:pt x="2329835" y="0"/>
                    <a:pt x="2349650" y="19815"/>
                    <a:pt x="2349650" y="44258"/>
                  </a:cubicBezTo>
                  <a:lnTo>
                    <a:pt x="2349650" y="2123209"/>
                  </a:lnTo>
                  <a:cubicBezTo>
                    <a:pt x="2349650" y="2147652"/>
                    <a:pt x="2329835" y="2167467"/>
                    <a:pt x="2305392" y="2167467"/>
                  </a:cubicBezTo>
                  <a:lnTo>
                    <a:pt x="44258" y="2167467"/>
                  </a:lnTo>
                  <a:cubicBezTo>
                    <a:pt x="32520" y="2167467"/>
                    <a:pt x="21263" y="2162804"/>
                    <a:pt x="12963" y="2154504"/>
                  </a:cubicBezTo>
                  <a:cubicBezTo>
                    <a:pt x="4663" y="2146204"/>
                    <a:pt x="0" y="2134947"/>
                    <a:pt x="0" y="2123209"/>
                  </a:cubicBezTo>
                  <a:lnTo>
                    <a:pt x="0" y="44258"/>
                  </a:lnTo>
                  <a:cubicBezTo>
                    <a:pt x="0" y="19815"/>
                    <a:pt x="19815" y="0"/>
                    <a:pt x="442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915495">
            <a:off x="16143286" y="41696"/>
            <a:ext cx="2221929" cy="2293604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560" y="7828415"/>
            <a:ext cx="3031956" cy="2425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485900"/>
            <a:ext cx="1680352" cy="1472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6600" y="1492417"/>
                <a:ext cx="12884008" cy="2482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ối </a:t>
                </a:r>
                <a:r>
                  <a:rPr lang="vi-VN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quan hệ giữa tan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và sin</a:t>
                </a:r>
                <a:r>
                  <a:rPr lang="vi-VN" sz="36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vi-VN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cos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vi-VN" sz="36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vi-VN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Tương 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vi-VN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cot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vi-VN" sz="36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sin</a:t>
                </a:r>
                <a:r>
                  <a:rPr lang="vi-VN" sz="36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cos</a:t>
                </a:r>
                <a:r>
                  <a:rPr lang="vi-VN" sz="36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l-GR" sz="3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ối </a:t>
                </a:r>
                <a:r>
                  <a:rPr lang="vi-VN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quan hệ giữa tan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vi-VN" sz="36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và cot</a:t>
                </a:r>
                <a:r>
                  <a:rPr lang="vi-VN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⁡</a:t>
                </a:r>
                <a:r>
                  <a:rPr lang="vi-VN" sz="36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l-GR" sz="3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492417"/>
                <a:ext cx="12884008" cy="2482667"/>
              </a:xfrm>
              <a:prstGeom prst="rect">
                <a:avLst/>
              </a:prstGeom>
              <a:blipFill rotWithShape="0">
                <a:blip r:embed="rId14"/>
                <a:stretch>
                  <a:fillRect l="-1325" r="-142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387199" y="4538272"/>
            <a:ext cx="2321959" cy="1714501"/>
            <a:chOff x="1143000" y="4114799"/>
            <a:chExt cx="2321959" cy="17145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4114799"/>
              <a:ext cx="2321959" cy="17145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92119" y="4517488"/>
              <a:ext cx="1823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7432" y="4712914"/>
                <a:ext cx="8305800" cy="4219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:r>
                  <a:rPr lang="en-US" sz="40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cot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0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40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{0</a:t>
                </a:r>
                <a:r>
                  <a:rPr lang="en-US" sz="40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90</a:t>
                </a:r>
                <a:r>
                  <a:rPr lang="en-US" sz="40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40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})                     </a:t>
                </a:r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432" y="4712914"/>
                <a:ext cx="8305800" cy="4219873"/>
              </a:xfrm>
              <a:prstGeom prst="rect">
                <a:avLst/>
              </a:prstGeom>
              <a:blipFill rotWithShape="0">
                <a:blip r:embed="rId16"/>
                <a:stretch>
                  <a:fillRect l="-2643" r="-27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2"/>
          <p:cNvGrpSpPr/>
          <p:nvPr/>
        </p:nvGrpSpPr>
        <p:grpSpPr>
          <a:xfrm>
            <a:off x="13579819" y="5579672"/>
            <a:ext cx="4274999" cy="4937596"/>
            <a:chOff x="0" y="0"/>
            <a:chExt cx="5699999" cy="6583461"/>
          </a:xfrm>
        </p:grpSpPr>
        <p:pic>
          <p:nvPicPr>
            <p:cNvPr id="30" name="Picture 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887681"/>
              <a:ext cx="5699999" cy="4695780"/>
            </a:xfrm>
            <a:prstGeom prst="rect">
              <a:avLst/>
            </a:prstGeom>
          </p:spPr>
        </p:pic>
        <p:pic>
          <p:nvPicPr>
            <p:cNvPr id="32" name="Picture 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682240" y="0"/>
              <a:ext cx="2335518" cy="2508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81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43000" y="1028700"/>
            <a:ext cx="16001999" cy="8229600"/>
            <a:chOff x="0" y="0"/>
            <a:chExt cx="23496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650" cy="2167467"/>
            </a:xfrm>
            <a:custGeom>
              <a:avLst/>
              <a:gdLst/>
              <a:ahLst/>
              <a:cxnLst/>
              <a:rect l="l" t="t" r="r" b="b"/>
              <a:pathLst>
                <a:path w="2349650" h="2167467">
                  <a:moveTo>
                    <a:pt x="44258" y="0"/>
                  </a:moveTo>
                  <a:lnTo>
                    <a:pt x="2305392" y="0"/>
                  </a:lnTo>
                  <a:cubicBezTo>
                    <a:pt x="2329835" y="0"/>
                    <a:pt x="2349650" y="19815"/>
                    <a:pt x="2349650" y="44258"/>
                  </a:cubicBezTo>
                  <a:lnTo>
                    <a:pt x="2349650" y="2123209"/>
                  </a:lnTo>
                  <a:cubicBezTo>
                    <a:pt x="2349650" y="2147652"/>
                    <a:pt x="2329835" y="2167467"/>
                    <a:pt x="2305392" y="2167467"/>
                  </a:cubicBezTo>
                  <a:lnTo>
                    <a:pt x="44258" y="2167467"/>
                  </a:lnTo>
                  <a:cubicBezTo>
                    <a:pt x="32520" y="2167467"/>
                    <a:pt x="21263" y="2162804"/>
                    <a:pt x="12963" y="2154504"/>
                  </a:cubicBezTo>
                  <a:cubicBezTo>
                    <a:pt x="4663" y="2146204"/>
                    <a:pt x="0" y="2134947"/>
                    <a:pt x="0" y="2123209"/>
                  </a:cubicBezTo>
                  <a:lnTo>
                    <a:pt x="0" y="44258"/>
                  </a:lnTo>
                  <a:cubicBezTo>
                    <a:pt x="0" y="19815"/>
                    <a:pt x="19815" y="0"/>
                    <a:pt x="442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915495">
            <a:off x="16143286" y="41696"/>
            <a:ext cx="2221929" cy="2293604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16478" y="7861435"/>
            <a:ext cx="3031956" cy="24255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55019" y="1485900"/>
            <a:ext cx="11977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giá trị lượng giác của một số góc đặc biệt: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39" y="2620981"/>
            <a:ext cx="10884778" cy="6210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3" y="5905500"/>
            <a:ext cx="403629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2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1" y="876300"/>
            <a:ext cx="16861796" cy="8991600"/>
            <a:chOff x="0" y="0"/>
            <a:chExt cx="403309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33091" cy="2167467"/>
            </a:xfrm>
            <a:custGeom>
              <a:avLst/>
              <a:gdLst/>
              <a:ahLst/>
              <a:cxnLst/>
              <a:rect l="l" t="t" r="r" b="b"/>
              <a:pathLst>
                <a:path w="4033091" h="2167467">
                  <a:moveTo>
                    <a:pt x="25784" y="0"/>
                  </a:moveTo>
                  <a:lnTo>
                    <a:pt x="4007307" y="0"/>
                  </a:lnTo>
                  <a:cubicBezTo>
                    <a:pt x="4021547" y="0"/>
                    <a:pt x="4033091" y="11544"/>
                    <a:pt x="4033091" y="25784"/>
                  </a:cubicBezTo>
                  <a:lnTo>
                    <a:pt x="4033091" y="2141682"/>
                  </a:lnTo>
                  <a:cubicBezTo>
                    <a:pt x="4033091" y="2155923"/>
                    <a:pt x="4021547" y="2167467"/>
                    <a:pt x="4007307" y="2167467"/>
                  </a:cubicBezTo>
                  <a:lnTo>
                    <a:pt x="25784" y="2167467"/>
                  </a:lnTo>
                  <a:cubicBezTo>
                    <a:pt x="18946" y="2167467"/>
                    <a:pt x="12388" y="2164750"/>
                    <a:pt x="7552" y="2159915"/>
                  </a:cubicBezTo>
                  <a:cubicBezTo>
                    <a:pt x="2717" y="2155079"/>
                    <a:pt x="0" y="2148521"/>
                    <a:pt x="0" y="2141682"/>
                  </a:cubicBezTo>
                  <a:lnTo>
                    <a:pt x="0" y="25784"/>
                  </a:lnTo>
                  <a:cubicBezTo>
                    <a:pt x="0" y="11544"/>
                    <a:pt x="11544" y="0"/>
                    <a:pt x="257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27" name="Picture 127"/>
          <p:cNvPicPr>
            <a:picLocks noChangeAspect="1"/>
          </p:cNvPicPr>
          <p:nvPr/>
        </p:nvPicPr>
        <p:blipFill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47291" y="135969"/>
            <a:ext cx="1286959" cy="2214473"/>
          </a:xfrm>
          <a:prstGeom prst="rect">
            <a:avLst/>
          </a:prstGeom>
        </p:spPr>
      </p:pic>
      <p:pic>
        <p:nvPicPr>
          <p:cNvPr id="129" name="Picture 129"/>
          <p:cNvPicPr>
            <a:picLocks noChangeAspect="1"/>
          </p:cNvPicPr>
          <p:nvPr/>
        </p:nvPicPr>
        <p:blipFill>
          <a:blip r:embed="rId8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8534025"/>
            <a:ext cx="1938647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902" y="1372285"/>
            <a:ext cx="1038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7" y="906405"/>
            <a:ext cx="1560652" cy="1114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5299" y="2282546"/>
            <a:ext cx="1493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ý: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5299" y="6793548"/>
            <a:ext cx="2160901" cy="10169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8646" y="6958058"/>
            <a:ext cx="864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135</a:t>
            </a:r>
            <a:r>
              <a:rPr lang="en-US" sz="36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1" y="6341260"/>
            <a:ext cx="5154300" cy="3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6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07066"/>
            <a:ext cx="15925799" cy="8732234"/>
            <a:chOff x="0" y="0"/>
            <a:chExt cx="3749055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9055" cy="2167467"/>
            </a:xfrm>
            <a:custGeom>
              <a:avLst/>
              <a:gdLst/>
              <a:ahLst/>
              <a:cxnLst/>
              <a:rect l="l" t="t" r="r" b="b"/>
              <a:pathLst>
                <a:path w="3749055" h="2167467">
                  <a:moveTo>
                    <a:pt x="27738" y="0"/>
                  </a:moveTo>
                  <a:lnTo>
                    <a:pt x="3721317" y="0"/>
                  </a:lnTo>
                  <a:cubicBezTo>
                    <a:pt x="3728674" y="0"/>
                    <a:pt x="3735729" y="2922"/>
                    <a:pt x="3740931" y="8124"/>
                  </a:cubicBezTo>
                  <a:cubicBezTo>
                    <a:pt x="3746133" y="13326"/>
                    <a:pt x="3749055" y="20381"/>
                    <a:pt x="3749055" y="27738"/>
                  </a:cubicBezTo>
                  <a:lnTo>
                    <a:pt x="3749055" y="2139729"/>
                  </a:lnTo>
                  <a:cubicBezTo>
                    <a:pt x="3749055" y="2147086"/>
                    <a:pt x="3746133" y="2154141"/>
                    <a:pt x="3740931" y="2159343"/>
                  </a:cubicBezTo>
                  <a:cubicBezTo>
                    <a:pt x="3735729" y="2164544"/>
                    <a:pt x="3728674" y="2167467"/>
                    <a:pt x="3721317" y="2167467"/>
                  </a:cubicBezTo>
                  <a:lnTo>
                    <a:pt x="27738" y="2167467"/>
                  </a:lnTo>
                  <a:cubicBezTo>
                    <a:pt x="20381" y="2167467"/>
                    <a:pt x="13326" y="2164544"/>
                    <a:pt x="8124" y="2159343"/>
                  </a:cubicBezTo>
                  <a:cubicBezTo>
                    <a:pt x="2922" y="2154141"/>
                    <a:pt x="0" y="2147086"/>
                    <a:pt x="0" y="2139729"/>
                  </a:cubicBezTo>
                  <a:lnTo>
                    <a:pt x="0" y="27738"/>
                  </a:lnTo>
                  <a:cubicBezTo>
                    <a:pt x="0" y="20381"/>
                    <a:pt x="2922" y="13326"/>
                    <a:pt x="8124" y="8124"/>
                  </a:cubicBezTo>
                  <a:cubicBezTo>
                    <a:pt x="13326" y="2922"/>
                    <a:pt x="20381" y="0"/>
                    <a:pt x="277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39384" y="4661901"/>
            <a:ext cx="1415605" cy="10932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46185" y="514874"/>
            <a:ext cx="1532453" cy="16568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70" y="1510723"/>
            <a:ext cx="5154300" cy="323105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455212" y="541193"/>
            <a:ext cx="2697923" cy="1587639"/>
            <a:chOff x="3704452" y="1181100"/>
            <a:chExt cx="2697923" cy="177390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122" y="1181100"/>
              <a:ext cx="2546584" cy="17739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04452" y="1589898"/>
              <a:ext cx="2697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39639" y="2316361"/>
                <a:ext cx="9583226" cy="224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Gọi M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𝑥𝑂𝑀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135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N, P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Ox,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39" y="2316361"/>
                <a:ext cx="9583226" cy="2242024"/>
              </a:xfrm>
              <a:prstGeom prst="rect">
                <a:avLst/>
              </a:prstGeom>
              <a:blipFill rotWithShape="0">
                <a:blip r:embed="rId12"/>
                <a:stretch>
                  <a:fillRect l="-1590" r="-1654" b="-7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27821" y="4687832"/>
                <a:ext cx="14550542" cy="150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𝑥𝑂𝑀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𝑀𝑂𝑃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MON, MOP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OM = 1.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21" y="4687832"/>
                <a:ext cx="14550542" cy="1503360"/>
              </a:xfrm>
              <a:prstGeom prst="rect">
                <a:avLst/>
              </a:prstGeom>
              <a:blipFill rotWithShape="0">
                <a:blip r:embed="rId13"/>
                <a:stretch>
                  <a:fillRect l="-1047" r="-1089" b="-1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4"/>
          <p:cNvPicPr>
            <a:picLocks noChangeAspect="1"/>
          </p:cNvPicPr>
          <p:nvPr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4641" y="272687"/>
            <a:ext cx="1108162" cy="1456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2803" y="5863684"/>
                <a:ext cx="6679197" cy="365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 = OP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6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803" y="5863684"/>
                <a:ext cx="6679197" cy="3651449"/>
              </a:xfrm>
              <a:prstGeom prst="rect">
                <a:avLst/>
              </a:prstGeom>
              <a:blipFill rotWithShape="0">
                <a:blip r:embed="rId16"/>
                <a:stretch>
                  <a:fillRect l="-2281" r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48800" y="6483204"/>
                <a:ext cx="7010400" cy="2739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sin135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6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    cos135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tan135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-1;            cot135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-1 </a:t>
                </a:r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483204"/>
                <a:ext cx="7010400" cy="2739917"/>
              </a:xfrm>
              <a:prstGeom prst="rect">
                <a:avLst/>
              </a:prstGeom>
              <a:blipFill rotWithShape="0">
                <a:blip r:embed="rId17"/>
                <a:stretch>
                  <a:fillRect l="-2174" t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907066"/>
            <a:ext cx="16687799" cy="8732234"/>
            <a:chOff x="0" y="0"/>
            <a:chExt cx="3749055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9055" cy="2167467"/>
            </a:xfrm>
            <a:custGeom>
              <a:avLst/>
              <a:gdLst/>
              <a:ahLst/>
              <a:cxnLst/>
              <a:rect l="l" t="t" r="r" b="b"/>
              <a:pathLst>
                <a:path w="3749055" h="2167467">
                  <a:moveTo>
                    <a:pt x="27738" y="0"/>
                  </a:moveTo>
                  <a:lnTo>
                    <a:pt x="3721317" y="0"/>
                  </a:lnTo>
                  <a:cubicBezTo>
                    <a:pt x="3728674" y="0"/>
                    <a:pt x="3735729" y="2922"/>
                    <a:pt x="3740931" y="8124"/>
                  </a:cubicBezTo>
                  <a:cubicBezTo>
                    <a:pt x="3746133" y="13326"/>
                    <a:pt x="3749055" y="20381"/>
                    <a:pt x="3749055" y="27738"/>
                  </a:cubicBezTo>
                  <a:lnTo>
                    <a:pt x="3749055" y="2139729"/>
                  </a:lnTo>
                  <a:cubicBezTo>
                    <a:pt x="3749055" y="2147086"/>
                    <a:pt x="3746133" y="2154141"/>
                    <a:pt x="3740931" y="2159343"/>
                  </a:cubicBezTo>
                  <a:cubicBezTo>
                    <a:pt x="3735729" y="2164544"/>
                    <a:pt x="3728674" y="2167467"/>
                    <a:pt x="3721317" y="2167467"/>
                  </a:cubicBezTo>
                  <a:lnTo>
                    <a:pt x="27738" y="2167467"/>
                  </a:lnTo>
                  <a:cubicBezTo>
                    <a:pt x="20381" y="2167467"/>
                    <a:pt x="13326" y="2164544"/>
                    <a:pt x="8124" y="2159343"/>
                  </a:cubicBezTo>
                  <a:cubicBezTo>
                    <a:pt x="2922" y="2154141"/>
                    <a:pt x="0" y="2147086"/>
                    <a:pt x="0" y="2139729"/>
                  </a:cubicBezTo>
                  <a:lnTo>
                    <a:pt x="0" y="27738"/>
                  </a:lnTo>
                  <a:cubicBezTo>
                    <a:pt x="0" y="20381"/>
                    <a:pt x="2922" y="13326"/>
                    <a:pt x="8124" y="8124"/>
                  </a:cubicBezTo>
                  <a:cubicBezTo>
                    <a:pt x="13326" y="2922"/>
                    <a:pt x="20381" y="0"/>
                    <a:pt x="277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01182" y="7814030"/>
            <a:ext cx="1157847" cy="2134696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5762906" y="495300"/>
            <a:ext cx="1610693" cy="129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7306" y="1167684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120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06" y="2191267"/>
            <a:ext cx="4145477" cy="2453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7366" y="201312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12983" y="2621536"/>
                <a:ext cx="10713524" cy="2333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là điểm nằm trên nửa đường tròn sao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𝑥𝑂𝑀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vi-VN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ọ</a:t>
                </a:r>
                <a:r>
                  <a:rPr lang="vi-VN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N, P tương ứng là hình chiếu vuông góc của M lên các trục Ox, Oy.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983" y="2621536"/>
                <a:ext cx="10713524" cy="2333267"/>
              </a:xfrm>
              <a:prstGeom prst="rect">
                <a:avLst/>
              </a:prstGeom>
              <a:blipFill rotWithShape="0">
                <a:blip r:embed="rId25"/>
                <a:stretch>
                  <a:fillRect l="-1480" r="-1423" b="-3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49029" y="4936300"/>
                <a:ext cx="15240000" cy="3169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xOM</m:t>
                        </m:r>
                      </m:e>
                    </m:acc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MON</m:t>
                        </m:r>
                      </m:e>
                    </m:acc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MOP</m:t>
                        </m:r>
                      </m:e>
                    </m:acc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:r>
                  <a:rPr lang="nl-NL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giác MOP vuông tại P có: </a:t>
                </a:r>
                <a:endPara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OP</m:t>
                    </m:r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OM</m:t>
                    </m:r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OM</m:t>
                    </m:r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3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 M nằm bên trái trục tung nên có tọa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nl-NL" sz="32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32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nl-NL" sz="32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2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nl-NL" sz="32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nl-NL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29" y="4936300"/>
                <a:ext cx="15240000" cy="3169329"/>
              </a:xfrm>
              <a:prstGeom prst="rect">
                <a:avLst/>
              </a:prstGeom>
              <a:blipFill rotWithShape="0">
                <a:blip r:embed="rId26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33789" y="8054055"/>
                <a:ext cx="14493438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sin120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    cos120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3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tan120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    cot120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789" y="8054055"/>
                <a:ext cx="14493438" cy="1661993"/>
              </a:xfrm>
              <a:prstGeom prst="rect">
                <a:avLst/>
              </a:prstGeom>
              <a:blipFill rotWithShape="0">
                <a:blip r:embed="rId27"/>
                <a:stretch>
                  <a:fillRect l="-1051" t="-4762" b="-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8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28700"/>
            <a:ext cx="15925800" cy="8229600"/>
            <a:chOff x="0" y="0"/>
            <a:chExt cx="3696642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6642" cy="2167467"/>
            </a:xfrm>
            <a:custGeom>
              <a:avLst/>
              <a:gdLst/>
              <a:ahLst/>
              <a:cxnLst/>
              <a:rect l="l" t="t" r="r" b="b"/>
              <a:pathLst>
                <a:path w="3696642" h="2167467">
                  <a:moveTo>
                    <a:pt x="28131" y="0"/>
                  </a:moveTo>
                  <a:lnTo>
                    <a:pt x="3668511" y="0"/>
                  </a:lnTo>
                  <a:cubicBezTo>
                    <a:pt x="3675972" y="0"/>
                    <a:pt x="3683127" y="2964"/>
                    <a:pt x="3688403" y="8239"/>
                  </a:cubicBezTo>
                  <a:cubicBezTo>
                    <a:pt x="3693678" y="13515"/>
                    <a:pt x="3696642" y="20670"/>
                    <a:pt x="3696642" y="28131"/>
                  </a:cubicBezTo>
                  <a:lnTo>
                    <a:pt x="3696642" y="2139336"/>
                  </a:lnTo>
                  <a:cubicBezTo>
                    <a:pt x="3696642" y="2146796"/>
                    <a:pt x="3693678" y="2153952"/>
                    <a:pt x="3688403" y="2159227"/>
                  </a:cubicBezTo>
                  <a:cubicBezTo>
                    <a:pt x="3683127" y="2164503"/>
                    <a:pt x="3675972" y="2167467"/>
                    <a:pt x="3668511" y="2167467"/>
                  </a:cubicBezTo>
                  <a:lnTo>
                    <a:pt x="28131" y="2167467"/>
                  </a:lnTo>
                  <a:cubicBezTo>
                    <a:pt x="20670" y="2167467"/>
                    <a:pt x="13515" y="2164503"/>
                    <a:pt x="8239" y="2159227"/>
                  </a:cubicBezTo>
                  <a:cubicBezTo>
                    <a:pt x="2964" y="2153952"/>
                    <a:pt x="0" y="2146796"/>
                    <a:pt x="0" y="2139336"/>
                  </a:cubicBezTo>
                  <a:lnTo>
                    <a:pt x="0" y="28131"/>
                  </a:lnTo>
                  <a:cubicBezTo>
                    <a:pt x="0" y="20670"/>
                    <a:pt x="2964" y="13515"/>
                    <a:pt x="8239" y="8239"/>
                  </a:cubicBezTo>
                  <a:cubicBezTo>
                    <a:pt x="13515" y="2964"/>
                    <a:pt x="20670" y="0"/>
                    <a:pt x="281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2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4800" y="8191500"/>
            <a:ext cx="1936892" cy="155354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 rot="20922253">
            <a:off x="16160952" y="8097879"/>
            <a:ext cx="1190939" cy="1740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r="23714"/>
          <a:stretch/>
        </p:blipFill>
        <p:spPr>
          <a:xfrm>
            <a:off x="13852735" y="1337331"/>
            <a:ext cx="2438400" cy="47413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7392" y="1492953"/>
            <a:ext cx="11279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82908" y="4222937"/>
            <a:ext cx="2596642" cy="1662371"/>
            <a:chOff x="4800600" y="4831371"/>
            <a:chExt cx="2596642" cy="1662371"/>
          </a:xfrm>
        </p:grpSpPr>
        <p:grpSp>
          <p:nvGrpSpPr>
            <p:cNvPr id="26" name="Group 4"/>
            <p:cNvGrpSpPr/>
            <p:nvPr/>
          </p:nvGrpSpPr>
          <p:grpSpPr>
            <a:xfrm>
              <a:off x="4800600" y="5290765"/>
              <a:ext cx="2596642" cy="1202977"/>
              <a:chOff x="0" y="-4262"/>
              <a:chExt cx="3443102" cy="998512"/>
            </a:xfrm>
          </p:grpSpPr>
          <p:sp>
            <p:nvSpPr>
              <p:cNvPr id="27" name="Freeform 5"/>
              <p:cNvSpPr/>
              <p:nvPr/>
            </p:nvSpPr>
            <p:spPr>
              <a:xfrm>
                <a:off x="0" y="-4262"/>
                <a:ext cx="3443102" cy="998512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28" name="Picture 10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518553" y="4831371"/>
              <a:ext cx="1160736" cy="72050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1365" y="5568783"/>
              <a:ext cx="20751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98" y="838281"/>
            <a:ext cx="350767" cy="98286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444758" y="6021499"/>
            <a:ext cx="12424111" cy="2585323"/>
            <a:chOff x="2444758" y="6021499"/>
            <a:chExt cx="12424111" cy="2585323"/>
          </a:xfrm>
        </p:grpSpPr>
        <p:sp>
          <p:nvSpPr>
            <p:cNvPr id="34" name="Rectangle 33"/>
            <p:cNvSpPr/>
            <p:nvPr/>
          </p:nvSpPr>
          <p:spPr>
            <a:xfrm>
              <a:off x="2444758" y="6021499"/>
              <a:ext cx="1242411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tìm x biết 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sinx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, máy tính chỉ đưa ra giá trị 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en-US" sz="3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Muốn 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tìm x khi biết 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cosx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tanx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, ta cũng làm tương tự như trên, chỉ thay phím  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tương 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ứng 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ở</a:t>
              </a:r>
              <a:r>
                <a:rPr lang="vi-VN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phím  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,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100922" y="7930396"/>
              <a:ext cx="878628" cy="522208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2407545" y="7927568"/>
              <a:ext cx="878628" cy="522208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3693977" y="7927568"/>
              <a:ext cx="878628" cy="522208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8458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00600" y="1277654"/>
            <a:ext cx="8923993" cy="2019265"/>
          </a:xfrm>
          <a:prstGeom prst="rect">
            <a:avLst/>
          </a:prstGeom>
        </p:spPr>
      </p:pic>
      <p:pic>
        <p:nvPicPr>
          <p:cNvPr id="24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16482" y="914435"/>
            <a:ext cx="1061203" cy="1061203"/>
          </a:xfrm>
          <a:prstGeom prst="rect">
            <a:avLst/>
          </a:prstGeom>
        </p:spPr>
      </p:pic>
      <p:pic>
        <p:nvPicPr>
          <p:cNvPr id="27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875494" y="1379360"/>
            <a:ext cx="1197580" cy="2522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2428" y="1825621"/>
            <a:ext cx="839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95400" y="3771900"/>
            <a:ext cx="4836136" cy="5086187"/>
            <a:chOff x="1295400" y="3771900"/>
            <a:chExt cx="4836136" cy="5086187"/>
          </a:xfrm>
        </p:grpSpPr>
        <p:grpSp>
          <p:nvGrpSpPr>
            <p:cNvPr id="19" name="Group 5"/>
            <p:cNvGrpSpPr/>
            <p:nvPr/>
          </p:nvGrpSpPr>
          <p:grpSpPr>
            <a:xfrm>
              <a:off x="1295400" y="4305300"/>
              <a:ext cx="4836136" cy="4552787"/>
              <a:chOff x="0" y="0"/>
              <a:chExt cx="8041232" cy="5742255"/>
            </a:xfrm>
            <a:effectLst/>
          </p:grpSpPr>
          <p:sp>
            <p:nvSpPr>
              <p:cNvPr id="20" name="Freeform 6"/>
              <p:cNvSpPr/>
              <p:nvPr/>
            </p:nvSpPr>
            <p:spPr>
              <a:xfrm>
                <a:off x="0" y="-4073"/>
                <a:ext cx="8047623" cy="5748858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  <p:sp>
          <p:nvSpPr>
            <p:cNvPr id="4" name="Oval 3"/>
            <p:cNvSpPr/>
            <p:nvPr/>
          </p:nvSpPr>
          <p:spPr>
            <a:xfrm>
              <a:off x="2971800" y="3771900"/>
              <a:ext cx="1351910" cy="135191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9390" y="5285216"/>
              <a:ext cx="457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615150" y="3761509"/>
            <a:ext cx="5315741" cy="5260480"/>
            <a:chOff x="11667114" y="3771900"/>
            <a:chExt cx="5315741" cy="5260480"/>
          </a:xfrm>
        </p:grpSpPr>
        <p:grpSp>
          <p:nvGrpSpPr>
            <p:cNvPr id="28" name="Group 7"/>
            <p:cNvGrpSpPr/>
            <p:nvPr/>
          </p:nvGrpSpPr>
          <p:grpSpPr>
            <a:xfrm>
              <a:off x="11667114" y="4318911"/>
              <a:ext cx="5315741" cy="4552787"/>
              <a:chOff x="0" y="0"/>
              <a:chExt cx="8041232" cy="5742255"/>
            </a:xfrm>
            <a:effectLst/>
          </p:grpSpPr>
          <p:sp>
            <p:nvSpPr>
              <p:cNvPr id="29" name="Freeform 8"/>
              <p:cNvSpPr/>
              <p:nvPr/>
            </p:nvSpPr>
            <p:spPr>
              <a:xfrm>
                <a:off x="0" y="-4073"/>
                <a:ext cx="8047623" cy="5748858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  <p:sp>
          <p:nvSpPr>
            <p:cNvPr id="34" name="Oval 33"/>
            <p:cNvSpPr/>
            <p:nvPr/>
          </p:nvSpPr>
          <p:spPr>
            <a:xfrm>
              <a:off x="13640439" y="3771900"/>
              <a:ext cx="1351910" cy="13519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772285" y="5246728"/>
              <a:ext cx="51054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Chuẩn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bị </a:t>
              </a: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phần 2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4000" b="1" i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smtClean="0">
                  <a:latin typeface="Arial" panose="020B0604020202020204" pitchFamily="34" charset="0"/>
                  <a:cs typeface="Arial" panose="020B0604020202020204" pitchFamily="34" charset="0"/>
                </a:rPr>
                <a:t>Mối quan hệ giữa các giá trị lượng giác của hai góc bù nhau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8207" y="7610426"/>
            <a:ext cx="2738295" cy="25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279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1" y="1028700"/>
            <a:ext cx="15381248" cy="8229600"/>
            <a:chOff x="0" y="0"/>
            <a:chExt cx="234965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650" cy="2167467"/>
            </a:xfrm>
            <a:custGeom>
              <a:avLst/>
              <a:gdLst/>
              <a:ahLst/>
              <a:cxnLst/>
              <a:rect l="l" t="t" r="r" b="b"/>
              <a:pathLst>
                <a:path w="2349650" h="2167467">
                  <a:moveTo>
                    <a:pt x="44258" y="0"/>
                  </a:moveTo>
                  <a:lnTo>
                    <a:pt x="2305392" y="0"/>
                  </a:lnTo>
                  <a:cubicBezTo>
                    <a:pt x="2329835" y="0"/>
                    <a:pt x="2349650" y="19815"/>
                    <a:pt x="2349650" y="44258"/>
                  </a:cubicBezTo>
                  <a:lnTo>
                    <a:pt x="2349650" y="2123209"/>
                  </a:lnTo>
                  <a:cubicBezTo>
                    <a:pt x="2349650" y="2147652"/>
                    <a:pt x="2329835" y="2167467"/>
                    <a:pt x="2305392" y="2167467"/>
                  </a:cubicBezTo>
                  <a:lnTo>
                    <a:pt x="44258" y="2167467"/>
                  </a:lnTo>
                  <a:cubicBezTo>
                    <a:pt x="32520" y="2167467"/>
                    <a:pt x="21263" y="2162804"/>
                    <a:pt x="12963" y="2154504"/>
                  </a:cubicBezTo>
                  <a:cubicBezTo>
                    <a:pt x="4663" y="2146204"/>
                    <a:pt x="0" y="2134947"/>
                    <a:pt x="0" y="2123209"/>
                  </a:cubicBezTo>
                  <a:lnTo>
                    <a:pt x="0" y="44258"/>
                  </a:lnTo>
                  <a:cubicBezTo>
                    <a:pt x="0" y="19815"/>
                    <a:pt x="19815" y="0"/>
                    <a:pt x="442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4641" y="272687"/>
            <a:ext cx="1750208" cy="22995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46185" y="514874"/>
            <a:ext cx="1313115" cy="1419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13098" y="3696445"/>
            <a:ext cx="2314957" cy="17878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575017" y="272687"/>
            <a:ext cx="570500" cy="127815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01195" y="7391069"/>
            <a:ext cx="1780857" cy="22707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945254">
            <a:off x="937571" y="4311463"/>
            <a:ext cx="708102" cy="18225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625315" y="8152058"/>
            <a:ext cx="1687583" cy="15514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13398" y="3162652"/>
            <a:ext cx="12692051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CẢ LỚP ĐÃ CHÚ Ý LẮNG NGHE BÀI GIẢNG!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199" y="2095500"/>
            <a:ext cx="15686049" cy="6170861"/>
            <a:chOff x="0" y="0"/>
            <a:chExt cx="16674363" cy="516995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30669"/>
              <a:ext cx="16674363" cy="5120715"/>
              <a:chOff x="0" y="0"/>
              <a:chExt cx="3293701" cy="101149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293701" cy="1011499"/>
              </a:xfrm>
              <a:custGeom>
                <a:avLst/>
                <a:gdLst/>
                <a:ahLst/>
                <a:cxnLst/>
                <a:rect l="l" t="t" r="r" b="b"/>
                <a:pathLst>
                  <a:path w="3293701" h="1011499">
                    <a:moveTo>
                      <a:pt x="0" y="0"/>
                    </a:moveTo>
                    <a:lnTo>
                      <a:pt x="3293701" y="0"/>
                    </a:lnTo>
                    <a:lnTo>
                      <a:pt x="3293701" y="1011499"/>
                    </a:lnTo>
                    <a:lnTo>
                      <a:pt x="0" y="10114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7954" t="4175" b="20875"/>
            <a:stretch>
              <a:fillRect/>
            </a:stretch>
          </p:blipFill>
          <p:spPr>
            <a:xfrm>
              <a:off x="2653" y="0"/>
              <a:ext cx="6349249" cy="516995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4422" b="20875"/>
            <a:stretch>
              <a:fillRect/>
            </a:stretch>
          </p:blipFill>
          <p:spPr>
            <a:xfrm>
              <a:off x="5145353" y="17063"/>
              <a:ext cx="6897970" cy="515289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4422" r="15099" b="21122"/>
            <a:stretch>
              <a:fillRect/>
            </a:stretch>
          </p:blipFill>
          <p:spPr>
            <a:xfrm>
              <a:off x="10816378" y="17063"/>
              <a:ext cx="5856398" cy="513583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454809" y="3215569"/>
            <a:ext cx="1516828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ĐẾN VỚI BÀI HỌC MỚI!</a:t>
            </a:r>
            <a:endParaRPr lang="en-US" sz="7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4641" y="272687"/>
            <a:ext cx="1750208" cy="229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4020" y="3128823"/>
            <a:ext cx="570500" cy="12781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1195" y="7391069"/>
            <a:ext cx="1780857" cy="22707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46185" y="514874"/>
            <a:ext cx="1313115" cy="1419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97144" y="489483"/>
            <a:ext cx="1524280" cy="107843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82977">
            <a:off x="14811512" y="8185761"/>
            <a:ext cx="2801839" cy="14760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905249" y="5769263"/>
            <a:ext cx="708102" cy="18225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19945" y="8077822"/>
            <a:ext cx="1678676" cy="13517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326598" y="625036"/>
            <a:ext cx="2314957" cy="17878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0883289" y="7903763"/>
            <a:ext cx="1665407" cy="15311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410" y="1028700"/>
            <a:ext cx="15150332" cy="8229600"/>
            <a:chOff x="0" y="0"/>
            <a:chExt cx="3696642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6642" cy="2167467"/>
            </a:xfrm>
            <a:custGeom>
              <a:avLst/>
              <a:gdLst/>
              <a:ahLst/>
              <a:cxnLst/>
              <a:rect l="l" t="t" r="r" b="b"/>
              <a:pathLst>
                <a:path w="3696642" h="2167467">
                  <a:moveTo>
                    <a:pt x="28131" y="0"/>
                  </a:moveTo>
                  <a:lnTo>
                    <a:pt x="3668511" y="0"/>
                  </a:lnTo>
                  <a:cubicBezTo>
                    <a:pt x="3675972" y="0"/>
                    <a:pt x="3683127" y="2964"/>
                    <a:pt x="3688403" y="8239"/>
                  </a:cubicBezTo>
                  <a:cubicBezTo>
                    <a:pt x="3693678" y="13515"/>
                    <a:pt x="3696642" y="20670"/>
                    <a:pt x="3696642" y="28131"/>
                  </a:cubicBezTo>
                  <a:lnTo>
                    <a:pt x="3696642" y="2139336"/>
                  </a:lnTo>
                  <a:cubicBezTo>
                    <a:pt x="3696642" y="2146796"/>
                    <a:pt x="3693678" y="2153952"/>
                    <a:pt x="3688403" y="2159227"/>
                  </a:cubicBezTo>
                  <a:cubicBezTo>
                    <a:pt x="3683127" y="2164503"/>
                    <a:pt x="3675972" y="2167467"/>
                    <a:pt x="3668511" y="2167467"/>
                  </a:cubicBezTo>
                  <a:lnTo>
                    <a:pt x="28131" y="2167467"/>
                  </a:lnTo>
                  <a:cubicBezTo>
                    <a:pt x="20670" y="2167467"/>
                    <a:pt x="13515" y="2164503"/>
                    <a:pt x="8239" y="2159227"/>
                  </a:cubicBezTo>
                  <a:cubicBezTo>
                    <a:pt x="2964" y="2153952"/>
                    <a:pt x="0" y="2146796"/>
                    <a:pt x="0" y="2139336"/>
                  </a:cubicBezTo>
                  <a:lnTo>
                    <a:pt x="0" y="28131"/>
                  </a:lnTo>
                  <a:cubicBezTo>
                    <a:pt x="0" y="20670"/>
                    <a:pt x="2964" y="13515"/>
                    <a:pt x="8239" y="8239"/>
                  </a:cubicBezTo>
                  <a:cubicBezTo>
                    <a:pt x="13515" y="2964"/>
                    <a:pt x="20670" y="0"/>
                    <a:pt x="281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462" flipH="1">
            <a:off x="5486399" y="2179739"/>
            <a:ext cx="7315200" cy="201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83336" y="1105736"/>
            <a:ext cx="8921327" cy="107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5"/>
              </a:lnSpc>
            </a:pP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10177" r="81180" b="72595"/>
          <a:stretch>
            <a:fillRect/>
          </a:stretch>
        </p:blipFill>
        <p:spPr>
          <a:xfrm>
            <a:off x="2172660" y="3210712"/>
            <a:ext cx="316062" cy="4170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0177" r="81180" b="72595"/>
          <a:stretch>
            <a:fillRect/>
          </a:stretch>
        </p:blipFill>
        <p:spPr>
          <a:xfrm>
            <a:off x="2172660" y="4306962"/>
            <a:ext cx="316062" cy="417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0177" r="81180" b="72595"/>
          <a:stretch>
            <a:fillRect/>
          </a:stretch>
        </p:blipFill>
        <p:spPr>
          <a:xfrm>
            <a:off x="2172660" y="5400250"/>
            <a:ext cx="316062" cy="4170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10177" r="81180" b="72595"/>
          <a:stretch>
            <a:fillRect/>
          </a:stretch>
        </p:blipFill>
        <p:spPr>
          <a:xfrm>
            <a:off x="2172660" y="6493538"/>
            <a:ext cx="316062" cy="4170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10177" r="81180" b="72595"/>
          <a:stretch>
            <a:fillRect/>
          </a:stretch>
        </p:blipFill>
        <p:spPr>
          <a:xfrm>
            <a:off x="2172660" y="7586826"/>
            <a:ext cx="316062" cy="4170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5021" y="820118"/>
            <a:ext cx="1254778" cy="1648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78200" y="5498294"/>
            <a:ext cx="1685021" cy="18217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6918" y="8141412"/>
            <a:ext cx="1922852" cy="1360425"/>
          </a:xfrm>
          <a:prstGeom prst="rect">
            <a:avLst/>
          </a:prstGeom>
        </p:spPr>
      </p:pic>
      <p:pic>
        <p:nvPicPr>
          <p:cNvPr id="16" name="Picture 15" descr="Bài 15 trang 77 sgk Toán 9 – tập 1, Cho tam giác ABC vuông tại A, hãy tính  các tỷ số lượng giác của góc C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/>
          <a:stretch/>
        </p:blipFill>
        <p:spPr bwMode="auto">
          <a:xfrm>
            <a:off x="3151046" y="2588402"/>
            <a:ext cx="5271594" cy="423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458200" y="287652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tam giác ABC vuông tại A và góc C kí hiệu là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α,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hãy nhắc lại cách tính giá trị lượng giác: sin⁡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⁡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⁡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⁡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3380342" y="6967184"/>
                <a:ext cx="2639458" cy="159067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342" y="6967184"/>
                <a:ext cx="2639458" cy="1590678"/>
              </a:xfrm>
              <a:prstGeom prst="roundRect">
                <a:avLst/>
              </a:prstGeom>
              <a:blipFill rotWithShape="0">
                <a:blip r:embed="rId12"/>
                <a:stretch>
                  <a:fillRect l="-915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6504541" y="6954840"/>
                <a:ext cx="2639458" cy="15906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541" y="6954840"/>
                <a:ext cx="2639458" cy="1590678"/>
              </a:xfrm>
              <a:prstGeom prst="roundRect">
                <a:avLst/>
              </a:prstGeom>
              <a:blipFill rotWithShape="0">
                <a:blip r:embed="rId13"/>
                <a:stretch>
                  <a:fillRect l="-3204"/>
                </a:stretch>
              </a:blip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9702127" y="6943344"/>
                <a:ext cx="2639458" cy="159067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127" y="6943344"/>
                <a:ext cx="2639458" cy="1590678"/>
              </a:xfrm>
              <a:prstGeom prst="roundRect">
                <a:avLst/>
              </a:prstGeom>
              <a:blipFill rotWithShape="0">
                <a:blip r:embed="rId14"/>
                <a:stretch>
                  <a:fillRect l="-1831"/>
                </a:stretch>
              </a:blip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2779174" y="6939244"/>
                <a:ext cx="2639458" cy="159067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174" y="6939244"/>
                <a:ext cx="2639458" cy="1590678"/>
              </a:xfrm>
              <a:prstGeom prst="roundRect">
                <a:avLst/>
              </a:prstGeom>
              <a:blipFill rotWithShape="0">
                <a:blip r:embed="rId15"/>
                <a:stretch>
                  <a:fillRect l="-1144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43000" y="1028700"/>
            <a:ext cx="16001999" cy="8229600"/>
            <a:chOff x="0" y="0"/>
            <a:chExt cx="23496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650" cy="2167467"/>
            </a:xfrm>
            <a:custGeom>
              <a:avLst/>
              <a:gdLst/>
              <a:ahLst/>
              <a:cxnLst/>
              <a:rect l="l" t="t" r="r" b="b"/>
              <a:pathLst>
                <a:path w="2349650" h="2167467">
                  <a:moveTo>
                    <a:pt x="44258" y="0"/>
                  </a:moveTo>
                  <a:lnTo>
                    <a:pt x="2305392" y="0"/>
                  </a:lnTo>
                  <a:cubicBezTo>
                    <a:pt x="2329835" y="0"/>
                    <a:pt x="2349650" y="19815"/>
                    <a:pt x="2349650" y="44258"/>
                  </a:cubicBezTo>
                  <a:lnTo>
                    <a:pt x="2349650" y="2123209"/>
                  </a:lnTo>
                  <a:cubicBezTo>
                    <a:pt x="2349650" y="2147652"/>
                    <a:pt x="2329835" y="2167467"/>
                    <a:pt x="2305392" y="2167467"/>
                  </a:cubicBezTo>
                  <a:lnTo>
                    <a:pt x="44258" y="2167467"/>
                  </a:lnTo>
                  <a:cubicBezTo>
                    <a:pt x="32520" y="2167467"/>
                    <a:pt x="21263" y="2162804"/>
                    <a:pt x="12963" y="2154504"/>
                  </a:cubicBezTo>
                  <a:cubicBezTo>
                    <a:pt x="4663" y="2146204"/>
                    <a:pt x="0" y="2134947"/>
                    <a:pt x="0" y="2123209"/>
                  </a:cubicBezTo>
                  <a:lnTo>
                    <a:pt x="0" y="44258"/>
                  </a:lnTo>
                  <a:cubicBezTo>
                    <a:pt x="0" y="19815"/>
                    <a:pt x="19815" y="0"/>
                    <a:pt x="442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0403" y="7139792"/>
            <a:ext cx="2243447" cy="2804308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8197" y="1983134"/>
            <a:ext cx="866436" cy="1287946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915495">
            <a:off x="16143286" y="41696"/>
            <a:ext cx="2221929" cy="2293604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878498" y="7713212"/>
            <a:ext cx="3031956" cy="2425565"/>
          </a:xfrm>
          <a:prstGeom prst="rect">
            <a:avLst/>
          </a:prstGeom>
        </p:spPr>
      </p:pic>
      <p:pic>
        <p:nvPicPr>
          <p:cNvPr id="31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05163" y="5105400"/>
            <a:ext cx="1538222" cy="1799090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14"/>
          <a:srcRect t="196" b="196"/>
          <a:stretch>
            <a:fillRect/>
          </a:stretch>
        </p:blipFill>
        <p:spPr>
          <a:xfrm>
            <a:off x="1143000" y="423448"/>
            <a:ext cx="2395673" cy="1102010"/>
          </a:xfrm>
          <a:prstGeom prst="rect">
            <a:avLst/>
          </a:prstGeom>
        </p:spPr>
      </p:pic>
      <p:pic>
        <p:nvPicPr>
          <p:cNvPr id="34" name="Picture 12"/>
          <p:cNvPicPr>
            <a:picLocks noChangeAspect="1"/>
          </p:cNvPicPr>
          <p:nvPr/>
        </p:nvPicPr>
        <p:blipFill>
          <a:blip r:embed="rId15"/>
          <a:srcRect l="125" r="125"/>
          <a:stretch>
            <a:fillRect/>
          </a:stretch>
        </p:blipFill>
        <p:spPr>
          <a:xfrm>
            <a:off x="16447021" y="5910118"/>
            <a:ext cx="1569889" cy="268357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24883" y="2090045"/>
            <a:ext cx="15101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HỆ THỨC LƯỢNG TRONG TAM GIÁC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04315" y="3854961"/>
                <a:ext cx="1194275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6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5: GIÁ TRỊ LƯỢNG GIÁC CỦA MỘT GÓC TỪ 0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6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ĐẾN 180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6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6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60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en-US" sz="6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6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315" y="3854961"/>
                <a:ext cx="11942750" cy="4247317"/>
              </a:xfrm>
              <a:prstGeom prst="rect">
                <a:avLst/>
              </a:prstGeom>
              <a:blipFill rotWithShape="0">
                <a:blip r:embed="rId16"/>
                <a:stretch>
                  <a:fillRect l="-1173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948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6653" y="1036513"/>
            <a:ext cx="14234693" cy="8229600"/>
            <a:chOff x="0" y="0"/>
            <a:chExt cx="3749055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9055" cy="2167467"/>
            </a:xfrm>
            <a:custGeom>
              <a:avLst/>
              <a:gdLst/>
              <a:ahLst/>
              <a:cxnLst/>
              <a:rect l="l" t="t" r="r" b="b"/>
              <a:pathLst>
                <a:path w="3749055" h="2167467">
                  <a:moveTo>
                    <a:pt x="27738" y="0"/>
                  </a:moveTo>
                  <a:lnTo>
                    <a:pt x="3721317" y="0"/>
                  </a:lnTo>
                  <a:cubicBezTo>
                    <a:pt x="3728674" y="0"/>
                    <a:pt x="3735729" y="2922"/>
                    <a:pt x="3740931" y="8124"/>
                  </a:cubicBezTo>
                  <a:cubicBezTo>
                    <a:pt x="3746133" y="13326"/>
                    <a:pt x="3749055" y="20381"/>
                    <a:pt x="3749055" y="27738"/>
                  </a:cubicBezTo>
                  <a:lnTo>
                    <a:pt x="3749055" y="2139729"/>
                  </a:lnTo>
                  <a:cubicBezTo>
                    <a:pt x="3749055" y="2147086"/>
                    <a:pt x="3746133" y="2154141"/>
                    <a:pt x="3740931" y="2159343"/>
                  </a:cubicBezTo>
                  <a:cubicBezTo>
                    <a:pt x="3735729" y="2164544"/>
                    <a:pt x="3728674" y="2167467"/>
                    <a:pt x="3721317" y="2167467"/>
                  </a:cubicBezTo>
                  <a:lnTo>
                    <a:pt x="27738" y="2167467"/>
                  </a:lnTo>
                  <a:cubicBezTo>
                    <a:pt x="20381" y="2167467"/>
                    <a:pt x="13326" y="2164544"/>
                    <a:pt x="8124" y="2159343"/>
                  </a:cubicBezTo>
                  <a:cubicBezTo>
                    <a:pt x="2922" y="2154141"/>
                    <a:pt x="0" y="2147086"/>
                    <a:pt x="0" y="2139729"/>
                  </a:cubicBezTo>
                  <a:lnTo>
                    <a:pt x="0" y="27738"/>
                  </a:lnTo>
                  <a:cubicBezTo>
                    <a:pt x="0" y="20381"/>
                    <a:pt x="2922" y="13326"/>
                    <a:pt x="8124" y="8124"/>
                  </a:cubicBezTo>
                  <a:cubicBezTo>
                    <a:pt x="13326" y="2922"/>
                    <a:pt x="20381" y="0"/>
                    <a:pt x="277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462" flipH="1">
            <a:off x="5419248" y="2578010"/>
            <a:ext cx="7315200" cy="201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85671" y="1483455"/>
            <a:ext cx="13582351" cy="107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5"/>
              </a:lnSpc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10177" r="81180" b="72595"/>
          <a:stretch>
            <a:fillRect/>
          </a:stretch>
        </p:blipFill>
        <p:spPr>
          <a:xfrm>
            <a:off x="3212495" y="3619511"/>
            <a:ext cx="762619" cy="10062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10177" r="81180" b="72595"/>
          <a:stretch>
            <a:fillRect/>
          </a:stretch>
        </p:blipFill>
        <p:spPr>
          <a:xfrm>
            <a:off x="3212494" y="5684357"/>
            <a:ext cx="762619" cy="10062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50914" y="8267701"/>
            <a:ext cx="1464320" cy="15831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39384" y="4661901"/>
            <a:ext cx="1415605" cy="10932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4641" y="272687"/>
            <a:ext cx="1108162" cy="14560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46185" y="514874"/>
            <a:ext cx="1313115" cy="14196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111932" y="8636104"/>
            <a:ext cx="1353549" cy="1244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68484" y="373789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4529" y="5400669"/>
            <a:ext cx="1142871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70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94294" y="1638300"/>
            <a:ext cx="7183996" cy="7589520"/>
            <a:chOff x="0" y="0"/>
            <a:chExt cx="1190152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0152" cy="2167467"/>
            </a:xfrm>
            <a:custGeom>
              <a:avLst/>
              <a:gdLst/>
              <a:ahLst/>
              <a:cxnLst/>
              <a:rect l="l" t="t" r="r" b="b"/>
              <a:pathLst>
                <a:path w="1190152" h="2167467">
                  <a:moveTo>
                    <a:pt x="87376" y="0"/>
                  </a:moveTo>
                  <a:lnTo>
                    <a:pt x="1102776" y="0"/>
                  </a:lnTo>
                  <a:cubicBezTo>
                    <a:pt x="1151032" y="0"/>
                    <a:pt x="1190152" y="39119"/>
                    <a:pt x="1190152" y="87376"/>
                  </a:cubicBezTo>
                  <a:lnTo>
                    <a:pt x="1190152" y="2080091"/>
                  </a:lnTo>
                  <a:cubicBezTo>
                    <a:pt x="1190152" y="2128347"/>
                    <a:pt x="1151032" y="2167467"/>
                    <a:pt x="1102776" y="2167467"/>
                  </a:cubicBezTo>
                  <a:lnTo>
                    <a:pt x="87376" y="2167467"/>
                  </a:lnTo>
                  <a:cubicBezTo>
                    <a:pt x="39119" y="2167467"/>
                    <a:pt x="0" y="2128347"/>
                    <a:pt x="0" y="2080091"/>
                  </a:cubicBezTo>
                  <a:lnTo>
                    <a:pt x="0" y="87376"/>
                  </a:lnTo>
                  <a:cubicBezTo>
                    <a:pt x="0" y="39119"/>
                    <a:pt x="39119" y="0"/>
                    <a:pt x="873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6754" y="1638300"/>
            <a:ext cx="9302550" cy="7589520"/>
            <a:chOff x="0" y="0"/>
            <a:chExt cx="23496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650" cy="2167467"/>
            </a:xfrm>
            <a:custGeom>
              <a:avLst/>
              <a:gdLst/>
              <a:ahLst/>
              <a:cxnLst/>
              <a:rect l="l" t="t" r="r" b="b"/>
              <a:pathLst>
                <a:path w="2349650" h="2167467">
                  <a:moveTo>
                    <a:pt x="44258" y="0"/>
                  </a:moveTo>
                  <a:lnTo>
                    <a:pt x="2305392" y="0"/>
                  </a:lnTo>
                  <a:cubicBezTo>
                    <a:pt x="2329835" y="0"/>
                    <a:pt x="2349650" y="19815"/>
                    <a:pt x="2349650" y="44258"/>
                  </a:cubicBezTo>
                  <a:lnTo>
                    <a:pt x="2349650" y="2123209"/>
                  </a:lnTo>
                  <a:cubicBezTo>
                    <a:pt x="2349650" y="2147652"/>
                    <a:pt x="2329835" y="2167467"/>
                    <a:pt x="2305392" y="2167467"/>
                  </a:cubicBezTo>
                  <a:lnTo>
                    <a:pt x="44258" y="2167467"/>
                  </a:lnTo>
                  <a:cubicBezTo>
                    <a:pt x="32520" y="2167467"/>
                    <a:pt x="21263" y="2162804"/>
                    <a:pt x="12963" y="2154504"/>
                  </a:cubicBezTo>
                  <a:cubicBezTo>
                    <a:pt x="4663" y="2146204"/>
                    <a:pt x="0" y="2134947"/>
                    <a:pt x="0" y="2123209"/>
                  </a:cubicBezTo>
                  <a:lnTo>
                    <a:pt x="0" y="44258"/>
                  </a:lnTo>
                  <a:cubicBezTo>
                    <a:pt x="0" y="19815"/>
                    <a:pt x="19815" y="0"/>
                    <a:pt x="442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26428">
            <a:off x="500862" y="8538050"/>
            <a:ext cx="2691166" cy="11010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1624875" y="2858363"/>
            <a:ext cx="7849391" cy="2158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678870" y="400853"/>
            <a:ext cx="1679416" cy="24207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71600" y="2113746"/>
            <a:ext cx="835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8120" y="3568199"/>
            <a:ext cx="3152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7160" y="4373785"/>
            <a:ext cx="81380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Trong mặt phẳng tọa độ Oxy, nửa đường tròn tâm O, bán kính R = 1 nằm phía trên trục hoành được gọi là </a:t>
            </a: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 đường tròn đơn vị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23" y="2199017"/>
            <a:ext cx="9854130" cy="64747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7215" y="790125"/>
            <a:ext cx="1202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GIÁ TRỊ LƯỢNG GIÁC CỦA MỘT GÓC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7429" y="1028700"/>
            <a:ext cx="15313143" cy="8229600"/>
            <a:chOff x="0" y="0"/>
            <a:chExt cx="403309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33091" cy="2167467"/>
            </a:xfrm>
            <a:custGeom>
              <a:avLst/>
              <a:gdLst/>
              <a:ahLst/>
              <a:cxnLst/>
              <a:rect l="l" t="t" r="r" b="b"/>
              <a:pathLst>
                <a:path w="4033091" h="2167467">
                  <a:moveTo>
                    <a:pt x="25784" y="0"/>
                  </a:moveTo>
                  <a:lnTo>
                    <a:pt x="4007307" y="0"/>
                  </a:lnTo>
                  <a:cubicBezTo>
                    <a:pt x="4021547" y="0"/>
                    <a:pt x="4033091" y="11544"/>
                    <a:pt x="4033091" y="25784"/>
                  </a:cubicBezTo>
                  <a:lnTo>
                    <a:pt x="4033091" y="2141682"/>
                  </a:lnTo>
                  <a:cubicBezTo>
                    <a:pt x="4033091" y="2155923"/>
                    <a:pt x="4021547" y="2167467"/>
                    <a:pt x="4007307" y="2167467"/>
                  </a:cubicBezTo>
                  <a:lnTo>
                    <a:pt x="25784" y="2167467"/>
                  </a:lnTo>
                  <a:cubicBezTo>
                    <a:pt x="18946" y="2167467"/>
                    <a:pt x="12388" y="2164750"/>
                    <a:pt x="7552" y="2159915"/>
                  </a:cubicBezTo>
                  <a:cubicBezTo>
                    <a:pt x="2717" y="2155079"/>
                    <a:pt x="0" y="2148521"/>
                    <a:pt x="0" y="2141682"/>
                  </a:cubicBezTo>
                  <a:lnTo>
                    <a:pt x="0" y="25784"/>
                  </a:lnTo>
                  <a:cubicBezTo>
                    <a:pt x="0" y="11544"/>
                    <a:pt x="11544" y="0"/>
                    <a:pt x="257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6" name="Picture 126"/>
          <p:cNvPicPr>
            <a:picLocks noChangeAspect="1"/>
          </p:cNvPicPr>
          <p:nvPr/>
        </p:nvPicPr>
        <p:blipFill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2447" y="479163"/>
            <a:ext cx="649356" cy="1454828"/>
          </a:xfrm>
          <a:prstGeom prst="rect">
            <a:avLst/>
          </a:prstGeom>
        </p:spPr>
      </p:pic>
      <p:pic>
        <p:nvPicPr>
          <p:cNvPr id="127" name="Picture 127"/>
          <p:cNvPicPr>
            <a:picLocks noChangeAspect="1"/>
          </p:cNvPicPr>
          <p:nvPr/>
        </p:nvPicPr>
        <p:blipFill>
          <a:blip r:embed="rId6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23139" y="7604389"/>
            <a:ext cx="1226058" cy="2109681"/>
          </a:xfrm>
          <a:prstGeom prst="rect">
            <a:avLst/>
          </a:prstGeom>
        </p:spPr>
      </p:pic>
      <p:pic>
        <p:nvPicPr>
          <p:cNvPr id="129" name="Picture 129"/>
          <p:cNvPicPr>
            <a:picLocks noChangeAspect="1"/>
          </p:cNvPicPr>
          <p:nvPr/>
        </p:nvPicPr>
        <p:blipFill>
          <a:blip r:embed="rId8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28293" y="394538"/>
            <a:ext cx="2295504" cy="1624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2806821" y="1409700"/>
                <a:ext cx="12228572" cy="1782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một góc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0</a:t>
                </a:r>
                <a14:m>
                  <m:oMath xmlns:m="http://schemas.openxmlformats.org/officeDocument/2006/math">
                    <m: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đó có duy nhất điểm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M(x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y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trên nửa đường tròn đơn vị nói trên để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𝑥𝑂𝑀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l-G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21" y="1409700"/>
                <a:ext cx="12228572" cy="1782347"/>
              </a:xfrm>
              <a:prstGeom prst="rect">
                <a:avLst/>
              </a:prstGeom>
              <a:blipFill rotWithShape="0">
                <a:blip r:embed="rId10"/>
                <a:stretch>
                  <a:fillRect l="-1496" r="-1545" b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6" name="Picture 1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60" y="3351276"/>
            <a:ext cx="9237454" cy="358444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21" y="6659255"/>
            <a:ext cx="1495559" cy="1370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332860" y="7046156"/>
                <a:ext cx="10702533" cy="1782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36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nl-NL" sz="3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nl-NL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3600" i="1" dirty="0" smtClean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:r>
                  <a:rPr lang="nl-NL" sz="36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 làm như thế nào?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860" y="7046156"/>
                <a:ext cx="10702533" cy="1782347"/>
              </a:xfrm>
              <a:prstGeom prst="rect">
                <a:avLst/>
              </a:prstGeom>
              <a:blipFill rotWithShape="0">
                <a:blip r:embed="rId13"/>
                <a:stretch>
                  <a:fillRect l="-1766" b="-6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ight Arrow 139"/>
          <p:cNvSpPr/>
          <p:nvPr/>
        </p:nvSpPr>
        <p:spPr>
          <a:xfrm>
            <a:off x="9905810" y="8343900"/>
            <a:ext cx="609600" cy="3153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676059" y="8141112"/>
            <a:ext cx="5799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sử dụng thước đo góc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9" grpId="0"/>
      <p:bldP spid="140" grpId="0" animBg="1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66800"/>
            <a:ext cx="16875646" cy="8341360"/>
            <a:chOff x="0" y="0"/>
            <a:chExt cx="23496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650" cy="2167467"/>
            </a:xfrm>
            <a:custGeom>
              <a:avLst/>
              <a:gdLst/>
              <a:ahLst/>
              <a:cxnLst/>
              <a:rect l="l" t="t" r="r" b="b"/>
              <a:pathLst>
                <a:path w="2349650" h="2167467">
                  <a:moveTo>
                    <a:pt x="44258" y="0"/>
                  </a:moveTo>
                  <a:lnTo>
                    <a:pt x="2305392" y="0"/>
                  </a:lnTo>
                  <a:cubicBezTo>
                    <a:pt x="2329835" y="0"/>
                    <a:pt x="2349650" y="19815"/>
                    <a:pt x="2349650" y="44258"/>
                  </a:cubicBezTo>
                  <a:lnTo>
                    <a:pt x="2349650" y="2123209"/>
                  </a:lnTo>
                  <a:cubicBezTo>
                    <a:pt x="2349650" y="2147652"/>
                    <a:pt x="2329835" y="2167467"/>
                    <a:pt x="2305392" y="2167467"/>
                  </a:cubicBezTo>
                  <a:lnTo>
                    <a:pt x="44258" y="2167467"/>
                  </a:lnTo>
                  <a:cubicBezTo>
                    <a:pt x="32520" y="2167467"/>
                    <a:pt x="21263" y="2162804"/>
                    <a:pt x="12963" y="2154504"/>
                  </a:cubicBezTo>
                  <a:cubicBezTo>
                    <a:pt x="4663" y="2146204"/>
                    <a:pt x="0" y="2134947"/>
                    <a:pt x="0" y="2123209"/>
                  </a:cubicBezTo>
                  <a:lnTo>
                    <a:pt x="0" y="44258"/>
                  </a:lnTo>
                  <a:cubicBezTo>
                    <a:pt x="0" y="19815"/>
                    <a:pt x="19815" y="0"/>
                    <a:pt x="442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247626" y="330323"/>
            <a:ext cx="1379732" cy="9951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58972" y="330323"/>
            <a:ext cx="1617628" cy="17489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3452" y="330323"/>
            <a:ext cx="570500" cy="127815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96442" y="1584109"/>
            <a:ext cx="1408506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2" y="1414183"/>
            <a:ext cx="990600" cy="9906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48872" y="2754706"/>
            <a:ext cx="1646728" cy="109339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000" y="2621250"/>
                <a:ext cx="137922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90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21250"/>
                <a:ext cx="13792200" cy="2585323"/>
              </a:xfrm>
              <a:prstGeom prst="rect">
                <a:avLst/>
              </a:prstGeom>
              <a:blipFill rotWithShape="0">
                <a:blip r:embed="rId13"/>
                <a:stretch>
                  <a:fillRect l="-1326" r="-1281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48872" y="5117214"/>
                <a:ext cx="15591328" cy="165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sin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M. 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72" y="5117214"/>
                <a:ext cx="15591328" cy="1651671"/>
              </a:xfrm>
              <a:prstGeom prst="rect">
                <a:avLst/>
              </a:prstGeom>
              <a:blipFill rotWithShape="0">
                <a:blip r:embed="rId14"/>
                <a:stretch>
                  <a:fillRect l="-1212" r="-1173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23" y="6128977"/>
            <a:ext cx="8142700" cy="315964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028700"/>
            <a:ext cx="8915400" cy="8229600"/>
            <a:chOff x="0" y="0"/>
            <a:chExt cx="1190152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0152" cy="2167467"/>
            </a:xfrm>
            <a:custGeom>
              <a:avLst/>
              <a:gdLst/>
              <a:ahLst/>
              <a:cxnLst/>
              <a:rect l="l" t="t" r="r" b="b"/>
              <a:pathLst>
                <a:path w="1190152" h="2167467">
                  <a:moveTo>
                    <a:pt x="87376" y="0"/>
                  </a:moveTo>
                  <a:lnTo>
                    <a:pt x="1102776" y="0"/>
                  </a:lnTo>
                  <a:cubicBezTo>
                    <a:pt x="1151032" y="0"/>
                    <a:pt x="1190152" y="39119"/>
                    <a:pt x="1190152" y="87376"/>
                  </a:cubicBezTo>
                  <a:lnTo>
                    <a:pt x="1190152" y="2080091"/>
                  </a:lnTo>
                  <a:cubicBezTo>
                    <a:pt x="1190152" y="2128347"/>
                    <a:pt x="1151032" y="2167467"/>
                    <a:pt x="1102776" y="2167467"/>
                  </a:cubicBezTo>
                  <a:lnTo>
                    <a:pt x="87376" y="2167467"/>
                  </a:lnTo>
                  <a:cubicBezTo>
                    <a:pt x="39119" y="2167467"/>
                    <a:pt x="0" y="2128347"/>
                    <a:pt x="0" y="2080091"/>
                  </a:cubicBezTo>
                  <a:lnTo>
                    <a:pt x="0" y="87376"/>
                  </a:lnTo>
                  <a:cubicBezTo>
                    <a:pt x="0" y="39119"/>
                    <a:pt x="39119" y="0"/>
                    <a:pt x="873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53599" y="1028700"/>
            <a:ext cx="7924801" cy="8229600"/>
            <a:chOff x="0" y="0"/>
            <a:chExt cx="23496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9650" cy="2167467"/>
            </a:xfrm>
            <a:custGeom>
              <a:avLst/>
              <a:gdLst/>
              <a:ahLst/>
              <a:cxnLst/>
              <a:rect l="l" t="t" r="r" b="b"/>
              <a:pathLst>
                <a:path w="2349650" h="2167467">
                  <a:moveTo>
                    <a:pt x="44258" y="0"/>
                  </a:moveTo>
                  <a:lnTo>
                    <a:pt x="2305392" y="0"/>
                  </a:lnTo>
                  <a:cubicBezTo>
                    <a:pt x="2329835" y="0"/>
                    <a:pt x="2349650" y="19815"/>
                    <a:pt x="2349650" y="44258"/>
                  </a:cubicBezTo>
                  <a:lnTo>
                    <a:pt x="2349650" y="2123209"/>
                  </a:lnTo>
                  <a:cubicBezTo>
                    <a:pt x="2349650" y="2147652"/>
                    <a:pt x="2329835" y="2167467"/>
                    <a:pt x="2305392" y="2167467"/>
                  </a:cubicBezTo>
                  <a:lnTo>
                    <a:pt x="44258" y="2167467"/>
                  </a:lnTo>
                  <a:cubicBezTo>
                    <a:pt x="32520" y="2167467"/>
                    <a:pt x="21263" y="2162804"/>
                    <a:pt x="12963" y="2154504"/>
                  </a:cubicBezTo>
                  <a:cubicBezTo>
                    <a:pt x="4663" y="2146204"/>
                    <a:pt x="0" y="2134947"/>
                    <a:pt x="0" y="2123209"/>
                  </a:cubicBezTo>
                  <a:lnTo>
                    <a:pt x="0" y="44258"/>
                  </a:lnTo>
                  <a:cubicBezTo>
                    <a:pt x="0" y="19815"/>
                    <a:pt x="19815" y="0"/>
                    <a:pt x="442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 t="10177" r="81180" b="72595"/>
          <a:stretch>
            <a:fillRect/>
          </a:stretch>
        </p:blipFill>
        <p:spPr>
          <a:xfrm>
            <a:off x="1262964" y="3690273"/>
            <a:ext cx="316062" cy="417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t="10177" r="81180" b="72595"/>
          <a:stretch>
            <a:fillRect/>
          </a:stretch>
        </p:blipFill>
        <p:spPr>
          <a:xfrm>
            <a:off x="1262964" y="4776820"/>
            <a:ext cx="316062" cy="4170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t="10177" r="81180" b="72595"/>
          <a:stretch>
            <a:fillRect/>
          </a:stretch>
        </p:blipFill>
        <p:spPr>
          <a:xfrm>
            <a:off x="1262964" y="6782195"/>
            <a:ext cx="316062" cy="41701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960025" y="691655"/>
            <a:ext cx="2697923" cy="1773906"/>
            <a:chOff x="3704452" y="1181100"/>
            <a:chExt cx="2697923" cy="177390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122" y="1181100"/>
              <a:ext cx="2546584" cy="177390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704452" y="1589898"/>
              <a:ext cx="2697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960025" y="3314700"/>
                <a:ext cx="7162800" cy="5068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M trùng với điểm 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M nằm trên cung AC (không trùng điểm C và A).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M nằm trên cung CB (không trùng C và B).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25" y="3314700"/>
                <a:ext cx="7162800" cy="5068054"/>
              </a:xfrm>
              <a:prstGeom prst="rect">
                <a:avLst/>
              </a:prstGeom>
              <a:blipFill rotWithShape="0">
                <a:blip r:embed="rId4"/>
                <a:stretch>
                  <a:fillRect l="-3064" r="-2979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249630" y="2646369"/>
            <a:ext cx="96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10800" y="14097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b):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165030" y="2334845"/>
                <a:ext cx="7218486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func>
                      <m:funcPr>
                        <m:ctrlPr>
                          <a:rPr lang="en-US" sz="3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b>
                        </m:sSub>
                      </m:fName>
                      <m:e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Ox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030" y="2334845"/>
                <a:ext cx="7218486" cy="2585323"/>
              </a:xfrm>
              <a:prstGeom prst="rect">
                <a:avLst/>
              </a:prstGeom>
              <a:blipFill rotWithShape="0">
                <a:blip r:embed="rId5"/>
                <a:stretch>
                  <a:fillRect l="-2532" r="-2532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4033228"/>
            <a:ext cx="8034544" cy="5279147"/>
          </a:xfrm>
          <a:prstGeom prst="rect">
            <a:avLst/>
          </a:prstGeom>
        </p:spPr>
      </p:pic>
      <p:pic>
        <p:nvPicPr>
          <p:cNvPr id="35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310120" y="8050803"/>
            <a:ext cx="1475476" cy="2107082"/>
          </a:xfrm>
          <a:prstGeom prst="rect">
            <a:avLst/>
          </a:prstGeom>
        </p:spPr>
      </p:pic>
      <p:pic>
        <p:nvPicPr>
          <p:cNvPr id="37" name="Picture 19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6382784" y="8772868"/>
            <a:ext cx="1619571" cy="1260185"/>
          </a:xfrm>
          <a:prstGeom prst="rect">
            <a:avLst/>
          </a:prstGeom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233864">
            <a:off x="15970178" y="-346963"/>
            <a:ext cx="956436" cy="246173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1403</Words>
  <Application>Microsoft Office PowerPoint</Application>
  <PresentationFormat>Custom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Wingdings 2</vt:lpstr>
      <vt:lpstr>Times New Roman</vt:lpstr>
      <vt:lpstr>Wingdings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Mr Khanh</cp:lastModifiedBy>
  <cp:revision>8</cp:revision>
  <dcterms:created xsi:type="dcterms:W3CDTF">2006-08-16T00:00:00Z</dcterms:created>
  <dcterms:modified xsi:type="dcterms:W3CDTF">2025-02-02T13:38:25Z</dcterms:modified>
  <dc:identifier>DAFJvqhW20A</dc:identifier>
</cp:coreProperties>
</file>