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6208" r:id="rId2"/>
    <p:sldId id="403" r:id="rId3"/>
    <p:sldId id="258" r:id="rId4"/>
    <p:sldId id="405" r:id="rId5"/>
    <p:sldId id="409" r:id="rId6"/>
    <p:sldId id="410" r:id="rId7"/>
    <p:sldId id="415" r:id="rId8"/>
    <p:sldId id="416" r:id="rId9"/>
    <p:sldId id="417" r:id="rId10"/>
    <p:sldId id="419" r:id="rId11"/>
    <p:sldId id="418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6208"/>
            <p14:sldId id="403"/>
            <p14:sldId id="258"/>
            <p14:sldId id="405"/>
            <p14:sldId id="409"/>
            <p14:sldId id="410"/>
            <p14:sldId id="415"/>
            <p14:sldId id="416"/>
            <p14:sldId id="417"/>
            <p14:sldId id="419"/>
            <p14:sldId id="4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BCD8"/>
    <a:srgbClr val="DADFD9"/>
    <a:srgbClr val="D5DAD4"/>
    <a:srgbClr val="660033"/>
    <a:srgbClr val="4D4D4D"/>
    <a:srgbClr val="000000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6" autoAdjust="0"/>
    <p:restoredTop sz="92669" autoAdjust="0"/>
  </p:normalViewPr>
  <p:slideViewPr>
    <p:cSldViewPr>
      <p:cViewPr varScale="1">
        <p:scale>
          <a:sx n="78" d="100"/>
          <a:sy n="78" d="100"/>
        </p:scale>
        <p:origin x="907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e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2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7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7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61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3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33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4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wmf"/><Relationship Id="rId11" Type="http://schemas.openxmlformats.org/officeDocument/2006/relationships/image" Target="../media/image59.png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5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61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0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3.wmf"/><Relationship Id="rId15" Type="http://schemas.openxmlformats.org/officeDocument/2006/relationships/image" Target="../media/image17.emf"/><Relationship Id="rId23" Type="http://schemas.openxmlformats.org/officeDocument/2006/relationships/image" Target="../media/image21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emf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11" Type="http://schemas.openxmlformats.org/officeDocument/2006/relationships/image" Target="../media/image26.e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4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3.wmf"/><Relationship Id="rId5" Type="http://schemas.openxmlformats.org/officeDocument/2006/relationships/image" Target="../media/image37.png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36.png"/><Relationship Id="rId9" Type="http://schemas.openxmlformats.org/officeDocument/2006/relationships/image" Target="../media/image32.wmf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4.png"/><Relationship Id="rId5" Type="http://schemas.openxmlformats.org/officeDocument/2006/relationships/image" Target="../media/image42.pn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4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54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52.png"/><Relationship Id="rId1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wmf"/><Relationship Id="rId11" Type="http://schemas.openxmlformats.org/officeDocument/2006/relationships/image" Target="../media/image51.png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48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4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" y="893"/>
            <a:ext cx="12188825" cy="6856214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 rot="-2104014">
            <a:off x="287000" y="509007"/>
            <a:ext cx="3240584" cy="2863498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101573" y="-227647"/>
            <a:ext cx="11836848" cy="8000047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58" tIns="33858" rIns="33858" bIns="33858" rtlCol="0" anchor="ctr"/>
              <a:lstStyle/>
              <a:p>
                <a:pPr algn="ctr">
                  <a:lnSpc>
                    <a:spcPts val="1772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58" tIns="33858" rIns="33858" bIns="33858" rtlCol="0" anchor="ctr"/>
              <a:lstStyle/>
              <a:p>
                <a:pPr algn="ctr">
                  <a:lnSpc>
                    <a:spcPts val="1772"/>
                  </a:lnSpc>
                </a:pPr>
                <a:endParaRPr sz="120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58" tIns="33858" rIns="33858" bIns="33858" rtlCol="0" anchor="ctr"/>
              <a:lstStyle/>
              <a:p>
                <a:pPr algn="ctr">
                  <a:lnSpc>
                    <a:spcPts val="1772"/>
                  </a:lnSpc>
                </a:pPr>
                <a:endParaRPr sz="120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58" tIns="33858" rIns="33858" bIns="33858" rtlCol="0" anchor="ctr"/>
              <a:lstStyle/>
              <a:p>
                <a:pPr algn="ctr">
                  <a:lnSpc>
                    <a:spcPts val="1772"/>
                  </a:lnSpc>
                </a:pPr>
                <a:endParaRPr sz="1200"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9259338" flipH="1">
            <a:off x="10557592" y="5145181"/>
            <a:ext cx="1116834" cy="1473043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2" name="Freeform 22"/>
          <p:cNvSpPr/>
          <p:nvPr/>
        </p:nvSpPr>
        <p:spPr>
          <a:xfrm rot="-5130068">
            <a:off x="-820781" y="4515781"/>
            <a:ext cx="3002159" cy="3055632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Rectangle 24"/>
          <p:cNvSpPr/>
          <p:nvPr/>
        </p:nvSpPr>
        <p:spPr>
          <a:xfrm>
            <a:off x="1400644" y="280221"/>
            <a:ext cx="9701638" cy="6877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99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99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99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THPT NGÔ LÊ TÂN</a:t>
            </a:r>
          </a:p>
          <a:p>
            <a:pPr algn="ctr">
              <a:lnSpc>
                <a:spcPct val="150000"/>
              </a:lnSpc>
            </a:pPr>
            <a:r>
              <a:rPr lang="en-US" sz="499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12A4</a:t>
            </a:r>
          </a:p>
          <a:p>
            <a:pPr algn="ctr">
              <a:lnSpc>
                <a:spcPct val="150000"/>
              </a:lnSpc>
            </a:pPr>
            <a:r>
              <a:rPr lang="en-US" sz="499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ĐÀO THỊ TH</a:t>
            </a:r>
            <a:r>
              <a:rPr lang="vi-VN" sz="499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99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</a:p>
          <a:p>
            <a:pPr algn="ctr">
              <a:lnSpc>
                <a:spcPct val="150000"/>
              </a:lnSpc>
            </a:pPr>
            <a:r>
              <a:rPr lang="vi-VN" sz="499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99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</a:t>
            </a:r>
            <a:r>
              <a:rPr lang="vi-VN" sz="499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9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TỌA ĐỘ CỦA CÁC PHÉP TOÁN VECT</a:t>
            </a:r>
            <a:r>
              <a:rPr lang="vi-VN" sz="499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99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2)</a:t>
            </a:r>
            <a:endParaRPr lang="en-US" sz="4999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49863"/>
      </p:ext>
    </p:extLst>
  </p:cSld>
  <p:clrMapOvr>
    <a:masterClrMapping/>
  </p:clrMapOvr>
  <p:transition spd="med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212" y="3396486"/>
            <a:ext cx="1164437" cy="27434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65429" y="3670435"/>
            <a:ext cx="8957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Gọi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/>
              <a:t> là đỉnh của hình hộp chữ nhật nằm trên mặt phẳng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/>
              <a:t>và không nằm trên các trục. Gọi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/>
              <a:t> là đỉnh của hình hộp chữ nhật nằm trên mặt </a:t>
            </a: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478213" y="4388759"/>
            <a:ext cx="5596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phẳng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vi-VN"/>
              <a:t> và không nằm trên các trục. </a:t>
            </a:r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89241" y="4934185"/>
            <a:ext cx="7508949" cy="1569660"/>
            <a:chOff x="589241" y="4934185"/>
            <a:chExt cx="7508949" cy="1569660"/>
          </a:xfrm>
        </p:grpSpPr>
        <p:sp>
          <p:nvSpPr>
            <p:cNvPr id="20" name="Rectangle 19"/>
            <p:cNvSpPr/>
            <p:nvPr/>
          </p:nvSpPr>
          <p:spPr>
            <a:xfrm>
              <a:off x="589241" y="4934185"/>
              <a:ext cx="750894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/>
                <a:t>Trần nhà có hình chữ nhật nên điểm treo đèn (là tâm của hình chữ nhật) là trung điểm của đường chéo </a:t>
              </a:r>
              <a:r>
                <a:rPr lang="vi-V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r>
                <a:rPr lang="vi-VN"/>
                <a:t>. Vì  </a:t>
              </a:r>
              <a:r>
                <a:rPr lang="en-US"/>
                <a:t>                             </a:t>
              </a:r>
              <a:r>
                <a:rPr lang="vi-VN"/>
                <a:t>nên toạ độ của điểm treo đèn là  .</a:t>
              </a:r>
              <a:endParaRPr lang="en-US"/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6510617"/>
                </p:ext>
              </p:extLst>
            </p:nvPr>
          </p:nvGraphicFramePr>
          <p:xfrm>
            <a:off x="976180" y="5673859"/>
            <a:ext cx="257175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979" name="Equation" r:id="rId5" imgW="1320480" imgH="253800" progId="Equation.DSMT4">
                    <p:embed/>
                  </p:oleObj>
                </mc:Choice>
                <mc:Fallback>
                  <p:oleObj name="Equation" r:id="rId5" imgW="13204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6180" y="5673859"/>
                          <a:ext cx="2571750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6"/>
          <p:cNvGrpSpPr/>
          <p:nvPr/>
        </p:nvGrpSpPr>
        <p:grpSpPr>
          <a:xfrm>
            <a:off x="8231055" y="3460333"/>
            <a:ext cx="3922230" cy="2987217"/>
            <a:chOff x="8231055" y="3460333"/>
            <a:chExt cx="3922230" cy="29872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31055" y="3460333"/>
              <a:ext cx="3922230" cy="298721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1504612" y="4038600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26BCD8"/>
                  </a:solidFill>
                </a:rPr>
                <a:t>B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368253" y="4460578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26BCD8"/>
                  </a:solidFill>
                </a:rPr>
                <a:t>A</a:t>
              </a:r>
            </a:p>
          </p:txBody>
        </p:sp>
      </p:grp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876694"/>
              </p:ext>
            </p:extLst>
          </p:nvPr>
        </p:nvGraphicFramePr>
        <p:xfrm>
          <a:off x="3593321" y="6159315"/>
          <a:ext cx="1170615" cy="544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80" name="Equation" r:id="rId8" imgW="545760" imgH="253800" progId="Equation.DSMT4">
                  <p:embed/>
                </p:oleObj>
              </mc:Choice>
              <mc:Fallback>
                <p:oleObj name="Equation" r:id="rId8" imgW="545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93321" y="6159315"/>
                        <a:ext cx="1170615" cy="544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448" y="-43047"/>
            <a:ext cx="12168671" cy="1572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1" y="1422018"/>
            <a:ext cx="12180864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3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585" y="1968073"/>
            <a:ext cx="1164437" cy="274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549" y="1968073"/>
            <a:ext cx="4932661" cy="376861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066212" y="586138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</a:rPr>
              <a:t>Hình.2.52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6057" y="2335159"/>
            <a:ext cx="6575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Khoảng cách từ tàu thám hiểm đến ra đa là 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442175"/>
              </p:ext>
            </p:extLst>
          </p:nvPr>
        </p:nvGraphicFramePr>
        <p:xfrm>
          <a:off x="1370012" y="2896444"/>
          <a:ext cx="3737056" cy="643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0" name="Equation" r:id="rId6" imgW="1917360" imgH="330120" progId="Equation.DSMT4">
                  <p:embed/>
                </p:oleObj>
              </mc:Choice>
              <mc:Fallback>
                <p:oleObj name="Equation" r:id="rId6" imgW="19173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70012" y="2896444"/>
                        <a:ext cx="3737056" cy="643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616057" y="3557354"/>
            <a:ext cx="6565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/>
              <a:t>Khoảng cách này lớn hơn phạm vi theo dõi của radar nên radar không thể phát hiện được tàu thám hiểm.</a:t>
            </a:r>
            <a:endParaRPr lang="en-US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793"/>
            <a:ext cx="12339373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4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50812" y="5181600"/>
            <a:ext cx="11887200" cy="1371600"/>
          </a:xfrm>
          <a:prstGeom prst="roundRect">
            <a:avLst>
              <a:gd name="adj" fmla="val 4061"/>
            </a:avLst>
          </a:prstGeom>
          <a:solidFill>
            <a:srgbClr val="DADFD9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50812" y="102631"/>
            <a:ext cx="11887200" cy="1821598"/>
          </a:xfrm>
          <a:prstGeom prst="roundRect">
            <a:avLst>
              <a:gd name="adj" fmla="val 4061"/>
            </a:avLst>
          </a:prstGeom>
          <a:solidFill>
            <a:srgbClr val="DADFD9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4716" y="162791"/>
            <a:ext cx="120380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b="1"/>
              <a:t>Những căn nhà gỗ được phác thảo dưới dạng một hình lăng trụ đứng tam giác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OAB.O'A'B'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b="1"/>
              <a:t>Với hệ trục toạ độ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/>
              <a:t>thể hiện như Hình </a:t>
            </a:r>
            <a:r>
              <a:rPr lang="vi-VN"/>
              <a:t>(đơn vị đo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vi-VN"/>
              <a:t>), </a:t>
            </a:r>
            <a:r>
              <a:rPr lang="vi-VN" b="1"/>
              <a:t>hai điểm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/>
              <a:t>và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B' </a:t>
            </a:r>
            <a:r>
              <a:rPr lang="vi-VN" b="1"/>
              <a:t>có toạ độ lần lượt là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(240; 450; 0) </a:t>
            </a:r>
            <a:r>
              <a:rPr lang="vi-VN" b="1"/>
              <a:t>và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(120; 450; 300). </a:t>
            </a:r>
            <a:r>
              <a:rPr lang="vi-VN" b="1"/>
              <a:t>Từ những thông tin trên, có thể tính được kích thước mỗi chiều của những căn nhà gỗ hay không?</a:t>
            </a:r>
            <a:endParaRPr lang="en-US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562" t="3488" r="6729" b="22093"/>
          <a:stretch/>
        </p:blipFill>
        <p:spPr>
          <a:xfrm>
            <a:off x="1674812" y="2057401"/>
            <a:ext cx="9476038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308" y="5257800"/>
            <a:ext cx="11971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Câu hỏi trên cũng có nghĩa là n</a:t>
            </a:r>
            <a:r>
              <a:rPr lang="vi-VN" b="1"/>
              <a:t>ếu như chúng ta biết toạ độ các điểm trong không gian, liệu chúng ta có thể tính được khoảng cách giữa hai điểm đó hay không? </a:t>
            </a:r>
            <a:endParaRPr lang="en-US" b="1"/>
          </a:p>
          <a:p>
            <a:r>
              <a:rPr lang="en-US" b="1"/>
              <a:t>                        </a:t>
            </a:r>
            <a:r>
              <a:rPr lang="vi-VN" b="1">
                <a:solidFill>
                  <a:srgbClr val="C00000"/>
                </a:solidFill>
              </a:rPr>
              <a:t>Ta sẽ đi tìm hiểu</a:t>
            </a:r>
            <a:r>
              <a:rPr lang="en-US" b="1">
                <a:solidFill>
                  <a:srgbClr val="C00000"/>
                </a:solidFill>
              </a:rPr>
              <a:t> vấn đề đó trong</a:t>
            </a:r>
            <a:r>
              <a:rPr lang="vi-VN" b="1">
                <a:solidFill>
                  <a:srgbClr val="C00000"/>
                </a:solidFill>
              </a:rPr>
              <a:t> bài học hôm nay</a:t>
            </a: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1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635" y="338796"/>
            <a:ext cx="11537587" cy="6854307"/>
            <a:chOff x="0" y="0"/>
            <a:chExt cx="4559246" cy="2458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22809" y="0"/>
                  </a:moveTo>
                  <a:lnTo>
                    <a:pt x="4536438" y="0"/>
                  </a:lnTo>
                  <a:cubicBezTo>
                    <a:pt x="4549035" y="0"/>
                    <a:pt x="4559247" y="10212"/>
                    <a:pt x="4559247" y="22809"/>
                  </a:cubicBezTo>
                  <a:lnTo>
                    <a:pt x="4559247" y="2435419"/>
                  </a:lnTo>
                  <a:cubicBezTo>
                    <a:pt x="4559247" y="2448016"/>
                    <a:pt x="4549035" y="2458227"/>
                    <a:pt x="4536438" y="2458227"/>
                  </a:cubicBezTo>
                  <a:lnTo>
                    <a:pt x="22809" y="2458227"/>
                  </a:lnTo>
                  <a:cubicBezTo>
                    <a:pt x="10212" y="2458227"/>
                    <a:pt x="0" y="2448016"/>
                    <a:pt x="0" y="2435419"/>
                  </a:cubicBezTo>
                  <a:lnTo>
                    <a:pt x="0" y="22809"/>
                  </a:lnTo>
                  <a:cubicBezTo>
                    <a:pt x="0" y="10212"/>
                    <a:pt x="10212" y="0"/>
                    <a:pt x="22809" y="0"/>
                  </a:cubicBezTo>
                  <a:close/>
                </a:path>
              </a:pathLst>
            </a:custGeom>
            <a:solidFill>
              <a:srgbClr val="5D546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58" tIns="33858" rIns="33858" bIns="33858" rtlCol="0" anchor="ctr"/>
            <a:lstStyle/>
            <a:p>
              <a:pPr algn="ctr">
                <a:lnSpc>
                  <a:spcPts val="1772"/>
                </a:lnSpc>
              </a:pPr>
              <a:endParaRPr sz="1600"/>
            </a:p>
          </p:txBody>
        </p:sp>
      </p:grpSp>
      <p:sp>
        <p:nvSpPr>
          <p:cNvPr id="8" name="Freeform 8"/>
          <p:cNvSpPr/>
          <p:nvPr/>
        </p:nvSpPr>
        <p:spPr>
          <a:xfrm>
            <a:off x="10903263" y="-126074"/>
            <a:ext cx="599940" cy="1224366"/>
          </a:xfrm>
          <a:custGeom>
            <a:avLst/>
            <a:gdLst/>
            <a:ahLst/>
            <a:cxnLst/>
            <a:rect l="l" t="t" r="r" b="b"/>
            <a:pathLst>
              <a:path w="900144" h="1837028">
                <a:moveTo>
                  <a:pt x="0" y="0"/>
                </a:moveTo>
                <a:lnTo>
                  <a:pt x="900144" y="0"/>
                </a:lnTo>
                <a:lnTo>
                  <a:pt x="900144" y="1837028"/>
                </a:lnTo>
                <a:lnTo>
                  <a:pt x="0" y="18370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85651" y="-126074"/>
            <a:ext cx="599940" cy="1224366"/>
          </a:xfrm>
          <a:custGeom>
            <a:avLst/>
            <a:gdLst/>
            <a:ahLst/>
            <a:cxnLst/>
            <a:rect l="l" t="t" r="r" b="b"/>
            <a:pathLst>
              <a:path w="900144" h="1837028">
                <a:moveTo>
                  <a:pt x="0" y="0"/>
                </a:moveTo>
                <a:lnTo>
                  <a:pt x="900144" y="0"/>
                </a:lnTo>
                <a:lnTo>
                  <a:pt x="900144" y="1837028"/>
                </a:lnTo>
                <a:lnTo>
                  <a:pt x="0" y="18370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5"/>
          <p:cNvSpPr txBox="1"/>
          <p:nvPr/>
        </p:nvSpPr>
        <p:spPr>
          <a:xfrm>
            <a:off x="385652" y="304800"/>
            <a:ext cx="11477554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spc="261">
                <a:solidFill>
                  <a:srgbClr val="FFFF00"/>
                </a:solidFill>
              </a:rPr>
              <a:t>CHƯƠNG I</a:t>
            </a:r>
            <a:r>
              <a:rPr lang="en-US" sz="4800" b="1" spc="261">
                <a:solidFill>
                  <a:srgbClr val="FFFF00"/>
                </a:solidFill>
              </a:rPr>
              <a:t>I</a:t>
            </a:r>
            <a:r>
              <a:rPr lang="vi-VN" sz="4800" b="1" spc="261">
                <a:solidFill>
                  <a:srgbClr val="FFFF00"/>
                </a:solidFill>
              </a:rPr>
              <a:t>. </a:t>
            </a:r>
            <a:r>
              <a:rPr lang="en-US" sz="4800" b="1" spc="261">
                <a:solidFill>
                  <a:srgbClr val="FFFF00"/>
                </a:solidFill>
              </a:rPr>
              <a:t>VECT</a:t>
            </a:r>
            <a:r>
              <a:rPr lang="vi-VN" sz="4800" b="1" spc="261">
                <a:solidFill>
                  <a:srgbClr val="FFFF00"/>
                </a:solidFill>
              </a:rPr>
              <a:t>Ơ</a:t>
            </a:r>
            <a:r>
              <a:rPr lang="en-US" sz="4800" b="1" spc="261">
                <a:solidFill>
                  <a:srgbClr val="FFFF00"/>
                </a:solidFill>
              </a:rPr>
              <a:t> VÀ HỆ TRỤC TỌA ĐỘ TRONG KHÔNG GIAN</a:t>
            </a:r>
            <a:endParaRPr lang="vi-VN" sz="4800" b="1" spc="26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3263" y="2209800"/>
            <a:ext cx="11537591" cy="5219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800"/>
              </a:spcBef>
            </a:pPr>
            <a:r>
              <a:rPr lang="nn-NO" sz="4000" b="1" kern="0" cap="all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8: </a:t>
            </a:r>
            <a:r>
              <a:rPr lang="en-US" sz="4000" b="1" spc="261">
                <a:solidFill>
                  <a:schemeClr val="bg1"/>
                </a:solidFill>
              </a:rPr>
              <a:t>BIỂU THỨC TỌA ĐỘ CỦA CÁC PHÉP TOÁN VECT</a:t>
            </a:r>
            <a:r>
              <a:rPr lang="vi-VN" sz="4000" b="1" spc="261">
                <a:solidFill>
                  <a:schemeClr val="bg1"/>
                </a:solidFill>
              </a:rPr>
              <a:t>Ơ</a:t>
            </a:r>
            <a:endParaRPr lang="en-US" sz="4000" b="1" spc="261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800"/>
              </a:spcBef>
            </a:pPr>
            <a:r>
              <a:rPr lang="en-US" sz="4600" b="1" kern="0" spc="261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3. Vận dụng tọa độ của vec t</a:t>
            </a:r>
            <a:r>
              <a:rPr lang="vi-VN" sz="4600" b="1" kern="0" spc="261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600" b="1" kern="0" spc="261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một số bài toán có liên quan đến </a:t>
            </a:r>
          </a:p>
          <a:p>
            <a:pPr algn="ctr">
              <a:lnSpc>
                <a:spcPct val="150000"/>
              </a:lnSpc>
              <a:spcBef>
                <a:spcPts val="800"/>
              </a:spcBef>
            </a:pPr>
            <a:r>
              <a:rPr lang="en-US" sz="4600" b="1" kern="0" spc="261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tiễn</a:t>
            </a:r>
            <a:endParaRPr lang="en-US" sz="4600" b="1" kern="0" dirty="0">
              <a:solidFill>
                <a:schemeClr val="bg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63934" y="5122482"/>
            <a:ext cx="1190117" cy="1437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5612" y="5430105"/>
            <a:ext cx="1235242" cy="1109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2787" y="62746"/>
            <a:ext cx="12039600" cy="2362200"/>
          </a:xfrm>
          <a:prstGeom prst="roundRect">
            <a:avLst>
              <a:gd name="adj" fmla="val 5919"/>
            </a:avLst>
          </a:prstGeom>
          <a:solidFill>
            <a:srgbClr val="F9F0DB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382406"/>
              </p:ext>
            </p:extLst>
          </p:nvPr>
        </p:nvGraphicFramePr>
        <p:xfrm>
          <a:off x="6549787" y="654645"/>
          <a:ext cx="35147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82" name="Equation" r:id="rId4" imgW="1803240" imgH="431640" progId="Equation.DSMT4">
                  <p:embed/>
                </p:oleObj>
              </mc:Choice>
              <mc:Fallback>
                <p:oleObj name="Equation" r:id="rId4" imgW="1803240" imgH="43164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9787" y="654645"/>
                        <a:ext cx="3514725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607278"/>
              </p:ext>
            </p:extLst>
          </p:nvPr>
        </p:nvGraphicFramePr>
        <p:xfrm>
          <a:off x="6216388" y="1480477"/>
          <a:ext cx="522128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83" name="Equation" r:id="rId6" imgW="2679480" imgH="431640" progId="Equation.DSMT4">
                  <p:embed/>
                </p:oleObj>
              </mc:Choice>
              <mc:Fallback>
                <p:oleObj name="Equation" r:id="rId6" imgW="2679480" imgH="43164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16388" y="1480477"/>
                        <a:ext cx="5221288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4787" y="796579"/>
            <a:ext cx="5812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/>
              <a:t>Tọa độ trung điểm đoạn thẳng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b="1"/>
              <a:t> là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774" y="119242"/>
            <a:ext cx="7841255" cy="646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3504" y="141966"/>
            <a:ext cx="4495800" cy="5567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4787" y="1671127"/>
            <a:ext cx="5381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/>
              <a:t>Tọa độ trọng tâm tam giác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b="1"/>
              <a:t> là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FA8ED1-966E-4D20-91FD-72A7996314B6}"/>
              </a:ext>
            </a:extLst>
          </p:cNvPr>
          <p:cNvGrpSpPr/>
          <p:nvPr/>
        </p:nvGrpSpPr>
        <p:grpSpPr>
          <a:xfrm>
            <a:off x="415508" y="2590800"/>
            <a:ext cx="11302157" cy="857164"/>
            <a:chOff x="415508" y="5322189"/>
            <a:chExt cx="11302157" cy="8571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FBE58A4-ABDA-47F8-A708-B9B9845A7723}"/>
                </a:ext>
              </a:extLst>
            </p:cNvPr>
            <p:cNvSpPr/>
            <p:nvPr/>
          </p:nvSpPr>
          <p:spPr>
            <a:xfrm>
              <a:off x="415508" y="5348356"/>
              <a:ext cx="866455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b="1"/>
                <a:t>Trong không gian 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xyz,</a:t>
              </a:r>
              <a:r>
                <a:rPr lang="en-US" b="1"/>
                <a:t> tích vô hướng của 2 vectơ</a:t>
              </a:r>
            </a:p>
            <a:p>
              <a:r>
                <a:rPr lang="en-US" b="1"/>
                <a:t>     được xác định bởi công thức:                                           </a:t>
              </a:r>
            </a:p>
          </p:txBody>
        </p:sp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F110BE47-279B-456C-8D3B-CE2D05FF28A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2450597"/>
                </p:ext>
              </p:extLst>
            </p:nvPr>
          </p:nvGraphicFramePr>
          <p:xfrm>
            <a:off x="8190987" y="5364258"/>
            <a:ext cx="1657350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884" name="Equation" r:id="rId10" imgW="761760" imgH="203040" progId="Equation.DSMT4">
                    <p:embed/>
                  </p:oleObj>
                </mc:Choice>
                <mc:Fallback>
                  <p:oleObj name="Equation" r:id="rId10" imgW="761760" imgH="203040" progId="Equation.DSMT4">
                    <p:embed/>
                    <p:pic>
                      <p:nvPicPr>
                        <p:cNvPr id="59" name="Object 58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190987" y="5364258"/>
                          <a:ext cx="1657350" cy="441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D3F8DFFD-CFCF-46B6-9E76-130BBCB358D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4129200"/>
                </p:ext>
              </p:extLst>
            </p:nvPr>
          </p:nvGraphicFramePr>
          <p:xfrm>
            <a:off x="9841241" y="5322189"/>
            <a:ext cx="1876424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885" name="Equation" r:id="rId12" imgW="863280" imgH="241200" progId="Equation.DSMT4">
                    <p:embed/>
                  </p:oleObj>
                </mc:Choice>
                <mc:Fallback>
                  <p:oleObj name="Equation" r:id="rId12" imgW="863280" imgH="241200" progId="Equation.DSMT4">
                    <p:embed/>
                    <p:pic>
                      <p:nvPicPr>
                        <p:cNvPr id="60" name="Object 59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9841241" y="5322189"/>
                          <a:ext cx="1876424" cy="5254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6A7E95E-8556-46EF-B150-C651755D6D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562221"/>
              </p:ext>
            </p:extLst>
          </p:nvPr>
        </p:nvGraphicFramePr>
        <p:xfrm>
          <a:off x="5408612" y="2895600"/>
          <a:ext cx="2819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86" name="Equation" r:id="rId14" imgW="2819329" imgH="571382" progId="Equation.DSMT4">
                  <p:embed/>
                </p:oleObj>
              </mc:Choice>
              <mc:Fallback>
                <p:oleObj name="Equation" r:id="rId14" imgW="2819329" imgH="5713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08612" y="2895600"/>
                        <a:ext cx="28194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327016BD-D215-4FE9-807A-0A0C0551460E}"/>
              </a:ext>
            </a:extLst>
          </p:cNvPr>
          <p:cNvSpPr/>
          <p:nvPr/>
        </p:nvSpPr>
        <p:spPr>
          <a:xfrm>
            <a:off x="130674" y="3705110"/>
            <a:ext cx="11963400" cy="2086090"/>
          </a:xfrm>
          <a:prstGeom prst="roundRect">
            <a:avLst>
              <a:gd name="adj" fmla="val 5919"/>
            </a:avLst>
          </a:prstGeom>
          <a:solidFill>
            <a:srgbClr val="F9F0DB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6E65A17-F7D7-4A7A-A4EA-CB3970F817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190325"/>
              </p:ext>
            </p:extLst>
          </p:nvPr>
        </p:nvGraphicFramePr>
        <p:xfrm>
          <a:off x="674976" y="4243706"/>
          <a:ext cx="375761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87" name="Equation" r:id="rId16" imgW="1726920" imgH="241200" progId="Equation.DSMT4">
                  <p:embed/>
                </p:oleObj>
              </mc:Choice>
              <mc:Fallback>
                <p:oleObj name="Equation" r:id="rId16" imgW="1726920" imgH="2412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74976" y="4243706"/>
                        <a:ext cx="3757612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7A2995EF-6654-49B4-A309-47321F42CB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370457"/>
              </p:ext>
            </p:extLst>
          </p:nvPr>
        </p:nvGraphicFramePr>
        <p:xfrm>
          <a:off x="674976" y="4872038"/>
          <a:ext cx="3757612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88" name="Equation" r:id="rId18" imgW="1726920" imgH="317160" progId="Equation.DSMT4">
                  <p:embed/>
                </p:oleObj>
              </mc:Choice>
              <mc:Fallback>
                <p:oleObj name="Equation" r:id="rId18" imgW="1726920" imgH="31716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74976" y="4872038"/>
                        <a:ext cx="3757612" cy="690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05A21AE6-389F-4E60-8365-C38DE698E1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064991"/>
              </p:ext>
            </p:extLst>
          </p:nvPr>
        </p:nvGraphicFramePr>
        <p:xfrm>
          <a:off x="4927955" y="4061898"/>
          <a:ext cx="685323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89" name="Equation" r:id="rId20" imgW="3149280" imgH="507960" progId="Equation.DSMT4">
                  <p:embed/>
                </p:oleObj>
              </mc:Choice>
              <mc:Fallback>
                <p:oleObj name="Equation" r:id="rId20" imgW="3149280" imgH="50796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927955" y="4061898"/>
                        <a:ext cx="6853238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B4FB6FF3-9F6D-49B8-A2FC-26D07EDF5297}"/>
              </a:ext>
            </a:extLst>
          </p:cNvPr>
          <p:cNvGrpSpPr/>
          <p:nvPr/>
        </p:nvGrpSpPr>
        <p:grpSpPr>
          <a:xfrm>
            <a:off x="188389" y="3750639"/>
            <a:ext cx="6574143" cy="525462"/>
            <a:chOff x="836612" y="2338985"/>
            <a:chExt cx="6574143" cy="525462"/>
          </a:xfrm>
        </p:grpSpPr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6092353A-0F77-431C-8B17-012466F8813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2060737"/>
                </p:ext>
              </p:extLst>
            </p:nvPr>
          </p:nvGraphicFramePr>
          <p:xfrm>
            <a:off x="1836486" y="2338985"/>
            <a:ext cx="4586288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890" name="Equation" r:id="rId22" imgW="2108160" imgH="241200" progId="Equation.DSMT4">
                    <p:embed/>
                  </p:oleObj>
                </mc:Choice>
                <mc:Fallback>
                  <p:oleObj name="Equation" r:id="rId22" imgW="2108160" imgH="24120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836486" y="2338985"/>
                          <a:ext cx="4586288" cy="5254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A6F9E73-D3F8-4F97-8550-59FE4CB68247}"/>
                </a:ext>
              </a:extLst>
            </p:cNvPr>
            <p:cNvSpPr txBox="1"/>
            <p:nvPr/>
          </p:nvSpPr>
          <p:spPr>
            <a:xfrm>
              <a:off x="836612" y="2398861"/>
              <a:ext cx="11256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b="1"/>
                <a:t>Với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4D890ED-CE08-4AF1-836C-ED2ED52C8E89}"/>
                </a:ext>
              </a:extLst>
            </p:cNvPr>
            <p:cNvSpPr txBox="1"/>
            <p:nvPr/>
          </p:nvSpPr>
          <p:spPr>
            <a:xfrm>
              <a:off x="6320392" y="2391345"/>
              <a:ext cx="10903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ta có: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8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2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610" y="2968024"/>
            <a:ext cx="3589318" cy="32171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3071" y="2534334"/>
            <a:ext cx="69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Gọi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(x; y, z) </a:t>
            </a:r>
            <a:r>
              <a:rPr lang="en-US"/>
              <a:t>là vị trí máy bay sau 5 phút tiếp theo.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71962" y="2523203"/>
            <a:ext cx="2799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Theo giả thiết ta có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890395"/>
              </p:ext>
            </p:extLst>
          </p:nvPr>
        </p:nvGraphicFramePr>
        <p:xfrm>
          <a:off x="701305" y="2968024"/>
          <a:ext cx="61150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05" name="Equation" r:id="rId5" imgW="3136680" imgH="419040" progId="Equation.DSMT4">
                  <p:embed/>
                </p:oleObj>
              </mc:Choice>
              <mc:Fallback>
                <p:oleObj name="Equation" r:id="rId5" imgW="3136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1305" y="2968024"/>
                        <a:ext cx="6115050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852532"/>
              </p:ext>
            </p:extLst>
          </p:nvPr>
        </p:nvGraphicFramePr>
        <p:xfrm>
          <a:off x="1510884" y="3523043"/>
          <a:ext cx="4183063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06" name="Equation" r:id="rId7" imgW="2145960" imgH="736560" progId="Equation.DSMT4">
                  <p:embed/>
                </p:oleObj>
              </mc:Choice>
              <mc:Fallback>
                <p:oleObj name="Equation" r:id="rId7" imgW="2145960" imgH="73656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10884" y="3523043"/>
                        <a:ext cx="4183063" cy="143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1921" y="2169071"/>
            <a:ext cx="1164437" cy="274344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88889" y="4837892"/>
            <a:ext cx="7305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Gọi D là vị trí máy bay sau 10 phút tiếp theo. Khi đó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1400" y="5406190"/>
            <a:ext cx="2799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Theo giả thiết ta có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43956"/>
              </p:ext>
            </p:extLst>
          </p:nvPr>
        </p:nvGraphicFramePr>
        <p:xfrm>
          <a:off x="3230670" y="5439677"/>
          <a:ext cx="2855381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07" name="Equation" r:id="rId10" imgW="1465631" imgH="256906" progId="Equation.DSMT4">
                  <p:embed/>
                </p:oleObj>
              </mc:Choice>
              <mc:Fallback>
                <p:oleObj name="Equation" r:id="rId10" imgW="1465631" imgH="2569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30670" y="5439677"/>
                        <a:ext cx="2855381" cy="50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149244"/>
              </p:ext>
            </p:extLst>
          </p:nvPr>
        </p:nvGraphicFramePr>
        <p:xfrm>
          <a:off x="3317157" y="5987150"/>
          <a:ext cx="2474871" cy="39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08" name="Equation" r:id="rId12" imgW="1269720" imgH="203040" progId="Equation.DSMT4">
                  <p:embed/>
                </p:oleObj>
              </mc:Choice>
              <mc:Fallback>
                <p:oleObj name="Equation" r:id="rId12" imgW="1269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17157" y="5987150"/>
                        <a:ext cx="2474871" cy="395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6567" y="505436"/>
            <a:ext cx="12016257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6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7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5637" y="588485"/>
            <a:ext cx="4410872" cy="2885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9" y="1"/>
            <a:ext cx="11187130" cy="60960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206671"/>
              </p:ext>
            </p:extLst>
          </p:nvPr>
        </p:nvGraphicFramePr>
        <p:xfrm>
          <a:off x="1409700" y="3621088"/>
          <a:ext cx="49498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65" name="Equation" r:id="rId6" imgW="2539800" imgH="304560" progId="Equation.DSMT4">
                  <p:embed/>
                </p:oleObj>
              </mc:Choice>
              <mc:Fallback>
                <p:oleObj name="Equation" r:id="rId6" imgW="25398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9700" y="3621088"/>
                        <a:ext cx="4949825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091316"/>
              </p:ext>
            </p:extLst>
          </p:nvPr>
        </p:nvGraphicFramePr>
        <p:xfrm>
          <a:off x="1409700" y="2584450"/>
          <a:ext cx="44037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66" name="Equation" r:id="rId8" imgW="2260440" imgH="482400" progId="Equation.DSMT4">
                  <p:embed/>
                </p:oleObj>
              </mc:Choice>
              <mc:Fallback>
                <p:oleObj name="Equation" r:id="rId8" imgW="2260440" imgH="482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9700" y="2584450"/>
                        <a:ext cx="440372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553547"/>
              </p:ext>
            </p:extLst>
          </p:nvPr>
        </p:nvGraphicFramePr>
        <p:xfrm>
          <a:off x="1397000" y="4445000"/>
          <a:ext cx="46767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67" name="Equation" r:id="rId10" imgW="2400120" imgH="279360" progId="Equation.DSMT4">
                  <p:embed/>
                </p:oleObj>
              </mc:Choice>
              <mc:Fallback>
                <p:oleObj name="Equation" r:id="rId10" imgW="2400120" imgH="2793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97000" y="4445000"/>
                        <a:ext cx="4676775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29478"/>
              </p:ext>
            </p:extLst>
          </p:nvPr>
        </p:nvGraphicFramePr>
        <p:xfrm>
          <a:off x="6101434" y="4419600"/>
          <a:ext cx="49498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68" name="Equation" r:id="rId12" imgW="2539800" imgH="304560" progId="Equation.DSMT4">
                  <p:embed/>
                </p:oleObj>
              </mc:Choice>
              <mc:Fallback>
                <p:oleObj name="Equation" r:id="rId12" imgW="2539800" imgH="30456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01434" y="4419600"/>
                        <a:ext cx="4949825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00982" y="2035262"/>
            <a:ext cx="1164437" cy="274344"/>
          </a:xfrm>
          <a:prstGeom prst="rect">
            <a:avLst/>
          </a:prstGeom>
        </p:spPr>
      </p:pic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301913"/>
              </p:ext>
            </p:extLst>
          </p:nvPr>
        </p:nvGraphicFramePr>
        <p:xfrm>
          <a:off x="1397000" y="5160532"/>
          <a:ext cx="5345113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69" name="Equation" r:id="rId15" imgW="2743200" imgH="583920" progId="Equation.DSMT4">
                  <p:embed/>
                </p:oleObj>
              </mc:Choice>
              <mc:Fallback>
                <p:oleObj name="Equation" r:id="rId15" imgW="2743200" imgH="58392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97000" y="5160532"/>
                        <a:ext cx="5345113" cy="113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43" y="501384"/>
            <a:ext cx="7584081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8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31947"/>
          <a:stretch/>
        </p:blipFill>
        <p:spPr>
          <a:xfrm>
            <a:off x="8178189" y="1840889"/>
            <a:ext cx="3933825" cy="1588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3548" y="3461930"/>
            <a:ext cx="3918466" cy="31674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2730" y="2493373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arenR"/>
            </a:pPr>
            <a:r>
              <a:rPr lang="vi-VN"/>
              <a:t>Chiếc khinh khí cầu thứ nhất và thứ hai có toạ độ </a:t>
            </a:r>
            <a:endParaRPr lang="en-US"/>
          </a:p>
          <a:p>
            <a:r>
              <a:rPr lang="en-US"/>
              <a:t>      </a:t>
            </a:r>
            <a:r>
              <a:rPr lang="vi-VN"/>
              <a:t>lần lượt là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(2; 1; 0,5) </a:t>
            </a:r>
            <a:r>
              <a:rPr lang="vi-VN"/>
              <a:t>và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(-1; -1,5; 0,8).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334502"/>
              </p:ext>
            </p:extLst>
          </p:nvPr>
        </p:nvGraphicFramePr>
        <p:xfrm>
          <a:off x="2329943" y="3723918"/>
          <a:ext cx="36639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0" name="Equation" r:id="rId6" imgW="1879560" imgH="330120" progId="Equation.DSMT4">
                  <p:embed/>
                </p:oleObj>
              </mc:Choice>
              <mc:Fallback>
                <p:oleObj name="Equation" r:id="rId6" imgW="18795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29943" y="3723918"/>
                        <a:ext cx="3663950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63259" y="3324370"/>
            <a:ext cx="7194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b) Khoảng cách giữa hai chiếc khinh khí cầu là</a:t>
            </a: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84622" y="4386199"/>
            <a:ext cx="8223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c</a:t>
            </a:r>
            <a:r>
              <a:rPr lang="vi-VN"/>
              <a:t>) </a:t>
            </a:r>
            <a:r>
              <a:rPr lang="en-US"/>
              <a:t>K</a:t>
            </a:r>
            <a:r>
              <a:rPr lang="vi-VN"/>
              <a:t>hinh khí cầu </a:t>
            </a:r>
            <a:r>
              <a:rPr lang="en-US"/>
              <a:t>thứ nhất cách xa điểm xuất phát hơn vì: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180870"/>
              </p:ext>
            </p:extLst>
          </p:nvPr>
        </p:nvGraphicFramePr>
        <p:xfrm>
          <a:off x="1763258" y="4953000"/>
          <a:ext cx="54721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1" name="Equation" r:id="rId8" imgW="2806560" imgH="330120" progId="Equation.DSMT4">
                  <p:embed/>
                </p:oleObj>
              </mc:Choice>
              <mc:Fallback>
                <p:oleObj name="Equation" r:id="rId8" imgW="2806560" imgH="33012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63258" y="4953000"/>
                        <a:ext cx="5472113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4356" y="1984640"/>
            <a:ext cx="1164437" cy="2743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14979"/>
            <a:ext cx="12272312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4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412" y="1676400"/>
            <a:ext cx="5791200" cy="29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4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673" y="1600238"/>
            <a:ext cx="1164437" cy="274344"/>
          </a:xfrm>
          <a:prstGeom prst="rect">
            <a:avLst/>
          </a:prstGeom>
        </p:spPr>
      </p:pic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592683"/>
              </p:ext>
            </p:extLst>
          </p:nvPr>
        </p:nvGraphicFramePr>
        <p:xfrm>
          <a:off x="694529" y="1902759"/>
          <a:ext cx="64865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19" name="Equation" r:id="rId5" imgW="3327120" imgH="279360" progId="Equation.DSMT4">
                  <p:embed/>
                </p:oleObj>
              </mc:Choice>
              <mc:Fallback>
                <p:oleObj name="Equation" r:id="rId5" imgW="3327120" imgH="27936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4529" y="1902759"/>
                        <a:ext cx="6486525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396836"/>
              </p:ext>
            </p:extLst>
          </p:nvPr>
        </p:nvGraphicFramePr>
        <p:xfrm>
          <a:off x="7466012" y="1869730"/>
          <a:ext cx="31432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20" name="Equation" r:id="rId7" imgW="1612800" imgH="304560" progId="Equation.DSMT4">
                  <p:embed/>
                </p:oleObj>
              </mc:Choice>
              <mc:Fallback>
                <p:oleObj name="Equation" r:id="rId7" imgW="1612800" imgH="30456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66012" y="1869730"/>
                        <a:ext cx="3143250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143" y="4415275"/>
            <a:ext cx="1164437" cy="274344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505152"/>
              </p:ext>
            </p:extLst>
          </p:nvPr>
        </p:nvGraphicFramePr>
        <p:xfrm>
          <a:off x="561793" y="5345832"/>
          <a:ext cx="34385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21" name="Equation" r:id="rId9" imgW="1765080" imgH="266400" progId="Equation.DSMT4">
                  <p:embed/>
                </p:oleObj>
              </mc:Choice>
              <mc:Fallback>
                <p:oleObj name="Equation" r:id="rId9" imgW="1765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1793" y="5345832"/>
                        <a:ext cx="3438525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1793" y="4737894"/>
            <a:ext cx="4161019" cy="57536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4678" y="4739654"/>
            <a:ext cx="7535952" cy="632268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3937791" y="5291730"/>
            <a:ext cx="6289702" cy="568325"/>
            <a:chOff x="3968118" y="5560155"/>
            <a:chExt cx="6289702" cy="568325"/>
          </a:xfrm>
        </p:grpSpPr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5431993"/>
                </p:ext>
              </p:extLst>
            </p:nvPr>
          </p:nvGraphicFramePr>
          <p:xfrm>
            <a:off x="6077933" y="5560155"/>
            <a:ext cx="4179887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022" name="Equation" r:id="rId13" imgW="2145960" imgH="291960" progId="Equation.DSMT4">
                    <p:embed/>
                  </p:oleObj>
                </mc:Choice>
                <mc:Fallback>
                  <p:oleObj name="Equation" r:id="rId13" imgW="214596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077933" y="5560155"/>
                          <a:ext cx="4179887" cy="568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Rectangle 53"/>
            <p:cNvSpPr/>
            <p:nvPr/>
          </p:nvSpPr>
          <p:spPr>
            <a:xfrm>
              <a:off x="3968118" y="5605178"/>
              <a:ext cx="21435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MNPQ </a:t>
              </a:r>
              <a:r>
                <a:rPr lang="vi-VN" b="1"/>
                <a:t>là </a:t>
              </a:r>
              <a:r>
                <a:rPr lang="en-US" b="1"/>
                <a:t>HBH</a:t>
              </a:r>
              <a:endParaRPr lang="en-US"/>
            </a:p>
          </p:txBody>
        </p:sp>
      </p:grp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990649"/>
              </p:ext>
            </p:extLst>
          </p:nvPr>
        </p:nvGraphicFramePr>
        <p:xfrm>
          <a:off x="5818601" y="5919358"/>
          <a:ext cx="3712306" cy="593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23" name="Equation" r:id="rId15" imgW="1904760" imgH="304560" progId="Equation.DSMT4">
                  <p:embed/>
                </p:oleObj>
              </mc:Choice>
              <mc:Fallback>
                <p:oleObj name="Equation" r:id="rId15" imgW="19047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18601" y="5919358"/>
                        <a:ext cx="3712306" cy="593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/>
          <p:cNvSpPr/>
          <p:nvPr/>
        </p:nvSpPr>
        <p:spPr>
          <a:xfrm>
            <a:off x="518035" y="5956792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/>
              <a:t>C</a:t>
            </a:r>
            <a:r>
              <a:rPr lang="vi-VN" b="1"/>
              <a:t>hu vi của hình bình hành 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MNPQ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94392" y="-9578"/>
            <a:ext cx="12254022" cy="1572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61" y="2495773"/>
            <a:ext cx="12180864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8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8281</TotalTime>
  <Words>502</Words>
  <Application>Microsoft Office PowerPoint</Application>
  <PresentationFormat>Custom</PresentationFormat>
  <Paragraphs>43</Paragraphs>
  <Slides>11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Ms Thuong</cp:lastModifiedBy>
  <cp:revision>615</cp:revision>
  <dcterms:created xsi:type="dcterms:W3CDTF">2021-08-04T05:24:17Z</dcterms:created>
  <dcterms:modified xsi:type="dcterms:W3CDTF">2025-02-02T03:30:50Z</dcterms:modified>
</cp:coreProperties>
</file>