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6208" r:id="rId2"/>
    <p:sldId id="606" r:id="rId3"/>
    <p:sldId id="728" r:id="rId4"/>
    <p:sldId id="759" r:id="rId5"/>
    <p:sldId id="804" r:id="rId6"/>
    <p:sldId id="729" r:id="rId7"/>
    <p:sldId id="707" r:id="rId8"/>
    <p:sldId id="709" r:id="rId9"/>
    <p:sldId id="805" r:id="rId10"/>
    <p:sldId id="706" r:id="rId11"/>
    <p:sldId id="730" r:id="rId12"/>
    <p:sldId id="760" r:id="rId13"/>
    <p:sldId id="731" r:id="rId14"/>
    <p:sldId id="761" r:id="rId15"/>
    <p:sldId id="738" r:id="rId16"/>
    <p:sldId id="632" r:id="rId17"/>
    <p:sldId id="634" r:id="rId18"/>
    <p:sldId id="751" r:id="rId19"/>
    <p:sldId id="721"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6208"/>
            <p14:sldId id="606"/>
            <p14:sldId id="728"/>
            <p14:sldId id="759"/>
            <p14:sldId id="804"/>
            <p14:sldId id="729"/>
            <p14:sldId id="707"/>
            <p14:sldId id="709"/>
            <p14:sldId id="805"/>
            <p14:sldId id="706"/>
            <p14:sldId id="730"/>
            <p14:sldId id="760"/>
            <p14:sldId id="731"/>
            <p14:sldId id="761"/>
            <p14:sldId id="738"/>
            <p14:sldId id="632"/>
            <p14:sldId id="634"/>
            <p14:sldId id="751"/>
            <p14:sldId id="721"/>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E1C"/>
    <a:srgbClr val="FDF4DB"/>
    <a:srgbClr val="E5F6DE"/>
    <a:srgbClr val="DEF3D5"/>
    <a:srgbClr val="C4E9B5"/>
    <a:srgbClr val="0E3E16"/>
    <a:srgbClr val="0B2F11"/>
    <a:srgbClr val="0F4117"/>
    <a:srgbClr val="0C3613"/>
    <a:srgbClr val="1B4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5" autoAdjust="0"/>
    <p:restoredTop sz="94719" autoAdjust="0"/>
  </p:normalViewPr>
  <p:slideViewPr>
    <p:cSldViewPr>
      <p:cViewPr varScale="1">
        <p:scale>
          <a:sx n="80" d="100"/>
          <a:sy n="80" d="100"/>
        </p:scale>
        <p:origin x="845" y="58"/>
      </p:cViewPr>
      <p:guideLst>
        <p:guide orient="horz" pos="2160"/>
        <p:guide pos="3839"/>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02/02/2025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388672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230316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02/02/2025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02/02/2025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02/02/2025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02/02/2025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7.png"/><Relationship Id="rId3" Type="http://schemas.openxmlformats.org/officeDocument/2006/relationships/notesSlide" Target="../notesSlides/notesSlide9.xml"/><Relationship Id="rId7" Type="http://schemas.openxmlformats.org/officeDocument/2006/relationships/oleObject" Target="../embeddings/oleObject5.bin"/><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wmf"/><Relationship Id="rId11" Type="http://schemas.openxmlformats.org/officeDocument/2006/relationships/image" Target="../media/image39.png"/><Relationship Id="rId5" Type="http://schemas.openxmlformats.org/officeDocument/2006/relationships/oleObject" Target="../embeddings/oleObject4.bin"/><Relationship Id="rId10" Type="http://schemas.openxmlformats.org/officeDocument/2006/relationships/image" Target="../media/image3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5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420.png"/></Relationships>
</file>

<file path=ppt/slides/_rels/slide13.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0.png"/><Relationship Id="rId10" Type="http://schemas.openxmlformats.org/officeDocument/2006/relationships/image" Target="../media/image42.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0.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11" Type="http://schemas.openxmlformats.org/officeDocument/2006/relationships/image" Target="../media/image29.png"/><Relationship Id="rId10" Type="http://schemas.openxmlformats.org/officeDocument/2006/relationships/image" Target="../media/image26.wmf"/><Relationship Id="rId4" Type="http://schemas.openxmlformats.org/officeDocument/2006/relationships/image" Target="../media/image12.png"/><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png"/><Relationship Id="rId11" Type="http://schemas.openxmlformats.org/officeDocument/2006/relationships/image" Target="../media/image31.wmf"/><Relationship Id="rId5" Type="http://schemas.openxmlformats.org/officeDocument/2006/relationships/image" Target="../media/image31.png"/><Relationship Id="rId10" Type="http://schemas.openxmlformats.org/officeDocument/2006/relationships/oleObject" Target="../embeddings/oleObject3.bin"/><Relationship Id="rId4" Type="http://schemas.openxmlformats.org/officeDocument/2006/relationships/image" Target="../media/image12.png"/><Relationship Id="rId9"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893"/>
            <a:ext cx="12188825" cy="6856214"/>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sz="1200"/>
          </a:p>
        </p:txBody>
      </p:sp>
      <p:sp>
        <p:nvSpPr>
          <p:cNvPr id="3" name="Freeform 3"/>
          <p:cNvSpPr/>
          <p:nvPr/>
        </p:nvSpPr>
        <p:spPr>
          <a:xfrm rot="-2104014">
            <a:off x="287000" y="509007"/>
            <a:ext cx="3240584" cy="2863498"/>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grpSp>
        <p:nvGrpSpPr>
          <p:cNvPr id="4" name="Group 4"/>
          <p:cNvGrpSpPr/>
          <p:nvPr/>
        </p:nvGrpSpPr>
        <p:grpSpPr>
          <a:xfrm>
            <a:off x="101573" y="-227647"/>
            <a:ext cx="11836848" cy="8000047"/>
            <a:chOff x="0" y="0"/>
            <a:chExt cx="18054002" cy="10307532"/>
          </a:xfrm>
        </p:grpSpPr>
        <p:grpSp>
          <p:nvGrpSpPr>
            <p:cNvPr id="5" name="Group 5"/>
            <p:cNvGrpSpPr/>
            <p:nvPr/>
          </p:nvGrpSpPr>
          <p:grpSpPr>
            <a:xfrm rot="-208414">
              <a:off x="259418" y="516605"/>
              <a:ext cx="17328616" cy="9088764"/>
              <a:chOff x="0" y="0"/>
              <a:chExt cx="3077638" cy="1614204"/>
            </a:xfrm>
          </p:grpSpPr>
          <p:sp>
            <p:nvSpPr>
              <p:cNvPr id="6" name="Freeform 6"/>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txBody>
              <a:bodyPr/>
              <a:lstStyle/>
              <a:p>
                <a:endParaRPr lang="en-US" sz="1200"/>
              </a:p>
            </p:txBody>
          </p:sp>
          <p:sp>
            <p:nvSpPr>
              <p:cNvPr id="7" name="TextBox 7"/>
              <p:cNvSpPr txBox="1"/>
              <p:nvPr/>
            </p:nvSpPr>
            <p:spPr>
              <a:xfrm>
                <a:off x="0" y="-28575"/>
                <a:ext cx="812800" cy="841375"/>
              </a:xfrm>
              <a:prstGeom prst="rect">
                <a:avLst/>
              </a:prstGeom>
            </p:spPr>
            <p:txBody>
              <a:bodyPr lIns="33858" tIns="33858" rIns="33858" bIns="33858" rtlCol="0" anchor="ctr"/>
              <a:lstStyle/>
              <a:p>
                <a:pPr algn="ctr">
                  <a:lnSpc>
                    <a:spcPts val="1772"/>
                  </a:lnSpc>
                </a:pPr>
                <a:endParaRPr sz="1200"/>
              </a:p>
            </p:txBody>
          </p:sp>
        </p:grpSp>
        <p:grpSp>
          <p:nvGrpSpPr>
            <p:cNvPr id="8" name="Group 8"/>
            <p:cNvGrpSpPr/>
            <p:nvPr/>
          </p:nvGrpSpPr>
          <p:grpSpPr>
            <a:xfrm rot="191834">
              <a:off x="485416" y="742603"/>
              <a:ext cx="17328616" cy="9088764"/>
              <a:chOff x="0" y="0"/>
              <a:chExt cx="3077638" cy="1614204"/>
            </a:xfrm>
          </p:grpSpPr>
          <p:sp>
            <p:nvSpPr>
              <p:cNvPr id="9" name="Freeform 9"/>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txBody>
              <a:bodyPr/>
              <a:lstStyle/>
              <a:p>
                <a:endParaRPr lang="en-US" sz="1200"/>
              </a:p>
            </p:txBody>
          </p:sp>
          <p:sp>
            <p:nvSpPr>
              <p:cNvPr id="10" name="TextBox 10"/>
              <p:cNvSpPr txBox="1"/>
              <p:nvPr/>
            </p:nvSpPr>
            <p:spPr>
              <a:xfrm>
                <a:off x="0" y="-28575"/>
                <a:ext cx="812800" cy="841375"/>
              </a:xfrm>
              <a:prstGeom prst="rect">
                <a:avLst/>
              </a:prstGeom>
            </p:spPr>
            <p:txBody>
              <a:bodyPr lIns="33858" tIns="33858" rIns="33858" bIns="33858" rtlCol="0" anchor="ctr"/>
              <a:lstStyle/>
              <a:p>
                <a:pPr algn="ctr">
                  <a:lnSpc>
                    <a:spcPts val="1772"/>
                  </a:lnSpc>
                </a:pPr>
                <a:endParaRPr sz="1200"/>
              </a:p>
            </p:txBody>
          </p:sp>
        </p:grpSp>
        <p:grpSp>
          <p:nvGrpSpPr>
            <p:cNvPr id="11" name="Group 11"/>
            <p:cNvGrpSpPr/>
            <p:nvPr/>
          </p:nvGrpSpPr>
          <p:grpSpPr>
            <a:xfrm rot="-66823">
              <a:off x="485416" y="742603"/>
              <a:ext cx="17328616" cy="9088764"/>
              <a:chOff x="0" y="0"/>
              <a:chExt cx="3077638" cy="1614204"/>
            </a:xfrm>
          </p:grpSpPr>
          <p:sp>
            <p:nvSpPr>
              <p:cNvPr id="12" name="Freeform 12"/>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txBody>
              <a:bodyPr/>
              <a:lstStyle/>
              <a:p>
                <a:endParaRPr lang="en-US" sz="1200"/>
              </a:p>
            </p:txBody>
          </p:sp>
          <p:sp>
            <p:nvSpPr>
              <p:cNvPr id="13" name="TextBox 13"/>
              <p:cNvSpPr txBox="1"/>
              <p:nvPr/>
            </p:nvSpPr>
            <p:spPr>
              <a:xfrm>
                <a:off x="0" y="-28575"/>
                <a:ext cx="812800" cy="841375"/>
              </a:xfrm>
              <a:prstGeom prst="rect">
                <a:avLst/>
              </a:prstGeom>
            </p:spPr>
            <p:txBody>
              <a:bodyPr lIns="33858" tIns="33858" rIns="33858" bIns="33858" rtlCol="0" anchor="ctr"/>
              <a:lstStyle/>
              <a:p>
                <a:pPr algn="ctr">
                  <a:lnSpc>
                    <a:spcPts val="1772"/>
                  </a:lnSpc>
                </a:pPr>
                <a:endParaRPr sz="1200"/>
              </a:p>
            </p:txBody>
          </p:sp>
        </p:grpSp>
        <p:grpSp>
          <p:nvGrpSpPr>
            <p:cNvPr id="14" name="Group 14"/>
            <p:cNvGrpSpPr/>
            <p:nvPr/>
          </p:nvGrpSpPr>
          <p:grpSpPr>
            <a:xfrm>
              <a:off x="485416" y="742603"/>
              <a:ext cx="17328616" cy="9088764"/>
              <a:chOff x="0" y="0"/>
              <a:chExt cx="3077638" cy="1614204"/>
            </a:xfrm>
          </p:grpSpPr>
          <p:sp>
            <p:nvSpPr>
              <p:cNvPr id="15" name="Freeform 15"/>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txBody>
              <a:bodyPr/>
              <a:lstStyle/>
              <a:p>
                <a:endParaRPr lang="en-US" sz="1200"/>
              </a:p>
            </p:txBody>
          </p:sp>
          <p:sp>
            <p:nvSpPr>
              <p:cNvPr id="16" name="TextBox 16"/>
              <p:cNvSpPr txBox="1"/>
              <p:nvPr/>
            </p:nvSpPr>
            <p:spPr>
              <a:xfrm>
                <a:off x="0" y="-28575"/>
                <a:ext cx="812800" cy="841375"/>
              </a:xfrm>
              <a:prstGeom prst="rect">
                <a:avLst/>
              </a:prstGeom>
            </p:spPr>
            <p:txBody>
              <a:bodyPr lIns="33858" tIns="33858" rIns="33858" bIns="33858" rtlCol="0" anchor="ctr"/>
              <a:lstStyle/>
              <a:p>
                <a:pPr algn="ctr">
                  <a:lnSpc>
                    <a:spcPts val="1772"/>
                  </a:lnSpc>
                </a:pPr>
                <a:endParaRPr sz="1200"/>
              </a:p>
            </p:txBody>
          </p:sp>
        </p:grpSp>
      </p:grpSp>
      <p:sp>
        <p:nvSpPr>
          <p:cNvPr id="17" name="Freeform 17"/>
          <p:cNvSpPr/>
          <p:nvPr/>
        </p:nvSpPr>
        <p:spPr>
          <a:xfrm rot="9259338" flipH="1">
            <a:off x="10557592" y="5145181"/>
            <a:ext cx="1116834" cy="1473043"/>
          </a:xfrm>
          <a:custGeom>
            <a:avLst/>
            <a:gdLst/>
            <a:ahLst/>
            <a:cxnLst/>
            <a:rect l="l" t="t" r="r" b="b"/>
            <a:pathLst>
              <a:path w="3477159" h="4586181">
                <a:moveTo>
                  <a:pt x="3477159" y="0"/>
                </a:moveTo>
                <a:lnTo>
                  <a:pt x="0" y="0"/>
                </a:lnTo>
                <a:lnTo>
                  <a:pt x="0" y="4586181"/>
                </a:lnTo>
                <a:lnTo>
                  <a:pt x="3477159" y="4586181"/>
                </a:lnTo>
                <a:lnTo>
                  <a:pt x="347715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22" name="Freeform 22"/>
          <p:cNvSpPr/>
          <p:nvPr/>
        </p:nvSpPr>
        <p:spPr>
          <a:xfrm rot="-5130068">
            <a:off x="-820781" y="4515781"/>
            <a:ext cx="3002159" cy="3055632"/>
          </a:xfrm>
          <a:custGeom>
            <a:avLst/>
            <a:gdLst/>
            <a:ahLst/>
            <a:cxnLst/>
            <a:rect l="l" t="t" r="r" b="b"/>
            <a:pathLst>
              <a:path w="4504411" h="4584642">
                <a:moveTo>
                  <a:pt x="0" y="0"/>
                </a:moveTo>
                <a:lnTo>
                  <a:pt x="4504411" y="0"/>
                </a:lnTo>
                <a:lnTo>
                  <a:pt x="4504411" y="4584642"/>
                </a:lnTo>
                <a:lnTo>
                  <a:pt x="0" y="45846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5" name="Rectangle 24"/>
          <p:cNvSpPr/>
          <p:nvPr/>
        </p:nvSpPr>
        <p:spPr>
          <a:xfrm>
            <a:off x="1400644" y="280221"/>
            <a:ext cx="9701638" cy="5724003"/>
          </a:xfrm>
          <a:prstGeom prst="rect">
            <a:avLst/>
          </a:prstGeom>
        </p:spPr>
        <p:txBody>
          <a:bodyPr wrap="square">
            <a:spAutoFit/>
          </a:bodyPr>
          <a:lstStyle/>
          <a:p>
            <a:pPr algn="ctr">
              <a:lnSpc>
                <a:spcPct val="150000"/>
              </a:lnSpc>
            </a:pPr>
            <a:r>
              <a:rPr lang="en-US" sz="4999" b="1">
                <a:solidFill>
                  <a:srgbClr val="C00000"/>
                </a:solidFill>
                <a:latin typeface="Times New Roman" panose="02020603050405020304" pitchFamily="18" charset="0"/>
                <a:cs typeface="Times New Roman" panose="02020603050405020304" pitchFamily="18" charset="0"/>
              </a:rPr>
              <a:t>TR</a:t>
            </a:r>
            <a:r>
              <a:rPr lang="vi-VN" sz="4999" b="1">
                <a:solidFill>
                  <a:srgbClr val="C00000"/>
                </a:solidFill>
                <a:latin typeface="Times New Roman" panose="02020603050405020304" pitchFamily="18" charset="0"/>
                <a:cs typeface="Times New Roman" panose="02020603050405020304" pitchFamily="18" charset="0"/>
              </a:rPr>
              <a:t>Ư</a:t>
            </a:r>
            <a:r>
              <a:rPr lang="en-US" sz="4999" b="1">
                <a:solidFill>
                  <a:srgbClr val="C00000"/>
                </a:solidFill>
                <a:latin typeface="Times New Roman" panose="02020603050405020304" pitchFamily="18" charset="0"/>
                <a:cs typeface="Times New Roman" panose="02020603050405020304" pitchFamily="18" charset="0"/>
              </a:rPr>
              <a:t>ỜNG THPT NGÔ LÊ TÂN</a:t>
            </a:r>
          </a:p>
          <a:p>
            <a:pPr algn="ctr">
              <a:lnSpc>
                <a:spcPct val="150000"/>
              </a:lnSpc>
            </a:pPr>
            <a:r>
              <a:rPr lang="en-US" sz="4999" b="1">
                <a:solidFill>
                  <a:srgbClr val="C00000"/>
                </a:solidFill>
                <a:latin typeface="Times New Roman" panose="02020603050405020304" pitchFamily="18" charset="0"/>
                <a:cs typeface="Times New Roman" panose="02020603050405020304" pitchFamily="18" charset="0"/>
              </a:rPr>
              <a:t>LỚP 12A4</a:t>
            </a:r>
          </a:p>
          <a:p>
            <a:pPr algn="ctr">
              <a:lnSpc>
                <a:spcPct val="150000"/>
              </a:lnSpc>
            </a:pPr>
            <a:r>
              <a:rPr lang="en-US" sz="4999" b="1">
                <a:solidFill>
                  <a:srgbClr val="C00000"/>
                </a:solidFill>
                <a:latin typeface="Times New Roman" panose="02020603050405020304" pitchFamily="18" charset="0"/>
                <a:cs typeface="Times New Roman" panose="02020603050405020304" pitchFamily="18" charset="0"/>
              </a:rPr>
              <a:t>GV: ĐÀO THỊ TH</a:t>
            </a:r>
            <a:r>
              <a:rPr lang="vi-VN" sz="4999" b="1">
                <a:solidFill>
                  <a:srgbClr val="C00000"/>
                </a:solidFill>
                <a:latin typeface="Times New Roman" panose="02020603050405020304" pitchFamily="18" charset="0"/>
                <a:cs typeface="Times New Roman" panose="02020603050405020304" pitchFamily="18" charset="0"/>
              </a:rPr>
              <a:t>Ư</a:t>
            </a:r>
            <a:r>
              <a:rPr lang="en-US" sz="4999" b="1">
                <a:solidFill>
                  <a:srgbClr val="C00000"/>
                </a:solidFill>
                <a:latin typeface="Times New Roman" panose="02020603050405020304" pitchFamily="18" charset="0"/>
                <a:cs typeface="Times New Roman" panose="02020603050405020304" pitchFamily="18" charset="0"/>
              </a:rPr>
              <a:t>ƠNG</a:t>
            </a:r>
          </a:p>
          <a:p>
            <a:pPr algn="ctr">
              <a:lnSpc>
                <a:spcPct val="150000"/>
              </a:lnSpc>
            </a:pPr>
            <a:r>
              <a:rPr lang="vi-VN" sz="4999" b="1">
                <a:solidFill>
                  <a:srgbClr val="C00000"/>
                </a:solidFill>
                <a:latin typeface="Times New Roman" panose="02020603050405020304" pitchFamily="18" charset="0"/>
                <a:cs typeface="Times New Roman" panose="02020603050405020304" pitchFamily="18" charset="0"/>
              </a:rPr>
              <a:t>BÀI </a:t>
            </a:r>
            <a:r>
              <a:rPr lang="en-US" sz="4999" b="1">
                <a:solidFill>
                  <a:srgbClr val="C00000"/>
                </a:solidFill>
                <a:latin typeface="Times New Roman" panose="02020603050405020304" pitchFamily="18" charset="0"/>
                <a:cs typeface="Times New Roman" panose="02020603050405020304" pitchFamily="18" charset="0"/>
              </a:rPr>
              <a:t>6:</a:t>
            </a:r>
            <a:r>
              <a:rPr lang="vi-VN" sz="4999" b="1">
                <a:solidFill>
                  <a:srgbClr val="C00000"/>
                </a:solidFill>
                <a:latin typeface="Times New Roman" panose="02020603050405020304" pitchFamily="18" charset="0"/>
                <a:cs typeface="Times New Roman" panose="02020603050405020304" pitchFamily="18" charset="0"/>
              </a:rPr>
              <a:t> </a:t>
            </a:r>
            <a:r>
              <a:rPr lang="en-US" sz="4999" b="1">
                <a:solidFill>
                  <a:srgbClr val="C00000"/>
                </a:solidFill>
                <a:latin typeface="Times New Roman" panose="02020603050405020304" pitchFamily="18" charset="0"/>
                <a:cs typeface="Times New Roman" panose="02020603050405020304" pitchFamily="18" charset="0"/>
              </a:rPr>
              <a:t>VECT</a:t>
            </a:r>
            <a:r>
              <a:rPr lang="vi-VN" sz="4999" b="1">
                <a:solidFill>
                  <a:srgbClr val="C00000"/>
                </a:solidFill>
                <a:latin typeface="Times New Roman" panose="02020603050405020304" pitchFamily="18" charset="0"/>
                <a:cs typeface="Times New Roman" panose="02020603050405020304" pitchFamily="18" charset="0"/>
              </a:rPr>
              <a:t>Ơ</a:t>
            </a:r>
            <a:r>
              <a:rPr lang="en-US" sz="4999" b="1">
                <a:solidFill>
                  <a:srgbClr val="C00000"/>
                </a:solidFill>
                <a:latin typeface="Times New Roman" panose="02020603050405020304" pitchFamily="18" charset="0"/>
                <a:cs typeface="Times New Roman" panose="02020603050405020304" pitchFamily="18" charset="0"/>
              </a:rPr>
              <a:t> TRONG KHÔNG GIAN (TIẾT 1)</a:t>
            </a:r>
            <a:endParaRPr lang="en-US" sz="4999"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649863"/>
      </p:ext>
    </p:extLst>
  </p:cSld>
  <p:clrMapOvr>
    <a:masterClrMapping/>
  </p:clrMapOvr>
  <p:transition spd="med">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6612" y="336563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p:sp>
        <p:nvSpPr>
          <p:cNvPr id="10" name="TextBox 9"/>
          <p:cNvSpPr txBox="1"/>
          <p:nvPr/>
        </p:nvSpPr>
        <p:spPr>
          <a:xfrm>
            <a:off x="455612" y="3657600"/>
            <a:ext cx="7620000" cy="800219"/>
          </a:xfrm>
          <a:prstGeom prst="rect">
            <a:avLst/>
          </a:prstGeom>
          <a:noFill/>
        </p:spPr>
        <p:txBody>
          <a:bodyPr wrap="square" rtlCol="0">
            <a:spAutoFit/>
          </a:bodyPr>
          <a:lstStyle/>
          <a:p>
            <a:pPr marL="457200" indent="-457200">
              <a:buFont typeface="+mj-lt"/>
              <a:buAutoNum type="alphaLcParenR"/>
            </a:pPr>
            <a:r>
              <a:rPr lang="en-US" sz="2300" b="1">
                <a:latin typeface="Arial" pitchFamily="34" charset="0"/>
                <a:cs typeface="Arial" pitchFamily="34" charset="0"/>
              </a:rPr>
              <a:t>Vì ABCD.A’B’C’D’ là hình hộp nên ABCD và A’B’C’D’ là các hình bình hành.</a:t>
            </a:r>
            <a:endParaRPr lang="vi-VN" sz="2300" b="1">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527916260"/>
              </p:ext>
            </p:extLst>
          </p:nvPr>
        </p:nvGraphicFramePr>
        <p:xfrm>
          <a:off x="1137660" y="4504599"/>
          <a:ext cx="3280352" cy="418523"/>
        </p:xfrm>
        <a:graphic>
          <a:graphicData uri="http://schemas.openxmlformats.org/presentationml/2006/ole">
            <mc:AlternateContent xmlns:mc="http://schemas.openxmlformats.org/markup-compatibility/2006">
              <mc:Choice xmlns:v="urn:schemas-microsoft-com:vml" Requires="v">
                <p:oleObj spid="_x0000_s846939" name="Equation" r:id="rId5" imgW="1396800" imgH="177480" progId="Equation.DSMT4">
                  <p:embed/>
                </p:oleObj>
              </mc:Choice>
              <mc:Fallback>
                <p:oleObj name="Equation" r:id="rId5" imgW="1396800" imgH="177480" progId="Equation.DSMT4">
                  <p:embed/>
                  <p:pic>
                    <p:nvPicPr>
                      <p:cNvPr id="2" name="Object 1"/>
                      <p:cNvPicPr>
                        <a:picLocks noChangeAspect="1" noChangeArrowheads="1"/>
                      </p:cNvPicPr>
                      <p:nvPr/>
                    </p:nvPicPr>
                    <p:blipFill>
                      <a:blip r:embed="rId6"/>
                      <a:srcRect/>
                      <a:stretch>
                        <a:fillRect/>
                      </a:stretch>
                    </p:blipFill>
                    <p:spPr bwMode="auto">
                      <a:xfrm>
                        <a:off x="1137660" y="4504599"/>
                        <a:ext cx="3280352" cy="41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83914022"/>
              </p:ext>
            </p:extLst>
          </p:nvPr>
        </p:nvGraphicFramePr>
        <p:xfrm>
          <a:off x="4698711" y="4323913"/>
          <a:ext cx="2565977" cy="837045"/>
        </p:xfrm>
        <a:graphic>
          <a:graphicData uri="http://schemas.openxmlformats.org/presentationml/2006/ole">
            <mc:AlternateContent xmlns:mc="http://schemas.openxmlformats.org/markup-compatibility/2006">
              <mc:Choice xmlns:v="urn:schemas-microsoft-com:vml" Requires="v">
                <p:oleObj spid="_x0000_s846940" name="Equation" r:id="rId7" imgW="1091880" imgH="355320" progId="Equation.DSMT4">
                  <p:embed/>
                </p:oleObj>
              </mc:Choice>
              <mc:Fallback>
                <p:oleObj name="Equation" r:id="rId7" imgW="1091880" imgH="355320" progId="Equation.DSMT4">
                  <p:embed/>
                  <p:pic>
                    <p:nvPicPr>
                      <p:cNvPr id="11" name="Object 10"/>
                      <p:cNvPicPr>
                        <a:picLocks noChangeAspect="1" noChangeArrowheads="1"/>
                      </p:cNvPicPr>
                      <p:nvPr/>
                    </p:nvPicPr>
                    <p:blipFill>
                      <a:blip r:embed="rId8"/>
                      <a:srcRect/>
                      <a:stretch>
                        <a:fillRect/>
                      </a:stretch>
                    </p:blipFill>
                    <p:spPr bwMode="auto">
                      <a:xfrm>
                        <a:off x="4698711" y="4323913"/>
                        <a:ext cx="2565977" cy="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455611" y="4990981"/>
            <a:ext cx="7628963" cy="800219"/>
          </a:xfrm>
          <a:prstGeom prst="rect">
            <a:avLst/>
          </a:prstGeom>
          <a:noFill/>
        </p:spPr>
        <p:txBody>
          <a:bodyPr wrap="square" rtlCol="0">
            <a:spAutoFit/>
          </a:bodyPr>
          <a:lstStyle/>
          <a:p>
            <a:pPr marL="457200" indent="-457200">
              <a:buFont typeface="+mj-lt"/>
              <a:buAutoNum type="alphaLcParenR" startAt="2"/>
            </a:pPr>
            <a:r>
              <a:rPr lang="en-US" sz="2300" b="1">
                <a:latin typeface="Arial" pitchFamily="34" charset="0"/>
                <a:cs typeface="Arial" pitchFamily="34" charset="0"/>
              </a:rPr>
              <a:t>Vì ABCD và DCC’D’ là các hình bình hành nên AB//CD, CD//C’D’. Do đó AB//C’D’</a:t>
            </a:r>
            <a:endParaRPr lang="vi-VN" sz="23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958645" y="5729860"/>
                <a:ext cx="7574167" cy="518540"/>
              </a:xfrm>
              <a:prstGeom prst="rect">
                <a:avLst/>
              </a:prstGeom>
              <a:noFill/>
            </p:spPr>
            <p:txBody>
              <a:bodyPr wrap="square" rtlCol="0">
                <a:spAutoFit/>
              </a:bodyPr>
              <a:lstStyle/>
              <a:p>
                <a:r>
                  <a:rPr lang="en-US" sz="2300" b="1">
                    <a:latin typeface="Arial" pitchFamily="34" charset="0"/>
                    <a:cs typeface="Arial" pitchFamily="34" charset="0"/>
                  </a:rPr>
                  <a:t>Vậy giá của 2 v</a:t>
                </a:r>
                <a:r>
                  <a:rPr lang="vi-VN" sz="2300" b="1">
                    <a:latin typeface="Arial" pitchFamily="34" charset="0"/>
                    <a:cs typeface="Arial" pitchFamily="34" charset="0"/>
                  </a:rPr>
                  <a:t>ectơ</a:t>
                </a:r>
                <a:r>
                  <a:rPr lang="en-US" sz="2300" b="1">
                    <a:latin typeface="Arial" pitchFamily="34" charset="0"/>
                    <a:cs typeface="Arial" pitchFamily="34" charset="0"/>
                  </a:rPr>
                  <a:t> </a:t>
                </a:r>
                <a14:m>
                  <m:oMath xmlns:m="http://schemas.openxmlformats.org/officeDocument/2006/math">
                    <m:acc>
                      <m:accPr>
                        <m:chr m:val="⃗"/>
                        <m:ctrlPr>
                          <a:rPr lang="en-US" sz="2300" b="1" i="1" smtClean="0">
                            <a:latin typeface="Cambria Math" panose="02040503050406030204" pitchFamily="18" charset="0"/>
                            <a:cs typeface="Arial" pitchFamily="34" charset="0"/>
                          </a:rPr>
                        </m:ctrlPr>
                      </m:accPr>
                      <m:e>
                        <m:r>
                          <a:rPr lang="en-US" sz="2300" b="1" i="1" smtClean="0">
                            <a:latin typeface="Cambria Math" panose="02040503050406030204" pitchFamily="18" charset="0"/>
                            <a:cs typeface="Arial" pitchFamily="34" charset="0"/>
                          </a:rPr>
                          <m:t>𝑨𝑩</m:t>
                        </m:r>
                      </m:e>
                    </m:acc>
                    <m:r>
                      <a:rPr lang="en-US" sz="2300" b="1" i="1" smtClean="0">
                        <a:latin typeface="Cambria Math" panose="02040503050406030204" pitchFamily="18" charset="0"/>
                        <a:cs typeface="Arial" pitchFamily="34" charset="0"/>
                      </a:rPr>
                      <m:t>, </m:t>
                    </m:r>
                    <m:acc>
                      <m:accPr>
                        <m:chr m:val="⃗"/>
                        <m:ctrlPr>
                          <a:rPr lang="en-US" sz="2300" b="1" i="1" smtClean="0">
                            <a:latin typeface="Cambria Math" panose="02040503050406030204" pitchFamily="18" charset="0"/>
                            <a:cs typeface="Arial" pitchFamily="34" charset="0"/>
                          </a:rPr>
                        </m:ctrlPr>
                      </m:accPr>
                      <m:e>
                        <m:r>
                          <a:rPr lang="en-US" sz="2300" b="1" i="1" smtClean="0">
                            <a:latin typeface="Cambria Math" panose="02040503050406030204" pitchFamily="18" charset="0"/>
                            <a:cs typeface="Arial" pitchFamily="34" charset="0"/>
                          </a:rPr>
                          <m:t>𝑫</m:t>
                        </m:r>
                        <m:r>
                          <a:rPr lang="en-US" sz="2300" b="1" i="1" smtClean="0">
                            <a:latin typeface="Cambria Math" panose="02040503050406030204" pitchFamily="18" charset="0"/>
                            <a:cs typeface="Arial" pitchFamily="34" charset="0"/>
                          </a:rPr>
                          <m:t>′</m:t>
                        </m:r>
                        <m:r>
                          <a:rPr lang="en-US" sz="2300" b="1" i="1" smtClean="0">
                            <a:latin typeface="Cambria Math" panose="02040503050406030204" pitchFamily="18" charset="0"/>
                            <a:cs typeface="Arial" pitchFamily="34" charset="0"/>
                          </a:rPr>
                          <m:t>𝑪</m:t>
                        </m:r>
                        <m:r>
                          <a:rPr lang="en-US" sz="2300" b="1" i="1" smtClean="0">
                            <a:latin typeface="Cambria Math" panose="02040503050406030204" pitchFamily="18" charset="0"/>
                            <a:cs typeface="Arial" pitchFamily="34" charset="0"/>
                          </a:rPr>
                          <m:t>′</m:t>
                        </m:r>
                      </m:e>
                    </m:acc>
                  </m:oMath>
                </a14:m>
                <a:r>
                  <a:rPr lang="en-US" sz="2300" b="1">
                    <a:latin typeface="Arial" pitchFamily="34" charset="0"/>
                    <a:cs typeface="Arial" pitchFamily="34" charset="0"/>
                  </a:rPr>
                  <a:t> song song với nhau.</a:t>
                </a:r>
                <a:endParaRPr lang="vi-VN" sz="23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958645" y="5729860"/>
                <a:ext cx="7574167" cy="518540"/>
              </a:xfrm>
              <a:prstGeom prst="rect">
                <a:avLst/>
              </a:prstGeom>
              <a:blipFill>
                <a:blip r:embed="rId10"/>
                <a:stretch>
                  <a:fillRect l="-1126" b="-2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89012" y="6187060"/>
                <a:ext cx="7574167" cy="518540"/>
              </a:xfrm>
              <a:prstGeom prst="rect">
                <a:avLst/>
              </a:prstGeom>
              <a:noFill/>
            </p:spPr>
            <p:txBody>
              <a:bodyPr wrap="square" rtlCol="0">
                <a:spAutoFit/>
              </a:bodyPr>
              <a:lstStyle/>
              <a:p>
                <a:r>
                  <a:rPr lang="en-US" sz="2300" b="1">
                    <a:latin typeface="Arial" pitchFamily="34" charset="0"/>
                    <a:cs typeface="Arial" pitchFamily="34" charset="0"/>
                  </a:rPr>
                  <a:t>c) Hai v</a:t>
                </a:r>
                <a:r>
                  <a:rPr lang="vi-VN" sz="2300" b="1">
                    <a:latin typeface="Arial" pitchFamily="34" charset="0"/>
                    <a:cs typeface="Arial" pitchFamily="34" charset="0"/>
                  </a:rPr>
                  <a:t>ectơ</a:t>
                </a:r>
                <a:r>
                  <a:rPr lang="en-US" sz="2300" b="1">
                    <a:latin typeface="Arial" pitchFamily="34" charset="0"/>
                    <a:cs typeface="Arial" pitchFamily="34" charset="0"/>
                  </a:rPr>
                  <a:t> </a:t>
                </a:r>
                <a14:m>
                  <m:oMath xmlns:m="http://schemas.openxmlformats.org/officeDocument/2006/math">
                    <m:acc>
                      <m:accPr>
                        <m:chr m:val="⃗"/>
                        <m:ctrlPr>
                          <a:rPr lang="en-US" sz="2300" b="1" i="1" smtClean="0">
                            <a:latin typeface="Cambria Math" panose="02040503050406030204" pitchFamily="18" charset="0"/>
                            <a:cs typeface="Arial" pitchFamily="34" charset="0"/>
                          </a:rPr>
                        </m:ctrlPr>
                      </m:accPr>
                      <m:e>
                        <m:r>
                          <a:rPr lang="en-US" sz="2300" b="1" i="1" smtClean="0">
                            <a:latin typeface="Cambria Math" panose="02040503050406030204" pitchFamily="18" charset="0"/>
                            <a:cs typeface="Arial" pitchFamily="34" charset="0"/>
                          </a:rPr>
                          <m:t>𝑨𝑩</m:t>
                        </m:r>
                      </m:e>
                    </m:acc>
                    <m:r>
                      <a:rPr lang="en-US" sz="2300" b="1" i="1" smtClean="0">
                        <a:latin typeface="Cambria Math" panose="02040503050406030204" pitchFamily="18" charset="0"/>
                        <a:cs typeface="Arial" pitchFamily="34" charset="0"/>
                      </a:rPr>
                      <m:t>, </m:t>
                    </m:r>
                    <m:acc>
                      <m:accPr>
                        <m:chr m:val="⃗"/>
                        <m:ctrlPr>
                          <a:rPr lang="en-US" sz="2300" b="1" i="1" smtClean="0">
                            <a:latin typeface="Cambria Math" panose="02040503050406030204" pitchFamily="18" charset="0"/>
                            <a:cs typeface="Arial" pitchFamily="34" charset="0"/>
                          </a:rPr>
                        </m:ctrlPr>
                      </m:accPr>
                      <m:e>
                        <m:r>
                          <a:rPr lang="en-US" sz="2300" b="1" i="1" smtClean="0">
                            <a:latin typeface="Cambria Math" panose="02040503050406030204" pitchFamily="18" charset="0"/>
                            <a:cs typeface="Arial" pitchFamily="34" charset="0"/>
                          </a:rPr>
                          <m:t>𝑫</m:t>
                        </m:r>
                        <m:r>
                          <a:rPr lang="en-US" sz="2300" b="1" i="1" smtClean="0">
                            <a:latin typeface="Cambria Math" panose="02040503050406030204" pitchFamily="18" charset="0"/>
                            <a:cs typeface="Arial" pitchFamily="34" charset="0"/>
                          </a:rPr>
                          <m:t>′</m:t>
                        </m:r>
                        <m:r>
                          <a:rPr lang="en-US" sz="2300" b="1" i="1" smtClean="0">
                            <a:latin typeface="Cambria Math" panose="02040503050406030204" pitchFamily="18" charset="0"/>
                            <a:cs typeface="Arial" pitchFamily="34" charset="0"/>
                          </a:rPr>
                          <m:t>𝑪</m:t>
                        </m:r>
                        <m:r>
                          <a:rPr lang="en-US" sz="2300" b="1" i="1" smtClean="0">
                            <a:latin typeface="Cambria Math" panose="02040503050406030204" pitchFamily="18" charset="0"/>
                            <a:cs typeface="Arial" pitchFamily="34" charset="0"/>
                          </a:rPr>
                          <m:t>′</m:t>
                        </m:r>
                      </m:e>
                    </m:acc>
                  </m:oMath>
                </a14:m>
                <a:r>
                  <a:rPr lang="en-US" sz="2300" b="1">
                    <a:latin typeface="Arial" pitchFamily="34" charset="0"/>
                    <a:cs typeface="Arial" pitchFamily="34" charset="0"/>
                  </a:rPr>
                  <a:t> cùng phương, cùng hướng.</a:t>
                </a:r>
                <a:endParaRPr lang="vi-VN" sz="23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89012" y="6187060"/>
                <a:ext cx="7574167" cy="518540"/>
              </a:xfrm>
              <a:prstGeom prst="rect">
                <a:avLst/>
              </a:prstGeom>
              <a:blipFill>
                <a:blip r:embed="rId11"/>
                <a:stretch>
                  <a:fillRect l="-1126" b="-24706"/>
                </a:stretch>
              </a:blipFill>
            </p:spPr>
            <p:txBody>
              <a:bodyPr/>
              <a:lstStyle/>
              <a:p>
                <a:r>
                  <a:rPr lang="en-US">
                    <a:noFill/>
                  </a:rPr>
                  <a:t> </a:t>
                </a:r>
              </a:p>
            </p:txBody>
          </p:sp>
        </mc:Fallback>
      </mc:AlternateContent>
      <p:grpSp>
        <p:nvGrpSpPr>
          <p:cNvPr id="5" name="Group 4"/>
          <p:cNvGrpSpPr/>
          <p:nvPr/>
        </p:nvGrpSpPr>
        <p:grpSpPr>
          <a:xfrm>
            <a:off x="379412" y="685799"/>
            <a:ext cx="11658599" cy="2591304"/>
            <a:chOff x="379412" y="685799"/>
            <a:chExt cx="11658599" cy="2591304"/>
          </a:xfrm>
        </p:grpSpPr>
        <p:sp>
          <p:nvSpPr>
            <p:cNvPr id="17" name="Rounded Rectangle 16"/>
            <p:cNvSpPr/>
            <p:nvPr/>
          </p:nvSpPr>
          <p:spPr>
            <a:xfrm>
              <a:off x="379412" y="685799"/>
              <a:ext cx="11506200" cy="259130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674302" y="742948"/>
                  <a:ext cx="11363709" cy="2534155"/>
                </a:xfrm>
                <a:prstGeom prst="rect">
                  <a:avLst/>
                </a:prstGeom>
                <a:noFill/>
              </p:spPr>
              <p:txBody>
                <a:bodyPr wrap="square" rtlCol="0">
                  <a:spAutoFit/>
                </a:bodyPr>
                <a:lstStyle/>
                <a:p>
                  <a:r>
                    <a:rPr lang="en-US" b="1">
                      <a:latin typeface="Arial" pitchFamily="34" charset="0"/>
                      <a:cs typeface="Arial" pitchFamily="34" charset="0"/>
                    </a:rPr>
                    <a:t>	</a:t>
                  </a:r>
                  <a:r>
                    <a:rPr lang="en-US" b="1">
                      <a:solidFill>
                        <a:schemeClr val="accent5">
                          <a:lumMod val="50000"/>
                        </a:schemeClr>
                      </a:solidFill>
                      <a:latin typeface="Arial" pitchFamily="34" charset="0"/>
                      <a:cs typeface="Arial" pitchFamily="34" charset="0"/>
                    </a:rPr>
                    <a:t>Hình thành khái niệm hai v</a:t>
                  </a:r>
                  <a:r>
                    <a:rPr lang="vi-VN" b="1">
                      <a:solidFill>
                        <a:schemeClr val="accent5">
                          <a:lumMod val="50000"/>
                        </a:schemeClr>
                      </a:solidFill>
                      <a:latin typeface="Arial" pitchFamily="34" charset="0"/>
                      <a:cs typeface="Arial" pitchFamily="34" charset="0"/>
                    </a:rPr>
                    <a:t>ectơ</a:t>
                  </a:r>
                  <a:r>
                    <a:rPr lang="en-US" b="1">
                      <a:solidFill>
                        <a:schemeClr val="accent5">
                          <a:lumMod val="50000"/>
                        </a:schemeClr>
                      </a:solidFill>
                      <a:latin typeface="Arial" pitchFamily="34" charset="0"/>
                      <a:cs typeface="Arial" pitchFamily="34" charset="0"/>
                    </a:rPr>
                    <a:t> cùng phương, cùng hướng / ngược </a:t>
                  </a:r>
                  <a:br>
                    <a:rPr lang="en-US" b="1">
                      <a:solidFill>
                        <a:schemeClr val="accent5">
                          <a:lumMod val="50000"/>
                        </a:schemeClr>
                      </a:solidFill>
                      <a:latin typeface="Arial" pitchFamily="34" charset="0"/>
                      <a:cs typeface="Arial" pitchFamily="34" charset="0"/>
                    </a:rPr>
                  </a:br>
                  <a:r>
                    <a:rPr lang="en-US" b="1">
                      <a:solidFill>
                        <a:schemeClr val="accent5">
                          <a:lumMod val="50000"/>
                        </a:schemeClr>
                      </a:solidFill>
                      <a:latin typeface="Arial" pitchFamily="34" charset="0"/>
                      <a:cs typeface="Arial" pitchFamily="34" charset="0"/>
                    </a:rPr>
                    <a:t>               hướng , hai v</a:t>
                  </a:r>
                  <a:r>
                    <a:rPr lang="vi-VN" b="1">
                      <a:solidFill>
                        <a:schemeClr val="accent5">
                          <a:lumMod val="50000"/>
                        </a:schemeClr>
                      </a:solidFill>
                      <a:latin typeface="Arial" pitchFamily="34" charset="0"/>
                      <a:cs typeface="Arial" pitchFamily="34" charset="0"/>
                    </a:rPr>
                    <a:t>ectơ</a:t>
                  </a:r>
                  <a:r>
                    <a:rPr lang="en-US" b="1">
                      <a:solidFill>
                        <a:schemeClr val="accent5">
                          <a:lumMod val="50000"/>
                        </a:schemeClr>
                      </a:solidFill>
                      <a:latin typeface="Arial" pitchFamily="34" charset="0"/>
                      <a:cs typeface="Arial" pitchFamily="34" charset="0"/>
                    </a:rPr>
                    <a:t> bằng nhau trong không gian.</a:t>
                  </a:r>
                </a:p>
                <a:p>
                  <a:r>
                    <a:rPr lang="en-US" b="1">
                      <a:latin typeface="Arial" pitchFamily="34" charset="0"/>
                      <a:cs typeface="Arial" pitchFamily="34" charset="0"/>
                    </a:rPr>
                    <a:t>      Cho hình hộp ABCD.A’B’C’D’ (H .2.7)</a:t>
                  </a:r>
                </a:p>
                <a:p>
                  <a:pPr marL="457200" indent="-457200">
                    <a:buAutoNum type="alphaLcParenR"/>
                  </a:pPr>
                  <a:r>
                    <a:rPr lang="en-US" b="1">
                      <a:latin typeface="Arial" pitchFamily="34" charset="0"/>
                      <a:cs typeface="Arial" pitchFamily="34" charset="0"/>
                    </a:rPr>
                    <a:t>So sánh độ dài của hai v</a:t>
                  </a:r>
                  <a:r>
                    <a:rPr lang="vi-VN" b="1">
                      <a:latin typeface="Arial" pitchFamily="34" charset="0"/>
                      <a:cs typeface="Arial" pitchFamily="34" charset="0"/>
                    </a:rPr>
                    <a:t>ectơ</a:t>
                  </a:r>
                  <a:r>
                    <a:rPr lang="en-US" b="1">
                      <a:latin typeface="Arial" pitchFamily="34" charset="0"/>
                      <a:cs typeface="Arial" pitchFamily="34" charset="0"/>
                    </a:rPr>
                    <a:t> </a:t>
                  </a:r>
                  <a14:m>
                    <m:oMath xmlns:m="http://schemas.openxmlformats.org/officeDocument/2006/math">
                      <m:acc>
                        <m:accPr>
                          <m:chr m:val="⃗"/>
                          <m:ctrlPr>
                            <a:rPr lang="en-US" b="1" i="1" smtClean="0">
                              <a:latin typeface="Cambria Math" panose="02040503050406030204" pitchFamily="18" charset="0"/>
                              <a:cs typeface="Arial" pitchFamily="34" charset="0"/>
                            </a:rPr>
                          </m:ctrlPr>
                        </m:accPr>
                        <m:e>
                          <m:r>
                            <a:rPr lang="en-US" b="1" i="1" smtClean="0">
                              <a:latin typeface="Cambria Math"/>
                              <a:cs typeface="Arial" pitchFamily="34" charset="0"/>
                            </a:rPr>
                            <m:t>𝑨𝑩</m:t>
                          </m:r>
                        </m:e>
                      </m:acc>
                      <m:r>
                        <a:rPr lang="en-US" b="1" i="1" smtClean="0">
                          <a:latin typeface="Cambria Math"/>
                          <a:cs typeface="Arial" pitchFamily="34" charset="0"/>
                        </a:rPr>
                        <m:t> </m:t>
                      </m:r>
                    </m:oMath>
                  </a14:m>
                  <a:r>
                    <a:rPr lang="en-US" b="1">
                      <a:latin typeface="Arial" pitchFamily="34" charset="0"/>
                      <a:cs typeface="Arial" pitchFamily="34" charset="0"/>
                    </a:rPr>
                    <a:t>và </a:t>
                  </a:r>
                  <a14:m>
                    <m:oMath xmlns:m="http://schemas.openxmlformats.org/officeDocument/2006/math">
                      <m:acc>
                        <m:accPr>
                          <m:chr m:val="⃗"/>
                          <m:ctrlPr>
                            <a:rPr lang="en-US" b="1" i="1">
                              <a:latin typeface="Cambria Math" panose="02040503050406030204" pitchFamily="18" charset="0"/>
                              <a:cs typeface="Arial" pitchFamily="34" charset="0"/>
                            </a:rPr>
                          </m:ctrlPr>
                        </m:accPr>
                        <m:e>
                          <m:sSup>
                            <m:sSupPr>
                              <m:ctrlPr>
                                <a:rPr lang="en-US" b="1" i="1" smtClean="0">
                                  <a:latin typeface="Cambria Math" panose="02040503050406030204" pitchFamily="18" charset="0"/>
                                  <a:cs typeface="Arial" pitchFamily="34" charset="0"/>
                                </a:rPr>
                              </m:ctrlPr>
                            </m:sSupPr>
                            <m:e>
                              <m:r>
                                <a:rPr lang="en-US" b="1" i="1" smtClean="0">
                                  <a:latin typeface="Cambria Math"/>
                                  <a:cs typeface="Arial" pitchFamily="34" charset="0"/>
                                </a:rPr>
                                <m:t>𝑫</m:t>
                              </m:r>
                            </m:e>
                            <m:sup>
                              <m:r>
                                <a:rPr lang="en-US" b="1" i="1" smtClean="0">
                                  <a:latin typeface="Cambria Math"/>
                                  <a:cs typeface="Arial" pitchFamily="34" charset="0"/>
                                </a:rPr>
                                <m:t>′</m:t>
                              </m:r>
                            </m:sup>
                          </m:sSup>
                          <m:r>
                            <a:rPr lang="en-US" b="1" i="1" smtClean="0">
                              <a:latin typeface="Cambria Math"/>
                              <a:cs typeface="Arial" pitchFamily="34" charset="0"/>
                            </a:rPr>
                            <m:t>𝑪</m:t>
                          </m:r>
                          <m:r>
                            <a:rPr lang="en-US" b="1" i="1" smtClean="0">
                              <a:latin typeface="Cambria Math"/>
                              <a:cs typeface="Arial" pitchFamily="34" charset="0"/>
                            </a:rPr>
                            <m:t>′</m:t>
                          </m:r>
                        </m:e>
                      </m:acc>
                    </m:oMath>
                  </a14:m>
                  <a:r>
                    <a:rPr lang="en-US" b="1">
                      <a:latin typeface="Arial" pitchFamily="34" charset="0"/>
                      <a:cs typeface="Arial" pitchFamily="34" charset="0"/>
                    </a:rPr>
                    <a:t> </a:t>
                  </a:r>
                </a:p>
                <a:p>
                  <a:pPr marL="457200" indent="-457200">
                    <a:buAutoNum type="alphaLcParenR"/>
                  </a:pPr>
                  <a:r>
                    <a:rPr lang="en-US" b="1">
                      <a:latin typeface="Arial" pitchFamily="34" charset="0"/>
                      <a:cs typeface="Arial" pitchFamily="34" charset="0"/>
                    </a:rPr>
                    <a:t>Nhận xét về giá của 2 v</a:t>
                  </a:r>
                  <a:r>
                    <a:rPr lang="vi-VN" b="1">
                      <a:latin typeface="Arial" pitchFamily="34" charset="0"/>
                      <a:cs typeface="Arial" pitchFamily="34" charset="0"/>
                    </a:rPr>
                    <a:t>ectơ</a:t>
                  </a:r>
                  <a:r>
                    <a:rPr lang="en-US" b="1">
                      <a:latin typeface="Arial" pitchFamily="34" charset="0"/>
                      <a:cs typeface="Arial" pitchFamily="34" charset="0"/>
                    </a:rPr>
                    <a:t> </a:t>
                  </a:r>
                  <a14:m>
                    <m:oMath xmlns:m="http://schemas.openxmlformats.org/officeDocument/2006/math">
                      <m:acc>
                        <m:accPr>
                          <m:chr m:val="⃗"/>
                          <m:ctrlPr>
                            <a:rPr lang="en-US" b="1" i="1">
                              <a:latin typeface="Cambria Math" panose="02040503050406030204" pitchFamily="18" charset="0"/>
                              <a:cs typeface="Arial" pitchFamily="34" charset="0"/>
                            </a:rPr>
                          </m:ctrlPr>
                        </m:accPr>
                        <m:e>
                          <m:r>
                            <a:rPr lang="en-US" b="1" i="1">
                              <a:latin typeface="Cambria Math"/>
                              <a:cs typeface="Arial" pitchFamily="34" charset="0"/>
                            </a:rPr>
                            <m:t>𝑨𝑩</m:t>
                          </m:r>
                        </m:e>
                      </m:acc>
                    </m:oMath>
                  </a14:m>
                  <a:r>
                    <a:rPr lang="en-US" b="1">
                      <a:latin typeface="Arial" pitchFamily="34" charset="0"/>
                      <a:cs typeface="Arial" pitchFamily="34" charset="0"/>
                    </a:rPr>
                    <a:t> và</a:t>
                  </a:r>
                  <a:r>
                    <a:rPr lang="en-US" b="1">
                      <a:cs typeface="Arial" pitchFamily="34" charset="0"/>
                    </a:rPr>
                    <a:t> </a:t>
                  </a:r>
                  <a14:m>
                    <m:oMath xmlns:m="http://schemas.openxmlformats.org/officeDocument/2006/math">
                      <m:acc>
                        <m:accPr>
                          <m:chr m:val="⃗"/>
                          <m:ctrlPr>
                            <a:rPr lang="en-US" b="1" i="1">
                              <a:latin typeface="Cambria Math" panose="02040503050406030204" pitchFamily="18" charset="0"/>
                              <a:cs typeface="Arial" pitchFamily="34" charset="0"/>
                            </a:rPr>
                          </m:ctrlPr>
                        </m:accPr>
                        <m:e>
                          <m:sSup>
                            <m:sSupPr>
                              <m:ctrlPr>
                                <a:rPr lang="en-US" b="1" i="1">
                                  <a:latin typeface="Cambria Math" panose="02040503050406030204" pitchFamily="18" charset="0"/>
                                  <a:cs typeface="Arial" pitchFamily="34" charset="0"/>
                                </a:rPr>
                              </m:ctrlPr>
                            </m:sSupPr>
                            <m:e>
                              <m:r>
                                <a:rPr lang="en-US" b="1" i="1">
                                  <a:latin typeface="Cambria Math"/>
                                  <a:cs typeface="Arial" pitchFamily="34" charset="0"/>
                                </a:rPr>
                                <m:t>𝑫</m:t>
                              </m:r>
                            </m:e>
                            <m:sup>
                              <m:r>
                                <a:rPr lang="en-US" b="1" i="1">
                                  <a:latin typeface="Cambria Math"/>
                                  <a:cs typeface="Arial" pitchFamily="34" charset="0"/>
                                </a:rPr>
                                <m:t>′</m:t>
                              </m:r>
                            </m:sup>
                          </m:sSup>
                          <m:r>
                            <a:rPr lang="en-US" b="1" i="1">
                              <a:latin typeface="Cambria Math"/>
                              <a:cs typeface="Arial" pitchFamily="34" charset="0"/>
                            </a:rPr>
                            <m:t>𝑪</m:t>
                          </m:r>
                          <m:r>
                            <a:rPr lang="en-US" b="1" i="1">
                              <a:latin typeface="Cambria Math"/>
                              <a:cs typeface="Arial" pitchFamily="34" charset="0"/>
                            </a:rPr>
                            <m:t>′</m:t>
                          </m:r>
                        </m:e>
                      </m:acc>
                    </m:oMath>
                  </a14:m>
                  <a:r>
                    <a:rPr lang="en-US" b="1">
                      <a:latin typeface="Arial" pitchFamily="34" charset="0"/>
                      <a:cs typeface="Arial" pitchFamily="34" charset="0"/>
                    </a:rPr>
                    <a:t> </a:t>
                  </a:r>
                </a:p>
                <a:p>
                  <a:pPr marL="457200" indent="-457200">
                    <a:buFontTx/>
                    <a:buAutoNum type="alphaLcParenR"/>
                  </a:pPr>
                  <a:r>
                    <a:rPr lang="en-US" b="1">
                      <a:latin typeface="Arial" pitchFamily="34" charset="0"/>
                      <a:cs typeface="Arial" pitchFamily="34" charset="0"/>
                    </a:rPr>
                    <a:t>Hai v</a:t>
                  </a:r>
                  <a:r>
                    <a:rPr lang="vi-VN" b="1">
                      <a:latin typeface="Arial" pitchFamily="34" charset="0"/>
                      <a:cs typeface="Arial" pitchFamily="34" charset="0"/>
                    </a:rPr>
                    <a:t>ectơ</a:t>
                  </a:r>
                  <a:r>
                    <a:rPr lang="en-US" b="1">
                      <a:latin typeface="Arial" pitchFamily="34" charset="0"/>
                      <a:cs typeface="Arial" pitchFamily="34" charset="0"/>
                    </a:rPr>
                    <a:t> </a:t>
                  </a:r>
                  <a14:m>
                    <m:oMath xmlns:m="http://schemas.openxmlformats.org/officeDocument/2006/math">
                      <m:acc>
                        <m:accPr>
                          <m:chr m:val="⃗"/>
                          <m:ctrlPr>
                            <a:rPr lang="en-US" b="1" i="1">
                              <a:latin typeface="Cambria Math" panose="02040503050406030204" pitchFamily="18" charset="0"/>
                              <a:cs typeface="Arial" pitchFamily="34" charset="0"/>
                            </a:rPr>
                          </m:ctrlPr>
                        </m:accPr>
                        <m:e>
                          <m:r>
                            <a:rPr lang="en-US" b="1" i="1">
                              <a:latin typeface="Cambria Math"/>
                              <a:cs typeface="Arial" pitchFamily="34" charset="0"/>
                            </a:rPr>
                            <m:t>𝑨𝑩</m:t>
                          </m:r>
                        </m:e>
                      </m:acc>
                    </m:oMath>
                  </a14:m>
                  <a:r>
                    <a:rPr lang="en-US" b="1">
                      <a:latin typeface="Arial" pitchFamily="34" charset="0"/>
                      <a:cs typeface="Arial" pitchFamily="34" charset="0"/>
                    </a:rPr>
                    <a:t> và</a:t>
                  </a:r>
                  <a:r>
                    <a:rPr lang="en-US" b="1">
                      <a:cs typeface="Arial" pitchFamily="34" charset="0"/>
                    </a:rPr>
                    <a:t> </a:t>
                  </a:r>
                  <a14:m>
                    <m:oMath xmlns:m="http://schemas.openxmlformats.org/officeDocument/2006/math">
                      <m:acc>
                        <m:accPr>
                          <m:chr m:val="⃗"/>
                          <m:ctrlPr>
                            <a:rPr lang="en-US" b="1" i="1">
                              <a:latin typeface="Cambria Math" panose="02040503050406030204" pitchFamily="18" charset="0"/>
                              <a:cs typeface="Arial" pitchFamily="34" charset="0"/>
                            </a:rPr>
                          </m:ctrlPr>
                        </m:accPr>
                        <m:e>
                          <m:sSup>
                            <m:sSupPr>
                              <m:ctrlPr>
                                <a:rPr lang="en-US" b="1" i="1">
                                  <a:latin typeface="Cambria Math" panose="02040503050406030204" pitchFamily="18" charset="0"/>
                                  <a:cs typeface="Arial" pitchFamily="34" charset="0"/>
                                </a:rPr>
                              </m:ctrlPr>
                            </m:sSupPr>
                            <m:e>
                              <m:r>
                                <a:rPr lang="en-US" b="1" i="1">
                                  <a:latin typeface="Cambria Math"/>
                                  <a:cs typeface="Arial" pitchFamily="34" charset="0"/>
                                </a:rPr>
                                <m:t>𝑫</m:t>
                              </m:r>
                            </m:e>
                            <m:sup>
                              <m:r>
                                <a:rPr lang="en-US" b="1" i="1">
                                  <a:latin typeface="Cambria Math"/>
                                  <a:cs typeface="Arial" pitchFamily="34" charset="0"/>
                                </a:rPr>
                                <m:t>′</m:t>
                              </m:r>
                            </m:sup>
                          </m:sSup>
                          <m:r>
                            <a:rPr lang="en-US" b="1" i="1">
                              <a:latin typeface="Cambria Math"/>
                              <a:cs typeface="Arial" pitchFamily="34" charset="0"/>
                            </a:rPr>
                            <m:t>𝑪</m:t>
                          </m:r>
                          <m:r>
                            <a:rPr lang="en-US" b="1" i="1">
                              <a:latin typeface="Cambria Math"/>
                              <a:cs typeface="Arial" pitchFamily="34" charset="0"/>
                            </a:rPr>
                            <m:t>′</m:t>
                          </m:r>
                        </m:e>
                      </m:acc>
                    </m:oMath>
                  </a14:m>
                  <a:r>
                    <a:rPr lang="en-US" b="1">
                      <a:latin typeface="Arial" pitchFamily="34" charset="0"/>
                      <a:cs typeface="Arial" pitchFamily="34" charset="0"/>
                    </a:rPr>
                    <a:t> có cùng phương không? Có cùng hướng không?</a:t>
                  </a:r>
                </a:p>
              </p:txBody>
            </p:sp>
          </mc:Choice>
          <mc:Fallback xmlns="">
            <p:sp>
              <p:nvSpPr>
                <p:cNvPr id="18" name="TextBox 17"/>
                <p:cNvSpPr txBox="1">
                  <a:spLocks noRot="1" noChangeAspect="1" noMove="1" noResize="1" noEditPoints="1" noAdjustHandles="1" noChangeArrowheads="1" noChangeShapeType="1" noTextEdit="1"/>
                </p:cNvSpPr>
                <p:nvPr/>
              </p:nvSpPr>
              <p:spPr>
                <a:xfrm>
                  <a:off x="674302" y="742948"/>
                  <a:ext cx="11363709" cy="2534155"/>
                </a:xfrm>
                <a:prstGeom prst="rect">
                  <a:avLst/>
                </a:prstGeom>
                <a:blipFill rotWithShape="1">
                  <a:blip r:embed="rId12"/>
                  <a:stretch>
                    <a:fillRect l="-751" t="-1683" r="-107" b="-4327"/>
                  </a:stretch>
                </a:blipFill>
              </p:spPr>
              <p:txBody>
                <a:bodyPr/>
                <a:lstStyle/>
                <a:p>
                  <a:r>
                    <a:rPr lang="en-US">
                      <a:noFill/>
                    </a:rPr>
                    <a:t> </a:t>
                  </a:r>
                </a:p>
              </p:txBody>
            </p:sp>
          </mc:Fallback>
        </mc:AlternateContent>
        <p:pic>
          <p:nvPicPr>
            <p:cNvPr id="20"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8945" b="33569"/>
            <a:stretch/>
          </p:blipFill>
          <p:spPr bwMode="auto">
            <a:xfrm>
              <a:off x="608012" y="742948"/>
              <a:ext cx="1408112" cy="42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48217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9412" y="685800"/>
            <a:ext cx="11734800" cy="2993321"/>
            <a:chOff x="379412" y="685800"/>
            <a:chExt cx="11734800" cy="2993321"/>
          </a:xfrm>
        </p:grpSpPr>
        <p:sp>
          <p:nvSpPr>
            <p:cNvPr id="19" name="Rounded Rectangle 18"/>
            <p:cNvSpPr/>
            <p:nvPr/>
          </p:nvSpPr>
          <p:spPr>
            <a:xfrm>
              <a:off x="379412" y="685800"/>
              <a:ext cx="11430000" cy="2743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621800" y="762000"/>
              <a:ext cx="11035212" cy="892552"/>
            </a:xfrm>
            <a:prstGeom prst="rect">
              <a:avLst/>
            </a:prstGeom>
            <a:noFill/>
          </p:spPr>
          <p:txBody>
            <a:bodyPr wrap="square" rtlCol="0">
              <a:spAutoFit/>
            </a:bodyPr>
            <a:lstStyle/>
            <a:p>
              <a:pPr marL="457200" indent="-457200" algn="just">
                <a:buFont typeface="Arial" pitchFamily="34" charset="0"/>
                <a:buChar char="•"/>
              </a:pPr>
              <a:r>
                <a:rPr lang="en-US" sz="2600" b="1">
                  <a:solidFill>
                    <a:schemeClr val="tx1"/>
                  </a:solidFill>
                  <a:latin typeface="Arial" pitchFamily="34" charset="0"/>
                  <a:cs typeface="Arial" pitchFamily="34" charset="0"/>
                </a:rPr>
                <a:t>Hai v</a:t>
              </a:r>
              <a:r>
                <a:rPr lang="vi-VN" sz="2600" b="1">
                  <a:solidFill>
                    <a:schemeClr val="tx1"/>
                  </a:solidFill>
                  <a:latin typeface="Arial" pitchFamily="34" charset="0"/>
                  <a:cs typeface="Arial" pitchFamily="34" charset="0"/>
                </a:rPr>
                <a:t>ectơ</a:t>
              </a:r>
              <a:r>
                <a:rPr lang="en-US" sz="2600" b="1">
                  <a:solidFill>
                    <a:schemeClr val="tx1"/>
                  </a:solidFill>
                  <a:latin typeface="Arial" pitchFamily="34" charset="0"/>
                  <a:cs typeface="Arial" pitchFamily="34" charset="0"/>
                </a:rPr>
                <a:t> được gọi là cùng phương nếu chúng có giá song song hoặc trùng nhau.</a:t>
              </a:r>
              <a:endParaRPr lang="en-US" sz="2600" b="1">
                <a:latin typeface="Arial" pitchFamily="34" charset="0"/>
                <a:cs typeface="Arial"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000530" y="2483220"/>
              <a:ext cx="1113682" cy="1195901"/>
            </a:xfrm>
            <a:prstGeom prst="rect">
              <a:avLst/>
            </a:prstGeom>
          </p:spPr>
        </p:pic>
      </p:grpSp>
      <p:sp>
        <p:nvSpPr>
          <p:cNvPr id="15"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p:sp>
        <p:nvSpPr>
          <p:cNvPr id="17" name="TextBox 16"/>
          <p:cNvSpPr txBox="1"/>
          <p:nvPr/>
        </p:nvSpPr>
        <p:spPr>
          <a:xfrm>
            <a:off x="621800" y="1654552"/>
            <a:ext cx="11035212" cy="892552"/>
          </a:xfrm>
          <a:prstGeom prst="rect">
            <a:avLst/>
          </a:prstGeom>
          <a:noFill/>
        </p:spPr>
        <p:txBody>
          <a:bodyPr wrap="square" rtlCol="0">
            <a:spAutoFit/>
          </a:bodyPr>
          <a:lstStyle/>
          <a:p>
            <a:pPr marL="457200" indent="-457200" algn="just">
              <a:buFont typeface="Arial" pitchFamily="34" charset="0"/>
              <a:buChar char="•"/>
            </a:pPr>
            <a:r>
              <a:rPr lang="en-US" sz="2600" b="1">
                <a:solidFill>
                  <a:schemeClr val="tx1"/>
                </a:solidFill>
                <a:latin typeface="Arial" pitchFamily="34" charset="0"/>
                <a:cs typeface="Arial" pitchFamily="34" charset="0"/>
              </a:rPr>
              <a:t>Nếu 2 v</a:t>
            </a:r>
            <a:r>
              <a:rPr lang="vi-VN" sz="2600" b="1">
                <a:solidFill>
                  <a:schemeClr val="tx1"/>
                </a:solidFill>
                <a:latin typeface="Arial" pitchFamily="34" charset="0"/>
                <a:cs typeface="Arial" pitchFamily="34" charset="0"/>
              </a:rPr>
              <a:t>ectơ</a:t>
            </a:r>
            <a:r>
              <a:rPr lang="en-US" sz="2600" b="1">
                <a:solidFill>
                  <a:schemeClr val="tx1"/>
                </a:solidFill>
                <a:latin typeface="Arial" pitchFamily="34" charset="0"/>
                <a:cs typeface="Arial" pitchFamily="34" charset="0"/>
              </a:rPr>
              <a:t> cùng phương thì chúng cùng hướng hoặc ngược hướng.</a:t>
            </a:r>
            <a:endParaRPr lang="en-US"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621800" y="2476944"/>
                <a:ext cx="10349412" cy="952056"/>
              </a:xfrm>
              <a:prstGeom prst="rect">
                <a:avLst/>
              </a:prstGeom>
              <a:noFill/>
            </p:spPr>
            <p:txBody>
              <a:bodyPr wrap="square" rtlCol="0">
                <a:spAutoFit/>
              </a:bodyPr>
              <a:lstStyle/>
              <a:p>
                <a:pPr marL="457200" indent="-457200" algn="just">
                  <a:buFont typeface="Arial" pitchFamily="34" charset="0"/>
                  <a:buChar char="•"/>
                </a:pPr>
                <a:r>
                  <a:rPr lang="en-US" sz="2600" b="1">
                    <a:solidFill>
                      <a:schemeClr val="tx1"/>
                    </a:solidFill>
                    <a:latin typeface="Arial" pitchFamily="34" charset="0"/>
                    <a:cs typeface="Arial" pitchFamily="34" charset="0"/>
                  </a:rPr>
                  <a:t>Hai v</a:t>
                </a:r>
                <a:r>
                  <a:rPr lang="vi-VN" sz="2600" b="1">
                    <a:solidFill>
                      <a:schemeClr val="tx1"/>
                    </a:solidFill>
                    <a:latin typeface="Arial" pitchFamily="34" charset="0"/>
                    <a:cs typeface="Arial" pitchFamily="34" charset="0"/>
                  </a:rPr>
                  <a:t>ectơ</a:t>
                </a:r>
                <a:r>
                  <a:rPr lang="en-US" sz="2600" b="1">
                    <a:solidFill>
                      <a:schemeClr val="tx1"/>
                    </a:solidFill>
                    <a:latin typeface="Arial" pitchFamily="34" charset="0"/>
                    <a:cs typeface="Arial" pitchFamily="34" charset="0"/>
                  </a:rPr>
                  <a:t>  </a:t>
                </a:r>
                <a14:m>
                  <m:oMath xmlns:m="http://schemas.openxmlformats.org/officeDocument/2006/math">
                    <m:acc>
                      <m:accPr>
                        <m:chr m:val="⃗"/>
                        <m:ctrlPr>
                          <a:rPr lang="en-US" sz="2600" b="1" i="1" smtClean="0">
                            <a:solidFill>
                              <a:schemeClr val="tx1"/>
                            </a:solidFill>
                            <a:latin typeface="Cambria Math" panose="02040503050406030204" pitchFamily="18" charset="0"/>
                            <a:cs typeface="Arial" pitchFamily="34" charset="0"/>
                          </a:rPr>
                        </m:ctrlPr>
                      </m:accPr>
                      <m:e>
                        <m:r>
                          <a:rPr lang="en-US" sz="2600" b="1" i="1" smtClean="0">
                            <a:solidFill>
                              <a:schemeClr val="tx1"/>
                            </a:solidFill>
                            <a:latin typeface="Cambria Math"/>
                            <a:cs typeface="Arial" pitchFamily="34" charset="0"/>
                          </a:rPr>
                          <m:t>𝒂</m:t>
                        </m:r>
                      </m:e>
                    </m:acc>
                  </m:oMath>
                </a14:m>
                <a:r>
                  <a:rPr lang="en-US" sz="2600" b="1">
                    <a:latin typeface="Arial" pitchFamily="34" charset="0"/>
                    <a:cs typeface="Arial" pitchFamily="34" charset="0"/>
                  </a:rPr>
                  <a:t> và </a:t>
                </a:r>
                <a14:m>
                  <m:oMath xmlns:m="http://schemas.openxmlformats.org/officeDocument/2006/math">
                    <m:acc>
                      <m:accPr>
                        <m:chr m:val="⃗"/>
                        <m:ctrlPr>
                          <a:rPr lang="en-US" sz="2600" b="1" i="1" smtClean="0">
                            <a:latin typeface="Cambria Math" panose="02040503050406030204" pitchFamily="18" charset="0"/>
                            <a:cs typeface="Arial" pitchFamily="34" charset="0"/>
                          </a:rPr>
                        </m:ctrlPr>
                      </m:accPr>
                      <m:e>
                        <m:r>
                          <a:rPr lang="en-US" sz="2600" b="1" i="1" smtClean="0">
                            <a:latin typeface="Cambria Math"/>
                            <a:cs typeface="Arial" pitchFamily="34" charset="0"/>
                          </a:rPr>
                          <m:t>𝒃</m:t>
                        </m:r>
                      </m:e>
                    </m:acc>
                  </m:oMath>
                </a14:m>
                <a:r>
                  <a:rPr lang="en-US" sz="2600" b="1">
                    <a:latin typeface="Arial" pitchFamily="34" charset="0"/>
                    <a:cs typeface="Arial" pitchFamily="34" charset="0"/>
                  </a:rPr>
                  <a:t> được gọi là bằng nhau, kí hiệu </a:t>
                </a:r>
                <a14:m>
                  <m:oMath xmlns:m="http://schemas.openxmlformats.org/officeDocument/2006/math">
                    <m:acc>
                      <m:accPr>
                        <m:chr m:val="⃗"/>
                        <m:ctrlPr>
                          <a:rPr lang="en-US" sz="2600" b="1" i="1" smtClean="0">
                            <a:solidFill>
                              <a:srgbClr val="C00000"/>
                            </a:solidFill>
                            <a:latin typeface="Cambria Math" panose="02040503050406030204" pitchFamily="18" charset="0"/>
                            <a:cs typeface="Arial" pitchFamily="34" charset="0"/>
                          </a:rPr>
                        </m:ctrlPr>
                      </m:accPr>
                      <m:e>
                        <m:r>
                          <a:rPr lang="en-US" sz="2600" b="1" i="1" smtClean="0">
                            <a:solidFill>
                              <a:srgbClr val="C00000"/>
                            </a:solidFill>
                            <a:latin typeface="Cambria Math"/>
                            <a:cs typeface="Arial" pitchFamily="34" charset="0"/>
                          </a:rPr>
                          <m:t>𝒂</m:t>
                        </m:r>
                      </m:e>
                    </m:acc>
                    <m:r>
                      <a:rPr lang="en-US" sz="2600" b="1" i="1" smtClean="0">
                        <a:solidFill>
                          <a:srgbClr val="C00000"/>
                        </a:solidFill>
                        <a:latin typeface="Cambria Math"/>
                        <a:cs typeface="Arial" pitchFamily="34" charset="0"/>
                      </a:rPr>
                      <m:t>=</m:t>
                    </m:r>
                    <m:acc>
                      <m:accPr>
                        <m:chr m:val="⃗"/>
                        <m:ctrlPr>
                          <a:rPr lang="en-US" sz="2600" b="1" i="1" smtClean="0">
                            <a:solidFill>
                              <a:srgbClr val="C00000"/>
                            </a:solidFill>
                            <a:latin typeface="Cambria Math" panose="02040503050406030204" pitchFamily="18" charset="0"/>
                            <a:cs typeface="Arial" pitchFamily="34" charset="0"/>
                          </a:rPr>
                        </m:ctrlPr>
                      </m:accPr>
                      <m:e>
                        <m:r>
                          <a:rPr lang="en-US" sz="2600" b="1" i="1" smtClean="0">
                            <a:solidFill>
                              <a:srgbClr val="C00000"/>
                            </a:solidFill>
                            <a:latin typeface="Cambria Math"/>
                            <a:cs typeface="Arial" pitchFamily="34" charset="0"/>
                          </a:rPr>
                          <m:t>𝒃</m:t>
                        </m:r>
                      </m:e>
                    </m:acc>
                  </m:oMath>
                </a14:m>
                <a:r>
                  <a:rPr lang="en-US" sz="2600" b="1">
                    <a:latin typeface="Arial" pitchFamily="34" charset="0"/>
                    <a:cs typeface="Arial" pitchFamily="34" charset="0"/>
                  </a:rPr>
                  <a:t> , nếu chúng có cùng độ dài và cùng hướng.</a:t>
                </a:r>
              </a:p>
            </p:txBody>
          </p:sp>
        </mc:Choice>
        <mc:Fallback xmlns="">
          <p:sp>
            <p:nvSpPr>
              <p:cNvPr id="26" name="TextBox 25"/>
              <p:cNvSpPr txBox="1">
                <a:spLocks noRot="1" noChangeAspect="1" noMove="1" noResize="1" noEditPoints="1" noAdjustHandles="1" noChangeArrowheads="1" noChangeShapeType="1" noTextEdit="1"/>
              </p:cNvSpPr>
              <p:nvPr/>
            </p:nvSpPr>
            <p:spPr>
              <a:xfrm>
                <a:off x="621800" y="2476944"/>
                <a:ext cx="10349412" cy="952056"/>
              </a:xfrm>
              <a:prstGeom prst="rect">
                <a:avLst/>
              </a:prstGeom>
              <a:blipFill rotWithShape="1">
                <a:blip r:embed="rId5"/>
                <a:stretch>
                  <a:fillRect l="-883" r="-1119" b="-14013"/>
                </a:stretch>
              </a:blipFill>
            </p:spPr>
            <p:txBody>
              <a:bodyPr/>
              <a:lstStyle/>
              <a:p>
                <a:r>
                  <a:rPr lang="en-US">
                    <a:noFill/>
                  </a:rPr>
                  <a:t> </a:t>
                </a:r>
              </a:p>
            </p:txBody>
          </p:sp>
        </mc:Fallback>
      </mc:AlternateContent>
      <p:sp>
        <p:nvSpPr>
          <p:cNvPr id="18" name="TextBox 17"/>
          <p:cNvSpPr txBox="1"/>
          <p:nvPr/>
        </p:nvSpPr>
        <p:spPr>
          <a:xfrm>
            <a:off x="762716" y="5448744"/>
            <a:ext cx="11351496" cy="492443"/>
          </a:xfrm>
          <a:prstGeom prst="rect">
            <a:avLst/>
          </a:prstGeom>
          <a:noFill/>
        </p:spPr>
        <p:txBody>
          <a:bodyPr wrap="square" rtlCol="0">
            <a:spAutoFit/>
          </a:bodyPr>
          <a:lstStyle/>
          <a:p>
            <a:pPr marL="457200" indent="-457200" algn="just">
              <a:buFont typeface="Arial" pitchFamily="34" charset="0"/>
              <a:buChar char="•"/>
            </a:pPr>
            <a:r>
              <a:rPr lang="en-US" sz="2600" b="1">
                <a:cs typeface="Arial" pitchFamily="34" charset="0"/>
              </a:rPr>
              <a:t>H</a:t>
            </a:r>
            <a:r>
              <a:rPr lang="vi-VN" sz="2600" b="1">
                <a:cs typeface="Arial" pitchFamily="34" charset="0"/>
              </a:rPr>
              <a:t>ai vectơ cùng bằng một vectơ thứ ba thì hai vectơ đó bằng nhau.</a:t>
            </a:r>
            <a:endParaRPr lang="en-US" sz="2600" b="1">
              <a:latin typeface="Arial" pitchFamily="34" charset="0"/>
              <a:cs typeface="Arial" pitchFamily="34" charset="0"/>
            </a:endParaRPr>
          </a:p>
        </p:txBody>
      </p:sp>
      <p:pic>
        <p:nvPicPr>
          <p:cNvPr id="8652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4102100"/>
            <a:ext cx="115046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1431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65282"/>
                                        </p:tgtEl>
                                        <p:attrNameLst>
                                          <p:attrName>style.visibility</p:attrName>
                                        </p:attrNameLst>
                                      </p:cBhvr>
                                      <p:to>
                                        <p:strVal val="visible"/>
                                      </p:to>
                                    </p:set>
                                    <p:animEffect transition="in" filter="wipe(left)">
                                      <p:cBhvr>
                                        <p:cTn id="22" dur="500"/>
                                        <p:tgtEl>
                                          <p:spTgt spid="8652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387" y="762000"/>
            <a:ext cx="11609387" cy="4267201"/>
            <a:chOff x="200025" y="762000"/>
            <a:chExt cx="11609387" cy="4267201"/>
          </a:xfrm>
        </p:grpSpPr>
        <p:sp>
          <p:nvSpPr>
            <p:cNvPr id="9" name="Rounded Rectangle 8"/>
            <p:cNvSpPr/>
            <p:nvPr/>
          </p:nvSpPr>
          <p:spPr>
            <a:xfrm>
              <a:off x="681274" y="876173"/>
              <a:ext cx="11128138" cy="4153028"/>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1522412" y="942975"/>
              <a:ext cx="10210800" cy="861774"/>
            </a:xfrm>
            <a:prstGeom prst="rect">
              <a:avLst/>
            </a:prstGeom>
            <a:noFill/>
          </p:spPr>
          <p:txBody>
            <a:bodyPr wrap="square" rtlCol="0">
              <a:spAutoFit/>
            </a:bodyPr>
            <a:lstStyle/>
            <a:p>
              <a:pPr algn="just"/>
              <a:r>
                <a:rPr lang="en-US" sz="2500" b="1">
                  <a:latin typeface="Arial" pitchFamily="34" charset="0"/>
                  <a:cs typeface="Arial" pitchFamily="34" charset="0"/>
                </a:rPr>
                <a:t>Tương tự như v</a:t>
              </a:r>
              <a:r>
                <a:rPr lang="vi-VN" sz="2500" b="1">
                  <a:latin typeface="Arial" pitchFamily="34" charset="0"/>
                  <a:cs typeface="Arial" pitchFamily="34" charset="0"/>
                </a:rPr>
                <a:t>ectơ</a:t>
              </a:r>
              <a:r>
                <a:rPr lang="en-US" sz="2500" b="1">
                  <a:latin typeface="Arial" pitchFamily="34" charset="0"/>
                  <a:cs typeface="Arial" pitchFamily="34" charset="0"/>
                </a:rPr>
                <a:t> trong mặt phẳng, ta có tính chất và các quy ước sau đối với v</a:t>
              </a:r>
              <a:r>
                <a:rPr lang="vi-VN" sz="2500" b="1">
                  <a:latin typeface="Arial" pitchFamily="34" charset="0"/>
                  <a:cs typeface="Arial" pitchFamily="34" charset="0"/>
                </a:rPr>
                <a:t>ectơ</a:t>
              </a:r>
              <a:r>
                <a:rPr lang="en-US" sz="2500" b="1">
                  <a:latin typeface="Arial" pitchFamily="34" charset="0"/>
                  <a:cs typeface="Arial" pitchFamily="34" charset="0"/>
                </a:rPr>
                <a:t> trong không gian :</a:t>
              </a:r>
              <a:endParaRPr lang="vi-VN" sz="2500" b="1">
                <a:latin typeface="Arial" pitchFamily="34" charset="0"/>
                <a:cs typeface="Arial"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762000"/>
              <a:ext cx="1032034" cy="9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4" name="TextBox 13"/>
              <p:cNvSpPr txBox="1"/>
              <p:nvPr/>
            </p:nvSpPr>
            <p:spPr>
              <a:xfrm>
                <a:off x="760413" y="1800225"/>
                <a:ext cx="10887074" cy="944169"/>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Trong không gian, với mỗi điểm O và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𝒂</m:t>
                        </m:r>
                      </m:e>
                    </m:acc>
                  </m:oMath>
                </a14:m>
                <a:r>
                  <a:rPr lang="en-US" sz="2500" b="1">
                    <a:solidFill>
                      <a:schemeClr val="accent2">
                        <a:lumMod val="75000"/>
                      </a:schemeClr>
                    </a:solidFill>
                    <a:latin typeface="Arial" pitchFamily="34" charset="0"/>
                    <a:cs typeface="Arial" pitchFamily="34" charset="0"/>
                  </a:rPr>
                  <a:t> </a:t>
                </a:r>
                <a:r>
                  <a:rPr lang="en-US" sz="2500" b="1">
                    <a:latin typeface="Arial" pitchFamily="34" charset="0"/>
                    <a:cs typeface="Arial" pitchFamily="34" charset="0"/>
                  </a:rPr>
                  <a:t>cho trước, có duy nhất điểm M sao cho</a:t>
                </a:r>
                <a:r>
                  <a:rPr lang="en-US" sz="2500" b="1">
                    <a:solidFill>
                      <a:schemeClr val="accent2">
                        <a:lumMod val="75000"/>
                      </a:schemeClr>
                    </a:solidFill>
                    <a:latin typeface="Arial" pitchFamily="34" charset="0"/>
                    <a:cs typeface="Arial" pitchFamily="34" charset="0"/>
                  </a:rPr>
                  <a:t> </a:t>
                </a:r>
                <a14:m>
                  <m:oMath xmlns:m="http://schemas.openxmlformats.org/officeDocument/2006/math">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𝑶𝑴</m:t>
                        </m:r>
                      </m:e>
                    </m:acc>
                    <m:r>
                      <a:rPr lang="en-US" sz="2500" b="1" i="1" smtClean="0">
                        <a:solidFill>
                          <a:srgbClr val="C00000"/>
                        </a:solidFill>
                        <a:latin typeface="Cambria Math"/>
                        <a:cs typeface="Arial" pitchFamily="34" charset="0"/>
                      </a:rPr>
                      <m:t>=</m:t>
                    </m:r>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𝒂</m:t>
                        </m:r>
                      </m:e>
                    </m:acc>
                  </m:oMath>
                </a14:m>
                <a:endParaRPr lang="vi-VN" sz="2500" b="1">
                  <a:solidFill>
                    <a:schemeClr val="accent2">
                      <a:lumMod val="75000"/>
                    </a:schemeClr>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60413" y="1800225"/>
                <a:ext cx="10887074" cy="944169"/>
              </a:xfrm>
              <a:prstGeom prst="rect">
                <a:avLst/>
              </a:prstGeom>
              <a:blipFill rotWithShape="1">
                <a:blip r:embed="rId4"/>
                <a:stretch>
                  <a:fillRect l="-840" t="-4516" r="-896" b="-10968"/>
                </a:stretch>
              </a:blipFill>
            </p:spPr>
            <p:txBody>
              <a:bodyPr/>
              <a:lstStyle/>
              <a:p>
                <a:r>
                  <a:rPr lang="en-US">
                    <a:noFill/>
                  </a:rPr>
                  <a:t> </a:t>
                </a:r>
              </a:p>
            </p:txBody>
          </p:sp>
        </mc:Fallback>
      </mc:AlternateContent>
      <p:sp>
        <p:nvSpPr>
          <p:cNvPr id="15"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760413" y="2744394"/>
                <a:ext cx="10887074" cy="909608"/>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Các v</a:t>
                </a:r>
                <a:r>
                  <a:rPr lang="vi-VN" sz="2500" b="1">
                    <a:latin typeface="Arial" pitchFamily="34" charset="0"/>
                    <a:cs typeface="Arial" pitchFamily="34" charset="0"/>
                  </a:rPr>
                  <a:t>ectơ</a:t>
                </a:r>
                <a:r>
                  <a:rPr lang="en-US" sz="2500" b="1">
                    <a:latin typeface="Arial" pitchFamily="34" charset="0"/>
                    <a:cs typeface="Arial" pitchFamily="34" charset="0"/>
                  </a:rPr>
                  <a:t> có điểm đầu và điểm cuối trùng nhau, ví dụ :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𝑨𝑨</m:t>
                        </m:r>
                      </m:e>
                    </m:acc>
                    <m:r>
                      <a:rPr lang="en-US" sz="2500" b="1" i="1" smtClean="0">
                        <a:latin typeface="Cambria Math"/>
                        <a:cs typeface="Arial" pitchFamily="34" charset="0"/>
                      </a:rPr>
                      <m:t>,</m:t>
                    </m:r>
                    <m:acc>
                      <m:accPr>
                        <m:chr m:val="⃗"/>
                        <m:ctrlPr>
                          <a:rPr lang="en-US" sz="2500" b="1" i="1">
                            <a:latin typeface="Cambria Math" panose="02040503050406030204" pitchFamily="18" charset="0"/>
                            <a:cs typeface="Arial" pitchFamily="34" charset="0"/>
                          </a:rPr>
                        </m:ctrlPr>
                      </m:accPr>
                      <m:e>
                        <m:r>
                          <a:rPr lang="en-US" sz="2500" b="1" i="1" smtClean="0">
                            <a:latin typeface="Cambria Math"/>
                            <a:cs typeface="Arial" pitchFamily="34" charset="0"/>
                          </a:rPr>
                          <m:t>𝑩𝑩</m:t>
                        </m:r>
                      </m:e>
                    </m:acc>
                  </m:oMath>
                </a14:m>
                <a:r>
                  <a:rPr lang="en-US" sz="2500" b="1">
                    <a:solidFill>
                      <a:schemeClr val="accent2">
                        <a:lumMod val="75000"/>
                      </a:schemeClr>
                    </a:solidFill>
                    <a:latin typeface="Arial" pitchFamily="34" charset="0"/>
                    <a:cs typeface="Arial" pitchFamily="34" charset="0"/>
                  </a:rPr>
                  <a:t> </a:t>
                </a:r>
                <a:r>
                  <a:rPr lang="en-US" sz="2500" b="1">
                    <a:latin typeface="Arial" pitchFamily="34" charset="0"/>
                    <a:cs typeface="Arial" pitchFamily="34" charset="0"/>
                  </a:rPr>
                  <a:t>… gọi là các </a:t>
                </a:r>
                <a:r>
                  <a:rPr lang="en-US" sz="2500" b="1">
                    <a:solidFill>
                      <a:srgbClr val="C00000"/>
                    </a:solidFill>
                    <a:latin typeface="Arial" pitchFamily="34" charset="0"/>
                    <a:cs typeface="Arial" pitchFamily="34" charset="0"/>
                  </a:rPr>
                  <a:t>v</a:t>
                </a:r>
                <a:r>
                  <a:rPr lang="vi-VN" sz="2500" b="1">
                    <a:solidFill>
                      <a:srgbClr val="C00000"/>
                    </a:solidFill>
                    <a:latin typeface="Arial" pitchFamily="34" charset="0"/>
                    <a:cs typeface="Arial" pitchFamily="34" charset="0"/>
                  </a:rPr>
                  <a:t>ectơ</a:t>
                </a:r>
                <a:r>
                  <a:rPr lang="en-US" sz="2500" b="1">
                    <a:solidFill>
                      <a:srgbClr val="C00000"/>
                    </a:solidFill>
                    <a:latin typeface="Arial" pitchFamily="34" charset="0"/>
                    <a:cs typeface="Arial" pitchFamily="34" charset="0"/>
                  </a:rPr>
                  <a:t>-không</a:t>
                </a:r>
                <a:r>
                  <a:rPr lang="en-US" sz="2500" b="1">
                    <a:latin typeface="Arial" pitchFamily="34" charset="0"/>
                    <a:cs typeface="Arial" pitchFamily="34" charset="0"/>
                  </a:rPr>
                  <a:t>.</a:t>
                </a:r>
                <a:endParaRPr lang="vi-VN" sz="25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60413" y="2744394"/>
                <a:ext cx="10887074" cy="909608"/>
              </a:xfrm>
              <a:prstGeom prst="rect">
                <a:avLst/>
              </a:prstGeom>
              <a:blipFill rotWithShape="1">
                <a:blip r:embed="rId5"/>
                <a:stretch>
                  <a:fillRect l="-840" r="-896" b="-15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39775" y="3640879"/>
                <a:ext cx="10887074" cy="1294329"/>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Ta quy ước v</a:t>
                </a:r>
                <a:r>
                  <a:rPr lang="vi-VN" sz="2500" b="1">
                    <a:latin typeface="Arial" pitchFamily="34" charset="0"/>
                    <a:cs typeface="Arial" pitchFamily="34" charset="0"/>
                  </a:rPr>
                  <a:t>ectơ</a:t>
                </a:r>
                <a:r>
                  <a:rPr lang="en-US" sz="2500" b="1">
                    <a:latin typeface="Arial" pitchFamily="34" charset="0"/>
                    <a:cs typeface="Arial" pitchFamily="34" charset="0"/>
                  </a:rPr>
                  <a:t> – không có độ dài bằng 0, cùng hướng (và vì vậy cùng phương) với mọi v</a:t>
                </a:r>
                <a:r>
                  <a:rPr lang="vi-VN" sz="2500" b="1">
                    <a:latin typeface="Arial" pitchFamily="34" charset="0"/>
                    <a:cs typeface="Arial" pitchFamily="34" charset="0"/>
                  </a:rPr>
                  <a:t>ectơ</a:t>
                </a:r>
                <a:r>
                  <a:rPr lang="en-US" sz="2500" b="1">
                    <a:latin typeface="Arial" pitchFamily="34" charset="0"/>
                    <a:cs typeface="Arial" pitchFamily="34" charset="0"/>
                  </a:rPr>
                  <a:t>. Do đó các v</a:t>
                </a:r>
                <a:r>
                  <a:rPr lang="vi-VN" sz="2500" b="1">
                    <a:latin typeface="Arial" pitchFamily="34" charset="0"/>
                    <a:cs typeface="Arial" pitchFamily="34" charset="0"/>
                  </a:rPr>
                  <a:t>ectơ</a:t>
                </a:r>
                <a:r>
                  <a:rPr lang="en-US" sz="2500" b="1">
                    <a:latin typeface="Arial" pitchFamily="34" charset="0"/>
                    <a:cs typeface="Arial" pitchFamily="34" charset="0"/>
                  </a:rPr>
                  <a:t> –không đều bằng nhau và được kí hiệu chung là </a:t>
                </a:r>
                <a14:m>
                  <m:oMath xmlns:m="http://schemas.openxmlformats.org/officeDocument/2006/math">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𝟎</m:t>
                        </m:r>
                      </m:e>
                    </m:acc>
                  </m:oMath>
                </a14:m>
                <a:endParaRPr lang="vi-VN" sz="25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39775" y="3640879"/>
                <a:ext cx="10887074" cy="1294329"/>
              </a:xfrm>
              <a:prstGeom prst="rect">
                <a:avLst/>
              </a:prstGeom>
              <a:blipFill rotWithShape="1">
                <a:blip r:embed="rId6"/>
                <a:stretch>
                  <a:fillRect l="-784" t="-3286" r="-952" b="-10329"/>
                </a:stretch>
              </a:blipFill>
            </p:spPr>
            <p:txBody>
              <a:bodyPr/>
              <a:lstStyle/>
              <a:p>
                <a:r>
                  <a:rPr lang="en-US">
                    <a:noFill/>
                  </a:rPr>
                  <a:t> </a:t>
                </a:r>
              </a:p>
            </p:txBody>
          </p:sp>
        </mc:Fallback>
      </mc:AlternateContent>
    </p:spTree>
    <p:extLst>
      <p:ext uri="{BB962C8B-B14F-4D97-AF65-F5344CB8AC3E}">
        <p14:creationId xmlns:p14="http://schemas.microsoft.com/office/powerpoint/2010/main" val="13780056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29718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 name="TextBox 35"/>
              <p:cNvSpPr txBox="1"/>
              <p:nvPr/>
            </p:nvSpPr>
            <p:spPr>
              <a:xfrm>
                <a:off x="836612" y="3352800"/>
                <a:ext cx="7239000" cy="1298689"/>
              </a:xfrm>
              <a:prstGeom prst="rect">
                <a:avLst/>
              </a:prstGeom>
              <a:noFill/>
            </p:spPr>
            <p:txBody>
              <a:bodyPr wrap="square" rtlCol="0">
                <a:spAutoFit/>
              </a:bodyPr>
              <a:lstStyle/>
              <a:p>
                <a:pPr marL="457200" indent="-457200" algn="just">
                  <a:buFont typeface="+mj-lt"/>
                  <a:buAutoNum type="alphaLcParenR"/>
                </a:pPr>
                <a:r>
                  <a:rPr lang="en-US" sz="2300" b="1">
                    <a:latin typeface="Arial" pitchFamily="34" charset="0"/>
                    <a:cs typeface="Arial" pitchFamily="34" charset="0"/>
                  </a:rPr>
                  <a:t>Hai </a:t>
                </a:r>
                <a:r>
                  <a:rPr lang="vi-VN" sz="2300" b="1">
                    <a:latin typeface="Arial" pitchFamily="34" charset="0"/>
                    <a:cs typeface="Arial" pitchFamily="34" charset="0"/>
                  </a:rPr>
                  <a:t>đường thẳng</a:t>
                </a:r>
                <a:r>
                  <a:rPr lang="en-US" sz="2300" b="1">
                    <a:latin typeface="Arial" pitchFamily="34" charset="0"/>
                    <a:cs typeface="Arial" pitchFamily="34" charset="0"/>
                  </a:rPr>
                  <a:t> AA’ và BC chéo nhau nên 2 v</a:t>
                </a:r>
                <a:r>
                  <a:rPr lang="vi-VN" sz="2300" b="1">
                    <a:latin typeface="Arial" pitchFamily="34" charset="0"/>
                    <a:cs typeface="Arial" pitchFamily="34" charset="0"/>
                  </a:rPr>
                  <a:t>ectơ</a:t>
                </a:r>
                <a:r>
                  <a:rPr lang="en-US" sz="2300" b="1">
                    <a:latin typeface="Arial" pitchFamily="34" charset="0"/>
                    <a:cs typeface="Arial" pitchFamily="34" charset="0"/>
                  </a:rPr>
                  <a:t> </a:t>
                </a:r>
                <a14:m>
                  <m:oMath xmlns:m="http://schemas.openxmlformats.org/officeDocument/2006/math">
                    <m:acc>
                      <m:accPr>
                        <m:chr m:val="⃗"/>
                        <m:ctrlPr>
                          <a:rPr lang="en-US" sz="2300" b="1" i="1" smtClean="0">
                            <a:latin typeface="Cambria Math" panose="02040503050406030204" pitchFamily="18" charset="0"/>
                            <a:cs typeface="Arial" pitchFamily="34" charset="0"/>
                          </a:rPr>
                        </m:ctrlPr>
                      </m:accPr>
                      <m:e>
                        <m:r>
                          <a:rPr lang="en-US" sz="2300" b="1" i="1" smtClean="0">
                            <a:latin typeface="Cambria Math"/>
                            <a:cs typeface="Arial" pitchFamily="34" charset="0"/>
                          </a:rPr>
                          <m:t>𝑨𝑨</m:t>
                        </m:r>
                        <m:r>
                          <a:rPr lang="en-US" sz="2300" b="1" i="1" smtClean="0">
                            <a:latin typeface="Cambria Math"/>
                            <a:cs typeface="Arial" pitchFamily="34" charset="0"/>
                          </a:rPr>
                          <m:t>′</m:t>
                        </m:r>
                      </m:e>
                    </m:acc>
                  </m:oMath>
                </a14:m>
                <a:r>
                  <a:rPr lang="en-US" sz="2300" b="1">
                    <a:latin typeface="Arial" pitchFamily="34" charset="0"/>
                    <a:cs typeface="Arial" pitchFamily="34" charset="0"/>
                  </a:rPr>
                  <a:t> và </a:t>
                </a:r>
                <a14:m>
                  <m:oMath xmlns:m="http://schemas.openxmlformats.org/officeDocument/2006/math">
                    <m:acc>
                      <m:accPr>
                        <m:chr m:val="⃗"/>
                        <m:ctrlPr>
                          <a:rPr lang="en-US" sz="2300" b="1" i="1">
                            <a:latin typeface="Cambria Math" panose="02040503050406030204" pitchFamily="18" charset="0"/>
                            <a:cs typeface="Arial" pitchFamily="34" charset="0"/>
                          </a:rPr>
                        </m:ctrlPr>
                      </m:accPr>
                      <m:e>
                        <m:r>
                          <a:rPr lang="en-US" sz="2300" b="1" i="1" smtClean="0">
                            <a:latin typeface="Cambria Math"/>
                            <a:cs typeface="Arial" pitchFamily="34" charset="0"/>
                          </a:rPr>
                          <m:t>𝑩𝑪</m:t>
                        </m:r>
                      </m:e>
                    </m:acc>
                    <m:r>
                      <a:rPr lang="en-US" sz="2300" b="1" i="1" smtClean="0">
                        <a:latin typeface="Cambria Math"/>
                        <a:cs typeface="Arial" pitchFamily="34" charset="0"/>
                      </a:rPr>
                      <m:t> </m:t>
                    </m:r>
                  </m:oMath>
                </a14:m>
                <a:r>
                  <a:rPr lang="en-US" sz="2300" b="1">
                    <a:latin typeface="Arial" pitchFamily="34" charset="0"/>
                    <a:cs typeface="Arial" pitchFamily="34" charset="0"/>
                  </a:rPr>
                  <a:t>không cùng phương. Do đó 2 v</a:t>
                </a:r>
                <a:r>
                  <a:rPr lang="vi-VN" sz="2300" b="1">
                    <a:latin typeface="Arial" pitchFamily="34" charset="0"/>
                    <a:cs typeface="Arial" pitchFamily="34" charset="0"/>
                  </a:rPr>
                  <a:t>ectơ</a:t>
                </a:r>
                <a:r>
                  <a:rPr lang="en-US" sz="2300" b="1">
                    <a:latin typeface="Arial" pitchFamily="34" charset="0"/>
                    <a:cs typeface="Arial" pitchFamily="34" charset="0"/>
                  </a:rPr>
                  <a:t> </a:t>
                </a:r>
                <a14:m>
                  <m:oMath xmlns:m="http://schemas.openxmlformats.org/officeDocument/2006/math">
                    <m:acc>
                      <m:accPr>
                        <m:chr m:val="⃗"/>
                        <m:ctrlPr>
                          <a:rPr lang="en-US" sz="2300" b="1" i="1">
                            <a:latin typeface="Cambria Math" panose="02040503050406030204" pitchFamily="18" charset="0"/>
                            <a:cs typeface="Arial" pitchFamily="34" charset="0"/>
                          </a:rPr>
                        </m:ctrlPr>
                      </m:accPr>
                      <m:e>
                        <m:r>
                          <a:rPr lang="en-US" sz="2300" b="1" i="1">
                            <a:latin typeface="Cambria Math"/>
                            <a:cs typeface="Arial" pitchFamily="34" charset="0"/>
                          </a:rPr>
                          <m:t>𝑨𝑨</m:t>
                        </m:r>
                        <m:r>
                          <a:rPr lang="en-US" sz="2300" b="1" i="1">
                            <a:latin typeface="Cambria Math"/>
                            <a:cs typeface="Arial" pitchFamily="34" charset="0"/>
                          </a:rPr>
                          <m:t>′</m:t>
                        </m:r>
                      </m:e>
                    </m:acc>
                  </m:oMath>
                </a14:m>
                <a:r>
                  <a:rPr lang="en-US" sz="2300" b="1">
                    <a:latin typeface="Arial" pitchFamily="34" charset="0"/>
                    <a:cs typeface="Arial" pitchFamily="34" charset="0"/>
                  </a:rPr>
                  <a:t> và </a:t>
                </a:r>
                <a14:m>
                  <m:oMath xmlns:m="http://schemas.openxmlformats.org/officeDocument/2006/math">
                    <m:acc>
                      <m:accPr>
                        <m:chr m:val="⃗"/>
                        <m:ctrlPr>
                          <a:rPr lang="en-US" sz="2300" b="1" i="1">
                            <a:latin typeface="Cambria Math" panose="02040503050406030204" pitchFamily="18" charset="0"/>
                            <a:cs typeface="Arial" pitchFamily="34" charset="0"/>
                          </a:rPr>
                        </m:ctrlPr>
                      </m:accPr>
                      <m:e>
                        <m:r>
                          <a:rPr lang="en-US" sz="2300" b="1" i="1">
                            <a:latin typeface="Cambria Math"/>
                            <a:cs typeface="Arial" pitchFamily="34" charset="0"/>
                          </a:rPr>
                          <m:t>𝑩𝑪</m:t>
                        </m:r>
                      </m:e>
                    </m:acc>
                  </m:oMath>
                </a14:m>
                <a:r>
                  <a:rPr lang="en-US" sz="2300" b="1">
                    <a:latin typeface="Arial" pitchFamily="34" charset="0"/>
                    <a:cs typeface="Arial" pitchFamily="34" charset="0"/>
                  </a:rPr>
                  <a:t> không bằng nhau .</a:t>
                </a:r>
                <a:endParaRPr lang="vi-VN" sz="2300" b="1">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836612" y="3352800"/>
                <a:ext cx="7239000" cy="1298689"/>
              </a:xfrm>
              <a:prstGeom prst="rect">
                <a:avLst/>
              </a:prstGeom>
              <a:blipFill rotWithShape="1">
                <a:blip r:embed="rId6"/>
                <a:stretch>
                  <a:fillRect l="-926" t="-3286" r="-1178" b="-9390"/>
                </a:stretch>
              </a:blipFill>
            </p:spPr>
            <p:txBody>
              <a:bodyPr/>
              <a:lstStyle/>
              <a:p>
                <a:r>
                  <a:rPr lang="en-US">
                    <a:noFill/>
                  </a:rPr>
                  <a:t> </a:t>
                </a:r>
              </a:p>
            </p:txBody>
          </p:sp>
        </mc:Fallback>
      </mc:AlternateContent>
      <p:sp>
        <p:nvSpPr>
          <p:cNvPr id="14"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1293812" y="4651489"/>
                <a:ext cx="6781800" cy="1226426"/>
              </a:xfrm>
              <a:prstGeom prst="rect">
                <a:avLst/>
              </a:prstGeom>
              <a:noFill/>
            </p:spPr>
            <p:txBody>
              <a:bodyPr wrap="square" rtlCol="0">
                <a:spAutoFit/>
              </a:bodyPr>
              <a:lstStyle/>
              <a:p>
                <a:pPr algn="just"/>
                <a:r>
                  <a:rPr lang="en-US" sz="2300" b="1">
                    <a:latin typeface="Arial" pitchFamily="34" charset="0"/>
                    <a:cs typeface="Arial" pitchFamily="34" charset="0"/>
                  </a:rPr>
                  <a:t>Tứ giác ACC’A’ là hình bình hành nên AA’//CC’</a:t>
                </a:r>
                <a:br>
                  <a:rPr lang="en-US" sz="2300" b="1">
                    <a:latin typeface="Arial" pitchFamily="34" charset="0"/>
                    <a:cs typeface="Arial" pitchFamily="34" charset="0"/>
                  </a:rPr>
                </a:br>
                <a:r>
                  <a:rPr lang="en-US" sz="2300" b="1">
                    <a:latin typeface="Arial" pitchFamily="34" charset="0"/>
                    <a:cs typeface="Arial" pitchFamily="34" charset="0"/>
                  </a:rPr>
                  <a:t>Hai v</a:t>
                </a:r>
                <a:r>
                  <a:rPr lang="vi-VN" sz="2300" b="1">
                    <a:latin typeface="Arial" pitchFamily="34" charset="0"/>
                    <a:cs typeface="Arial" pitchFamily="34" charset="0"/>
                  </a:rPr>
                  <a:t>ectơ</a:t>
                </a:r>
                <a:r>
                  <a:rPr lang="en-US" sz="2300" b="1">
                    <a:latin typeface="Arial" pitchFamily="34" charset="0"/>
                    <a:cs typeface="Arial" pitchFamily="34" charset="0"/>
                  </a:rPr>
                  <a:t> </a:t>
                </a:r>
                <a14:m>
                  <m:oMath xmlns:m="http://schemas.openxmlformats.org/officeDocument/2006/math">
                    <m:acc>
                      <m:accPr>
                        <m:chr m:val="⃗"/>
                        <m:ctrlPr>
                          <a:rPr lang="en-US" sz="2300" b="1" i="1">
                            <a:latin typeface="Cambria Math" panose="02040503050406030204" pitchFamily="18" charset="0"/>
                            <a:cs typeface="Arial" pitchFamily="34" charset="0"/>
                          </a:rPr>
                        </m:ctrlPr>
                      </m:accPr>
                      <m:e>
                        <m:r>
                          <a:rPr lang="en-US" sz="2300" b="1" i="1">
                            <a:latin typeface="Cambria Math"/>
                            <a:cs typeface="Arial" pitchFamily="34" charset="0"/>
                          </a:rPr>
                          <m:t>𝑨𝑨</m:t>
                        </m:r>
                        <m:r>
                          <a:rPr lang="en-US" sz="2300" b="1" i="1">
                            <a:latin typeface="Cambria Math"/>
                            <a:cs typeface="Arial" pitchFamily="34" charset="0"/>
                          </a:rPr>
                          <m:t>′</m:t>
                        </m:r>
                      </m:e>
                    </m:acc>
                  </m:oMath>
                </a14:m>
                <a:r>
                  <a:rPr lang="en-US" sz="2300" b="1">
                    <a:latin typeface="Arial" pitchFamily="34" charset="0"/>
                    <a:cs typeface="Arial" pitchFamily="34" charset="0"/>
                  </a:rPr>
                  <a:t> và </a:t>
                </a:r>
                <a14:m>
                  <m:oMath xmlns:m="http://schemas.openxmlformats.org/officeDocument/2006/math">
                    <m:acc>
                      <m:accPr>
                        <m:chr m:val="⃗"/>
                        <m:ctrlPr>
                          <a:rPr lang="en-US" sz="2300" b="1" i="1">
                            <a:latin typeface="Cambria Math" panose="02040503050406030204" pitchFamily="18" charset="0"/>
                            <a:cs typeface="Arial" pitchFamily="34" charset="0"/>
                          </a:rPr>
                        </m:ctrlPr>
                      </m:accPr>
                      <m:e>
                        <m:r>
                          <a:rPr lang="en-US" sz="2300" b="1" i="1" smtClean="0">
                            <a:latin typeface="Cambria Math"/>
                            <a:cs typeface="Arial" pitchFamily="34" charset="0"/>
                          </a:rPr>
                          <m:t>𝑪𝑪</m:t>
                        </m:r>
                        <m:r>
                          <a:rPr lang="en-US" sz="2300" b="1" i="1" smtClean="0">
                            <a:latin typeface="Cambria Math"/>
                            <a:cs typeface="Arial" pitchFamily="34" charset="0"/>
                          </a:rPr>
                          <m:t>′</m:t>
                        </m:r>
                      </m:e>
                    </m:acc>
                  </m:oMath>
                </a14:m>
                <a:r>
                  <a:rPr lang="en-US" sz="2300" b="1">
                    <a:latin typeface="Arial" pitchFamily="34" charset="0"/>
                    <a:cs typeface="Arial" pitchFamily="34" charset="0"/>
                  </a:rPr>
                  <a:t> có cùng độ dài và cùng hướng nên 2 v</a:t>
                </a:r>
                <a:r>
                  <a:rPr lang="vi-VN" sz="2300" b="1">
                    <a:latin typeface="Arial" pitchFamily="34" charset="0"/>
                    <a:cs typeface="Arial" pitchFamily="34" charset="0"/>
                  </a:rPr>
                  <a:t>ectơ</a:t>
                </a:r>
                <a:r>
                  <a:rPr lang="en-US" sz="2300" b="1">
                    <a:latin typeface="Arial" pitchFamily="34" charset="0"/>
                    <a:cs typeface="Arial" pitchFamily="34" charset="0"/>
                  </a:rPr>
                  <a:t> đó bằng nhau .</a:t>
                </a:r>
                <a:endParaRPr lang="vi-VN" sz="2300" b="1">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93812" y="4651489"/>
                <a:ext cx="6781800" cy="1226426"/>
              </a:xfrm>
              <a:prstGeom prst="rect">
                <a:avLst/>
              </a:prstGeom>
              <a:blipFill rotWithShape="1">
                <a:blip r:embed="rId8"/>
                <a:stretch>
                  <a:fillRect l="-1258" t="-3483" r="-1258" b="-99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93812" y="5877699"/>
                <a:ext cx="6781800" cy="872483"/>
              </a:xfrm>
              <a:prstGeom prst="rect">
                <a:avLst/>
              </a:prstGeom>
              <a:noFill/>
            </p:spPr>
            <p:txBody>
              <a:bodyPr wrap="square" rtlCol="0">
                <a:spAutoFit/>
              </a:bodyPr>
              <a:lstStyle/>
              <a:p>
                <a:pPr algn="just"/>
                <a:r>
                  <a:rPr lang="en-US" sz="2300" b="1">
                    <a:latin typeface="Arial" pitchFamily="34" charset="0"/>
                    <a:cs typeface="Arial" pitchFamily="34" charset="0"/>
                  </a:rPr>
                  <a:t>Tương tự </a:t>
                </a:r>
                <a14:m>
                  <m:oMath xmlns:m="http://schemas.openxmlformats.org/officeDocument/2006/math">
                    <m:acc>
                      <m:accPr>
                        <m:chr m:val="⃗"/>
                        <m:ctrlPr>
                          <a:rPr lang="en-US" sz="2300" b="1" i="1">
                            <a:latin typeface="Cambria Math" panose="02040503050406030204" pitchFamily="18" charset="0"/>
                            <a:cs typeface="Arial" pitchFamily="34" charset="0"/>
                          </a:rPr>
                        </m:ctrlPr>
                      </m:accPr>
                      <m:e>
                        <m:r>
                          <a:rPr lang="en-US" sz="2300" b="1" i="1">
                            <a:latin typeface="Cambria Math"/>
                            <a:cs typeface="Arial" pitchFamily="34" charset="0"/>
                          </a:rPr>
                          <m:t>𝑨𝑨</m:t>
                        </m:r>
                        <m:r>
                          <a:rPr lang="en-US" sz="2300" b="1" i="1">
                            <a:latin typeface="Cambria Math"/>
                            <a:cs typeface="Arial" pitchFamily="34" charset="0"/>
                          </a:rPr>
                          <m:t>′</m:t>
                        </m:r>
                      </m:e>
                    </m:acc>
                  </m:oMath>
                </a14:m>
                <a:r>
                  <a:rPr lang="en-US" sz="2300" b="1">
                    <a:latin typeface="Arial" pitchFamily="34" charset="0"/>
                    <a:cs typeface="Arial" pitchFamily="34" charset="0"/>
                  </a:rPr>
                  <a:t> và </a:t>
                </a:r>
                <a14:m>
                  <m:oMath xmlns:m="http://schemas.openxmlformats.org/officeDocument/2006/math">
                    <m:acc>
                      <m:accPr>
                        <m:chr m:val="⃗"/>
                        <m:ctrlPr>
                          <a:rPr lang="en-US" sz="2300" b="1" i="1">
                            <a:latin typeface="Cambria Math" panose="02040503050406030204" pitchFamily="18" charset="0"/>
                            <a:cs typeface="Arial" pitchFamily="34" charset="0"/>
                          </a:rPr>
                        </m:ctrlPr>
                      </m:accPr>
                      <m:e>
                        <m:sSup>
                          <m:sSupPr>
                            <m:ctrlPr>
                              <a:rPr lang="en-US" sz="2300" b="1" i="1" smtClean="0">
                                <a:latin typeface="Cambria Math" panose="02040503050406030204" pitchFamily="18" charset="0"/>
                                <a:cs typeface="Arial" pitchFamily="34" charset="0"/>
                              </a:rPr>
                            </m:ctrlPr>
                          </m:sSupPr>
                          <m:e>
                            <m:r>
                              <a:rPr lang="en-US" sz="2300" b="1" i="1">
                                <a:latin typeface="Cambria Math"/>
                                <a:cs typeface="Arial" pitchFamily="34" charset="0"/>
                              </a:rPr>
                              <m:t>𝑩</m:t>
                            </m:r>
                          </m:e>
                          <m:sup>
                            <m:r>
                              <a:rPr lang="en-US" sz="2300" b="1" i="1" smtClean="0">
                                <a:latin typeface="Cambria Math"/>
                                <a:cs typeface="Arial" pitchFamily="34" charset="0"/>
                              </a:rPr>
                              <m:t>′</m:t>
                            </m:r>
                          </m:sup>
                        </m:sSup>
                        <m:r>
                          <a:rPr lang="en-US" sz="2300" b="1" i="1" smtClean="0">
                            <a:latin typeface="Cambria Math"/>
                            <a:cs typeface="Arial" pitchFamily="34" charset="0"/>
                          </a:rPr>
                          <m:t>𝑩</m:t>
                        </m:r>
                      </m:e>
                    </m:acc>
                  </m:oMath>
                </a14:m>
                <a:r>
                  <a:rPr lang="en-US" sz="2300" b="1">
                    <a:latin typeface="Arial" pitchFamily="34" charset="0"/>
                    <a:cs typeface="Arial" pitchFamily="34" charset="0"/>
                  </a:rPr>
                  <a:t> có cùng độ dài nhưng ngược hướng nên không bằng nhau .</a:t>
                </a:r>
                <a:endParaRPr lang="vi-VN" sz="23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93812" y="5877699"/>
                <a:ext cx="6781800" cy="872483"/>
              </a:xfrm>
              <a:prstGeom prst="rect">
                <a:avLst/>
              </a:prstGeom>
              <a:blipFill rotWithShape="1">
                <a:blip r:embed="rId9"/>
                <a:stretch>
                  <a:fillRect l="-1258" r="-1258" b="-14685"/>
                </a:stretch>
              </a:blipFill>
            </p:spPr>
            <p:txBody>
              <a:bodyPr/>
              <a:lstStyle/>
              <a:p>
                <a:r>
                  <a:rPr lang="en-US">
                    <a:noFill/>
                  </a:rPr>
                  <a:t> </a:t>
                </a:r>
              </a:p>
            </p:txBody>
          </p:sp>
        </mc:Fallback>
      </mc:AlternateContent>
      <p:pic>
        <p:nvPicPr>
          <p:cNvPr id="86630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293" y="674688"/>
            <a:ext cx="11650663"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8020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29718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241370" y="737545"/>
            <a:ext cx="11568042" cy="2228113"/>
            <a:chOff x="241370" y="737545"/>
            <a:chExt cx="11568042" cy="2228113"/>
          </a:xfrm>
        </p:grpSpPr>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70" y="73754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666730" y="737545"/>
              <a:ext cx="10142682" cy="2158055"/>
            </a:xfrm>
            <a:prstGeom prst="roundRect">
              <a:avLst>
                <a:gd name="adj" fmla="val 5590"/>
              </a:avLst>
            </a:prstGeom>
            <a:solidFill>
              <a:srgbClr val="DBD2E4"/>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4" name="TextBox 23"/>
                <p:cNvSpPr txBox="1"/>
                <p:nvPr/>
              </p:nvSpPr>
              <p:spPr>
                <a:xfrm>
                  <a:off x="1903412" y="762000"/>
                  <a:ext cx="9753600" cy="2203658"/>
                </a:xfrm>
                <a:prstGeom prst="rect">
                  <a:avLst/>
                </a:prstGeom>
                <a:noFill/>
              </p:spPr>
              <p:txBody>
                <a:bodyPr wrap="square" lIns="121899" tIns="60949" rIns="121899" bIns="60949" rtlCol="0">
                  <a:spAutoFit/>
                </a:bodyPr>
                <a:lstStyle/>
                <a:p>
                  <a:r>
                    <a:rPr lang="en-US" sz="2500" b="1">
                      <a:latin typeface="Arial" pitchFamily="34" charset="0"/>
                      <a:cs typeface="Arial" pitchFamily="34" charset="0"/>
                    </a:rPr>
                    <a:t>Cho hình lăng trụ ABC.A’B’C’  (H. 2.8)</a:t>
                  </a:r>
                </a:p>
                <a:p>
                  <a:pPr marL="457200" indent="-457200">
                    <a:buAutoNum type="alphaLcParenR"/>
                  </a:pPr>
                  <a:r>
                    <a:rPr lang="en-US" sz="2500" b="1">
                      <a:latin typeface="Arial" pitchFamily="34" charset="0"/>
                      <a:cs typeface="Arial" pitchFamily="34" charset="0"/>
                    </a:rPr>
                    <a:t>Trong 3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𝑩𝑪</m:t>
                          </m:r>
                        </m:e>
                      </m:acc>
                    </m:oMath>
                  </a14:m>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smtClean="0">
                              <a:latin typeface="Cambria Math"/>
                              <a:cs typeface="Arial" pitchFamily="34" charset="0"/>
                            </a:rPr>
                            <m:t>𝑪𝑪</m:t>
                          </m:r>
                          <m:r>
                            <a:rPr lang="en-US" sz="2500" b="1" i="1" smtClean="0">
                              <a:latin typeface="Cambria Math"/>
                              <a:cs typeface="Arial" pitchFamily="34" charset="0"/>
                            </a:rPr>
                            <m:t>′</m:t>
                          </m:r>
                        </m:e>
                      </m:acc>
                    </m:oMath>
                  </a14:m>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sSup>
                            <m:sSupPr>
                              <m:ctrlPr>
                                <a:rPr lang="en-US" sz="2500" b="1" i="1" smtClean="0">
                                  <a:latin typeface="Cambria Math" panose="02040503050406030204" pitchFamily="18" charset="0"/>
                                  <a:cs typeface="Arial" pitchFamily="34" charset="0"/>
                                </a:rPr>
                              </m:ctrlPr>
                            </m:sSupPr>
                            <m:e>
                              <m:r>
                                <a:rPr lang="en-US" sz="2500" b="1" i="1">
                                  <a:latin typeface="Cambria Math"/>
                                  <a:cs typeface="Arial" pitchFamily="34" charset="0"/>
                                </a:rPr>
                                <m:t>𝑩</m:t>
                              </m:r>
                            </m:e>
                            <m:sup>
                              <m:r>
                                <a:rPr lang="en-US" sz="2500" b="1" i="1" smtClean="0">
                                  <a:latin typeface="Cambria Math"/>
                                  <a:cs typeface="Arial" pitchFamily="34" charset="0"/>
                                </a:rPr>
                                <m:t>′</m:t>
                              </m:r>
                            </m:sup>
                          </m:sSup>
                          <m:r>
                            <a:rPr lang="en-US" sz="2500" b="1" i="1" smtClean="0">
                              <a:latin typeface="Cambria Math"/>
                              <a:cs typeface="Arial" pitchFamily="34" charset="0"/>
                            </a:rPr>
                            <m:t>𝑩</m:t>
                          </m:r>
                        </m:e>
                      </m:acc>
                    </m:oMath>
                  </a14:m>
                  <a:r>
                    <a:rPr lang="en-US" sz="2500" b="1">
                      <a:latin typeface="Arial" pitchFamily="34" charset="0"/>
                      <a:cs typeface="Arial" pitchFamily="34" charset="0"/>
                    </a:rPr>
                    <a:t> , v</a:t>
                  </a:r>
                  <a:r>
                    <a:rPr lang="vi-VN" sz="2500" b="1">
                      <a:latin typeface="Arial" pitchFamily="34" charset="0"/>
                      <a:cs typeface="Arial" pitchFamily="34" charset="0"/>
                    </a:rPr>
                    <a:t>ectơ</a:t>
                  </a:r>
                  <a:r>
                    <a:rPr lang="en-US" sz="2500" b="1">
                      <a:latin typeface="Arial" pitchFamily="34" charset="0"/>
                      <a:cs typeface="Arial" pitchFamily="34" charset="0"/>
                    </a:rPr>
                    <a:t> nào bằng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smtClean="0">
                              <a:latin typeface="Cambria Math"/>
                              <a:cs typeface="Arial" pitchFamily="34" charset="0"/>
                            </a:rPr>
                            <m:t>𝑨𝑨</m:t>
                          </m:r>
                          <m:r>
                            <a:rPr lang="en-US" sz="2500" b="1" i="1" smtClean="0">
                              <a:latin typeface="Cambria Math"/>
                              <a:cs typeface="Arial" pitchFamily="34" charset="0"/>
                            </a:rPr>
                            <m:t>′</m:t>
                          </m:r>
                        </m:e>
                      </m:acc>
                    </m:oMath>
                  </a14:m>
                  <a:r>
                    <a:rPr lang="en-US" sz="2500" b="1">
                      <a:latin typeface="Arial" pitchFamily="34" charset="0"/>
                      <a:cs typeface="Arial" pitchFamily="34" charset="0"/>
                    </a:rPr>
                    <a:t> ? Giải thích vì sao.</a:t>
                  </a:r>
                </a:p>
                <a:p>
                  <a:pPr marL="457200" indent="-457200">
                    <a:buAutoNum type="alphaLcParenR"/>
                  </a:pPr>
                  <a:r>
                    <a:rPr lang="en-US" sz="2500" b="1">
                      <a:latin typeface="Arial" pitchFamily="34" charset="0"/>
                      <a:cs typeface="Arial" pitchFamily="34" charset="0"/>
                    </a:rPr>
                    <a:t>Gọi M là trung điểm của BC. Xác định điểm M’ sao cho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𝑴𝑴</m:t>
                          </m:r>
                          <m:r>
                            <a:rPr lang="en-US" sz="2500" b="1" i="1" smtClean="0">
                              <a:latin typeface="Cambria Math"/>
                              <a:cs typeface="Arial" pitchFamily="34" charset="0"/>
                            </a:rPr>
                            <m:t>′</m:t>
                          </m:r>
                        </m:e>
                      </m:acc>
                      <m:r>
                        <a:rPr lang="en-US" sz="2500" b="1" i="1" smtClean="0">
                          <a:latin typeface="Cambria Math"/>
                          <a:cs typeface="Arial" pitchFamily="34" charset="0"/>
                        </a:rPr>
                        <m:t>=</m:t>
                      </m:r>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𝑨𝑨</m:t>
                          </m:r>
                          <m:r>
                            <a:rPr lang="en-US" sz="2500" b="1" i="1" smtClean="0">
                              <a:latin typeface="Cambria Math"/>
                              <a:cs typeface="Arial" pitchFamily="34" charset="0"/>
                            </a:rPr>
                            <m:t>′</m:t>
                          </m:r>
                        </m:e>
                      </m:acc>
                    </m:oMath>
                  </a14:m>
                  <a:endParaRPr lang="vi-VN" sz="2500"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903412" y="762000"/>
                  <a:ext cx="9753600" cy="2203658"/>
                </a:xfrm>
                <a:prstGeom prst="rect">
                  <a:avLst/>
                </a:prstGeom>
                <a:blipFill rotWithShape="1">
                  <a:blip r:embed="rId5"/>
                  <a:stretch>
                    <a:fillRect l="-688" t="-1385"/>
                  </a:stretch>
                </a:blipFill>
              </p:spPr>
              <p:txBody>
                <a:bodyPr/>
                <a:lstStyle/>
                <a:p>
                  <a:r>
                    <a:rPr lang="en-US">
                      <a:noFill/>
                    </a:rPr>
                    <a:t> </a:t>
                  </a:r>
                </a:p>
              </p:txBody>
            </p:sp>
          </mc:Fallback>
        </mc:AlternateContent>
        <p:sp>
          <p:nvSpPr>
            <p:cNvPr id="25" name="Rectangle 24"/>
            <p:cNvSpPr/>
            <p:nvPr/>
          </p:nvSpPr>
          <p:spPr>
            <a:xfrm>
              <a:off x="730856" y="1171575"/>
              <a:ext cx="457754" cy="646331"/>
            </a:xfrm>
            <a:prstGeom prst="rect">
              <a:avLst/>
            </a:prstGeom>
          </p:spPr>
          <p:txBody>
            <a:bodyPr wrap="none">
              <a:spAutoFit/>
            </a:bodyPr>
            <a:lstStyle/>
            <a:p>
              <a:pPr algn="ctr"/>
              <a:r>
                <a:rPr lang="en-US" sz="3600" b="1" spc="67">
                  <a:ln w="11430"/>
                  <a:effectLst>
                    <a:outerShdw blurRad="76200" dist="50800" dir="5400000" algn="tl" rotWithShape="0">
                      <a:srgbClr val="000000">
                        <a:alpha val="65000"/>
                      </a:srgbClr>
                    </a:outerShdw>
                  </a:effectLst>
                  <a:latin typeface=".VnCentury SchoolbookH" pitchFamily="34" charset="0"/>
                </a:rPr>
                <a:t>2</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36" name="TextBox 35"/>
          <p:cNvSpPr txBox="1"/>
          <p:nvPr/>
        </p:nvSpPr>
        <p:spPr>
          <a:xfrm>
            <a:off x="608012" y="3352800"/>
            <a:ext cx="6811079" cy="446276"/>
          </a:xfrm>
          <a:prstGeom prst="rect">
            <a:avLst/>
          </a:prstGeom>
          <a:noFill/>
        </p:spPr>
        <p:txBody>
          <a:bodyPr wrap="square" rtlCol="0">
            <a:spAutoFit/>
          </a:bodyPr>
          <a:lstStyle/>
          <a:p>
            <a:pPr marL="457200" indent="-457200" algn="just">
              <a:buFont typeface="+mj-lt"/>
              <a:buAutoNum type="alphaLcParenR" startAt="2"/>
            </a:pPr>
            <a:r>
              <a:rPr lang="en-US" sz="2300" b="1">
                <a:latin typeface="Arial" pitchFamily="34" charset="0"/>
                <a:cs typeface="Arial" pitchFamily="34" charset="0"/>
              </a:rPr>
              <a:t>Gọi M’ là trung điểm của B’C’.</a:t>
            </a:r>
            <a:endParaRPr lang="vi-VN" sz="2300" b="1">
              <a:latin typeface="Arial" pitchFamily="34" charset="0"/>
              <a:cs typeface="Arial" pitchFamily="34" charset="0"/>
            </a:endParaRPr>
          </a:p>
        </p:txBody>
      </p:sp>
      <p:sp>
        <p:nvSpPr>
          <p:cNvPr id="14"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p:sp>
        <p:nvSpPr>
          <p:cNvPr id="12" name="TextBox 11"/>
          <p:cNvSpPr txBox="1"/>
          <p:nvPr/>
        </p:nvSpPr>
        <p:spPr>
          <a:xfrm>
            <a:off x="912812" y="3799076"/>
            <a:ext cx="7136240" cy="800219"/>
          </a:xfrm>
          <a:prstGeom prst="rect">
            <a:avLst/>
          </a:prstGeom>
          <a:noFill/>
        </p:spPr>
        <p:txBody>
          <a:bodyPr wrap="square" rtlCol="0">
            <a:spAutoFit/>
          </a:bodyPr>
          <a:lstStyle/>
          <a:p>
            <a:pPr algn="just"/>
            <a:r>
              <a:rPr lang="en-US" sz="2300" b="1">
                <a:latin typeface="Arial" pitchFamily="34" charset="0"/>
                <a:cs typeface="Arial" pitchFamily="34" charset="0"/>
              </a:rPr>
              <a:t>Vì tứ giác BCC’B’ là hình bình hành nên MM’//BB’ và MM’ = BB’ </a:t>
            </a:r>
            <a:endParaRPr lang="vi-VN" sz="2300" b="1">
              <a:latin typeface="Arial" pitchFamily="34" charset="0"/>
              <a:cs typeface="Arial" pitchFamily="34" charset="0"/>
            </a:endParaRPr>
          </a:p>
        </p:txBody>
      </p:sp>
      <p:sp>
        <p:nvSpPr>
          <p:cNvPr id="15" name="TextBox 14"/>
          <p:cNvSpPr txBox="1"/>
          <p:nvPr/>
        </p:nvSpPr>
        <p:spPr>
          <a:xfrm>
            <a:off x="912812" y="4599295"/>
            <a:ext cx="7136240" cy="800219"/>
          </a:xfrm>
          <a:prstGeom prst="rect">
            <a:avLst/>
          </a:prstGeom>
          <a:noFill/>
        </p:spPr>
        <p:txBody>
          <a:bodyPr wrap="square" rtlCol="0">
            <a:spAutoFit/>
          </a:bodyPr>
          <a:lstStyle/>
          <a:p>
            <a:pPr algn="just"/>
            <a:r>
              <a:rPr lang="en-US" sz="2300" b="1">
                <a:latin typeface="Arial" pitchFamily="34" charset="0"/>
                <a:cs typeface="Arial" pitchFamily="34" charset="0"/>
              </a:rPr>
              <a:t>Hình lăng trụ ABC.A’B’C’ có AA’//BB’ và AA’ = BB’, suy ra MM’//AA’ và MM’ = AA’</a:t>
            </a:r>
            <a:endParaRPr lang="vi-VN" sz="23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912812" y="5334000"/>
                <a:ext cx="7136240" cy="944746"/>
              </a:xfrm>
              <a:prstGeom prst="rect">
                <a:avLst/>
              </a:prstGeom>
              <a:noFill/>
            </p:spPr>
            <p:txBody>
              <a:bodyPr wrap="square" rtlCol="0">
                <a:spAutoFit/>
              </a:bodyPr>
              <a:lstStyle/>
              <a:p>
                <a:pPr algn="just"/>
                <a:r>
                  <a:rPr lang="en-US" sz="2300" b="1">
                    <a:latin typeface="Arial" pitchFamily="34" charset="0"/>
                    <a:cs typeface="Arial" pitchFamily="34" charset="0"/>
                  </a:rPr>
                  <a:t>Hai v</a:t>
                </a:r>
                <a:r>
                  <a:rPr lang="vi-VN" sz="2300" b="1">
                    <a:latin typeface="Arial" pitchFamily="34" charset="0"/>
                    <a:cs typeface="Arial" pitchFamily="34" charset="0"/>
                  </a:rPr>
                  <a:t>ectơ</a:t>
                </a:r>
                <a:r>
                  <a:rPr lang="en-US" sz="2300" b="1">
                    <a:latin typeface="Arial" pitchFamily="34" charset="0"/>
                    <a:cs typeface="Arial" pitchFamily="34" charset="0"/>
                  </a:rPr>
                  <a:t> </a:t>
                </a:r>
                <a14:m>
                  <m:oMath xmlns:m="http://schemas.openxmlformats.org/officeDocument/2006/math">
                    <m:acc>
                      <m:accPr>
                        <m:chr m:val="⃗"/>
                        <m:ctrlPr>
                          <a:rPr lang="en-US" sz="2300" b="1" i="1" smtClean="0">
                            <a:latin typeface="Cambria Math" panose="02040503050406030204" pitchFamily="18" charset="0"/>
                            <a:cs typeface="Arial" pitchFamily="34" charset="0"/>
                          </a:rPr>
                        </m:ctrlPr>
                      </m:accPr>
                      <m:e>
                        <m:r>
                          <a:rPr lang="en-US" sz="2300" b="1" i="1" smtClean="0">
                            <a:latin typeface="Cambria Math"/>
                            <a:cs typeface="Arial" pitchFamily="34" charset="0"/>
                          </a:rPr>
                          <m:t>𝑴𝑴</m:t>
                        </m:r>
                        <m:r>
                          <a:rPr lang="en-US" sz="2300" b="1" i="1" smtClean="0">
                            <a:latin typeface="Cambria Math"/>
                            <a:cs typeface="Arial" pitchFamily="34" charset="0"/>
                          </a:rPr>
                          <m:t>′</m:t>
                        </m:r>
                      </m:e>
                    </m:acc>
                  </m:oMath>
                </a14:m>
                <a:r>
                  <a:rPr lang="en-US" sz="2300" b="1">
                    <a:latin typeface="Arial" pitchFamily="34" charset="0"/>
                    <a:cs typeface="Arial" pitchFamily="34" charset="0"/>
                  </a:rPr>
                  <a:t> và </a:t>
                </a:r>
                <a14:m>
                  <m:oMath xmlns:m="http://schemas.openxmlformats.org/officeDocument/2006/math">
                    <m:acc>
                      <m:accPr>
                        <m:chr m:val="⃗"/>
                        <m:ctrlPr>
                          <a:rPr lang="en-US" sz="2300" b="1" i="1" smtClean="0">
                            <a:latin typeface="Cambria Math" panose="02040503050406030204" pitchFamily="18" charset="0"/>
                            <a:cs typeface="Arial" pitchFamily="34" charset="0"/>
                          </a:rPr>
                        </m:ctrlPr>
                      </m:accPr>
                      <m:e>
                        <m:r>
                          <a:rPr lang="en-US" sz="2300" b="1" i="1" smtClean="0">
                            <a:latin typeface="Cambria Math"/>
                            <a:cs typeface="Arial" pitchFamily="34" charset="0"/>
                          </a:rPr>
                          <m:t>𝑨𝑨</m:t>
                        </m:r>
                        <m:r>
                          <a:rPr lang="en-US" sz="2300" b="1" i="1" smtClean="0">
                            <a:latin typeface="Cambria Math"/>
                            <a:cs typeface="Arial" pitchFamily="34" charset="0"/>
                          </a:rPr>
                          <m:t>′</m:t>
                        </m:r>
                      </m:e>
                    </m:acc>
                  </m:oMath>
                </a14:m>
                <a:r>
                  <a:rPr lang="en-US" sz="2300" b="1">
                    <a:latin typeface="Arial" pitchFamily="34" charset="0"/>
                    <a:cs typeface="Arial" pitchFamily="34" charset="0"/>
                  </a:rPr>
                  <a:t> có cùng độ dài và cùng hướng nên </a:t>
                </a:r>
                <a14:m>
                  <m:oMath xmlns:m="http://schemas.openxmlformats.org/officeDocument/2006/math">
                    <m:acc>
                      <m:accPr>
                        <m:chr m:val="⃗"/>
                        <m:ctrlPr>
                          <a:rPr lang="en-US" sz="2300" b="1" i="1">
                            <a:latin typeface="Cambria Math" panose="02040503050406030204" pitchFamily="18" charset="0"/>
                            <a:cs typeface="Arial" pitchFamily="34" charset="0"/>
                          </a:rPr>
                        </m:ctrlPr>
                      </m:accPr>
                      <m:e>
                        <m:r>
                          <a:rPr lang="en-US" sz="2300" b="1" i="1">
                            <a:latin typeface="Cambria Math"/>
                            <a:cs typeface="Arial" pitchFamily="34" charset="0"/>
                          </a:rPr>
                          <m:t>𝑴𝑴</m:t>
                        </m:r>
                        <m:r>
                          <a:rPr lang="en-US" sz="2300" b="1" i="1">
                            <a:latin typeface="Cambria Math"/>
                            <a:cs typeface="Arial" pitchFamily="34" charset="0"/>
                          </a:rPr>
                          <m:t>′</m:t>
                        </m:r>
                      </m:e>
                    </m:acc>
                    <m:r>
                      <a:rPr lang="en-US" sz="2300" b="1" i="1" smtClean="0">
                        <a:latin typeface="Cambria Math"/>
                        <a:cs typeface="Arial" pitchFamily="34" charset="0"/>
                      </a:rPr>
                      <m:t>=</m:t>
                    </m:r>
                    <m:acc>
                      <m:accPr>
                        <m:chr m:val="⃗"/>
                        <m:ctrlPr>
                          <a:rPr lang="en-US" sz="2300" b="1" i="1">
                            <a:latin typeface="Cambria Math" panose="02040503050406030204" pitchFamily="18" charset="0"/>
                            <a:cs typeface="Arial" pitchFamily="34" charset="0"/>
                          </a:rPr>
                        </m:ctrlPr>
                      </m:accPr>
                      <m:e>
                        <m:r>
                          <a:rPr lang="en-US" sz="2300" b="1" i="1" smtClean="0">
                            <a:latin typeface="Cambria Math"/>
                            <a:cs typeface="Arial" pitchFamily="34" charset="0"/>
                          </a:rPr>
                          <m:t>𝑨𝑨</m:t>
                        </m:r>
                        <m:r>
                          <a:rPr lang="en-US" sz="2300" b="1" i="1">
                            <a:latin typeface="Cambria Math"/>
                            <a:cs typeface="Arial" pitchFamily="34" charset="0"/>
                          </a:rPr>
                          <m:t>′</m:t>
                        </m:r>
                      </m:e>
                    </m:acc>
                  </m:oMath>
                </a14:m>
                <a:endParaRPr lang="vi-VN" sz="23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912812" y="5334000"/>
                <a:ext cx="7136240" cy="944746"/>
              </a:xfrm>
              <a:prstGeom prst="rect">
                <a:avLst/>
              </a:prstGeom>
              <a:blipFill rotWithShape="1">
                <a:blip r:embed="rId7"/>
                <a:stretch>
                  <a:fillRect l="-1282" r="-1282" b="-13548"/>
                </a:stretch>
              </a:blipFill>
            </p:spPr>
            <p:txBody>
              <a:bodyPr/>
              <a:lstStyle/>
              <a:p>
                <a:r>
                  <a:rPr lang="en-US">
                    <a:noFill/>
                  </a:rPr>
                  <a:t> </a:t>
                </a:r>
              </a:p>
            </p:txBody>
          </p:sp>
        </mc:Fallback>
      </mc:AlternateContent>
      <p:sp>
        <p:nvSpPr>
          <p:cNvPr id="17" name="TextBox 16"/>
          <p:cNvSpPr txBox="1"/>
          <p:nvPr/>
        </p:nvSpPr>
        <p:spPr>
          <a:xfrm>
            <a:off x="912812" y="6248400"/>
            <a:ext cx="10744200" cy="446276"/>
          </a:xfrm>
          <a:prstGeom prst="rect">
            <a:avLst/>
          </a:prstGeom>
          <a:noFill/>
        </p:spPr>
        <p:txBody>
          <a:bodyPr wrap="square" rtlCol="0">
            <a:spAutoFit/>
          </a:bodyPr>
          <a:lstStyle/>
          <a:p>
            <a:pPr algn="just"/>
            <a:r>
              <a:rPr lang="en-US" sz="2300" b="1">
                <a:latin typeface="Arial" pitchFamily="34" charset="0"/>
                <a:cs typeface="Arial" pitchFamily="34" charset="0"/>
              </a:rPr>
              <a:t>Vậy trung điểm cạnh B’C’ là điểm </a:t>
            </a:r>
            <a:r>
              <a:rPr lang="en-US" sz="2300" b="1">
                <a:solidFill>
                  <a:srgbClr val="C00000"/>
                </a:solidFill>
                <a:latin typeface="Arial" pitchFamily="34" charset="0"/>
                <a:cs typeface="Arial" pitchFamily="34" charset="0"/>
              </a:rPr>
              <a:t>M’</a:t>
            </a:r>
            <a:r>
              <a:rPr lang="en-US" sz="2300" b="1">
                <a:latin typeface="Arial" pitchFamily="34" charset="0"/>
                <a:cs typeface="Arial" pitchFamily="34" charset="0"/>
              </a:rPr>
              <a:t> cần tìm.</a:t>
            </a:r>
            <a:endParaRPr lang="vi-VN" sz="2300" b="1">
              <a:latin typeface="Arial" pitchFamily="34" charset="0"/>
              <a:cs typeface="Arial" pitchFamily="34" charset="0"/>
            </a:endParaRPr>
          </a:p>
        </p:txBody>
      </p:sp>
    </p:spTree>
    <p:extLst>
      <p:ext uri="{BB962C8B-B14F-4D97-AF65-F5344CB8AC3E}">
        <p14:creationId xmlns:p14="http://schemas.microsoft.com/office/powerpoint/2010/main" val="2284435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556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40983" y="5638800"/>
            <a:ext cx="1746254" cy="1354444"/>
          </a:xfrm>
          <a:prstGeom prst="rect">
            <a:avLst/>
          </a:prstGeom>
        </p:spPr>
      </p:pic>
      <p:pic>
        <p:nvPicPr>
          <p:cNvPr id="634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2" y="1219200"/>
            <a:ext cx="89503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3619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4950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627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8342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9" y="66317"/>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799012" y="810913"/>
            <a:ext cx="7315200" cy="4005482"/>
            <a:chOff x="4799012" y="810913"/>
            <a:chExt cx="7315200" cy="4005482"/>
          </a:xfrm>
        </p:grpSpPr>
        <p:sp>
          <p:nvSpPr>
            <p:cNvPr id="34" name="Rounded Rectangle 33"/>
            <p:cNvSpPr/>
            <p:nvPr/>
          </p:nvSpPr>
          <p:spPr>
            <a:xfrm>
              <a:off x="4799012" y="810913"/>
              <a:ext cx="7010400" cy="3861851"/>
            </a:xfrm>
            <a:prstGeom prst="roundRect">
              <a:avLst>
                <a:gd name="adj" fmla="val 4061"/>
              </a:avLst>
            </a:prstGeom>
            <a:solidFill>
              <a:schemeClr val="accent4">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951412" y="887113"/>
              <a:ext cx="6692035" cy="3785652"/>
            </a:xfrm>
            <a:prstGeom prst="rect">
              <a:avLst/>
            </a:prstGeom>
            <a:noFill/>
          </p:spPr>
          <p:txBody>
            <a:bodyPr wrap="square" rtlCol="0">
              <a:spAutoFit/>
            </a:bodyPr>
            <a:lstStyle/>
            <a:p>
              <a:pPr algn="just"/>
              <a:r>
                <a:rPr lang="en-US" sz="2000" b="1">
                  <a:latin typeface="Arial" pitchFamily="34" charset="0"/>
                  <a:cs typeface="Arial" pitchFamily="34" charset="0"/>
                </a:rPr>
                <a:t>      </a:t>
              </a:r>
              <a:r>
                <a:rPr lang="en-US" b="1">
                  <a:latin typeface="Arial" pitchFamily="34" charset="0"/>
                  <a:cs typeface="Arial" pitchFamily="34" charset="0"/>
                </a:rPr>
                <a:t>Ở lớp 10, ta đã biết về </a:t>
              </a:r>
              <a:r>
                <a:rPr lang="en-US" b="1">
                  <a:solidFill>
                    <a:srgbClr val="C00000"/>
                  </a:solidFill>
                  <a:latin typeface="Arial" pitchFamily="34" charset="0"/>
                  <a:cs typeface="Arial" pitchFamily="34" charset="0"/>
                </a:rPr>
                <a:t>v</a:t>
              </a:r>
              <a:r>
                <a:rPr lang="vi-VN" b="1">
                  <a:solidFill>
                    <a:srgbClr val="C00000"/>
                  </a:solidFill>
                  <a:latin typeface="Arial" pitchFamily="34" charset="0"/>
                  <a:cs typeface="Arial" pitchFamily="34" charset="0"/>
                </a:rPr>
                <a:t>ectơ</a:t>
              </a:r>
              <a:r>
                <a:rPr lang="en-US" b="1">
                  <a:solidFill>
                    <a:schemeClr val="accent2">
                      <a:lumMod val="75000"/>
                    </a:schemeClr>
                  </a:solidFill>
                  <a:latin typeface="Arial" pitchFamily="34" charset="0"/>
                  <a:cs typeface="Arial" pitchFamily="34" charset="0"/>
                </a:rPr>
                <a:t> </a:t>
              </a:r>
              <a:r>
                <a:rPr lang="en-US" b="1">
                  <a:latin typeface="Arial" pitchFamily="34" charset="0"/>
                  <a:cs typeface="Arial" pitchFamily="34" charset="0"/>
                </a:rPr>
                <a:t>trong mặt phẳng và biết sử dụng v</a:t>
              </a:r>
              <a:r>
                <a:rPr lang="vi-VN" b="1">
                  <a:latin typeface="Arial" pitchFamily="34" charset="0"/>
                  <a:cs typeface="Arial" pitchFamily="34" charset="0"/>
                </a:rPr>
                <a:t>ectơ</a:t>
              </a:r>
              <a:r>
                <a:rPr lang="en-US" b="1">
                  <a:latin typeface="Arial" pitchFamily="34" charset="0"/>
                  <a:cs typeface="Arial" pitchFamily="34" charset="0"/>
                </a:rPr>
                <a:t> để biểu thị các đại lượng có hướng và độ lớn trong mặt phẳng , ví dụ như vận tốc hay lực.</a:t>
              </a:r>
            </a:p>
            <a:p>
              <a:r>
                <a:rPr lang="en-US" b="1">
                  <a:latin typeface="Arial" pitchFamily="34" charset="0"/>
                  <a:cs typeface="Arial" pitchFamily="34" charset="0"/>
                </a:rPr>
                <a:t>     Đối với các đại lượng có hướng trong không gian, ta có thể sử dụng v</a:t>
              </a:r>
              <a:r>
                <a:rPr lang="vi-VN" b="1">
                  <a:latin typeface="Arial" pitchFamily="34" charset="0"/>
                  <a:cs typeface="Arial" pitchFamily="34" charset="0"/>
                </a:rPr>
                <a:t>ectơ</a:t>
              </a:r>
              <a:r>
                <a:rPr lang="en-US" b="1">
                  <a:latin typeface="Arial" pitchFamily="34" charset="0"/>
                  <a:cs typeface="Arial" pitchFamily="34" charset="0"/>
                </a:rPr>
                <a:t> để biểu diễn chúng hay không? Các phép toán v</a:t>
              </a:r>
              <a:r>
                <a:rPr lang="vi-VN" b="1">
                  <a:latin typeface="Arial" pitchFamily="34" charset="0"/>
                  <a:cs typeface="Arial" pitchFamily="34" charset="0"/>
                </a:rPr>
                <a:t>ectơ</a:t>
              </a:r>
              <a:r>
                <a:rPr lang="en-US" b="1">
                  <a:latin typeface="Arial" pitchFamily="34" charset="0"/>
                  <a:cs typeface="Arial" pitchFamily="34" charset="0"/>
                </a:rPr>
                <a:t> trong tr</a:t>
              </a:r>
              <a:r>
                <a:rPr lang="vi-VN" b="1">
                  <a:latin typeface="Arial" pitchFamily="34" charset="0"/>
                  <a:cs typeface="Arial" pitchFamily="34" charset="0"/>
                </a:rPr>
                <a:t>ường hợp</a:t>
              </a:r>
              <a:r>
                <a:rPr lang="en-US" b="1">
                  <a:latin typeface="Arial" pitchFamily="34" charset="0"/>
                  <a:cs typeface="Arial" pitchFamily="34" charset="0"/>
                </a:rPr>
                <a:t> này giống và </a:t>
              </a:r>
              <a:br>
                <a:rPr lang="en-US" b="1">
                  <a:latin typeface="Arial" pitchFamily="34" charset="0"/>
                  <a:cs typeface="Arial" pitchFamily="34" charset="0"/>
                </a:rPr>
              </a:br>
              <a:r>
                <a:rPr lang="en-US" b="1">
                  <a:latin typeface="Arial" pitchFamily="34" charset="0"/>
                  <a:cs typeface="Arial" pitchFamily="34" charset="0"/>
                </a:rPr>
                <a:t>khác như thế nào với các phép toán </a:t>
              </a:r>
              <a:br>
                <a:rPr lang="en-US" b="1">
                  <a:latin typeface="Arial" pitchFamily="34" charset="0"/>
                  <a:cs typeface="Arial" pitchFamily="34" charset="0"/>
                </a:rPr>
              </a:br>
              <a:r>
                <a:rPr lang="en-US" b="1">
                  <a:latin typeface="Arial" pitchFamily="34" charset="0"/>
                  <a:cs typeface="Arial" pitchFamily="34" charset="0"/>
                </a:rPr>
                <a:t>v</a:t>
              </a:r>
              <a:r>
                <a:rPr lang="vi-VN" b="1">
                  <a:latin typeface="Arial" pitchFamily="34" charset="0"/>
                  <a:cs typeface="Arial" pitchFamily="34" charset="0"/>
                </a:rPr>
                <a:t>ectơ</a:t>
              </a:r>
              <a:r>
                <a:rPr lang="en-US" b="1">
                  <a:latin typeface="Arial" pitchFamily="34" charset="0"/>
                  <a:cs typeface="Arial" pitchFamily="34" charset="0"/>
                </a:rPr>
                <a:t> trong mặt phẳng?</a:t>
              </a:r>
              <a:endParaRPr lang="vi-VN" b="1">
                <a:latin typeface="Arial" pitchFamily="34" charset="0"/>
                <a:cs typeface="Arial" pitchFamily="34" charset="0"/>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747302" y="3200400"/>
              <a:ext cx="1366910" cy="1615995"/>
            </a:xfrm>
            <a:prstGeom prst="rect">
              <a:avLst/>
            </a:prstGeom>
          </p:spPr>
        </p:pic>
      </p:grpSp>
      <p:grpSp>
        <p:nvGrpSpPr>
          <p:cNvPr id="2" name="Group 1"/>
          <p:cNvGrpSpPr/>
          <p:nvPr/>
        </p:nvGrpSpPr>
        <p:grpSpPr>
          <a:xfrm>
            <a:off x="325437" y="810914"/>
            <a:ext cx="4124325" cy="4086225"/>
            <a:chOff x="325437" y="810914"/>
            <a:chExt cx="4124325" cy="4086225"/>
          </a:xfrm>
        </p:grpSpPr>
        <p:pic>
          <p:nvPicPr>
            <p:cNvPr id="749633"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7" y="810914"/>
              <a:ext cx="412432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9635"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 y="4306589"/>
              <a:ext cx="37338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3141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936" y="29718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p:pic>
        <p:nvPicPr>
          <p:cNvPr id="789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0919" y="2971800"/>
            <a:ext cx="262229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79412" y="3341826"/>
            <a:ext cx="8305800" cy="1631216"/>
          </a:xfrm>
          <a:prstGeom prst="rect">
            <a:avLst/>
          </a:prstGeom>
          <a:noFill/>
        </p:spPr>
        <p:txBody>
          <a:bodyPr wrap="square" rtlCol="0">
            <a:spAutoFit/>
          </a:bodyPr>
          <a:lstStyle/>
          <a:p>
            <a:pPr marL="457200" indent="-457200" algn="just">
              <a:buFont typeface="+mj-lt"/>
              <a:buAutoNum type="alphaLcParenR"/>
            </a:pPr>
            <a:r>
              <a:rPr lang="vi-VN" sz="2500" b="1">
                <a:cs typeface="Arial" pitchFamily="34" charset="0"/>
              </a:rPr>
              <a:t>Các đoạn thẳng này có hướng lên trên (về phía móc cần cẩu) và độ dài của các đoạn thẳng thể hiện cho độ lớn của các lực căng dây và được lấy tỉ lệ với độ lớn của các lực căng dây</a:t>
            </a:r>
            <a:r>
              <a:rPr lang="en-US" sz="2500" b="1">
                <a:cs typeface="Arial" pitchFamily="34" charset="0"/>
              </a:rPr>
              <a:t>.</a:t>
            </a:r>
            <a:endParaRPr lang="vi-VN" sz="2500" b="1">
              <a:latin typeface="Arial" pitchFamily="34" charset="0"/>
              <a:cs typeface="Arial" pitchFamily="34" charset="0"/>
            </a:endParaRPr>
          </a:p>
        </p:txBody>
      </p:sp>
      <p:sp>
        <p:nvSpPr>
          <p:cNvPr id="10" name="TextBox 9"/>
          <p:cNvSpPr txBox="1"/>
          <p:nvPr/>
        </p:nvSpPr>
        <p:spPr>
          <a:xfrm>
            <a:off x="303212" y="5029200"/>
            <a:ext cx="8305800" cy="861774"/>
          </a:xfrm>
          <a:prstGeom prst="rect">
            <a:avLst/>
          </a:prstGeom>
          <a:noFill/>
        </p:spPr>
        <p:txBody>
          <a:bodyPr wrap="square" rtlCol="0">
            <a:spAutoFit/>
          </a:bodyPr>
          <a:lstStyle/>
          <a:p>
            <a:pPr marL="457200" indent="-457200" algn="just">
              <a:buFont typeface="+mj-lt"/>
              <a:buAutoNum type="alphaLcParenR" startAt="2"/>
            </a:pPr>
            <a:r>
              <a:rPr lang="vi-VN" sz="2500" b="1">
                <a:cs typeface="Arial" pitchFamily="34" charset="0"/>
              </a:rPr>
              <a:t>Các đoạn thẳng này không cùng nằm trên một mặt phẳng.</a:t>
            </a:r>
            <a:endParaRPr lang="vi-VN" sz="2500" b="1">
              <a:latin typeface="Arial" pitchFamily="34" charset="0"/>
              <a:cs typeface="Arial" pitchFamily="34" charset="0"/>
            </a:endParaRPr>
          </a:p>
        </p:txBody>
      </p:sp>
      <p:grpSp>
        <p:nvGrpSpPr>
          <p:cNvPr id="2" name="Group 1"/>
          <p:cNvGrpSpPr/>
          <p:nvPr/>
        </p:nvGrpSpPr>
        <p:grpSpPr>
          <a:xfrm>
            <a:off x="303212" y="762000"/>
            <a:ext cx="11506200" cy="2057400"/>
            <a:chOff x="303212" y="762000"/>
            <a:chExt cx="11506200" cy="2057400"/>
          </a:xfrm>
        </p:grpSpPr>
        <p:sp>
          <p:nvSpPr>
            <p:cNvPr id="17" name="Rounded Rectangle 16"/>
            <p:cNvSpPr/>
            <p:nvPr/>
          </p:nvSpPr>
          <p:spPr>
            <a:xfrm>
              <a:off x="303212" y="762000"/>
              <a:ext cx="11506200" cy="2057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9149"/>
              <a:ext cx="11049000" cy="1938992"/>
            </a:xfrm>
            <a:prstGeom prst="rect">
              <a:avLst/>
            </a:prstGeom>
            <a:noFill/>
          </p:spPr>
          <p:txBody>
            <a:bodyPr wrap="square" rtlCol="0">
              <a:spAutoFit/>
            </a:bodyPr>
            <a:lstStyle/>
            <a:p>
              <a:r>
                <a:rPr lang="en-US" b="1">
                  <a:latin typeface="Arial" pitchFamily="34" charset="0"/>
                  <a:cs typeface="Arial" pitchFamily="34" charset="0"/>
                </a:rPr>
                <a:t>	</a:t>
              </a:r>
              <a:r>
                <a:rPr lang="en-US" b="1">
                  <a:solidFill>
                    <a:schemeClr val="accent5">
                      <a:lumMod val="50000"/>
                    </a:schemeClr>
                  </a:solidFill>
                  <a:latin typeface="Arial" pitchFamily="34" charset="0"/>
                  <a:cs typeface="Arial" pitchFamily="34" charset="0"/>
                </a:rPr>
                <a:t>Nhận biết v</a:t>
              </a:r>
              <a:r>
                <a:rPr lang="vi-VN" b="1">
                  <a:solidFill>
                    <a:schemeClr val="accent5">
                      <a:lumMod val="50000"/>
                    </a:schemeClr>
                  </a:solidFill>
                  <a:latin typeface="Arial" pitchFamily="34" charset="0"/>
                  <a:cs typeface="Arial" pitchFamily="34" charset="0"/>
                </a:rPr>
                <a:t>ectơ</a:t>
              </a:r>
              <a:r>
                <a:rPr lang="en-US" b="1">
                  <a:solidFill>
                    <a:schemeClr val="accent5">
                      <a:lumMod val="50000"/>
                    </a:schemeClr>
                  </a:solidFill>
                  <a:latin typeface="Arial" pitchFamily="34" charset="0"/>
                  <a:cs typeface="Arial" pitchFamily="34" charset="0"/>
                </a:rPr>
                <a:t> trong không gian .</a:t>
              </a:r>
            </a:p>
            <a:p>
              <a:r>
                <a:rPr lang="en-US" b="1">
                  <a:latin typeface="Arial" pitchFamily="34" charset="0"/>
                  <a:cs typeface="Arial" pitchFamily="34" charset="0"/>
                </a:rPr>
                <a:t>Trong Hình 2.2, lực căng dây (được tạo ra bởi sức nặng của kiện hàng) được thể hiện bởi các đoạn thẳng có mũi tên màu đỏ.</a:t>
              </a:r>
            </a:p>
            <a:p>
              <a:pPr marL="457200" indent="-457200">
                <a:buAutoNum type="alphaLcParenR"/>
              </a:pPr>
              <a:r>
                <a:rPr lang="en-US" b="1">
                  <a:latin typeface="Arial" pitchFamily="34" charset="0"/>
                  <a:cs typeface="Arial" pitchFamily="34" charset="0"/>
                </a:rPr>
                <a:t>Các </a:t>
              </a:r>
              <a:r>
                <a:rPr lang="vi-VN" b="1">
                  <a:latin typeface="Arial" pitchFamily="34" charset="0"/>
                  <a:cs typeface="Arial" pitchFamily="34" charset="0"/>
                </a:rPr>
                <a:t>đoạn thẳng</a:t>
              </a:r>
              <a:r>
                <a:rPr lang="en-US" b="1">
                  <a:latin typeface="Arial" pitchFamily="34" charset="0"/>
                  <a:cs typeface="Arial" pitchFamily="34" charset="0"/>
                </a:rPr>
                <a:t> này cho biết gì về hướng và độ lớn của các lực căng ?</a:t>
              </a:r>
            </a:p>
            <a:p>
              <a:pPr marL="457200" indent="-457200">
                <a:buAutoNum type="alphaLcParenR"/>
              </a:pPr>
              <a:r>
                <a:rPr lang="en-US" b="1">
                  <a:latin typeface="Arial" pitchFamily="34" charset="0"/>
                  <a:cs typeface="Arial" pitchFamily="34" charset="0"/>
                </a:rPr>
                <a:t>Các </a:t>
              </a:r>
              <a:r>
                <a:rPr lang="vi-VN" b="1">
                  <a:latin typeface="Arial" pitchFamily="34" charset="0"/>
                  <a:cs typeface="Arial" pitchFamily="34" charset="0"/>
                </a:rPr>
                <a:t>đoạn thẳng</a:t>
              </a:r>
              <a:r>
                <a:rPr lang="en-US" b="1">
                  <a:latin typeface="Arial" pitchFamily="34" charset="0"/>
                  <a:cs typeface="Arial" pitchFamily="34" charset="0"/>
                </a:rPr>
                <a:t> này có cùng nằm trong một mặt phẳng không ?</a:t>
              </a: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951" t="13647" r="17338" b="31808"/>
            <a:stretch/>
          </p:blipFill>
          <p:spPr bwMode="auto">
            <a:xfrm>
              <a:off x="608012" y="884904"/>
              <a:ext cx="106521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64927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89507"/>
                                        </p:tgtEl>
                                        <p:attrNameLst>
                                          <p:attrName>style.visibility</p:attrName>
                                        </p:attrNameLst>
                                      </p:cBhvr>
                                      <p:to>
                                        <p:strVal val="visible"/>
                                      </p:to>
                                    </p:set>
                                    <p:animEffect transition="in" filter="wipe(left)">
                                      <p:cBhvr>
                                        <p:cTn id="11" dur="500"/>
                                        <p:tgtEl>
                                          <p:spTgt spid="78950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39966" y="5735743"/>
            <a:ext cx="1748859" cy="1356818"/>
          </a:xfrm>
          <a:prstGeom prst="rect">
            <a:avLst/>
          </a:prstGeom>
        </p:spPr>
      </p:pic>
      <p:sp>
        <p:nvSpPr>
          <p:cNvPr id="16"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p:grpSp>
        <p:nvGrpSpPr>
          <p:cNvPr id="8" name="Group 7"/>
          <p:cNvGrpSpPr/>
          <p:nvPr/>
        </p:nvGrpSpPr>
        <p:grpSpPr>
          <a:xfrm>
            <a:off x="1063369" y="2798656"/>
            <a:ext cx="9526843" cy="3221144"/>
            <a:chOff x="835335" y="2798656"/>
            <a:chExt cx="9526843" cy="3221144"/>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35" y="2798656"/>
              <a:ext cx="4420877" cy="2734723"/>
            </a:xfrm>
            <a:prstGeom prst="rect">
              <a:avLst/>
            </a:prstGeom>
          </p:spPr>
        </p:pic>
        <p:pic>
          <p:nvPicPr>
            <p:cNvPr id="751738"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540" y="5591175"/>
              <a:ext cx="9037638"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05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278" y="2798656"/>
              <a:ext cx="4407534" cy="273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flipV="1">
              <a:off x="6399212" y="3886200"/>
              <a:ext cx="816224" cy="228600"/>
            </a:xfrm>
            <a:prstGeom prst="straightConnector1">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622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4" y="762000"/>
            <a:ext cx="1134586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5001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62210"/>
                                        </p:tgtEl>
                                        <p:attrNameLst>
                                          <p:attrName>style.visibility</p:attrName>
                                        </p:attrNameLst>
                                      </p:cBhvr>
                                      <p:to>
                                        <p:strVal val="visible"/>
                                      </p:to>
                                    </p:set>
                                    <p:animEffect transition="in" filter="wipe(left)">
                                      <p:cBhvr>
                                        <p:cTn id="7" dur="500"/>
                                        <p:tgtEl>
                                          <p:spTgt spid="862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p:grpSp>
        <p:nvGrpSpPr>
          <p:cNvPr id="8" name="Group 7"/>
          <p:cNvGrpSpPr/>
          <p:nvPr/>
        </p:nvGrpSpPr>
        <p:grpSpPr>
          <a:xfrm>
            <a:off x="3028345" y="2010696"/>
            <a:ext cx="7873424" cy="2662103"/>
            <a:chOff x="835335" y="2798656"/>
            <a:chExt cx="9526843" cy="322114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35" y="2798656"/>
              <a:ext cx="4420877" cy="2734723"/>
            </a:xfrm>
            <a:prstGeom prst="rect">
              <a:avLst/>
            </a:prstGeom>
          </p:spPr>
        </p:pic>
        <p:pic>
          <p:nvPicPr>
            <p:cNvPr id="751738"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540" y="5591175"/>
              <a:ext cx="9037638"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0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278" y="2798656"/>
              <a:ext cx="4407534" cy="273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flipV="1">
              <a:off x="6399212" y="3886200"/>
              <a:ext cx="816224" cy="228600"/>
            </a:xfrm>
            <a:prstGeom prst="straightConnector1">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248341" y="4724400"/>
            <a:ext cx="3455140" cy="2072045"/>
            <a:chOff x="3248341" y="4724400"/>
            <a:chExt cx="3455140" cy="2072045"/>
          </a:xfrm>
        </p:grpSpPr>
        <p:pic>
          <p:nvPicPr>
            <p:cNvPr id="7" name="Picture 6"/>
            <p:cNvPicPr>
              <a:picLocks noChangeAspect="1"/>
            </p:cNvPicPr>
            <p:nvPr/>
          </p:nvPicPr>
          <p:blipFill>
            <a:blip r:embed="rId6"/>
            <a:stretch>
              <a:fillRect/>
            </a:stretch>
          </p:blipFill>
          <p:spPr>
            <a:xfrm>
              <a:off x="3248341" y="4724400"/>
              <a:ext cx="3319184" cy="1718310"/>
            </a:xfrm>
            <a:prstGeom prst="rect">
              <a:avLst/>
            </a:prstGeom>
          </p:spPr>
        </p:pic>
        <p:cxnSp>
          <p:nvCxnSpPr>
            <p:cNvPr id="10" name="Straight Arrow Connector 9"/>
            <p:cNvCxnSpPr/>
            <p:nvPr/>
          </p:nvCxnSpPr>
          <p:spPr>
            <a:xfrm flipV="1">
              <a:off x="4498245" y="5219500"/>
              <a:ext cx="819375" cy="2290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32522" y="6427135"/>
              <a:ext cx="3270959" cy="369310"/>
            </a:xfrm>
            <a:prstGeom prst="rect">
              <a:avLst/>
            </a:prstGeom>
            <a:noFill/>
          </p:spPr>
          <p:txBody>
            <a:bodyPr wrap="square" lIns="121899" tIns="60949" rIns="121899" bIns="60949" rtlCol="0">
              <a:spAutoFit/>
            </a:bodyPr>
            <a:lstStyle/>
            <a:p>
              <a:pPr algn="ctr"/>
              <a:r>
                <a:rPr lang="en-US" sz="1600" b="1">
                  <a:latin typeface="Arial" panose="020B0604020202020204" pitchFamily="34" charset="0"/>
                  <a:cs typeface="Arial" panose="020B0604020202020204" pitchFamily="34" charset="0"/>
                </a:rPr>
                <a:t>Hướng đi của tàu hỏa</a:t>
              </a:r>
              <a:endParaRPr lang="vi-VN" sz="1600" b="1">
                <a:latin typeface="Arial" pitchFamily="34" charset="0"/>
                <a:cs typeface="Arial" pitchFamily="34" charset="0"/>
              </a:endParaRPr>
            </a:p>
          </p:txBody>
        </p:sp>
      </p:grpSp>
      <p:grpSp>
        <p:nvGrpSpPr>
          <p:cNvPr id="13" name="Group 12"/>
          <p:cNvGrpSpPr/>
          <p:nvPr/>
        </p:nvGrpSpPr>
        <p:grpSpPr>
          <a:xfrm>
            <a:off x="6932612" y="4682006"/>
            <a:ext cx="4170784" cy="2120060"/>
            <a:chOff x="6932612" y="4682006"/>
            <a:chExt cx="4170784" cy="2120060"/>
          </a:xfrm>
        </p:grpSpPr>
        <p:grpSp>
          <p:nvGrpSpPr>
            <p:cNvPr id="9" name="Group 8"/>
            <p:cNvGrpSpPr/>
            <p:nvPr/>
          </p:nvGrpSpPr>
          <p:grpSpPr>
            <a:xfrm>
              <a:off x="6932612" y="4682006"/>
              <a:ext cx="4170784" cy="2120060"/>
              <a:chOff x="6932612" y="4682006"/>
              <a:chExt cx="4170784" cy="2120060"/>
            </a:xfrm>
          </p:grpSpPr>
          <p:pic>
            <p:nvPicPr>
              <p:cNvPr id="11" name="Picture 10"/>
              <p:cNvPicPr>
                <a:picLocks noChangeAspect="1"/>
              </p:cNvPicPr>
              <p:nvPr/>
            </p:nvPicPr>
            <p:blipFill>
              <a:blip r:embed="rId7"/>
              <a:stretch>
                <a:fillRect/>
              </a:stretch>
            </p:blipFill>
            <p:spPr>
              <a:xfrm>
                <a:off x="7337744" y="4682006"/>
                <a:ext cx="3176268" cy="1745130"/>
              </a:xfrm>
              <a:prstGeom prst="rect">
                <a:avLst/>
              </a:prstGeom>
            </p:spPr>
          </p:pic>
          <p:sp>
            <p:nvSpPr>
              <p:cNvPr id="18" name="TextBox 17"/>
              <p:cNvSpPr txBox="1"/>
              <p:nvPr/>
            </p:nvSpPr>
            <p:spPr>
              <a:xfrm>
                <a:off x="6932612" y="6432756"/>
                <a:ext cx="4170784" cy="369310"/>
              </a:xfrm>
              <a:prstGeom prst="rect">
                <a:avLst/>
              </a:prstGeom>
              <a:noFill/>
            </p:spPr>
            <p:txBody>
              <a:bodyPr wrap="square" lIns="121899" tIns="60949" rIns="121899" bIns="60949" rtlCol="0">
                <a:spAutoFit/>
              </a:bodyPr>
              <a:lstStyle/>
              <a:p>
                <a:pPr algn="ctr"/>
                <a:r>
                  <a:rPr lang="en-US" sz="1600" b="1">
                    <a:latin typeface="Arial" panose="020B0604020202020204" pitchFamily="34" charset="0"/>
                    <a:cs typeface="Arial" panose="020B0604020202020204" pitchFamily="34" charset="0"/>
                  </a:rPr>
                  <a:t>Hướng đi của thuyền buồn trên biển</a:t>
                </a:r>
                <a:endParaRPr lang="vi-VN" sz="1600" b="1">
                  <a:latin typeface="Arial" pitchFamily="34" charset="0"/>
                  <a:cs typeface="Arial" pitchFamily="34" charset="0"/>
                </a:endParaRPr>
              </a:p>
            </p:txBody>
          </p:sp>
        </p:grpSp>
        <p:cxnSp>
          <p:nvCxnSpPr>
            <p:cNvPr id="19" name="Straight Arrow Connector 18"/>
            <p:cNvCxnSpPr/>
            <p:nvPr/>
          </p:nvCxnSpPr>
          <p:spPr>
            <a:xfrm flipH="1" flipV="1">
              <a:off x="7664775" y="5410200"/>
              <a:ext cx="636379" cy="2056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8632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250" y="657225"/>
            <a:ext cx="1174750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7922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9862" y="771424"/>
            <a:ext cx="11639550" cy="4395673"/>
            <a:chOff x="169862" y="771424"/>
            <a:chExt cx="11639550" cy="4395673"/>
          </a:xfrm>
        </p:grpSpPr>
        <p:sp>
          <p:nvSpPr>
            <p:cNvPr id="9" name="Rounded Rectangle 8"/>
            <p:cNvSpPr/>
            <p:nvPr/>
          </p:nvSpPr>
          <p:spPr>
            <a:xfrm>
              <a:off x="681274" y="876172"/>
              <a:ext cx="11128138" cy="4290925"/>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1522412" y="942975"/>
              <a:ext cx="10210800" cy="861774"/>
            </a:xfrm>
            <a:prstGeom prst="rect">
              <a:avLst/>
            </a:prstGeom>
            <a:noFill/>
          </p:spPr>
          <p:txBody>
            <a:bodyPr wrap="square" rtlCol="0">
              <a:spAutoFit/>
            </a:bodyPr>
            <a:lstStyle/>
            <a:p>
              <a:pPr algn="just"/>
              <a:r>
                <a:rPr lang="en-US" sz="2500" b="1">
                  <a:latin typeface="Arial" pitchFamily="34" charset="0"/>
                  <a:cs typeface="Arial" pitchFamily="34" charset="0"/>
                </a:rPr>
                <a:t>Tương tự như v</a:t>
              </a:r>
              <a:r>
                <a:rPr lang="vi-VN" sz="2500" b="1">
                  <a:latin typeface="Arial" pitchFamily="34" charset="0"/>
                  <a:cs typeface="Arial" pitchFamily="34" charset="0"/>
                </a:rPr>
                <a:t>ectơ</a:t>
              </a:r>
              <a:r>
                <a:rPr lang="en-US" sz="2500" b="1">
                  <a:latin typeface="Arial" pitchFamily="34" charset="0"/>
                  <a:cs typeface="Arial" pitchFamily="34" charset="0"/>
                </a:rPr>
                <a:t> trong mặt phẳng, đối với v</a:t>
              </a:r>
              <a:r>
                <a:rPr lang="vi-VN" sz="2500" b="1">
                  <a:latin typeface="Arial" pitchFamily="34" charset="0"/>
                  <a:cs typeface="Arial" pitchFamily="34" charset="0"/>
                </a:rPr>
                <a:t>ectơ</a:t>
              </a:r>
              <a:r>
                <a:rPr lang="en-US" sz="2500" b="1">
                  <a:latin typeface="Arial" pitchFamily="34" charset="0"/>
                  <a:cs typeface="Arial" pitchFamily="34" charset="0"/>
                </a:rPr>
                <a:t> trong không gian ta cũng có các kí hiệu và khái niệm sau :</a:t>
              </a:r>
              <a:endParaRPr lang="vi-VN" sz="2500" b="1">
                <a:latin typeface="Arial" pitchFamily="34" charset="0"/>
                <a:cs typeface="Arial"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 y="771424"/>
              <a:ext cx="1032034" cy="9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4" name="TextBox 13"/>
              <p:cNvSpPr txBox="1"/>
              <p:nvPr/>
            </p:nvSpPr>
            <p:spPr>
              <a:xfrm>
                <a:off x="760413" y="1800225"/>
                <a:ext cx="10155053" cy="524887"/>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V</a:t>
                </a:r>
                <a:r>
                  <a:rPr lang="vi-VN" sz="2500" b="1">
                    <a:latin typeface="Arial" pitchFamily="34" charset="0"/>
                    <a:cs typeface="Arial" pitchFamily="34" charset="0"/>
                  </a:rPr>
                  <a:t>ectơ</a:t>
                </a:r>
                <a:r>
                  <a:rPr lang="en-US" sz="2500" b="1">
                    <a:latin typeface="Arial" pitchFamily="34" charset="0"/>
                    <a:cs typeface="Arial" pitchFamily="34" charset="0"/>
                  </a:rPr>
                  <a:t> có điểm đầu là A , điểm cuối là B, ki hệu : </a:t>
                </a:r>
                <a14:m>
                  <m:oMath xmlns:m="http://schemas.openxmlformats.org/officeDocument/2006/math">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𝑨𝑩</m:t>
                        </m:r>
                      </m:e>
                    </m:acc>
                  </m:oMath>
                </a14:m>
                <a:endParaRPr lang="vi-VN" sz="2500" b="1">
                  <a:solidFill>
                    <a:srgbClr val="C00000"/>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60413" y="1800225"/>
                <a:ext cx="10155053" cy="524887"/>
              </a:xfrm>
              <a:prstGeom prst="rect">
                <a:avLst/>
              </a:prstGeom>
              <a:blipFill rotWithShape="1">
                <a:blip r:embed="rId4"/>
                <a:stretch>
                  <a:fillRect l="-900" b="-26744"/>
                </a:stretch>
              </a:blipFill>
            </p:spPr>
            <p:txBody>
              <a:bodyPr/>
              <a:lstStyle/>
              <a:p>
                <a:r>
                  <a:rPr lang="en-US">
                    <a:noFill/>
                  </a:rPr>
                  <a:t> </a:t>
                </a:r>
              </a:p>
            </p:txBody>
          </p:sp>
        </mc:Fallback>
      </mc:AlternateContent>
      <p:sp>
        <p:nvSpPr>
          <p:cNvPr id="15"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0412" y="2325112"/>
                <a:ext cx="7924801" cy="944169"/>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Khi không cần chỉ rõ điểm đầu và điểm cuối của v</a:t>
                </a:r>
                <a:r>
                  <a:rPr lang="vi-VN" sz="2500" b="1">
                    <a:latin typeface="Arial" pitchFamily="34" charset="0"/>
                    <a:cs typeface="Arial" pitchFamily="34" charset="0"/>
                  </a:rPr>
                  <a:t>ectơ</a:t>
                </a:r>
                <a:r>
                  <a:rPr lang="en-US" sz="2500" b="1">
                    <a:latin typeface="Arial" pitchFamily="34" charset="0"/>
                    <a:cs typeface="Arial" pitchFamily="34" charset="0"/>
                  </a:rPr>
                  <a:t> thì v</a:t>
                </a:r>
                <a:r>
                  <a:rPr lang="vi-VN" sz="2500" b="1">
                    <a:latin typeface="Arial" pitchFamily="34" charset="0"/>
                    <a:cs typeface="Arial" pitchFamily="34" charset="0"/>
                  </a:rPr>
                  <a:t>ectơ</a:t>
                </a:r>
                <a:r>
                  <a:rPr lang="en-US" sz="2500" b="1">
                    <a:latin typeface="Arial" pitchFamily="34" charset="0"/>
                    <a:cs typeface="Arial" pitchFamily="34" charset="0"/>
                  </a:rPr>
                  <a:t> còn được kí hiệu : </a:t>
                </a:r>
                <a14:m>
                  <m:oMath xmlns:m="http://schemas.openxmlformats.org/officeDocument/2006/math">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𝒂</m:t>
                        </m:r>
                      </m:e>
                    </m:acc>
                    <m:r>
                      <a:rPr lang="en-US" sz="2500" b="1" i="1" smtClean="0">
                        <a:solidFill>
                          <a:srgbClr val="C00000"/>
                        </a:solidFill>
                        <a:latin typeface="Cambria Math"/>
                        <a:cs typeface="Arial" pitchFamily="34" charset="0"/>
                      </a:rPr>
                      <m:t>; </m:t>
                    </m:r>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𝒃</m:t>
                        </m:r>
                      </m:e>
                    </m:acc>
                    <m:r>
                      <a:rPr lang="en-US" sz="2500" b="1" i="1" smtClean="0">
                        <a:solidFill>
                          <a:srgbClr val="C00000"/>
                        </a:solidFill>
                        <a:latin typeface="Cambria Math"/>
                        <a:cs typeface="Arial" pitchFamily="34" charset="0"/>
                      </a:rPr>
                      <m:t>; </m:t>
                    </m:r>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𝒙</m:t>
                        </m:r>
                      </m:e>
                    </m:acc>
                    <m:r>
                      <a:rPr lang="en-US" sz="2500" b="1" i="1" smtClean="0">
                        <a:solidFill>
                          <a:srgbClr val="C00000"/>
                        </a:solidFill>
                        <a:latin typeface="Cambria Math"/>
                        <a:cs typeface="Arial" pitchFamily="34" charset="0"/>
                      </a:rPr>
                      <m:t>; </m:t>
                    </m:r>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𝒚</m:t>
                        </m:r>
                      </m:e>
                    </m:acc>
                  </m:oMath>
                </a14:m>
                <a:endParaRPr lang="vi-VN" sz="25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60412" y="2325112"/>
                <a:ext cx="7924801" cy="944169"/>
              </a:xfrm>
              <a:prstGeom prst="rect">
                <a:avLst/>
              </a:prstGeom>
              <a:blipFill rotWithShape="1">
                <a:blip r:embed="rId5"/>
                <a:stretch>
                  <a:fillRect l="-1154" t="-4516" r="-1231" b="-1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60413" y="3258643"/>
                <a:ext cx="7924801" cy="940450"/>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Độ dài của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𝑨𝑩</m:t>
                        </m:r>
                      </m:e>
                    </m:acc>
                  </m:oMath>
                </a14:m>
                <a:r>
                  <a:rPr lang="en-US" sz="2500" b="1">
                    <a:latin typeface="Arial" pitchFamily="34" charset="0"/>
                    <a:cs typeface="Arial" pitchFamily="34" charset="0"/>
                  </a:rPr>
                  <a:t>  kí hiệu là </a:t>
                </a:r>
                <a14:m>
                  <m:oMath xmlns:m="http://schemas.openxmlformats.org/officeDocument/2006/math">
                    <m:d>
                      <m:dPr>
                        <m:begChr m:val="|"/>
                        <m:endChr m:val="|"/>
                        <m:ctrlPr>
                          <a:rPr lang="en-US" sz="2500" b="1" i="1" smtClean="0">
                            <a:solidFill>
                              <a:srgbClr val="C00000"/>
                            </a:solidFill>
                            <a:latin typeface="Cambria Math" panose="02040503050406030204" pitchFamily="18" charset="0"/>
                            <a:cs typeface="Arial" pitchFamily="34" charset="0"/>
                          </a:rPr>
                        </m:ctrlPr>
                      </m:dPr>
                      <m:e>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𝑨𝑩</m:t>
                            </m:r>
                          </m:e>
                        </m:acc>
                      </m:e>
                    </m:d>
                  </m:oMath>
                </a14:m>
                <a:r>
                  <a:rPr lang="en-US" sz="2500" b="1">
                    <a:solidFill>
                      <a:schemeClr val="accent2">
                        <a:lumMod val="75000"/>
                      </a:schemeClr>
                    </a:solidFill>
                    <a:latin typeface="Arial" pitchFamily="34" charset="0"/>
                    <a:cs typeface="Arial" pitchFamily="34" charset="0"/>
                  </a:rPr>
                  <a:t> </a:t>
                </a:r>
                <a:r>
                  <a:rPr lang="en-US" sz="2500" b="1">
                    <a:latin typeface="Arial" pitchFamily="34" charset="0"/>
                    <a:cs typeface="Arial" pitchFamily="34" charset="0"/>
                  </a:rPr>
                  <a:t>, độ dài của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𝒂</m:t>
                        </m:r>
                      </m:e>
                    </m:acc>
                  </m:oMath>
                </a14:m>
                <a:r>
                  <a:rPr lang="en-US" sz="2500" b="1">
                    <a:latin typeface="Arial" pitchFamily="34" charset="0"/>
                    <a:cs typeface="Arial" pitchFamily="34" charset="0"/>
                  </a:rPr>
                  <a:t>  kí hiệu là </a:t>
                </a:r>
                <a14:m>
                  <m:oMath xmlns:m="http://schemas.openxmlformats.org/officeDocument/2006/math">
                    <m:d>
                      <m:dPr>
                        <m:begChr m:val="|"/>
                        <m:endChr m:val="|"/>
                        <m:ctrlPr>
                          <a:rPr lang="en-US" sz="2500" b="1" i="1" smtClean="0">
                            <a:solidFill>
                              <a:srgbClr val="C00000"/>
                            </a:solidFill>
                            <a:latin typeface="Cambria Math" panose="02040503050406030204" pitchFamily="18" charset="0"/>
                            <a:cs typeface="Arial" pitchFamily="34" charset="0"/>
                          </a:rPr>
                        </m:ctrlPr>
                      </m:dPr>
                      <m:e>
                        <m:acc>
                          <m:accPr>
                            <m:chr m:val="⃗"/>
                            <m:ctrlPr>
                              <a:rPr lang="en-US" sz="2500" b="1" i="1" smtClean="0">
                                <a:solidFill>
                                  <a:srgbClr val="C00000"/>
                                </a:solidFill>
                                <a:latin typeface="Cambria Math" panose="02040503050406030204" pitchFamily="18" charset="0"/>
                                <a:cs typeface="Arial" pitchFamily="34" charset="0"/>
                              </a:rPr>
                            </m:ctrlPr>
                          </m:accPr>
                          <m:e>
                            <m:r>
                              <a:rPr lang="en-US" sz="2500" b="1" i="1" smtClean="0">
                                <a:solidFill>
                                  <a:srgbClr val="C00000"/>
                                </a:solidFill>
                                <a:latin typeface="Cambria Math"/>
                                <a:cs typeface="Arial" pitchFamily="34" charset="0"/>
                              </a:rPr>
                              <m:t>𝒂</m:t>
                            </m:r>
                          </m:e>
                        </m:acc>
                      </m:e>
                    </m:d>
                  </m:oMath>
                </a14:m>
                <a:endParaRPr lang="vi-VN" sz="25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60413" y="3258643"/>
                <a:ext cx="7924801" cy="940450"/>
              </a:xfrm>
              <a:prstGeom prst="rect">
                <a:avLst/>
              </a:prstGeom>
              <a:blipFill rotWithShape="1">
                <a:blip r:embed="rId6"/>
                <a:stretch>
                  <a:fillRect l="-1154" r="-1231" b="-14935"/>
                </a:stretch>
              </a:blipFill>
            </p:spPr>
            <p:txBody>
              <a:bodyPr/>
              <a:lstStyle/>
              <a:p>
                <a:r>
                  <a:rPr lang="en-US">
                    <a:noFill/>
                  </a:rPr>
                  <a:t> </a:t>
                </a:r>
              </a:p>
            </p:txBody>
          </p:sp>
        </mc:Fallback>
      </mc:AlternateContent>
      <p:sp>
        <p:nvSpPr>
          <p:cNvPr id="21" name="TextBox 20"/>
          <p:cNvSpPr txBox="1"/>
          <p:nvPr/>
        </p:nvSpPr>
        <p:spPr>
          <a:xfrm>
            <a:off x="760413" y="4213392"/>
            <a:ext cx="7924801" cy="86177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Đường thẳng</a:t>
            </a:r>
            <a:r>
              <a:rPr lang="en-US" sz="2500" b="1">
                <a:latin typeface="Arial" pitchFamily="34" charset="0"/>
                <a:cs typeface="Arial" pitchFamily="34" charset="0"/>
              </a:rPr>
              <a:t> đi qua điểm đầu và điểm cuối của một v</a:t>
            </a:r>
            <a:r>
              <a:rPr lang="vi-VN" sz="2500" b="1">
                <a:latin typeface="Arial" pitchFamily="34" charset="0"/>
                <a:cs typeface="Arial" pitchFamily="34" charset="0"/>
              </a:rPr>
              <a:t>ectơ</a:t>
            </a:r>
            <a:r>
              <a:rPr lang="en-US" sz="2500" b="1">
                <a:latin typeface="Arial" pitchFamily="34" charset="0"/>
                <a:cs typeface="Arial" pitchFamily="34" charset="0"/>
              </a:rPr>
              <a:t> gọi là giá của v</a:t>
            </a:r>
            <a:r>
              <a:rPr lang="vi-VN" sz="2500" b="1">
                <a:latin typeface="Arial" pitchFamily="34" charset="0"/>
                <a:cs typeface="Arial" pitchFamily="34" charset="0"/>
              </a:rPr>
              <a:t>ectơ</a:t>
            </a:r>
            <a:r>
              <a:rPr lang="en-US" sz="2500" b="1">
                <a:latin typeface="Arial" pitchFamily="34" charset="0"/>
                <a:cs typeface="Arial" pitchFamily="34" charset="0"/>
              </a:rPr>
              <a:t> đó (H. 2.4)</a:t>
            </a:r>
            <a:endParaRPr lang="vi-VN" sz="2500" b="1">
              <a:latin typeface="Arial" pitchFamily="34" charset="0"/>
              <a:cs typeface="Arial" pitchFamily="34" charset="0"/>
            </a:endParaRPr>
          </a:p>
        </p:txBody>
      </p:sp>
      <p:pic>
        <p:nvPicPr>
          <p:cNvPr id="79155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7612" y="3343258"/>
            <a:ext cx="28098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5198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791557"/>
                                        </p:tgtEl>
                                        <p:attrNameLst>
                                          <p:attrName>style.visibility</p:attrName>
                                        </p:attrNameLst>
                                      </p:cBhvr>
                                      <p:to>
                                        <p:strVal val="visible"/>
                                      </p:to>
                                    </p:set>
                                    <p:animEffect transition="in" filter="wipe(left)">
                                      <p:cBhvr>
                                        <p:cTn id="31" dur="500"/>
                                        <p:tgtEl>
                                          <p:spTgt spid="79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948" y="31242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 name="TextBox 35"/>
              <p:cNvSpPr txBox="1"/>
              <p:nvPr/>
            </p:nvSpPr>
            <p:spPr>
              <a:xfrm>
                <a:off x="974630" y="3581400"/>
                <a:ext cx="7528017" cy="524887"/>
              </a:xfrm>
              <a:prstGeom prst="rect">
                <a:avLst/>
              </a:prstGeom>
              <a:noFill/>
            </p:spPr>
            <p:txBody>
              <a:bodyPr wrap="square" rtlCol="0">
                <a:spAutoFit/>
              </a:bodyPr>
              <a:lstStyle/>
              <a:p>
                <a:r>
                  <a:rPr lang="en-US" sz="2500" b="1">
                    <a:latin typeface="Arial" pitchFamily="34" charset="0"/>
                    <a:cs typeface="Arial" pitchFamily="34" charset="0"/>
                  </a:rPr>
                  <a:t>a) Có 3 v</a:t>
                </a:r>
                <a:r>
                  <a:rPr lang="vi-VN" sz="2500" b="1">
                    <a:latin typeface="Arial" pitchFamily="34" charset="0"/>
                    <a:cs typeface="Arial" pitchFamily="34" charset="0"/>
                  </a:rPr>
                  <a:t>ectơ</a:t>
                </a:r>
                <a:r>
                  <a:rPr lang="en-US" sz="2500" b="1">
                    <a:latin typeface="Arial" pitchFamily="34" charset="0"/>
                    <a:cs typeface="Arial" pitchFamily="34" charset="0"/>
                  </a:rPr>
                  <a:t> là :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𝑨𝑩</m:t>
                        </m:r>
                      </m:e>
                    </m:acc>
                    <m:r>
                      <a:rPr lang="en-US" sz="2500" b="1" i="1" smtClean="0">
                        <a:latin typeface="Cambria Math"/>
                        <a:cs typeface="Arial" pitchFamily="34" charset="0"/>
                      </a:rPr>
                      <m:t> ,</m:t>
                    </m:r>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m:t>
                        </m:r>
                        <m:r>
                          <a:rPr lang="en-US" sz="2500" b="1" i="1" smtClean="0">
                            <a:latin typeface="Cambria Math"/>
                            <a:cs typeface="Arial" pitchFamily="34" charset="0"/>
                          </a:rPr>
                          <m:t>𝑪</m:t>
                        </m:r>
                      </m:e>
                    </m:acc>
                  </m:oMath>
                </a14:m>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m:t>
                        </m:r>
                        <m:r>
                          <a:rPr lang="en-US" sz="2500" b="1" i="1" smtClean="0">
                            <a:latin typeface="Cambria Math"/>
                            <a:cs typeface="Arial" pitchFamily="34" charset="0"/>
                          </a:rPr>
                          <m:t>𝑫</m:t>
                        </m:r>
                      </m:e>
                    </m:acc>
                  </m:oMath>
                </a14:m>
                <a:endParaRPr lang="vi-VN" sz="2500" b="1">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974630" y="3581400"/>
                <a:ext cx="7528017" cy="524887"/>
              </a:xfrm>
              <a:prstGeom prst="rect">
                <a:avLst/>
              </a:prstGeom>
              <a:blipFill rotWithShape="1">
                <a:blip r:embed="rId5"/>
                <a:stretch>
                  <a:fillRect l="-1377" b="-26744"/>
                </a:stretch>
              </a:blipFill>
            </p:spPr>
            <p:txBody>
              <a:bodyPr/>
              <a:lstStyle/>
              <a:p>
                <a:r>
                  <a:rPr lang="en-US">
                    <a:noFill/>
                  </a:rPr>
                  <a:t> </a:t>
                </a:r>
              </a:p>
            </p:txBody>
          </p:sp>
        </mc:Fallback>
      </mc:AlternateContent>
      <p:sp>
        <p:nvSpPr>
          <p:cNvPr id="14"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974630" y="4188662"/>
                <a:ext cx="7528017" cy="911019"/>
              </a:xfrm>
              <a:prstGeom prst="rect">
                <a:avLst/>
              </a:prstGeom>
              <a:noFill/>
            </p:spPr>
            <p:txBody>
              <a:bodyPr wrap="square" rtlCol="0">
                <a:spAutoFit/>
              </a:bodyPr>
              <a:lstStyle/>
              <a:p>
                <a:pPr marL="457200" indent="-457200">
                  <a:buFont typeface="+mj-lt"/>
                  <a:buAutoNum type="alphaLcParenR" startAt="2"/>
                </a:pPr>
                <a:r>
                  <a:rPr lang="en-US" sz="2500" b="1">
                    <a:latin typeface="Arial" pitchFamily="34" charset="0"/>
                    <a:cs typeface="Arial" pitchFamily="34" charset="0"/>
                  </a:rPr>
                  <a:t>Trong 3 v</a:t>
                </a:r>
                <a:r>
                  <a:rPr lang="vi-VN" sz="2500" b="1">
                    <a:latin typeface="Arial" pitchFamily="34" charset="0"/>
                    <a:cs typeface="Arial" pitchFamily="34" charset="0"/>
                  </a:rPr>
                  <a:t>ectơ</a:t>
                </a:r>
                <a:r>
                  <a:rPr lang="en-US" sz="2500" b="1">
                    <a:latin typeface="Arial" pitchFamily="34" charset="0"/>
                    <a:cs typeface="Arial" pitchFamily="34" charset="0"/>
                  </a:rPr>
                  <a:t> đó , chỉ có hai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𝑨𝑩</m:t>
                        </m:r>
                      </m:e>
                    </m:acc>
                  </m:oMath>
                </a14:m>
                <a:r>
                  <a:rPr lang="en-US" sz="2500" b="1">
                    <a:latin typeface="Arial" pitchFamily="34" charset="0"/>
                    <a:cs typeface="Arial" pitchFamily="34" charset="0"/>
                  </a:rPr>
                  <a:t> và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m:t>
                        </m:r>
                        <m:r>
                          <a:rPr lang="en-US" sz="2500" b="1" i="1" smtClean="0">
                            <a:latin typeface="Cambria Math"/>
                            <a:cs typeface="Arial" pitchFamily="34" charset="0"/>
                          </a:rPr>
                          <m:t>𝑪</m:t>
                        </m:r>
                      </m:e>
                    </m:acc>
                  </m:oMath>
                </a14:m>
                <a:r>
                  <a:rPr lang="en-US" sz="2500" b="1">
                    <a:latin typeface="Arial" pitchFamily="34" charset="0"/>
                    <a:cs typeface="Arial" pitchFamily="34" charset="0"/>
                  </a:rPr>
                  <a:t> là có giá nằm trong mặt phẳng (ABC)</a:t>
                </a:r>
                <a:endParaRPr lang="vi-VN" sz="25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74630" y="4188662"/>
                <a:ext cx="7528017" cy="911019"/>
              </a:xfrm>
              <a:prstGeom prst="rect">
                <a:avLst/>
              </a:prstGeom>
              <a:blipFill rotWithShape="1">
                <a:blip r:embed="rId6"/>
                <a:stretch>
                  <a:fillRect l="-1215" b="-1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74630" y="5182056"/>
                <a:ext cx="7528017" cy="940450"/>
              </a:xfrm>
              <a:prstGeom prst="rect">
                <a:avLst/>
              </a:prstGeom>
              <a:noFill/>
            </p:spPr>
            <p:txBody>
              <a:bodyPr wrap="square" rtlCol="0">
                <a:spAutoFit/>
              </a:bodyPr>
              <a:lstStyle/>
              <a:p>
                <a:pPr marL="457200" indent="-457200">
                  <a:buFont typeface="+mj-lt"/>
                  <a:buAutoNum type="alphaLcParenR" startAt="3"/>
                </a:pPr>
                <a:r>
                  <a:rPr lang="en-US" sz="2500" b="1">
                    <a:latin typeface="Arial" pitchFamily="34" charset="0"/>
                    <a:cs typeface="Arial" pitchFamily="34" charset="0"/>
                  </a:rPr>
                  <a:t>Ví tứ diện ABCD có độ dài mỗi cạnh bằng 1 nên </a:t>
                </a:r>
                <a14:m>
                  <m:oMath xmlns:m="http://schemas.openxmlformats.org/officeDocument/2006/math">
                    <m:d>
                      <m:dPr>
                        <m:begChr m:val="|"/>
                        <m:endChr m:val="|"/>
                        <m:ctrlPr>
                          <a:rPr lang="en-US" sz="2500" b="1" i="1" smtClean="0">
                            <a:latin typeface="Cambria Math" panose="02040503050406030204" pitchFamily="18" charset="0"/>
                            <a:cs typeface="Arial" pitchFamily="34" charset="0"/>
                          </a:rPr>
                        </m:ctrlPr>
                      </m:dPr>
                      <m:e>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𝑨𝑩</m:t>
                            </m:r>
                          </m:e>
                        </m:acc>
                      </m:e>
                    </m:d>
                    <m:r>
                      <a:rPr lang="en-US" sz="2500" b="1" i="1" smtClean="0">
                        <a:latin typeface="Cambria Math"/>
                        <a:cs typeface="Arial" pitchFamily="34" charset="0"/>
                      </a:rPr>
                      <m:t>=</m:t>
                    </m:r>
                    <m:d>
                      <m:dPr>
                        <m:begChr m:val="|"/>
                        <m:endChr m:val="|"/>
                        <m:ctrlPr>
                          <a:rPr lang="en-US" sz="2500" b="1" i="1">
                            <a:latin typeface="Cambria Math" panose="02040503050406030204" pitchFamily="18" charset="0"/>
                            <a:cs typeface="Arial" pitchFamily="34" charset="0"/>
                          </a:rPr>
                        </m:ctrlPr>
                      </m:dPr>
                      <m:e>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m:t>
                            </m:r>
                            <m:r>
                              <a:rPr lang="en-US" sz="2500" b="1" i="1" smtClean="0">
                                <a:latin typeface="Cambria Math"/>
                                <a:cs typeface="Arial" pitchFamily="34" charset="0"/>
                              </a:rPr>
                              <m:t>𝑪</m:t>
                            </m:r>
                          </m:e>
                        </m:acc>
                      </m:e>
                    </m:d>
                    <m:r>
                      <a:rPr lang="en-US" sz="2500" b="1" i="1" smtClean="0">
                        <a:latin typeface="Cambria Math"/>
                        <a:cs typeface="Arial" pitchFamily="34" charset="0"/>
                      </a:rPr>
                      <m:t>=</m:t>
                    </m:r>
                    <m:d>
                      <m:dPr>
                        <m:begChr m:val="|"/>
                        <m:endChr m:val="|"/>
                        <m:ctrlPr>
                          <a:rPr lang="en-US" sz="2500" b="1" i="1">
                            <a:latin typeface="Cambria Math" panose="02040503050406030204" pitchFamily="18" charset="0"/>
                            <a:cs typeface="Arial" pitchFamily="34" charset="0"/>
                          </a:rPr>
                        </m:ctrlPr>
                      </m:dPr>
                      <m:e>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m:t>
                            </m:r>
                            <m:r>
                              <a:rPr lang="en-US" sz="2500" b="1" i="1" smtClean="0">
                                <a:latin typeface="Cambria Math"/>
                                <a:cs typeface="Arial" pitchFamily="34" charset="0"/>
                              </a:rPr>
                              <m:t>𝑫</m:t>
                            </m:r>
                          </m:e>
                        </m:acc>
                      </m:e>
                    </m:d>
                    <m:r>
                      <a:rPr lang="en-US" sz="2500" b="1" i="1" smtClean="0">
                        <a:latin typeface="Cambria Math"/>
                        <a:cs typeface="Arial" pitchFamily="34" charset="0"/>
                      </a:rPr>
                      <m:t>=</m:t>
                    </m:r>
                    <m:r>
                      <a:rPr lang="en-US" sz="2500" b="1" i="1" smtClean="0">
                        <a:solidFill>
                          <a:srgbClr val="C00000"/>
                        </a:solidFill>
                        <a:latin typeface="Cambria Math"/>
                        <a:cs typeface="Arial" pitchFamily="34" charset="0"/>
                      </a:rPr>
                      <m:t>𝟏</m:t>
                    </m:r>
                  </m:oMath>
                </a14:m>
                <a:endParaRPr lang="vi-VN" sz="2500"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74630" y="5182056"/>
                <a:ext cx="7528017" cy="940450"/>
              </a:xfrm>
              <a:prstGeom prst="rect">
                <a:avLst/>
              </a:prstGeom>
              <a:blipFill>
                <a:blip r:embed="rId7"/>
                <a:stretch>
                  <a:fillRect l="-1215" t="-4545" b="-11688"/>
                </a:stretch>
              </a:blipFill>
            </p:spPr>
            <p:txBody>
              <a:bodyPr/>
              <a:lstStyle/>
              <a:p>
                <a:r>
                  <a:rPr lang="en-US">
                    <a:noFill/>
                  </a:rPr>
                  <a:t> </a:t>
                </a:r>
              </a:p>
            </p:txBody>
          </p:sp>
        </mc:Fallback>
      </mc:AlternateContent>
      <p:pic>
        <p:nvPicPr>
          <p:cNvPr id="8642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87" y="714375"/>
            <a:ext cx="119729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392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6612" y="27453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TextBox 10"/>
              <p:cNvSpPr txBox="1"/>
              <p:nvPr/>
            </p:nvSpPr>
            <p:spPr>
              <a:xfrm>
                <a:off x="608012" y="3048000"/>
                <a:ext cx="7036787" cy="911019"/>
              </a:xfrm>
              <a:prstGeom prst="rect">
                <a:avLst/>
              </a:prstGeom>
              <a:noFill/>
            </p:spPr>
            <p:txBody>
              <a:bodyPr wrap="square" rtlCol="0">
                <a:spAutoFit/>
              </a:bodyPr>
              <a:lstStyle/>
              <a:p>
                <a:pPr marL="457200" indent="-457200">
                  <a:buFont typeface="+mj-lt"/>
                  <a:buAutoNum type="alphaLcParenR"/>
                </a:pPr>
                <a:r>
                  <a:rPr lang="en-US" sz="2500" b="1">
                    <a:latin typeface="Arial" pitchFamily="34" charset="0"/>
                    <a:cs typeface="Arial" pitchFamily="34" charset="0"/>
                  </a:rPr>
                  <a:t>Trong các vectơ đã cho, hai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panose="02040503050406030204" pitchFamily="18" charset="0"/>
                            <a:cs typeface="Arial" pitchFamily="34" charset="0"/>
                          </a:rPr>
                          <m:t>𝑨𝑪</m:t>
                        </m:r>
                      </m:e>
                    </m:acc>
                    <m:r>
                      <a:rPr lang="en-US" sz="2500" b="1" i="1" smtClean="0">
                        <a:latin typeface="Cambria Math" panose="02040503050406030204" pitchFamily="18" charset="0"/>
                        <a:cs typeface="Arial" pitchFamily="34" charset="0"/>
                      </a:rPr>
                      <m:t>, </m:t>
                    </m:r>
                    <m:acc>
                      <m:accPr>
                        <m:chr m:val="⃗"/>
                        <m:ctrlPr>
                          <a:rPr lang="en-US" sz="2500" b="1" i="1" smtClean="0">
                            <a:latin typeface="Cambria Math" panose="02040503050406030204" pitchFamily="18" charset="0"/>
                            <a:cs typeface="Arial" pitchFamily="34" charset="0"/>
                          </a:rPr>
                        </m:ctrlPr>
                      </m:accPr>
                      <m:e>
                        <m:r>
                          <a:rPr lang="en-US" sz="2500" b="1" i="1" smtClean="0">
                            <a:latin typeface="Cambria Math" panose="02040503050406030204" pitchFamily="18" charset="0"/>
                            <a:cs typeface="Arial" pitchFamily="34" charset="0"/>
                          </a:rPr>
                          <m:t>𝑨𝑫</m:t>
                        </m:r>
                      </m:e>
                    </m:acc>
                  </m:oMath>
                </a14:m>
                <a:r>
                  <a:rPr lang="en-US" sz="2500" b="1">
                    <a:latin typeface="Arial" pitchFamily="34" charset="0"/>
                    <a:cs typeface="Arial" pitchFamily="34" charset="0"/>
                  </a:rPr>
                  <a:t> có giá nằm trong mp (ABCD)</a:t>
                </a:r>
                <a:endParaRPr lang="vi-VN" sz="2500"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08012" y="3048000"/>
                <a:ext cx="7036787" cy="911019"/>
              </a:xfrm>
              <a:prstGeom prst="rect">
                <a:avLst/>
              </a:prstGeom>
              <a:blipFill>
                <a:blip r:embed="rId8"/>
                <a:stretch>
                  <a:fillRect l="-1300" b="-15436"/>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14476439"/>
              </p:ext>
            </p:extLst>
          </p:nvPr>
        </p:nvGraphicFramePr>
        <p:xfrm>
          <a:off x="1716087" y="5771123"/>
          <a:ext cx="5216525" cy="658813"/>
        </p:xfrm>
        <a:graphic>
          <a:graphicData uri="http://schemas.openxmlformats.org/presentationml/2006/ole">
            <mc:AlternateContent xmlns:mc="http://schemas.openxmlformats.org/markup-compatibility/2006">
              <mc:Choice xmlns:v="urn:schemas-microsoft-com:vml" Requires="v">
                <p:oleObj spid="_x0000_s743628" name="Equation" r:id="rId9" imgW="2019240" imgH="253800" progId="Equation.DSMT4">
                  <p:embed/>
                </p:oleObj>
              </mc:Choice>
              <mc:Fallback>
                <p:oleObj name="Equation" r:id="rId9" imgW="2019240" imgH="253800" progId="Equation.DSMT4">
                  <p:embed/>
                  <p:pic>
                    <p:nvPicPr>
                      <p:cNvPr id="0" name="Object 19"/>
                      <p:cNvPicPr>
                        <a:picLocks noChangeAspect="1" noChangeArrowheads="1"/>
                      </p:cNvPicPr>
                      <p:nvPr/>
                    </p:nvPicPr>
                    <p:blipFill>
                      <a:blip r:embed="rId10"/>
                      <a:srcRect/>
                      <a:stretch>
                        <a:fillRect/>
                      </a:stretch>
                    </p:blipFill>
                    <p:spPr bwMode="auto">
                      <a:xfrm>
                        <a:off x="1716087" y="5771123"/>
                        <a:ext cx="52165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p:sp>
        <p:nvSpPr>
          <p:cNvPr id="14" name="TextBox 13"/>
          <p:cNvSpPr txBox="1"/>
          <p:nvPr/>
        </p:nvSpPr>
        <p:spPr>
          <a:xfrm>
            <a:off x="581625" y="3945704"/>
            <a:ext cx="7036787" cy="861774"/>
          </a:xfrm>
          <a:prstGeom prst="rect">
            <a:avLst/>
          </a:prstGeom>
          <a:noFill/>
        </p:spPr>
        <p:txBody>
          <a:bodyPr wrap="square" rtlCol="0">
            <a:spAutoFit/>
          </a:bodyPr>
          <a:lstStyle/>
          <a:p>
            <a:pPr marL="457200" indent="-457200">
              <a:buFont typeface="+mj-lt"/>
              <a:buAutoNum type="alphaLcParenR" startAt="2"/>
            </a:pPr>
            <a:r>
              <a:rPr lang="en-US" sz="2500" b="1">
                <a:latin typeface="Arial" pitchFamily="34" charset="0"/>
                <a:cs typeface="Arial" pitchFamily="34" charset="0"/>
              </a:rPr>
              <a:t>Vì ABCD.A’B’C’D’ là hình lập phương nên </a:t>
            </a:r>
            <a:br>
              <a:rPr lang="en-US" sz="2500" b="1">
                <a:latin typeface="Arial" pitchFamily="34" charset="0"/>
                <a:cs typeface="Arial" pitchFamily="34" charset="0"/>
              </a:rPr>
            </a:br>
            <a:r>
              <a:rPr lang="en-US" sz="2500" b="1">
                <a:latin typeface="Arial" pitchFamily="34" charset="0"/>
                <a:cs typeface="Arial" pitchFamily="34" charset="0"/>
              </a:rPr>
              <a:t>	AD = DC = DD’</a:t>
            </a:r>
            <a:endParaRPr lang="vi-VN" sz="2500" b="1">
              <a:latin typeface="Arial" pitchFamily="34" charset="0"/>
              <a:cs typeface="Arial" pitchFamily="34" charset="0"/>
            </a:endParaRPr>
          </a:p>
        </p:txBody>
      </p:sp>
      <p:sp>
        <p:nvSpPr>
          <p:cNvPr id="16" name="TextBox 15"/>
          <p:cNvSpPr txBox="1"/>
          <p:nvPr/>
        </p:nvSpPr>
        <p:spPr>
          <a:xfrm>
            <a:off x="989012" y="4909349"/>
            <a:ext cx="7036787" cy="861774"/>
          </a:xfrm>
          <a:prstGeom prst="rect">
            <a:avLst/>
          </a:prstGeom>
          <a:noFill/>
        </p:spPr>
        <p:txBody>
          <a:bodyPr wrap="square" rtlCol="0">
            <a:spAutoFit/>
          </a:bodyPr>
          <a:lstStyle/>
          <a:p>
            <a:r>
              <a:rPr lang="en-US" sz="2500" b="1">
                <a:latin typeface="Arial" pitchFamily="34" charset="0"/>
                <a:cs typeface="Arial" pitchFamily="34" charset="0"/>
              </a:rPr>
              <a:t>Tam giác ADD’ vuông tại D nên theo định lí Pythagore ta có </a:t>
            </a:r>
            <a:endParaRPr lang="vi-VN" sz="2500" b="1">
              <a:latin typeface="Arial" pitchFamily="34" charset="0"/>
              <a:cs typeface="Arial" pitchFamily="34" charset="0"/>
            </a:endParaRPr>
          </a:p>
        </p:txBody>
      </p:sp>
      <p:pic>
        <p:nvPicPr>
          <p:cNvPr id="743623" name="Picture 1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250" y="719138"/>
            <a:ext cx="117475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580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6612" y="267164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7012" y="805637"/>
            <a:ext cx="11658600" cy="1793052"/>
            <a:chOff x="227012" y="743841"/>
            <a:chExt cx="11658600" cy="1793052"/>
          </a:xfrm>
        </p:grpSpPr>
        <p:sp>
          <p:nvSpPr>
            <p:cNvPr id="8" name="Rounded Rectangle 7"/>
            <p:cNvSpPr/>
            <p:nvPr/>
          </p:nvSpPr>
          <p:spPr>
            <a:xfrm>
              <a:off x="1979612" y="743841"/>
              <a:ext cx="9906000" cy="1793052"/>
            </a:xfrm>
            <a:prstGeom prst="roundRect">
              <a:avLst>
                <a:gd name="adj" fmla="val 5381"/>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2" y="781050"/>
                  <a:ext cx="9666090" cy="1755843"/>
                </a:xfrm>
                <a:prstGeom prst="rect">
                  <a:avLst/>
                </a:prstGeom>
                <a:noFill/>
              </p:spPr>
              <p:txBody>
                <a:bodyPr wrap="square" lIns="121899" tIns="60949" rIns="121899" bIns="60949" rtlCol="0">
                  <a:spAutoFit/>
                </a:bodyPr>
                <a:lstStyle/>
                <a:p>
                  <a:r>
                    <a:rPr lang="en-US" sz="2500" b="1">
                      <a:latin typeface="Arial" pitchFamily="34" charset="0"/>
                      <a:cs typeface="Arial" pitchFamily="34" charset="0"/>
                    </a:rPr>
                    <a:t>Cho hình lập phương ABCD.A’B’C’D’ (H 2.6)</a:t>
                  </a:r>
                </a:p>
                <a:p>
                  <a:r>
                    <a:rPr lang="en-US" sz="2500" b="1">
                      <a:latin typeface="Arial" pitchFamily="34" charset="0"/>
                      <a:cs typeface="Arial" pitchFamily="34" charset="0"/>
                    </a:rPr>
                    <a:t>Trong các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𝑨𝑪</m:t>
                          </m:r>
                        </m:e>
                      </m:acc>
                    </m:oMath>
                  </a14:m>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m:t>
                          </m:r>
                          <m:r>
                            <a:rPr lang="en-US" sz="2500" b="1" i="1" smtClean="0">
                              <a:latin typeface="Cambria Math"/>
                              <a:cs typeface="Arial" pitchFamily="34" charset="0"/>
                            </a:rPr>
                            <m:t>𝑫</m:t>
                          </m:r>
                        </m:e>
                      </m:acc>
                    </m:oMath>
                  </a14:m>
                  <a:r>
                    <a:rPr lang="en-US" sz="2500" b="1">
                      <a:latin typeface="Arial" pitchFamily="34" charset="0"/>
                      <a:cs typeface="Arial" pitchFamily="34" charset="0"/>
                    </a:rPr>
                    <a:t>,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smtClean="0">
                              <a:latin typeface="Cambria Math"/>
                              <a:cs typeface="Arial" pitchFamily="34" charset="0"/>
                            </a:rPr>
                            <m:t>𝑨𝑫</m:t>
                          </m:r>
                          <m:r>
                            <a:rPr lang="en-US" sz="2500" b="1" i="1" smtClean="0">
                              <a:latin typeface="Cambria Math"/>
                              <a:cs typeface="Arial" pitchFamily="34" charset="0"/>
                            </a:rPr>
                            <m:t>′</m:t>
                          </m:r>
                        </m:e>
                      </m:acc>
                    </m:oMath>
                  </a14:m>
                  <a:r>
                    <a:rPr lang="en-US" sz="2500" b="1">
                      <a:latin typeface="Arial" pitchFamily="34" charset="0"/>
                      <a:cs typeface="Arial" pitchFamily="34" charset="0"/>
                    </a:rPr>
                    <a:t> :</a:t>
                  </a:r>
                </a:p>
                <a:p>
                  <a:pPr marL="514350" indent="-514350">
                    <a:buAutoNum type="alphaLcParenR"/>
                  </a:pPr>
                  <a:r>
                    <a:rPr lang="en-US" sz="2500" b="1">
                      <a:latin typeface="Arial" pitchFamily="34" charset="0"/>
                      <a:cs typeface="Arial" pitchFamily="34" charset="0"/>
                    </a:rPr>
                    <a:t>Hai v</a:t>
                  </a:r>
                  <a:r>
                    <a:rPr lang="vi-VN" sz="2500" b="1">
                      <a:latin typeface="Arial" pitchFamily="34" charset="0"/>
                      <a:cs typeface="Arial" pitchFamily="34" charset="0"/>
                    </a:rPr>
                    <a:t>ectơ</a:t>
                  </a:r>
                  <a:r>
                    <a:rPr lang="en-US" sz="2500" b="1">
                      <a:latin typeface="Arial" pitchFamily="34" charset="0"/>
                      <a:cs typeface="Arial" pitchFamily="34" charset="0"/>
                    </a:rPr>
                    <a:t> nào có giá cùng nằm trong mặt phẳng (ABCD)?</a:t>
                  </a:r>
                </a:p>
                <a:p>
                  <a:pPr marL="514350" indent="-514350">
                    <a:buAutoNum type="alphaLcParenR"/>
                  </a:pPr>
                  <a:r>
                    <a:rPr lang="en-US" sz="2600" b="1">
                      <a:latin typeface="Arial" pitchFamily="34" charset="0"/>
                      <a:cs typeface="Arial" pitchFamily="34" charset="0"/>
                    </a:rPr>
                    <a:t>Hai v</a:t>
                  </a:r>
                  <a:r>
                    <a:rPr lang="vi-VN" sz="2600" b="1">
                      <a:latin typeface="Arial" pitchFamily="34" charset="0"/>
                      <a:cs typeface="Arial" pitchFamily="34" charset="0"/>
                    </a:rPr>
                    <a:t>ectơ</a:t>
                  </a:r>
                  <a:r>
                    <a:rPr lang="en-US" sz="2600" b="1">
                      <a:latin typeface="Arial" pitchFamily="34" charset="0"/>
                      <a:cs typeface="Arial" pitchFamily="34" charset="0"/>
                    </a:rPr>
                    <a:t> nào có cùng độ dài ?</a:t>
                  </a:r>
                  <a:endParaRPr lang="vi-VN" sz="2600"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2" y="781050"/>
                  <a:ext cx="9666090" cy="1755843"/>
                </a:xfrm>
                <a:prstGeom prst="rect">
                  <a:avLst/>
                </a:prstGeom>
                <a:blipFill rotWithShape="1">
                  <a:blip r:embed="rId5"/>
                  <a:stretch>
                    <a:fillRect l="-757" t="-1389" b="-6944"/>
                  </a:stretch>
                </a:blipFill>
              </p:spPr>
              <p:txBody>
                <a:bodyPr/>
                <a:lstStyle/>
                <a:p>
                  <a:r>
                    <a:rPr lang="en-US">
                      <a:noFill/>
                    </a:rPr>
                    <a:t> </a:t>
                  </a:r>
                </a:p>
              </p:txBody>
            </p:sp>
          </mc:Fallback>
        </mc:AlternateContent>
        <p:pic>
          <p:nvPicPr>
            <p:cNvPr id="7260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01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78963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72602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r="9096" b="19797"/>
            <a:stretch/>
          </p:blipFill>
          <p:spPr bwMode="auto">
            <a:xfrm>
              <a:off x="46626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853918543"/>
              </p:ext>
            </p:extLst>
          </p:nvPr>
        </p:nvGraphicFramePr>
        <p:xfrm>
          <a:off x="1814513" y="3902968"/>
          <a:ext cx="5019675" cy="658812"/>
        </p:xfrm>
        <a:graphic>
          <a:graphicData uri="http://schemas.openxmlformats.org/presentationml/2006/ole">
            <mc:AlternateContent xmlns:mc="http://schemas.openxmlformats.org/markup-compatibility/2006">
              <mc:Choice xmlns:v="urn:schemas-microsoft-com:vml" Requires="v">
                <p:oleObj spid="_x0000_s845915" name="Equation" r:id="rId8" imgW="1942920" imgH="253800" progId="Equation.DSMT4">
                  <p:embed/>
                </p:oleObj>
              </mc:Choice>
              <mc:Fallback>
                <p:oleObj name="Equation" r:id="rId8" imgW="1942920" imgH="253800" progId="Equation.DSMT4">
                  <p:embed/>
                  <p:pic>
                    <p:nvPicPr>
                      <p:cNvPr id="2" name="Object 1"/>
                      <p:cNvPicPr>
                        <a:picLocks noChangeAspect="1" noChangeArrowheads="1"/>
                      </p:cNvPicPr>
                      <p:nvPr/>
                    </p:nvPicPr>
                    <p:blipFill>
                      <a:blip r:embed="rId9"/>
                      <a:srcRect/>
                      <a:stretch>
                        <a:fillRect/>
                      </a:stretch>
                    </p:blipFill>
                    <p:spPr bwMode="auto">
                      <a:xfrm>
                        <a:off x="1814513" y="3902968"/>
                        <a:ext cx="5019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4"/>
          <p:cNvSpPr>
            <a:spLocks noChangeArrowheads="1"/>
          </p:cNvSpPr>
          <p:nvPr/>
        </p:nvSpPr>
        <p:spPr bwMode="gray">
          <a:xfrm>
            <a:off x="447214" y="95249"/>
            <a:ext cx="4725753"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V</a:t>
            </a:r>
            <a:r>
              <a:rPr lang="vi-VN" sz="1900" b="1">
                <a:solidFill>
                  <a:schemeClr val="bg1"/>
                </a:solidFill>
                <a:latin typeface="Arial" pitchFamily="34" charset="0"/>
                <a:cs typeface="Arial" pitchFamily="34" charset="0"/>
              </a:rPr>
              <a:t>ECTƠ</a:t>
            </a:r>
            <a:r>
              <a:rPr lang="en-US" sz="1900" b="1">
                <a:solidFill>
                  <a:schemeClr val="bg1"/>
                </a:solidFill>
                <a:latin typeface="Arial" pitchFamily="34" charset="0"/>
                <a:cs typeface="Arial" pitchFamily="34" charset="0"/>
              </a:rPr>
              <a:t> TRONG KHÔNG GIAN .</a:t>
            </a:r>
            <a:endParaRPr lang="vi-VN" sz="1900" b="1">
              <a:solidFill>
                <a:schemeClr val="bg1"/>
              </a:solidFill>
              <a:latin typeface="Arial" pitchFamily="34" charset="0"/>
              <a:cs typeface="Arial" pitchFamily="34" charset="0"/>
            </a:endParaRPr>
          </a:p>
        </p:txBody>
      </p:sp>
      <p:sp>
        <p:nvSpPr>
          <p:cNvPr id="16" name="TextBox 15"/>
          <p:cNvSpPr txBox="1"/>
          <p:nvPr/>
        </p:nvSpPr>
        <p:spPr>
          <a:xfrm>
            <a:off x="912812" y="3051413"/>
            <a:ext cx="7036787" cy="861774"/>
          </a:xfrm>
          <a:prstGeom prst="rect">
            <a:avLst/>
          </a:prstGeom>
          <a:noFill/>
        </p:spPr>
        <p:txBody>
          <a:bodyPr wrap="square" rtlCol="0">
            <a:spAutoFit/>
          </a:bodyPr>
          <a:lstStyle/>
          <a:p>
            <a:r>
              <a:rPr lang="en-US" sz="2500" b="1">
                <a:latin typeface="Arial" pitchFamily="34" charset="0"/>
                <a:cs typeface="Arial" pitchFamily="34" charset="0"/>
              </a:rPr>
              <a:t>Tam giác ADC vuông tại D nên theo định lí Pythagore ta có </a:t>
            </a:r>
            <a:endParaRPr lang="vi-VN" sz="2500" b="1">
              <a:latin typeface="Arial" pitchFamily="34" charset="0"/>
              <a:cs typeface="Arial" pitchFamily="34" charset="0"/>
            </a:endParaRPr>
          </a:p>
        </p:txBody>
      </p:sp>
      <p:sp>
        <p:nvSpPr>
          <p:cNvPr id="17" name="TextBox 16"/>
          <p:cNvSpPr txBox="1"/>
          <p:nvPr/>
        </p:nvSpPr>
        <p:spPr>
          <a:xfrm>
            <a:off x="912812" y="4843006"/>
            <a:ext cx="1535419" cy="477054"/>
          </a:xfrm>
          <a:prstGeom prst="rect">
            <a:avLst/>
          </a:prstGeom>
          <a:noFill/>
        </p:spPr>
        <p:txBody>
          <a:bodyPr wrap="square" rtlCol="0">
            <a:spAutoFit/>
          </a:bodyPr>
          <a:lstStyle/>
          <a:p>
            <a:r>
              <a:rPr lang="en-US" sz="2500" b="1">
                <a:latin typeface="Arial" pitchFamily="34" charset="0"/>
                <a:cs typeface="Arial" pitchFamily="34" charset="0"/>
              </a:rPr>
              <a:t>Do đó :</a:t>
            </a:r>
            <a:endParaRPr lang="vi-VN" sz="2500"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517122816"/>
              </p:ext>
            </p:extLst>
          </p:nvPr>
        </p:nvGraphicFramePr>
        <p:xfrm>
          <a:off x="2284412" y="4655188"/>
          <a:ext cx="4724400" cy="922337"/>
        </p:xfrm>
        <a:graphic>
          <a:graphicData uri="http://schemas.openxmlformats.org/presentationml/2006/ole">
            <mc:AlternateContent xmlns:mc="http://schemas.openxmlformats.org/markup-compatibility/2006">
              <mc:Choice xmlns:v="urn:schemas-microsoft-com:vml" Requires="v">
                <p:oleObj spid="_x0000_s845916" name="Equation" r:id="rId10" imgW="1828800" imgH="355320" progId="Equation.DSMT4">
                  <p:embed/>
                </p:oleObj>
              </mc:Choice>
              <mc:Fallback>
                <p:oleObj name="Equation" r:id="rId10" imgW="1828800" imgH="355320" progId="Equation.DSMT4">
                  <p:embed/>
                  <p:pic>
                    <p:nvPicPr>
                      <p:cNvPr id="2" name="Object 1"/>
                      <p:cNvPicPr>
                        <a:picLocks noChangeAspect="1" noChangeArrowheads="1"/>
                      </p:cNvPicPr>
                      <p:nvPr/>
                    </p:nvPicPr>
                    <p:blipFill>
                      <a:blip r:embed="rId11"/>
                      <a:srcRect/>
                      <a:stretch>
                        <a:fillRect/>
                      </a:stretch>
                    </p:blipFill>
                    <p:spPr bwMode="auto">
                      <a:xfrm>
                        <a:off x="2284412" y="4655188"/>
                        <a:ext cx="4724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912812" y="5540463"/>
                <a:ext cx="7112987" cy="555537"/>
              </a:xfrm>
              <a:prstGeom prst="rect">
                <a:avLst/>
              </a:prstGeom>
              <a:noFill/>
            </p:spPr>
            <p:txBody>
              <a:bodyPr wrap="square" rtlCol="0">
                <a:spAutoFit/>
              </a:bodyPr>
              <a:lstStyle/>
              <a:p>
                <a:r>
                  <a:rPr lang="en-US" sz="2500" b="1">
                    <a:latin typeface="Arial" pitchFamily="34" charset="0"/>
                    <a:cs typeface="Arial" pitchFamily="34" charset="0"/>
                  </a:rPr>
                  <a:t>Vậy 2 v</a:t>
                </a:r>
                <a:r>
                  <a:rPr lang="vi-VN" sz="2500" b="1">
                    <a:latin typeface="Arial" pitchFamily="34" charset="0"/>
                    <a:cs typeface="Arial" pitchFamily="34" charset="0"/>
                  </a:rPr>
                  <a:t>ectơ</a:t>
                </a:r>
                <a:r>
                  <a:rPr lang="en-US" sz="2500" b="1">
                    <a:latin typeface="Arial" pitchFamily="34" charset="0"/>
                    <a:cs typeface="Arial" pitchFamily="34" charset="0"/>
                  </a:rPr>
                  <a:t>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panose="02040503050406030204" pitchFamily="18" charset="0"/>
                            <a:cs typeface="Arial" pitchFamily="34" charset="0"/>
                          </a:rPr>
                          <m:t>𝑨𝑪</m:t>
                        </m:r>
                      </m:e>
                    </m:acc>
                    <m:r>
                      <a:rPr lang="en-US" sz="2500" b="1" i="1" smtClean="0">
                        <a:latin typeface="Cambria Math" panose="02040503050406030204" pitchFamily="18" charset="0"/>
                        <a:cs typeface="Arial" pitchFamily="34" charset="0"/>
                      </a:rPr>
                      <m:t>, </m:t>
                    </m:r>
                    <m:acc>
                      <m:accPr>
                        <m:chr m:val="⃗"/>
                        <m:ctrlPr>
                          <a:rPr lang="en-US" sz="2500" b="1" i="1" smtClean="0">
                            <a:latin typeface="Cambria Math" panose="02040503050406030204" pitchFamily="18" charset="0"/>
                            <a:cs typeface="Arial" pitchFamily="34" charset="0"/>
                          </a:rPr>
                        </m:ctrlPr>
                      </m:accPr>
                      <m:e>
                        <m:r>
                          <a:rPr lang="en-US" sz="2500" b="1" i="1" smtClean="0">
                            <a:latin typeface="Cambria Math" panose="02040503050406030204" pitchFamily="18" charset="0"/>
                            <a:cs typeface="Arial" pitchFamily="34" charset="0"/>
                          </a:rPr>
                          <m:t>𝑨𝑫</m:t>
                        </m:r>
                        <m:r>
                          <a:rPr lang="en-US" sz="2500" b="1" i="1" smtClean="0">
                            <a:latin typeface="Cambria Math" panose="02040503050406030204" pitchFamily="18" charset="0"/>
                            <a:cs typeface="Arial" pitchFamily="34" charset="0"/>
                          </a:rPr>
                          <m:t>′</m:t>
                        </m:r>
                      </m:e>
                    </m:acc>
                  </m:oMath>
                </a14:m>
                <a:r>
                  <a:rPr lang="en-US" sz="2500" b="1">
                    <a:latin typeface="Arial" pitchFamily="34" charset="0"/>
                    <a:cs typeface="Arial" pitchFamily="34" charset="0"/>
                  </a:rPr>
                  <a:t> có cùng độ dài.</a:t>
                </a:r>
                <a:endParaRPr lang="vi-VN" sz="25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12812" y="5540463"/>
                <a:ext cx="7112987" cy="555537"/>
              </a:xfrm>
              <a:prstGeom prst="rect">
                <a:avLst/>
              </a:prstGeom>
              <a:blipFill>
                <a:blip r:embed="rId13"/>
                <a:stretch>
                  <a:fillRect l="-1457" b="-25275"/>
                </a:stretch>
              </a:blipFill>
            </p:spPr>
            <p:txBody>
              <a:bodyPr/>
              <a:lstStyle/>
              <a:p>
                <a:r>
                  <a:rPr lang="en-US">
                    <a:noFill/>
                  </a:rPr>
                  <a:t> </a:t>
                </a:r>
              </a:p>
            </p:txBody>
          </p:sp>
        </mc:Fallback>
      </mc:AlternateContent>
    </p:spTree>
    <p:extLst>
      <p:ext uri="{BB962C8B-B14F-4D97-AF65-F5344CB8AC3E}">
        <p14:creationId xmlns:p14="http://schemas.microsoft.com/office/powerpoint/2010/main" val="2365448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35724</TotalTime>
  <Words>1267</Words>
  <Application>Microsoft Office PowerPoint</Application>
  <PresentationFormat>Custom</PresentationFormat>
  <Paragraphs>92</Paragraphs>
  <Slides>19</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.VnCentury SchoolbookH</vt: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Ms Thuong</cp:lastModifiedBy>
  <cp:revision>1968</cp:revision>
  <dcterms:created xsi:type="dcterms:W3CDTF">2021-08-04T05:24:17Z</dcterms:created>
  <dcterms:modified xsi:type="dcterms:W3CDTF">2025-02-02T03:41:09Z</dcterms:modified>
</cp:coreProperties>
</file>