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8"/>
  </p:notesMasterIdLst>
  <p:sldIdLst>
    <p:sldId id="6208" r:id="rId6"/>
    <p:sldId id="257" r:id="rId7"/>
    <p:sldId id="259" r:id="rId8"/>
    <p:sldId id="260" r:id="rId9"/>
    <p:sldId id="261" r:id="rId10"/>
    <p:sldId id="262" r:id="rId11"/>
    <p:sldId id="273" r:id="rId12"/>
    <p:sldId id="275" r:id="rId13"/>
    <p:sldId id="274" r:id="rId14"/>
    <p:sldId id="268" r:id="rId15"/>
    <p:sldId id="272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42159-A5F5-445B-B3FC-3ACA53230D68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AB702-7413-470B-A18A-7ADC108B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69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0F26F-46F7-4EE2-AED8-D62AC1650C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52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BBEEC7-8932-45F6-A393-D37D5F6690E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631522-D202-4E1B-AC51-5E374B9C98F4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62E0FB-0585-4220-844F-26427ED330E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2D7DAA-BF5B-4A00-AACD-1CE187109E1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13C376-8753-4D26-9D8B-4A6AA361A02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631522-D202-4E1B-AC51-5E374B9C98F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631522-D202-4E1B-AC51-5E374B9C98F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631522-D202-4E1B-AC51-5E374B9C98F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13E3D-19A4-44A5-85FC-0CA6E832084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44EDC4-A555-4F47-AB27-9ECAA46D3AC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60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044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39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73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79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51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49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2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75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11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0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46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0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9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5725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3" name="Freeform 3"/>
          <p:cNvSpPr/>
          <p:nvPr/>
        </p:nvSpPr>
        <p:spPr>
          <a:xfrm rot="-2104014">
            <a:off x="215306" y="1238435"/>
            <a:ext cx="2431071" cy="2148183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grpSp>
        <p:nvGrpSpPr>
          <p:cNvPr id="4" name="Group 4"/>
          <p:cNvGrpSpPr/>
          <p:nvPr/>
        </p:nvGrpSpPr>
        <p:grpSpPr>
          <a:xfrm>
            <a:off x="76200" y="685801"/>
            <a:ext cx="8879948" cy="6001598"/>
            <a:chOff x="0" y="0"/>
            <a:chExt cx="18054002" cy="10307532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259418" y="516605"/>
              <a:ext cx="17328616" cy="9088764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29"/>
                  </a:lnSpc>
                </a:pPr>
                <a:endParaRPr sz="9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29"/>
                  </a:lnSpc>
                </a:pPr>
                <a:endParaRPr sz="900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29"/>
                  </a:lnSpc>
                </a:pPr>
                <a:endParaRPr sz="900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29"/>
                  </a:lnSpc>
                </a:pPr>
                <a:endParaRPr sz="900"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9259338" flipH="1">
            <a:off x="7920257" y="4716471"/>
            <a:ext cx="837844" cy="1105070"/>
          </a:xfrm>
          <a:custGeom>
            <a:avLst/>
            <a:gdLst/>
            <a:ahLst/>
            <a:cxnLst/>
            <a:rect l="l" t="t" r="r" b="b"/>
            <a:pathLst>
              <a:path w="3477159" h="4586181">
                <a:moveTo>
                  <a:pt x="3477159" y="0"/>
                </a:moveTo>
                <a:lnTo>
                  <a:pt x="0" y="0"/>
                </a:lnTo>
                <a:lnTo>
                  <a:pt x="0" y="4586181"/>
                </a:lnTo>
                <a:lnTo>
                  <a:pt x="3477159" y="4586181"/>
                </a:lnTo>
                <a:lnTo>
                  <a:pt x="34771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22" name="Freeform 22"/>
          <p:cNvSpPr/>
          <p:nvPr/>
        </p:nvSpPr>
        <p:spPr>
          <a:xfrm rot="-5130068">
            <a:off x="-615745" y="4244298"/>
            <a:ext cx="2252206" cy="2292321"/>
          </a:xfrm>
          <a:custGeom>
            <a:avLst/>
            <a:gdLst/>
            <a:ahLst/>
            <a:cxnLst/>
            <a:rect l="l" t="t" r="r" b="b"/>
            <a:pathLst>
              <a:path w="4504411" h="4584642">
                <a:moveTo>
                  <a:pt x="0" y="0"/>
                </a:moveTo>
                <a:lnTo>
                  <a:pt x="4504411" y="0"/>
                </a:lnTo>
                <a:lnTo>
                  <a:pt x="4504411" y="4584642"/>
                </a:lnTo>
                <a:lnTo>
                  <a:pt x="0" y="45846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25" name="Rectangle 24"/>
          <p:cNvSpPr/>
          <p:nvPr/>
        </p:nvSpPr>
        <p:spPr>
          <a:xfrm>
            <a:off x="1050757" y="1066801"/>
            <a:ext cx="7278124" cy="4316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75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75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75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THPT NGÔ LÊ TÂN</a:t>
            </a:r>
          </a:p>
          <a:p>
            <a:pPr algn="ctr">
              <a:lnSpc>
                <a:spcPct val="150000"/>
              </a:lnSpc>
            </a:pPr>
            <a:r>
              <a:rPr lang="en-US" sz="375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12A4</a:t>
            </a:r>
          </a:p>
          <a:p>
            <a:pPr algn="ctr">
              <a:lnSpc>
                <a:spcPct val="150000"/>
              </a:lnSpc>
            </a:pPr>
            <a:r>
              <a:rPr lang="en-US" sz="375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ĐÀO THỊ TH</a:t>
            </a:r>
            <a:r>
              <a:rPr lang="vi-VN" sz="375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75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</a:p>
          <a:p>
            <a:pPr algn="ctr">
              <a:lnSpc>
                <a:spcPct val="150000"/>
              </a:lnSpc>
            </a:pPr>
            <a:r>
              <a:rPr lang="vi-VN" sz="375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75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lang="vi-VN" sz="375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5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75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75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TIỆM CẬN CỦA ĐỒ THỊ HÀM SỐ (TIẾT 1)</a:t>
            </a:r>
            <a:endParaRPr lang="en-US" sz="37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49863"/>
      </p:ext>
    </p:extLst>
  </p:cSld>
  <p:clrMapOvr>
    <a:masterClrMapping/>
  </p:clrMapOvr>
  <p:transition spd="med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229600" cy="8191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762000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                    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ĐTHS:            </a:t>
            </a:r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6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64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err="1">
                <a:ln w="1143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>
                <a:ln w="1143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400" b="1" dirty="0">
                <a:ln w="1143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 TIỆM CẬN CỦA ĐỒ THỊ HÀM SỐ</a:t>
            </a:r>
            <a:endParaRPr lang="en-US" sz="2400" dirty="0">
              <a:solidFill>
                <a:srgbClr val="002060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267200" y="1447800"/>
          <a:ext cx="2057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Equation" r:id="rId4" imgW="672840" imgH="393480" progId="Equation.DSMT4">
                  <p:embed/>
                </p:oleObj>
              </mc:Choice>
              <mc:Fallback>
                <p:oleObj name="Equation" r:id="rId4" imgW="67284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447800"/>
                        <a:ext cx="2057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458930" y="2819400"/>
          <a:ext cx="91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Equation" r:id="rId6" imgW="393480" imgH="393480" progId="Equation.DSMT4">
                  <p:embed/>
                </p:oleObj>
              </mc:Choice>
              <mc:Fallback>
                <p:oleObj name="Equation" r:id="rId6" imgW="393480" imgH="393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8930" y="2819400"/>
                        <a:ext cx="914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365523" y="3886200"/>
          <a:ext cx="112087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Equation" r:id="rId8" imgW="482400" imgH="393480" progId="Equation.DSMT4">
                  <p:embed/>
                </p:oleObj>
              </mc:Choice>
              <mc:Fallback>
                <p:oleObj name="Equation" r:id="rId8" imgW="482400" imgH="393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523" y="3886200"/>
                        <a:ext cx="112087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914400" y="2971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0600" y="4114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534400" cy="990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endParaRPr lang="en-US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2591594" y="4418806"/>
            <a:ext cx="39624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057400" y="4648200"/>
            <a:ext cx="48768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57400" y="4267200"/>
            <a:ext cx="4800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210594" y="4418806"/>
            <a:ext cx="3810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7" name="Rectangle 18"/>
          <p:cNvSpPr>
            <a:spLocks noChangeArrowheads="1"/>
          </p:cNvSpPr>
          <p:nvPr/>
        </p:nvSpPr>
        <p:spPr bwMode="auto">
          <a:xfrm>
            <a:off x="4191000" y="4648200"/>
            <a:ext cx="398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nstantia" pitchFamily="18" charset="0"/>
              </a:rPr>
              <a:t>O</a:t>
            </a:r>
          </a:p>
        </p:txBody>
      </p:sp>
      <p:sp>
        <p:nvSpPr>
          <p:cNvPr id="20488" name="Rectangle 19"/>
          <p:cNvSpPr>
            <a:spLocks noChangeArrowheads="1"/>
          </p:cNvSpPr>
          <p:nvPr/>
        </p:nvSpPr>
        <p:spPr bwMode="auto">
          <a:xfrm>
            <a:off x="6934200" y="4495800"/>
            <a:ext cx="320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nstantia" pitchFamily="18" charset="0"/>
              </a:rPr>
              <a:t>x</a:t>
            </a:r>
          </a:p>
        </p:txBody>
      </p:sp>
      <p:sp>
        <p:nvSpPr>
          <p:cNvPr id="20489" name="Rectangle 20"/>
          <p:cNvSpPr>
            <a:spLocks noChangeArrowheads="1"/>
          </p:cNvSpPr>
          <p:nvPr/>
        </p:nvSpPr>
        <p:spPr bwMode="auto">
          <a:xfrm>
            <a:off x="4267200" y="2286000"/>
            <a:ext cx="315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nstantia" pitchFamily="18" charset="0"/>
              </a:rPr>
              <a:t>y</a:t>
            </a:r>
          </a:p>
        </p:txBody>
      </p:sp>
      <p:sp>
        <p:nvSpPr>
          <p:cNvPr id="22" name="Rectangle 21"/>
          <p:cNvSpPr/>
          <p:nvPr/>
        </p:nvSpPr>
        <p:spPr>
          <a:xfrm rot="5400000">
            <a:off x="6237740" y="3834584"/>
            <a:ext cx="492443" cy="59567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y=y</a:t>
            </a:r>
            <a:r>
              <a:rPr lang="en-US" sz="2000" b="1" baseline="-25000" dirty="0">
                <a:latin typeface="+mn-lt"/>
              </a:rPr>
              <a:t>0</a:t>
            </a:r>
            <a:endParaRPr lang="en-US" sz="2000" b="1" dirty="0">
              <a:latin typeface="+mn-lt"/>
            </a:endParaRPr>
          </a:p>
        </p:txBody>
      </p:sp>
      <p:sp>
        <p:nvSpPr>
          <p:cNvPr id="20491" name="Rectangle 22"/>
          <p:cNvSpPr>
            <a:spLocks noChangeArrowheads="1"/>
          </p:cNvSpPr>
          <p:nvPr/>
        </p:nvSpPr>
        <p:spPr bwMode="auto">
          <a:xfrm rot="-1794617">
            <a:off x="2547938" y="3498850"/>
            <a:ext cx="971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cs typeface="Arial" charset="0"/>
              </a:rPr>
              <a:t>y = f(x)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733800" y="5715000"/>
            <a:ext cx="492443" cy="605294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x=x</a:t>
            </a:r>
            <a:r>
              <a:rPr lang="en-US" sz="2000" b="1" baseline="-25000" dirty="0">
                <a:latin typeface="+mn-lt"/>
              </a:rPr>
              <a:t>0</a:t>
            </a:r>
            <a:endParaRPr lang="en-US" sz="2000" b="1" dirty="0">
              <a:latin typeface="+mn-lt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981200" y="2514600"/>
            <a:ext cx="2057400" cy="1676400"/>
          </a:xfrm>
          <a:custGeom>
            <a:avLst/>
            <a:gdLst>
              <a:gd name="connsiteX0" fmla="*/ 0 w 1844963"/>
              <a:gd name="connsiteY0" fmla="*/ 1524000 h 1524000"/>
              <a:gd name="connsiteX1" fmla="*/ 1163782 w 1844963"/>
              <a:gd name="connsiteY1" fmla="*/ 1274618 h 1524000"/>
              <a:gd name="connsiteX2" fmla="*/ 1731818 w 1844963"/>
              <a:gd name="connsiteY2" fmla="*/ 581891 h 1524000"/>
              <a:gd name="connsiteX3" fmla="*/ 1842655 w 1844963"/>
              <a:gd name="connsiteY3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63" h="1524000">
                <a:moveTo>
                  <a:pt x="0" y="1524000"/>
                </a:moveTo>
                <a:cubicBezTo>
                  <a:pt x="437573" y="1477818"/>
                  <a:pt x="875146" y="1431636"/>
                  <a:pt x="1163782" y="1274618"/>
                </a:cubicBezTo>
                <a:cubicBezTo>
                  <a:pt x="1452418" y="1117600"/>
                  <a:pt x="1618673" y="794327"/>
                  <a:pt x="1731818" y="581891"/>
                </a:cubicBezTo>
                <a:cubicBezTo>
                  <a:pt x="1844963" y="369455"/>
                  <a:pt x="1824182" y="106218"/>
                  <a:pt x="1842655" y="0"/>
                </a:cubicBezTo>
              </a:path>
            </a:pathLst>
          </a:cu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724400" y="4724400"/>
            <a:ext cx="2163763" cy="1524000"/>
          </a:xfrm>
          <a:custGeom>
            <a:avLst/>
            <a:gdLst>
              <a:gd name="connsiteX0" fmla="*/ 0 w 1939637"/>
              <a:gd name="connsiteY0" fmla="*/ 1625600 h 1625600"/>
              <a:gd name="connsiteX1" fmla="*/ 55419 w 1939637"/>
              <a:gd name="connsiteY1" fmla="*/ 988291 h 1625600"/>
              <a:gd name="connsiteX2" fmla="*/ 318655 w 1939637"/>
              <a:gd name="connsiteY2" fmla="*/ 392545 h 1625600"/>
              <a:gd name="connsiteX3" fmla="*/ 817419 w 1939637"/>
              <a:gd name="connsiteY3" fmla="*/ 129309 h 1625600"/>
              <a:gd name="connsiteX4" fmla="*/ 1648691 w 1939637"/>
              <a:gd name="connsiteY4" fmla="*/ 18473 h 1625600"/>
              <a:gd name="connsiteX5" fmla="*/ 1939637 w 1939637"/>
              <a:gd name="connsiteY5" fmla="*/ 18473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9637" h="1625600">
                <a:moveTo>
                  <a:pt x="0" y="1625600"/>
                </a:moveTo>
                <a:cubicBezTo>
                  <a:pt x="1155" y="1409700"/>
                  <a:pt x="2310" y="1193800"/>
                  <a:pt x="55419" y="988291"/>
                </a:cubicBezTo>
                <a:cubicBezTo>
                  <a:pt x="108528" y="782782"/>
                  <a:pt x="191655" y="535709"/>
                  <a:pt x="318655" y="392545"/>
                </a:cubicBezTo>
                <a:cubicBezTo>
                  <a:pt x="445655" y="249381"/>
                  <a:pt x="595746" y="191654"/>
                  <a:pt x="817419" y="129309"/>
                </a:cubicBezTo>
                <a:cubicBezTo>
                  <a:pt x="1039092" y="66964"/>
                  <a:pt x="1461655" y="36946"/>
                  <a:pt x="1648691" y="18473"/>
                </a:cubicBezTo>
                <a:cubicBezTo>
                  <a:pt x="1835727" y="0"/>
                  <a:pt x="1928092" y="23091"/>
                  <a:pt x="1939637" y="18473"/>
                </a:cubicBezTo>
              </a:path>
            </a:pathLst>
          </a:cu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err="1">
                <a:ln w="1143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>
                <a:ln w="1143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400" b="1" dirty="0">
                <a:ln w="1143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 TIỆM CẬN CỦA ĐỒ THỊ HÀM SỐ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3600" y="5867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3810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966580"/>
            <a:ext cx="7696200" cy="126492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BTVN: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          </a:t>
            </a: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025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0254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0255" name="Rectangle 16"/>
          <p:cNvSpPr>
            <a:spLocks noChangeArrowheads="1"/>
          </p:cNvSpPr>
          <p:nvPr/>
        </p:nvSpPr>
        <p:spPr bwMode="auto">
          <a:xfrm>
            <a:off x="0" y="704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5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025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0261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0263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0265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026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err="1">
                <a:ln w="1143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>
                <a:ln w="1143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400" b="1" dirty="0">
                <a:ln w="1143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 TIỆM CẬN CỦA ĐỒ THỊ HÀM SỐ</a:t>
            </a:r>
            <a:endParaRPr lang="en-US" sz="2400" dirty="0">
              <a:solidFill>
                <a:srgbClr val="002060"/>
              </a:solidFill>
            </a:endParaRPr>
          </a:p>
        </p:txBody>
      </p:sp>
      <p:graphicFrame>
        <p:nvGraphicFramePr>
          <p:cNvPr id="15370" name="Object 10"/>
          <p:cNvGraphicFramePr>
            <a:graphicFrameLocks noChangeAspect="1"/>
          </p:cNvGraphicFramePr>
          <p:nvPr/>
        </p:nvGraphicFramePr>
        <p:xfrm>
          <a:off x="5029200" y="3962400"/>
          <a:ext cx="289696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Equation" r:id="rId4" imgW="1269720" imgH="419040" progId="Equation.DSMT4">
                  <p:embed/>
                </p:oleObj>
              </mc:Choice>
              <mc:Fallback>
                <p:oleObj name="Equation" r:id="rId4" imgW="12697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962400"/>
                        <a:ext cx="2896962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1295400" y="4038600"/>
          <a:ext cx="2057262" cy="916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6" imgW="939600" imgH="419040" progId="Equation.DSMT4">
                  <p:embed/>
                </p:oleObj>
              </mc:Choice>
              <mc:Fallback>
                <p:oleObj name="Equation" r:id="rId6" imgW="939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038600"/>
                        <a:ext cx="2057262" cy="9160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1295400" y="2438400"/>
          <a:ext cx="1896956" cy="1003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Equation" r:id="rId8" imgW="799920" imgH="393480" progId="Equation.DSMT4">
                  <p:embed/>
                </p:oleObj>
              </mc:Choice>
              <mc:Fallback>
                <p:oleObj name="Equation" r:id="rId8" imgW="799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438400"/>
                        <a:ext cx="1896956" cy="10038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5486400" y="2514600"/>
          <a:ext cx="1870238" cy="921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Equation" r:id="rId10" imgW="799920" imgH="393480" progId="Equation.DSMT4">
                  <p:embed/>
                </p:oleObj>
              </mc:Choice>
              <mc:Fallback>
                <p:oleObj name="Equation" r:id="rId10" imgW="799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514600"/>
                        <a:ext cx="1870238" cy="9217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ontent Placeholder 2"/>
          <p:cNvSpPr txBox="1">
            <a:spLocks/>
          </p:cNvSpPr>
          <p:nvPr/>
        </p:nvSpPr>
        <p:spPr>
          <a:xfrm>
            <a:off x="864704" y="5563263"/>
            <a:ext cx="7060096" cy="6851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BTVN:  </a:t>
            </a:r>
            <a:r>
              <a:rPr lang="en-US" sz="2800" b="1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1.16, 1.17a </a:t>
            </a:r>
            <a:r>
              <a:rPr lang="en-US" sz="28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(SGK – </a:t>
            </a:r>
            <a:r>
              <a:rPr lang="en-US" sz="2800" b="1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25)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55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05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3. </a:t>
            </a:r>
            <a:r>
              <a:rPr lang="en-US" sz="36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 TIỆM CẬN</a:t>
            </a:r>
            <a:br>
              <a:rPr lang="en-US" sz="36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 ĐỒ THỊ </a:t>
            </a:r>
            <a:r>
              <a:rPr lang="en-US" sz="3600" b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HÀM SỐ (TIẾT 1)</a:t>
            </a:r>
            <a:endParaRPr lang="en-US" sz="36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2591594" y="3885406"/>
            <a:ext cx="39624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057400" y="4114800"/>
            <a:ext cx="48768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57400" y="3733800"/>
            <a:ext cx="4800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210594" y="3885406"/>
            <a:ext cx="3810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Rectangle 18"/>
          <p:cNvSpPr>
            <a:spLocks noChangeArrowheads="1"/>
          </p:cNvSpPr>
          <p:nvPr/>
        </p:nvSpPr>
        <p:spPr bwMode="auto">
          <a:xfrm>
            <a:off x="4191000" y="3810000"/>
            <a:ext cx="398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nstantia" pitchFamily="18" charset="0"/>
              </a:rPr>
              <a:t>O</a:t>
            </a:r>
          </a:p>
        </p:txBody>
      </p:sp>
      <p:sp>
        <p:nvSpPr>
          <p:cNvPr id="5128" name="Rectangle 19"/>
          <p:cNvSpPr>
            <a:spLocks noChangeArrowheads="1"/>
          </p:cNvSpPr>
          <p:nvPr/>
        </p:nvSpPr>
        <p:spPr bwMode="auto">
          <a:xfrm>
            <a:off x="6934200" y="3657600"/>
            <a:ext cx="320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nstantia" pitchFamily="18" charset="0"/>
              </a:rPr>
              <a:t>x</a:t>
            </a:r>
          </a:p>
        </p:txBody>
      </p:sp>
      <p:sp>
        <p:nvSpPr>
          <p:cNvPr id="5129" name="Rectangle 20"/>
          <p:cNvSpPr>
            <a:spLocks noChangeArrowheads="1"/>
          </p:cNvSpPr>
          <p:nvPr/>
        </p:nvSpPr>
        <p:spPr bwMode="auto">
          <a:xfrm>
            <a:off x="4267200" y="1447800"/>
            <a:ext cx="315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nstantia" pitchFamily="18" charset="0"/>
              </a:rPr>
              <a:t>y</a:t>
            </a:r>
          </a:p>
        </p:txBody>
      </p:sp>
      <p:sp>
        <p:nvSpPr>
          <p:cNvPr id="22" name="Rectangle 21"/>
          <p:cNvSpPr/>
          <p:nvPr/>
        </p:nvSpPr>
        <p:spPr>
          <a:xfrm rot="5400000">
            <a:off x="6237740" y="2996384"/>
            <a:ext cx="492443" cy="59567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y=y</a:t>
            </a:r>
            <a:r>
              <a:rPr lang="en-US" sz="2000" b="1" baseline="-25000" dirty="0">
                <a:latin typeface="+mn-lt"/>
              </a:rPr>
              <a:t>0</a:t>
            </a:r>
            <a:endParaRPr lang="en-US" sz="2000" b="1" dirty="0">
              <a:latin typeface="+mn-lt"/>
            </a:endParaRPr>
          </a:p>
        </p:txBody>
      </p:sp>
      <p:sp>
        <p:nvSpPr>
          <p:cNvPr id="5131" name="Rectangle 22"/>
          <p:cNvSpPr>
            <a:spLocks noChangeArrowheads="1"/>
          </p:cNvSpPr>
          <p:nvPr/>
        </p:nvSpPr>
        <p:spPr bwMode="auto">
          <a:xfrm rot="-1794617">
            <a:off x="2547938" y="2660650"/>
            <a:ext cx="971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cs typeface="Arial" charset="0"/>
              </a:rPr>
              <a:t>y = f(x)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733800" y="4876800"/>
            <a:ext cx="492443" cy="605294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x=x</a:t>
            </a:r>
            <a:r>
              <a:rPr lang="en-US" sz="2000" b="1" baseline="-25000" dirty="0">
                <a:latin typeface="+mn-lt"/>
              </a:rPr>
              <a:t>0</a:t>
            </a:r>
            <a:endParaRPr lang="en-US" sz="2000" b="1" dirty="0">
              <a:latin typeface="+mn-lt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981200" y="1981200"/>
            <a:ext cx="2057400" cy="1676400"/>
          </a:xfrm>
          <a:custGeom>
            <a:avLst/>
            <a:gdLst>
              <a:gd name="connsiteX0" fmla="*/ 0 w 1844963"/>
              <a:gd name="connsiteY0" fmla="*/ 1524000 h 1524000"/>
              <a:gd name="connsiteX1" fmla="*/ 1163782 w 1844963"/>
              <a:gd name="connsiteY1" fmla="*/ 1274618 h 1524000"/>
              <a:gd name="connsiteX2" fmla="*/ 1731818 w 1844963"/>
              <a:gd name="connsiteY2" fmla="*/ 581891 h 1524000"/>
              <a:gd name="connsiteX3" fmla="*/ 1842655 w 1844963"/>
              <a:gd name="connsiteY3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63" h="1524000">
                <a:moveTo>
                  <a:pt x="0" y="1524000"/>
                </a:moveTo>
                <a:cubicBezTo>
                  <a:pt x="437573" y="1477818"/>
                  <a:pt x="875146" y="1431636"/>
                  <a:pt x="1163782" y="1274618"/>
                </a:cubicBezTo>
                <a:cubicBezTo>
                  <a:pt x="1452418" y="1117600"/>
                  <a:pt x="1618673" y="794327"/>
                  <a:pt x="1731818" y="581891"/>
                </a:cubicBezTo>
                <a:cubicBezTo>
                  <a:pt x="1844963" y="369455"/>
                  <a:pt x="1824182" y="106218"/>
                  <a:pt x="1842655" y="0"/>
                </a:cubicBezTo>
              </a:path>
            </a:pathLst>
          </a:cu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724400" y="4191000"/>
            <a:ext cx="2163763" cy="1524000"/>
          </a:xfrm>
          <a:custGeom>
            <a:avLst/>
            <a:gdLst>
              <a:gd name="connsiteX0" fmla="*/ 0 w 1939637"/>
              <a:gd name="connsiteY0" fmla="*/ 1625600 h 1625600"/>
              <a:gd name="connsiteX1" fmla="*/ 55419 w 1939637"/>
              <a:gd name="connsiteY1" fmla="*/ 988291 h 1625600"/>
              <a:gd name="connsiteX2" fmla="*/ 318655 w 1939637"/>
              <a:gd name="connsiteY2" fmla="*/ 392545 h 1625600"/>
              <a:gd name="connsiteX3" fmla="*/ 817419 w 1939637"/>
              <a:gd name="connsiteY3" fmla="*/ 129309 h 1625600"/>
              <a:gd name="connsiteX4" fmla="*/ 1648691 w 1939637"/>
              <a:gd name="connsiteY4" fmla="*/ 18473 h 1625600"/>
              <a:gd name="connsiteX5" fmla="*/ 1939637 w 1939637"/>
              <a:gd name="connsiteY5" fmla="*/ 18473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9637" h="1625600">
                <a:moveTo>
                  <a:pt x="0" y="1625600"/>
                </a:moveTo>
                <a:cubicBezTo>
                  <a:pt x="1155" y="1409700"/>
                  <a:pt x="2310" y="1193800"/>
                  <a:pt x="55419" y="988291"/>
                </a:cubicBezTo>
                <a:cubicBezTo>
                  <a:pt x="108528" y="782782"/>
                  <a:pt x="191655" y="535709"/>
                  <a:pt x="318655" y="392545"/>
                </a:cubicBezTo>
                <a:cubicBezTo>
                  <a:pt x="445655" y="249381"/>
                  <a:pt x="595746" y="191654"/>
                  <a:pt x="817419" y="129309"/>
                </a:cubicBezTo>
                <a:cubicBezTo>
                  <a:pt x="1039092" y="66964"/>
                  <a:pt x="1461655" y="36946"/>
                  <a:pt x="1648691" y="18473"/>
                </a:cubicBezTo>
                <a:cubicBezTo>
                  <a:pt x="1835727" y="0"/>
                  <a:pt x="1928092" y="23091"/>
                  <a:pt x="1939637" y="18473"/>
                </a:cubicBezTo>
              </a:path>
            </a:pathLst>
          </a:cu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3400" y="5657671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194383"/>
      </p:ext>
    </p:extLst>
  </p:cSld>
  <p:clrMapOvr>
    <a:masterClrMapping/>
  </p:clrMapOvr>
  <p:transition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8382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685800" y="1143000"/>
            <a:ext cx="25763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0" y="16764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y = y</a:t>
            </a:r>
            <a:r>
              <a:rPr lang="en-US" sz="2800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(hay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y = f(x)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514600" y="2679700"/>
          <a:ext cx="17653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4" imgW="1765300" imgH="596900" progId="">
                  <p:embed/>
                </p:oleObj>
              </mc:Choice>
              <mc:Fallback>
                <p:oleObj name="Equation" r:id="rId4" imgW="1765300" imgH="5969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679700"/>
                        <a:ext cx="17653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4343400" y="2616200"/>
            <a:ext cx="9605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hoặc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5473700" y="2679700"/>
          <a:ext cx="17653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6" imgW="1765300" imgH="596900" progId="">
                  <p:embed/>
                </p:oleObj>
              </mc:Choice>
              <mc:Fallback>
                <p:oleObj name="Equation" r:id="rId6" imgW="1765300" imgH="5969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2679700"/>
                        <a:ext cx="17653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rot="5400000" flipH="1" flipV="1">
            <a:off x="533400" y="4494213"/>
            <a:ext cx="22875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58788" y="4799013"/>
            <a:ext cx="3351212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7200" y="4341813"/>
            <a:ext cx="3276600" cy="158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585788" y="4497388"/>
            <a:ext cx="3071812" cy="684212"/>
          </a:xfrm>
          <a:custGeom>
            <a:avLst/>
            <a:gdLst>
              <a:gd name="connsiteX0" fmla="*/ 0 w 3071813"/>
              <a:gd name="connsiteY0" fmla="*/ 623887 h 683419"/>
              <a:gd name="connsiteX1" fmla="*/ 400050 w 3071813"/>
              <a:gd name="connsiteY1" fmla="*/ 138112 h 683419"/>
              <a:gd name="connsiteX2" fmla="*/ 985838 w 3071813"/>
              <a:gd name="connsiteY2" fmla="*/ 666750 h 683419"/>
              <a:gd name="connsiteX3" fmla="*/ 1785938 w 3071813"/>
              <a:gd name="connsiteY3" fmla="*/ 238125 h 683419"/>
              <a:gd name="connsiteX4" fmla="*/ 2286000 w 3071813"/>
              <a:gd name="connsiteY4" fmla="*/ 66675 h 683419"/>
              <a:gd name="connsiteX5" fmla="*/ 2814638 w 3071813"/>
              <a:gd name="connsiteY5" fmla="*/ 9525 h 683419"/>
              <a:gd name="connsiteX6" fmla="*/ 3071813 w 3071813"/>
              <a:gd name="connsiteY6" fmla="*/ 9525 h 68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1813" h="683419">
                <a:moveTo>
                  <a:pt x="0" y="623887"/>
                </a:moveTo>
                <a:cubicBezTo>
                  <a:pt x="117872" y="377427"/>
                  <a:pt x="235744" y="130968"/>
                  <a:pt x="400050" y="138112"/>
                </a:cubicBezTo>
                <a:cubicBezTo>
                  <a:pt x="564356" y="145256"/>
                  <a:pt x="754857" y="650081"/>
                  <a:pt x="985838" y="666750"/>
                </a:cubicBezTo>
                <a:cubicBezTo>
                  <a:pt x="1216819" y="683419"/>
                  <a:pt x="1569244" y="338137"/>
                  <a:pt x="1785938" y="238125"/>
                </a:cubicBezTo>
                <a:cubicBezTo>
                  <a:pt x="2002632" y="138113"/>
                  <a:pt x="2114550" y="104775"/>
                  <a:pt x="2286000" y="66675"/>
                </a:cubicBezTo>
                <a:cubicBezTo>
                  <a:pt x="2457450" y="28575"/>
                  <a:pt x="2683669" y="19050"/>
                  <a:pt x="2814638" y="9525"/>
                </a:cubicBezTo>
                <a:cubicBezTo>
                  <a:pt x="2945607" y="0"/>
                  <a:pt x="3038476" y="23812"/>
                  <a:pt x="3071813" y="952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5068094" y="4533106"/>
            <a:ext cx="2209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954588" y="5180013"/>
            <a:ext cx="3351212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953000" y="4722813"/>
            <a:ext cx="3276600" cy="158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5029200" y="3989388"/>
            <a:ext cx="3200400" cy="654050"/>
          </a:xfrm>
          <a:custGeom>
            <a:avLst/>
            <a:gdLst>
              <a:gd name="connsiteX0" fmla="*/ 0 w 3086100"/>
              <a:gd name="connsiteY0" fmla="*/ 654844 h 654844"/>
              <a:gd name="connsiteX1" fmla="*/ 528638 w 3086100"/>
              <a:gd name="connsiteY1" fmla="*/ 640556 h 654844"/>
              <a:gd name="connsiteX2" fmla="*/ 1100138 w 3086100"/>
              <a:gd name="connsiteY2" fmla="*/ 497681 h 654844"/>
              <a:gd name="connsiteX3" fmla="*/ 1600200 w 3086100"/>
              <a:gd name="connsiteY3" fmla="*/ 183356 h 654844"/>
              <a:gd name="connsiteX4" fmla="*/ 2057400 w 3086100"/>
              <a:gd name="connsiteY4" fmla="*/ 40481 h 654844"/>
              <a:gd name="connsiteX5" fmla="*/ 2557463 w 3086100"/>
              <a:gd name="connsiteY5" fmla="*/ 426244 h 654844"/>
              <a:gd name="connsiteX6" fmla="*/ 3086100 w 3086100"/>
              <a:gd name="connsiteY6" fmla="*/ 597694 h 65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6100" h="654844">
                <a:moveTo>
                  <a:pt x="0" y="654844"/>
                </a:moveTo>
                <a:lnTo>
                  <a:pt x="528638" y="640556"/>
                </a:lnTo>
                <a:cubicBezTo>
                  <a:pt x="711994" y="614362"/>
                  <a:pt x="921544" y="573881"/>
                  <a:pt x="1100138" y="497681"/>
                </a:cubicBezTo>
                <a:cubicBezTo>
                  <a:pt x="1278732" y="421481"/>
                  <a:pt x="1440656" y="259556"/>
                  <a:pt x="1600200" y="183356"/>
                </a:cubicBezTo>
                <a:cubicBezTo>
                  <a:pt x="1759744" y="107156"/>
                  <a:pt x="1897856" y="0"/>
                  <a:pt x="2057400" y="40481"/>
                </a:cubicBezTo>
                <a:cubicBezTo>
                  <a:pt x="2216944" y="80962"/>
                  <a:pt x="2386013" y="333375"/>
                  <a:pt x="2557463" y="426244"/>
                </a:cubicBezTo>
                <a:cubicBezTo>
                  <a:pt x="2728913" y="519113"/>
                  <a:pt x="2907506" y="558403"/>
                  <a:pt x="3086100" y="59769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834063" y="5105400"/>
            <a:ext cx="49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onstantia" pitchFamily="18" charset="0"/>
              </a:rPr>
              <a:t>O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354138" y="4724400"/>
            <a:ext cx="398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nstantia" pitchFamily="18" charset="0"/>
              </a:rPr>
              <a:t>O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905000" y="3943350"/>
            <a:ext cx="825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cs typeface="Arial" charset="0"/>
              </a:rPr>
              <a:t>y = y</a:t>
            </a:r>
            <a:r>
              <a:rPr lang="en-US" sz="2000" baseline="-25000">
                <a:cs typeface="Arial" charset="0"/>
              </a:rPr>
              <a:t>0</a:t>
            </a:r>
            <a:endParaRPr lang="en-US" sz="2000">
              <a:cs typeface="Arial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642100" y="4343400"/>
            <a:ext cx="825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cs typeface="Arial" charset="0"/>
              </a:rPr>
              <a:t>y = y</a:t>
            </a:r>
            <a:r>
              <a:rPr lang="en-US" sz="2000" baseline="-25000">
                <a:cs typeface="Arial" charset="0"/>
              </a:rPr>
              <a:t>0</a:t>
            </a:r>
            <a:endParaRPr lang="en-US" sz="2000">
              <a:cs typeface="Arial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52400" y="5754688"/>
            <a:ext cx="3810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y=y</a:t>
            </a:r>
            <a:r>
              <a:rPr lang="en-US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)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524000" y="6096000"/>
          <a:ext cx="14668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8" imgW="545626" imgH="406048" progId="Equation.3">
                  <p:embed/>
                </p:oleObj>
              </mc:Choice>
              <mc:Fallback>
                <p:oleObj name="Equation" r:id="rId8" imgW="545626" imgH="406048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6096000"/>
                        <a:ext cx="146685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724400" y="5754688"/>
            <a:ext cx="3810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y=y</a:t>
            </a:r>
            <a:r>
              <a:rPr lang="en-US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)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" name="Object 5"/>
          <p:cNvGraphicFramePr>
            <a:graphicFrameLocks noChangeAspect="1"/>
          </p:cNvGraphicFramePr>
          <p:nvPr/>
        </p:nvGraphicFramePr>
        <p:xfrm>
          <a:off x="6096000" y="6096000"/>
          <a:ext cx="14319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10" imgW="533169" imgH="406224" progId="Equation.3">
                  <p:embed/>
                </p:oleObj>
              </mc:Choice>
              <mc:Fallback>
                <p:oleObj name="Equation" r:id="rId10" imgW="533169" imgH="406224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6096000"/>
                        <a:ext cx="14319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971800" y="4419600"/>
            <a:ext cx="971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cs typeface="Arial" charset="0"/>
              </a:rPr>
              <a:t>y = f(x)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 rot="1216338">
            <a:off x="7446963" y="4041775"/>
            <a:ext cx="971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cs typeface="Arial" charset="0"/>
              </a:rPr>
              <a:t>y = f(x)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5791200" y="4648200"/>
            <a:ext cx="449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 y</a:t>
            </a:r>
            <a:r>
              <a:rPr lang="en-US" baseline="-25000">
                <a:cs typeface="Arial" charset="0"/>
              </a:rPr>
              <a:t>0</a:t>
            </a:r>
            <a:endParaRPr lang="en-US">
              <a:cs typeface="Arial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366838" y="3962400"/>
            <a:ext cx="385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y</a:t>
            </a:r>
            <a:r>
              <a:rPr lang="en-US" baseline="-25000">
                <a:cs typeface="Arial" charset="0"/>
              </a:rPr>
              <a:t>0</a:t>
            </a:r>
            <a:endParaRPr lang="en-US">
              <a:cs typeface="Arial" charset="0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1371600" y="3124200"/>
            <a:ext cx="315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nstantia" pitchFamily="18" charset="0"/>
              </a:rPr>
              <a:t>y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505200" y="4781550"/>
            <a:ext cx="320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nstantia" pitchFamily="18" charset="0"/>
              </a:rPr>
              <a:t>x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8153400" y="5086350"/>
            <a:ext cx="320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nstantia" pitchFamily="18" charset="0"/>
              </a:rPr>
              <a:t>x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5856288" y="3181350"/>
            <a:ext cx="315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nstantia" pitchFamily="18" charset="0"/>
              </a:rPr>
              <a:t>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err="1">
                <a:ln w="1143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>
                <a:ln w="1143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400" b="1" dirty="0">
                <a:ln w="1143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 TIỆM CẬN CỦA ĐỒ THỊ HÀM SỐ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28" grpId="0"/>
      <p:bldP spid="29" grpId="0"/>
      <p:bldP spid="30" grpId="0"/>
      <p:bldP spid="31" grpId="0"/>
      <p:bldP spid="32" grpId="0"/>
      <p:bldP spid="34" grpId="0"/>
      <p:bldP spid="36" grpId="0"/>
      <p:bldP spid="37" grpId="0"/>
      <p:bldP spid="38" grpId="0"/>
      <p:bldP spid="39" grpId="0"/>
      <p:bldP spid="42" grpId="0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6019800" cy="8572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157454" y="1143000"/>
            <a:ext cx="25763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0" y="1824038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x = x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(hay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y = f(x)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1981200" y="3581400"/>
          <a:ext cx="1841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4" imgW="1841500" imgH="723900" progId="">
                  <p:embed/>
                </p:oleObj>
              </mc:Choice>
              <mc:Fallback>
                <p:oleObj name="Equation" r:id="rId4" imgW="1841500" imgH="72390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581400"/>
                        <a:ext cx="18415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4787900" y="3638550"/>
          <a:ext cx="1841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6" imgW="1841500" imgH="723900" progId="">
                  <p:embed/>
                </p:oleObj>
              </mc:Choice>
              <mc:Fallback>
                <p:oleObj name="Equation" r:id="rId6" imgW="1841500" imgH="7239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638550"/>
                        <a:ext cx="18415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1981200" y="4730750"/>
          <a:ext cx="1841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8" imgW="1841500" imgH="723900" progId="">
                  <p:embed/>
                </p:oleObj>
              </mc:Choice>
              <mc:Fallback>
                <p:oleObj name="Equation" r:id="rId8" imgW="1841500" imgH="7239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730750"/>
                        <a:ext cx="18415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4711700" y="4762500"/>
          <a:ext cx="1841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10" imgW="1841500" imgH="723900" progId="">
                  <p:embed/>
                </p:oleObj>
              </mc:Choice>
              <mc:Fallback>
                <p:oleObj name="Equation" r:id="rId10" imgW="1841500" imgH="7239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4762500"/>
                        <a:ext cx="18415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err="1">
                <a:ln w="1143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>
                <a:ln w="1143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400" b="1" dirty="0">
                <a:ln w="1143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 TIỆM CẬN CỦA ĐỒ THỊ HÀM SỐ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8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96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46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96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46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85800" y="2286000"/>
            <a:ext cx="2895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562600" y="2286000"/>
            <a:ext cx="3200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638800" y="4114800"/>
            <a:ext cx="3200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85800" y="4114800"/>
            <a:ext cx="2971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532607" y="1828006"/>
            <a:ext cx="24384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5334794" y="4495006"/>
            <a:ext cx="2438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534194" y="4571206"/>
            <a:ext cx="2438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5333207" y="1904206"/>
            <a:ext cx="24384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105694" y="4609306"/>
            <a:ext cx="23622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5904707" y="4533106"/>
            <a:ext cx="2362200" cy="158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029494" y="1866106"/>
            <a:ext cx="23622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5904707" y="1942306"/>
            <a:ext cx="2362200" cy="158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782638" y="685800"/>
            <a:ext cx="1350962" cy="1447800"/>
          </a:xfrm>
          <a:custGeom>
            <a:avLst/>
            <a:gdLst>
              <a:gd name="connsiteX0" fmla="*/ 0 w 1122218"/>
              <a:gd name="connsiteY0" fmla="*/ 1274618 h 1304636"/>
              <a:gd name="connsiteX1" fmla="*/ 235527 w 1122218"/>
              <a:gd name="connsiteY1" fmla="*/ 1039091 h 1304636"/>
              <a:gd name="connsiteX2" fmla="*/ 484909 w 1122218"/>
              <a:gd name="connsiteY2" fmla="*/ 1136073 h 1304636"/>
              <a:gd name="connsiteX3" fmla="*/ 595745 w 1122218"/>
              <a:gd name="connsiteY3" fmla="*/ 1288473 h 1304636"/>
              <a:gd name="connsiteX4" fmla="*/ 817418 w 1122218"/>
              <a:gd name="connsiteY4" fmla="*/ 1233054 h 1304636"/>
              <a:gd name="connsiteX5" fmla="*/ 1039091 w 1122218"/>
              <a:gd name="connsiteY5" fmla="*/ 886691 h 1304636"/>
              <a:gd name="connsiteX6" fmla="*/ 1122218 w 1122218"/>
              <a:gd name="connsiteY6" fmla="*/ 0 h 130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2218" h="1304636">
                <a:moveTo>
                  <a:pt x="0" y="1274618"/>
                </a:moveTo>
                <a:cubicBezTo>
                  <a:pt x="77354" y="1168400"/>
                  <a:pt x="154709" y="1062182"/>
                  <a:pt x="235527" y="1039091"/>
                </a:cubicBezTo>
                <a:cubicBezTo>
                  <a:pt x="316345" y="1016000"/>
                  <a:pt x="424873" y="1094509"/>
                  <a:pt x="484909" y="1136073"/>
                </a:cubicBezTo>
                <a:cubicBezTo>
                  <a:pt x="544945" y="1177637"/>
                  <a:pt x="540327" y="1272310"/>
                  <a:pt x="595745" y="1288473"/>
                </a:cubicBezTo>
                <a:cubicBezTo>
                  <a:pt x="651163" y="1304636"/>
                  <a:pt x="743527" y="1300018"/>
                  <a:pt x="817418" y="1233054"/>
                </a:cubicBezTo>
                <a:cubicBezTo>
                  <a:pt x="891309" y="1166090"/>
                  <a:pt x="988291" y="1092200"/>
                  <a:pt x="1039091" y="886691"/>
                </a:cubicBezTo>
                <a:cubicBezTo>
                  <a:pt x="1089891" y="681182"/>
                  <a:pt x="1106054" y="340591"/>
                  <a:pt x="1122218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7143750" y="803275"/>
            <a:ext cx="1009650" cy="2016125"/>
          </a:xfrm>
          <a:custGeom>
            <a:avLst/>
            <a:gdLst>
              <a:gd name="connsiteX0" fmla="*/ 18472 w 932872"/>
              <a:gd name="connsiteY0" fmla="*/ 0 h 1759527"/>
              <a:gd name="connsiteX1" fmla="*/ 18472 w 932872"/>
              <a:gd name="connsiteY1" fmla="*/ 387927 h 1759527"/>
              <a:gd name="connsiteX2" fmla="*/ 87745 w 932872"/>
              <a:gd name="connsiteY2" fmla="*/ 955963 h 1759527"/>
              <a:gd name="connsiteX3" fmla="*/ 544945 w 932872"/>
              <a:gd name="connsiteY3" fmla="*/ 1219200 h 1759527"/>
              <a:gd name="connsiteX4" fmla="*/ 738908 w 932872"/>
              <a:gd name="connsiteY4" fmla="*/ 1385454 h 1759527"/>
              <a:gd name="connsiteX5" fmla="*/ 932872 w 932872"/>
              <a:gd name="connsiteY5" fmla="*/ 1759527 h 175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2872" h="1759527">
                <a:moveTo>
                  <a:pt x="18472" y="0"/>
                </a:moveTo>
                <a:cubicBezTo>
                  <a:pt x="12699" y="114300"/>
                  <a:pt x="6927" y="228600"/>
                  <a:pt x="18472" y="387927"/>
                </a:cubicBezTo>
                <a:cubicBezTo>
                  <a:pt x="30018" y="547254"/>
                  <a:pt x="0" y="817418"/>
                  <a:pt x="87745" y="955963"/>
                </a:cubicBezTo>
                <a:cubicBezTo>
                  <a:pt x="175491" y="1094509"/>
                  <a:pt x="436418" y="1147618"/>
                  <a:pt x="544945" y="1219200"/>
                </a:cubicBezTo>
                <a:cubicBezTo>
                  <a:pt x="653472" y="1290782"/>
                  <a:pt x="674254" y="1295400"/>
                  <a:pt x="738908" y="1385454"/>
                </a:cubicBezTo>
                <a:cubicBezTo>
                  <a:pt x="803562" y="1475508"/>
                  <a:pt x="868217" y="1617517"/>
                  <a:pt x="932872" y="175952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817563" y="4267200"/>
            <a:ext cx="1392237" cy="1454150"/>
          </a:xfrm>
          <a:custGeom>
            <a:avLst/>
            <a:gdLst>
              <a:gd name="connsiteX0" fmla="*/ 0 w 1136073"/>
              <a:gd name="connsiteY0" fmla="*/ 92363 h 1256145"/>
              <a:gd name="connsiteX1" fmla="*/ 180109 w 1136073"/>
              <a:gd name="connsiteY1" fmla="*/ 327891 h 1256145"/>
              <a:gd name="connsiteX2" fmla="*/ 540327 w 1136073"/>
              <a:gd name="connsiteY2" fmla="*/ 314036 h 1256145"/>
              <a:gd name="connsiteX3" fmla="*/ 789709 w 1136073"/>
              <a:gd name="connsiteY3" fmla="*/ 36945 h 1256145"/>
              <a:gd name="connsiteX4" fmla="*/ 955964 w 1136073"/>
              <a:gd name="connsiteY4" fmla="*/ 92363 h 1256145"/>
              <a:gd name="connsiteX5" fmla="*/ 1039091 w 1136073"/>
              <a:gd name="connsiteY5" fmla="*/ 272473 h 1256145"/>
              <a:gd name="connsiteX6" fmla="*/ 1122218 w 1136073"/>
              <a:gd name="connsiteY6" fmla="*/ 826654 h 1256145"/>
              <a:gd name="connsiteX7" fmla="*/ 1122218 w 1136073"/>
              <a:gd name="connsiteY7" fmla="*/ 1256145 h 125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073" h="1256145">
                <a:moveTo>
                  <a:pt x="0" y="92363"/>
                </a:moveTo>
                <a:cubicBezTo>
                  <a:pt x="45027" y="191654"/>
                  <a:pt x="90055" y="290946"/>
                  <a:pt x="180109" y="327891"/>
                </a:cubicBezTo>
                <a:cubicBezTo>
                  <a:pt x="270164" y="364837"/>
                  <a:pt x="438727" y="362527"/>
                  <a:pt x="540327" y="314036"/>
                </a:cubicBezTo>
                <a:cubicBezTo>
                  <a:pt x="641927" y="265545"/>
                  <a:pt x="720436" y="73890"/>
                  <a:pt x="789709" y="36945"/>
                </a:cubicBezTo>
                <a:cubicBezTo>
                  <a:pt x="858982" y="0"/>
                  <a:pt x="914400" y="53108"/>
                  <a:pt x="955964" y="92363"/>
                </a:cubicBezTo>
                <a:cubicBezTo>
                  <a:pt x="997528" y="131618"/>
                  <a:pt x="1011382" y="150091"/>
                  <a:pt x="1039091" y="272473"/>
                </a:cubicBezTo>
                <a:cubicBezTo>
                  <a:pt x="1066800" y="394855"/>
                  <a:pt x="1108364" y="662709"/>
                  <a:pt x="1122218" y="826654"/>
                </a:cubicBezTo>
                <a:cubicBezTo>
                  <a:pt x="1136073" y="990599"/>
                  <a:pt x="1129145" y="1123372"/>
                  <a:pt x="1122218" y="125614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146925" y="4552950"/>
            <a:ext cx="1677988" cy="1141413"/>
          </a:xfrm>
          <a:custGeom>
            <a:avLst/>
            <a:gdLst>
              <a:gd name="connsiteX0" fmla="*/ 2309 w 1678709"/>
              <a:gd name="connsiteY0" fmla="*/ 1140690 h 1140690"/>
              <a:gd name="connsiteX1" fmla="*/ 16164 w 1678709"/>
              <a:gd name="connsiteY1" fmla="*/ 655781 h 1140690"/>
              <a:gd name="connsiteX2" fmla="*/ 99291 w 1678709"/>
              <a:gd name="connsiteY2" fmla="*/ 364836 h 1140690"/>
              <a:gd name="connsiteX3" fmla="*/ 390237 w 1678709"/>
              <a:gd name="connsiteY3" fmla="*/ 32327 h 1140690"/>
              <a:gd name="connsiteX4" fmla="*/ 861291 w 1678709"/>
              <a:gd name="connsiteY4" fmla="*/ 170872 h 1140690"/>
              <a:gd name="connsiteX5" fmla="*/ 1096819 w 1678709"/>
              <a:gd name="connsiteY5" fmla="*/ 447963 h 1140690"/>
              <a:gd name="connsiteX6" fmla="*/ 1415473 w 1678709"/>
              <a:gd name="connsiteY6" fmla="*/ 572654 h 1140690"/>
              <a:gd name="connsiteX7" fmla="*/ 1678709 w 1678709"/>
              <a:gd name="connsiteY7" fmla="*/ 392545 h 1140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8709" h="1140690">
                <a:moveTo>
                  <a:pt x="2309" y="1140690"/>
                </a:moveTo>
                <a:cubicBezTo>
                  <a:pt x="1154" y="962890"/>
                  <a:pt x="0" y="785090"/>
                  <a:pt x="16164" y="655781"/>
                </a:cubicBezTo>
                <a:cubicBezTo>
                  <a:pt x="32328" y="526472"/>
                  <a:pt x="36946" y="468745"/>
                  <a:pt x="99291" y="364836"/>
                </a:cubicBezTo>
                <a:cubicBezTo>
                  <a:pt x="161636" y="260927"/>
                  <a:pt x="263237" y="64654"/>
                  <a:pt x="390237" y="32327"/>
                </a:cubicBezTo>
                <a:cubicBezTo>
                  <a:pt x="517237" y="0"/>
                  <a:pt x="743527" y="101599"/>
                  <a:pt x="861291" y="170872"/>
                </a:cubicBezTo>
                <a:cubicBezTo>
                  <a:pt x="979055" y="240145"/>
                  <a:pt x="1004455" y="380999"/>
                  <a:pt x="1096819" y="447963"/>
                </a:cubicBezTo>
                <a:cubicBezTo>
                  <a:pt x="1189183" y="514927"/>
                  <a:pt x="1318491" y="581890"/>
                  <a:pt x="1415473" y="572654"/>
                </a:cubicBezTo>
                <a:cubicBezTo>
                  <a:pt x="1512455" y="563418"/>
                  <a:pt x="1637145" y="427181"/>
                  <a:pt x="1678709" y="39254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52400" y="5983288"/>
            <a:ext cx="3886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charset="0"/>
              </a:rPr>
              <a:t>Đường thẳng x=x</a:t>
            </a:r>
            <a:r>
              <a:rPr lang="en-US" baseline="-25000">
                <a:cs typeface="Arial" charset="0"/>
              </a:rPr>
              <a:t>0</a:t>
            </a:r>
            <a:r>
              <a:rPr lang="en-US">
                <a:cs typeface="Arial" charset="0"/>
              </a:rPr>
              <a:t> là tiệm cận đứng của đồ thị hàm số y=f(x)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105400" y="5983288"/>
            <a:ext cx="3886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charset="0"/>
              </a:rPr>
              <a:t>Đường thẳng x=x</a:t>
            </a:r>
            <a:r>
              <a:rPr lang="en-US" baseline="-25000">
                <a:cs typeface="Arial" charset="0"/>
              </a:rPr>
              <a:t>0</a:t>
            </a:r>
            <a:r>
              <a:rPr lang="en-US">
                <a:cs typeface="Arial" charset="0"/>
              </a:rPr>
              <a:t> là tiệm cận đứng của đồ thị hàm số y=f(x)</a:t>
            </a:r>
          </a:p>
        </p:txBody>
      </p:sp>
      <p:sp>
        <p:nvSpPr>
          <p:cNvPr id="923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371600" y="4095750"/>
            <a:ext cx="398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nstantia" pitchFamily="18" charset="0"/>
              </a:rPr>
              <a:t>O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505200" y="4038600"/>
            <a:ext cx="320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nstantia" pitchFamily="18" charset="0"/>
              </a:rPr>
              <a:t>x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6230938" y="2209800"/>
            <a:ext cx="398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nstantia" pitchFamily="18" charset="0"/>
              </a:rPr>
              <a:t>O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524000" y="3048000"/>
            <a:ext cx="315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nstantia" pitchFamily="18" charset="0"/>
              </a:rPr>
              <a:t>y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6230938" y="4038600"/>
            <a:ext cx="398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nstantia" pitchFamily="18" charset="0"/>
              </a:rPr>
              <a:t>O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1430338" y="2209800"/>
            <a:ext cx="398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nstantia" pitchFamily="18" charset="0"/>
              </a:rPr>
              <a:t>O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8670925" y="2209800"/>
            <a:ext cx="320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nstantia" pitchFamily="18" charset="0"/>
              </a:rPr>
              <a:t>x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8686800" y="4038600"/>
            <a:ext cx="320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nstantia" pitchFamily="18" charset="0"/>
              </a:rPr>
              <a:t>x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3413125" y="1905000"/>
            <a:ext cx="320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nstantia" pitchFamily="18" charset="0"/>
              </a:rPr>
              <a:t>x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6313488" y="3048000"/>
            <a:ext cx="315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nstantia" pitchFamily="18" charset="0"/>
              </a:rPr>
              <a:t>y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6313488" y="152400"/>
            <a:ext cx="315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nstantia" pitchFamily="18" charset="0"/>
              </a:rPr>
              <a:t>y</a:t>
            </a: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447800" y="57150"/>
            <a:ext cx="315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nstantia" pitchFamily="18" charset="0"/>
              </a:rPr>
              <a:t>y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133600" y="4343400"/>
            <a:ext cx="492443" cy="605294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x=x</a:t>
            </a:r>
            <a:r>
              <a:rPr lang="en-US" sz="2000" b="1" baseline="-25000" dirty="0">
                <a:latin typeface="+mn-lt"/>
              </a:rPr>
              <a:t>0</a:t>
            </a:r>
            <a:endParaRPr lang="en-US" sz="2000" b="1" dirty="0">
              <a:latin typeface="+mn-l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670357" y="1600200"/>
            <a:ext cx="492443" cy="605294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x=x</a:t>
            </a:r>
            <a:r>
              <a:rPr lang="en-US" sz="2000" b="1" baseline="-25000" dirty="0">
                <a:latin typeface="+mn-lt"/>
              </a:rPr>
              <a:t>0</a:t>
            </a:r>
            <a:endParaRPr lang="en-US" sz="2000" b="1" dirty="0">
              <a:latin typeface="+mn-l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670357" y="4495800"/>
            <a:ext cx="492443" cy="605294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x=x</a:t>
            </a:r>
            <a:r>
              <a:rPr lang="en-US" sz="2000" b="1" baseline="-25000" dirty="0">
                <a:latin typeface="+mn-lt"/>
              </a:rPr>
              <a:t>0</a:t>
            </a:r>
            <a:endParaRPr lang="en-US" sz="2000" b="1" dirty="0">
              <a:latin typeface="+mn-l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057400" y="2442706"/>
            <a:ext cx="492443" cy="605294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x=x</a:t>
            </a:r>
            <a:r>
              <a:rPr lang="en-US" sz="2000" b="1" baseline="-25000" dirty="0">
                <a:latin typeface="+mn-lt"/>
              </a:rPr>
              <a:t>0</a:t>
            </a:r>
            <a:endParaRPr lang="en-US" sz="2000" b="1" dirty="0">
              <a:latin typeface="+mn-lt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7010400" y="4049713"/>
            <a:ext cx="385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x</a:t>
            </a:r>
            <a:r>
              <a:rPr lang="en-US" baseline="-25000">
                <a:cs typeface="Arial" charset="0"/>
              </a:rPr>
              <a:t>0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1976438" y="4049713"/>
            <a:ext cx="38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x</a:t>
            </a:r>
            <a:r>
              <a:rPr lang="en-US" baseline="-25000">
                <a:cs typeface="Arial" charset="0"/>
              </a:rPr>
              <a:t>0</a:t>
            </a: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1900238" y="1905000"/>
            <a:ext cx="385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x</a:t>
            </a:r>
            <a:r>
              <a:rPr lang="en-US" baseline="-25000">
                <a:cs typeface="Arial" charset="0"/>
              </a:rPr>
              <a:t>0</a:t>
            </a: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7010400" y="2209800"/>
            <a:ext cx="385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cs typeface="Arial" charset="0"/>
              </a:rPr>
              <a:t>x</a:t>
            </a:r>
            <a:r>
              <a:rPr lang="en-US" baseline="-25000" dirty="0">
                <a:cs typeface="Arial" charset="0"/>
              </a:rPr>
              <a:t>0</a:t>
            </a: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725488" y="4572000"/>
            <a:ext cx="971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cs typeface="Arial" charset="0"/>
              </a:rPr>
              <a:t>y = f(x)</a:t>
            </a: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 rot="1216338">
            <a:off x="7735888" y="4422775"/>
            <a:ext cx="971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cs typeface="Arial" charset="0"/>
              </a:rPr>
              <a:t>y = f(x)</a:t>
            </a: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 rot="4841111">
            <a:off x="6960394" y="1219994"/>
            <a:ext cx="97155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cs typeface="Arial" charset="0"/>
              </a:rPr>
              <a:t>y = f(x)</a:t>
            </a: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 rot="-4727226">
            <a:off x="1433513" y="1154113"/>
            <a:ext cx="971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cs typeface="Arial" charset="0"/>
              </a:rPr>
              <a:t>y = f(x)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err="1">
                <a:ln w="1143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>
                <a:ln w="1143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400" b="1" dirty="0">
                <a:ln w="1143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 TIỆM CẬN CỦA ĐỒ THỊ HÀM SỐ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7680"/>
            <a:ext cx="9144000" cy="126492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a)  </a:t>
            </a: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1371600" y="990600"/>
          <a:ext cx="19907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4" imgW="812447" imgH="393529" progId="Equation.3">
                  <p:embed/>
                </p:oleObj>
              </mc:Choice>
              <mc:Fallback>
                <p:oleObj name="Equation" r:id="rId4" imgW="812447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990600"/>
                        <a:ext cx="19907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962400" y="1762125"/>
            <a:ext cx="1066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38200" y="2362200"/>
            <a:ext cx="28280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TXĐ: D = R\{-3}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25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0254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0255" name="Rectangle 16"/>
          <p:cNvSpPr>
            <a:spLocks noChangeArrowheads="1"/>
          </p:cNvSpPr>
          <p:nvPr/>
        </p:nvSpPr>
        <p:spPr bwMode="auto">
          <a:xfrm>
            <a:off x="0" y="704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graphicFrame>
        <p:nvGraphicFramePr>
          <p:cNvPr id="23569" name="Object 17"/>
          <p:cNvGraphicFramePr>
            <a:graphicFrameLocks noChangeAspect="1"/>
          </p:cNvGraphicFramePr>
          <p:nvPr/>
        </p:nvGraphicFramePr>
        <p:xfrm>
          <a:off x="1219200" y="3325813"/>
          <a:ext cx="196215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6" imgW="812447" imgH="330057" progId="Equation.3">
                  <p:embed/>
                </p:oleObj>
              </mc:Choice>
              <mc:Fallback>
                <p:oleObj name="Equation" r:id="rId6" imgW="812447" imgH="330057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325813"/>
                        <a:ext cx="1962150" cy="712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graphicFrame>
        <p:nvGraphicFramePr>
          <p:cNvPr id="23571" name="Object 19"/>
          <p:cNvGraphicFramePr>
            <a:graphicFrameLocks noChangeAspect="1"/>
          </p:cNvGraphicFramePr>
          <p:nvPr/>
        </p:nvGraphicFramePr>
        <p:xfrm>
          <a:off x="4473575" y="3352800"/>
          <a:ext cx="18510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8" imgW="812447" imgH="330057" progId="Equation.3">
                  <p:embed/>
                </p:oleObj>
              </mc:Choice>
              <mc:Fallback>
                <p:oleObj name="Equation" r:id="rId8" imgW="812447" imgH="330057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575" y="3352800"/>
                        <a:ext cx="185102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752600" y="4200525"/>
            <a:ext cx="6781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x= - 3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TCĐ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61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0263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0265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graphicFrame>
        <p:nvGraphicFramePr>
          <p:cNvPr id="23577" name="Object 25"/>
          <p:cNvGraphicFramePr>
            <a:graphicFrameLocks noChangeAspect="1"/>
          </p:cNvGraphicFramePr>
          <p:nvPr/>
        </p:nvGraphicFramePr>
        <p:xfrm>
          <a:off x="1219200" y="4876800"/>
          <a:ext cx="1752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10" imgW="774364" imgH="317362" progId="Equation.3">
                  <p:embed/>
                </p:oleObj>
              </mc:Choice>
              <mc:Fallback>
                <p:oleObj name="Equation" r:id="rId10" imgW="774364" imgH="317362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876800"/>
                        <a:ext cx="17526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graphicFrame>
        <p:nvGraphicFramePr>
          <p:cNvPr id="23579" name="Object 27"/>
          <p:cNvGraphicFramePr>
            <a:graphicFrameLocks noChangeAspect="1"/>
          </p:cNvGraphicFramePr>
          <p:nvPr/>
        </p:nvGraphicFramePr>
        <p:xfrm>
          <a:off x="4495800" y="4941888"/>
          <a:ext cx="15240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12" imgW="774364" imgH="317362" progId="Equation.3">
                  <p:embed/>
                </p:oleObj>
              </mc:Choice>
              <mc:Fallback>
                <p:oleObj name="Equation" r:id="rId12" imgW="774364" imgH="317362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941888"/>
                        <a:ext cx="1524000" cy="62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752600" y="5756275"/>
            <a:ext cx="67818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y= - 2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TCN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err="1">
                <a:ln w="1143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>
                <a:ln w="1143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400" b="1" dirty="0">
                <a:ln w="1143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 TIỆM CẬN CỦA ĐỒ THỊ HÀM SỐ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7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87680"/>
            <a:ext cx="8763000" cy="126492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b)  </a:t>
            </a: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038600" y="1905000"/>
            <a:ext cx="1066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90600" y="2362200"/>
            <a:ext cx="270779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TXĐ: D = R\{2}.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025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0254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0255" name="Rectangle 16"/>
          <p:cNvSpPr>
            <a:spLocks noChangeArrowheads="1"/>
          </p:cNvSpPr>
          <p:nvPr/>
        </p:nvSpPr>
        <p:spPr bwMode="auto">
          <a:xfrm>
            <a:off x="0" y="704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025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676400" y="4267200"/>
            <a:ext cx="678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x= 2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TCĐ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61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0263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0265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026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752600" y="5756275"/>
            <a:ext cx="67818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y= - 3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TCN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err="1">
                <a:ln w="1143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>
                <a:ln w="1143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400" b="1" dirty="0">
                <a:ln w="1143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 TIỆM CẬN CỦA ĐỒ THỊ HÀM SỐ</a:t>
            </a:r>
            <a:endParaRPr lang="en-US" sz="2400" dirty="0">
              <a:solidFill>
                <a:srgbClr val="002060"/>
              </a:solidFill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3124200" y="4876801"/>
          <a:ext cx="2895600" cy="840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Equation" r:id="rId4" imgW="1625400" imgH="431640" progId="Equation.DSMT4">
                  <p:embed/>
                </p:oleObj>
              </mc:Choice>
              <mc:Fallback>
                <p:oleObj name="Equation" r:id="rId4" imgW="1625400" imgH="4316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876801"/>
                        <a:ext cx="2895600" cy="8405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/>
        </p:nvGraphicFramePr>
        <p:xfrm>
          <a:off x="1295400" y="3276600"/>
          <a:ext cx="3549016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Equation" r:id="rId6" imgW="1676160" imgH="431640" progId="Equation.DSMT4">
                  <p:embed/>
                </p:oleObj>
              </mc:Choice>
              <mc:Fallback>
                <p:oleObj name="Equation" r:id="rId6" imgW="1676160" imgH="4316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276600"/>
                        <a:ext cx="3549016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5334000" y="3276600"/>
          <a:ext cx="3549016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name="Equation" r:id="rId8" imgW="1676160" imgH="431640" progId="Equation.DSMT4">
                  <p:embed/>
                </p:oleObj>
              </mc:Choice>
              <mc:Fallback>
                <p:oleObj name="Equation" r:id="rId8" imgW="1676160" imgH="4316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276600"/>
                        <a:ext cx="3549016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612664"/>
              </p:ext>
            </p:extLst>
          </p:nvPr>
        </p:nvGraphicFramePr>
        <p:xfrm>
          <a:off x="1975376" y="1295400"/>
          <a:ext cx="1529824" cy="894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" name="Equation" r:id="rId10" imgW="672840" imgH="393480" progId="Equation.DSMT4">
                  <p:embed/>
                </p:oleObj>
              </mc:Choice>
              <mc:Fallback>
                <p:oleObj name="Equation" r:id="rId10" imgW="6728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75376" y="1295400"/>
                        <a:ext cx="1529824" cy="8948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3" grpId="0"/>
      <p:bldP spid="27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87680"/>
            <a:ext cx="8763000" cy="126492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          a)  </a:t>
            </a: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19200" y="1600200"/>
            <a:ext cx="1066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04800" y="1981200"/>
            <a:ext cx="319670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TXĐ: D = R\{-2; 2}.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025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0254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0255" name="Rectangle 16"/>
          <p:cNvSpPr>
            <a:spLocks noChangeArrowheads="1"/>
          </p:cNvSpPr>
          <p:nvPr/>
        </p:nvSpPr>
        <p:spPr bwMode="auto">
          <a:xfrm>
            <a:off x="0" y="704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025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85800" y="4267200"/>
            <a:ext cx="8305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x = 2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x = -2 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TCĐ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61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0263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0265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026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752600" y="5756275"/>
            <a:ext cx="67818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y= 2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TCN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err="1">
                <a:ln w="1143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>
                <a:ln w="1143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400" b="1" dirty="0">
                <a:ln w="1143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 TIỆM CẬN CỦA ĐỒ THỊ HÀM SỐ</a:t>
            </a:r>
            <a:endParaRPr lang="en-US" sz="2400" dirty="0">
              <a:solidFill>
                <a:srgbClr val="002060"/>
              </a:solidFill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3135313" y="4827588"/>
          <a:ext cx="287178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7" name="Equation" r:id="rId4" imgW="1612800" imgH="482400" progId="Equation.DSMT4">
                  <p:embed/>
                </p:oleObj>
              </mc:Choice>
              <mc:Fallback>
                <p:oleObj name="Equation" r:id="rId4" imgW="161280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313" y="4827588"/>
                        <a:ext cx="2871787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/>
        </p:nvGraphicFramePr>
        <p:xfrm>
          <a:off x="5638800" y="2438400"/>
          <a:ext cx="3303588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8" name="Equation" r:id="rId6" imgW="1739880" imgH="482400" progId="Equation.DSMT4">
                  <p:embed/>
                </p:oleObj>
              </mc:Choice>
              <mc:Fallback>
                <p:oleObj name="Equation" r:id="rId6" imgW="173988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438400"/>
                        <a:ext cx="3303588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5181600" y="3429000"/>
          <a:ext cx="3451225" cy="9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9" name="Equation" r:id="rId8" imgW="1841400" imgH="482400" progId="Equation.DSMT4">
                  <p:embed/>
                </p:oleObj>
              </mc:Choice>
              <mc:Fallback>
                <p:oleObj name="Equation" r:id="rId8" imgW="184140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429000"/>
                        <a:ext cx="3451225" cy="90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087074"/>
              </p:ext>
            </p:extLst>
          </p:nvPr>
        </p:nvGraphicFramePr>
        <p:xfrm>
          <a:off x="3276600" y="914400"/>
          <a:ext cx="13398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0" name="Equation" r:id="rId10" imgW="736560" imgH="419040" progId="Equation.DSMT4">
                  <p:embed/>
                </p:oleObj>
              </mc:Choice>
              <mc:Fallback>
                <p:oleObj name="Equation" r:id="rId10" imgW="736560" imgH="419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914400"/>
                        <a:ext cx="13398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1447800" y="2514600"/>
          <a:ext cx="34290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1" name="Equation" r:id="rId12" imgW="1739880" imgH="482400" progId="Equation.DSMT4">
                  <p:embed/>
                </p:oleObj>
              </mc:Choice>
              <mc:Fallback>
                <p:oleObj name="Equation" r:id="rId12" imgW="1739880" imgH="482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514600"/>
                        <a:ext cx="3429000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914400" y="3429000"/>
          <a:ext cx="3581400" cy="939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2" name="Equation" r:id="rId14" imgW="1841400" imgH="482400" progId="Equation.DSMT4">
                  <p:embed/>
                </p:oleObj>
              </mc:Choice>
              <mc:Fallback>
                <p:oleObj name="Equation" r:id="rId14" imgW="1841400" imgH="4824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429000"/>
                        <a:ext cx="3581400" cy="9390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3" grpId="0"/>
      <p:bldP spid="27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1219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          b)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2819400" y="914400"/>
          <a:ext cx="23066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Equation" r:id="rId4" imgW="1054100" imgH="419100" progId="Equation.3">
                  <p:embed/>
                </p:oleObj>
              </mc:Choice>
              <mc:Fallback>
                <p:oleObj name="Equation" r:id="rId4" imgW="1054100" imgH="419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914400"/>
                        <a:ext cx="2306637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990600" y="1752600"/>
          <a:ext cx="71628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Equation" r:id="rId6" imgW="3149600" imgH="1485900" progId="Equation.3">
                  <p:embed/>
                </p:oleObj>
              </mc:Choice>
              <mc:Fallback>
                <p:oleObj name="Equation" r:id="rId6" imgW="3149600" imgH="148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52600"/>
                        <a:ext cx="7162800" cy="274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90600" y="449133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ĐTHS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TCĐ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x = -1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x = 3/5 </a:t>
            </a:r>
          </a:p>
        </p:txBody>
      </p:sp>
      <p:sp>
        <p:nvSpPr>
          <p:cNvPr id="1127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990600" y="5075238"/>
          <a:ext cx="3886200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Equation" r:id="rId8" imgW="1625600" imgH="533400" progId="Equation.3">
                  <p:embed/>
                </p:oleObj>
              </mc:Choice>
              <mc:Fallback>
                <p:oleObj name="Equation" r:id="rId8" imgW="1625600" imgH="533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075238"/>
                        <a:ext cx="3886200" cy="1173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95400" y="6257925"/>
            <a:ext cx="708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ĐTHS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TCN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y = -1/5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err="1">
                <a:ln w="1143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>
                <a:ln w="1143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400" b="1" dirty="0">
                <a:ln w="1143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 TIỆM CẬN CỦA ĐỒ THỊ HÀM SỐ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E1996FA1C0F5E446968791B778D6F867" ma:contentTypeVersion="8" ma:contentTypeDescription="Tạo tài liệu mới." ma:contentTypeScope="" ma:versionID="f819c8bf48b2e4920b2a4f3a4fa46ca0">
  <xsd:schema xmlns:xsd="http://www.w3.org/2001/XMLSchema" xmlns:xs="http://www.w3.org/2001/XMLSchema" xmlns:p="http://schemas.microsoft.com/office/2006/metadata/properties" xmlns:ns2="a8467759-0992-4e4c-8f73-5a4b15b6a267" targetNamespace="http://schemas.microsoft.com/office/2006/metadata/properties" ma:root="true" ma:fieldsID="30faa84fde7bc5e130f1cb9de4f8d61a" ns2:_="">
    <xsd:import namespace="a8467759-0992-4e4c-8f73-5a4b15b6a2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467759-0992-4e4c-8f73-5a4b15b6a2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119007-08C7-4C5D-B5DB-A166608C3A71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8467759-0992-4e4c-8f73-5a4b15b6a267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47BDAE1-AB03-44C9-9A60-521CE034B0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467759-0992-4e4c-8f73-5a4b15b6a2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7DC055-098F-492F-8F07-4292F7CFAB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738</Words>
  <Application>Microsoft Office PowerPoint</Application>
  <PresentationFormat>On-screen Show (4:3)</PresentationFormat>
  <Paragraphs>122</Paragraphs>
  <Slides>12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Constantia</vt:lpstr>
      <vt:lpstr>Times New Roman</vt:lpstr>
      <vt:lpstr>Wingdings 2</vt:lpstr>
      <vt:lpstr>Office Theme</vt:lpstr>
      <vt:lpstr>1_Office Theme</vt:lpstr>
      <vt:lpstr>Equation</vt:lpstr>
      <vt:lpstr>PowerPoint Presentation</vt:lpstr>
      <vt:lpstr>Bài 3. ĐƯỜNG TIỆM CẬN CỦA ĐỒ THỊ HÀM SỐ (TIẾT 1)</vt:lpstr>
      <vt:lpstr>I. Đường tiệm cận ngang:</vt:lpstr>
      <vt:lpstr>II. Đường tiệm cận đứng: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 ý:</vt:lpstr>
      <vt:lpstr>Củng cố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4. ĐƯỜNG TIỆM CẬN CỦA ĐỒ THỊ HÀM SỐ</dc:title>
  <dc:creator>SONOANH</dc:creator>
  <cp:lastModifiedBy>Ms Thuong</cp:lastModifiedBy>
  <cp:revision>23</cp:revision>
  <dcterms:created xsi:type="dcterms:W3CDTF">2006-08-16T00:00:00Z</dcterms:created>
  <dcterms:modified xsi:type="dcterms:W3CDTF">2025-02-02T03:29:55Z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0x010100E1996FA1C0F5E446968791B778D6F867</vt:lpwstr>
  </property>
</Properties>
</file>