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sldIdLst>
    <p:sldId id="409" r:id="rId2"/>
    <p:sldId id="257" r:id="rId3"/>
    <p:sldId id="256" r:id="rId4"/>
    <p:sldId id="260" r:id="rId5"/>
    <p:sldId id="283" r:id="rId6"/>
    <p:sldId id="268" r:id="rId7"/>
    <p:sldId id="315" r:id="rId8"/>
    <p:sldId id="316" r:id="rId9"/>
    <p:sldId id="317" r:id="rId10"/>
    <p:sldId id="261" r:id="rId11"/>
    <p:sldId id="400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DF3E2"/>
    <a:srgbClr val="3D4984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2" autoAdjust="0"/>
  </p:normalViewPr>
  <p:slideViewPr>
    <p:cSldViewPr>
      <p:cViewPr varScale="1">
        <p:scale>
          <a:sx n="57" d="100"/>
          <a:sy n="57" d="100"/>
        </p:scale>
        <p:origin x="5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7BAE3-E043-45E0-BCC7-40C268A6284A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05EAB-28C8-4092-88BA-CD1EF09AC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36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3.svg"/><Relationship Id="rId9" Type="http://schemas.openxmlformats.org/officeDocument/2006/relationships/image" Target="../media/image2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6.png"/><Relationship Id="rId5" Type="http://schemas.openxmlformats.org/officeDocument/2006/relationships/image" Target="../media/image37.pn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svg"/><Relationship Id="rId9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7.png"/><Relationship Id="rId7" Type="http://schemas.openxmlformats.org/officeDocument/2006/relationships/image" Target="../media/image2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18.png"/><Relationship Id="rId5" Type="http://schemas.openxmlformats.org/officeDocument/2006/relationships/image" Target="../media/image200.png"/><Relationship Id="rId10" Type="http://schemas.openxmlformats.org/officeDocument/2006/relationships/image" Target="../media/image250.png"/><Relationship Id="rId4" Type="http://schemas.microsoft.com/office/2007/relationships/hdphoto" Target="../media/hdphoto1.wdp"/><Relationship Id="rId9" Type="http://schemas.openxmlformats.org/officeDocument/2006/relationships/image" Target="../media/image2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9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104014">
            <a:off x="430613" y="762369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52400" y="-342900"/>
            <a:ext cx="17759896" cy="10820400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5840512" y="7718440"/>
            <a:ext cx="1675688" cy="2210140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5130068">
            <a:off x="-1231493" y="6774096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01513" y="419100"/>
            <a:ext cx="14556248" cy="8541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7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7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THPT NGÔ LÊ TÂN</a:t>
            </a:r>
          </a:p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11A1</a:t>
            </a:r>
          </a:p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ĐÀO THỊ TH</a:t>
            </a:r>
            <a:r>
              <a:rPr lang="vi-VN" sz="7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7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  <a:p>
            <a:pPr algn="ctr">
              <a:lnSpc>
                <a:spcPct val="150000"/>
              </a:lnSpc>
            </a:pPr>
            <a:r>
              <a:rPr lang="vi-VN" sz="7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</a:t>
            </a:r>
            <a:r>
              <a:rPr lang="en-US" sz="7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7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HÀM SỐ MŨ VÀ HÀM SỐ LÔGARIT </a:t>
            </a:r>
            <a:r>
              <a:rPr lang="en-US" sz="7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7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49863"/>
      </p:ext>
    </p:extLst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85800" y="1022006"/>
            <a:ext cx="16687800" cy="81229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3146640">
            <a:off x="16099960" y="7776246"/>
            <a:ext cx="2077895" cy="2192125"/>
            <a:chOff x="0" y="0"/>
            <a:chExt cx="3176579" cy="3344957"/>
          </a:xfrm>
        </p:grpSpPr>
        <p:sp>
          <p:nvSpPr>
            <p:cNvPr id="23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5863" y="102177"/>
            <a:ext cx="4404729" cy="2299055"/>
            <a:chOff x="454896" y="330975"/>
            <a:chExt cx="4404729" cy="229905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96" y="330975"/>
              <a:ext cx="4404729" cy="229905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76659" y="928806"/>
              <a:ext cx="3432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000" b="1">
                  <a:cs typeface="Arial" panose="020B0604020202020204" pitchFamily="34" charset="0"/>
                </a:rPr>
                <a:t>Kết luận</a:t>
              </a:r>
              <a:endParaRPr lang="en-US" sz="5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21513" y="2450644"/>
                <a:ext cx="15031211" cy="635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i="1" kern="1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4000" b="1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𝒚</m:t>
                    </m:r>
                    <m:r>
                      <a:rPr lang="nl-NL" sz="4000" b="1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nl-NL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000" b="1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tập xác định là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tập giá trị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Đồng biến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&gt;1 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nghịch biến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&lt;1;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Liên tục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đồ thị đi qua các điểm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(0;1), </m:t>
                    </m:r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luôn nằm phía trên trục hoành.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13" y="2450644"/>
                <a:ext cx="15031211" cy="6350456"/>
              </a:xfrm>
              <a:prstGeom prst="rect">
                <a:avLst/>
              </a:prstGeom>
              <a:blipFill>
                <a:blip r:embed="rId14"/>
                <a:stretch>
                  <a:fillRect l="-1460" r="-1419" b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85800" y="1022006"/>
            <a:ext cx="16687800" cy="81229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44" y="1763330"/>
            <a:ext cx="15621311" cy="6723673"/>
          </a:xfrm>
          <a:prstGeom prst="rect">
            <a:avLst/>
          </a:prstGeom>
        </p:spPr>
      </p:pic>
      <p:grpSp>
        <p:nvGrpSpPr>
          <p:cNvPr id="33" name="Group 22"/>
          <p:cNvGrpSpPr/>
          <p:nvPr/>
        </p:nvGrpSpPr>
        <p:grpSpPr>
          <a:xfrm rot="9395934">
            <a:off x="228029" y="7880784"/>
            <a:ext cx="2077895" cy="2192125"/>
            <a:chOff x="0" y="0"/>
            <a:chExt cx="3176579" cy="3344957"/>
          </a:xfrm>
        </p:grpSpPr>
        <p:sp>
          <p:nvSpPr>
            <p:cNvPr id="34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7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609600" y="466838"/>
            <a:ext cx="17035072" cy="1454661"/>
            <a:chOff x="0" y="0"/>
            <a:chExt cx="4486603" cy="4742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90600" y="190500"/>
            <a:ext cx="16230600" cy="1583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6000" b="1" dirty="0">
                <a:solidFill>
                  <a:srgbClr val="FFFFFF"/>
                </a:solidFill>
              </a:rPr>
              <a:t>KHỞI ĐỘNG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2324100"/>
            <a:ext cx="16616756" cy="7593863"/>
            <a:chOff x="7621831" y="2286679"/>
            <a:chExt cx="16616756" cy="7385292"/>
          </a:xfrm>
        </p:grpSpPr>
        <p:sp>
          <p:nvSpPr>
            <p:cNvPr id="6" name="Freeform 6"/>
            <p:cNvSpPr/>
            <p:nvPr/>
          </p:nvSpPr>
          <p:spPr>
            <a:xfrm rot="16200000">
              <a:off x="12237563" y="-2329053"/>
              <a:ext cx="7385292" cy="16616756"/>
            </a:xfrm>
            <a:custGeom>
              <a:avLst/>
              <a:gdLst/>
              <a:ahLst/>
              <a:cxnLst/>
              <a:rect l="l" t="t" r="r" b="b"/>
              <a:pathLst>
                <a:path w="5565686" h="7974166">
                  <a:moveTo>
                    <a:pt x="0" y="0"/>
                  </a:moveTo>
                  <a:lnTo>
                    <a:pt x="5565686" y="0"/>
                  </a:lnTo>
                  <a:lnTo>
                    <a:pt x="5565686" y="7974167"/>
                  </a:lnTo>
                  <a:lnTo>
                    <a:pt x="0" y="7974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19" r="-519"/>
              </a:stretch>
            </a:blipFill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9603031" y="2546731"/>
                  <a:ext cx="13716000" cy="7109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nl-NL" sz="3800" kern="1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Sự tăng trưởng dân số được ước tính theo công thức tăng trưởng mũ sau:</a:t>
                  </a:r>
                  <a:endPara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l-NL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𝑟𝑡</m:t>
                            </m:r>
                          </m:sup>
                        </m:sSup>
                      </m:oMath>
                    </m:oMathPara>
                  </a14:m>
                  <a:endPara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trong đó </a:t>
                  </a:r>
                  <a14:m>
                    <m:oMath xmlns:m="http://schemas.openxmlformats.org/officeDocument/2006/math">
                      <m:r>
                        <a:rPr lang="nl-NL" sz="3800" i="1" kern="100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𝑃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là dân số của năm lấy làm mốc,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là dân số sau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năm,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𝑟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là tỉ lệ tăng dân số hằng năm. Biết rằng vào năm 2020, dân số Việt Nam khoảng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97,34 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triệu người và tỉ lệ tăng dân số là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0,91%.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Nếu tỉ lệ tăng dân số này giữ nguyên, hãy ước tính dân số Việt Nam vào năm 2050.</a:t>
                  </a:r>
                  <a:endPara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3031" y="2546731"/>
                  <a:ext cx="13716000" cy="7109639"/>
                </a:xfrm>
                <a:prstGeom prst="rect">
                  <a:avLst/>
                </a:prstGeom>
                <a:blipFill>
                  <a:blip r:embed="rId11"/>
                  <a:stretch>
                    <a:fillRect l="-1467" r="-14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104014">
            <a:off x="430613" y="762369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14400" y="809356"/>
            <a:ext cx="16344898" cy="8668287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5840512" y="7718440"/>
            <a:ext cx="1675688" cy="2210140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5130068">
            <a:off x="-1231493" y="6774096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19831" y="5231521"/>
            <a:ext cx="14556248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500" b="1">
                <a:solidFill>
                  <a:srgbClr val="C00000"/>
                </a:solidFill>
                <a:cs typeface="Arial" panose="020B0604020202020204" pitchFamily="34" charset="0"/>
              </a:rPr>
              <a:t>BÀI 20. HÀM SỐ MŨ VÀ HÀM SỐ LÔGARIT </a:t>
            </a:r>
            <a:endParaRPr lang="en-US" sz="7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0" y="1802521"/>
            <a:ext cx="13635616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500" b="1" kern="0">
                <a:solidFill>
                  <a:schemeClr val="tx2"/>
                </a:solidFill>
                <a:cs typeface="Arial" panose="020B0604020202020204" pitchFamily="34" charset="0"/>
              </a:rPr>
              <a:t>CHƯƠNG VI: HÀM SỐ MŨ VÀ HÀM SỐ LÔGARIT</a:t>
            </a:r>
            <a:endParaRPr lang="en-US" sz="75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8"/>
          <p:cNvGrpSpPr/>
          <p:nvPr/>
        </p:nvGrpSpPr>
        <p:grpSpPr>
          <a:xfrm>
            <a:off x="609600" y="900740"/>
            <a:ext cx="17035072" cy="1454661"/>
            <a:chOff x="0" y="0"/>
            <a:chExt cx="4486603" cy="474202"/>
          </a:xfrm>
        </p:grpSpPr>
        <p:sp>
          <p:nvSpPr>
            <p:cNvPr id="20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995754" y="571500"/>
            <a:ext cx="16230600" cy="154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6000" b="1">
                <a:solidFill>
                  <a:srgbClr val="FFFFFF"/>
                </a:solidFill>
              </a:rPr>
              <a:t>NỘI DUNG BÀI HỌC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0995" y="3832477"/>
            <a:ext cx="7196528" cy="1447800"/>
            <a:chOff x="1718872" y="3008596"/>
            <a:chExt cx="7196528" cy="1447800"/>
          </a:xfrm>
        </p:grpSpPr>
        <p:sp>
          <p:nvSpPr>
            <p:cNvPr id="4" name="Rounded Rectangle 3"/>
            <p:cNvSpPr/>
            <p:nvPr/>
          </p:nvSpPr>
          <p:spPr>
            <a:xfrm>
              <a:off x="1718872" y="3008596"/>
              <a:ext cx="1676400" cy="1447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776272" y="3008596"/>
              <a:ext cx="5139128" cy="1447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3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Hàm số </a:t>
              </a:r>
              <a:r>
                <a:rPr lang="en-US" sz="43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mũ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18559" y="3832477"/>
            <a:ext cx="7196528" cy="1447800"/>
            <a:chOff x="1718872" y="5143963"/>
            <a:chExt cx="7196528" cy="1447800"/>
          </a:xfrm>
        </p:grpSpPr>
        <p:sp>
          <p:nvSpPr>
            <p:cNvPr id="32" name="Rounded Rectangle 31"/>
            <p:cNvSpPr/>
            <p:nvPr/>
          </p:nvSpPr>
          <p:spPr>
            <a:xfrm>
              <a:off x="1718872" y="5143963"/>
              <a:ext cx="1676400" cy="1447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776272" y="5143963"/>
              <a:ext cx="5139128" cy="1447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3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Hàm </a:t>
              </a:r>
              <a:r>
                <a:rPr lang="en-US" sz="43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 lôgarit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5431">
            <a:off x="16568899" y="7610399"/>
            <a:ext cx="1875396" cy="2523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2" y="7237772"/>
            <a:ext cx="1357943" cy="306533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947142" y="548751"/>
            <a:ext cx="2411016" cy="120981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48"/>
              </a:lnSpc>
            </a:pPr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626464" y="467910"/>
            <a:ext cx="17035072" cy="1290652"/>
            <a:chOff x="609600" y="652449"/>
            <a:chExt cx="17035072" cy="1290652"/>
          </a:xfrm>
        </p:grpSpPr>
        <p:sp>
          <p:nvSpPr>
            <p:cNvPr id="7" name="Freeform 9"/>
            <p:cNvSpPr/>
            <p:nvPr/>
          </p:nvSpPr>
          <p:spPr>
            <a:xfrm>
              <a:off x="609600" y="652449"/>
              <a:ext cx="17035072" cy="129065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92836" y="913054"/>
              <a:ext cx="154686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7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HÀM SỐ MŨ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29122" y="2343462"/>
            <a:ext cx="5370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hàm số mũ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0527" y="2171700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6464" y="3314700"/>
                <a:ext cx="17035072" cy="261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800">
                    <a:solidFill>
                      <a:srgbClr val="000000"/>
                    </a:solidFill>
                  </a:rPr>
                  <a:t>a) Tính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khi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lần lượt nhận các giá trị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– 1; 0; 1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. Với mỗi giá trị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có bao nhiêu giá trị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tương ứng?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800">
                    <a:solidFill>
                      <a:srgbClr val="000000"/>
                    </a:solidFill>
                  </a:rPr>
                  <a:t>b) Với những giá trị nào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, biểu thức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2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có nghĩa?</a:t>
                </a:r>
                <a:endParaRPr lang="vi-VN" sz="38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64" y="3314700"/>
                <a:ext cx="17035072" cy="2615460"/>
              </a:xfrm>
              <a:prstGeom prst="rect">
                <a:avLst/>
              </a:prstGeom>
              <a:blipFill>
                <a:blip r:embed="rId3"/>
                <a:stretch>
                  <a:fillRect l="-1181" r="-1181"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455797" y="6204724"/>
            <a:ext cx="2171700" cy="1556661"/>
            <a:chOff x="11544300" y="1066265"/>
            <a:chExt cx="2171700" cy="15566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4300" y="1066265"/>
              <a:ext cx="2171700" cy="15566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772900" y="1409700"/>
              <a:ext cx="16002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3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83293" y="6210300"/>
                <a:ext cx="11666210" cy="3962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38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Biểu thức có nghĩa với mọi giá trị của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293" y="6210300"/>
                <a:ext cx="11666210" cy="3962367"/>
              </a:xfrm>
              <a:prstGeom prst="rect">
                <a:avLst/>
              </a:prstGeom>
              <a:blipFill>
                <a:blip r:embed="rId5"/>
                <a:stretch>
                  <a:fillRect l="-1724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503" y="8390064"/>
            <a:ext cx="1021825" cy="14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426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778938" y="2324100"/>
            <a:ext cx="10749656" cy="7164878"/>
            <a:chOff x="0" y="0"/>
            <a:chExt cx="15147194" cy="8647954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2" name="Freeform 22"/>
          <p:cNvSpPr/>
          <p:nvPr/>
        </p:nvSpPr>
        <p:spPr>
          <a:xfrm rot="8248605" flipH="1">
            <a:off x="14419038" y="7278919"/>
            <a:ext cx="2431267" cy="3206707"/>
          </a:xfrm>
          <a:custGeom>
            <a:avLst/>
            <a:gdLst/>
            <a:ahLst/>
            <a:cxnLst/>
            <a:rect l="l" t="t" r="r" b="b"/>
            <a:pathLst>
              <a:path w="2431267" h="3206707">
                <a:moveTo>
                  <a:pt x="2431268" y="0"/>
                </a:moveTo>
                <a:lnTo>
                  <a:pt x="0" y="0"/>
                </a:lnTo>
                <a:lnTo>
                  <a:pt x="0" y="3206708"/>
                </a:lnTo>
                <a:lnTo>
                  <a:pt x="2431268" y="3206708"/>
                </a:lnTo>
                <a:lnTo>
                  <a:pt x="243126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924745" y="566581"/>
            <a:ext cx="5168444" cy="4419600"/>
          </a:xfrm>
          <a:custGeom>
            <a:avLst/>
            <a:gdLst/>
            <a:ahLst/>
            <a:cxnLst/>
            <a:rect l="l" t="t" r="r" b="b"/>
            <a:pathLst>
              <a:path w="4905573" h="5218695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1651" y="4173135"/>
            <a:ext cx="5129306" cy="595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785" y="1818817"/>
            <a:ext cx="4502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37659" y="3556868"/>
                <a:ext cx="8868925" cy="359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8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số thực dương khác 1.</a:t>
                </a:r>
                <a:endParaRPr lang="en-US" sz="4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4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được gọi là </a:t>
                </a:r>
                <a:r>
                  <a:rPr lang="nl-NL" sz="4800" b="1" i="1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mũ</a:t>
                </a:r>
                <a:r>
                  <a:rPr lang="nl-NL" sz="4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cơ số </a:t>
                </a:r>
                <a14:m>
                  <m:oMath xmlns:m="http://schemas.openxmlformats.org/officeDocument/2006/math"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59" y="3556868"/>
                <a:ext cx="8868925" cy="3595856"/>
              </a:xfrm>
              <a:prstGeom prst="rect">
                <a:avLst/>
              </a:prstGeom>
              <a:blipFill>
                <a:blip r:embed="rId9"/>
                <a:stretch>
                  <a:fillRect l="-3162" r="-3093" b="-4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8628" y="723900"/>
            <a:ext cx="16616372" cy="2066413"/>
            <a:chOff x="1066800" y="495300"/>
            <a:chExt cx="16616372" cy="20664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30388"/>
              <a:ext cx="1764663" cy="20313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48000" y="495300"/>
              <a:ext cx="1463517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200">
                  <a:solidFill>
                    <a:srgbClr val="000000"/>
                  </a:solidFill>
                </a:rPr>
                <a:t>Trong các hàm số sau, những hàm số nào là hàm số mũ? Khi đó hãy chỉ ra cơ số.</a:t>
              </a:r>
              <a:endParaRPr lang="en-US" sz="4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36064" y="3103231"/>
                <a:ext cx="15240000" cy="600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064" y="3103231"/>
                <a:ext cx="15240000" cy="6002669"/>
              </a:xfrm>
              <a:prstGeom prst="rect">
                <a:avLst/>
              </a:prstGeom>
              <a:blipFill>
                <a:blip r:embed="rId5"/>
                <a:stretch>
                  <a:fillRect l="-1440" b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36464" y="3103231"/>
                <a:ext cx="6675482" cy="1443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mũ có cơ số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40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464" y="3103231"/>
                <a:ext cx="6675482" cy="1443472"/>
              </a:xfrm>
              <a:prstGeom prst="rect">
                <a:avLst/>
              </a:prstGeom>
              <a:blipFill>
                <a:blip r:embed="rId6"/>
                <a:stretch>
                  <a:fillRect l="-3288" b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79264" y="5064129"/>
                <a:ext cx="23097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000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64" y="5064129"/>
                <a:ext cx="230979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705600" y="4937299"/>
                <a:ext cx="7733271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000" kern="1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mũ có cơ số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4000" i="1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937299"/>
                <a:ext cx="7733271" cy="961545"/>
              </a:xfrm>
              <a:prstGeom prst="rect">
                <a:avLst/>
              </a:prstGeom>
              <a:blipFill>
                <a:blip r:embed="rId8"/>
                <a:stretch>
                  <a:fillRect l="-2758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230844" y="5986257"/>
                <a:ext cx="9290384" cy="1780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mũ có cơ số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4000" i="1" kern="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kern="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kern="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4000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en-US" sz="4000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40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844" y="5986257"/>
                <a:ext cx="9290384" cy="1780744"/>
              </a:xfrm>
              <a:prstGeom prst="rect">
                <a:avLst/>
              </a:prstGeom>
              <a:blipFill>
                <a:blip r:embed="rId9"/>
                <a:stretch>
                  <a:fillRect l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51190" y="6395927"/>
                <a:ext cx="4107728" cy="1059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4000" i="1" kern="1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kern="1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 kern="1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000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ad>
                        <m:rad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000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4000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rad>
                      <m:sSup>
                        <m:sSup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190" y="6395927"/>
                <a:ext cx="4107728" cy="10590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231204" y="7773651"/>
            <a:ext cx="48061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Aft>
                <a:spcPts val="1200"/>
              </a:spcAft>
            </a:pPr>
            <a:r>
              <a:rPr lang="en-US" sz="4000" kern="10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là hàm số mũ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752" y="8267700"/>
            <a:ext cx="864168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06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435142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683739"/>
            <a:ext cx="11277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a) Hoàn thành bảng giá trị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72874" y="634929"/>
                <a:ext cx="546207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000">
                    <a:solidFill>
                      <a:prstClr val="black"/>
                    </a:solidFill>
                    <a:cs typeface="Arial" panose="020B0604020202020204" pitchFamily="34" charset="0"/>
                  </a:rPr>
                  <a:t>Cho hàm số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mũ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74" y="634929"/>
                <a:ext cx="5462073" cy="707886"/>
              </a:xfrm>
              <a:prstGeom prst="rect">
                <a:avLst/>
              </a:prstGeom>
              <a:blipFill>
                <a:blip r:embed="rId3"/>
                <a:stretch>
                  <a:fillRect l="-3906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5214984"/>
                  </p:ext>
                </p:extLst>
              </p:nvPr>
            </p:nvGraphicFramePr>
            <p:xfrm>
              <a:off x="1504948" y="2919558"/>
              <a:ext cx="15430504" cy="2143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28813">
                      <a:extLst>
                        <a:ext uri="{9D8B030D-6E8A-4147-A177-3AD203B41FA5}">
                          <a16:colId xmlns:a16="http://schemas.microsoft.com/office/drawing/2014/main" val="341457651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761832628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28726373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75689180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3900772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46867148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58266426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17802712"/>
                        </a:ext>
                      </a:extLst>
                    </a:gridCol>
                  </a:tblGrid>
                  <a:tr h="8786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30973"/>
                      </a:ext>
                    </a:extLst>
                  </a:tr>
                  <a:tr h="8786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01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5214984"/>
                  </p:ext>
                </p:extLst>
              </p:nvPr>
            </p:nvGraphicFramePr>
            <p:xfrm>
              <a:off x="1504948" y="2919558"/>
              <a:ext cx="15430504" cy="2143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28813">
                      <a:extLst>
                        <a:ext uri="{9D8B030D-6E8A-4147-A177-3AD203B41FA5}">
                          <a16:colId xmlns:a16="http://schemas.microsoft.com/office/drawing/2014/main" val="341457651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761832628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28726373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75689180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3900772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46867148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58266426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17802712"/>
                        </a:ext>
                      </a:extLst>
                    </a:gridCol>
                  </a:tblGrid>
                  <a:tr h="1071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5" t="-565" r="-699685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33" t="-565" r="-601899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565" r="-500000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565" r="-400000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266" t="-565" r="-301266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9685" t="-565" r="-200315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582" t="-565" r="-100949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369" t="-565" r="-631" b="-100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30973"/>
                      </a:ext>
                    </a:extLst>
                  </a:tr>
                  <a:tr h="1071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5" t="-101136" r="-69968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33" t="-101136" r="-601899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101136" r="-500000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101136" r="-400000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266" t="-101136" r="-301266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9685" t="-101136" r="-20031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582" t="-101136" r="-100949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369" t="-101136" r="-631" b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01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85678" y="4181384"/>
                <a:ext cx="1495922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0,125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78" y="4181384"/>
                <a:ext cx="1495922" cy="779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79808" y="4175575"/>
                <a:ext cx="1226618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0,25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808" y="4175575"/>
                <a:ext cx="1226618" cy="779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888374" y="4175575"/>
                <a:ext cx="95731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0,5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374" y="4175575"/>
                <a:ext cx="957313" cy="779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907845" y="4175574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845" y="4175574"/>
                <a:ext cx="588623" cy="7797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847106" y="4175574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106" y="4175574"/>
                <a:ext cx="588623" cy="7797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786367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367" y="4175573"/>
                <a:ext cx="588623" cy="7797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745091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5091" y="4175573"/>
                <a:ext cx="588623" cy="7797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"/>
              <p:cNvSpPr>
                <a:spLocks noChangeArrowheads="1"/>
              </p:cNvSpPr>
              <p:nvPr/>
            </p:nvSpPr>
            <p:spPr bwMode="auto">
              <a:xfrm>
                <a:off x="990600" y="5235742"/>
                <a:ext cx="16306800" cy="4708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b) Trong mặt phẳng toạ độ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𝑂𝑥𝑦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, biểu diễn các điểm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; 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) 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trong bảng giá trị ở câu a. Bằng cách làm tương tự, lấy nhiều điểm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; 2</m:t>
                    </m:r>
                    <m:r>
                      <a:rPr kumimoji="0" lang="en-US" altLang="en-US" sz="4000" b="0" i="1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)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với   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∈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ℝ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 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và nối lại ta được đồ thị của hàm số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=2</m:t>
                    </m:r>
                    <m:r>
                      <a:rPr kumimoji="0" lang="en-US" altLang="en-US" sz="4000" b="0" i="1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.</a:t>
                </a:r>
                <a:endParaRPr kumimoji="0" lang="en-US" alt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altLang="en-US" sz="4000"/>
                  <a:t>c) Từ đồ thị đã vẽ ở câu b, hãy kết luận về tập giá trị và tính chất biến thiên của hàm số </a:t>
                </a:r>
                <a14:m>
                  <m:oMath xmlns:m="http://schemas.openxmlformats.org/officeDocument/2006/math"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=2</m:t>
                    </m:r>
                    <m:r>
                      <a:rPr lang="en-US" alt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lang="en-US" altLang="en-US" sz="4000"/>
                  <a:t>.</a:t>
                </a:r>
              </a:p>
            </p:txBody>
          </p:sp>
        </mc:Choice>
        <mc:Fallback xmlns="">
          <p:sp>
            <p:nvSpPr>
              <p:cNvPr id="1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5235742"/>
                <a:ext cx="16306800" cy="4708981"/>
              </a:xfrm>
              <a:prstGeom prst="rect">
                <a:avLst/>
              </a:prstGeom>
              <a:blipFill>
                <a:blip r:embed="rId12"/>
                <a:stretch>
                  <a:fillRect l="-1346" r="-1308" b="-28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630" y="487535"/>
            <a:ext cx="1600200" cy="12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229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139747" y="495300"/>
            <a:ext cx="2008505" cy="1600200"/>
            <a:chOff x="11653242" y="1028701"/>
            <a:chExt cx="2008505" cy="1600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3242" y="1028701"/>
              <a:ext cx="2008505" cy="1600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805642" y="1327548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4400" y="2768220"/>
            <a:ext cx="8151720" cy="7023480"/>
            <a:chOff x="1730411" y="2324100"/>
            <a:chExt cx="8151720" cy="70234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47915" y="2324100"/>
              <a:ext cx="7934216" cy="702348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730411" y="2356156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4000">
                  <a:solidFill>
                    <a:srgbClr val="000000"/>
                  </a:solidFill>
                  <a:latin typeface="Arial" panose="020B0604020202020204" pitchFamily="34" charset="0"/>
                  <a:ea typeface="Open Sans"/>
                </a:rPr>
                <a:t>b) </a:t>
              </a: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591800" y="2647876"/>
                <a:ext cx="6781800" cy="542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giá trị: </a:t>
                </a: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(0;+∞)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Tính chất biến thiên: 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Tx/>
                  <a:buChar char="-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đồng biến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Tx/>
                  <a:buChar char="-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liên tục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2647876"/>
                <a:ext cx="6781800" cy="5427127"/>
              </a:xfrm>
              <a:prstGeom prst="rect">
                <a:avLst/>
              </a:prstGeom>
              <a:blipFill>
                <a:blip r:embed="rId6"/>
                <a:stretch>
                  <a:fillRect l="-3237" b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630" y="487535"/>
            <a:ext cx="1600200" cy="12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Custom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Cambria Math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2023-12-08T06:05:09Z</dcterms:created>
  <dcterms:modified xsi:type="dcterms:W3CDTF">2025-02-02T03:00:10Z</dcterms:modified>
  <dc:identifier/>
</cp:coreProperties>
</file>