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4"/>
  </p:notesMasterIdLst>
  <p:sldIdLst>
    <p:sldId id="6214" r:id="rId2"/>
    <p:sldId id="304" r:id="rId3"/>
    <p:sldId id="274" r:id="rId4"/>
    <p:sldId id="257" r:id="rId5"/>
    <p:sldId id="394" r:id="rId6"/>
    <p:sldId id="321" r:id="rId7"/>
    <p:sldId id="420" r:id="rId8"/>
    <p:sldId id="322" r:id="rId9"/>
    <p:sldId id="397" r:id="rId10"/>
    <p:sldId id="421" r:id="rId11"/>
    <p:sldId id="6209" r:id="rId12"/>
    <p:sldId id="303" r:id="rId13"/>
    <p:sldId id="423" r:id="rId14"/>
    <p:sldId id="395" r:id="rId15"/>
    <p:sldId id="396" r:id="rId16"/>
    <p:sldId id="424" r:id="rId17"/>
    <p:sldId id="340" r:id="rId18"/>
    <p:sldId id="341" r:id="rId19"/>
    <p:sldId id="425" r:id="rId20"/>
    <p:sldId id="6210" r:id="rId21"/>
    <p:sldId id="6211" r:id="rId22"/>
    <p:sldId id="260" r:id="rId23"/>
    <p:sldId id="408" r:id="rId24"/>
    <p:sldId id="426" r:id="rId25"/>
    <p:sldId id="427" r:id="rId26"/>
    <p:sldId id="428" r:id="rId27"/>
    <p:sldId id="416" r:id="rId28"/>
    <p:sldId id="308" r:id="rId29"/>
    <p:sldId id="383" r:id="rId30"/>
    <p:sldId id="384" r:id="rId31"/>
    <p:sldId id="385" r:id="rId32"/>
    <p:sldId id="386" r:id="rId33"/>
    <p:sldId id="356" r:id="rId34"/>
    <p:sldId id="370" r:id="rId35"/>
    <p:sldId id="435" r:id="rId36"/>
    <p:sldId id="436" r:id="rId37"/>
    <p:sldId id="417" r:id="rId38"/>
    <p:sldId id="357" r:id="rId39"/>
    <p:sldId id="418" r:id="rId40"/>
    <p:sldId id="392" r:id="rId41"/>
    <p:sldId id="261" r:id="rId42"/>
    <p:sldId id="265" r:id="rId43"/>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Cambria" panose="02040503050406030204" pitchFamily="18" charset="0"/>
      <p:regular r:id="rId49"/>
      <p:bold r:id="rId50"/>
      <p:italic r:id="rId51"/>
      <p:boldItalic r:id="rId52"/>
    </p:embeddedFont>
    <p:embeddedFont>
      <p:font typeface="Cambria Math" panose="02040503050406030204" pitchFamily="18" charset="0"/>
      <p:regular r:id="rId53"/>
    </p:embeddedFont>
    <p:embeddedFont>
      <p:font typeface="Londrina Solid"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6214"/>
            <p14:sldId id="304"/>
            <p14:sldId id="274"/>
            <p14:sldId id="257"/>
            <p14:sldId id="394"/>
            <p14:sldId id="321"/>
            <p14:sldId id="420"/>
            <p14:sldId id="322"/>
            <p14:sldId id="397"/>
            <p14:sldId id="421"/>
            <p14:sldId id="6209"/>
            <p14:sldId id="303"/>
            <p14:sldId id="423"/>
            <p14:sldId id="395"/>
            <p14:sldId id="396"/>
            <p14:sldId id="424"/>
            <p14:sldId id="340"/>
            <p14:sldId id="341"/>
            <p14:sldId id="425"/>
            <p14:sldId id="6210"/>
            <p14:sldId id="6211"/>
            <p14:sldId id="260"/>
            <p14:sldId id="408"/>
            <p14:sldId id="426"/>
            <p14:sldId id="427"/>
            <p14:sldId id="428"/>
            <p14:sldId id="416"/>
            <p14:sldId id="308"/>
            <p14:sldId id="383"/>
            <p14:sldId id="384"/>
            <p14:sldId id="385"/>
            <p14:sldId id="386"/>
            <p14:sldId id="356"/>
            <p14:sldId id="370"/>
            <p14:sldId id="435"/>
            <p14:sldId id="436"/>
            <p14:sldId id="417"/>
            <p14:sldId id="357"/>
            <p14:sldId id="418"/>
            <p14:sldId id="392"/>
            <p14:sldId id="261"/>
            <p14:sldId id="265"/>
          </p14:sldIdLst>
        </p14:section>
        <p14:section name="Untitled Section" id="{F60D2743-741A-44DC-97EB-1AC069DD433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B54A24"/>
    <a:srgbClr val="FFCC66"/>
    <a:srgbClr val="FFFF99"/>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57" d="100"/>
          <a:sy n="57" d="100"/>
        </p:scale>
        <p:origin x="562"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02/02/2025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19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689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27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807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28</a:t>
            </a:fld>
            <a:endParaRPr lang="en-US"/>
          </a:p>
        </p:txBody>
      </p:sp>
    </p:spTree>
    <p:extLst>
      <p:ext uri="{BB962C8B-B14F-4D97-AF65-F5344CB8AC3E}">
        <p14:creationId xmlns:p14="http://schemas.microsoft.com/office/powerpoint/2010/main" val="2735637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60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349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060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071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203151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8</a:t>
            </a:fld>
            <a:endParaRPr lang="en-US"/>
          </a:p>
        </p:txBody>
      </p:sp>
    </p:spTree>
    <p:extLst>
      <p:ext uri="{BB962C8B-B14F-4D97-AF65-F5344CB8AC3E}">
        <p14:creationId xmlns:p14="http://schemas.microsoft.com/office/powerpoint/2010/main" val="4090445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65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767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751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233828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723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6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351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59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830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121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50862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22</a:t>
            </a:fld>
            <a:endParaRPr lang="en-US"/>
          </a:p>
        </p:txBody>
      </p:sp>
    </p:spTree>
    <p:extLst>
      <p:ext uri="{BB962C8B-B14F-4D97-AF65-F5344CB8AC3E}">
        <p14:creationId xmlns:p14="http://schemas.microsoft.com/office/powerpoint/2010/main" val="324700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219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02/02/2025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02/02/2025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02/02/2025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02/02/2025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02/02/2025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3" Type="http://schemas.openxmlformats.org/officeDocument/2006/relationships/image" Target="../media/image20.png"/><Relationship Id="rId12" Type="http://schemas.microsoft.com/office/2007/relationships/hdphoto" Target="../media/hdphoto5.wdp"/><Relationship Id="rId1" Type="http://schemas.openxmlformats.org/officeDocument/2006/relationships/slideLayout" Target="../slideLayouts/slideLayout7.xml"/><Relationship Id="rId11" Type="http://schemas.openxmlformats.org/officeDocument/2006/relationships/image" Target="../media/image42.png"/><Relationship Id="rId10" Type="http://schemas.openxmlformats.org/officeDocument/2006/relationships/image" Target="../media/image400.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png"/><Relationship Id="rId5" Type="http://schemas.microsoft.com/office/2007/relationships/hdphoto" Target="../media/hdphoto6.wdp"/><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39.sv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39.sv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39.sv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39.sv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39.sv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svg"/></Relationships>
</file>

<file path=ppt/slides/_rels/slide3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1.sv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58.png"/><Relationship Id="rId4" Type="http://schemas.openxmlformats.org/officeDocument/2006/relationships/image" Target="../media/image51.sv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9.png"/><Relationship Id="rId4" Type="http://schemas.openxmlformats.org/officeDocument/2006/relationships/image" Target="../media/image51.sv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0.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51.svg"/><Relationship Id="rId9" Type="http://schemas.microsoft.com/office/2007/relationships/hdphoto" Target="../media/hdphoto10.wdp"/></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9.svg"/></Relationships>
</file>

<file path=ppt/slides/_rels/slide4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2.wdp"/><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181 zalo Nguyen Duc Chien"/>
          <p:cNvGrpSpPr/>
          <p:nvPr/>
        </p:nvGrpSpPr>
        <p:grpSpPr>
          <a:xfrm>
            <a:off x="-76200" y="0"/>
            <a:ext cx="18135600" cy="10318938"/>
            <a:chOff x="0" y="0"/>
            <a:chExt cx="4461885" cy="1719303"/>
          </a:xfrm>
        </p:grpSpPr>
        <p:sp>
          <p:nvSpPr>
            <p:cNvPr id="3" name="Freeform 3"/>
            <p:cNvSpPr/>
            <p:nvPr/>
          </p:nvSpPr>
          <p:spPr>
            <a:xfrm>
              <a:off x="0" y="0"/>
              <a:ext cx="4461885" cy="1719303"/>
            </a:xfrm>
            <a:custGeom>
              <a:avLst/>
              <a:gdLst/>
              <a:ahLst/>
              <a:cxnLst/>
              <a:rect l="l" t="t" r="r" b="b"/>
              <a:pathLst>
                <a:path w="4461885" h="1719303">
                  <a:moveTo>
                    <a:pt x="19650" y="0"/>
                  </a:moveTo>
                  <a:lnTo>
                    <a:pt x="4442235" y="0"/>
                  </a:lnTo>
                  <a:cubicBezTo>
                    <a:pt x="4453087" y="0"/>
                    <a:pt x="4461885" y="8798"/>
                    <a:pt x="4461885" y="19650"/>
                  </a:cubicBezTo>
                  <a:lnTo>
                    <a:pt x="4461885" y="1699653"/>
                  </a:lnTo>
                  <a:cubicBezTo>
                    <a:pt x="4461885" y="1710506"/>
                    <a:pt x="4453087" y="1719303"/>
                    <a:pt x="4442235" y="1719303"/>
                  </a:cubicBezTo>
                  <a:lnTo>
                    <a:pt x="19650" y="1719303"/>
                  </a:lnTo>
                  <a:cubicBezTo>
                    <a:pt x="8798" y="1719303"/>
                    <a:pt x="0" y="1710506"/>
                    <a:pt x="0" y="1699653"/>
                  </a:cubicBezTo>
                  <a:lnTo>
                    <a:pt x="0" y="19650"/>
                  </a:lnTo>
                  <a:cubicBezTo>
                    <a:pt x="0" y="8798"/>
                    <a:pt x="8798" y="0"/>
                    <a:pt x="19650" y="0"/>
                  </a:cubicBezTo>
                  <a:close/>
                </a:path>
              </a:pathLst>
            </a:custGeom>
            <a:solidFill>
              <a:srgbClr val="FFFFFF"/>
            </a:solidFill>
            <a:ln w="19050">
              <a:solidFill>
                <a:srgbClr val="40246D"/>
              </a:solidFill>
            </a:ln>
          </p:spPr>
          <p:txBody>
            <a:bodyPr/>
            <a:lstStyle/>
            <a:p>
              <a:endParaRPr lang="en-US"/>
            </a:p>
          </p:txBody>
        </p:sp>
        <p:sp>
          <p:nvSpPr>
            <p:cNvPr id="4" name="TextBox 4"/>
            <p:cNvSpPr txBox="1"/>
            <p:nvPr/>
          </p:nvSpPr>
          <p:spPr>
            <a:xfrm>
              <a:off x="0" y="-47625"/>
              <a:ext cx="812800" cy="860425"/>
            </a:xfrm>
            <a:prstGeom prst="rect">
              <a:avLst/>
            </a:prstGeom>
          </p:spPr>
          <p:txBody>
            <a:bodyPr lIns="254000" tIns="254000" rIns="254000" bIns="254000" rtlCol="0" anchor="ctr"/>
            <a:lstStyle/>
            <a:p>
              <a:pPr marL="0" marR="0" lvl="0" indent="0" algn="ctr" defTabSz="914400" rtl="0" eaLnBrk="1" fontAlgn="auto" latinLnBrk="0" hangingPunct="1">
                <a:lnSpc>
                  <a:spcPts val="33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pic>
        <p:nvPicPr>
          <p:cNvPr id="6" name="Picture 6" descr="n181 zalo Nguyen Duc Chien"/>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977" y="7604313"/>
            <a:ext cx="2024623" cy="2568387"/>
          </a:xfrm>
          <a:prstGeom prst="rect">
            <a:avLst/>
          </a:prstGeom>
        </p:spPr>
      </p:pic>
      <p:pic>
        <p:nvPicPr>
          <p:cNvPr id="9" name="Picture 9" descr="n181 zalo Nguyen Duc Chie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52703" y="7599763"/>
            <a:ext cx="2282897" cy="2572937"/>
          </a:xfrm>
          <a:prstGeom prst="rect">
            <a:avLst/>
          </a:prstGeom>
        </p:spPr>
      </p:pic>
      <p:pic>
        <p:nvPicPr>
          <p:cNvPr id="10" name="Picture 10" descr="n181 zalo Nguyen Duc Chien"/>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6200" y="38100"/>
            <a:ext cx="3159415" cy="2572937"/>
          </a:xfrm>
          <a:prstGeom prst="rect">
            <a:avLst/>
          </a:prstGeom>
        </p:spPr>
      </p:pic>
      <p:pic>
        <p:nvPicPr>
          <p:cNvPr id="11" name="Picture 11" descr="n181 zalo Nguyen Duc Chien"/>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02000" y="38100"/>
            <a:ext cx="2133600" cy="2568387"/>
          </a:xfrm>
          <a:prstGeom prst="rect">
            <a:avLst/>
          </a:prstGeom>
        </p:spPr>
      </p:pic>
      <p:sp>
        <p:nvSpPr>
          <p:cNvPr id="20" name="TextBox 19" descr="n181 zalo Nguyen Duc Chien">
            <a:extLst>
              <a:ext uri="{FF2B5EF4-FFF2-40B4-BE49-F238E27FC236}">
                <a16:creationId xmlns:a16="http://schemas.microsoft.com/office/drawing/2014/main" id="{86F3DE34-569D-CB0A-9E5D-7F820BBA7B1A}"/>
              </a:ext>
            </a:extLst>
          </p:cNvPr>
          <p:cNvSpPr txBox="1"/>
          <p:nvPr/>
        </p:nvSpPr>
        <p:spPr>
          <a:xfrm>
            <a:off x="1828798" y="1465620"/>
            <a:ext cx="15020319" cy="8387874"/>
          </a:xfrm>
          <a:prstGeom prst="rect">
            <a:avLst/>
          </a:prstGeom>
        </p:spPr>
        <p:txBody>
          <a:bodyPr wrap="square" lIns="0" tIns="0" rIns="0" bIns="0" rtlCol="0" anchor="t">
            <a:spAutoFit/>
          </a:bodyPr>
          <a:lstStyle/>
          <a:p>
            <a:pPr lvl="0" algn="ctr">
              <a:lnSpc>
                <a:spcPct val="150000"/>
              </a:lnSpc>
              <a:buClr>
                <a:srgbClr val="04596F"/>
              </a:buClr>
              <a:buSzPts val="5200"/>
              <a:defRPr/>
            </a:pPr>
            <a:r>
              <a:rPr lang="en-US" sz="76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rPr>
              <a:t>TR</a:t>
            </a:r>
            <a:r>
              <a:rPr lang="vi-VN" sz="76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rPr>
              <a:t>Ư</a:t>
            </a:r>
            <a:r>
              <a:rPr lang="en-US" sz="76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rPr>
              <a:t>ỜNG THPT NGÔ LÊ TÂN</a:t>
            </a:r>
          </a:p>
          <a:p>
            <a:pPr lvl="0" algn="ctr">
              <a:lnSpc>
                <a:spcPct val="150000"/>
              </a:lnSpc>
              <a:buClr>
                <a:srgbClr val="04596F"/>
              </a:buClr>
              <a:buSzPts val="5200"/>
              <a:defRPr/>
            </a:pPr>
            <a:r>
              <a:rPr lang="en-US" sz="76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rPr>
              <a:t>LỚP 11A2</a:t>
            </a:r>
          </a:p>
          <a:p>
            <a:pPr lvl="0" algn="ctr">
              <a:lnSpc>
                <a:spcPct val="150000"/>
              </a:lnSpc>
              <a:buClr>
                <a:srgbClr val="04596F"/>
              </a:buClr>
              <a:buSzPts val="5200"/>
              <a:defRPr/>
            </a:pPr>
            <a:r>
              <a:rPr lang="en-US" sz="76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rPr>
              <a:t>GV: ĐÀO THỊ TH</a:t>
            </a:r>
            <a:r>
              <a:rPr lang="vi-VN" sz="76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rPr>
              <a:t>Ư</a:t>
            </a:r>
            <a:r>
              <a:rPr lang="en-US" sz="76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rPr>
              <a:t>ƠNG</a:t>
            </a:r>
          </a:p>
          <a:p>
            <a:pPr lvl="0" algn="ctr">
              <a:lnSpc>
                <a:spcPct val="150000"/>
              </a:lnSpc>
              <a:buClr>
                <a:srgbClr val="04596F"/>
              </a:buClr>
              <a:buSzPts val="5200"/>
              <a:defRPr/>
            </a:pPr>
            <a:r>
              <a:rPr lang="en-US" sz="72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rPr>
              <a:t>BÀI 14: PHÉP CHIẾU SONG SONG (TIẾT 1)</a:t>
            </a:r>
            <a:endParaRPr lang="vi-VN" sz="7200" b="1" kern="0" dirty="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endParaRPr>
          </a:p>
        </p:txBody>
      </p:sp>
    </p:spTree>
    <p:extLst>
      <p:ext uri="{BB962C8B-B14F-4D97-AF65-F5344CB8AC3E}">
        <p14:creationId xmlns:p14="http://schemas.microsoft.com/office/powerpoint/2010/main" val="1183822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981200"/>
            <a:ext cx="17562142" cy="7848599"/>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9"/>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457200" y="676720"/>
            <a:ext cx="1260069" cy="1019081"/>
          </a:xfrm>
          <a:prstGeom prst="rect">
            <a:avLst/>
          </a:prstGeom>
        </p:spPr>
      </p:pic>
      <p:sp>
        <p:nvSpPr>
          <p:cNvPr id="11" name="Rectangle 10"/>
          <p:cNvSpPr/>
          <p:nvPr/>
        </p:nvSpPr>
        <p:spPr>
          <a:xfrm>
            <a:off x="7162800" y="266700"/>
            <a:ext cx="4648200" cy="130625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KẾT LUẬN</a:t>
            </a:r>
          </a:p>
        </p:txBody>
      </p:sp>
      <p:sp>
        <p:nvSpPr>
          <p:cNvPr id="13" name="Rectangle 12"/>
          <p:cNvSpPr/>
          <p:nvPr/>
        </p:nvSpPr>
        <p:spPr>
          <a:xfrm>
            <a:off x="816363" y="2388260"/>
            <a:ext cx="16573476" cy="2862322"/>
          </a:xfrm>
          <a:prstGeom prst="rect">
            <a:avLst/>
          </a:prstGeom>
        </p:spPr>
        <p:txBody>
          <a:bodyPr wrap="square">
            <a:spAutoFit/>
          </a:bodyPr>
          <a:lstStyle/>
          <a:p>
            <a:pPr lvl="0" algn="just">
              <a:lnSpc>
                <a:spcPct val="150000"/>
              </a:lnSpc>
              <a:defRPr/>
            </a:pPr>
            <a:r>
              <a:rPr lang="vi-VN" sz="4000">
                <a:ea typeface="Times New Roman" panose="02020603050405020304" pitchFamily="18" charset="0"/>
                <a:cs typeface="Arial" panose="020B0604020202020204" pitchFamily="34" charset="0"/>
              </a:rPr>
              <a:t>Cho hình H. Tập hợp H' các hình chiếu M’ của các điểm M thuộc H qua phép chiếu song song được gọi là hình chiếu của H qua phép chiếu song song đó.</a:t>
            </a:r>
            <a:endParaRPr kumimoji="0" lang="vi-VN" sz="4000" i="0"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2"/>
          <p:cNvSpPr>
            <a:spLocks noChangeArrowheads="1"/>
          </p:cNvSpPr>
          <p:nvPr/>
        </p:nvSpPr>
        <p:spPr bwMode="auto">
          <a:xfrm>
            <a:off x="2438400" y="6305641"/>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795127" y="6050619"/>
            <a:ext cx="15130673" cy="2964914"/>
          </a:xfrm>
          <a:prstGeom prst="rect">
            <a:avLst/>
          </a:prstGeom>
        </p:spPr>
        <p:txBody>
          <a:bodyPr wrap="square">
            <a:spAutoFit/>
          </a:bodyPr>
          <a:lstStyle/>
          <a:p>
            <a:pPr algn="just">
              <a:lnSpc>
                <a:spcPct val="150000"/>
              </a:lnSpc>
              <a:spcAft>
                <a:spcPts val="800"/>
              </a:spcAft>
            </a:pPr>
            <a:r>
              <a:rPr lang="en-US" sz="4000" b="1" i="1" u="sng">
                <a:solidFill>
                  <a:schemeClr val="tx2"/>
                </a:solidFill>
                <a:latin typeface="Arial" panose="020B0604020202020204" pitchFamily="34" charset="0"/>
                <a:ea typeface="Times New Roman" panose="02020603050405020304" pitchFamily="18" charset="0"/>
                <a:cs typeface="Arial" panose="020B0604020202020204" pitchFamily="34" charset="0"/>
              </a:rPr>
              <a:t>Chú ý</a:t>
            </a:r>
            <a:endParaRPr lang="en-US" sz="4000" i="1" u="sng">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Nếu một đường thẳng song song với phương chiếu thì hình chiếu của đường thẳng đó là một điểm.</a:t>
            </a:r>
          </a:p>
        </p:txBody>
      </p:sp>
      <p:pic>
        <p:nvPicPr>
          <p:cNvPr id="3" name="Picture 2"/>
          <p:cNvPicPr>
            <a:picLocks noChangeAspect="1"/>
          </p:cNvPicPr>
          <p:nvPr/>
        </p:nvPicPr>
        <p:blipFill>
          <a:blip r:embed="rId3"/>
          <a:stretch>
            <a:fillRect/>
          </a:stretch>
        </p:blipFill>
        <p:spPr>
          <a:xfrm>
            <a:off x="16078200" y="7467600"/>
            <a:ext cx="1568169" cy="2198803"/>
          </a:xfrm>
          <a:prstGeom prst="rect">
            <a:avLst/>
          </a:prstGeom>
        </p:spPr>
      </p:pic>
    </p:spTree>
    <p:extLst>
      <p:ext uri="{BB962C8B-B14F-4D97-AF65-F5344CB8AC3E}">
        <p14:creationId xmlns:p14="http://schemas.microsoft.com/office/powerpoint/2010/main" val="2390578928"/>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399078" y="394842"/>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609600" y="800100"/>
            <a:ext cx="2338771" cy="1053993"/>
            <a:chOff x="609600" y="1498707"/>
            <a:chExt cx="213360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1857513" cy="90159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65" name="Picture 64"/>
          <p:cNvPicPr>
            <a:picLocks noChangeAspect="1"/>
          </p:cNvPicPr>
          <p:nvPr/>
        </p:nvPicPr>
        <p:blipFill>
          <a:blip r:embed="rId4"/>
          <a:stretch>
            <a:fillRect/>
          </a:stretch>
        </p:blipFill>
        <p:spPr>
          <a:xfrm rot="20439982">
            <a:off x="16501173" y="199581"/>
            <a:ext cx="1397935" cy="2479909"/>
          </a:xfrm>
          <a:prstGeom prst="rect">
            <a:avLst/>
          </a:prstGeom>
        </p:spPr>
      </p:pic>
      <p:pic>
        <p:nvPicPr>
          <p:cNvPr id="70" name="Picture 69"/>
          <p:cNvPicPr>
            <a:picLocks noChangeAspect="1"/>
          </p:cNvPicPr>
          <p:nvPr/>
        </p:nvPicPr>
        <p:blipFill>
          <a:blip r:embed="rId5"/>
          <a:stretch>
            <a:fillRect/>
          </a:stretch>
        </p:blipFill>
        <p:spPr>
          <a:xfrm>
            <a:off x="16992600" y="8577433"/>
            <a:ext cx="1069918" cy="1595267"/>
          </a:xfrm>
          <a:prstGeom prst="rect">
            <a:avLst/>
          </a:prstGeom>
        </p:spPr>
      </p:pic>
      <p:grpSp>
        <p:nvGrpSpPr>
          <p:cNvPr id="16" name="Group 15"/>
          <p:cNvGrpSpPr/>
          <p:nvPr/>
        </p:nvGrpSpPr>
        <p:grpSpPr>
          <a:xfrm>
            <a:off x="6204284" y="495300"/>
            <a:ext cx="3111405" cy="1053993"/>
            <a:chOff x="609600" y="1498707"/>
            <a:chExt cx="2838454" cy="1053993"/>
          </a:xfrm>
          <a:solidFill>
            <a:schemeClr val="accent6">
              <a:lumMod val="60000"/>
              <a:lumOff val="40000"/>
            </a:schemeClr>
          </a:solidFill>
        </p:grpSpPr>
        <p:sp>
          <p:nvSpPr>
            <p:cNvPr id="18" name="Rounded Rectangle 17"/>
            <p:cNvSpPr/>
            <p:nvPr/>
          </p:nvSpPr>
          <p:spPr>
            <a:xfrm>
              <a:off x="609600" y="1548063"/>
              <a:ext cx="2838454"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768685" y="1498707"/>
              <a:ext cx="2679369" cy="90159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nl-NL" sz="40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1+2</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0" name="Group 19"/>
          <p:cNvGrpSpPr/>
          <p:nvPr/>
        </p:nvGrpSpPr>
        <p:grpSpPr>
          <a:xfrm>
            <a:off x="533400" y="5384907"/>
            <a:ext cx="3481839" cy="1206393"/>
            <a:chOff x="609600" y="1498707"/>
            <a:chExt cx="3176392" cy="1053993"/>
          </a:xfrm>
          <a:solidFill>
            <a:schemeClr val="accent6">
              <a:lumMod val="60000"/>
              <a:lumOff val="40000"/>
            </a:schemeClr>
          </a:solidFill>
        </p:grpSpPr>
        <p:sp>
          <p:nvSpPr>
            <p:cNvPr id="21" name="Rounded Rectangle 20"/>
            <p:cNvSpPr/>
            <p:nvPr/>
          </p:nvSpPr>
          <p:spPr>
            <a:xfrm>
              <a:off x="609600" y="1548063"/>
              <a:ext cx="3017307"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68685" y="1498707"/>
              <a:ext cx="3017307" cy="787697"/>
            </a:xfrm>
            <a:prstGeom prst="rect">
              <a:avLst/>
            </a:prstGeom>
            <a:noFill/>
            <a:ln>
              <a:noFill/>
            </a:ln>
          </p:spPr>
          <p:txBody>
            <a:bodyPr wrap="square">
              <a:spAutoFit/>
            </a:bodyPr>
            <a:lstStyle/>
            <a:p>
              <a:pPr lvl="0">
                <a:lnSpc>
                  <a:spcPct val="150000"/>
                </a:lnSpc>
                <a:defRPr/>
              </a:pPr>
              <a:r>
                <a:rPr lang="nl-NL" sz="4000" b="1">
                  <a:solidFill>
                    <a:srgbClr val="000000"/>
                  </a:solidFill>
                  <a:latin typeface="Arial" panose="020B0604020202020204" pitchFamily="34" charset="0"/>
                  <a:ea typeface="Calibri" panose="020F0502020204030204" pitchFamily="34" charset="0"/>
                  <a:cs typeface="Arial" panose="020B0604020202020204" pitchFamily="34" charset="0"/>
                </a:rPr>
                <a:t>Luyện tập 1:</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3" name="Group 22"/>
          <p:cNvGrpSpPr/>
          <p:nvPr/>
        </p:nvGrpSpPr>
        <p:grpSpPr>
          <a:xfrm>
            <a:off x="6291475" y="4927707"/>
            <a:ext cx="3111405" cy="1053993"/>
            <a:chOff x="609600" y="1498707"/>
            <a:chExt cx="2838454" cy="1053993"/>
          </a:xfrm>
          <a:solidFill>
            <a:schemeClr val="accent6">
              <a:lumMod val="60000"/>
              <a:lumOff val="40000"/>
            </a:schemeClr>
          </a:solidFill>
        </p:grpSpPr>
        <p:sp>
          <p:nvSpPr>
            <p:cNvPr id="24" name="Rounded Rectangle 23"/>
            <p:cNvSpPr/>
            <p:nvPr/>
          </p:nvSpPr>
          <p:spPr>
            <a:xfrm>
              <a:off x="609600" y="1548063"/>
              <a:ext cx="2838454"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768685" y="1498707"/>
              <a:ext cx="2679369" cy="90159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nl-NL" sz="40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3+4</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E99A1F7D-EC8A-4887-84FF-F8552CF0B8A3}"/>
              </a:ext>
            </a:extLst>
          </p:cNvPr>
          <p:cNvSpPr/>
          <p:nvPr/>
        </p:nvSpPr>
        <p:spPr>
          <a:xfrm>
            <a:off x="430454" y="1714500"/>
            <a:ext cx="16790746" cy="3313664"/>
          </a:xfrm>
          <a:prstGeom prst="rect">
            <a:avLst/>
          </a:prstGeom>
        </p:spPr>
        <p:txBody>
          <a:bodyPr wrap="square">
            <a:spAutoFit/>
          </a:bodyPr>
          <a:lstStyle/>
          <a:p>
            <a:pPr algn="just">
              <a:lnSpc>
                <a:spcPct val="150000"/>
              </a:lnSpc>
            </a:pPr>
            <a:r>
              <a:rPr lang="vi-VN" sz="3600">
                <a:ea typeface="Calibri" panose="020F0502020204030204" pitchFamily="34" charset="0"/>
                <a:cs typeface="Arial" panose="020B0604020202020204" pitchFamily="34" charset="0"/>
              </a:rPr>
              <a:t>Cho hình lăng trụ tam giác ABC.A</a:t>
            </a:r>
            <a:r>
              <a:rPr lang="en-US" sz="3600">
                <a:latin typeface="Arial" panose="020B0604020202020204" pitchFamily="34" charset="0"/>
                <a:ea typeface="Calibri" panose="020F0502020204030204" pitchFamily="34" charset="0"/>
                <a:cs typeface="Arial" panose="020B0604020202020204" pitchFamily="34" charset="0"/>
              </a:rPr>
              <a:t>’</a:t>
            </a:r>
            <a:r>
              <a:rPr lang="vi-VN" sz="3600">
                <a:ea typeface="Calibri" panose="020F0502020204030204" pitchFamily="34" charset="0"/>
                <a:cs typeface="Arial" panose="020B0604020202020204" pitchFamily="34" charset="0"/>
              </a:rPr>
              <a:t>B</a:t>
            </a:r>
            <a:r>
              <a:rPr lang="en-US" sz="3600">
                <a:latin typeface="Arial" panose="020B0604020202020204" pitchFamily="34" charset="0"/>
                <a:ea typeface="Calibri" panose="020F0502020204030204" pitchFamily="34" charset="0"/>
                <a:cs typeface="Arial" panose="020B0604020202020204" pitchFamily="34" charset="0"/>
              </a:rPr>
              <a:t>’</a:t>
            </a:r>
            <a:r>
              <a:rPr lang="vi-VN" sz="3600">
                <a:ea typeface="Calibri" panose="020F0502020204030204" pitchFamily="34" charset="0"/>
                <a:cs typeface="Arial" panose="020B0604020202020204" pitchFamily="34" charset="0"/>
              </a:rPr>
              <a:t>C</a:t>
            </a:r>
            <a:r>
              <a:rPr lang="en-US" sz="3600">
                <a:latin typeface="Arial" panose="020B0604020202020204" pitchFamily="34" charset="0"/>
                <a:ea typeface="Calibri" panose="020F0502020204030204" pitchFamily="34" charset="0"/>
                <a:cs typeface="Arial" panose="020B0604020202020204" pitchFamily="34" charset="0"/>
              </a:rPr>
              <a:t>’</a:t>
            </a:r>
            <a:endParaRPr lang="vi-VN" sz="3600">
              <a:ea typeface="Calibri" panose="020F0502020204030204" pitchFamily="34" charset="0"/>
              <a:cs typeface="Arial" panose="020B0604020202020204" pitchFamily="34" charset="0"/>
            </a:endParaRPr>
          </a:p>
          <a:p>
            <a:pPr algn="just">
              <a:lnSpc>
                <a:spcPct val="150000"/>
              </a:lnSpc>
            </a:pPr>
            <a:r>
              <a:rPr lang="vi-VN" sz="3600">
                <a:ea typeface="Calibri" panose="020F0502020204030204" pitchFamily="34" charset="0"/>
                <a:cs typeface="Arial" panose="020B0604020202020204" pitchFamily="34" charset="0"/>
              </a:rPr>
              <a:t>a) Xác định hình chiếu của điểm A trên mặt phẳng (A'B'C') theo phương CC'</a:t>
            </a:r>
            <a:endParaRPr lang="en-US" sz="3600">
              <a:ea typeface="Calibri" panose="020F0502020204030204" pitchFamily="34" charset="0"/>
              <a:cs typeface="Arial" panose="020B0604020202020204" pitchFamily="34" charset="0"/>
            </a:endParaRPr>
          </a:p>
          <a:p>
            <a:pPr algn="just">
              <a:lnSpc>
                <a:spcPct val="150000"/>
              </a:lnSpc>
            </a:pPr>
            <a:r>
              <a:rPr lang="vi-VN" sz="3600">
                <a:ea typeface="Calibri" panose="020F0502020204030204" pitchFamily="34" charset="0"/>
                <a:cs typeface="Arial" panose="020B0604020202020204" pitchFamily="34" charset="0"/>
              </a:rPr>
              <a:t>b) Gọi M là một điểm thuộc đoạn thẳng AB. Xác định hình chiếu của M trên mặt phẳng (A'B'C') theo phương CC') .</a:t>
            </a:r>
          </a:p>
        </p:txBody>
      </p:sp>
      <p:sp>
        <p:nvSpPr>
          <p:cNvPr id="28" name="Rectangle 27">
            <a:extLst>
              <a:ext uri="{FF2B5EF4-FFF2-40B4-BE49-F238E27FC236}">
                <a16:creationId xmlns:a16="http://schemas.microsoft.com/office/drawing/2014/main" id="{B95B24B7-F792-487D-A1CA-595E2E8FD187}"/>
              </a:ext>
            </a:extLst>
          </p:cNvPr>
          <p:cNvSpPr/>
          <p:nvPr/>
        </p:nvSpPr>
        <p:spPr>
          <a:xfrm>
            <a:off x="430454" y="6596777"/>
            <a:ext cx="17247946" cy="1651671"/>
          </a:xfrm>
          <a:prstGeom prst="rect">
            <a:avLst/>
          </a:prstGeom>
        </p:spPr>
        <p:txBody>
          <a:bodyPr wrap="square">
            <a:spAutoFit/>
          </a:bodyPr>
          <a:lstStyle/>
          <a:p>
            <a:pPr lvl="0" algn="just">
              <a:lnSpc>
                <a:spcPct val="150000"/>
              </a:lnSpc>
              <a:defRPr/>
            </a:pPr>
            <a:r>
              <a:rPr lang="vi-VN" sz="3600">
                <a:solidFill>
                  <a:prstClr val="black"/>
                </a:solidFill>
                <a:ea typeface="Calibri" panose="020F0502020204030204" pitchFamily="34" charset="0"/>
                <a:cs typeface="Times New Roman" panose="02020603050405020304" pitchFamily="18" charset="0"/>
              </a:rPr>
              <a:t>Cho hình hộp ABCD.EFGH (H.4.58</a:t>
            </a:r>
            <a:r>
              <a:rPr lang="en-US" sz="3600">
                <a:solidFill>
                  <a:prstClr val="black"/>
                </a:solidFill>
                <a:ea typeface="Calibri" panose="020F0502020204030204" pitchFamily="34" charset="0"/>
                <a:cs typeface="Times New Roman" panose="02020603050405020304" pitchFamily="18" charset="0"/>
              </a:rPr>
              <a:t> SGK</a:t>
            </a:r>
            <a:r>
              <a:rPr lang="vi-VN" sz="3600">
                <a:solidFill>
                  <a:prstClr val="black"/>
                </a:solidFill>
                <a:ea typeface="Calibri" panose="020F0502020204030204" pitchFamily="34" charset="0"/>
                <a:cs typeface="Times New Roman" panose="02020603050405020304" pitchFamily="18" charset="0"/>
              </a:rPr>
              <a:t>). Xác định hình chiếu của điểm A trên mặt phẳng (CDHG) theo phương BC và theo phương BG.</a:t>
            </a:r>
          </a:p>
        </p:txBody>
      </p:sp>
    </p:spTree>
    <p:extLst>
      <p:ext uri="{BB962C8B-B14F-4D97-AF65-F5344CB8AC3E}">
        <p14:creationId xmlns:p14="http://schemas.microsoft.com/office/powerpoint/2010/main" val="57868710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932563" y="473242"/>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26502" y="987956"/>
              <a:ext cx="4974440"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1 (SGK </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 tr96)</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5814792">
            <a:off x="653335" y="-136159"/>
            <a:ext cx="1158449" cy="1703601"/>
          </a:xfrm>
          <a:prstGeom prst="rect">
            <a:avLst/>
          </a:prstGeom>
        </p:spPr>
      </p:pic>
      <p:pic>
        <p:nvPicPr>
          <p:cNvPr id="23" name="Picture 25"/>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535400" y="233983"/>
            <a:ext cx="1507867" cy="1413625"/>
          </a:xfrm>
          <a:prstGeom prst="rect">
            <a:avLst/>
          </a:prstGeom>
        </p:spPr>
      </p:pic>
      <p:sp>
        <p:nvSpPr>
          <p:cNvPr id="7" name="Rectangle 6"/>
          <p:cNvSpPr/>
          <p:nvPr/>
        </p:nvSpPr>
        <p:spPr>
          <a:xfrm>
            <a:off x="877697" y="1604621"/>
            <a:ext cx="16637266" cy="3416320"/>
          </a:xfrm>
          <a:prstGeom prst="rect">
            <a:avLst/>
          </a:prstGeom>
        </p:spPr>
        <p:txBody>
          <a:bodyPr wrap="square">
            <a:spAutoFit/>
          </a:bodyPr>
          <a:lstStyle/>
          <a:p>
            <a:pPr algn="just">
              <a:lnSpc>
                <a:spcPct val="150000"/>
              </a:lnSpc>
            </a:pPr>
            <a:r>
              <a:rPr lang="vi-VN" sz="3600">
                <a:ea typeface="Calibri" panose="020F0502020204030204" pitchFamily="34" charset="0"/>
                <a:cs typeface="Arial" panose="020B0604020202020204" pitchFamily="34" charset="0"/>
              </a:rPr>
              <a:t>Cho hình lăng trụ tam giác ABC.A</a:t>
            </a:r>
            <a:r>
              <a:rPr lang="en-US" sz="3600">
                <a:latin typeface="Arial" panose="020B0604020202020204" pitchFamily="34" charset="0"/>
                <a:ea typeface="Calibri" panose="020F0502020204030204" pitchFamily="34" charset="0"/>
                <a:cs typeface="Arial" panose="020B0604020202020204" pitchFamily="34" charset="0"/>
              </a:rPr>
              <a:t>’</a:t>
            </a:r>
            <a:r>
              <a:rPr lang="vi-VN" sz="3600">
                <a:ea typeface="Calibri" panose="020F0502020204030204" pitchFamily="34" charset="0"/>
                <a:cs typeface="Arial" panose="020B0604020202020204" pitchFamily="34" charset="0"/>
              </a:rPr>
              <a:t>B</a:t>
            </a:r>
            <a:r>
              <a:rPr lang="en-US" sz="3600">
                <a:latin typeface="Arial" panose="020B0604020202020204" pitchFamily="34" charset="0"/>
                <a:ea typeface="Calibri" panose="020F0502020204030204" pitchFamily="34" charset="0"/>
                <a:cs typeface="Arial" panose="020B0604020202020204" pitchFamily="34" charset="0"/>
              </a:rPr>
              <a:t>’</a:t>
            </a:r>
            <a:r>
              <a:rPr lang="vi-VN" sz="3600">
                <a:ea typeface="Calibri" panose="020F0502020204030204" pitchFamily="34" charset="0"/>
                <a:cs typeface="Arial" panose="020B0604020202020204" pitchFamily="34" charset="0"/>
              </a:rPr>
              <a:t>C</a:t>
            </a:r>
            <a:r>
              <a:rPr lang="en-US" sz="3600">
                <a:latin typeface="Arial" panose="020B0604020202020204" pitchFamily="34" charset="0"/>
                <a:ea typeface="Calibri" panose="020F0502020204030204" pitchFamily="34" charset="0"/>
                <a:cs typeface="Arial" panose="020B0604020202020204" pitchFamily="34" charset="0"/>
              </a:rPr>
              <a:t>’</a:t>
            </a:r>
            <a:endParaRPr lang="vi-VN"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600">
                <a:ea typeface="Calibri" panose="020F0502020204030204" pitchFamily="34" charset="0"/>
                <a:cs typeface="Arial" panose="020B0604020202020204" pitchFamily="34" charset="0"/>
              </a:rPr>
              <a:t>a) Xác định hình chiếu của điểm A trên mặt phẳng (A'B'C') theo phương CC'</a:t>
            </a:r>
            <a:endParaRPr lang="en-US" sz="3600">
              <a:ea typeface="Calibri" panose="020F0502020204030204" pitchFamily="34" charset="0"/>
              <a:cs typeface="Arial" panose="020B0604020202020204" pitchFamily="34" charset="0"/>
            </a:endParaRPr>
          </a:p>
          <a:p>
            <a:pPr algn="just">
              <a:lnSpc>
                <a:spcPct val="150000"/>
              </a:lnSpc>
            </a:pPr>
            <a:r>
              <a:rPr lang="vi-VN" sz="3600">
                <a:ea typeface="Calibri" panose="020F0502020204030204" pitchFamily="34" charset="0"/>
                <a:cs typeface="Arial" panose="020B0604020202020204" pitchFamily="34" charset="0"/>
              </a:rPr>
              <a:t>b) Gọi M là một điểm thuộc đoạn thẳng AB. Xác định hình chiếu của M trên mặt phẳng (A'B'C') theo phương CC') .</a:t>
            </a:r>
          </a:p>
        </p:txBody>
      </p:sp>
      <p:sp>
        <p:nvSpPr>
          <p:cNvPr id="15" name="Oval Callout 14"/>
          <p:cNvSpPr/>
          <p:nvPr/>
        </p:nvSpPr>
        <p:spPr>
          <a:xfrm>
            <a:off x="8104263" y="5064105"/>
            <a:ext cx="1752600" cy="8829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prstClr val="black"/>
                </a:solidFill>
              </a:rPr>
              <a:t>Giải</a:t>
            </a:r>
            <a:endParaRPr lang="en-US" sz="3600" b="1" dirty="0">
              <a:solidFill>
                <a:prstClr val="black"/>
              </a:solidFill>
            </a:endParaRPr>
          </a:p>
        </p:txBody>
      </p:sp>
      <p:pic>
        <p:nvPicPr>
          <p:cNvPr id="18" name="Picture 17"/>
          <p:cNvPicPr>
            <a:picLocks noChangeAspect="1"/>
          </p:cNvPicPr>
          <p:nvPr/>
        </p:nvPicPr>
        <p:blipFill>
          <a:blip r:embed="rId2"/>
          <a:stretch>
            <a:fillRect/>
          </a:stretch>
        </p:blipFill>
        <p:spPr>
          <a:xfrm rot="10951864">
            <a:off x="-559927" y="8686600"/>
            <a:ext cx="1754319" cy="1714674"/>
          </a:xfrm>
          <a:prstGeom prst="rect">
            <a:avLst/>
          </a:prstGeom>
        </p:spPr>
      </p:pic>
      <p:sp>
        <p:nvSpPr>
          <p:cNvPr id="4" name="Rectangle 3"/>
          <p:cNvSpPr/>
          <p:nvPr/>
        </p:nvSpPr>
        <p:spPr>
          <a:xfrm>
            <a:off x="6542163" y="6395329"/>
            <a:ext cx="10972800" cy="2585323"/>
          </a:xfrm>
          <a:prstGeom prst="rect">
            <a:avLst/>
          </a:prstGeom>
        </p:spPr>
        <p:txBody>
          <a:bodyPr wrap="square">
            <a:spAutoFit/>
          </a:bodyPr>
          <a:lstStyle/>
          <a:p>
            <a:pPr algn="just">
              <a:lnSpc>
                <a:spcPct val="150000"/>
              </a:lnSpc>
              <a:spcAft>
                <a:spcPts val="500"/>
              </a:spcAft>
            </a:pPr>
            <a:r>
              <a:rPr lang="vi-VN" sz="3600"/>
              <a:t>a) VÌ ABC.A'B'C' là hình lăng trụ nên AA' </a:t>
            </a:r>
            <a:r>
              <a:rPr lang="en-US" sz="3600"/>
              <a:t>//</a:t>
            </a:r>
            <a:r>
              <a:rPr lang="vi-VN" sz="3600"/>
              <a:t>BB‘</a:t>
            </a:r>
            <a:r>
              <a:rPr lang="en-US" sz="3600"/>
              <a:t>//</a:t>
            </a:r>
            <a:r>
              <a:rPr lang="vi-VN" sz="3600"/>
              <a:t>CC' Vì A' thuộc mặt phẳng (A'B'C') nên A là hình chiếu của A trên mặt phẳng (A'B'C') theo phương CC.</a:t>
            </a:r>
          </a:p>
        </p:txBody>
      </p:sp>
      <p:pic>
        <p:nvPicPr>
          <p:cNvPr id="8" name="Picture 7"/>
          <p:cNvPicPr>
            <a:picLocks noChangeAspect="1"/>
          </p:cNvPicPr>
          <p:nvPr/>
        </p:nvPicPr>
        <p:blipFill>
          <a:blip r:embed="rId3"/>
          <a:stretch>
            <a:fillRect/>
          </a:stretch>
        </p:blipFill>
        <p:spPr>
          <a:xfrm>
            <a:off x="1243739" y="4808228"/>
            <a:ext cx="4708977" cy="5438066"/>
          </a:xfrm>
          <a:prstGeom prst="rect">
            <a:avLst/>
          </a:prstGeom>
        </p:spPr>
      </p:pic>
      <p:grpSp>
        <p:nvGrpSpPr>
          <p:cNvPr id="19" name="Group 2"/>
          <p:cNvGrpSpPr/>
          <p:nvPr/>
        </p:nvGrpSpPr>
        <p:grpSpPr>
          <a:xfrm>
            <a:off x="-1436558" y="9671721"/>
            <a:ext cx="20834242" cy="1818911"/>
            <a:chOff x="0" y="0"/>
            <a:chExt cx="3762534" cy="328484"/>
          </a:xfrm>
        </p:grpSpPr>
        <p:sp>
          <p:nvSpPr>
            <p:cNvPr id="20"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Tree>
    <p:extLst>
      <p:ext uri="{BB962C8B-B14F-4D97-AF65-F5344CB8AC3E}">
        <p14:creationId xmlns:p14="http://schemas.microsoft.com/office/powerpoint/2010/main" val="1461869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932563" y="473242"/>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1 (SGK </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tr96)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5814792">
            <a:off x="653335" y="-136159"/>
            <a:ext cx="1158449" cy="1703601"/>
          </a:xfrm>
          <a:prstGeom prst="rect">
            <a:avLst/>
          </a:prstGeom>
        </p:spPr>
      </p:pic>
      <p:pic>
        <p:nvPicPr>
          <p:cNvPr id="23" name="Picture 25"/>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535400" y="233983"/>
            <a:ext cx="1507867" cy="1413625"/>
          </a:xfrm>
          <a:prstGeom prst="rect">
            <a:avLst/>
          </a:prstGeom>
        </p:spPr>
      </p:pic>
      <p:sp>
        <p:nvSpPr>
          <p:cNvPr id="7" name="Rectangle 6"/>
          <p:cNvSpPr/>
          <p:nvPr/>
        </p:nvSpPr>
        <p:spPr>
          <a:xfrm>
            <a:off x="877697" y="1604621"/>
            <a:ext cx="16637266" cy="341632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 hình lăng trụ tam giác ABC.A</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Xác định hình chiếu của điểm A trên mặt phẳng (A'B'C') theo phương CC'</a:t>
            </a:r>
            <a:endParaRPr kumimoji="0" lang="en-US" sz="3600" b="0" i="0" u="none" strike="noStrike" kern="1200" cap="none" spc="0" normalizeH="0" baseline="0" noProof="0">
              <a:ln>
                <a:noFill/>
              </a:ln>
              <a:solidFill>
                <a:prstClr val="black"/>
              </a:solidFill>
              <a:effectLst/>
              <a:uLnTx/>
              <a:uFillTx/>
              <a:latin typeface="Calibri"/>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Gọi M là một điểm thuộc đoạn thẳng AB. Xác định hình chiếu của M trên mặt phẳng (A'B'C') theo phương CC') .</a:t>
            </a:r>
          </a:p>
        </p:txBody>
      </p:sp>
      <p:sp>
        <p:nvSpPr>
          <p:cNvPr id="15" name="Oval Callout 14"/>
          <p:cNvSpPr/>
          <p:nvPr/>
        </p:nvSpPr>
        <p:spPr>
          <a:xfrm>
            <a:off x="8104263" y="5064105"/>
            <a:ext cx="1752600" cy="8829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Picture 17"/>
          <p:cNvPicPr>
            <a:picLocks noChangeAspect="1"/>
          </p:cNvPicPr>
          <p:nvPr/>
        </p:nvPicPr>
        <p:blipFill>
          <a:blip r:embed="rId2"/>
          <a:stretch>
            <a:fillRect/>
          </a:stretch>
        </p:blipFill>
        <p:spPr>
          <a:xfrm rot="10951864">
            <a:off x="-559927" y="8686600"/>
            <a:ext cx="1754319" cy="1714674"/>
          </a:xfrm>
          <a:prstGeom prst="rect">
            <a:avLst/>
          </a:prstGeom>
        </p:spPr>
      </p:pic>
      <p:sp>
        <p:nvSpPr>
          <p:cNvPr id="4" name="Rectangle 3"/>
          <p:cNvSpPr/>
          <p:nvPr/>
        </p:nvSpPr>
        <p:spPr>
          <a:xfrm>
            <a:off x="6493342" y="6212669"/>
            <a:ext cx="10972800" cy="3313664"/>
          </a:xfrm>
          <a:prstGeom prst="rect">
            <a:avLst/>
          </a:prstGeom>
        </p:spPr>
        <p:txBody>
          <a:bodyPr wrap="square">
            <a:spAutoFit/>
          </a:bodyPr>
          <a:lstStyle/>
          <a:p>
            <a:pPr lvl="0" algn="just">
              <a:lnSpc>
                <a:spcPct val="150000"/>
              </a:lnSpc>
              <a:defRPr/>
            </a:pPr>
            <a:r>
              <a:rPr lang="vi-VN" sz="3600">
                <a:solidFill>
                  <a:prstClr val="black"/>
                </a:solidFill>
              </a:rPr>
              <a:t>b) Trong mặt phẳng (ABB'A') vẽ MM' </a:t>
            </a:r>
            <a:r>
              <a:rPr lang="en-US" sz="3600">
                <a:solidFill>
                  <a:prstClr val="black"/>
                </a:solidFill>
              </a:rPr>
              <a:t>//</a:t>
            </a:r>
            <a:r>
              <a:rPr lang="vi-VN" sz="3600">
                <a:solidFill>
                  <a:prstClr val="black"/>
                </a:solidFill>
              </a:rPr>
              <a:t> AA' với M' thuộc A'B' thì MM‘</a:t>
            </a:r>
            <a:r>
              <a:rPr lang="en-US" sz="3600">
                <a:solidFill>
                  <a:prstClr val="black"/>
                </a:solidFill>
              </a:rPr>
              <a:t>//</a:t>
            </a:r>
            <a:r>
              <a:rPr lang="vi-VN" sz="3600">
                <a:solidFill>
                  <a:prstClr val="black"/>
                </a:solidFill>
              </a:rPr>
              <a:t>CC'. </a:t>
            </a:r>
            <a:endParaRPr lang="en-US" sz="3600">
              <a:solidFill>
                <a:prstClr val="black"/>
              </a:solidFill>
            </a:endParaRPr>
          </a:p>
          <a:p>
            <a:pPr lvl="0" algn="just">
              <a:lnSpc>
                <a:spcPct val="150000"/>
              </a:lnSpc>
              <a:defRPr/>
            </a:pPr>
            <a:r>
              <a:rPr lang="vi-VN" sz="3600">
                <a:solidFill>
                  <a:prstClr val="black"/>
                </a:solidFill>
              </a:rPr>
              <a:t>Vì M thuộc mặt phẳng (A'B'C')nên M‘</a:t>
            </a:r>
            <a:r>
              <a:rPr lang="en-US" sz="3600">
                <a:solidFill>
                  <a:prstClr val="black"/>
                </a:solidFill>
              </a:rPr>
              <a:t> </a:t>
            </a:r>
            <a:r>
              <a:rPr lang="vi-VN" sz="3600">
                <a:solidFill>
                  <a:prstClr val="black"/>
                </a:solidFill>
              </a:rPr>
              <a:t>là hình chiếu của M trên mặt phẳng (A'B'C') theo phương CC'.</a:t>
            </a:r>
          </a:p>
        </p:txBody>
      </p:sp>
      <p:pic>
        <p:nvPicPr>
          <p:cNvPr id="8" name="Picture 7"/>
          <p:cNvPicPr>
            <a:picLocks noChangeAspect="1"/>
          </p:cNvPicPr>
          <p:nvPr/>
        </p:nvPicPr>
        <p:blipFill>
          <a:blip r:embed="rId3"/>
          <a:stretch>
            <a:fillRect/>
          </a:stretch>
        </p:blipFill>
        <p:spPr>
          <a:xfrm>
            <a:off x="1243739" y="4808228"/>
            <a:ext cx="4708977" cy="5438066"/>
          </a:xfrm>
          <a:prstGeom prst="rect">
            <a:avLst/>
          </a:prstGeom>
        </p:spPr>
      </p:pic>
      <p:grpSp>
        <p:nvGrpSpPr>
          <p:cNvPr id="19" name="Group 2"/>
          <p:cNvGrpSpPr/>
          <p:nvPr/>
        </p:nvGrpSpPr>
        <p:grpSpPr>
          <a:xfrm>
            <a:off x="-1436558" y="9671721"/>
            <a:ext cx="20834242" cy="1818911"/>
            <a:chOff x="0" y="0"/>
            <a:chExt cx="3762534" cy="328484"/>
          </a:xfrm>
        </p:grpSpPr>
        <p:sp>
          <p:nvSpPr>
            <p:cNvPr id="20"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Tree>
    <p:extLst>
      <p:ext uri="{BB962C8B-B14F-4D97-AF65-F5344CB8AC3E}">
        <p14:creationId xmlns:p14="http://schemas.microsoft.com/office/powerpoint/2010/main" val="24149591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1" y="9865378"/>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TẬP </a:t>
            </a: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5400000">
            <a:off x="17266431" y="9097529"/>
            <a:ext cx="683278" cy="1004820"/>
          </a:xfrm>
          <a:prstGeom prst="rect">
            <a:avLst/>
          </a:prstGeom>
        </p:spPr>
      </p:pic>
      <p:sp>
        <p:nvSpPr>
          <p:cNvPr id="4" name="Rectangle 3"/>
          <p:cNvSpPr/>
          <p:nvPr/>
        </p:nvSpPr>
        <p:spPr>
          <a:xfrm>
            <a:off x="685800" y="1866900"/>
            <a:ext cx="16922270" cy="1651671"/>
          </a:xfrm>
          <a:prstGeom prst="rect">
            <a:avLst/>
          </a:prstGeom>
        </p:spPr>
        <p:txBody>
          <a:bodyPr wrap="square">
            <a:spAutoFit/>
          </a:bodyPr>
          <a:lstStyle/>
          <a:p>
            <a:pPr lvl="0" algn="just">
              <a:lnSpc>
                <a:spcPct val="150000"/>
              </a:lnSpc>
              <a:defRPr/>
            </a:pPr>
            <a:r>
              <a:rPr lang="vi-VN" sz="3600">
                <a:solidFill>
                  <a:prstClr val="black"/>
                </a:solidFill>
                <a:ea typeface="Calibri" panose="020F0502020204030204" pitchFamily="34" charset="0"/>
                <a:cs typeface="Times New Roman" panose="02020603050405020304" pitchFamily="18" charset="0"/>
              </a:rPr>
              <a:t>Cho hình hộp ABCD.EFGH (H.4.58). Xác định hình chiếu của điểm A trên mặt phẳng (CDHG) theo phương BC và theo phương BG.</a:t>
            </a:r>
          </a:p>
        </p:txBody>
      </p:sp>
      <p:sp>
        <p:nvSpPr>
          <p:cNvPr id="13" name="Oval Callout 12"/>
          <p:cNvSpPr/>
          <p:nvPr/>
        </p:nvSpPr>
        <p:spPr>
          <a:xfrm>
            <a:off x="8100930" y="3964213"/>
            <a:ext cx="1584379" cy="83980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297708" y="5142981"/>
            <a:ext cx="11323230" cy="4452501"/>
          </a:xfrm>
          <a:prstGeom prst="rect">
            <a:avLst/>
          </a:prstGeom>
        </p:spPr>
        <p:txBody>
          <a:bodyPr wrap="square">
            <a:spAutoFit/>
          </a:bodyPr>
          <a:lstStyle/>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Vì ABCD.EFGH là hình hộp nên AD // BC. </a:t>
            </a:r>
          </a:p>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Vì D thuộc mặt phẳng (CDHG) nên D là hình chiếu của điểm A trên mặt phẳng (CDHG) theo phương BC.</a:t>
            </a:r>
          </a:p>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Vì ABCD.EFGH là hình hộp nên các mặt của nó đều là các hình bình hành. </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381000" y="274482"/>
            <a:ext cx="1493752" cy="1143178"/>
          </a:xfrm>
          <a:prstGeom prst="rect">
            <a:avLst/>
          </a:prstGeom>
        </p:spPr>
      </p:pic>
      <p:pic>
        <p:nvPicPr>
          <p:cNvPr id="8" name="Picture 7"/>
          <p:cNvPicPr>
            <a:picLocks noChangeAspect="1"/>
          </p:cNvPicPr>
          <p:nvPr/>
        </p:nvPicPr>
        <p:blipFill>
          <a:blip r:embed="rId4"/>
          <a:stretch>
            <a:fillRect/>
          </a:stretch>
        </p:blipFill>
        <p:spPr>
          <a:xfrm>
            <a:off x="16611600" y="371872"/>
            <a:ext cx="1253517" cy="99077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738" y="4991100"/>
            <a:ext cx="5790515" cy="4568780"/>
          </a:xfrm>
          <a:prstGeom prst="rect">
            <a:avLst/>
          </a:prstGeom>
        </p:spPr>
      </p:pic>
    </p:spTree>
    <p:extLst>
      <p:ext uri="{BB962C8B-B14F-4D97-AF65-F5344CB8AC3E}">
        <p14:creationId xmlns:p14="http://schemas.microsoft.com/office/powerpoint/2010/main" val="360704394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500"/>
                                        <p:tgtEl>
                                          <p:spTgt spid="5">
                                            <p:txEl>
                                              <p:pRg st="1" end="1"/>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5400000">
            <a:off x="17301670" y="9168136"/>
            <a:ext cx="683278" cy="1004820"/>
          </a:xfrm>
          <a:prstGeom prst="rect">
            <a:avLst/>
          </a:prstGeom>
        </p:spPr>
      </p:pic>
      <p:sp>
        <p:nvSpPr>
          <p:cNvPr id="13" name="Oval Callout 12"/>
          <p:cNvSpPr/>
          <p:nvPr/>
        </p:nvSpPr>
        <p:spPr>
          <a:xfrm>
            <a:off x="914400" y="517352"/>
            <a:ext cx="1756794" cy="86000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3"/>
          <a:stretch>
            <a:fillRect/>
          </a:stretch>
        </p:blipFill>
        <p:spPr>
          <a:xfrm>
            <a:off x="16230600" y="266700"/>
            <a:ext cx="1722312" cy="1361313"/>
          </a:xfrm>
          <a:prstGeom prst="rect">
            <a:avLst/>
          </a:prstGeom>
        </p:spPr>
      </p:pic>
      <p:sp>
        <p:nvSpPr>
          <p:cNvPr id="4" name="Rectangle 3"/>
          <p:cNvSpPr/>
          <p:nvPr/>
        </p:nvSpPr>
        <p:spPr>
          <a:xfrm>
            <a:off x="703825" y="5114890"/>
            <a:ext cx="17014879" cy="4555093"/>
          </a:xfrm>
          <a:prstGeom prst="rect">
            <a:avLst/>
          </a:prstGeom>
        </p:spPr>
        <p:txBody>
          <a:bodyPr wrap="square">
            <a:spAutoFit/>
          </a:bodyPr>
          <a:lstStyle/>
          <a:p>
            <a:pPr lvl="0" algn="just">
              <a:lnSpc>
                <a:spcPct val="150000"/>
              </a:lnSpc>
              <a:spcAft>
                <a:spcPts val="800"/>
              </a:spcAft>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Do đó, ABCD và CDHG là các hình bình hành. </a:t>
            </a:r>
          </a:p>
          <a:p>
            <a:pPr lvl="0" algn="just">
              <a:lnSpc>
                <a:spcPct val="150000"/>
              </a:lnSpc>
              <a:spcAft>
                <a:spcPts val="800"/>
              </a:spcAft>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Từ đó suy ra AB // CD, AB = CD và CD // HG, CD = HG nên AB // HG và AB = HG</a:t>
            </a:r>
          </a:p>
          <a:p>
            <a:pPr lvl="0" algn="just">
              <a:lnSpc>
                <a:spcPct val="150000"/>
              </a:lnSpc>
              <a:spcAft>
                <a:spcPts val="800"/>
              </a:spcAft>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Suy ra ABGH là hình bình hành nên AH // BG. </a:t>
            </a:r>
          </a:p>
          <a:p>
            <a:pPr lvl="0" algn="just">
              <a:lnSpc>
                <a:spcPct val="150000"/>
              </a:lnSpc>
              <a:spcAft>
                <a:spcPts val="800"/>
              </a:spcAft>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H thuộc mặt phẳng (CDHG) nên H là hình chiếu của điểm A trên mặt phẳng (CDHG) theo phương BG.</a:t>
            </a: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6008" y="419100"/>
            <a:ext cx="5790515" cy="4568780"/>
          </a:xfrm>
          <a:prstGeom prst="rect">
            <a:avLst/>
          </a:prstGeom>
        </p:spPr>
      </p:pic>
    </p:spTree>
    <p:extLst>
      <p:ext uri="{BB962C8B-B14F-4D97-AF65-F5344CB8AC3E}">
        <p14:creationId xmlns:p14="http://schemas.microsoft.com/office/powerpoint/2010/main" val="28677515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590800" y="2449966"/>
            <a:ext cx="13487400"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TÍNH</a:t>
            </a:r>
            <a:r>
              <a:rPr kumimoji="0" lang="en-US" sz="5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CHẤT CỦA </a:t>
            </a: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PHÉP CHIẾU SONG SONG</a:t>
            </a: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3"/>
          <a:stretch>
            <a:fillRect/>
          </a:stretch>
        </p:blipFill>
        <p:spPr>
          <a:xfrm>
            <a:off x="6754146" y="7360442"/>
            <a:ext cx="5084505" cy="2767824"/>
          </a:xfrm>
          <a:prstGeom prst="rect">
            <a:avLst/>
          </a:prstGeom>
        </p:spPr>
      </p:pic>
    </p:spTree>
    <p:extLst>
      <p:ext uri="{BB962C8B-B14F-4D97-AF65-F5344CB8AC3E}">
        <p14:creationId xmlns:p14="http://schemas.microsoft.com/office/powerpoint/2010/main" val="78841855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p:cNvGrpSpPr/>
          <p:nvPr/>
        </p:nvGrpSpPr>
        <p:grpSpPr>
          <a:xfrm>
            <a:off x="-1600200" y="9791700"/>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3" name="Rectangle 2"/>
          <p:cNvSpPr/>
          <p:nvPr/>
        </p:nvSpPr>
        <p:spPr>
          <a:xfrm>
            <a:off x="533400" y="318357"/>
            <a:ext cx="2524998" cy="1015663"/>
          </a:xfrm>
          <a:prstGeom prst="rect">
            <a:avLst/>
          </a:prstGeom>
        </p:spPr>
        <p:txBody>
          <a:bodyPr wrap="square">
            <a:spAutoFit/>
          </a:bodyPr>
          <a:lstStyle/>
          <a:p>
            <a:pPr algn="just">
              <a:lnSpc>
                <a:spcPct val="150000"/>
              </a:lnSpc>
            </a:pPr>
            <a:r>
              <a:rPr lang="nl-NL" sz="4000" b="1">
                <a:solidFill>
                  <a:srgbClr val="C00000"/>
                </a:solidFill>
                <a:latin typeface="Arial" panose="020B0604020202020204" pitchFamily="34" charset="0"/>
                <a:ea typeface="Calibri" panose="020F0502020204030204" pitchFamily="34" charset="0"/>
                <a:cs typeface="Arial" panose="020B0604020202020204" pitchFamily="34" charset="0"/>
              </a:rPr>
              <a:t>HĐ 2:</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rot="19085362">
            <a:off x="16781087" y="51402"/>
            <a:ext cx="1169115" cy="1867817"/>
          </a:xfrm>
          <a:prstGeom prst="rect">
            <a:avLst/>
          </a:prstGeom>
        </p:spPr>
      </p:pic>
      <p:pic>
        <p:nvPicPr>
          <p:cNvPr id="6" name="Picture 5"/>
          <p:cNvPicPr>
            <a:picLocks noChangeAspect="1"/>
          </p:cNvPicPr>
          <p:nvPr/>
        </p:nvPicPr>
        <p:blipFill>
          <a:blip r:embed="rId3"/>
          <a:stretch>
            <a:fillRect/>
          </a:stretch>
        </p:blipFill>
        <p:spPr>
          <a:xfrm>
            <a:off x="533400" y="4360746"/>
            <a:ext cx="6000531" cy="5181600"/>
          </a:xfrm>
          <a:prstGeom prst="rect">
            <a:avLst/>
          </a:prstGeom>
        </p:spPr>
      </p:pic>
      <p:grpSp>
        <p:nvGrpSpPr>
          <p:cNvPr id="8" name="Group 7"/>
          <p:cNvGrpSpPr/>
          <p:nvPr/>
        </p:nvGrpSpPr>
        <p:grpSpPr>
          <a:xfrm>
            <a:off x="533400" y="376444"/>
            <a:ext cx="17612174" cy="3425113"/>
            <a:chOff x="381000" y="400987"/>
            <a:chExt cx="17612174" cy="3425113"/>
          </a:xfrm>
        </p:grpSpPr>
        <p:sp>
          <p:nvSpPr>
            <p:cNvPr id="4" name="Rectangle 3"/>
            <p:cNvSpPr/>
            <p:nvPr/>
          </p:nvSpPr>
          <p:spPr>
            <a:xfrm>
              <a:off x="381000" y="1240777"/>
              <a:ext cx="17612174" cy="2585323"/>
            </a:xfrm>
            <a:prstGeom prst="rect">
              <a:avLst/>
            </a:prstGeom>
          </p:spPr>
          <p:txBody>
            <a:bodyPr wrap="square">
              <a:spAutoFit/>
            </a:bodyPr>
            <a:lstStyle/>
            <a:p>
              <a:pPr>
                <a:lnSpc>
                  <a:spcPct val="150000"/>
                </a:lnSpc>
              </a:pPr>
              <a:r>
                <a:rPr lang="vi-VN" sz="3600">
                  <a:solidFill>
                    <a:srgbClr val="000000"/>
                  </a:solidFill>
                </a:rPr>
                <a:t>a) Hình chiếu </a:t>
              </a:r>
              <a:r>
                <a:rPr lang="vi-VN" sz="3600" i="1">
                  <a:solidFill>
                    <a:srgbClr val="000000"/>
                  </a:solidFill>
                </a:rPr>
                <a:t>O’</a:t>
              </a:r>
              <a:r>
                <a:rPr lang="vi-VN" sz="3600">
                  <a:solidFill>
                    <a:srgbClr val="000000"/>
                  </a:solidFill>
                </a:rPr>
                <a:t> của điểm </a:t>
              </a:r>
              <a:r>
                <a:rPr lang="vi-VN" sz="3600" i="1">
                  <a:solidFill>
                    <a:srgbClr val="000000"/>
                  </a:solidFill>
                </a:rPr>
                <a:t>O</a:t>
              </a:r>
              <a:r>
                <a:rPr lang="vi-VN" sz="3600">
                  <a:solidFill>
                    <a:srgbClr val="000000"/>
                  </a:solidFill>
                </a:rPr>
                <a:t> có nằm trên đoạn </a:t>
              </a:r>
              <a:r>
                <a:rPr lang="vi-VN" sz="3600" i="1">
                  <a:solidFill>
                    <a:srgbClr val="000000"/>
                  </a:solidFill>
                </a:rPr>
                <a:t>A’C’</a:t>
              </a:r>
              <a:r>
                <a:rPr lang="vi-VN" sz="3600">
                  <a:solidFill>
                    <a:srgbClr val="000000"/>
                  </a:solidFill>
                </a:rPr>
                <a:t> hay không?</a:t>
              </a:r>
            </a:p>
            <a:p>
              <a:pPr>
                <a:lnSpc>
                  <a:spcPct val="150000"/>
                </a:lnSpc>
              </a:pPr>
              <a:r>
                <a:rPr lang="vi-VN" sz="3600">
                  <a:solidFill>
                    <a:srgbClr val="000000"/>
                  </a:solidFill>
                </a:rPr>
                <a:t>b) Hình chiếu của hai song cửa </a:t>
              </a:r>
              <a:r>
                <a:rPr lang="vi-VN" sz="3600" i="1">
                  <a:solidFill>
                    <a:srgbClr val="000000"/>
                  </a:solidFill>
                </a:rPr>
                <a:t>AB </a:t>
              </a:r>
              <a:r>
                <a:rPr lang="vi-VN" sz="3600">
                  <a:solidFill>
                    <a:srgbClr val="000000"/>
                  </a:solidFill>
                </a:rPr>
                <a:t>và </a:t>
              </a:r>
              <a:r>
                <a:rPr lang="vi-VN" sz="3600" i="1">
                  <a:solidFill>
                    <a:srgbClr val="000000"/>
                  </a:solidFill>
                </a:rPr>
                <a:t>CD</a:t>
              </a:r>
              <a:r>
                <a:rPr lang="vi-VN" sz="3600">
                  <a:solidFill>
                    <a:srgbClr val="000000"/>
                  </a:solidFill>
                </a:rPr>
                <a:t> như thế nào với nhau?</a:t>
              </a:r>
            </a:p>
            <a:p>
              <a:pPr>
                <a:lnSpc>
                  <a:spcPct val="150000"/>
                </a:lnSpc>
              </a:pPr>
              <a:r>
                <a:rPr lang="vi-VN" sz="3600">
                  <a:solidFill>
                    <a:srgbClr val="000000"/>
                  </a:solidFill>
                </a:rPr>
                <a:t>c) Hình chiếu </a:t>
              </a:r>
              <a:r>
                <a:rPr lang="vi-VN" sz="3600" i="1">
                  <a:solidFill>
                    <a:srgbClr val="000000"/>
                  </a:solidFill>
                </a:rPr>
                <a:t>O’</a:t>
              </a:r>
              <a:r>
                <a:rPr lang="vi-VN" sz="3600">
                  <a:solidFill>
                    <a:srgbClr val="000000"/>
                  </a:solidFill>
                </a:rPr>
                <a:t> của điểm </a:t>
              </a:r>
              <a:r>
                <a:rPr lang="vi-VN" sz="3600" i="1">
                  <a:solidFill>
                    <a:srgbClr val="000000"/>
                  </a:solidFill>
                </a:rPr>
                <a:t>O</a:t>
              </a:r>
              <a:r>
                <a:rPr lang="vi-VN" sz="3600">
                  <a:solidFill>
                    <a:srgbClr val="000000"/>
                  </a:solidFill>
                </a:rPr>
                <a:t> có phải là trung điểm của đoạn </a:t>
              </a:r>
              <a:r>
                <a:rPr lang="vi-VN" sz="3600" i="1">
                  <a:solidFill>
                    <a:srgbClr val="000000"/>
                  </a:solidFill>
                </a:rPr>
                <a:t>A’C’</a:t>
              </a:r>
              <a:r>
                <a:rPr lang="vi-VN" sz="3600">
                  <a:solidFill>
                    <a:srgbClr val="000000"/>
                  </a:solidFill>
                </a:rPr>
                <a:t> hay không?</a:t>
              </a:r>
            </a:p>
          </p:txBody>
        </p:sp>
        <p:sp>
          <p:nvSpPr>
            <p:cNvPr id="7" name="Rectangle 6"/>
            <p:cNvSpPr/>
            <p:nvPr/>
          </p:nvSpPr>
          <p:spPr>
            <a:xfrm>
              <a:off x="1828800" y="400987"/>
              <a:ext cx="11822243" cy="923330"/>
            </a:xfrm>
            <a:prstGeom prst="rect">
              <a:avLst/>
            </a:prstGeom>
          </p:spPr>
          <p:txBody>
            <a:bodyPr wrap="square">
              <a:spAutoFit/>
            </a:bodyPr>
            <a:lstStyle/>
            <a:p>
              <a:pPr lvl="0">
                <a:lnSpc>
                  <a:spcPct val="150000"/>
                </a:lnSpc>
              </a:pPr>
              <a:r>
                <a:rPr lang="vi-VN" sz="3600">
                  <a:solidFill>
                    <a:srgbClr val="000000"/>
                  </a:solidFill>
                </a:rPr>
                <a:t>Quan sát Hình 4.56a và trả lời các câu hỏi sau:</a:t>
              </a:r>
            </a:p>
          </p:txBody>
        </p:sp>
      </p:grpSp>
      <p:sp>
        <p:nvSpPr>
          <p:cNvPr id="10" name="Rectangle 9"/>
          <p:cNvSpPr/>
          <p:nvPr/>
        </p:nvSpPr>
        <p:spPr>
          <a:xfrm>
            <a:off x="7467600" y="5089845"/>
            <a:ext cx="10091707" cy="4452501"/>
          </a:xfrm>
          <a:prstGeom prst="rect">
            <a:avLst/>
          </a:prstGeom>
        </p:spPr>
        <p:txBody>
          <a:bodyPr wrap="square">
            <a:spAutoFit/>
          </a:bodyPr>
          <a:lstStyle/>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a) Hình chiếu O' của điểm O nằm trên đoạn A'C'.</a:t>
            </a:r>
          </a:p>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b) Hình chiếu của hai song cửa AB và CD lần lượt là A'B' và C'D', chúng song song với nhau.</a:t>
            </a:r>
          </a:p>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c) Hình chiếu O' của điểm O là trung điểm của đoạn A'C'.</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12115800" y="4152900"/>
            <a:ext cx="1237838" cy="677108"/>
          </a:xfrm>
          <a:prstGeom prst="rect">
            <a:avLst/>
          </a:prstGeom>
        </p:spPr>
        <p:txBody>
          <a:bodyPr wrap="none">
            <a:spAutoFit/>
          </a:bodyPr>
          <a:lstStyle/>
          <a:p>
            <a:pPr lvl="0" algn="ctr">
              <a:defRPr/>
            </a:pPr>
            <a:r>
              <a:rPr lang="vi-VN" sz="3800" b="1" u="sng">
                <a:solidFill>
                  <a:schemeClr val="tx2"/>
                </a:solidFill>
              </a:rPr>
              <a:t>Giải</a:t>
            </a:r>
            <a:r>
              <a:rPr lang="en-US" sz="3800" b="1" u="sng">
                <a:solidFill>
                  <a:schemeClr val="tx2"/>
                </a:solidFill>
              </a:rPr>
              <a:t>:</a:t>
            </a:r>
            <a:endParaRPr lang="en-US" sz="3800" b="1" u="sng" dirty="0">
              <a:solidFill>
                <a:schemeClr val="tx2"/>
              </a:solidFill>
            </a:endParaRPr>
          </a:p>
        </p:txBody>
      </p:sp>
      <p:pic>
        <p:nvPicPr>
          <p:cNvPr id="11" name="Picture 10"/>
          <p:cNvPicPr>
            <a:picLocks noChangeAspect="1"/>
          </p:cNvPicPr>
          <p:nvPr/>
        </p:nvPicPr>
        <p:blipFill>
          <a:blip r:embed="rId4"/>
          <a:stretch>
            <a:fillRect/>
          </a:stretch>
        </p:blipFill>
        <p:spPr>
          <a:xfrm>
            <a:off x="16889798" y="9087319"/>
            <a:ext cx="1275763" cy="1145668"/>
          </a:xfrm>
          <a:prstGeom prst="rect">
            <a:avLst/>
          </a:prstGeom>
        </p:spPr>
      </p:pic>
    </p:spTree>
    <p:extLst>
      <p:ext uri="{BB962C8B-B14F-4D97-AF65-F5344CB8AC3E}">
        <p14:creationId xmlns:p14="http://schemas.microsoft.com/office/powerpoint/2010/main" val="320636673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fade">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117" y="1123012"/>
            <a:ext cx="17562142" cy="8839200"/>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9"/>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457200" y="508754"/>
            <a:ext cx="811883" cy="614258"/>
          </a:xfrm>
          <a:prstGeom prst="rect">
            <a:avLst/>
          </a:prstGeom>
        </p:spPr>
      </p:pic>
      <p:sp>
        <p:nvSpPr>
          <p:cNvPr id="11" name="Rectangle 10"/>
          <p:cNvSpPr/>
          <p:nvPr/>
        </p:nvSpPr>
        <p:spPr>
          <a:xfrm>
            <a:off x="7293399" y="-21861"/>
            <a:ext cx="3637571" cy="1084912"/>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43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TÍNH</a:t>
            </a:r>
            <a:r>
              <a:rPr kumimoji="0" lang="en-US" sz="43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CHẤT</a:t>
            </a:r>
            <a:endParaRPr kumimoji="0" lang="en-US" sz="43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595703" y="1277469"/>
            <a:ext cx="17032965" cy="4247317"/>
          </a:xfrm>
          <a:prstGeom prst="rect">
            <a:avLst/>
          </a:prstGeom>
        </p:spPr>
        <p:txBody>
          <a:bodyPr wrap="square">
            <a:spAutoFit/>
          </a:bodyPr>
          <a:lstStyle/>
          <a:p>
            <a:pPr marL="571500" lvl="0" indent="-571500" algn="just">
              <a:lnSpc>
                <a:spcPct val="150000"/>
              </a:lnSpc>
              <a:buFontTx/>
              <a:buChar char="-"/>
              <a:defRPr/>
            </a:pPr>
            <a:r>
              <a:rPr lang="vi-VN" sz="3600">
                <a:ea typeface="Times New Roman" panose="02020603050405020304" pitchFamily="18" charset="0"/>
                <a:cs typeface="Arial" panose="020B0604020202020204" pitchFamily="34" charset="0"/>
              </a:rPr>
              <a:t>Phép chiếu song song biến ba điểm thẳng hàng thành ba điểm thẳng hàng và không làm thay đổi thứ tự ba điểm đó. Phép chiếu song song biến đường thẳng thành đường thẳng, tia thành tia, đoạn thẳng thành đoạn thẳng.</a:t>
            </a:r>
            <a:endParaRPr lang="en-US" sz="3600">
              <a:ea typeface="Times New Roman" panose="02020603050405020304" pitchFamily="18" charset="0"/>
              <a:cs typeface="Arial" panose="020B0604020202020204" pitchFamily="34" charset="0"/>
            </a:endParaRPr>
          </a:p>
          <a:p>
            <a:pPr marL="571500" lvl="0" indent="-571500" algn="just">
              <a:lnSpc>
                <a:spcPct val="150000"/>
              </a:lnSpc>
              <a:buFontTx/>
              <a:buChar char="-"/>
              <a:defRPr/>
            </a:pPr>
            <a:r>
              <a:rPr lang="vi-VN" sz="3600">
                <a:ea typeface="Times New Roman" panose="02020603050405020304" pitchFamily="18" charset="0"/>
                <a:cs typeface="Arial" panose="020B0604020202020204" pitchFamily="34" charset="0"/>
              </a:rPr>
              <a:t>Phép chiếu song song biến hai đường thẳng song song thành hai đường thẳng song song hoặc trùng nhau.</a:t>
            </a:r>
            <a:endParaRPr lang="en-US" sz="3600">
              <a:ea typeface="Times New Roman" panose="02020603050405020304" pitchFamily="18" charset="0"/>
              <a:cs typeface="Arial" panose="020B0604020202020204" pitchFamily="34" charset="0"/>
            </a:endParaRPr>
          </a:p>
        </p:txBody>
      </p:sp>
      <p:sp>
        <p:nvSpPr>
          <p:cNvPr id="6" name="Rectangle 2"/>
          <p:cNvSpPr>
            <a:spLocks noChangeArrowheads="1"/>
          </p:cNvSpPr>
          <p:nvPr/>
        </p:nvSpPr>
        <p:spPr bwMode="auto">
          <a:xfrm>
            <a:off x="2438400" y="6502070"/>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658312" y="5727506"/>
            <a:ext cx="8945372" cy="3818886"/>
          </a:xfrm>
          <a:prstGeom prst="rect">
            <a:avLst/>
          </a:prstGeom>
        </p:spPr>
      </p:pic>
      <p:sp>
        <p:nvSpPr>
          <p:cNvPr id="7" name="Rectangle 6"/>
          <p:cNvSpPr/>
          <p:nvPr/>
        </p:nvSpPr>
        <p:spPr>
          <a:xfrm>
            <a:off x="595703" y="5501796"/>
            <a:ext cx="7917704" cy="4247317"/>
          </a:xfrm>
          <a:prstGeom prst="rect">
            <a:avLst/>
          </a:prstGeom>
        </p:spPr>
        <p:txBody>
          <a:bodyPr wrap="square">
            <a:spAutoFit/>
          </a:bodyPr>
          <a:lstStyle/>
          <a:p>
            <a:pPr marL="571500" lvl="0" indent="-571500" algn="just">
              <a:lnSpc>
                <a:spcPct val="150000"/>
              </a:lnSpc>
              <a:buFontTx/>
              <a:buChar char="-"/>
              <a:defRPr/>
            </a:pPr>
            <a:r>
              <a:rPr lang="vi-VN" sz="3600">
                <a:solidFill>
                  <a:prstClr val="black"/>
                </a:solidFill>
                <a:ea typeface="Times New Roman" panose="02020603050405020304" pitchFamily="18" charset="0"/>
                <a:cs typeface="Arial" panose="020B0604020202020204" pitchFamily="34" charset="0"/>
              </a:rPr>
              <a:t>Phép chiếu song song giữ nguyên tỉ số độ dài của hai đoạn thẳng cùng nằm trên một đường thẳng hoặc nằm trên hai đường thẳng song song.</a:t>
            </a:r>
          </a:p>
        </p:txBody>
      </p:sp>
      <p:pic>
        <p:nvPicPr>
          <p:cNvPr id="14" name="Picture 13">
            <a:extLst>
              <a:ext uri="{FF2B5EF4-FFF2-40B4-BE49-F238E27FC236}">
                <a16:creationId xmlns:a16="http://schemas.microsoft.com/office/drawing/2014/main" id="{26C8D2C3-54BE-421E-5E1F-0555C6AC680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284318" y="9359891"/>
            <a:ext cx="788823" cy="788823"/>
          </a:xfrm>
          <a:prstGeom prst="rect">
            <a:avLst/>
          </a:prstGeom>
        </p:spPr>
      </p:pic>
    </p:spTree>
    <p:extLst>
      <p:ext uri="{BB962C8B-B14F-4D97-AF65-F5344CB8AC3E}">
        <p14:creationId xmlns:p14="http://schemas.microsoft.com/office/powerpoint/2010/main" val="109785599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630731" y="424167"/>
            <a:ext cx="1405113" cy="1317293"/>
          </a:xfrm>
          <a:prstGeom prst="rect">
            <a:avLst/>
          </a:prstGeom>
        </p:spPr>
      </p:pic>
      <p:sp>
        <p:nvSpPr>
          <p:cNvPr id="15" name="TextBox 14"/>
          <p:cNvSpPr txBox="1"/>
          <p:nvPr/>
        </p:nvSpPr>
        <p:spPr>
          <a:xfrm>
            <a:off x="533400" y="2090050"/>
            <a:ext cx="17068800"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noProof="0">
                <a:solidFill>
                  <a:srgbClr val="000000"/>
                </a:solidFill>
                <a:latin typeface="Arial" panose="020B0604020202020204" pitchFamily="34" charset="0"/>
                <a:ea typeface="Calibri" panose="020F0502020204030204" pitchFamily="34" charset="0"/>
                <a:cs typeface="Times New Roman" panose="02020603050405020304" pitchFamily="18" charset="0"/>
              </a:rPr>
              <a:t>Hình chiếu của hai đường thẳng cắt nhau có phải là hai đường thẳng cắt nhau hay không?</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4541" y="4750270"/>
            <a:ext cx="15242331" cy="1938992"/>
          </a:xfrm>
          <a:prstGeom prst="rect">
            <a:avLst/>
          </a:prstGeom>
        </p:spPr>
        <p:txBody>
          <a:bodyPr wrap="square">
            <a:spAutoFit/>
          </a:bodyPr>
          <a:lstStyle/>
          <a:p>
            <a:pPr lvl="0" algn="just">
              <a:lnSpc>
                <a:spcPct val="150000"/>
              </a:lnSpc>
              <a:spcAft>
                <a:spcPts val="800"/>
              </a:spcAft>
            </a:pPr>
            <a:r>
              <a:rPr lang="vi-VN" sz="4000">
                <a:solidFill>
                  <a:prstClr val="black"/>
                </a:solidFill>
                <a:ea typeface="Arial" panose="020B0604020202020204" pitchFamily="34" charset="0"/>
                <a:cs typeface="Arial" panose="020B0604020202020204" pitchFamily="34" charset="0"/>
              </a:rPr>
              <a:t>Hình chiếu của hai đường thẳng cắt nhau có thể cắt nhau hoặc chéo nhau.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6" name="Right Arrow 5"/>
          <p:cNvSpPr/>
          <p:nvPr/>
        </p:nvSpPr>
        <p:spPr>
          <a:xfrm>
            <a:off x="1295400" y="5097992"/>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2"/>
          <a:stretch>
            <a:fillRect/>
          </a:stretch>
        </p:blipFill>
        <p:spPr>
          <a:xfrm>
            <a:off x="15849600" y="7103690"/>
            <a:ext cx="1547272" cy="2307010"/>
          </a:xfrm>
          <a:prstGeom prst="rect">
            <a:avLst/>
          </a:prstGeom>
        </p:spPr>
      </p:pic>
      <p:grpSp>
        <p:nvGrpSpPr>
          <p:cNvPr id="3" name="Group 2"/>
          <p:cNvGrpSpPr/>
          <p:nvPr/>
        </p:nvGrpSpPr>
        <p:grpSpPr>
          <a:xfrm>
            <a:off x="400987" y="729083"/>
            <a:ext cx="3427466" cy="1061617"/>
            <a:chOff x="727974" y="587302"/>
            <a:chExt cx="3427466" cy="1061617"/>
          </a:xfrm>
        </p:grpSpPr>
        <p:pic>
          <p:nvPicPr>
            <p:cNvPr id="7" name="Picture 6"/>
            <p:cNvPicPr>
              <a:picLocks noChangeAspect="1"/>
            </p:cNvPicPr>
            <p:nvPr/>
          </p:nvPicPr>
          <p:blipFill>
            <a:blip r:embed="rId3"/>
            <a:stretch>
              <a:fillRect/>
            </a:stretch>
          </p:blipFill>
          <p:spPr>
            <a:xfrm rot="20977493">
              <a:off x="727974" y="587302"/>
              <a:ext cx="677652" cy="1008844"/>
            </a:xfrm>
            <a:prstGeom prst="rect">
              <a:avLst/>
            </a:prstGeom>
          </p:spPr>
        </p:pic>
        <p:sp>
          <p:nvSpPr>
            <p:cNvPr id="2" name="Rectangle 1"/>
            <p:cNvSpPr/>
            <p:nvPr/>
          </p:nvSpPr>
          <p:spPr>
            <a:xfrm>
              <a:off x="1490928" y="941033"/>
              <a:ext cx="266451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HỎI: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2"/>
          <p:cNvGrpSpPr/>
          <p:nvPr/>
        </p:nvGrpSpPr>
        <p:grpSpPr>
          <a:xfrm>
            <a:off x="-1447800" y="9420589"/>
            <a:ext cx="20834242" cy="1818911"/>
            <a:chOff x="0" y="0"/>
            <a:chExt cx="3762534" cy="328484"/>
          </a:xfrm>
        </p:grpSpPr>
        <p:sp>
          <p:nvSpPr>
            <p:cNvPr id="16"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Tree>
    <p:extLst>
      <p:ext uri="{BB962C8B-B14F-4D97-AF65-F5344CB8AC3E}">
        <p14:creationId xmlns:p14="http://schemas.microsoft.com/office/powerpoint/2010/main" val="40879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6400" y="-2095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5" name="Google Shape;558;p31"/>
          <p:cNvSpPr txBox="1">
            <a:spLocks/>
          </p:cNvSpPr>
          <p:nvPr/>
        </p:nvSpPr>
        <p:spPr>
          <a:xfrm>
            <a:off x="5410200" y="495300"/>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a:ln>
                  <a:noFill/>
                </a:ln>
                <a:solidFill>
                  <a:schemeClr val="tx1"/>
                </a:solidFill>
                <a:effectLst/>
                <a:uLnTx/>
                <a:uFillTx/>
                <a:latin typeface="Arial"/>
                <a:cs typeface="Londrina Solid"/>
                <a:sym typeface="Londrina Solid"/>
              </a:rPr>
              <a:t>KHỞI</a:t>
            </a:r>
            <a:r>
              <a:rPr kumimoji="0" lang="en-US" sz="6000" b="1" i="0" u="none" strike="noStrike" kern="0" cap="none" spc="0" normalizeH="0" noProof="0" dirty="0">
                <a:ln>
                  <a:noFill/>
                </a:ln>
                <a:solidFill>
                  <a:schemeClr val="tx1"/>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chemeClr val="tx1"/>
              </a:solidFill>
              <a:effectLst/>
              <a:uLnTx/>
              <a:uFillTx/>
              <a:latin typeface="Arial"/>
              <a:cs typeface="Londrina Solid"/>
              <a:sym typeface="Londrina Solid"/>
            </a:endParaRPr>
          </a:p>
        </p:txBody>
      </p:sp>
      <p:sp>
        <p:nvSpPr>
          <p:cNvPr id="7" name="Rectangle 6"/>
          <p:cNvSpPr/>
          <p:nvPr/>
        </p:nvSpPr>
        <p:spPr>
          <a:xfrm>
            <a:off x="639580" y="2234162"/>
            <a:ext cx="16992600" cy="1839606"/>
          </a:xfrm>
          <a:prstGeom prst="rect">
            <a:avLst/>
          </a:prstGeom>
        </p:spPr>
        <p:txBody>
          <a:bodyPr wrap="square">
            <a:spAutoFit/>
          </a:bodyPr>
          <a:lstStyle/>
          <a:p>
            <a:pPr algn="just">
              <a:lnSpc>
                <a:spcPct val="150000"/>
              </a:lnSpc>
              <a:spcBef>
                <a:spcPts val="600"/>
              </a:spcBef>
              <a:spcAft>
                <a:spcPts val="800"/>
              </a:spcAft>
            </a:pPr>
            <a:r>
              <a:rPr lang="vi-VN" sz="4000">
                <a:ea typeface="Calibri" panose="020F0502020204030204" pitchFamily="34" charset="0"/>
                <a:cs typeface="Times New Roman" panose="02020603050405020304" pitchFamily="18" charset="0"/>
              </a:rPr>
              <a:t>Trong bóng đá, công nghệ Goal-line được sử dụng để xác định xem bóng đá hoàn toàn vượt qua vạch vôi hay chưa, từ đó giúp trọng tài đưa ra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4193" y="495300"/>
            <a:ext cx="1624352" cy="1425681"/>
          </a:xfrm>
          <a:prstGeom prst="rect">
            <a:avLst/>
          </a:prstGeom>
        </p:spPr>
      </p:pic>
      <p:pic>
        <p:nvPicPr>
          <p:cNvPr id="13"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59705" y="8638256"/>
            <a:ext cx="1600200" cy="1142827"/>
          </a:xfrm>
          <a:prstGeom prst="rect">
            <a:avLst/>
          </a:prstGeom>
        </p:spPr>
      </p:pic>
      <p:pic>
        <p:nvPicPr>
          <p:cNvPr id="14" name="Picture 2">
            <a:extLst>
              <a:ext uri="{FF2B5EF4-FFF2-40B4-BE49-F238E27FC236}">
                <a16:creationId xmlns:a16="http://schemas.microsoft.com/office/drawing/2014/main" id="{DDC3A8FF-83CB-4F64-8638-2434EDC2CB42}"/>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078200" y="376011"/>
            <a:ext cx="1142945" cy="1262289"/>
          </a:xfrm>
          <a:prstGeom prst="rect">
            <a:avLst/>
          </a:prstGeom>
        </p:spPr>
      </p:pic>
      <p:pic>
        <p:nvPicPr>
          <p:cNvPr id="4" name="Picture 3"/>
          <p:cNvPicPr>
            <a:picLocks noChangeAspect="1"/>
          </p:cNvPicPr>
          <p:nvPr/>
        </p:nvPicPr>
        <p:blipFill>
          <a:blip r:embed="rId6"/>
          <a:stretch>
            <a:fillRect/>
          </a:stretch>
        </p:blipFill>
        <p:spPr>
          <a:xfrm>
            <a:off x="10210800" y="4441510"/>
            <a:ext cx="7241750" cy="5121590"/>
          </a:xfrm>
          <a:prstGeom prst="rect">
            <a:avLst/>
          </a:prstGeom>
        </p:spPr>
      </p:pic>
      <p:sp>
        <p:nvSpPr>
          <p:cNvPr id="15" name="5-Point Star 14"/>
          <p:cNvSpPr/>
          <p:nvPr/>
        </p:nvSpPr>
        <p:spPr>
          <a:xfrm rot="20935591">
            <a:off x="17065538" y="9103864"/>
            <a:ext cx="853910" cy="842272"/>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670810" y="4024848"/>
            <a:ext cx="8777990" cy="3785652"/>
          </a:xfrm>
          <a:prstGeom prst="rect">
            <a:avLst/>
          </a:prstGeom>
        </p:spPr>
        <p:txBody>
          <a:bodyPr wrap="square">
            <a:spAutoFit/>
          </a:bodyPr>
          <a:lstStyle/>
          <a:p>
            <a:pPr lvl="0" algn="just">
              <a:lnSpc>
                <a:spcPct val="150000"/>
              </a:lnSpc>
              <a:spcBef>
                <a:spcPts val="600"/>
              </a:spcBef>
              <a:spcAft>
                <a:spcPts val="800"/>
              </a:spcAft>
            </a:pPr>
            <a:r>
              <a:rPr lang="vi-VN" sz="4000">
                <a:solidFill>
                  <a:prstClr val="black"/>
                </a:solidFill>
                <a:ea typeface="Calibri" panose="020F0502020204030204" pitchFamily="34" charset="0"/>
                <a:cs typeface="Times New Roman" panose="02020603050405020304" pitchFamily="18" charset="0"/>
              </a:rPr>
              <a:t>quyết định về một bàn thắng có được ghi hay không. Yếu tố hình học nào cho ta biết quả bóng đã vượt qua vạch vôi hay chưa?</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753680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399078" y="394842"/>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609600" y="800100"/>
            <a:ext cx="2338771" cy="1053993"/>
            <a:chOff x="609600" y="1498707"/>
            <a:chExt cx="213360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1857513" cy="90159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65" name="Picture 64"/>
          <p:cNvPicPr>
            <a:picLocks noChangeAspect="1"/>
          </p:cNvPicPr>
          <p:nvPr/>
        </p:nvPicPr>
        <p:blipFill>
          <a:blip r:embed="rId4"/>
          <a:stretch>
            <a:fillRect/>
          </a:stretch>
        </p:blipFill>
        <p:spPr>
          <a:xfrm rot="20439982">
            <a:off x="16501173" y="199581"/>
            <a:ext cx="1397935" cy="2479909"/>
          </a:xfrm>
          <a:prstGeom prst="rect">
            <a:avLst/>
          </a:prstGeom>
        </p:spPr>
      </p:pic>
      <p:pic>
        <p:nvPicPr>
          <p:cNvPr id="70" name="Picture 69"/>
          <p:cNvPicPr>
            <a:picLocks noChangeAspect="1"/>
          </p:cNvPicPr>
          <p:nvPr/>
        </p:nvPicPr>
        <p:blipFill>
          <a:blip r:embed="rId5"/>
          <a:stretch>
            <a:fillRect/>
          </a:stretch>
        </p:blipFill>
        <p:spPr>
          <a:xfrm>
            <a:off x="16992600" y="8577433"/>
            <a:ext cx="1069918" cy="1595267"/>
          </a:xfrm>
          <a:prstGeom prst="rect">
            <a:avLst/>
          </a:prstGeom>
        </p:spPr>
      </p:pic>
      <p:grpSp>
        <p:nvGrpSpPr>
          <p:cNvPr id="16" name="Group 15"/>
          <p:cNvGrpSpPr/>
          <p:nvPr/>
        </p:nvGrpSpPr>
        <p:grpSpPr>
          <a:xfrm>
            <a:off x="6204284" y="495300"/>
            <a:ext cx="3111405" cy="1053993"/>
            <a:chOff x="609600" y="1498707"/>
            <a:chExt cx="2838454" cy="1053993"/>
          </a:xfrm>
          <a:solidFill>
            <a:schemeClr val="accent6">
              <a:lumMod val="60000"/>
              <a:lumOff val="40000"/>
            </a:schemeClr>
          </a:solidFill>
        </p:grpSpPr>
        <p:sp>
          <p:nvSpPr>
            <p:cNvPr id="18" name="Rounded Rectangle 17"/>
            <p:cNvSpPr/>
            <p:nvPr/>
          </p:nvSpPr>
          <p:spPr>
            <a:xfrm>
              <a:off x="609600" y="1548063"/>
              <a:ext cx="2838454"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768685" y="1498707"/>
              <a:ext cx="2145601" cy="90159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nl-NL" sz="40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1</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0" name="Group 19"/>
          <p:cNvGrpSpPr/>
          <p:nvPr/>
        </p:nvGrpSpPr>
        <p:grpSpPr>
          <a:xfrm>
            <a:off x="533400" y="5384907"/>
            <a:ext cx="3481839" cy="1206393"/>
            <a:chOff x="609600" y="1498707"/>
            <a:chExt cx="3176392" cy="1053993"/>
          </a:xfrm>
          <a:solidFill>
            <a:schemeClr val="accent6">
              <a:lumMod val="60000"/>
              <a:lumOff val="40000"/>
            </a:schemeClr>
          </a:solidFill>
        </p:grpSpPr>
        <p:sp>
          <p:nvSpPr>
            <p:cNvPr id="21" name="Rounded Rectangle 20"/>
            <p:cNvSpPr/>
            <p:nvPr/>
          </p:nvSpPr>
          <p:spPr>
            <a:xfrm>
              <a:off x="609600" y="1548063"/>
              <a:ext cx="3017307"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68685" y="1498707"/>
              <a:ext cx="3017307" cy="787697"/>
            </a:xfrm>
            <a:prstGeom prst="rect">
              <a:avLst/>
            </a:prstGeom>
            <a:noFill/>
            <a:ln>
              <a:noFill/>
            </a:ln>
          </p:spPr>
          <p:txBody>
            <a:bodyPr wrap="square">
              <a:spAutoFit/>
            </a:bodyPr>
            <a:lstStyle/>
            <a:p>
              <a:pPr lvl="0">
                <a:lnSpc>
                  <a:spcPct val="150000"/>
                </a:lnSpc>
                <a:defRPr/>
              </a:pPr>
              <a:r>
                <a:rPr lang="nl-NL" sz="4000" b="1">
                  <a:solidFill>
                    <a:srgbClr val="000000"/>
                  </a:solidFill>
                  <a:latin typeface="Arial" panose="020B0604020202020204" pitchFamily="34" charset="0"/>
                  <a:ea typeface="Calibri" panose="020F0502020204030204" pitchFamily="34" charset="0"/>
                  <a:cs typeface="Arial" panose="020B0604020202020204" pitchFamily="34" charset="0"/>
                </a:rPr>
                <a:t>Luyện tập 2:</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3" name="Group 22"/>
          <p:cNvGrpSpPr/>
          <p:nvPr/>
        </p:nvGrpSpPr>
        <p:grpSpPr>
          <a:xfrm>
            <a:off x="6291475" y="4927707"/>
            <a:ext cx="3111405" cy="1053993"/>
            <a:chOff x="609600" y="1498707"/>
            <a:chExt cx="2838454" cy="1053993"/>
          </a:xfrm>
          <a:solidFill>
            <a:schemeClr val="accent6">
              <a:lumMod val="60000"/>
              <a:lumOff val="40000"/>
            </a:schemeClr>
          </a:solidFill>
        </p:grpSpPr>
        <p:sp>
          <p:nvSpPr>
            <p:cNvPr id="24" name="Rounded Rectangle 23"/>
            <p:cNvSpPr/>
            <p:nvPr/>
          </p:nvSpPr>
          <p:spPr>
            <a:xfrm>
              <a:off x="609600" y="1548063"/>
              <a:ext cx="2838454"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768685" y="1498707"/>
              <a:ext cx="2145601" cy="90159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nl-NL" sz="40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E99A1F7D-EC8A-4887-84FF-F8552CF0B8A3}"/>
              </a:ext>
            </a:extLst>
          </p:cNvPr>
          <p:cNvSpPr/>
          <p:nvPr/>
        </p:nvSpPr>
        <p:spPr>
          <a:xfrm>
            <a:off x="430454" y="1714500"/>
            <a:ext cx="16790746" cy="3313664"/>
          </a:xfrm>
          <a:prstGeom prst="rect">
            <a:avLst/>
          </a:prstGeom>
        </p:spPr>
        <p:txBody>
          <a:bodyPr wrap="square">
            <a:spAutoFit/>
          </a:bodyPr>
          <a:lstStyle/>
          <a:p>
            <a:pPr algn="just">
              <a:lnSpc>
                <a:spcPct val="150000"/>
              </a:lnSpc>
            </a:pPr>
            <a:r>
              <a:rPr lang="vi-VN" sz="3600">
                <a:ea typeface="Calibri" panose="020F0502020204030204" pitchFamily="34" charset="0"/>
                <a:cs typeface="Arial" panose="020B0604020202020204" pitchFamily="34" charset="0"/>
              </a:rPr>
              <a:t>Cho hình lăng trụ tam giác ABC.A</a:t>
            </a:r>
            <a:r>
              <a:rPr lang="en-US" sz="3600">
                <a:latin typeface="Arial" panose="020B0604020202020204" pitchFamily="34" charset="0"/>
                <a:ea typeface="Calibri" panose="020F0502020204030204" pitchFamily="34" charset="0"/>
                <a:cs typeface="Arial" panose="020B0604020202020204" pitchFamily="34" charset="0"/>
              </a:rPr>
              <a:t>’</a:t>
            </a:r>
            <a:r>
              <a:rPr lang="vi-VN" sz="3600">
                <a:ea typeface="Calibri" panose="020F0502020204030204" pitchFamily="34" charset="0"/>
                <a:cs typeface="Arial" panose="020B0604020202020204" pitchFamily="34" charset="0"/>
              </a:rPr>
              <a:t>B</a:t>
            </a:r>
            <a:r>
              <a:rPr lang="en-US" sz="3600">
                <a:latin typeface="Arial" panose="020B0604020202020204" pitchFamily="34" charset="0"/>
                <a:ea typeface="Calibri" panose="020F0502020204030204" pitchFamily="34" charset="0"/>
                <a:cs typeface="Arial" panose="020B0604020202020204" pitchFamily="34" charset="0"/>
              </a:rPr>
              <a:t>’</a:t>
            </a:r>
            <a:r>
              <a:rPr lang="vi-VN" sz="3600">
                <a:ea typeface="Calibri" panose="020F0502020204030204" pitchFamily="34" charset="0"/>
                <a:cs typeface="Arial" panose="020B0604020202020204" pitchFamily="34" charset="0"/>
              </a:rPr>
              <a:t>C</a:t>
            </a:r>
            <a:r>
              <a:rPr lang="en-US" sz="3600">
                <a:latin typeface="Arial" panose="020B0604020202020204" pitchFamily="34" charset="0"/>
                <a:ea typeface="Calibri" panose="020F0502020204030204" pitchFamily="34" charset="0"/>
                <a:cs typeface="Arial" panose="020B0604020202020204" pitchFamily="34" charset="0"/>
              </a:rPr>
              <a:t>’</a:t>
            </a:r>
            <a:endParaRPr lang="vi-VN" sz="3600">
              <a:ea typeface="Calibri" panose="020F0502020204030204" pitchFamily="34" charset="0"/>
              <a:cs typeface="Arial" panose="020B0604020202020204" pitchFamily="34" charset="0"/>
            </a:endParaRPr>
          </a:p>
          <a:p>
            <a:pPr algn="just">
              <a:lnSpc>
                <a:spcPct val="150000"/>
              </a:lnSpc>
            </a:pPr>
            <a:r>
              <a:rPr lang="vi-VN" sz="3600">
                <a:ea typeface="Calibri" panose="020F0502020204030204" pitchFamily="34" charset="0"/>
                <a:cs typeface="Arial" panose="020B0604020202020204" pitchFamily="34" charset="0"/>
              </a:rPr>
              <a:t>a) Xác định hình chiếu của điểm A trên mặt phẳng (A'B'C') theo phương CC'</a:t>
            </a:r>
            <a:endParaRPr lang="en-US" sz="3600">
              <a:ea typeface="Calibri" panose="020F0502020204030204" pitchFamily="34" charset="0"/>
              <a:cs typeface="Arial" panose="020B0604020202020204" pitchFamily="34" charset="0"/>
            </a:endParaRPr>
          </a:p>
          <a:p>
            <a:pPr algn="just">
              <a:lnSpc>
                <a:spcPct val="150000"/>
              </a:lnSpc>
            </a:pPr>
            <a:r>
              <a:rPr lang="vi-VN" sz="3600">
                <a:ea typeface="Calibri" panose="020F0502020204030204" pitchFamily="34" charset="0"/>
                <a:cs typeface="Arial" panose="020B0604020202020204" pitchFamily="34" charset="0"/>
              </a:rPr>
              <a:t>b) Gọi M là một điểm thuộc đoạn thẳng AB. Xác định hình chiếu của M trên mặt phẳng (A'B'C') theo phương CC') .</a:t>
            </a:r>
          </a:p>
        </p:txBody>
      </p:sp>
      <p:sp>
        <p:nvSpPr>
          <p:cNvPr id="28" name="Rectangle 27">
            <a:extLst>
              <a:ext uri="{FF2B5EF4-FFF2-40B4-BE49-F238E27FC236}">
                <a16:creationId xmlns:a16="http://schemas.microsoft.com/office/drawing/2014/main" id="{B95B24B7-F792-487D-A1CA-595E2E8FD187}"/>
              </a:ext>
            </a:extLst>
          </p:cNvPr>
          <p:cNvSpPr/>
          <p:nvPr/>
        </p:nvSpPr>
        <p:spPr>
          <a:xfrm>
            <a:off x="430454" y="6596777"/>
            <a:ext cx="17247946" cy="1651671"/>
          </a:xfrm>
          <a:prstGeom prst="rect">
            <a:avLst/>
          </a:prstGeom>
        </p:spPr>
        <p:txBody>
          <a:bodyPr wrap="square">
            <a:spAutoFit/>
          </a:bodyPr>
          <a:lstStyle/>
          <a:p>
            <a:pPr lvl="0" algn="just">
              <a:lnSpc>
                <a:spcPct val="150000"/>
              </a:lnSpc>
              <a:defRPr/>
            </a:pPr>
            <a:r>
              <a:rPr lang="vi-VN" sz="3600">
                <a:solidFill>
                  <a:prstClr val="black"/>
                </a:solidFill>
                <a:ea typeface="Calibri" panose="020F0502020204030204" pitchFamily="34" charset="0"/>
                <a:cs typeface="Times New Roman" panose="02020603050405020304" pitchFamily="18" charset="0"/>
              </a:rPr>
              <a:t>Cho hình hộp ABCD.EFGH (H.4.58</a:t>
            </a:r>
            <a:r>
              <a:rPr lang="en-US" sz="3600">
                <a:solidFill>
                  <a:prstClr val="black"/>
                </a:solidFill>
                <a:ea typeface="Calibri" panose="020F0502020204030204" pitchFamily="34" charset="0"/>
                <a:cs typeface="Times New Roman" panose="02020603050405020304" pitchFamily="18" charset="0"/>
              </a:rPr>
              <a:t> SGK</a:t>
            </a:r>
            <a:r>
              <a:rPr lang="vi-VN" sz="3600">
                <a:solidFill>
                  <a:prstClr val="black"/>
                </a:solidFill>
                <a:ea typeface="Calibri" panose="020F0502020204030204" pitchFamily="34" charset="0"/>
                <a:cs typeface="Times New Roman" panose="02020603050405020304" pitchFamily="18" charset="0"/>
              </a:rPr>
              <a:t>). Xác định hình chiếu của điểm A trên mặt phẳng (CDHG) theo phương BC và theo phương BG.</a:t>
            </a:r>
          </a:p>
        </p:txBody>
      </p:sp>
    </p:spTree>
    <p:extLst>
      <p:ext uri="{BB962C8B-B14F-4D97-AF65-F5344CB8AC3E}">
        <p14:creationId xmlns:p14="http://schemas.microsoft.com/office/powerpoint/2010/main" val="39100700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399078" y="394842"/>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609600" y="800100"/>
            <a:ext cx="2338771" cy="1053993"/>
            <a:chOff x="609600" y="1498707"/>
            <a:chExt cx="213360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1857513" cy="90159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65" name="Picture 64"/>
          <p:cNvPicPr>
            <a:picLocks noChangeAspect="1"/>
          </p:cNvPicPr>
          <p:nvPr/>
        </p:nvPicPr>
        <p:blipFill>
          <a:blip r:embed="rId4"/>
          <a:stretch>
            <a:fillRect/>
          </a:stretch>
        </p:blipFill>
        <p:spPr>
          <a:xfrm rot="20439982">
            <a:off x="16501173" y="199581"/>
            <a:ext cx="1397935" cy="2479909"/>
          </a:xfrm>
          <a:prstGeom prst="rect">
            <a:avLst/>
          </a:prstGeom>
        </p:spPr>
      </p:pic>
      <p:pic>
        <p:nvPicPr>
          <p:cNvPr id="70" name="Picture 69"/>
          <p:cNvPicPr>
            <a:picLocks noChangeAspect="1"/>
          </p:cNvPicPr>
          <p:nvPr/>
        </p:nvPicPr>
        <p:blipFill>
          <a:blip r:embed="rId5"/>
          <a:stretch>
            <a:fillRect/>
          </a:stretch>
        </p:blipFill>
        <p:spPr>
          <a:xfrm>
            <a:off x="16992600" y="8577433"/>
            <a:ext cx="1069918" cy="1595267"/>
          </a:xfrm>
          <a:prstGeom prst="rect">
            <a:avLst/>
          </a:prstGeom>
        </p:spPr>
      </p:pic>
      <p:grpSp>
        <p:nvGrpSpPr>
          <p:cNvPr id="16" name="Group 15"/>
          <p:cNvGrpSpPr/>
          <p:nvPr/>
        </p:nvGrpSpPr>
        <p:grpSpPr>
          <a:xfrm>
            <a:off x="6204284" y="495300"/>
            <a:ext cx="3111405" cy="1053993"/>
            <a:chOff x="609600" y="1498707"/>
            <a:chExt cx="2838454" cy="1053993"/>
          </a:xfrm>
          <a:solidFill>
            <a:schemeClr val="accent6">
              <a:lumMod val="60000"/>
              <a:lumOff val="40000"/>
            </a:schemeClr>
          </a:solidFill>
        </p:grpSpPr>
        <p:sp>
          <p:nvSpPr>
            <p:cNvPr id="18" name="Rounded Rectangle 17"/>
            <p:cNvSpPr/>
            <p:nvPr/>
          </p:nvSpPr>
          <p:spPr>
            <a:xfrm>
              <a:off x="609600" y="1548063"/>
              <a:ext cx="2838454"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768685" y="1498707"/>
              <a:ext cx="2145601" cy="90159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nl-NL" sz="40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3</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0" name="Group 19"/>
          <p:cNvGrpSpPr/>
          <p:nvPr/>
        </p:nvGrpSpPr>
        <p:grpSpPr>
          <a:xfrm>
            <a:off x="533400" y="5384907"/>
            <a:ext cx="3481839" cy="1206393"/>
            <a:chOff x="609600" y="1498707"/>
            <a:chExt cx="3176392" cy="1053993"/>
          </a:xfrm>
          <a:solidFill>
            <a:schemeClr val="accent6">
              <a:lumMod val="60000"/>
              <a:lumOff val="40000"/>
            </a:schemeClr>
          </a:solidFill>
        </p:grpSpPr>
        <p:sp>
          <p:nvSpPr>
            <p:cNvPr id="21" name="Rounded Rectangle 20"/>
            <p:cNvSpPr/>
            <p:nvPr/>
          </p:nvSpPr>
          <p:spPr>
            <a:xfrm>
              <a:off x="609600" y="1548063"/>
              <a:ext cx="3017307"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68685" y="1498707"/>
              <a:ext cx="3017307" cy="787697"/>
            </a:xfrm>
            <a:prstGeom prst="rect">
              <a:avLst/>
            </a:prstGeom>
            <a:noFill/>
            <a:ln>
              <a:noFill/>
            </a:ln>
          </p:spPr>
          <p:txBody>
            <a:bodyPr wrap="square">
              <a:spAutoFit/>
            </a:bodyPr>
            <a:lstStyle/>
            <a:p>
              <a:pPr lvl="0">
                <a:lnSpc>
                  <a:spcPct val="150000"/>
                </a:lnSpc>
                <a:defRPr/>
              </a:pPr>
              <a:r>
                <a:rPr lang="nl-NL" sz="4000" b="1">
                  <a:solidFill>
                    <a:srgbClr val="000000"/>
                  </a:solidFill>
                  <a:latin typeface="Arial" panose="020B0604020202020204" pitchFamily="34" charset="0"/>
                  <a:ea typeface="Calibri" panose="020F0502020204030204" pitchFamily="34" charset="0"/>
                  <a:cs typeface="Arial" panose="020B0604020202020204" pitchFamily="34" charset="0"/>
                </a:rPr>
                <a:t>Luyện tập 3:</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3" name="Group 22"/>
          <p:cNvGrpSpPr/>
          <p:nvPr/>
        </p:nvGrpSpPr>
        <p:grpSpPr>
          <a:xfrm>
            <a:off x="6291475" y="4927707"/>
            <a:ext cx="3111405" cy="1053993"/>
            <a:chOff x="609600" y="1498707"/>
            <a:chExt cx="2838454" cy="1053993"/>
          </a:xfrm>
          <a:solidFill>
            <a:schemeClr val="accent6">
              <a:lumMod val="60000"/>
              <a:lumOff val="40000"/>
            </a:schemeClr>
          </a:solidFill>
        </p:grpSpPr>
        <p:sp>
          <p:nvSpPr>
            <p:cNvPr id="24" name="Rounded Rectangle 23"/>
            <p:cNvSpPr/>
            <p:nvPr/>
          </p:nvSpPr>
          <p:spPr>
            <a:xfrm>
              <a:off x="609600" y="1548063"/>
              <a:ext cx="2838454"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768685" y="1498707"/>
              <a:ext cx="2145601" cy="90159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nl-NL" sz="40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4</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E99A1F7D-EC8A-4887-84FF-F8552CF0B8A3}"/>
              </a:ext>
            </a:extLst>
          </p:cNvPr>
          <p:cNvSpPr/>
          <p:nvPr/>
        </p:nvSpPr>
        <p:spPr>
          <a:xfrm>
            <a:off x="430454" y="1714500"/>
            <a:ext cx="16790746" cy="2482667"/>
          </a:xfrm>
          <a:prstGeom prst="rect">
            <a:avLst/>
          </a:prstGeom>
        </p:spPr>
        <p:txBody>
          <a:bodyPr wrap="square">
            <a:spAutoFit/>
          </a:bodyPr>
          <a:lstStyle/>
          <a:p>
            <a:pPr lvl="0" algn="just">
              <a:lnSpc>
                <a:spcPct val="150000"/>
              </a:lnSpc>
            </a:pPr>
            <a:r>
              <a:rPr lang="vi-VN" sz="3600">
                <a:solidFill>
                  <a:prstClr val="black"/>
                </a:solidFill>
                <a:ea typeface="Calibri" panose="020F0502020204030204" pitchFamily="34" charset="0"/>
                <a:cs typeface="Arial" panose="020B0604020202020204" pitchFamily="34" charset="0"/>
              </a:rPr>
              <a:t>Cho tam giác ABC có M là trung điểm của BC. Một phép chiếu song song biến tam giác ABC thành tam giác A'B'C', biến M thành M'. Chứng minh rằng A'M' là đường trung tuyến của tam giác A'B'C' (H.4.62).</a:t>
            </a:r>
          </a:p>
        </p:txBody>
      </p:sp>
      <p:sp>
        <p:nvSpPr>
          <p:cNvPr id="28" name="Rectangle 27">
            <a:extLst>
              <a:ext uri="{FF2B5EF4-FFF2-40B4-BE49-F238E27FC236}">
                <a16:creationId xmlns:a16="http://schemas.microsoft.com/office/drawing/2014/main" id="{B95B24B7-F792-487D-A1CA-595E2E8FD187}"/>
              </a:ext>
            </a:extLst>
          </p:cNvPr>
          <p:cNvSpPr/>
          <p:nvPr/>
        </p:nvSpPr>
        <p:spPr>
          <a:xfrm>
            <a:off x="430454" y="6596777"/>
            <a:ext cx="17247946" cy="2482667"/>
          </a:xfrm>
          <a:prstGeom prst="rect">
            <a:avLst/>
          </a:prstGeom>
        </p:spPr>
        <p:txBody>
          <a:bodyPr wrap="square">
            <a:spAutoFit/>
          </a:bodyPr>
          <a:lstStyle/>
          <a:p>
            <a:pPr lvl="0" algn="just">
              <a:lnSpc>
                <a:spcPct val="150000"/>
              </a:lnSpc>
            </a:pPr>
            <a:r>
              <a:rPr lang="vi-VN" sz="3600">
                <a:solidFill>
                  <a:prstClr val="black"/>
                </a:solidFill>
                <a:ea typeface="Calibri" panose="020F0502020204030204" pitchFamily="34" charset="0"/>
                <a:cs typeface="Times New Roman" panose="02020603050405020304" pitchFamily="18" charset="0"/>
              </a:rPr>
              <a:t>Một phép chiếu song song biến tam giác ABC thành tam giác A’B’C’, biến M thành M’. Chứng minh rằng phép chiếu đó biến đường trung bình của tam giác ABC thành đường trung bình của tam giác A’B’C’.</a:t>
            </a:r>
          </a:p>
        </p:txBody>
      </p:sp>
    </p:spTree>
    <p:extLst>
      <p:ext uri="{BB962C8B-B14F-4D97-AF65-F5344CB8AC3E}">
        <p14:creationId xmlns:p14="http://schemas.microsoft.com/office/powerpoint/2010/main" val="302120717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88987"/>
            <a:ext cx="1242133" cy="1275537"/>
          </a:xfrm>
          <a:prstGeom prst="rect">
            <a:avLst/>
          </a:prstGeom>
        </p:spPr>
      </p:pic>
      <p:grpSp>
        <p:nvGrpSpPr>
          <p:cNvPr id="20" name="Group 19"/>
          <p:cNvGrpSpPr/>
          <p:nvPr/>
        </p:nvGrpSpPr>
        <p:grpSpPr>
          <a:xfrm>
            <a:off x="5943803" y="376818"/>
            <a:ext cx="6096000" cy="914400"/>
            <a:chOff x="1554480" y="876300"/>
            <a:chExt cx="6096000" cy="1143000"/>
          </a:xfrm>
          <a:solidFill>
            <a:schemeClr val="accent5">
              <a:lumMod val="75000"/>
            </a:schemeClr>
          </a:solidFill>
        </p:grpSpPr>
        <p:sp>
          <p:nvSpPr>
            <p:cNvPr id="21" name="Flowchart: Terminator 20"/>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126503" y="987956"/>
              <a:ext cx="4974439"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2 (SGK </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 tr97)</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10" name="Rectangle 9"/>
          <p:cNvSpPr/>
          <p:nvPr/>
        </p:nvSpPr>
        <p:spPr>
          <a:xfrm>
            <a:off x="739823" y="1485900"/>
            <a:ext cx="16992397" cy="1754326"/>
          </a:xfrm>
          <a:prstGeom prst="rect">
            <a:avLst/>
          </a:prstGeom>
        </p:spPr>
        <p:txBody>
          <a:bodyPr wrap="square">
            <a:spAutoFit/>
          </a:bodyPr>
          <a:lstStyle/>
          <a:p>
            <a:pPr algn="just">
              <a:lnSpc>
                <a:spcPct val="150000"/>
              </a:lnSpc>
            </a:pPr>
            <a:r>
              <a:rPr lang="vi-VN" sz="3600">
                <a:ea typeface="Calibri" panose="020F0502020204030204" pitchFamily="34" charset="0"/>
                <a:cs typeface="Times New Roman" panose="02020603050405020304" pitchFamily="18" charset="0"/>
              </a:rPr>
              <a:t>Cho hình bình hành ABCD và gọi A'B'C'D' là hình chiếu của ABCD trên mặt phẳng (P) theo phương d (H.4.60). Chứng minh rằng tứ giác A'B'C'D là hình bình hành.</a:t>
            </a:r>
          </a:p>
        </p:txBody>
      </p:sp>
      <p:sp>
        <p:nvSpPr>
          <p:cNvPr id="23" name="Oval Callout 22"/>
          <p:cNvSpPr/>
          <p:nvPr/>
        </p:nvSpPr>
        <p:spPr>
          <a:xfrm>
            <a:off x="11107816" y="3542240"/>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prstClr val="black"/>
                </a:solidFill>
              </a:rPr>
              <a:t>Giải</a:t>
            </a:r>
            <a:endParaRPr lang="en-US" sz="3600" b="1" dirty="0">
              <a:solidFill>
                <a:prstClr val="black"/>
              </a:solidFill>
            </a:endParaRPr>
          </a:p>
        </p:txBody>
      </p:sp>
      <p:grpSp>
        <p:nvGrpSpPr>
          <p:cNvPr id="40" name="Group 2"/>
          <p:cNvGrpSpPr/>
          <p:nvPr/>
        </p:nvGrpSpPr>
        <p:grpSpPr>
          <a:xfrm>
            <a:off x="-1425317" y="9572989"/>
            <a:ext cx="20834242" cy="1818911"/>
            <a:chOff x="0" y="0"/>
            <a:chExt cx="3762534" cy="328484"/>
          </a:xfrm>
        </p:grpSpPr>
        <p:sp>
          <p:nvSpPr>
            <p:cNvPr id="4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6" name="Picture 18">
            <a:extLst>
              <a:ext uri="{FF2B5EF4-FFF2-40B4-BE49-F238E27FC236}">
                <a16:creationId xmlns:a16="http://schemas.microsoft.com/office/drawing/2014/main" id="{DD4F2F3D-F518-46CE-A579-47E14EF1E470}"/>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383000" y="8496300"/>
            <a:ext cx="1447800" cy="1528388"/>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81000" y="4316915"/>
            <a:ext cx="5343543" cy="4865185"/>
          </a:xfrm>
          <a:prstGeom prst="rect">
            <a:avLst/>
          </a:prstGeom>
        </p:spPr>
      </p:pic>
      <p:sp>
        <p:nvSpPr>
          <p:cNvPr id="4" name="Rectangle 3"/>
          <p:cNvSpPr/>
          <p:nvPr/>
        </p:nvSpPr>
        <p:spPr>
          <a:xfrm>
            <a:off x="6083613" y="4723207"/>
            <a:ext cx="11648607" cy="4311437"/>
          </a:xfrm>
          <a:prstGeom prst="rect">
            <a:avLst/>
          </a:prstGeom>
        </p:spPr>
        <p:txBody>
          <a:bodyPr wrap="square">
            <a:spAutoFit/>
          </a:bodyPr>
          <a:lstStyle/>
          <a:p>
            <a:pPr algn="just">
              <a:lnSpc>
                <a:spcPct val="150000"/>
              </a:lnSpc>
              <a:spcAft>
                <a:spcPts val="500"/>
              </a:spcAft>
            </a:pPr>
            <a:r>
              <a:rPr lang="vi-VN" sz="3600"/>
              <a:t>Vì ABCD là hình bình hành nên AB song song với CD, do đó hình chiếu của AB là A'B' song song với hình chiếu của CD là C'D'. Tương tự A'D' song song với B'C'.</a:t>
            </a:r>
          </a:p>
          <a:p>
            <a:pPr algn="just">
              <a:lnSpc>
                <a:spcPct val="150000"/>
              </a:lnSpc>
              <a:spcAft>
                <a:spcPts val="500"/>
              </a:spcAft>
            </a:pPr>
            <a:r>
              <a:rPr lang="vi-VN" sz="3600"/>
              <a:t>Tứ giác A'B'C'D' có A'B' </a:t>
            </a:r>
            <a:r>
              <a:rPr lang="en-US" sz="3600"/>
              <a:t>//</a:t>
            </a:r>
            <a:r>
              <a:rPr lang="vi-VN" sz="3600"/>
              <a:t>C'D' và A'D' </a:t>
            </a:r>
            <a:r>
              <a:rPr lang="en-US" sz="3600"/>
              <a:t>//</a:t>
            </a:r>
            <a:r>
              <a:rPr lang="vi-VN" sz="3600"/>
              <a:t> B'C' nên nó là hình bình hành.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TẬP </a:t>
            </a: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418474" y="1865174"/>
            <a:ext cx="17342119" cy="1754326"/>
          </a:xfrm>
          <a:prstGeom prst="rect">
            <a:avLst/>
          </a:prstGeom>
        </p:spPr>
        <p:txBody>
          <a:bodyPr wrap="square">
            <a:spAutoFit/>
          </a:bodyPr>
          <a:lstStyle/>
          <a:p>
            <a:pPr lvl="0" algn="just">
              <a:lnSpc>
                <a:spcPct val="150000"/>
              </a:lnSpc>
            </a:pPr>
            <a:r>
              <a:rPr lang="vi-VN" sz="3600">
                <a:solidFill>
                  <a:prstClr val="black"/>
                </a:solidFill>
                <a:ea typeface="Calibri" panose="020F0502020204030204" pitchFamily="34" charset="0"/>
                <a:cs typeface="Times New Roman" panose="02020603050405020304" pitchFamily="18" charset="0"/>
              </a:rPr>
              <a:t>Chứng minh rằng hình chiếu song song của một hình thang là một hình thang (H.4.61).</a:t>
            </a:r>
          </a:p>
        </p:txBody>
      </p:sp>
      <p:pic>
        <p:nvPicPr>
          <p:cNvPr id="7" name="Picture 6"/>
          <p:cNvPicPr>
            <a:picLocks noChangeAspect="1"/>
          </p:cNvPicPr>
          <p:nvPr/>
        </p:nvPicPr>
        <p:blipFill>
          <a:blip r:embed="rId3"/>
          <a:stretch>
            <a:fillRect/>
          </a:stretch>
        </p:blipFill>
        <p:spPr>
          <a:xfrm>
            <a:off x="381000" y="274482"/>
            <a:ext cx="1493752" cy="1143178"/>
          </a:xfrm>
          <a:prstGeom prst="rect">
            <a:avLst/>
          </a:prstGeom>
        </p:spPr>
      </p:pic>
      <p:pic>
        <p:nvPicPr>
          <p:cNvPr id="8" name="Picture 7"/>
          <p:cNvPicPr>
            <a:picLocks noChangeAspect="1"/>
          </p:cNvPicPr>
          <p:nvPr/>
        </p:nvPicPr>
        <p:blipFill>
          <a:blip r:embed="rId4"/>
          <a:stretch>
            <a:fillRect/>
          </a:stretch>
        </p:blipFill>
        <p:spPr>
          <a:xfrm>
            <a:off x="16611600" y="371872"/>
            <a:ext cx="1253517" cy="99077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4484724"/>
            <a:ext cx="5354697" cy="5078376"/>
          </a:xfrm>
          <a:prstGeom prst="rect">
            <a:avLst/>
          </a:prstGeom>
        </p:spPr>
      </p:pic>
      <p:sp>
        <p:nvSpPr>
          <p:cNvPr id="13" name="Oval Callout 12"/>
          <p:cNvSpPr/>
          <p:nvPr/>
        </p:nvSpPr>
        <p:spPr>
          <a:xfrm>
            <a:off x="11204397" y="3086100"/>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prstClr val="black"/>
                </a:solidFill>
              </a:rPr>
              <a:t>Giải</a:t>
            </a:r>
            <a:endParaRPr lang="en-US" sz="3600" b="1" dirty="0">
              <a:solidFill>
                <a:prstClr val="black"/>
              </a:solidFill>
            </a:endParaRPr>
          </a:p>
        </p:txBody>
      </p:sp>
      <p:sp>
        <p:nvSpPr>
          <p:cNvPr id="6" name="Rectangle 5"/>
          <p:cNvSpPr/>
          <p:nvPr/>
        </p:nvSpPr>
        <p:spPr>
          <a:xfrm>
            <a:off x="6248400" y="4355802"/>
            <a:ext cx="11512194" cy="5283498"/>
          </a:xfrm>
          <a:prstGeom prst="rect">
            <a:avLst/>
          </a:prstGeom>
        </p:spPr>
        <p:txBody>
          <a:bodyPr wrap="square">
            <a:spAutoFit/>
          </a:bodyPr>
          <a:lstStyle/>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Hình thang ABCD có AB // CD, A'B'C'D' là hình chiếu song song của ABCD trên mặt phẳng (P) theo phương d (Hình 4.61).</a:t>
            </a:r>
          </a:p>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Vì ABCD là hình thang có AB // CD, do đó hình chiếu của AB là A'B' song song với hình chiếu của CD là C'D'.</a:t>
            </a:r>
          </a:p>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Tứ giác A'B'C'D' có A'B' // C'D' nên nó là hình thang.</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3">
            <a:extLst>
              <a:ext uri="{FF2B5EF4-FFF2-40B4-BE49-F238E27FC236}">
                <a16:creationId xmlns:a16="http://schemas.microsoft.com/office/drawing/2014/main" id="{96E85870-286D-4CCC-AA6B-47C2AF4CDE6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0198387">
            <a:off x="273391" y="9370933"/>
            <a:ext cx="683278" cy="1004820"/>
          </a:xfrm>
          <a:prstGeom prst="rect">
            <a:avLst/>
          </a:prstGeom>
        </p:spPr>
      </p:pic>
    </p:spTree>
    <p:extLst>
      <p:ext uri="{BB962C8B-B14F-4D97-AF65-F5344CB8AC3E}">
        <p14:creationId xmlns:p14="http://schemas.microsoft.com/office/powerpoint/2010/main" val="312480747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5" dur="500"/>
                                        <p:tgtEl>
                                          <p:spTgt spid="6">
                                            <p:txEl>
                                              <p:pRg st="0" end="0"/>
                                            </p:txEl>
                                          </p:spTgt>
                                        </p:tgtEl>
                                      </p:cBhvr>
                                    </p:animEffect>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additive="base">
                                        <p:cTn id="2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left)">
                                      <p:cBhvr>
                                        <p:cTn id="3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932563" y="300304"/>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3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tr98)</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5814792">
            <a:off x="653335" y="-136159"/>
            <a:ext cx="1158449" cy="1703601"/>
          </a:xfrm>
          <a:prstGeom prst="rect">
            <a:avLst/>
          </a:prstGeom>
        </p:spPr>
      </p:pic>
      <p:sp>
        <p:nvSpPr>
          <p:cNvPr id="7" name="Rectangle 6"/>
          <p:cNvSpPr/>
          <p:nvPr/>
        </p:nvSpPr>
        <p:spPr>
          <a:xfrm>
            <a:off x="533400" y="1395286"/>
            <a:ext cx="17157628" cy="2585323"/>
          </a:xfrm>
          <a:prstGeom prst="rect">
            <a:avLst/>
          </a:prstGeom>
        </p:spPr>
        <p:txBody>
          <a:bodyPr wrap="square">
            <a:spAutoFit/>
          </a:bodyPr>
          <a:lstStyle/>
          <a:p>
            <a:pPr lvl="0" algn="just">
              <a:lnSpc>
                <a:spcPct val="150000"/>
              </a:lnSpc>
            </a:pPr>
            <a:r>
              <a:rPr lang="vi-VN" sz="3600">
                <a:solidFill>
                  <a:prstClr val="black"/>
                </a:solidFill>
                <a:ea typeface="Calibri" panose="020F0502020204030204" pitchFamily="34" charset="0"/>
                <a:cs typeface="Arial" panose="020B0604020202020204" pitchFamily="34" charset="0"/>
              </a:rPr>
              <a:t>Cho tam giác ABC có M là trung điểm của BC. Một phép chiếu song song biến tam giác ABC thành tam giác A'B'C', biến M thành M'. Chứng minh rằng A'M' là đường trung tuyến của tam giác A'B'C' (H.4.62).</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Oval Callout 14"/>
          <p:cNvSpPr/>
          <p:nvPr/>
        </p:nvSpPr>
        <p:spPr>
          <a:xfrm>
            <a:off x="8104263" y="4092442"/>
            <a:ext cx="1752600" cy="8829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6432843" y="5193519"/>
                <a:ext cx="11191440" cy="5080365"/>
              </a:xfrm>
              <a:prstGeom prst="rect">
                <a:avLst/>
              </a:prstGeom>
            </p:spPr>
            <p:txBody>
              <a:bodyPr wrap="square">
                <a:spAutoFit/>
              </a:bodyPr>
              <a:lstStyle/>
              <a:p>
                <a:pPr lvl="0" algn="just">
                  <a:lnSpc>
                    <a:spcPct val="150000"/>
                  </a:lnSpc>
                </a:pPr>
                <a:r>
                  <a:rPr lang="vi-VN" sz="3600">
                    <a:solidFill>
                      <a:prstClr val="black"/>
                    </a:solidFill>
                  </a:rPr>
                  <a:t>Vì M là trung điểm của BC nên B, M, C thẳng hàng theo thứ</a:t>
                </a:r>
                <a:r>
                  <a:rPr lang="en-US" sz="3600">
                    <a:solidFill>
                      <a:prstClr val="black"/>
                    </a:solidFill>
                  </a:rPr>
                  <a:t> </a:t>
                </a:r>
                <a:r>
                  <a:rPr lang="vi-VN" sz="3600">
                    <a:solidFill>
                      <a:prstClr val="black"/>
                    </a:solidFill>
                  </a:rPr>
                  <a:t>tự đó và</a:t>
                </a:r>
                <a:r>
                  <a:rPr lang="en-US" sz="3600">
                    <a:solidFill>
                      <a:prstClr val="black"/>
                    </a:solidFill>
                  </a:rPr>
                  <a:t> </a:t>
                </a:r>
                <a14:m>
                  <m:oMath xmlns:m="http://schemas.openxmlformats.org/officeDocument/2006/math">
                    <m:f>
                      <m:fPr>
                        <m:ctrlPr>
                          <a:rPr lang="en-US" sz="3600" i="1" smtClean="0">
                            <a:solidFill>
                              <a:prstClr val="black"/>
                            </a:solidFill>
                            <a:latin typeface="Cambria Math" panose="02040503050406030204" pitchFamily="18" charset="0"/>
                          </a:rPr>
                        </m:ctrlPr>
                      </m:fPr>
                      <m:num>
                        <m:r>
                          <m:rPr>
                            <m:sty m:val="p"/>
                          </m:rPr>
                          <a:rPr lang="en-US" sz="3600" b="0" i="0" smtClean="0">
                            <a:solidFill>
                              <a:prstClr val="black"/>
                            </a:solidFill>
                            <a:latin typeface="Cambria Math" panose="02040503050406030204" pitchFamily="18" charset="0"/>
                          </a:rPr>
                          <m:t>BM</m:t>
                        </m:r>
                      </m:num>
                      <m:den>
                        <m:r>
                          <m:rPr>
                            <m:sty m:val="p"/>
                          </m:rPr>
                          <a:rPr lang="en-US" sz="3600" b="0" i="0" smtClean="0">
                            <a:solidFill>
                              <a:prstClr val="black"/>
                            </a:solidFill>
                            <a:latin typeface="Cambria Math" panose="02040503050406030204" pitchFamily="18" charset="0"/>
                          </a:rPr>
                          <m:t>MC</m:t>
                        </m:r>
                      </m:den>
                    </m:f>
                    <m:r>
                      <a:rPr lang="en-US" sz="3600" b="0" i="0" smtClean="0">
                        <a:solidFill>
                          <a:prstClr val="black"/>
                        </a:solidFill>
                        <a:latin typeface="Cambria Math" panose="02040503050406030204" pitchFamily="18" charset="0"/>
                      </a:rPr>
                      <m:t>=1</m:t>
                    </m:r>
                  </m:oMath>
                </a14:m>
                <a:r>
                  <a:rPr lang="vi-VN" sz="3600">
                    <a:solidFill>
                      <a:prstClr val="black"/>
                    </a:solidFill>
                  </a:rPr>
                  <a:t>. Do vậy B', M', C' thẳng hàng theo thứ tự đó</a:t>
                </a:r>
                <a:r>
                  <a:rPr lang="en-US" sz="3600">
                    <a:solidFill>
                      <a:prstClr val="black"/>
                    </a:solidFill>
                  </a:rPr>
                  <a:t> </a:t>
                </a:r>
                <a:r>
                  <a:rPr lang="vi-VN" sz="3600">
                    <a:solidFill>
                      <a:prstClr val="black"/>
                    </a:solidFill>
                  </a:rPr>
                  <a:t>và </a:t>
                </a:r>
                <a14:m>
                  <m:oMath xmlns:m="http://schemas.openxmlformats.org/officeDocument/2006/math">
                    <m:f>
                      <m:fPr>
                        <m:ctrlPr>
                          <a:rPr lang="en-US" sz="3600" i="1">
                            <a:solidFill>
                              <a:prstClr val="black"/>
                            </a:solidFill>
                            <a:latin typeface="Cambria Math" panose="02040503050406030204" pitchFamily="18" charset="0"/>
                          </a:rPr>
                        </m:ctrlPr>
                      </m:fPr>
                      <m:num>
                        <m:sSup>
                          <m:sSupPr>
                            <m:ctrlPr>
                              <a:rPr lang="en-US" sz="3600" b="0" i="1" smtClean="0">
                                <a:solidFill>
                                  <a:prstClr val="black"/>
                                </a:solidFill>
                                <a:latin typeface="Cambria Math" panose="02040503050406030204" pitchFamily="18" charset="0"/>
                              </a:rPr>
                            </m:ctrlPr>
                          </m:sSupPr>
                          <m:e>
                            <m:r>
                              <m:rPr>
                                <m:sty m:val="p"/>
                              </m:rPr>
                              <a:rPr lang="en-US" sz="3600" i="0">
                                <a:solidFill>
                                  <a:prstClr val="black"/>
                                </a:solidFill>
                                <a:latin typeface="Cambria Math" panose="02040503050406030204" pitchFamily="18" charset="0"/>
                              </a:rPr>
                              <m:t>B</m:t>
                            </m:r>
                          </m:e>
                          <m:sup>
                            <m:r>
                              <a:rPr lang="en-US" sz="3600" b="0" i="0" smtClean="0">
                                <a:solidFill>
                                  <a:prstClr val="black"/>
                                </a:solidFill>
                                <a:latin typeface="Cambria Math" panose="02040503050406030204" pitchFamily="18" charset="0"/>
                              </a:rPr>
                              <m:t>′</m:t>
                            </m:r>
                          </m:sup>
                        </m:sSup>
                        <m:sSup>
                          <m:sSupPr>
                            <m:ctrlPr>
                              <a:rPr lang="en-US" sz="3600" b="0" i="1" smtClean="0">
                                <a:solidFill>
                                  <a:prstClr val="black"/>
                                </a:solidFill>
                                <a:latin typeface="Cambria Math" panose="02040503050406030204" pitchFamily="18" charset="0"/>
                              </a:rPr>
                            </m:ctrlPr>
                          </m:sSupPr>
                          <m:e>
                            <m:r>
                              <m:rPr>
                                <m:sty m:val="p"/>
                              </m:rPr>
                              <a:rPr lang="en-US" sz="3600" b="0" i="0" smtClean="0">
                                <a:solidFill>
                                  <a:prstClr val="black"/>
                                </a:solidFill>
                                <a:latin typeface="Cambria Math" panose="02040503050406030204" pitchFamily="18" charset="0"/>
                              </a:rPr>
                              <m:t>M</m:t>
                            </m:r>
                          </m:e>
                          <m:sup>
                            <m:r>
                              <a:rPr lang="en-US" sz="3600" b="0" i="0" smtClean="0">
                                <a:solidFill>
                                  <a:prstClr val="black"/>
                                </a:solidFill>
                                <a:latin typeface="Cambria Math" panose="02040503050406030204" pitchFamily="18" charset="0"/>
                              </a:rPr>
                              <m:t>′</m:t>
                            </m:r>
                          </m:sup>
                        </m:sSup>
                      </m:num>
                      <m:den>
                        <m:sSup>
                          <m:sSupPr>
                            <m:ctrlPr>
                              <a:rPr lang="en-US" sz="3600" b="0" i="1" smtClean="0">
                                <a:solidFill>
                                  <a:prstClr val="black"/>
                                </a:solidFill>
                                <a:latin typeface="Cambria Math" panose="02040503050406030204" pitchFamily="18" charset="0"/>
                              </a:rPr>
                            </m:ctrlPr>
                          </m:sSupPr>
                          <m:e>
                            <m:r>
                              <m:rPr>
                                <m:sty m:val="p"/>
                              </m:rPr>
                              <a:rPr lang="en-US" sz="3600" i="0">
                                <a:solidFill>
                                  <a:prstClr val="black"/>
                                </a:solidFill>
                                <a:latin typeface="Cambria Math" panose="02040503050406030204" pitchFamily="18" charset="0"/>
                              </a:rPr>
                              <m:t>M</m:t>
                            </m:r>
                          </m:e>
                          <m:sup>
                            <m:r>
                              <a:rPr lang="en-US" sz="3600" b="0" i="0" smtClean="0">
                                <a:solidFill>
                                  <a:prstClr val="black"/>
                                </a:solidFill>
                                <a:latin typeface="Cambria Math" panose="02040503050406030204" pitchFamily="18" charset="0"/>
                              </a:rPr>
                              <m:t>′</m:t>
                            </m:r>
                          </m:sup>
                        </m:sSup>
                        <m:sSup>
                          <m:sSupPr>
                            <m:ctrlPr>
                              <a:rPr lang="en-US" sz="3600" b="0" i="1" smtClean="0">
                                <a:solidFill>
                                  <a:prstClr val="black"/>
                                </a:solidFill>
                                <a:latin typeface="Cambria Math" panose="02040503050406030204" pitchFamily="18" charset="0"/>
                              </a:rPr>
                            </m:ctrlPr>
                          </m:sSupPr>
                          <m:e>
                            <m:r>
                              <m:rPr>
                                <m:sty m:val="p"/>
                              </m:rPr>
                              <a:rPr lang="en-US" sz="3600" i="0">
                                <a:solidFill>
                                  <a:prstClr val="black"/>
                                </a:solidFill>
                                <a:latin typeface="Cambria Math" panose="02040503050406030204" pitchFamily="18" charset="0"/>
                              </a:rPr>
                              <m:t>C</m:t>
                            </m:r>
                          </m:e>
                          <m:sup>
                            <m:r>
                              <a:rPr lang="en-US" sz="3600" b="0" i="0" smtClean="0">
                                <a:solidFill>
                                  <a:prstClr val="black"/>
                                </a:solidFill>
                                <a:latin typeface="Cambria Math" panose="02040503050406030204" pitchFamily="18" charset="0"/>
                              </a:rPr>
                              <m:t>′</m:t>
                            </m:r>
                          </m:sup>
                        </m:sSup>
                      </m:den>
                    </m:f>
                    <m:r>
                      <a:rPr lang="en-US" sz="3600" i="0">
                        <a:solidFill>
                          <a:prstClr val="black"/>
                        </a:solidFill>
                        <a:latin typeface="Cambria Math" panose="02040503050406030204" pitchFamily="18" charset="0"/>
                      </a:rPr>
                      <m:t>=1</m:t>
                    </m:r>
                  </m:oMath>
                </a14:m>
                <a:r>
                  <a:rPr lang="vi-VN" sz="3600">
                    <a:solidFill>
                      <a:prstClr val="black"/>
                    </a:solidFill>
                  </a:rPr>
                  <a:t>, tức là M' là trung điểm của B'C'. Vậy A'M' là</a:t>
                </a:r>
                <a:r>
                  <a:rPr lang="en-US" sz="3600">
                    <a:solidFill>
                      <a:prstClr val="black"/>
                    </a:solidFill>
                  </a:rPr>
                  <a:t> </a:t>
                </a:r>
                <a:r>
                  <a:rPr lang="vi-VN" sz="3600">
                    <a:solidFill>
                      <a:prstClr val="black"/>
                    </a:solidFill>
                  </a:rPr>
                  <a:t>đường trung tuyến của tam giác A'B'C'.</a:t>
                </a:r>
              </a:p>
            </p:txBody>
          </p:sp>
        </mc:Choice>
        <mc:Fallback xmlns="">
          <p:sp>
            <p:nvSpPr>
              <p:cNvPr id="4" name="Rectangle 3"/>
              <p:cNvSpPr>
                <a:spLocks noRot="1" noChangeAspect="1" noMove="1" noResize="1" noEditPoints="1" noAdjustHandles="1" noChangeArrowheads="1" noChangeShapeType="1" noTextEdit="1"/>
              </p:cNvSpPr>
              <p:nvPr/>
            </p:nvSpPr>
            <p:spPr>
              <a:xfrm>
                <a:off x="6432843" y="5193519"/>
                <a:ext cx="11191440" cy="5080365"/>
              </a:xfrm>
              <a:prstGeom prst="rect">
                <a:avLst/>
              </a:prstGeom>
              <a:blipFill>
                <a:blip r:embed="rId10"/>
                <a:stretch>
                  <a:fillRect l="-1634" r="-1688" b="-1681"/>
                </a:stretch>
              </a:blipFill>
            </p:spPr>
            <p:txBody>
              <a:bodyPr/>
              <a:lstStyle/>
              <a:p>
                <a:r>
                  <a:rPr lang="en-US">
                    <a:noFill/>
                  </a:rPr>
                  <a:t> </a:t>
                </a:r>
              </a:p>
            </p:txBody>
          </p:sp>
        </mc:Fallback>
      </mc:AlternateContent>
      <p:pic>
        <p:nvPicPr>
          <p:cNvPr id="2" name="Picture 1"/>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33400" y="4610100"/>
            <a:ext cx="5093359" cy="5622919"/>
          </a:xfrm>
          <a:prstGeom prst="rect">
            <a:avLst/>
          </a:prstGeom>
        </p:spPr>
      </p:pic>
      <p:pic>
        <p:nvPicPr>
          <p:cNvPr id="16" name="Picture 15"/>
          <p:cNvPicPr>
            <a:picLocks noChangeAspect="1"/>
          </p:cNvPicPr>
          <p:nvPr/>
        </p:nvPicPr>
        <p:blipFill>
          <a:blip r:embed="rId13"/>
          <a:stretch>
            <a:fillRect/>
          </a:stretch>
        </p:blipFill>
        <p:spPr>
          <a:xfrm>
            <a:off x="16734789" y="3818771"/>
            <a:ext cx="1463327" cy="1430258"/>
          </a:xfrm>
          <a:prstGeom prst="rect">
            <a:avLst/>
          </a:prstGeom>
        </p:spPr>
      </p:pic>
    </p:spTree>
    <p:extLst>
      <p:ext uri="{BB962C8B-B14F-4D97-AF65-F5344CB8AC3E}">
        <p14:creationId xmlns:p14="http://schemas.microsoft.com/office/powerpoint/2010/main" val="154535934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LUYỆN TẬP 3</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418474" y="1790700"/>
            <a:ext cx="17342119" cy="2482667"/>
          </a:xfrm>
          <a:prstGeom prst="rect">
            <a:avLst/>
          </a:prstGeom>
        </p:spPr>
        <p:txBody>
          <a:bodyPr wrap="square">
            <a:spAutoFit/>
          </a:bodyPr>
          <a:lstStyle/>
          <a:p>
            <a:pPr lvl="0" algn="just">
              <a:lnSpc>
                <a:spcPct val="150000"/>
              </a:lnSpc>
            </a:pPr>
            <a:r>
              <a:rPr lang="vi-VN" sz="3600">
                <a:solidFill>
                  <a:prstClr val="black"/>
                </a:solidFill>
                <a:ea typeface="Calibri" panose="020F0502020204030204" pitchFamily="34" charset="0"/>
                <a:cs typeface="Times New Roman" panose="02020603050405020304" pitchFamily="18" charset="0"/>
              </a:rPr>
              <a:t>Một phép chiếu song song biến tam giác ABC thành tam giác A’B’C’, biến M thành M’. Chứng minh rằng phép chiếu đó biến đường trung bình của tam giác ABC thành đường trung bình của tam giác A’B’C’.</a:t>
            </a:r>
          </a:p>
        </p:txBody>
      </p:sp>
      <p:pic>
        <p:nvPicPr>
          <p:cNvPr id="7" name="Picture 6"/>
          <p:cNvPicPr>
            <a:picLocks noChangeAspect="1"/>
          </p:cNvPicPr>
          <p:nvPr/>
        </p:nvPicPr>
        <p:blipFill>
          <a:blip r:embed="rId3"/>
          <a:stretch>
            <a:fillRect/>
          </a:stretch>
        </p:blipFill>
        <p:spPr>
          <a:xfrm>
            <a:off x="381000" y="274482"/>
            <a:ext cx="1493752" cy="1143178"/>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959421" y="4305300"/>
            <a:ext cx="5867400" cy="5566875"/>
          </a:xfrm>
          <a:prstGeom prst="rect">
            <a:avLst/>
          </a:prstGeom>
        </p:spPr>
      </p:pic>
      <p:pic>
        <p:nvPicPr>
          <p:cNvPr id="11" name="Picture 10"/>
          <p:cNvPicPr>
            <a:picLocks noChangeAspect="1"/>
          </p:cNvPicPr>
          <p:nvPr/>
        </p:nvPicPr>
        <p:blipFill>
          <a:blip r:embed="rId6"/>
          <a:stretch>
            <a:fillRect/>
          </a:stretch>
        </p:blipFill>
        <p:spPr>
          <a:xfrm>
            <a:off x="15712385" y="6938897"/>
            <a:ext cx="1798430" cy="2925158"/>
          </a:xfrm>
          <a:prstGeom prst="rect">
            <a:avLst/>
          </a:prstGeom>
        </p:spPr>
      </p:pic>
      <p:pic>
        <p:nvPicPr>
          <p:cNvPr id="12" name="Picture 11"/>
          <p:cNvPicPr>
            <a:picLocks noChangeAspect="1"/>
          </p:cNvPicPr>
          <p:nvPr/>
        </p:nvPicPr>
        <p:blipFill>
          <a:blip r:embed="rId7"/>
          <a:stretch>
            <a:fillRect/>
          </a:stretch>
        </p:blipFill>
        <p:spPr>
          <a:xfrm>
            <a:off x="381000" y="8115300"/>
            <a:ext cx="899363" cy="2036234"/>
          </a:xfrm>
          <a:prstGeom prst="rect">
            <a:avLst/>
          </a:prstGeom>
        </p:spPr>
      </p:pic>
    </p:spTree>
    <p:extLst>
      <p:ext uri="{BB962C8B-B14F-4D97-AF65-F5344CB8AC3E}">
        <p14:creationId xmlns:p14="http://schemas.microsoft.com/office/powerpoint/2010/main" val="8467141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7" name="Picture 6"/>
          <p:cNvPicPr>
            <a:picLocks noChangeAspect="1"/>
          </p:cNvPicPr>
          <p:nvPr/>
        </p:nvPicPr>
        <p:blipFill>
          <a:blip r:embed="rId3"/>
          <a:stretch>
            <a:fillRect/>
          </a:stretch>
        </p:blipFill>
        <p:spPr>
          <a:xfrm>
            <a:off x="381000" y="274482"/>
            <a:ext cx="1493752" cy="1143178"/>
          </a:xfrm>
          <a:prstGeom prst="rect">
            <a:avLst/>
          </a:prstGeom>
        </p:spPr>
      </p:pic>
      <p:sp>
        <p:nvSpPr>
          <p:cNvPr id="13" name="Oval Callout 12"/>
          <p:cNvSpPr/>
          <p:nvPr/>
        </p:nvSpPr>
        <p:spPr>
          <a:xfrm>
            <a:off x="8093021" y="647700"/>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228600" y="1844167"/>
                <a:ext cx="17907000" cy="7642733"/>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Tam giác A'B'C' là hình chiếu của tam giác ABC trên mặt phẳng (P) theo phương d.</a:t>
                </a:r>
              </a:p>
              <a:p>
                <a:pPr marL="0" marR="0" lvl="0" indent="0" algn="just" defTabSz="914400" rtl="0" eaLnBrk="1" fontAlgn="auto" latinLnBrk="0" hangingPunct="1">
                  <a:lnSpc>
                    <a:spcPct val="150000"/>
                  </a:lnSpc>
                  <a:spcBef>
                    <a:spcPts val="0"/>
                  </a:spcBef>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Gọi M, N, P lần lượt là trung điểm của AB, BC, AC. </a:t>
                </a:r>
              </a:p>
              <a:p>
                <a:pPr marL="0" marR="0" lvl="0" indent="0" algn="just" defTabSz="914400" rtl="0" eaLnBrk="1" fontAlgn="auto" latinLnBrk="0" hangingPunct="1">
                  <a:lnSpc>
                    <a:spcPct val="150000"/>
                  </a:lnSpc>
                  <a:spcBef>
                    <a:spcPts val="0"/>
                  </a:spcBef>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đó MN, NP, MP là các đường trung bình của tam giác ABC.</a:t>
                </a:r>
              </a:p>
              <a:p>
                <a:pPr marL="0" marR="0" lvl="0" indent="0" algn="just" defTabSz="914400" rtl="0" eaLnBrk="1" fontAlgn="auto" latinLnBrk="0" hangingPunct="1">
                  <a:lnSpc>
                    <a:spcPct val="150000"/>
                  </a:lnSpc>
                  <a:spcBef>
                    <a:spcPts val="0"/>
                  </a:spcBef>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Gọi M', N', P' lần lượt là hình chiếu của M, N, P trên mặt phẳng (P) theo phương d.</a:t>
                </a:r>
              </a:p>
              <a:p>
                <a:pPr marL="0" marR="0" lvl="0" indent="0" algn="just" defTabSz="914400" rtl="0" eaLnBrk="1" fontAlgn="auto" latinLnBrk="0" hangingPunct="1">
                  <a:lnSpc>
                    <a:spcPct val="150000"/>
                  </a:lnSpc>
                  <a:spcBef>
                    <a:spcPts val="0"/>
                  </a:spcBef>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M là trung điểm của AB nên A, M, B thẳng hàng theo thứ tự đó và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m:t>
                        </m:r>
                      </m:num>
                      <m:den>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MB</m:t>
                        </m:r>
                      </m:den>
                    </m:f>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vậy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thẳng hàng theo thứ tự đó và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num>
                      <m:den>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den>
                    </m:f>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tức là M’ là trung điểm của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just" defTabSz="914400" rtl="0" eaLnBrk="1" fontAlgn="auto" latinLnBrk="0" hangingPunct="1">
                  <a:lnSpc>
                    <a:spcPct val="150000"/>
                  </a:lnSpc>
                  <a:spcBef>
                    <a:spcPts val="0"/>
                  </a:spcBef>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Chứng minh tương tự ta có N' là trung điểm của B'C' và P' là trung điểm của A'C'. </a:t>
                </a:r>
              </a:p>
              <a:p>
                <a:pPr marL="0" marR="0" lvl="0" indent="0" algn="just" defTabSz="914400" rtl="0" eaLnBrk="1" fontAlgn="auto" latinLnBrk="0" hangingPunct="1">
                  <a:lnSpc>
                    <a:spcPct val="150000"/>
                  </a:lnSpc>
                  <a:spcBef>
                    <a:spcPts val="600"/>
                  </a:spcBef>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M'N', N'P', M'P' là các đường trung bình của tam giác A'B'C'.</a:t>
                </a:r>
              </a:p>
            </p:txBody>
          </p:sp>
        </mc:Choice>
        <mc:Fallback xmlns="">
          <p:sp>
            <p:nvSpPr>
              <p:cNvPr id="6" name="Rectangle 5"/>
              <p:cNvSpPr>
                <a:spLocks noRot="1" noChangeAspect="1" noMove="1" noResize="1" noEditPoints="1" noAdjustHandles="1" noChangeArrowheads="1" noChangeShapeType="1" noTextEdit="1"/>
              </p:cNvSpPr>
              <p:nvPr/>
            </p:nvSpPr>
            <p:spPr>
              <a:xfrm>
                <a:off x="228600" y="1844167"/>
                <a:ext cx="17907000" cy="7642733"/>
              </a:xfrm>
              <a:prstGeom prst="rect">
                <a:avLst/>
              </a:prstGeom>
              <a:blipFill>
                <a:blip r:embed="rId4"/>
                <a:stretch>
                  <a:fillRect l="-1055" r="-1021" b="-798"/>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a:off x="17297400" y="8681609"/>
            <a:ext cx="609599" cy="1380184"/>
          </a:xfrm>
          <a:prstGeom prst="rect">
            <a:avLst/>
          </a:prstGeom>
        </p:spPr>
      </p:pic>
    </p:spTree>
    <p:extLst>
      <p:ext uri="{BB962C8B-B14F-4D97-AF65-F5344CB8AC3E}">
        <p14:creationId xmlns:p14="http://schemas.microsoft.com/office/powerpoint/2010/main" val="56912428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3" dur="500"/>
                                        <p:tgtEl>
                                          <p:spTgt spid="6">
                                            <p:txEl>
                                              <p:pRg st="3" end="3"/>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500"/>
                                        <p:tgtEl>
                                          <p:spTgt spid="6">
                                            <p:txEl>
                                              <p:pRg st="5" end="5"/>
                                            </p:txEl>
                                          </p:spTgt>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5" dur="500"/>
                                        <p:tgtEl>
                                          <p:spTgt spid="6">
                                            <p:txEl>
                                              <p:pRg st="6" end="6"/>
                                            </p:txEl>
                                          </p:spTgt>
                                        </p:tgtEl>
                                      </p:cBhvr>
                                    </p:animEffect>
                                  </p:childTnLst>
                                </p:cTn>
                              </p:par>
                            </p:childTnLst>
                          </p:cTn>
                        </p:par>
                        <p:par>
                          <p:cTn id="36" fill="hold">
                            <p:stCondLst>
                              <p:cond delay="4000"/>
                            </p:stCondLst>
                            <p:childTnLst>
                              <p:par>
                                <p:cTn id="37" presetID="16" presetClass="entr" presetSubtype="21" fill="hold" nodeType="after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Effect transition="in" filter="barn(inVertical)">
                                      <p:cBhvr>
                                        <p:cTn id="39"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500" b="1">
                <a:solidFill>
                  <a:prstClr val="black"/>
                </a:solidFill>
                <a:latin typeface="Arial" panose="020B0604020202020204" pitchFamily="34" charset="0"/>
                <a:cs typeface="Arial" panose="020B0604020202020204" pitchFamily="34" charset="0"/>
              </a:rPr>
              <a:t>LUYỆN TẬP</a:t>
            </a:r>
            <a:endParaRPr kumimoji="0" lang="vi-VN" sz="7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3"/>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20731249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1026671" y="2700520"/>
            <a:ext cx="16078200" cy="5016758"/>
          </a:xfrm>
          <a:prstGeom prst="rect">
            <a:avLst/>
          </a:prstGeom>
        </p:spPr>
        <p:txBody>
          <a:bodyPr wrap="square">
            <a:spAutoFit/>
          </a:bodyPr>
          <a:lstStyle/>
          <a:p>
            <a:pPr marR="30480" algn="just">
              <a:lnSpc>
                <a:spcPct val="150000"/>
              </a:lnSpc>
              <a:spcAft>
                <a:spcPts val="0"/>
              </a:spcAft>
            </a:pPr>
            <a:r>
              <a:rPr lang="fr-FR" sz="4000" b="1">
                <a:latin typeface="Arial" panose="020B0604020202020204" pitchFamily="34" charset="0"/>
                <a:ea typeface="Times New Roman" panose="02020603050405020304" pitchFamily="18" charset="0"/>
                <a:cs typeface="Arial" panose="020B0604020202020204" pitchFamily="34" charset="0"/>
              </a:rPr>
              <a:t>Câu 1. </a:t>
            </a:r>
            <a:r>
              <a:rPr lang="vi-VN" sz="4000">
                <a:ea typeface="Times New Roman" panose="02020603050405020304" pitchFamily="18" charset="0"/>
                <a:cs typeface="Arial" panose="020B0604020202020204" pitchFamily="34" charset="0"/>
              </a:rPr>
              <a:t>Qua phép chiếu song song, tính chất nào của hai đường thẳng không được bảo toàn?</a:t>
            </a:r>
          </a:p>
          <a:p>
            <a:pPr marR="30480">
              <a:lnSpc>
                <a:spcPct val="250000"/>
              </a:lnSpc>
              <a:spcAft>
                <a:spcPts val="0"/>
              </a:spcAft>
            </a:pPr>
            <a:r>
              <a:rPr lang="en-US" sz="4000">
                <a:ea typeface="Times New Roman" panose="02020603050405020304" pitchFamily="18" charset="0"/>
                <a:cs typeface="Arial" panose="020B0604020202020204" pitchFamily="34" charset="0"/>
              </a:rPr>
              <a:t>			</a:t>
            </a:r>
            <a:r>
              <a:rPr lang="vi-VN" sz="4000">
                <a:ea typeface="Times New Roman" panose="02020603050405020304" pitchFamily="18" charset="0"/>
                <a:cs typeface="Arial" panose="020B0604020202020204" pitchFamily="34" charset="0"/>
              </a:rPr>
              <a:t>A. Chéo nhau</a:t>
            </a:r>
            <a:r>
              <a:rPr lang="en-US" sz="4000">
                <a:ea typeface="Times New Roman" panose="02020603050405020304" pitchFamily="18" charset="0"/>
                <a:cs typeface="Arial" panose="020B0604020202020204" pitchFamily="34" charset="0"/>
              </a:rPr>
              <a:t>				</a:t>
            </a:r>
            <a:r>
              <a:rPr lang="vi-VN" sz="4000">
                <a:ea typeface="Times New Roman" panose="02020603050405020304" pitchFamily="18" charset="0"/>
                <a:cs typeface="Arial" panose="020B0604020202020204" pitchFamily="34" charset="0"/>
              </a:rPr>
              <a:t>B. Đồng qui</a:t>
            </a:r>
          </a:p>
          <a:p>
            <a:pPr marR="30480">
              <a:lnSpc>
                <a:spcPct val="250000"/>
              </a:lnSpc>
              <a:spcAft>
                <a:spcPts val="0"/>
              </a:spcAft>
            </a:pPr>
            <a:r>
              <a:rPr lang="en-US" sz="4000">
                <a:ea typeface="Times New Roman" panose="02020603050405020304" pitchFamily="18" charset="0"/>
                <a:cs typeface="Arial" panose="020B0604020202020204" pitchFamily="34" charset="0"/>
              </a:rPr>
              <a:t>			</a:t>
            </a:r>
            <a:r>
              <a:rPr lang="vi-VN" sz="4000">
                <a:ea typeface="Times New Roman" panose="02020603050405020304" pitchFamily="18" charset="0"/>
                <a:cs typeface="Arial" panose="020B0604020202020204" pitchFamily="34" charset="0"/>
              </a:rPr>
              <a:t>C. Song song</a:t>
            </a:r>
            <a:r>
              <a:rPr lang="en-US" sz="4000">
                <a:ea typeface="Times New Roman" panose="02020603050405020304" pitchFamily="18" charset="0"/>
                <a:cs typeface="Arial" panose="020B0604020202020204" pitchFamily="34" charset="0"/>
              </a:rPr>
              <a:t>				</a:t>
            </a:r>
            <a:r>
              <a:rPr lang="vi-VN" sz="4000">
                <a:ea typeface="Times New Roman" panose="02020603050405020304" pitchFamily="18" charset="0"/>
                <a:cs typeface="Arial" panose="020B0604020202020204" pitchFamily="34" charset="0"/>
              </a:rPr>
              <a:t>D. Thẳng hàng</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25800" y="8287848"/>
            <a:ext cx="1752600" cy="1283779"/>
          </a:xfrm>
          <a:prstGeom prst="rect">
            <a:avLst/>
          </a:prstGeom>
        </p:spPr>
      </p:pic>
      <p:sp>
        <p:nvSpPr>
          <p:cNvPr id="14" name="Rounded Rectangle 13"/>
          <p:cNvSpPr/>
          <p:nvPr/>
        </p:nvSpPr>
        <p:spPr>
          <a:xfrm>
            <a:off x="3429000" y="4878603"/>
            <a:ext cx="4206604"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089797" y="658125"/>
            <a:ext cx="8108406" cy="1078910"/>
            <a:chOff x="-4598847" y="178390"/>
            <a:chExt cx="15690559" cy="1078910"/>
          </a:xfrm>
          <a:solidFill>
            <a:schemeClr val="accent5">
              <a:lumMod val="75000"/>
            </a:schemeClr>
          </a:solidFill>
        </p:grpSpPr>
        <p:sp>
          <p:nvSpPr>
            <p:cNvPr id="12" name="Rectangle 11"/>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5269147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anim calcmode="lin" valueType="num">
                                      <p:cBhvr>
                                        <p:cTn id="1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anim calcmode="lin" valueType="num">
                                      <p:cBhvr>
                                        <p:cTn id="18"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fade">
                                      <p:cBhvr>
                                        <p:cTn id="23" dur="500"/>
                                        <p:tgtEl>
                                          <p:spTgt spid="19">
                                            <p:txEl>
                                              <p:pRg st="2" end="2"/>
                                            </p:txEl>
                                          </p:spTgt>
                                        </p:tgtEl>
                                      </p:cBhvr>
                                    </p:animEffect>
                                    <p:anim calcmode="lin" valueType="num">
                                      <p:cBhvr>
                                        <p:cTn id="24"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089797" y="658125"/>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675027" y="2255765"/>
            <a:ext cx="16861745" cy="6199711"/>
          </a:xfrm>
          <a:prstGeom prst="rect">
            <a:avLst/>
          </a:prstGeom>
        </p:spPr>
        <p:txBody>
          <a:bodyPr wrap="square">
            <a:spAutoFit/>
          </a:bodyPr>
          <a:lstStyle/>
          <a:p>
            <a:pPr algn="just">
              <a:lnSpc>
                <a:spcPct val="150000"/>
              </a:lnSpc>
              <a:spcBef>
                <a:spcPts val="1200"/>
              </a:spcBef>
              <a:spcAft>
                <a:spcPts val="800"/>
              </a:spcAft>
            </a:pPr>
            <a:r>
              <a:rPr lang="vi-VN" sz="4000" b="1">
                <a:ea typeface="Calibri" panose="020F0502020204030204" pitchFamily="34" charset="0"/>
                <a:cs typeface="Times New Roman" panose="02020603050405020304" pitchFamily="18" charset="0"/>
              </a:rPr>
              <a:t>Câu 2. </a:t>
            </a:r>
            <a:r>
              <a:rPr lang="vi-VN" sz="4000">
                <a:ea typeface="Calibri" panose="020F0502020204030204" pitchFamily="34" charset="0"/>
                <a:cs typeface="Times New Roman" panose="02020603050405020304" pitchFamily="18" charset="0"/>
              </a:rPr>
              <a:t>Cho tam giác ABC ở trong mp(</a:t>
            </a:r>
            <a:r>
              <a:rPr lang="el-GR" sz="4000">
                <a:ea typeface="Calibri" panose="020F0502020204030204" pitchFamily="34" charset="0"/>
                <a:cs typeface="Times New Roman" panose="02020603050405020304" pitchFamily="18" charset="0"/>
              </a:rPr>
              <a:t>α) </a:t>
            </a:r>
            <a:r>
              <a:rPr lang="vi-VN" sz="4000">
                <a:ea typeface="Calibri" panose="020F0502020204030204" pitchFamily="34" charset="0"/>
                <a:cs typeface="Times New Roman" panose="02020603050405020304" pitchFamily="18" charset="0"/>
              </a:rPr>
              <a:t>và phương l. Biết hình chiếu (theo phương l) của tam giác ABC lên mp( P ) không song song (</a:t>
            </a:r>
            <a:r>
              <a:rPr lang="el-GR" sz="4000">
                <a:ea typeface="Calibri" panose="020F0502020204030204" pitchFamily="34" charset="0"/>
                <a:cs typeface="Times New Roman" panose="02020603050405020304" pitchFamily="18" charset="0"/>
              </a:rPr>
              <a:t>α) </a:t>
            </a:r>
            <a:r>
              <a:rPr lang="vi-VN" sz="4000">
                <a:ea typeface="Calibri" panose="020F0502020204030204" pitchFamily="34" charset="0"/>
                <a:cs typeface="Times New Roman" panose="02020603050405020304" pitchFamily="18" charset="0"/>
              </a:rPr>
              <a:t>là một đoạn thẳng nằm trên giao tuyến. Khẳng định nào sau đây đúng?</a:t>
            </a:r>
          </a:p>
          <a:p>
            <a:pPr algn="just">
              <a:lnSpc>
                <a:spcPct val="250000"/>
              </a:lnSpc>
              <a:spcBef>
                <a:spcPts val="1200"/>
              </a:spcBef>
              <a:spcAft>
                <a:spcPts val="800"/>
              </a:spcAft>
            </a:pPr>
            <a:r>
              <a:rPr lang="en-US" sz="400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A. (</a:t>
            </a:r>
            <a:r>
              <a:rPr lang="el-GR" sz="4000">
                <a:ea typeface="Calibri" panose="020F0502020204030204" pitchFamily="34" charset="0"/>
                <a:cs typeface="Times New Roman" panose="02020603050405020304" pitchFamily="18" charset="0"/>
              </a:rPr>
              <a:t>α) // (</a:t>
            </a:r>
            <a:r>
              <a:rPr lang="vi-VN" sz="4000">
                <a:ea typeface="Calibri" panose="020F0502020204030204" pitchFamily="34" charset="0"/>
                <a:cs typeface="Times New Roman" panose="02020603050405020304" pitchFamily="18" charset="0"/>
              </a:rPr>
              <a:t>P)</a:t>
            </a:r>
            <a:r>
              <a:rPr lang="en-US" sz="400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B. (</a:t>
            </a:r>
            <a:r>
              <a:rPr lang="el-GR" sz="4000">
                <a:ea typeface="Calibri" panose="020F0502020204030204" pitchFamily="34" charset="0"/>
                <a:cs typeface="Times New Roman" panose="02020603050405020304" pitchFamily="18" charset="0"/>
              </a:rPr>
              <a:t>α) ≡ (</a:t>
            </a:r>
            <a:r>
              <a:rPr lang="vi-VN" sz="4000">
                <a:ea typeface="Calibri" panose="020F0502020204030204" pitchFamily="34" charset="0"/>
                <a:cs typeface="Times New Roman" panose="02020603050405020304" pitchFamily="18" charset="0"/>
              </a:rPr>
              <a:t>P)</a:t>
            </a:r>
          </a:p>
          <a:p>
            <a:pPr algn="just">
              <a:lnSpc>
                <a:spcPct val="250000"/>
              </a:lnSpc>
              <a:spcBef>
                <a:spcPts val="1200"/>
              </a:spcBef>
              <a:spcAft>
                <a:spcPts val="800"/>
              </a:spcAft>
            </a:pPr>
            <a:r>
              <a:rPr lang="en-US" sz="400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C. (</a:t>
            </a:r>
            <a:r>
              <a:rPr lang="el-GR" sz="4000">
                <a:ea typeface="Calibri" panose="020F0502020204030204" pitchFamily="34" charset="0"/>
                <a:cs typeface="Times New Roman" panose="02020603050405020304" pitchFamily="18" charset="0"/>
              </a:rPr>
              <a:t>α) // </a:t>
            </a:r>
            <a:r>
              <a:rPr lang="vi-VN" sz="4000">
                <a:ea typeface="Calibri" panose="020F0502020204030204" pitchFamily="34" charset="0"/>
                <a:cs typeface="Times New Roman" panose="02020603050405020304" pitchFamily="18" charset="0"/>
              </a:rPr>
              <a:t>l hoặc (</a:t>
            </a:r>
            <a:r>
              <a:rPr lang="el-GR" sz="4000">
                <a:ea typeface="Calibri" panose="020F0502020204030204" pitchFamily="34" charset="0"/>
                <a:cs typeface="Times New Roman" panose="02020603050405020304" pitchFamily="18" charset="0"/>
              </a:rPr>
              <a:t>α) ⊃ </a:t>
            </a:r>
            <a:r>
              <a:rPr lang="vi-VN" sz="4000">
                <a:ea typeface="Calibri" panose="020F0502020204030204" pitchFamily="34" charset="0"/>
                <a:cs typeface="Times New Roman" panose="02020603050405020304" pitchFamily="18" charset="0"/>
              </a:rPr>
              <a:t>l</a:t>
            </a:r>
            <a:r>
              <a:rPr lang="en-US" sz="400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D. Cả A, B, C đều sai</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25800" y="8287848"/>
            <a:ext cx="1752600" cy="1283779"/>
          </a:xfrm>
          <a:prstGeom prst="rect">
            <a:avLst/>
          </a:prstGeom>
        </p:spPr>
      </p:pic>
      <p:sp>
        <p:nvSpPr>
          <p:cNvPr id="18" name="Rounded Rectangle 17"/>
          <p:cNvSpPr/>
          <p:nvPr/>
        </p:nvSpPr>
        <p:spPr>
          <a:xfrm>
            <a:off x="2057400" y="7493169"/>
            <a:ext cx="58674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24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597240"/>
            <a:ext cx="20574000" cy="721326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3" name="Picture 5"/>
          <p:cNvPicPr>
            <a:picLocks noChangeAspect="1"/>
          </p:cNvPicPr>
          <p:nvPr/>
        </p:nvPicPr>
        <p:blipFill>
          <a:blip r:embed="rId2"/>
          <a:srcRect/>
          <a:stretch>
            <a:fillRect/>
          </a:stretch>
        </p:blipFill>
        <p:spPr>
          <a:xfrm>
            <a:off x="6324600" y="6385084"/>
            <a:ext cx="5867400" cy="3624120"/>
          </a:xfrm>
          <a:prstGeom prst="rect">
            <a:avLst/>
          </a:prstGeom>
        </p:spPr>
      </p:pic>
      <p:sp>
        <p:nvSpPr>
          <p:cNvPr id="9" name="Rectangle 8"/>
          <p:cNvSpPr/>
          <p:nvPr/>
        </p:nvSpPr>
        <p:spPr>
          <a:xfrm>
            <a:off x="-104183" y="811921"/>
            <a:ext cx="18320730" cy="3340979"/>
          </a:xfrm>
          <a:prstGeom prst="rect">
            <a:avLst/>
          </a:prstGeom>
        </p:spPr>
        <p:txBody>
          <a:bodyPr wrap="square">
            <a:spAutoFit/>
          </a:bodyPr>
          <a:lstStyle/>
          <a:p>
            <a:pPr lvl="0" algn="ctr">
              <a:lnSpc>
                <a:spcPct val="150000"/>
              </a:lnSpc>
              <a:defRPr/>
            </a:pPr>
            <a:r>
              <a:rPr lang="vi-VN" sz="7500" b="1" kern="0">
                <a:solidFill>
                  <a:srgbClr val="FF0000"/>
                </a:solidFill>
              </a:rPr>
              <a:t>CHƯƠNG IV. QUAN HỆ SONG SONG TRONG KHÔNG GIAN</a:t>
            </a:r>
            <a:endParaRPr lang="en-US" sz="7500" b="1" kern="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1066800" y="4219564"/>
            <a:ext cx="16383000" cy="1609736"/>
          </a:xfrm>
          <a:prstGeom prst="rect">
            <a:avLst/>
          </a:prstGeom>
        </p:spPr>
        <p:txBody>
          <a:bodyPr wrap="square">
            <a:spAutoFit/>
          </a:bodyPr>
          <a:lstStyle/>
          <a:p>
            <a:pPr lvl="0" algn="ctr">
              <a:lnSpc>
                <a:spcPct val="150000"/>
              </a:lnSpc>
              <a:defRPr/>
            </a:pPr>
            <a:r>
              <a:rPr lang="fr-FR" sz="7500" b="1" kern="0">
                <a:solidFill>
                  <a:schemeClr val="accent1"/>
                </a:solidFill>
                <a:latin typeface="Arial" panose="020B0604020202020204" pitchFamily="34" charset="0"/>
                <a:ea typeface="Calibri" panose="020F0502020204030204" pitchFamily="34" charset="0"/>
                <a:cs typeface="Arial" panose="020B0604020202020204" pitchFamily="34" charset="0"/>
              </a:rPr>
              <a:t>BÀI 14: PHÉP CHIẾU SONG SONG</a:t>
            </a:r>
            <a:endParaRPr kumimoji="0" lang="en-US" sz="75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182119"/>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5631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59100" y="8503753"/>
            <a:ext cx="1752600" cy="1283779"/>
          </a:xfrm>
          <a:prstGeom prst="rect">
            <a:avLst/>
          </a:prstGeom>
        </p:spPr>
      </p:pic>
      <p:sp>
        <p:nvSpPr>
          <p:cNvPr id="3" name="Rectangle 2"/>
          <p:cNvSpPr/>
          <p:nvPr/>
        </p:nvSpPr>
        <p:spPr>
          <a:xfrm>
            <a:off x="1076479" y="2201729"/>
            <a:ext cx="15799792" cy="5632311"/>
          </a:xfrm>
          <a:prstGeom prst="rect">
            <a:avLst/>
          </a:prstGeom>
        </p:spPr>
        <p:txBody>
          <a:bodyPr wrap="square">
            <a:spAutoFit/>
          </a:bodyPr>
          <a:lstStyle/>
          <a:p>
            <a:pPr>
              <a:lnSpc>
                <a:spcPct val="200000"/>
              </a:lnSpc>
            </a:pPr>
            <a:r>
              <a:rPr lang="vi-VN" sz="4000" b="1">
                <a:ea typeface="Calibri" panose="020F0502020204030204" pitchFamily="34" charset="0"/>
                <a:cs typeface="Times New Roman" panose="02020603050405020304" pitchFamily="18" charset="0"/>
              </a:rPr>
              <a:t>Câu 3. </a:t>
            </a:r>
            <a:r>
              <a:rPr lang="vi-VN" sz="4000">
                <a:ea typeface="Calibri" panose="020F0502020204030204" pitchFamily="34" charset="0"/>
                <a:cs typeface="Times New Roman" panose="02020603050405020304" pitchFamily="18" charset="0"/>
              </a:rPr>
              <a:t>Phép chiếu song song biến hai đường thẳng song song thành hai đường thẳng:</a:t>
            </a:r>
          </a:p>
          <a:p>
            <a:pPr>
              <a:lnSpc>
                <a:spcPct val="250000"/>
              </a:lnSpc>
            </a:pPr>
            <a:r>
              <a:rPr lang="en-US" sz="400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A. </a:t>
            </a:r>
            <a:r>
              <a:rPr lang="en-US" sz="4000">
                <a:latin typeface="Arial" panose="020B0604020202020204" pitchFamily="34" charset="0"/>
                <a:ea typeface="Calibri" panose="020F0502020204030204" pitchFamily="34" charset="0"/>
                <a:cs typeface="Arial" panose="020B0604020202020204" pitchFamily="34" charset="0"/>
              </a:rPr>
              <a:t>S</a:t>
            </a:r>
            <a:r>
              <a:rPr lang="vi-VN" sz="4000">
                <a:ea typeface="Calibri" panose="020F0502020204030204" pitchFamily="34" charset="0"/>
                <a:cs typeface="Times New Roman" panose="02020603050405020304" pitchFamily="18" charset="0"/>
              </a:rPr>
              <a:t>ong song</a:t>
            </a:r>
            <a:r>
              <a:rPr lang="en-US" sz="400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B. </a:t>
            </a:r>
            <a:r>
              <a:rPr lang="en-US" sz="4000">
                <a:latin typeface="Arial" panose="020B0604020202020204" pitchFamily="34" charset="0"/>
                <a:ea typeface="Calibri" panose="020F0502020204030204" pitchFamily="34" charset="0"/>
                <a:cs typeface="Arial" panose="020B0604020202020204" pitchFamily="34" charset="0"/>
              </a:rPr>
              <a:t>T</a:t>
            </a:r>
            <a:r>
              <a:rPr lang="vi-VN" sz="4000">
                <a:ea typeface="Calibri" panose="020F0502020204030204" pitchFamily="34" charset="0"/>
                <a:cs typeface="Times New Roman" panose="02020603050405020304" pitchFamily="18" charset="0"/>
              </a:rPr>
              <a:t>rùng nhau</a:t>
            </a:r>
          </a:p>
          <a:p>
            <a:pPr>
              <a:lnSpc>
                <a:spcPct val="250000"/>
              </a:lnSpc>
            </a:pPr>
            <a:r>
              <a:rPr lang="en-US" sz="400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C. </a:t>
            </a:r>
            <a:r>
              <a:rPr lang="en-US" sz="4000">
                <a:latin typeface="Arial" panose="020B0604020202020204" pitchFamily="34" charset="0"/>
                <a:ea typeface="Calibri" panose="020F0502020204030204" pitchFamily="34" charset="0"/>
                <a:cs typeface="Arial" panose="020B0604020202020204" pitchFamily="34" charset="0"/>
              </a:rPr>
              <a:t>S</a:t>
            </a:r>
            <a:r>
              <a:rPr lang="vi-VN" sz="4000">
                <a:ea typeface="Calibri" panose="020F0502020204030204" pitchFamily="34" charset="0"/>
                <a:cs typeface="Times New Roman" panose="02020603050405020304" pitchFamily="18" charset="0"/>
              </a:rPr>
              <a:t>ong song hoặc trùng nhau</a:t>
            </a:r>
            <a:r>
              <a:rPr lang="en-US" sz="400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D. </a:t>
            </a:r>
            <a:r>
              <a:rPr lang="en-US" sz="4000">
                <a:latin typeface="Arial" panose="020B0604020202020204" pitchFamily="34" charset="0"/>
                <a:ea typeface="Calibri" panose="020F0502020204030204" pitchFamily="34" charset="0"/>
                <a:cs typeface="Arial" panose="020B0604020202020204" pitchFamily="34" charset="0"/>
              </a:rPr>
              <a:t>C</a:t>
            </a:r>
            <a:r>
              <a:rPr lang="vi-VN" sz="4000">
                <a:ea typeface="Calibri" panose="020F0502020204030204" pitchFamily="34" charset="0"/>
                <a:cs typeface="Times New Roman" panose="02020603050405020304" pitchFamily="18" charset="0"/>
              </a:rPr>
              <a:t>ắt nhau</a:t>
            </a:r>
          </a:p>
        </p:txBody>
      </p:sp>
      <p:sp>
        <p:nvSpPr>
          <p:cNvPr id="18" name="Rounded Rectangle 17"/>
          <p:cNvSpPr/>
          <p:nvPr/>
        </p:nvSpPr>
        <p:spPr>
          <a:xfrm>
            <a:off x="1524000" y="6516474"/>
            <a:ext cx="7772400" cy="137022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5089797" y="658125"/>
            <a:ext cx="8108406" cy="1078910"/>
            <a:chOff x="-4598847" y="178390"/>
            <a:chExt cx="15690559" cy="1078910"/>
          </a:xfrm>
          <a:solidFill>
            <a:schemeClr val="accent5">
              <a:lumMod val="75000"/>
            </a:schemeClr>
          </a:solidFill>
        </p:grpSpPr>
        <p:sp>
          <p:nvSpPr>
            <p:cNvPr id="19" name="Rectangle 18"/>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59910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716000" y="8278531"/>
            <a:ext cx="1752600" cy="1283779"/>
          </a:xfrm>
          <a:prstGeom prst="rect">
            <a:avLst/>
          </a:prstGeom>
        </p:spPr>
      </p:pic>
      <p:sp>
        <p:nvSpPr>
          <p:cNvPr id="4" name="Rectangle 3"/>
          <p:cNvSpPr/>
          <p:nvPr/>
        </p:nvSpPr>
        <p:spPr>
          <a:xfrm>
            <a:off x="638051" y="2153626"/>
            <a:ext cx="17007840" cy="6863417"/>
          </a:xfrm>
          <a:prstGeom prst="rect">
            <a:avLst/>
          </a:prstGeom>
        </p:spPr>
        <p:txBody>
          <a:bodyPr wrap="square">
            <a:spAutoFit/>
          </a:bodyPr>
          <a:lstStyle/>
          <a:p>
            <a:pPr algn="just">
              <a:lnSpc>
                <a:spcPct val="150000"/>
              </a:lnSpc>
            </a:pPr>
            <a:r>
              <a:rPr lang="vi-VN" sz="4000" b="1">
                <a:ea typeface="Times New Roman" panose="02020603050405020304" pitchFamily="18" charset="0"/>
              </a:rPr>
              <a:t>Câu 4. </a:t>
            </a:r>
            <a:r>
              <a:rPr lang="vi-VN" sz="4000">
                <a:ea typeface="Times New Roman" panose="02020603050405020304" pitchFamily="18" charset="0"/>
              </a:rPr>
              <a:t>Cho điểm M ∉ (</a:t>
            </a:r>
            <a:r>
              <a:rPr lang="el-GR" sz="4000">
                <a:ea typeface="Times New Roman" panose="02020603050405020304" pitchFamily="18" charset="0"/>
              </a:rPr>
              <a:t>α) </a:t>
            </a:r>
            <a:r>
              <a:rPr lang="vi-VN" sz="4000">
                <a:ea typeface="Times New Roman" panose="02020603050405020304" pitchFamily="18" charset="0"/>
              </a:rPr>
              <a:t>và phương l không song song với (</a:t>
            </a:r>
            <a:r>
              <a:rPr lang="el-GR" sz="4000">
                <a:ea typeface="Times New Roman" panose="02020603050405020304" pitchFamily="18" charset="0"/>
              </a:rPr>
              <a:t>α). </a:t>
            </a:r>
            <a:r>
              <a:rPr lang="vi-VN" sz="4000">
                <a:ea typeface="Times New Roman" panose="02020603050405020304" pitchFamily="18" charset="0"/>
              </a:rPr>
              <a:t>Hình chiếu của M lên (</a:t>
            </a:r>
            <a:r>
              <a:rPr lang="el-GR" sz="4000">
                <a:ea typeface="Times New Roman" panose="02020603050405020304" pitchFamily="18" charset="0"/>
              </a:rPr>
              <a:t>α) </a:t>
            </a:r>
            <a:r>
              <a:rPr lang="vi-VN" sz="4000">
                <a:ea typeface="Times New Roman" panose="02020603050405020304" pitchFamily="18" charset="0"/>
              </a:rPr>
              <a:t>qua phép chiếu song song theo phương l là:</a:t>
            </a:r>
          </a:p>
          <a:p>
            <a:pPr lvl="1" algn="just">
              <a:lnSpc>
                <a:spcPct val="200000"/>
              </a:lnSpc>
            </a:pPr>
            <a:r>
              <a:rPr lang="vi-VN" sz="4000">
                <a:ea typeface="Times New Roman" panose="02020603050405020304" pitchFamily="18" charset="0"/>
              </a:rPr>
              <a:t>A. </a:t>
            </a:r>
            <a:r>
              <a:rPr lang="en-US" sz="4000">
                <a:latin typeface="Arial" panose="020B0604020202020204" pitchFamily="34" charset="0"/>
                <a:ea typeface="Times New Roman" panose="02020603050405020304" pitchFamily="18" charset="0"/>
                <a:cs typeface="Arial" panose="020B0604020202020204" pitchFamily="34" charset="0"/>
              </a:rPr>
              <a:t>Đ</a:t>
            </a:r>
            <a:r>
              <a:rPr lang="vi-VN" sz="4000">
                <a:ea typeface="Times New Roman" panose="02020603050405020304" pitchFamily="18" charset="0"/>
              </a:rPr>
              <a:t>ường nối M với giao điểm của l với (</a:t>
            </a:r>
            <a:r>
              <a:rPr lang="el-GR" sz="4000">
                <a:ea typeface="Times New Roman" panose="02020603050405020304" pitchFamily="18" charset="0"/>
              </a:rPr>
              <a:t>α)</a:t>
            </a:r>
          </a:p>
          <a:p>
            <a:pPr lvl="1" algn="just">
              <a:lnSpc>
                <a:spcPct val="200000"/>
              </a:lnSpc>
            </a:pPr>
            <a:r>
              <a:rPr lang="vi-VN" sz="4000">
                <a:ea typeface="Times New Roman" panose="02020603050405020304" pitchFamily="18" charset="0"/>
              </a:rPr>
              <a:t>B. </a:t>
            </a:r>
            <a:r>
              <a:rPr lang="en-US" sz="4000">
                <a:latin typeface="Arial" panose="020B0604020202020204" pitchFamily="34" charset="0"/>
                <a:ea typeface="Times New Roman" panose="02020603050405020304" pitchFamily="18" charset="0"/>
                <a:cs typeface="Arial" panose="020B0604020202020204" pitchFamily="34" charset="0"/>
              </a:rPr>
              <a:t>G</a:t>
            </a:r>
            <a:r>
              <a:rPr lang="vi-VN" sz="4000">
                <a:ea typeface="Times New Roman" panose="02020603050405020304" pitchFamily="18" charset="0"/>
              </a:rPr>
              <a:t>iao điểm của l với (</a:t>
            </a:r>
            <a:r>
              <a:rPr lang="el-GR" sz="4000">
                <a:ea typeface="Times New Roman" panose="02020603050405020304" pitchFamily="18" charset="0"/>
              </a:rPr>
              <a:t>α)</a:t>
            </a:r>
          </a:p>
          <a:p>
            <a:pPr lvl="1" algn="just">
              <a:lnSpc>
                <a:spcPct val="200000"/>
              </a:lnSpc>
            </a:pPr>
            <a:r>
              <a:rPr lang="vi-VN" sz="4000">
                <a:ea typeface="Times New Roman" panose="02020603050405020304" pitchFamily="18" charset="0"/>
              </a:rPr>
              <a:t>C. </a:t>
            </a:r>
            <a:r>
              <a:rPr lang="en-US" sz="4000">
                <a:latin typeface="Arial" panose="020B0604020202020204" pitchFamily="34" charset="0"/>
                <a:ea typeface="Times New Roman" panose="02020603050405020304" pitchFamily="18" charset="0"/>
                <a:cs typeface="Arial" panose="020B0604020202020204" pitchFamily="34" charset="0"/>
              </a:rPr>
              <a:t>H</a:t>
            </a:r>
            <a:r>
              <a:rPr lang="vi-VN" sz="4000">
                <a:ea typeface="Times New Roman" panose="02020603050405020304" pitchFamily="18" charset="0"/>
              </a:rPr>
              <a:t>ình chiếu vuông góc của M lên l</a:t>
            </a:r>
          </a:p>
          <a:p>
            <a:pPr lvl="1" algn="just">
              <a:lnSpc>
                <a:spcPct val="200000"/>
              </a:lnSpc>
            </a:pPr>
            <a:r>
              <a:rPr lang="vi-VN" sz="4000">
                <a:ea typeface="Times New Roman" panose="02020603050405020304" pitchFamily="18" charset="0"/>
              </a:rPr>
              <a:t>D. </a:t>
            </a:r>
            <a:r>
              <a:rPr lang="en-US" sz="4000">
                <a:latin typeface="Arial" panose="020B0604020202020204" pitchFamily="34" charset="0"/>
                <a:ea typeface="Times New Roman" panose="02020603050405020304" pitchFamily="18" charset="0"/>
                <a:cs typeface="Arial" panose="020B0604020202020204" pitchFamily="34" charset="0"/>
              </a:rPr>
              <a:t>Đ</a:t>
            </a:r>
            <a:r>
              <a:rPr lang="vi-VN" sz="4000">
                <a:ea typeface="Times New Roman" panose="02020603050405020304" pitchFamily="18" charset="0"/>
              </a:rPr>
              <a:t>iểm M</a:t>
            </a:r>
          </a:p>
        </p:txBody>
      </p:sp>
      <p:sp>
        <p:nvSpPr>
          <p:cNvPr id="18" name="Rounded Rectangle 17"/>
          <p:cNvSpPr/>
          <p:nvPr/>
        </p:nvSpPr>
        <p:spPr>
          <a:xfrm>
            <a:off x="708285" y="7781034"/>
            <a:ext cx="3673204"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5089797" y="658125"/>
            <a:ext cx="8108406" cy="1078910"/>
            <a:chOff x="-4598847" y="178390"/>
            <a:chExt cx="15690559" cy="1078910"/>
          </a:xfrm>
          <a:solidFill>
            <a:schemeClr val="accent5">
              <a:lumMod val="75000"/>
            </a:schemeClr>
          </a:solidFill>
        </p:grpSpPr>
        <p:sp>
          <p:nvSpPr>
            <p:cNvPr id="19" name="Rectangle 18"/>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75710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83643" y="8513626"/>
            <a:ext cx="1752600" cy="1283779"/>
          </a:xfrm>
          <a:prstGeom prst="rect">
            <a:avLst/>
          </a:prstGeom>
        </p:spPr>
      </p:pic>
      <p:sp>
        <p:nvSpPr>
          <p:cNvPr id="4" name="Rectangle 3"/>
          <p:cNvSpPr/>
          <p:nvPr/>
        </p:nvSpPr>
        <p:spPr>
          <a:xfrm>
            <a:off x="874271" y="2324100"/>
            <a:ext cx="16535400" cy="5016758"/>
          </a:xfrm>
          <a:prstGeom prst="rect">
            <a:avLst/>
          </a:prstGeom>
        </p:spPr>
        <p:txBody>
          <a:bodyPr wrap="square">
            <a:spAutoFit/>
          </a:bodyPr>
          <a:lstStyle/>
          <a:p>
            <a:pPr algn="just">
              <a:lnSpc>
                <a:spcPct val="150000"/>
              </a:lnSpc>
              <a:spcAft>
                <a:spcPts val="0"/>
              </a:spcAft>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5</a:t>
            </a:r>
            <a:r>
              <a:rPr lang="en-US" sz="4000" b="1">
                <a:latin typeface="Arial" panose="020B0604020202020204" pitchFamily="34" charset="0"/>
                <a:ea typeface="Times New Roman" panose="02020603050405020304" pitchFamily="18" charset="0"/>
              </a:rPr>
              <a:t>. </a:t>
            </a:r>
            <a:r>
              <a:rPr lang="vi-VN" sz="4000">
                <a:solidFill>
                  <a:srgbClr val="333333"/>
                </a:solidFill>
                <a:ea typeface="Times New Roman" panose="02020603050405020304" pitchFamily="18" charset="0"/>
              </a:rPr>
              <a:t>Hình chiếu của một đường thẳng qua phép chiếu song song theo phương song song với đường thẳng đó trên mặt phẳng chiếu là:</a:t>
            </a:r>
          </a:p>
          <a:p>
            <a:pPr algn="just">
              <a:lnSpc>
                <a:spcPct val="250000"/>
              </a:lnSpc>
              <a:spcAft>
                <a:spcPts val="0"/>
              </a:spcAft>
            </a:pPr>
            <a:r>
              <a:rPr lang="en-US" sz="4000">
                <a:solidFill>
                  <a:srgbClr val="333333"/>
                </a:solidFill>
                <a:ea typeface="Times New Roman" panose="02020603050405020304" pitchFamily="18" charset="0"/>
              </a:rPr>
              <a:t>		</a:t>
            </a:r>
            <a:r>
              <a:rPr lang="vi-VN" sz="4000">
                <a:solidFill>
                  <a:srgbClr val="333333"/>
                </a:solidFill>
                <a:ea typeface="Times New Roman" panose="02020603050405020304" pitchFamily="18" charset="0"/>
              </a:rPr>
              <a:t>A. </a:t>
            </a:r>
            <a:r>
              <a:rPr lang="en-US" sz="4000">
                <a:solidFill>
                  <a:srgbClr val="333333"/>
                </a:solidFill>
                <a:latin typeface="Arial" panose="020B0604020202020204" pitchFamily="34" charset="0"/>
                <a:ea typeface="Times New Roman" panose="02020603050405020304" pitchFamily="18" charset="0"/>
                <a:cs typeface="Arial" panose="020B0604020202020204" pitchFamily="34" charset="0"/>
              </a:rPr>
              <a:t>M</a:t>
            </a:r>
            <a:r>
              <a:rPr lang="vi-VN" sz="4000">
                <a:solidFill>
                  <a:srgbClr val="333333"/>
                </a:solidFill>
                <a:ea typeface="Times New Roman" panose="02020603050405020304" pitchFamily="18" charset="0"/>
              </a:rPr>
              <a:t>ột đường thẳng</a:t>
            </a:r>
            <a:r>
              <a:rPr lang="en-US" sz="4000">
                <a:solidFill>
                  <a:srgbClr val="333333"/>
                </a:solidFill>
                <a:ea typeface="Times New Roman" panose="02020603050405020304" pitchFamily="18" charset="0"/>
              </a:rPr>
              <a:t>				</a:t>
            </a:r>
            <a:r>
              <a:rPr lang="vi-VN" sz="4000">
                <a:solidFill>
                  <a:srgbClr val="333333"/>
                </a:solidFill>
                <a:ea typeface="Times New Roman" panose="02020603050405020304" pitchFamily="18" charset="0"/>
              </a:rPr>
              <a:t>B. </a:t>
            </a:r>
            <a:r>
              <a:rPr lang="en-US" sz="4000">
                <a:solidFill>
                  <a:srgbClr val="333333"/>
                </a:solidFill>
                <a:latin typeface="Arial" panose="020B0604020202020204" pitchFamily="34" charset="0"/>
                <a:ea typeface="Times New Roman" panose="02020603050405020304" pitchFamily="18" charset="0"/>
                <a:cs typeface="Arial" panose="020B0604020202020204" pitchFamily="34" charset="0"/>
              </a:rPr>
              <a:t>M</a:t>
            </a:r>
            <a:r>
              <a:rPr lang="vi-VN" sz="4000">
                <a:solidFill>
                  <a:srgbClr val="333333"/>
                </a:solidFill>
                <a:ea typeface="Times New Roman" panose="02020603050405020304" pitchFamily="18" charset="0"/>
              </a:rPr>
              <a:t>ột điểm</a:t>
            </a:r>
          </a:p>
          <a:p>
            <a:pPr algn="just">
              <a:lnSpc>
                <a:spcPct val="250000"/>
              </a:lnSpc>
              <a:spcAft>
                <a:spcPts val="0"/>
              </a:spcAft>
            </a:pPr>
            <a:r>
              <a:rPr lang="en-US" sz="4000">
                <a:solidFill>
                  <a:srgbClr val="333333"/>
                </a:solidFill>
                <a:ea typeface="Times New Roman" panose="02020603050405020304" pitchFamily="18" charset="0"/>
              </a:rPr>
              <a:t>		</a:t>
            </a:r>
            <a:r>
              <a:rPr lang="vi-VN" sz="4000">
                <a:solidFill>
                  <a:srgbClr val="333333"/>
                </a:solidFill>
                <a:ea typeface="Times New Roman" panose="02020603050405020304" pitchFamily="18" charset="0"/>
              </a:rPr>
              <a:t>C. </a:t>
            </a:r>
            <a:r>
              <a:rPr lang="en-US" sz="4000">
                <a:solidFill>
                  <a:srgbClr val="333333"/>
                </a:solidFill>
                <a:latin typeface="Arial" panose="020B0604020202020204" pitchFamily="34" charset="0"/>
                <a:ea typeface="Times New Roman" panose="02020603050405020304" pitchFamily="18" charset="0"/>
                <a:cs typeface="Arial" panose="020B0604020202020204" pitchFamily="34" charset="0"/>
              </a:rPr>
              <a:t>M</a:t>
            </a:r>
            <a:r>
              <a:rPr lang="vi-VN" sz="4000">
                <a:solidFill>
                  <a:srgbClr val="333333"/>
                </a:solidFill>
                <a:ea typeface="Times New Roman" panose="02020603050405020304" pitchFamily="18" charset="0"/>
              </a:rPr>
              <a:t>ột mặt phẳng</a:t>
            </a:r>
            <a:r>
              <a:rPr lang="en-US" sz="4000">
                <a:solidFill>
                  <a:srgbClr val="333333"/>
                </a:solidFill>
                <a:ea typeface="Times New Roman" panose="02020603050405020304" pitchFamily="18" charset="0"/>
              </a:rPr>
              <a:t>				</a:t>
            </a:r>
            <a:r>
              <a:rPr lang="vi-VN" sz="4000">
                <a:solidFill>
                  <a:srgbClr val="333333"/>
                </a:solidFill>
                <a:ea typeface="Times New Roman" panose="02020603050405020304" pitchFamily="18" charset="0"/>
              </a:rPr>
              <a:t>D. </a:t>
            </a:r>
            <a:r>
              <a:rPr lang="en-US" sz="4000">
                <a:solidFill>
                  <a:srgbClr val="333333"/>
                </a:solidFill>
                <a:latin typeface="Arial" panose="020B0604020202020204" pitchFamily="34" charset="0"/>
                <a:ea typeface="Times New Roman" panose="02020603050405020304" pitchFamily="18" charset="0"/>
                <a:cs typeface="Arial" panose="020B0604020202020204" pitchFamily="34" charset="0"/>
              </a:rPr>
              <a:t>M</a:t>
            </a:r>
            <a:r>
              <a:rPr lang="vi-VN" sz="4000">
                <a:solidFill>
                  <a:srgbClr val="333333"/>
                </a:solidFill>
                <a:ea typeface="Times New Roman" panose="02020603050405020304" pitchFamily="18" charset="0"/>
              </a:rPr>
              <a:t>ột đoạn thẳng</a:t>
            </a:r>
          </a:p>
        </p:txBody>
      </p:sp>
      <p:sp>
        <p:nvSpPr>
          <p:cNvPr id="19" name="Rounded Rectangle 18"/>
          <p:cNvSpPr/>
          <p:nvPr/>
        </p:nvSpPr>
        <p:spPr>
          <a:xfrm>
            <a:off x="9525000" y="4487326"/>
            <a:ext cx="38862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grpSp>
        <p:nvGrpSpPr>
          <p:cNvPr id="22" name="Group 21"/>
          <p:cNvGrpSpPr/>
          <p:nvPr/>
        </p:nvGrpSpPr>
        <p:grpSpPr>
          <a:xfrm>
            <a:off x="5089797" y="658125"/>
            <a:ext cx="8108406" cy="1078910"/>
            <a:chOff x="-4598847" y="178390"/>
            <a:chExt cx="15690559" cy="1078910"/>
          </a:xfrm>
          <a:solidFill>
            <a:schemeClr val="accent5">
              <a:lumMod val="75000"/>
            </a:schemeClr>
          </a:solidFill>
        </p:grpSpPr>
        <p:sp>
          <p:nvSpPr>
            <p:cNvPr id="23" name="Rectangle 22"/>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51163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946558">
            <a:off x="-249869" y="8129914"/>
            <a:ext cx="1666387" cy="1862831"/>
          </a:xfrm>
          <a:prstGeom prst="rect">
            <a:avLst/>
          </a:prstGeom>
        </p:spPr>
      </p:pic>
      <p:pic>
        <p:nvPicPr>
          <p:cNvPr id="6" name="Picture 5"/>
          <p:cNvPicPr>
            <a:picLocks noChangeAspect="1"/>
          </p:cNvPicPr>
          <p:nvPr/>
        </p:nvPicPr>
        <p:blipFill>
          <a:blip r:embed="rId5"/>
          <a:stretch>
            <a:fillRect/>
          </a:stretch>
        </p:blipFill>
        <p:spPr>
          <a:xfrm>
            <a:off x="16154400" y="373607"/>
            <a:ext cx="1865384" cy="1721893"/>
          </a:xfrm>
          <a:prstGeom prst="rect">
            <a:avLst/>
          </a:prstGeom>
        </p:spPr>
      </p:pic>
      <p:grpSp>
        <p:nvGrpSpPr>
          <p:cNvPr id="13" name="Group 12"/>
          <p:cNvGrpSpPr/>
          <p:nvPr/>
        </p:nvGrpSpPr>
        <p:grpSpPr>
          <a:xfrm>
            <a:off x="639179" y="373607"/>
            <a:ext cx="6096000" cy="1111385"/>
            <a:chOff x="-62459" y="251100"/>
            <a:chExt cx="6096000" cy="1111385"/>
          </a:xfrm>
        </p:grpSpPr>
        <p:sp>
          <p:nvSpPr>
            <p:cNvPr id="14" name="Pentagon 13"/>
            <p:cNvSpPr/>
            <p:nvPr/>
          </p:nvSpPr>
          <p:spPr>
            <a:xfrm>
              <a:off x="-62459" y="251100"/>
              <a:ext cx="6096000"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69955" y="286222"/>
              <a:ext cx="5633850"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4.29 (SGK – tr.100)</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Rectangle 1"/>
          <p:cNvSpPr>
            <a:spLocks noChangeArrowheads="1"/>
          </p:cNvSpPr>
          <p:nvPr/>
        </p:nvSpPr>
        <p:spPr bwMode="auto">
          <a:xfrm>
            <a:off x="646674" y="1655814"/>
            <a:ext cx="13337703" cy="758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200000"/>
              </a:lnSpc>
              <a:spcBef>
                <a:spcPct val="0"/>
              </a:spcBef>
              <a:spcAft>
                <a:spcPct val="0"/>
              </a:spcAft>
              <a:buClrTx/>
              <a:buSzTx/>
              <a:buFontTx/>
              <a:buNone/>
              <a:tabLst/>
            </a:pPr>
            <a:r>
              <a:rPr kumimoji="0" lang="en-US" altLang="en-US" sz="3600" b="0" i="0" u="none" strike="noStrike" cap="none" normalizeH="0" baseline="0">
                <a:ln>
                  <a:noFill/>
                </a:ln>
                <a:solidFill>
                  <a:srgbClr val="000000"/>
                </a:solidFill>
                <a:effectLst/>
                <a:latin typeface="Arial" panose="020B0604020202020204" pitchFamily="34" charset="0"/>
                <a:ea typeface="OpenSans"/>
              </a:rPr>
              <a:t>Những mệnh đề nào trong các mệnh đề sau đây là đúng?</a:t>
            </a:r>
            <a:endParaRPr kumimoji="0" lang="en-US" altLang="en-US" sz="3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200000"/>
              </a:lnSpc>
              <a:spcBef>
                <a:spcPct val="0"/>
              </a:spcBef>
              <a:spcAft>
                <a:spcPct val="0"/>
              </a:spcAft>
              <a:buClrTx/>
              <a:buSzTx/>
              <a:buFontTx/>
              <a:buNone/>
              <a:tabLst/>
            </a:pPr>
            <a:r>
              <a:rPr kumimoji="0" lang="en-US" altLang="en-US" sz="3600" b="0" i="0" u="none" strike="noStrike" cap="none" normalizeH="0" baseline="0">
                <a:ln>
                  <a:noFill/>
                </a:ln>
                <a:solidFill>
                  <a:srgbClr val="000000"/>
                </a:solidFill>
                <a:effectLst/>
                <a:latin typeface="Arial" panose="020B0604020202020204" pitchFamily="34" charset="0"/>
                <a:ea typeface="OpenSans"/>
              </a:rPr>
              <a:t>a) Phép chiếu song song biến đoạn thẳng thành đoạn thẳng.</a:t>
            </a:r>
            <a:endParaRPr kumimoji="0" lang="en-US" altLang="en-US" sz="3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200000"/>
              </a:lnSpc>
              <a:spcBef>
                <a:spcPct val="0"/>
              </a:spcBef>
              <a:spcAft>
                <a:spcPct val="0"/>
              </a:spcAft>
              <a:buClrTx/>
              <a:buSzTx/>
              <a:buFontTx/>
              <a:buNone/>
              <a:tabLst/>
            </a:pPr>
            <a:r>
              <a:rPr kumimoji="0" lang="en-US" altLang="en-US" sz="3600" b="0" i="0" u="none" strike="noStrike" cap="none" normalizeH="0" baseline="0">
                <a:ln>
                  <a:noFill/>
                </a:ln>
                <a:solidFill>
                  <a:srgbClr val="000000"/>
                </a:solidFill>
                <a:effectLst/>
                <a:latin typeface="Arial" panose="020B0604020202020204" pitchFamily="34" charset="0"/>
                <a:ea typeface="OpenSans"/>
              </a:rPr>
              <a:t>b) Phép chiếu song song biến hai đường thẳng song song thành hai đường thẳng cắt nhau.</a:t>
            </a:r>
            <a:endParaRPr kumimoji="0" lang="en-US" altLang="en-US" sz="3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200000"/>
              </a:lnSpc>
              <a:spcBef>
                <a:spcPct val="0"/>
              </a:spcBef>
              <a:spcAft>
                <a:spcPct val="0"/>
              </a:spcAft>
              <a:buClrTx/>
              <a:buSzTx/>
              <a:buFontTx/>
              <a:buNone/>
              <a:tabLst/>
            </a:pPr>
            <a:r>
              <a:rPr kumimoji="0" lang="en-US" altLang="en-US" sz="3600" b="0" i="0" u="none" strike="noStrike" cap="none" normalizeH="0" baseline="0">
                <a:ln>
                  <a:noFill/>
                </a:ln>
                <a:solidFill>
                  <a:srgbClr val="000000"/>
                </a:solidFill>
                <a:effectLst/>
                <a:latin typeface="Arial" panose="020B0604020202020204" pitchFamily="34" charset="0"/>
                <a:ea typeface="OpenSans"/>
              </a:rPr>
              <a:t>c) Phép chiếu song song biến tam giác đều thành tam giác cân.</a:t>
            </a:r>
            <a:endParaRPr kumimoji="0" lang="en-US" altLang="en-US" sz="3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200000"/>
              </a:lnSpc>
              <a:spcBef>
                <a:spcPct val="0"/>
              </a:spcBef>
              <a:spcAft>
                <a:spcPct val="0"/>
              </a:spcAft>
              <a:buClrTx/>
              <a:buSzTx/>
              <a:buFontTx/>
              <a:buNone/>
              <a:tabLst/>
            </a:pPr>
            <a:r>
              <a:rPr kumimoji="0" lang="en-US" altLang="en-US" sz="3600" b="0" i="0" u="none" strike="noStrike" cap="none" normalizeH="0" baseline="0">
                <a:ln>
                  <a:noFill/>
                </a:ln>
                <a:solidFill>
                  <a:srgbClr val="000000"/>
                </a:solidFill>
                <a:effectLst/>
                <a:latin typeface="Arial" panose="020B0604020202020204" pitchFamily="34" charset="0"/>
                <a:ea typeface="OpenSans"/>
              </a:rPr>
              <a:t>d) Phép chiếu song song biến hình vuông thành hình bình hành.</a:t>
            </a:r>
          </a:p>
          <a:p>
            <a:pPr marL="0" marR="0" lvl="0" indent="0" algn="l" defTabSz="914400" rtl="0" eaLnBrk="0" fontAlgn="base" latinLnBrk="0" hangingPunct="0">
              <a:lnSpc>
                <a:spcPct val="200000"/>
              </a:lnSpc>
              <a:spcBef>
                <a:spcPct val="0"/>
              </a:spcBef>
              <a:spcAft>
                <a:spcPct val="0"/>
              </a:spcAft>
              <a:buClrTx/>
              <a:buSzTx/>
              <a:buFontTx/>
              <a:buNone/>
              <a:tabLst/>
            </a:pPr>
            <a:endParaRPr kumimoji="0" lang="en-US" altLang="en-US" sz="3600" b="0" i="0" u="none" strike="noStrike" cap="none" normalizeH="0" baseline="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6"/>
          <a:stretch>
            <a:fillRect/>
          </a:stretch>
        </p:blipFill>
        <p:spPr>
          <a:xfrm>
            <a:off x="14562208" y="2868766"/>
            <a:ext cx="954081" cy="909287"/>
          </a:xfrm>
          <a:prstGeom prst="rect">
            <a:avLst/>
          </a:prstGeom>
        </p:spPr>
      </p:pic>
      <p:pic>
        <p:nvPicPr>
          <p:cNvPr id="18" name="Picture 17"/>
          <p:cNvPicPr>
            <a:picLocks noChangeAspect="1"/>
          </p:cNvPicPr>
          <p:nvPr/>
        </p:nvPicPr>
        <p:blipFill>
          <a:blip r:embed="rId6"/>
          <a:stretch>
            <a:fillRect/>
          </a:stretch>
        </p:blipFill>
        <p:spPr>
          <a:xfrm>
            <a:off x="14685244" y="7353300"/>
            <a:ext cx="954081" cy="909287"/>
          </a:xfrm>
          <a:prstGeom prst="rect">
            <a:avLst/>
          </a:prstGeom>
        </p:spPr>
      </p:pic>
      <p:pic>
        <p:nvPicPr>
          <p:cNvPr id="5" name="Picture 4"/>
          <p:cNvPicPr>
            <a:picLocks noChangeAspect="1"/>
          </p:cNvPicPr>
          <p:nvPr/>
        </p:nvPicPr>
        <p:blipFill>
          <a:blip r:embed="rId7"/>
          <a:stretch>
            <a:fillRect/>
          </a:stretch>
        </p:blipFill>
        <p:spPr>
          <a:xfrm>
            <a:off x="14577448" y="4553077"/>
            <a:ext cx="916246" cy="837598"/>
          </a:xfrm>
          <a:prstGeom prst="rect">
            <a:avLst/>
          </a:prstGeom>
        </p:spPr>
      </p:pic>
      <p:pic>
        <p:nvPicPr>
          <p:cNvPr id="19" name="Picture 18"/>
          <p:cNvPicPr>
            <a:picLocks noChangeAspect="1"/>
          </p:cNvPicPr>
          <p:nvPr/>
        </p:nvPicPr>
        <p:blipFill>
          <a:blip r:embed="rId7"/>
          <a:stretch>
            <a:fillRect/>
          </a:stretch>
        </p:blipFill>
        <p:spPr>
          <a:xfrm>
            <a:off x="14609942" y="6181210"/>
            <a:ext cx="916246" cy="837598"/>
          </a:xfrm>
          <a:prstGeom prst="rect">
            <a:avLst/>
          </a:prstGeom>
        </p:spPr>
      </p:pic>
    </p:spTree>
    <p:extLst>
      <p:ext uri="{BB962C8B-B14F-4D97-AF65-F5344CB8AC3E}">
        <p14:creationId xmlns:p14="http://schemas.microsoft.com/office/powerpoint/2010/main" val="286050201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53" presetClass="entr" presetSubtype="16"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79181" y="10020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195245">
            <a:off x="-128243" y="8884770"/>
            <a:ext cx="1514492" cy="1693029"/>
          </a:xfrm>
          <a:prstGeom prst="rect">
            <a:avLst/>
          </a:prstGeom>
        </p:spPr>
      </p:pic>
      <p:pic>
        <p:nvPicPr>
          <p:cNvPr id="22" name="Picture 21"/>
          <p:cNvPicPr>
            <a:picLocks noChangeAspect="1"/>
          </p:cNvPicPr>
          <p:nvPr/>
        </p:nvPicPr>
        <p:blipFill>
          <a:blip r:embed="rId5"/>
          <a:srcRect/>
          <a:stretch>
            <a:fillRect/>
          </a:stretch>
        </p:blipFill>
        <p:spPr>
          <a:xfrm>
            <a:off x="16581120" y="801973"/>
            <a:ext cx="1295400" cy="1064927"/>
          </a:xfrm>
          <a:prstGeom prst="rect">
            <a:avLst/>
          </a:prstGeom>
        </p:spPr>
      </p:pic>
      <p:sp>
        <p:nvSpPr>
          <p:cNvPr id="2" name="Rectangle 1"/>
          <p:cNvSpPr/>
          <p:nvPr/>
        </p:nvSpPr>
        <p:spPr>
          <a:xfrm>
            <a:off x="6943793" y="419100"/>
            <a:ext cx="9667807" cy="1754326"/>
          </a:xfrm>
          <a:prstGeom prst="rect">
            <a:avLst/>
          </a:prstGeom>
        </p:spPr>
        <p:txBody>
          <a:bodyPr wrap="square">
            <a:spAutoFit/>
          </a:bodyPr>
          <a:lstStyle/>
          <a:p>
            <a:pPr>
              <a:lnSpc>
                <a:spcPct val="150000"/>
              </a:lnSpc>
            </a:pPr>
            <a:r>
              <a:rPr lang="vi-VN" sz="3600">
                <a:solidFill>
                  <a:srgbClr val="000000"/>
                </a:solidFill>
              </a:rPr>
              <a:t>Hình 4.65 có thể là hình biểu diễn của một hình lục giác đều hay không? Vì sao?</a:t>
            </a:r>
          </a:p>
        </p:txBody>
      </p:sp>
      <p:sp>
        <p:nvSpPr>
          <p:cNvPr id="16" name="Oval Callout 15"/>
          <p:cNvSpPr/>
          <p:nvPr/>
        </p:nvSpPr>
        <p:spPr>
          <a:xfrm>
            <a:off x="1722120" y="5407582"/>
            <a:ext cx="1674581" cy="94031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a:solidFill>
                  <a:prstClr val="black"/>
                </a:solidFill>
              </a:rPr>
              <a:t>Giải</a:t>
            </a:r>
            <a:endParaRPr lang="en-US" sz="3600" b="1">
              <a:solidFill>
                <a:prstClr val="black"/>
              </a:solidFill>
            </a:endParaRPr>
          </a:p>
        </p:txBody>
      </p:sp>
      <p:sp>
        <p:nvSpPr>
          <p:cNvPr id="7" name="Rectangle 6"/>
          <p:cNvSpPr/>
          <p:nvPr/>
        </p:nvSpPr>
        <p:spPr>
          <a:xfrm>
            <a:off x="1844040" y="7429500"/>
            <a:ext cx="10972800" cy="923330"/>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 Xét hình lục giác đều MNPQRS có tâm O.</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grpSp>
        <p:nvGrpSpPr>
          <p:cNvPr id="17" name="Group 16"/>
          <p:cNvGrpSpPr/>
          <p:nvPr/>
        </p:nvGrpSpPr>
        <p:grpSpPr>
          <a:xfrm>
            <a:off x="614035" y="838140"/>
            <a:ext cx="6096000" cy="1111385"/>
            <a:chOff x="-62459" y="251100"/>
            <a:chExt cx="6096000" cy="1111385"/>
          </a:xfrm>
        </p:grpSpPr>
        <p:sp>
          <p:nvSpPr>
            <p:cNvPr id="18" name="Pentagon 17"/>
            <p:cNvSpPr/>
            <p:nvPr/>
          </p:nvSpPr>
          <p:spPr>
            <a:xfrm>
              <a:off x="-62459" y="251100"/>
              <a:ext cx="6096000"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69955" y="286222"/>
              <a:ext cx="5633850"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4.32 (SGK – tr.100)</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 name="Picture 3"/>
          <p:cNvPicPr>
            <a:picLocks noChangeAspect="1"/>
          </p:cNvPicPr>
          <p:nvPr/>
        </p:nvPicPr>
        <p:blipFill>
          <a:blip r:embed="rId6"/>
          <a:stretch>
            <a:fillRect/>
          </a:stretch>
        </p:blipFill>
        <p:spPr>
          <a:xfrm>
            <a:off x="5649470" y="2628900"/>
            <a:ext cx="7221298" cy="3358983"/>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2801600" y="5940050"/>
            <a:ext cx="4343400" cy="3942162"/>
          </a:xfrm>
          <a:prstGeom prst="rect">
            <a:avLst/>
          </a:prstGeom>
        </p:spPr>
      </p:pic>
    </p:spTree>
    <p:extLst>
      <p:ext uri="{BB962C8B-B14F-4D97-AF65-F5344CB8AC3E}">
        <p14:creationId xmlns:p14="http://schemas.microsoft.com/office/powerpoint/2010/main" val="360741115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79181" y="10020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24656">
            <a:off x="16201704" y="230130"/>
            <a:ext cx="1514492" cy="1693029"/>
          </a:xfrm>
          <a:prstGeom prst="rect">
            <a:avLst/>
          </a:prstGeom>
        </p:spPr>
      </p:pic>
      <p:sp>
        <p:nvSpPr>
          <p:cNvPr id="16" name="Oval Callout 15"/>
          <p:cNvSpPr/>
          <p:nvPr/>
        </p:nvSpPr>
        <p:spPr>
          <a:xfrm>
            <a:off x="8422828" y="316989"/>
            <a:ext cx="1674581" cy="94031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33952" y="1409700"/>
            <a:ext cx="17573048" cy="5078313"/>
          </a:xfrm>
          <a:prstGeom prst="rect">
            <a:avLst/>
          </a:prstGeom>
        </p:spPr>
        <p:txBody>
          <a:bodyPr wrap="square">
            <a:spAutoFit/>
          </a:bodyPr>
          <a:lstStyle/>
          <a:p>
            <a:pPr>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 Tứ giác OSMN là hình thoi;</a:t>
            </a:r>
          </a:p>
          <a:p>
            <a:pPr>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 Các điểm P, Q, R lần lượt là các điểm đối xứng của các điểm S, M, N qua tâm O.</a:t>
            </a:r>
          </a:p>
          <a:p>
            <a:pPr>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Từ đó suy ra các vẽ hình biểu diễn của hình lục giác đều MNPQRS như sau:</a:t>
            </a:r>
          </a:p>
          <a:p>
            <a:pPr>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 Vẽ hình bình hành O'S'M'N' biểu diễn cho hình thoi OSMN;</a:t>
            </a:r>
          </a:p>
          <a:p>
            <a:pPr>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 Lấy các điểm P', Q', R' lần lượt là các điểm đối xứng của các điểm S', M', N' qua O', ta được hình biểu diễn M'N'P'Q'R'S' của hình lục giác đều MNPQRS.</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410200" y="6591300"/>
            <a:ext cx="7848600" cy="3311646"/>
          </a:xfrm>
          <a:prstGeom prst="rect">
            <a:avLst/>
          </a:prstGeom>
        </p:spPr>
      </p:pic>
    </p:spTree>
    <p:extLst>
      <p:ext uri="{BB962C8B-B14F-4D97-AF65-F5344CB8AC3E}">
        <p14:creationId xmlns:p14="http://schemas.microsoft.com/office/powerpoint/2010/main" val="336503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79181" y="10020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24656">
            <a:off x="16659753" y="1909653"/>
            <a:ext cx="1514492" cy="1693029"/>
          </a:xfrm>
          <a:prstGeom prst="rect">
            <a:avLst/>
          </a:prstGeom>
        </p:spPr>
      </p:pic>
      <p:sp>
        <p:nvSpPr>
          <p:cNvPr id="3" name="Rectangle 2"/>
          <p:cNvSpPr/>
          <p:nvPr/>
        </p:nvSpPr>
        <p:spPr>
          <a:xfrm>
            <a:off x="425916" y="350684"/>
            <a:ext cx="17668406" cy="1754326"/>
          </a:xfrm>
          <a:prstGeom prst="rect">
            <a:avLst/>
          </a:prstGeom>
        </p:spPr>
        <p:txBody>
          <a:bodyPr wrap="square">
            <a:spAutoFit/>
          </a:bodyPr>
          <a:lstStyle/>
          <a:p>
            <a:pPr lvl="0">
              <a:lnSpc>
                <a:spcPct val="150000"/>
              </a:lnSpc>
            </a:pPr>
            <a:r>
              <a:rPr lang="vi-VN" sz="3600">
                <a:solidFill>
                  <a:prstClr val="black"/>
                </a:solidFill>
                <a:ea typeface="Times New Roman" panose="02020603050405020304" pitchFamily="18" charset="0"/>
                <a:cs typeface="Arial" panose="020B0604020202020204" pitchFamily="34" charset="0"/>
              </a:rPr>
              <a:t>+) Gọi I là giao điểm các đường chéo AD, BE và CF trong hình lục giác ABCDEF ở Hình 4.65.</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7" name="image178.png" descr="A picture containing line, diagram, triangle, origami&#10;&#10;Description automatically generated"/>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a:stretch>
            <a:fillRect/>
          </a:stretch>
        </p:blipFill>
        <p:spPr>
          <a:xfrm>
            <a:off x="5715000" y="1333500"/>
            <a:ext cx="7696200" cy="3456087"/>
          </a:xfrm>
          <a:prstGeom prst="rect">
            <a:avLst/>
          </a:prstGeom>
          <a:ln/>
        </p:spPr>
      </p:pic>
      <p:sp>
        <p:nvSpPr>
          <p:cNvPr id="2" name="Rectangle 1"/>
          <p:cNvSpPr/>
          <p:nvPr/>
        </p:nvSpPr>
        <p:spPr>
          <a:xfrm>
            <a:off x="425917" y="4865787"/>
            <a:ext cx="17252484" cy="5078313"/>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Khi đó nếu ABCDEF là hình biểu diễn của hình lục giác đều thì phải thỏa mãn hai điều kiện:</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 Tứ giác IFAB là hình bình hành (1);</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 D, E, F lần lượt là các điểm đối xứng của các điểm A, B, C qua I (2).</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Từ hình vẽ ta thấy điều kiện (2) thỏa mãn những điều kiện (1) không thỏa mãn. </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Vậy Hình 4.65 không thể là hình biểu diễn của một hình lục giác đều.</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1263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4" dur="500"/>
                                        <p:tgtEl>
                                          <p:spTgt spid="2">
                                            <p:txEl>
                                              <p:pRg st="0" end="0"/>
                                            </p:txEl>
                                          </p:spTgt>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par>
                          <p:cTn id="23" fill="hold">
                            <p:stCondLst>
                              <p:cond delay="2000"/>
                            </p:stCondLst>
                            <p:childTnLst>
                              <p:par>
                                <p:cTn id="24" presetID="14" presetClass="entr" presetSubtype="10" fill="hold" nodeType="after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6" dur="500"/>
                                        <p:tgtEl>
                                          <p:spTgt spid="2">
                                            <p:txEl>
                                              <p:pRg st="3" end="3"/>
                                            </p:txEl>
                                          </p:spTgt>
                                        </p:tgtEl>
                                      </p:cBhvr>
                                    </p:animEffect>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anim calcmode="lin" valueType="num">
                                      <p:cBhvr>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7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vi-VN"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3"/>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345799363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937753"/>
            <a:ext cx="16764000" cy="1738296"/>
          </a:xfrm>
          <a:prstGeom prst="rect">
            <a:avLst/>
          </a:prstGeom>
        </p:spPr>
        <p:txBody>
          <a:bodyPr wrap="square">
            <a:spAutoFit/>
          </a:bodyPr>
          <a:lstStyle/>
          <a:p>
            <a:pPr algn="just">
              <a:lnSpc>
                <a:spcPct val="150000"/>
              </a:lnSpc>
            </a:pPr>
            <a:r>
              <a:rPr lang="vi-VN" sz="3800">
                <a:ea typeface="Calibri" panose="020F0502020204030204" pitchFamily="34" charset="0"/>
                <a:cs typeface="Times New Roman" panose="02020603050405020304" pitchFamily="18" charset="0"/>
              </a:rPr>
              <a:t>Vẽ hình biểu diễn của hình chóp S.ABCD có đáy ABCD là hình thang, AB song song với CD và AB = 2cm, CD = 6cm.</a:t>
            </a:r>
          </a:p>
        </p:txBody>
      </p:sp>
      <p:pic>
        <p:nvPicPr>
          <p:cNvPr id="6" name="Picture 5"/>
          <p:cNvPicPr>
            <a:picLocks noChangeAspect="1"/>
          </p:cNvPicPr>
          <p:nvPr/>
        </p:nvPicPr>
        <p:blipFill>
          <a:blip r:embed="rId3"/>
          <a:stretch>
            <a:fillRect/>
          </a:stretch>
        </p:blipFill>
        <p:spPr>
          <a:xfrm>
            <a:off x="16306800" y="153545"/>
            <a:ext cx="1791925" cy="1433116"/>
          </a:xfrm>
          <a:prstGeom prst="rect">
            <a:avLst/>
          </a:prstGeom>
        </p:spPr>
      </p:pic>
      <p:sp>
        <p:nvSpPr>
          <p:cNvPr id="16" name="Rounded Rectangle 15"/>
          <p:cNvSpPr/>
          <p:nvPr/>
        </p:nvSpPr>
        <p:spPr>
          <a:xfrm>
            <a:off x="-1066800" y="99441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411569">
            <a:off x="16356009" y="9198321"/>
            <a:ext cx="2395318" cy="1110556"/>
          </a:xfrm>
          <a:prstGeom prst="rect">
            <a:avLst/>
          </a:prstGeom>
        </p:spPr>
      </p:pic>
      <p:grpSp>
        <p:nvGrpSpPr>
          <p:cNvPr id="12" name="Group 11"/>
          <p:cNvGrpSpPr/>
          <p:nvPr/>
        </p:nvGrpSpPr>
        <p:grpSpPr>
          <a:xfrm>
            <a:off x="614035" y="609540"/>
            <a:ext cx="6096000" cy="1111385"/>
            <a:chOff x="-62459" y="251100"/>
            <a:chExt cx="6096000" cy="1111385"/>
          </a:xfrm>
        </p:grpSpPr>
        <p:sp>
          <p:nvSpPr>
            <p:cNvPr id="13" name="Pentagon 12"/>
            <p:cNvSpPr/>
            <p:nvPr/>
          </p:nvSpPr>
          <p:spPr>
            <a:xfrm>
              <a:off x="-62459" y="251100"/>
              <a:ext cx="6096000"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69955" y="286222"/>
              <a:ext cx="5633850"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4.33 (SGK – tr.100)</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18" name="Oval Callout 17"/>
          <p:cNvSpPr/>
          <p:nvPr/>
        </p:nvSpPr>
        <p:spPr>
          <a:xfrm>
            <a:off x="8154309" y="3974589"/>
            <a:ext cx="1674581" cy="94031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746449" y="5315783"/>
            <a:ext cx="16779551" cy="4247317"/>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Vì AB = 2 cm, CD = 6 cm nên CD = 3AB.</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Hình chóp S.ABCD có các mặt bên là hình tam giác nên hình biểu diễn của nó cũng có các mặt bên là hình tam giác, đáy ABCD là hình thang có hai đáy AB, CD (do AB // CD) và CD = 3AB nên hình biểu diễn của ABCD là một hình thang có độ dài một đáy gấp ba lần độ dài của đáy còn lại. </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7601674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500"/>
                                        <p:tgtEl>
                                          <p:spTgt spid="2">
                                            <p:txEl>
                                              <p:pRg st="0" end="0"/>
                                            </p:txEl>
                                          </p:spTgt>
                                        </p:tgtEl>
                                      </p:cBhvr>
                                    </p:animEffect>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9200" y="-611860"/>
            <a:ext cx="1828800" cy="2044390"/>
          </a:xfrm>
          <a:prstGeom prst="rect">
            <a:avLst/>
          </a:prstGeom>
        </p:spPr>
      </p:pic>
      <p:sp>
        <p:nvSpPr>
          <p:cNvPr id="7" name="Rounded Rectangle 6"/>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411569">
            <a:off x="16487823" y="8557192"/>
            <a:ext cx="2395318" cy="1110556"/>
          </a:xfrm>
          <a:prstGeom prst="rect">
            <a:avLst/>
          </a:prstGeom>
        </p:spPr>
      </p:pic>
      <p:pic>
        <p:nvPicPr>
          <p:cNvPr id="2" name="Picture 1"/>
          <p:cNvPicPr>
            <a:picLocks noChangeAspect="1"/>
          </p:cNvPicPr>
          <p:nvPr/>
        </p:nvPicPr>
        <p:blipFill>
          <a:blip r:embed="rId7"/>
          <a:stretch>
            <a:fillRect/>
          </a:stretch>
        </p:blipFill>
        <p:spPr>
          <a:xfrm>
            <a:off x="533400" y="7962900"/>
            <a:ext cx="2057400" cy="1645433"/>
          </a:xfrm>
          <a:prstGeom prst="rect">
            <a:avLst/>
          </a:prstGeom>
        </p:spPr>
      </p:pic>
      <p:sp>
        <p:nvSpPr>
          <p:cNvPr id="3" name="Rectangle 2"/>
          <p:cNvSpPr/>
          <p:nvPr/>
        </p:nvSpPr>
        <p:spPr>
          <a:xfrm>
            <a:off x="2095500" y="2157091"/>
            <a:ext cx="14020800" cy="923330"/>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Từ đó, ta vẽ được hình biểu diễn của hình chóp S.ABCD như sau:</a:t>
            </a:r>
          </a:p>
        </p:txBody>
      </p:sp>
      <p:pic>
        <p:nvPicPr>
          <p:cNvPr id="4" name="Picture 3"/>
          <p:cNvPicPr>
            <a:picLocks noChangeAspect="1"/>
          </p:cNvPicPr>
          <p:nvPr/>
        </p:nvPicPr>
        <p:blipFill>
          <a:blip r:embed="rId8">
            <a:biLevel thresh="75000"/>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5715000" y="3543300"/>
            <a:ext cx="6553200" cy="5708778"/>
          </a:xfrm>
          <a:prstGeom prst="rect">
            <a:avLst/>
          </a:prstGeom>
        </p:spPr>
      </p:pic>
      <p:sp>
        <p:nvSpPr>
          <p:cNvPr id="12" name="Oval Callout 11"/>
          <p:cNvSpPr/>
          <p:nvPr/>
        </p:nvSpPr>
        <p:spPr>
          <a:xfrm>
            <a:off x="8154309" y="684197"/>
            <a:ext cx="1674581" cy="94031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507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p:cNvSpPr/>
          <p:nvPr/>
        </p:nvSpPr>
        <p:spPr>
          <a:xfrm>
            <a:off x="4800600" y="571500"/>
            <a:ext cx="9144000" cy="1143000"/>
          </a:xfrm>
          <a:prstGeom prst="flowChartTerminator">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NỘI DUNG BÀI HỌC</a:t>
            </a:r>
          </a:p>
        </p:txBody>
      </p:sp>
      <p:grpSp>
        <p:nvGrpSpPr>
          <p:cNvPr id="2" name="Group 2"/>
          <p:cNvGrpSpPr/>
          <p:nvPr/>
        </p:nvGrpSpPr>
        <p:grpSpPr>
          <a:xfrm>
            <a:off x="365657" y="2247900"/>
            <a:ext cx="5638800" cy="7337676"/>
            <a:chOff x="0" y="-907082"/>
            <a:chExt cx="4667364" cy="7693286"/>
          </a:xfrm>
        </p:grpSpPr>
        <p:sp>
          <p:nvSpPr>
            <p:cNvPr id="3" name="Freeform 3"/>
            <p:cNvSpPr/>
            <p:nvPr/>
          </p:nvSpPr>
          <p:spPr>
            <a:xfrm>
              <a:off x="0" y="-907082"/>
              <a:ext cx="4667364" cy="7693286"/>
            </a:xfrm>
            <a:custGeom>
              <a:avLst/>
              <a:gdLst/>
              <a:ahLst/>
              <a:cxnLst/>
              <a:rect l="l" t="t" r="r" b="b"/>
              <a:pathLst>
                <a:path w="5358564" h="6786204">
                  <a:moveTo>
                    <a:pt x="5234104" y="6786204"/>
                  </a:moveTo>
                  <a:lnTo>
                    <a:pt x="124460" y="6786204"/>
                  </a:lnTo>
                  <a:cubicBezTo>
                    <a:pt x="55880" y="6786204"/>
                    <a:pt x="0" y="6730323"/>
                    <a:pt x="0" y="6661744"/>
                  </a:cubicBezTo>
                  <a:lnTo>
                    <a:pt x="0" y="124460"/>
                  </a:lnTo>
                  <a:cubicBezTo>
                    <a:pt x="0" y="55880"/>
                    <a:pt x="55880" y="0"/>
                    <a:pt x="124460" y="0"/>
                  </a:cubicBezTo>
                  <a:lnTo>
                    <a:pt x="5234105" y="0"/>
                  </a:lnTo>
                  <a:cubicBezTo>
                    <a:pt x="5302684" y="0"/>
                    <a:pt x="5358564" y="55880"/>
                    <a:pt x="5358564" y="124460"/>
                  </a:cubicBezTo>
                  <a:lnTo>
                    <a:pt x="5358564" y="6661744"/>
                  </a:lnTo>
                  <a:cubicBezTo>
                    <a:pt x="5358564" y="6730324"/>
                    <a:pt x="5302684" y="6786204"/>
                    <a:pt x="5234105" y="6786204"/>
                  </a:cubicBezTo>
                  <a:close/>
                </a:path>
              </a:pathLst>
            </a:custGeom>
            <a:solidFill>
              <a:srgbClr val="FFD992"/>
            </a:solidFill>
          </p:spPr>
        </p:sp>
      </p:grpSp>
      <p:pic>
        <p:nvPicPr>
          <p:cNvPr id="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4549" y="5297763"/>
            <a:ext cx="5821015" cy="4804983"/>
          </a:xfrm>
          <a:prstGeom prst="rect">
            <a:avLst/>
          </a:prstGeom>
        </p:spPr>
      </p:pic>
      <p:sp>
        <p:nvSpPr>
          <p:cNvPr id="10" name="Pentagon 9"/>
          <p:cNvSpPr/>
          <p:nvPr/>
        </p:nvSpPr>
        <p:spPr>
          <a:xfrm>
            <a:off x="6348169" y="3059517"/>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1</a:t>
            </a:r>
          </a:p>
        </p:txBody>
      </p:sp>
      <p:sp>
        <p:nvSpPr>
          <p:cNvPr id="7" name="Rectangle 6"/>
          <p:cNvSpPr/>
          <p:nvPr/>
        </p:nvSpPr>
        <p:spPr>
          <a:xfrm>
            <a:off x="8177171" y="3059517"/>
            <a:ext cx="9449001" cy="901593"/>
          </a:xfrm>
          <a:prstGeom prst="rect">
            <a:avLst/>
          </a:prstGeom>
        </p:spPr>
        <p:txBody>
          <a:bodyPr wrap="square">
            <a:spAutoFit/>
          </a:bodyPr>
          <a:lstStyle/>
          <a:p>
            <a:pPr algn="just">
              <a:lnSpc>
                <a:spcPct val="150000"/>
              </a:lnSpc>
            </a:pPr>
            <a:r>
              <a:rPr lang="vi-VN" sz="4000" b="1">
                <a:solidFill>
                  <a:schemeClr val="tx2"/>
                </a:solidFill>
                <a:ea typeface="Times New Roman" panose="02020603050405020304" pitchFamily="18" charset="0"/>
                <a:cs typeface="Arial" panose="020B0604020202020204" pitchFamily="34" charset="0"/>
              </a:rPr>
              <a:t>Phép chiếu song song</a:t>
            </a:r>
            <a:endParaRPr lang="en-US" sz="4000" dirty="0">
              <a:solidFill>
                <a:schemeClr val="tx2"/>
              </a:solidFill>
              <a:latin typeface="Arial" panose="020B0604020202020204" pitchFamily="34" charset="0"/>
              <a:cs typeface="Arial" panose="020B0604020202020204" pitchFamily="34" charset="0"/>
            </a:endParaRPr>
          </a:p>
        </p:txBody>
      </p:sp>
      <p:sp>
        <p:nvSpPr>
          <p:cNvPr id="11" name="Pentagon 10"/>
          <p:cNvSpPr/>
          <p:nvPr/>
        </p:nvSpPr>
        <p:spPr>
          <a:xfrm>
            <a:off x="6378149" y="5367572"/>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2</a:t>
            </a:r>
          </a:p>
        </p:txBody>
      </p:sp>
      <p:sp>
        <p:nvSpPr>
          <p:cNvPr id="12" name="Rectangle 11"/>
          <p:cNvSpPr/>
          <p:nvPr/>
        </p:nvSpPr>
        <p:spPr>
          <a:xfrm>
            <a:off x="8170925" y="5367572"/>
            <a:ext cx="9037606" cy="901593"/>
          </a:xfrm>
          <a:prstGeom prst="rect">
            <a:avLst/>
          </a:prstGeom>
        </p:spPr>
        <p:txBody>
          <a:bodyPr wrap="square">
            <a:spAutoFit/>
          </a:bodyPr>
          <a:lstStyle/>
          <a:p>
            <a:pPr algn="just">
              <a:lnSpc>
                <a:spcPct val="150000"/>
              </a:lnSpc>
            </a:pPr>
            <a:r>
              <a:rPr lang="vi-VN" sz="4000" b="1">
                <a:solidFill>
                  <a:schemeClr val="tx2"/>
                </a:solidFill>
                <a:ea typeface="Times New Roman" panose="02020603050405020304" pitchFamily="18" charset="0"/>
                <a:cs typeface="Arial" panose="020B0604020202020204" pitchFamily="34" charset="0"/>
              </a:rPr>
              <a:t>Tính chất của phép chiếu song song</a:t>
            </a:r>
            <a:endParaRPr lang="en-US" sz="4000" dirty="0">
              <a:solidFill>
                <a:schemeClr val="tx2"/>
              </a:solidFill>
              <a:latin typeface="Arial" panose="020B0604020202020204" pitchFamily="34" charset="0"/>
              <a:cs typeface="Arial" panose="020B0604020202020204" pitchFamily="34" charset="0"/>
            </a:endParaRPr>
          </a:p>
        </p:txBody>
      </p:sp>
      <p:sp>
        <p:nvSpPr>
          <p:cNvPr id="13" name="Pentagon 12"/>
          <p:cNvSpPr/>
          <p:nvPr/>
        </p:nvSpPr>
        <p:spPr>
          <a:xfrm>
            <a:off x="6378149" y="7698985"/>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3</a:t>
            </a:r>
            <a:endParaRPr lang="en-US" sz="5500" b="1" dirty="0">
              <a:latin typeface="Arial" panose="020B0604020202020204" pitchFamily="34" charset="0"/>
              <a:cs typeface="Arial" panose="020B0604020202020204" pitchFamily="34" charset="0"/>
            </a:endParaRPr>
          </a:p>
        </p:txBody>
      </p:sp>
      <p:sp>
        <p:nvSpPr>
          <p:cNvPr id="14" name="Rectangle 13"/>
          <p:cNvSpPr/>
          <p:nvPr/>
        </p:nvSpPr>
        <p:spPr>
          <a:xfrm>
            <a:off x="8195581" y="7658100"/>
            <a:ext cx="9883301" cy="1015663"/>
          </a:xfrm>
          <a:prstGeom prst="rect">
            <a:avLst/>
          </a:prstGeom>
        </p:spPr>
        <p:txBody>
          <a:bodyPr wrap="square">
            <a:spAutoFit/>
          </a:bodyPr>
          <a:lstStyle/>
          <a:p>
            <a:pPr algn="just">
              <a:lnSpc>
                <a:spcPct val="150000"/>
              </a:lnSpc>
            </a:pPr>
            <a:r>
              <a:rPr lang="vi-VN" sz="4000" b="1">
                <a:solidFill>
                  <a:schemeClr val="tx2"/>
                </a:solidFill>
                <a:ea typeface="Times New Roman" panose="02020603050405020304" pitchFamily="18" charset="0"/>
                <a:cs typeface="Arial" panose="020B0604020202020204" pitchFamily="34" charset="0"/>
              </a:rPr>
              <a:t>Hình biểu diễn của một hình không gian</a:t>
            </a:r>
            <a:endParaRPr lang="en-US" sz="4000" dirty="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1" grpId="0" animBg="1"/>
      <p:bldP spid="12" grpId="0"/>
      <p:bldP spid="13"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440387">
            <a:off x="16602659" y="40648"/>
            <a:ext cx="1598512" cy="1626984"/>
          </a:xfrm>
          <a:prstGeom prst="rect">
            <a:avLst/>
          </a:prstGeom>
        </p:spPr>
      </p:pic>
      <p:pic>
        <p:nvPicPr>
          <p:cNvPr id="14" name="Picture 24"/>
          <p:cNvPicPr>
            <a:picLocks noChangeAspect="1"/>
          </p:cNvPicPr>
          <p:nvPr/>
        </p:nvPicPr>
        <p:blipFill>
          <a:blip r:embed="rId5"/>
          <a:srcRect/>
          <a:stretch>
            <a:fillRect/>
          </a:stretch>
        </p:blipFill>
        <p:spPr>
          <a:xfrm>
            <a:off x="458449" y="454222"/>
            <a:ext cx="1524000" cy="1141096"/>
          </a:xfrm>
          <a:prstGeom prst="rect">
            <a:avLst/>
          </a:prstGeom>
        </p:spPr>
      </p:pic>
      <p:sp>
        <p:nvSpPr>
          <p:cNvPr id="3" name="Rectangle 2"/>
          <p:cNvSpPr/>
          <p:nvPr/>
        </p:nvSpPr>
        <p:spPr>
          <a:xfrm>
            <a:off x="458449" y="1638300"/>
            <a:ext cx="12591143" cy="2482667"/>
          </a:xfrm>
          <a:prstGeom prst="rect">
            <a:avLst/>
          </a:prstGeom>
        </p:spPr>
        <p:txBody>
          <a:bodyPr wrap="square">
            <a:spAutoFit/>
          </a:bodyPr>
          <a:lstStyle/>
          <a:p>
            <a:pPr algn="just">
              <a:lnSpc>
                <a:spcPct val="150000"/>
              </a:lnSpc>
            </a:pPr>
            <a:r>
              <a:rPr lang="vi-VN" sz="3600">
                <a:solidFill>
                  <a:srgbClr val="000000"/>
                </a:solidFill>
              </a:rPr>
              <a:t>Trong hình bên, AB và CD là bóng của hai thanh chắn của một chiếc thang dưới ánh mặt trời. Hãy giải thích tại sao AB song song với CD.</a:t>
            </a:r>
          </a:p>
        </p:txBody>
      </p:sp>
      <p:grpSp>
        <p:nvGrpSpPr>
          <p:cNvPr id="13" name="Group 12"/>
          <p:cNvGrpSpPr/>
          <p:nvPr/>
        </p:nvGrpSpPr>
        <p:grpSpPr>
          <a:xfrm>
            <a:off x="6145911" y="298315"/>
            <a:ext cx="6096000" cy="1111385"/>
            <a:chOff x="-62459" y="251100"/>
            <a:chExt cx="6096000" cy="1111385"/>
          </a:xfrm>
        </p:grpSpPr>
        <p:sp>
          <p:nvSpPr>
            <p:cNvPr id="16" name="Pentagon 15"/>
            <p:cNvSpPr/>
            <p:nvPr/>
          </p:nvSpPr>
          <p:spPr>
            <a:xfrm>
              <a:off x="-62459" y="251100"/>
              <a:ext cx="6096000"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69955" y="286222"/>
              <a:ext cx="5633850"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4.34 (SGK – tr.100)</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Rectangle 1"/>
          <p:cNvSpPr/>
          <p:nvPr/>
        </p:nvSpPr>
        <p:spPr>
          <a:xfrm>
            <a:off x="458449" y="4991100"/>
            <a:ext cx="13102058" cy="5078313"/>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AB và CD là bóng của hai thanh chắn của một chiếc thang dưới ánh mặt trời. Khi đó AB và CD là hình chiếu song song của hai thanh chắn của một chiếc thang lên tường (do mặt trời chiếu xuống tường các tia sáng song song). Mà hai thanh chắn của một chiếc thang thì song song với nhau, do đó theo tính chất của phép chiếu song song ta suy ra AB song song với CD.</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6"/>
          <a:stretch>
            <a:fillRect/>
          </a:stretch>
        </p:blipFill>
        <p:spPr>
          <a:xfrm>
            <a:off x="13845915" y="1613240"/>
            <a:ext cx="3907875" cy="7797460"/>
          </a:xfrm>
          <a:prstGeom prst="rect">
            <a:avLst/>
          </a:prstGeom>
        </p:spPr>
      </p:pic>
      <p:sp>
        <p:nvSpPr>
          <p:cNvPr id="18" name="Oval Callout 17"/>
          <p:cNvSpPr/>
          <p:nvPr/>
        </p:nvSpPr>
        <p:spPr>
          <a:xfrm>
            <a:off x="5516779" y="4076700"/>
            <a:ext cx="1523091" cy="838200"/>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42519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102314"/>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8" name="TextBox 7"/>
          <p:cNvSpPr txBox="1"/>
          <p:nvPr/>
        </p:nvSpPr>
        <p:spPr>
          <a:xfrm>
            <a:off x="3962400" y="794649"/>
            <a:ext cx="10820400" cy="1015663"/>
          </a:xfrm>
          <a:prstGeom prst="rect">
            <a:avLst/>
          </a:prstGeom>
          <a:noFill/>
        </p:spPr>
        <p:txBody>
          <a:bodyPr wrap="square" rtlCol="0">
            <a:spAutoFit/>
          </a:bodyPr>
          <a:lstStyle/>
          <a:p>
            <a:pPr algn="ctr"/>
            <a:r>
              <a:rPr lang="en-US" sz="6000" b="1" dirty="0">
                <a:solidFill>
                  <a:srgbClr val="FF0000"/>
                </a:solidFill>
                <a:latin typeface="Arial" panose="020B0604020202020204" pitchFamily="34" charset="0"/>
                <a:cs typeface="Arial" panose="020B0604020202020204" pitchFamily="34" charset="0"/>
              </a:rPr>
              <a:t>HƯỚNG DẪN VỀ NHÀ</a:t>
            </a: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0131" y="0"/>
            <a:ext cx="1828800" cy="2044390"/>
          </a:xfrm>
          <a:prstGeom prst="rect">
            <a:avLst/>
          </a:prstGeom>
        </p:spPr>
      </p:pic>
      <p:grpSp>
        <p:nvGrpSpPr>
          <p:cNvPr id="7" name="Group 6"/>
          <p:cNvGrpSpPr/>
          <p:nvPr/>
        </p:nvGrpSpPr>
        <p:grpSpPr>
          <a:xfrm>
            <a:off x="533400" y="3166028"/>
            <a:ext cx="5411428" cy="5024436"/>
            <a:chOff x="924909" y="3568797"/>
            <a:chExt cx="5411428" cy="4241703"/>
          </a:xfrm>
        </p:grpSpPr>
        <p:grpSp>
          <p:nvGrpSpPr>
            <p:cNvPr id="9" name="Group 3"/>
            <p:cNvGrpSpPr/>
            <p:nvPr/>
          </p:nvGrpSpPr>
          <p:grpSpPr>
            <a:xfrm>
              <a:off x="924909" y="3568797"/>
              <a:ext cx="5411428" cy="4241703"/>
              <a:chOff x="0" y="0"/>
              <a:chExt cx="3183193" cy="3101958"/>
            </a:xfrm>
          </p:grpSpPr>
          <p:sp>
            <p:nvSpPr>
              <p:cNvPr id="1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0" name="Rectangle 9"/>
            <p:cNvSpPr/>
            <p:nvPr/>
          </p:nvSpPr>
          <p:spPr>
            <a:xfrm>
              <a:off x="1221832" y="4833457"/>
              <a:ext cx="4796230" cy="1636926"/>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kiến thức trong bài. </a:t>
              </a:r>
            </a:p>
          </p:txBody>
        </p:sp>
      </p:grpSp>
      <p:grpSp>
        <p:nvGrpSpPr>
          <p:cNvPr id="13" name="Group 12"/>
          <p:cNvGrpSpPr/>
          <p:nvPr/>
        </p:nvGrpSpPr>
        <p:grpSpPr>
          <a:xfrm>
            <a:off x="6423301" y="3188603"/>
            <a:ext cx="5422223" cy="5001862"/>
            <a:chOff x="6840639" y="3553166"/>
            <a:chExt cx="5422223" cy="5001862"/>
          </a:xfrm>
        </p:grpSpPr>
        <p:grpSp>
          <p:nvGrpSpPr>
            <p:cNvPr id="14" name="Group 3"/>
            <p:cNvGrpSpPr/>
            <p:nvPr/>
          </p:nvGrpSpPr>
          <p:grpSpPr>
            <a:xfrm>
              <a:off x="6840639" y="3553166"/>
              <a:ext cx="5422223" cy="5001862"/>
              <a:chOff x="-3810" y="-1"/>
              <a:chExt cx="3189543" cy="3657863"/>
            </a:xfrm>
          </p:grpSpPr>
          <p:sp>
            <p:nvSpPr>
              <p:cNvPr id="2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7376245" y="4949986"/>
              <a:ext cx="4360209"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2" name="Group 21"/>
          <p:cNvGrpSpPr/>
          <p:nvPr/>
        </p:nvGrpSpPr>
        <p:grpSpPr>
          <a:xfrm>
            <a:off x="12328878" y="3162300"/>
            <a:ext cx="5422223" cy="5013608"/>
            <a:chOff x="12644694" y="3479846"/>
            <a:chExt cx="5422223" cy="4709752"/>
          </a:xfrm>
        </p:grpSpPr>
        <p:grpSp>
          <p:nvGrpSpPr>
            <p:cNvPr id="23" name="Group 3"/>
            <p:cNvGrpSpPr/>
            <p:nvPr/>
          </p:nvGrpSpPr>
          <p:grpSpPr>
            <a:xfrm>
              <a:off x="12644694" y="3479846"/>
              <a:ext cx="5422223" cy="4709752"/>
              <a:chOff x="-3810" y="0"/>
              <a:chExt cx="3189543" cy="3444242"/>
            </a:xfrm>
          </p:grpSpPr>
          <p:sp>
            <p:nvSpPr>
              <p:cNvPr id="2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4" name="Rectangle 23"/>
            <p:cNvSpPr/>
            <p:nvPr/>
          </p:nvSpPr>
          <p:spPr>
            <a:xfrm>
              <a:off x="12695027" y="4456904"/>
              <a:ext cx="5369731" cy="2688847"/>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Bài tập cuối </a:t>
              </a:r>
              <a:endParaRPr lang="en-US" sz="4000" b="1" ker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chương IV</a:t>
              </a:r>
              <a:r>
                <a:rPr lang="en-US" sz="4000" b="1" ker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14105">
            <a:off x="592992" y="8431452"/>
            <a:ext cx="1472227" cy="1645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5930" y="4876685"/>
            <a:ext cx="4656140" cy="4656140"/>
          </a:xfrm>
          <a:prstGeom prst="rect">
            <a:avLst/>
          </a:prstGeom>
        </p:spPr>
      </p:pic>
      <p:sp>
        <p:nvSpPr>
          <p:cNvPr id="5" name="TextBox 5"/>
          <p:cNvSpPr txBox="1"/>
          <p:nvPr/>
        </p:nvSpPr>
        <p:spPr>
          <a:xfrm>
            <a:off x="1317346" y="1844637"/>
            <a:ext cx="15653307"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CẢM ƠN CÁC EM ĐÃ CHÚ Ý </a:t>
            </a:r>
          </a:p>
          <a:p>
            <a:pPr algn="ctr">
              <a:lnSpc>
                <a:spcPct val="150000"/>
              </a:lnSpc>
            </a:pPr>
            <a:r>
              <a:rPr lang="en-US" sz="7000" b="1" dirty="0">
                <a:latin typeface="Arial" panose="020B0604020202020204" pitchFamily="34" charset="0"/>
                <a:cs typeface="Arial" panose="020B0604020202020204" pitchFamily="34" charset="0"/>
              </a:rPr>
              <a:t>LẮNG NGHE BÀI GIẢNG!</a:t>
            </a:r>
          </a:p>
        </p:txBody>
      </p:sp>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43767" y="6974840"/>
            <a:ext cx="3709883" cy="3109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552699" y="2565142"/>
            <a:ext cx="13487400" cy="21211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500" b="1">
                <a:solidFill>
                  <a:prstClr val="black"/>
                </a:solidFill>
                <a:latin typeface="Arial" panose="020B0604020202020204" pitchFamily="34" charset="0"/>
                <a:cs typeface="Arial" panose="020B0604020202020204" pitchFamily="34" charset="0"/>
              </a:rPr>
              <a:t>1. PHÉP CHIẾU SONG SONG</a:t>
            </a: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3"/>
          <a:stretch>
            <a:fillRect/>
          </a:stretch>
        </p:blipFill>
        <p:spPr>
          <a:xfrm>
            <a:off x="6754146" y="7360442"/>
            <a:ext cx="5084505" cy="2767824"/>
          </a:xfrm>
          <a:prstGeom prst="rect">
            <a:avLst/>
          </a:prstGeom>
        </p:spPr>
      </p:pic>
    </p:spTree>
    <p:extLst>
      <p:ext uri="{BB962C8B-B14F-4D97-AF65-F5344CB8AC3E}">
        <p14:creationId xmlns:p14="http://schemas.microsoft.com/office/powerpoint/2010/main" val="26140669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377769" y="8792531"/>
            <a:ext cx="1405113" cy="1317293"/>
          </a:xfrm>
          <a:prstGeom prst="rect">
            <a:avLst/>
          </a:prstGeom>
        </p:spPr>
      </p:pic>
      <p:sp>
        <p:nvSpPr>
          <p:cNvPr id="15" name="TextBox 14"/>
          <p:cNvSpPr txBox="1"/>
          <p:nvPr/>
        </p:nvSpPr>
        <p:spPr>
          <a:xfrm>
            <a:off x="381000" y="190500"/>
            <a:ext cx="17446785" cy="4524315"/>
          </a:xfrm>
          <a:prstGeom prst="rect">
            <a:avLst/>
          </a:prstGeom>
          <a:noFill/>
        </p:spPr>
        <p:txBody>
          <a:bodyPr wrap="square" rtlCol="0">
            <a:spAutoFit/>
          </a:bodyPr>
          <a:lstStyle/>
          <a:p>
            <a:pPr algn="just">
              <a:lnSpc>
                <a:spcPct val="150000"/>
              </a:lnSpc>
            </a:pPr>
            <a:r>
              <a:rPr lang="nl-NL" sz="4000" b="1" dirty="0">
                <a:solidFill>
                  <a:srgbClr val="C00000"/>
                </a:solidFill>
                <a:latin typeface="Arial" panose="020B0604020202020204" pitchFamily="34" charset="0"/>
                <a:cs typeface="Arial" panose="020B0604020202020204" pitchFamily="34" charset="0"/>
              </a:rPr>
              <a:t>HĐ 1</a:t>
            </a:r>
            <a:r>
              <a:rPr lang="nl-NL" sz="4000" b="1">
                <a:solidFill>
                  <a:srgbClr val="C00000"/>
                </a:solidFill>
                <a:latin typeface="Arial" panose="020B0604020202020204" pitchFamily="34" charset="0"/>
                <a:cs typeface="Arial" panose="020B0604020202020204" pitchFamily="34" charset="0"/>
              </a:rPr>
              <a:t>: </a:t>
            </a:r>
            <a:r>
              <a:rPr lang="vi-VN" sz="3800">
                <a:solidFill>
                  <a:srgbClr val="000000"/>
                </a:solidFill>
                <a:ea typeface="Calibri" panose="020F0502020204030204" pitchFamily="34" charset="0"/>
                <a:cs typeface="Times New Roman" panose="02020603050405020304" pitchFamily="18" charset="0"/>
              </a:rPr>
              <a:t>Một khung cửa sổ có dạng hình tròn với các chấn song tạo thành hình vuông ABCD, hai đường chéo của hình vuông cắt nhau tại O. Dưới ánh mặt trời, khung cửa và các chắn song đổ bóng lên sàn nhà (H.4.56a). Quan sát hình vẽ và trả lời các câu hỏi sau:</a:t>
            </a:r>
          </a:p>
          <a:p>
            <a:pPr algn="just">
              <a:lnSpc>
                <a:spcPct val="150000"/>
              </a:lnSpc>
            </a:pPr>
            <a:r>
              <a:rPr lang="vi-VN" sz="3800">
                <a:solidFill>
                  <a:srgbClr val="000000"/>
                </a:solidFill>
                <a:ea typeface="Calibri" panose="020F0502020204030204" pitchFamily="34" charset="0"/>
                <a:cs typeface="Times New Roman" panose="02020603050405020304" pitchFamily="18" charset="0"/>
              </a:rPr>
              <a:t>a) Các đường thẳng nối mỗi điểm A, B, C với bóng A’, B’, C’ có đôi một song</a:t>
            </a: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467600" y="4850755"/>
            <a:ext cx="10287000" cy="5143500"/>
          </a:xfrm>
          <a:prstGeom prst="rect">
            <a:avLst/>
          </a:prstGeom>
        </p:spPr>
      </p:pic>
      <p:sp>
        <p:nvSpPr>
          <p:cNvPr id="10" name="Rectangle 9"/>
          <p:cNvSpPr/>
          <p:nvPr/>
        </p:nvSpPr>
        <p:spPr>
          <a:xfrm>
            <a:off x="377769" y="4600895"/>
            <a:ext cx="8080431" cy="3600986"/>
          </a:xfrm>
          <a:prstGeom prst="rect">
            <a:avLst/>
          </a:prstGeom>
        </p:spPr>
        <p:txBody>
          <a:bodyPr wrap="square">
            <a:spAutoFit/>
          </a:bodyPr>
          <a:lstStyle/>
          <a:p>
            <a:pPr lvl="0" algn="just">
              <a:lnSpc>
                <a:spcPct val="150000"/>
              </a:lnSpc>
            </a:pPr>
            <a:r>
              <a:rPr lang="vi-VN" sz="3800">
                <a:solidFill>
                  <a:srgbClr val="000000"/>
                </a:solidFill>
                <a:ea typeface="Calibri" panose="020F0502020204030204" pitchFamily="34" charset="0"/>
                <a:cs typeface="Times New Roman" panose="02020603050405020304" pitchFamily="18" charset="0"/>
              </a:rPr>
              <a:t>song hay không?</a:t>
            </a:r>
          </a:p>
          <a:p>
            <a:pPr lvl="0" algn="just">
              <a:lnSpc>
                <a:spcPct val="150000"/>
              </a:lnSpc>
            </a:pPr>
            <a:r>
              <a:rPr lang="vi-VN" sz="3800">
                <a:solidFill>
                  <a:srgbClr val="000000"/>
                </a:solidFill>
                <a:ea typeface="Calibri" panose="020F0502020204030204" pitchFamily="34" charset="0"/>
                <a:cs typeface="Times New Roman" panose="02020603050405020304" pitchFamily="18" charset="0"/>
              </a:rPr>
              <a:t>b) Làm thế nào để xác định được bóng đổ trên sàn nhà của mỗi điểm trên khung cửa sổ?</a:t>
            </a:r>
          </a:p>
        </p:txBody>
      </p:sp>
      <p:pic>
        <p:nvPicPr>
          <p:cNvPr id="14" name="Picture 13"/>
          <p:cNvPicPr>
            <a:picLocks noChangeAspect="1"/>
          </p:cNvPicPr>
          <p:nvPr/>
        </p:nvPicPr>
        <p:blipFill>
          <a:blip r:embed="rId4"/>
          <a:stretch>
            <a:fillRect/>
          </a:stretch>
        </p:blipFill>
        <p:spPr>
          <a:xfrm rot="20977493">
            <a:off x="17134926" y="4972561"/>
            <a:ext cx="635824" cy="946573"/>
          </a:xfrm>
          <a:prstGeom prst="rect">
            <a:avLst/>
          </a:prstGeom>
        </p:spPr>
      </p:pic>
    </p:spTree>
    <p:extLst>
      <p:ext uri="{BB962C8B-B14F-4D97-AF65-F5344CB8AC3E}">
        <p14:creationId xmlns:p14="http://schemas.microsoft.com/office/powerpoint/2010/main" val="181964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154400" y="1076099"/>
            <a:ext cx="1524000" cy="1428749"/>
          </a:xfrm>
          <a:prstGeom prst="rect">
            <a:avLst/>
          </a:prstGeom>
        </p:spPr>
      </p:pic>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657600" y="571500"/>
            <a:ext cx="10287000" cy="5143500"/>
          </a:xfrm>
          <a:prstGeom prst="rect">
            <a:avLst/>
          </a:prstGeom>
        </p:spPr>
      </p:pic>
      <p:sp>
        <p:nvSpPr>
          <p:cNvPr id="10" name="Rectangle 9"/>
          <p:cNvSpPr/>
          <p:nvPr/>
        </p:nvSpPr>
        <p:spPr>
          <a:xfrm>
            <a:off x="530169" y="5968650"/>
            <a:ext cx="17148231" cy="3888244"/>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a) Các đường thẳng nối mỗi điểm A, B, C với bóng A</a:t>
            </a:r>
            <a:r>
              <a:rPr lang="en-US" sz="4000" i="1">
                <a:latin typeface="Arial" panose="020B0604020202020204" pitchFamily="34" charset="0"/>
                <a:ea typeface="Times New Roman" panose="02020603050405020304" pitchFamily="18" charset="0"/>
                <a:cs typeface="Arial" panose="020B0604020202020204" pitchFamily="34" charset="0"/>
              </a:rPr>
              <a:t>'</a:t>
            </a:r>
            <a:r>
              <a:rPr lang="en-US" sz="4000">
                <a:latin typeface="Arial" panose="020B0604020202020204" pitchFamily="34" charset="0"/>
                <a:ea typeface="Times New Roman" panose="02020603050405020304" pitchFamily="18" charset="0"/>
                <a:cs typeface="Arial" panose="020B0604020202020204" pitchFamily="34" charset="0"/>
              </a:rPr>
              <a:t>, B</a:t>
            </a:r>
            <a:r>
              <a:rPr lang="en-US" sz="4000" i="1">
                <a:latin typeface="Arial" panose="020B0604020202020204" pitchFamily="34" charset="0"/>
                <a:ea typeface="Times New Roman" panose="02020603050405020304" pitchFamily="18" charset="0"/>
                <a:cs typeface="Arial" panose="020B0604020202020204" pitchFamily="34" charset="0"/>
              </a:rPr>
              <a:t>'</a:t>
            </a:r>
            <a:r>
              <a:rPr lang="en-US" sz="4000">
                <a:latin typeface="Arial" panose="020B0604020202020204" pitchFamily="34" charset="0"/>
                <a:ea typeface="Times New Roman" panose="02020603050405020304" pitchFamily="18" charset="0"/>
                <a:cs typeface="Arial" panose="020B0604020202020204" pitchFamily="34" charset="0"/>
              </a:rPr>
              <a:t>, C</a:t>
            </a:r>
            <a:r>
              <a:rPr lang="en-US" sz="4000" i="1">
                <a:latin typeface="Arial" panose="020B0604020202020204" pitchFamily="34" charset="0"/>
                <a:ea typeface="Times New Roman" panose="02020603050405020304" pitchFamily="18" charset="0"/>
                <a:cs typeface="Arial" panose="020B0604020202020204" pitchFamily="34" charset="0"/>
              </a:rPr>
              <a:t>'</a:t>
            </a:r>
            <a:r>
              <a:rPr lang="en-US" sz="4000">
                <a:latin typeface="Arial" panose="020B0604020202020204" pitchFamily="34" charset="0"/>
                <a:ea typeface="Times New Roman" panose="02020603050405020304" pitchFamily="18" charset="0"/>
                <a:cs typeface="Arial" panose="020B0604020202020204" pitchFamily="34" charset="0"/>
              </a:rPr>
              <a:t> đôi một song song với nhau.</a:t>
            </a:r>
          </a:p>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b) Để xác định được bóng đổ trên sàn nhà của mỗi điểm trên khung cửa sổ ta sử dụng phép chiếu song song.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rot="10951864">
            <a:off x="-496396" y="3962427"/>
            <a:ext cx="1754319" cy="1714674"/>
          </a:xfrm>
          <a:prstGeom prst="rect">
            <a:avLst/>
          </a:prstGeom>
        </p:spPr>
      </p:pic>
      <p:sp>
        <p:nvSpPr>
          <p:cNvPr id="2" name="Rectangle 1"/>
          <p:cNvSpPr/>
          <p:nvPr/>
        </p:nvSpPr>
        <p:spPr>
          <a:xfrm>
            <a:off x="895291" y="556683"/>
            <a:ext cx="1237838" cy="677108"/>
          </a:xfrm>
          <a:prstGeom prst="rect">
            <a:avLst/>
          </a:prstGeom>
        </p:spPr>
        <p:txBody>
          <a:bodyPr wrap="none">
            <a:spAutoFit/>
          </a:bodyPr>
          <a:lstStyle/>
          <a:p>
            <a:pPr lvl="0" algn="ctr">
              <a:defRPr/>
            </a:pPr>
            <a:r>
              <a:rPr lang="vi-VN" sz="3800" b="1" u="sng">
                <a:solidFill>
                  <a:srgbClr val="C00000"/>
                </a:solidFill>
              </a:rPr>
              <a:t>Giải</a:t>
            </a:r>
            <a:r>
              <a:rPr lang="en-US" sz="3800" b="1" u="sng">
                <a:solidFill>
                  <a:srgbClr val="C00000"/>
                </a:solidFill>
              </a:rPr>
              <a:t>:</a:t>
            </a:r>
            <a:endParaRPr lang="en-US" sz="3800" b="1" u="sng" dirty="0">
              <a:solidFill>
                <a:srgbClr val="C00000"/>
              </a:solidFill>
            </a:endParaRPr>
          </a:p>
        </p:txBody>
      </p:sp>
    </p:spTree>
    <p:extLst>
      <p:ext uri="{BB962C8B-B14F-4D97-AF65-F5344CB8AC3E}">
        <p14:creationId xmlns:p14="http://schemas.microsoft.com/office/powerpoint/2010/main" val="378675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621" y="234105"/>
            <a:ext cx="20834242" cy="1404195"/>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0" name="Rectangle 9"/>
          <p:cNvSpPr/>
          <p:nvPr/>
        </p:nvSpPr>
        <p:spPr>
          <a:xfrm>
            <a:off x="7010400" y="179645"/>
            <a:ext cx="4648200" cy="1306255"/>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en-US" sz="6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KẾT LUẬN</a:t>
            </a:r>
          </a:p>
        </p:txBody>
      </p:sp>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602998" y="342900"/>
            <a:ext cx="1073402" cy="1185484"/>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924037" y="1860247"/>
                <a:ext cx="16313402" cy="7779053"/>
              </a:xfrm>
              <a:prstGeom prst="rect">
                <a:avLst/>
              </a:prstGeom>
            </p:spPr>
            <p:txBody>
              <a:bodyPr wrap="square">
                <a:spAutoFit/>
              </a:bodyPr>
              <a:lstStyle/>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 Cho mặt phẳng </a:t>
                </a:r>
                <a14:m>
                  <m:oMath xmlns:m="http://schemas.openxmlformats.org/officeDocument/2006/math">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effectLst/>
                    <a:latin typeface="Arial" panose="020B0604020202020204" pitchFamily="34" charset="0"/>
                    <a:ea typeface="Times New Roman" panose="02020603050405020304" pitchFamily="18" charset="0"/>
                    <a:cs typeface="Arial" panose="020B0604020202020204" pitchFamily="34" charset="0"/>
                  </a:rPr>
                  <a:t> và đường thẳng </a:t>
                </a:r>
                <a14:m>
                  <m:oMath xmlns:m="http://schemas.openxmlformats.org/officeDocument/2006/math">
                    <m:r>
                      <m:rPr>
                        <m:sty m:val="p"/>
                      </m:rPr>
                      <a:rPr lang="en-US" sz="3700" i="0">
                        <a:effectLst/>
                        <a:latin typeface="Cambria Math" panose="02040503050406030204" pitchFamily="18" charset="0"/>
                        <a:ea typeface="Times New Roman" panose="02020603050405020304" pitchFamily="18" charset="0"/>
                        <a:cs typeface="Times New Roman" panose="02020603050405020304" pitchFamily="18" charset="0"/>
                      </a:rPr>
                      <m:t>Δ</m:t>
                    </m:r>
                  </m:oMath>
                </a14:m>
                <a:r>
                  <a:rPr lang="en-US" sz="3700">
                    <a:effectLst/>
                    <a:latin typeface="Arial" panose="020B0604020202020204" pitchFamily="34" charset="0"/>
                    <a:ea typeface="Times New Roman" panose="02020603050405020304" pitchFamily="18" charset="0"/>
                    <a:cs typeface="Arial" panose="020B0604020202020204" pitchFamily="34" charset="0"/>
                  </a:rPr>
                  <a:t> cắt </a:t>
                </a:r>
                <a14:m>
                  <m:oMath xmlns:m="http://schemas.openxmlformats.org/officeDocument/2006/math">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effectLst/>
                    <a:latin typeface="Arial" panose="020B0604020202020204" pitchFamily="34" charset="0"/>
                    <a:ea typeface="Times New Roman" panose="02020603050405020304" pitchFamily="18" charset="0"/>
                    <a:cs typeface="Arial" panose="020B0604020202020204" pitchFamily="34" charset="0"/>
                  </a:rPr>
                  <a:t>. Với mỗi điểm </a:t>
                </a:r>
                <a14:m>
                  <m:oMath xmlns:m="http://schemas.openxmlformats.org/officeDocument/2006/math">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M</m:t>
                    </m:r>
                  </m:oMath>
                </a14:m>
                <a:r>
                  <a:rPr lang="en-US" sz="3700">
                    <a:effectLst/>
                    <a:latin typeface="Arial" panose="020B0604020202020204" pitchFamily="34" charset="0"/>
                    <a:ea typeface="Times New Roman" panose="02020603050405020304" pitchFamily="18" charset="0"/>
                    <a:cs typeface="Arial" panose="020B0604020202020204" pitchFamily="34" charset="0"/>
                  </a:rPr>
                  <a:t> trong không gian ta xác định điểm </a:t>
                </a:r>
                <a14:m>
                  <m:oMath xmlns:m="http://schemas.openxmlformats.org/officeDocument/2006/math">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M</m:t>
                        </m:r>
                      </m:e>
                      <m:sup>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sz="3700">
                    <a:effectLst/>
                    <a:latin typeface="Arial" panose="020B0604020202020204" pitchFamily="34" charset="0"/>
                    <a:ea typeface="Times New Roman" panose="02020603050405020304" pitchFamily="18" charset="0"/>
                    <a:cs typeface="Arial" panose="020B0604020202020204" pitchFamily="34" charset="0"/>
                  </a:rPr>
                  <a:t> như sau:</a:t>
                </a:r>
              </a:p>
              <a:p>
                <a:pPr algn="just">
                  <a:lnSpc>
                    <a:spcPct val="150000"/>
                  </a:lnSpc>
                </a:pPr>
                <a:r>
                  <a:rPr lang="en-US" sz="3700">
                    <a:effectLst/>
                    <a:latin typeface="Arial" panose="020B0604020202020204" pitchFamily="34" charset="0"/>
                    <a:ea typeface="Times New Roman" panose="02020603050405020304" pitchFamily="18" charset="0"/>
                    <a:cs typeface="Arial" panose="020B0604020202020204" pitchFamily="34" charset="0"/>
                  </a:rPr>
                  <a:t>+ Nếu </a:t>
                </a:r>
                <a14:m>
                  <m:oMath xmlns:m="http://schemas.openxmlformats.org/officeDocument/2006/math">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M</m:t>
                    </m:r>
                  </m:oMath>
                </a14:m>
                <a:r>
                  <a:rPr lang="en-US" sz="3700">
                    <a:effectLst/>
                    <a:latin typeface="Arial" panose="020B0604020202020204" pitchFamily="34" charset="0"/>
                    <a:ea typeface="Times New Roman" panose="02020603050405020304" pitchFamily="18" charset="0"/>
                    <a:cs typeface="Arial" panose="020B0604020202020204" pitchFamily="34" charset="0"/>
                  </a:rPr>
                  <a:t> thuộc </a:t>
                </a:r>
                <a14:m>
                  <m:oMath xmlns:m="http://schemas.openxmlformats.org/officeDocument/2006/math">
                    <m:r>
                      <m:rPr>
                        <m:sty m:val="p"/>
                      </m:rPr>
                      <a:rPr lang="en-US" sz="3700" i="0">
                        <a:effectLst/>
                        <a:latin typeface="Cambria Math" panose="02040503050406030204" pitchFamily="18" charset="0"/>
                        <a:ea typeface="Times New Roman" panose="02020603050405020304" pitchFamily="18" charset="0"/>
                        <a:cs typeface="Times New Roman" panose="02020603050405020304" pitchFamily="18" charset="0"/>
                      </a:rPr>
                      <m:t>Δ</m:t>
                    </m:r>
                  </m:oMath>
                </a14:m>
                <a:r>
                  <a:rPr lang="en-US" sz="37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M</m:t>
                        </m:r>
                      </m:e>
                      <m:sup>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sz="3700">
                    <a:effectLst/>
                    <a:latin typeface="Arial" panose="020B0604020202020204" pitchFamily="34" charset="0"/>
                    <a:ea typeface="Times New Roman" panose="02020603050405020304" pitchFamily="18" charset="0"/>
                    <a:cs typeface="Arial" panose="020B0604020202020204" pitchFamily="34" charset="0"/>
                  </a:rPr>
                  <a:t> là giao điểm của </a:t>
                </a:r>
                <a14:m>
                  <m:oMath xmlns:m="http://schemas.openxmlformats.org/officeDocument/2006/math">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3700" i="0">
                        <a:effectLst/>
                        <a:latin typeface="Cambria Math" panose="02040503050406030204" pitchFamily="18" charset="0"/>
                        <a:ea typeface="Times New Roman" panose="02020603050405020304" pitchFamily="18" charset="0"/>
                        <a:cs typeface="Times New Roman" panose="02020603050405020304" pitchFamily="18" charset="0"/>
                      </a:rPr>
                      <m:t>Δ</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r>
                  <a:rPr lang="en-US" sz="3700">
                    <a:effectLst/>
                    <a:latin typeface="Arial" panose="020B0604020202020204" pitchFamily="34" charset="0"/>
                    <a:ea typeface="Times New Roman" panose="02020603050405020304" pitchFamily="18" charset="0"/>
                    <a:cs typeface="Arial" panose="020B0604020202020204" pitchFamily="34" charset="0"/>
                  </a:rPr>
                  <a:t>+ Nếu </a:t>
                </a:r>
                <a14:m>
                  <m:oMath xmlns:m="http://schemas.openxmlformats.org/officeDocument/2006/math">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M</m:t>
                    </m:r>
                  </m:oMath>
                </a14:m>
                <a:r>
                  <a:rPr lang="en-US" sz="3700">
                    <a:effectLst/>
                    <a:latin typeface="Arial" panose="020B0604020202020204" pitchFamily="34" charset="0"/>
                    <a:ea typeface="Times New Roman" panose="02020603050405020304" pitchFamily="18" charset="0"/>
                    <a:cs typeface="Arial" panose="020B0604020202020204" pitchFamily="34" charset="0"/>
                  </a:rPr>
                  <a:t> không thuộc </a:t>
                </a:r>
                <a14:m>
                  <m:oMath xmlns:m="http://schemas.openxmlformats.org/officeDocument/2006/math">
                    <m:r>
                      <m:rPr>
                        <m:sty m:val="p"/>
                      </m:rPr>
                      <a:rPr lang="en-US" sz="3700" i="0">
                        <a:effectLst/>
                        <a:latin typeface="Cambria Math" panose="02040503050406030204" pitchFamily="18" charset="0"/>
                        <a:ea typeface="Times New Roman" panose="02020603050405020304" pitchFamily="18" charset="0"/>
                        <a:cs typeface="Times New Roman" panose="02020603050405020304" pitchFamily="18" charset="0"/>
                      </a:rPr>
                      <m:t>Δ</m:t>
                    </m:r>
                  </m:oMath>
                </a14:m>
                <a:r>
                  <a:rPr lang="en-US" sz="37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M</m:t>
                        </m:r>
                      </m:e>
                      <m:sup>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sz="3700">
                    <a:effectLst/>
                    <a:latin typeface="Arial" panose="020B0604020202020204" pitchFamily="34" charset="0"/>
                    <a:ea typeface="Times New Roman" panose="02020603050405020304" pitchFamily="18" charset="0"/>
                    <a:cs typeface="Arial" panose="020B0604020202020204" pitchFamily="34" charset="0"/>
                  </a:rPr>
                  <a:t> là giao điểm của </a:t>
                </a:r>
                <a14:m>
                  <m:oMath xmlns:m="http://schemas.openxmlformats.org/officeDocument/2006/math">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effectLst/>
                    <a:latin typeface="Arial" panose="020B0604020202020204" pitchFamily="34" charset="0"/>
                    <a:ea typeface="Times New Roman" panose="02020603050405020304" pitchFamily="18" charset="0"/>
                    <a:cs typeface="Arial" panose="020B0604020202020204" pitchFamily="34" charset="0"/>
                  </a:rPr>
                  <a:t> và đường thẳng qua </a:t>
                </a:r>
                <a14:m>
                  <m:oMath xmlns:m="http://schemas.openxmlformats.org/officeDocument/2006/math">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M</m:t>
                    </m:r>
                  </m:oMath>
                </a14:m>
                <a:r>
                  <a:rPr lang="en-US" sz="3700">
                    <a:effectLst/>
                    <a:latin typeface="Arial" panose="020B0604020202020204" pitchFamily="34" charset="0"/>
                    <a:ea typeface="Times New Roman" panose="02020603050405020304" pitchFamily="18" charset="0"/>
                    <a:cs typeface="Arial" panose="020B0604020202020204" pitchFamily="34" charset="0"/>
                  </a:rPr>
                  <a:t> song song với </a:t>
                </a:r>
                <a14:m>
                  <m:oMath xmlns:m="http://schemas.openxmlformats.org/officeDocument/2006/math">
                    <m:r>
                      <m:rPr>
                        <m:sty m:val="p"/>
                      </m:rPr>
                      <a:rPr lang="en-US" sz="3700" i="0">
                        <a:effectLst/>
                        <a:latin typeface="Cambria Math" panose="02040503050406030204" pitchFamily="18" charset="0"/>
                        <a:ea typeface="Times New Roman" panose="02020603050405020304" pitchFamily="18" charset="0"/>
                        <a:cs typeface="Times New Roman" panose="02020603050405020304" pitchFamily="18" charset="0"/>
                      </a:rPr>
                      <m:t>Δ</m:t>
                    </m:r>
                  </m:oMath>
                </a14:m>
                <a:r>
                  <a:rPr lang="en-US" sz="3700">
                    <a:effectLst/>
                    <a:latin typeface="Arial" panose="020B0604020202020204" pitchFamily="34" charset="0"/>
                    <a:ea typeface="Times New Roman" panose="02020603050405020304" pitchFamily="18" charset="0"/>
                    <a:cs typeface="Arial" panose="020B0604020202020204" pitchFamily="34" charset="0"/>
                  </a:rPr>
                  <a:t>. Điềm </a:t>
                </a:r>
                <a14:m>
                  <m:oMath xmlns:m="http://schemas.openxmlformats.org/officeDocument/2006/math">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M</m:t>
                        </m:r>
                      </m:e>
                      <m:sup>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sz="3700">
                    <a:effectLst/>
                    <a:latin typeface="Arial" panose="020B0604020202020204" pitchFamily="34" charset="0"/>
                    <a:ea typeface="Times New Roman" panose="02020603050405020304" pitchFamily="18" charset="0"/>
                    <a:cs typeface="Arial" panose="020B0604020202020204" pitchFamily="34" charset="0"/>
                  </a:rPr>
                  <a:t> được gọi là hình chiếu song song của điềm </a:t>
                </a:r>
                <a14:m>
                  <m:oMath xmlns:m="http://schemas.openxmlformats.org/officeDocument/2006/math">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M</m:t>
                    </m:r>
                  </m:oMath>
                </a14:m>
                <a:r>
                  <a:rPr lang="en-US" sz="3700">
                    <a:effectLst/>
                    <a:latin typeface="Arial" panose="020B0604020202020204" pitchFamily="34" charset="0"/>
                    <a:ea typeface="Times New Roman" panose="02020603050405020304" pitchFamily="18" charset="0"/>
                    <a:cs typeface="Arial" panose="020B0604020202020204" pitchFamily="34" charset="0"/>
                  </a:rPr>
                  <a:t> trên mặt phẳng </a:t>
                </a:r>
                <a14:m>
                  <m:oMath xmlns:m="http://schemas.openxmlformats.org/officeDocument/2006/math">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effectLst/>
                    <a:latin typeface="Arial" panose="020B0604020202020204" pitchFamily="34" charset="0"/>
                    <a:ea typeface="Times New Roman" panose="02020603050405020304" pitchFamily="18" charset="0"/>
                    <a:cs typeface="Arial" panose="020B0604020202020204" pitchFamily="34" charset="0"/>
                  </a:rPr>
                  <a:t> theo phương </a:t>
                </a:r>
                <a14:m>
                  <m:oMath xmlns:m="http://schemas.openxmlformats.org/officeDocument/2006/math">
                    <m:r>
                      <m:rPr>
                        <m:sty m:val="p"/>
                      </m:rPr>
                      <a:rPr lang="en-US" sz="3700" i="0">
                        <a:effectLst/>
                        <a:latin typeface="Cambria Math" panose="02040503050406030204" pitchFamily="18" charset="0"/>
                        <a:ea typeface="Times New Roman" panose="02020603050405020304" pitchFamily="18" charset="0"/>
                        <a:cs typeface="Times New Roman" panose="02020603050405020304" pitchFamily="18" charset="0"/>
                      </a:rPr>
                      <m:t>Δ</m:t>
                    </m:r>
                  </m:oMath>
                </a14:m>
                <a:r>
                  <a:rPr lang="en-US" sz="3700">
                    <a:effectLst/>
                    <a:latin typeface="Arial" panose="020B0604020202020204" pitchFamily="34" charset="0"/>
                    <a:ea typeface="Times New Roman" panose="02020603050405020304" pitchFamily="18" charset="0"/>
                    <a:cs typeface="Arial" panose="020B0604020202020204" pitchFamily="34" charset="0"/>
                  </a:rPr>
                  <a:t>. Phép đặt tương ứng mỗi điểm </a:t>
                </a:r>
                <a14:m>
                  <m:oMath xmlns:m="http://schemas.openxmlformats.org/officeDocument/2006/math">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M</m:t>
                    </m:r>
                  </m:oMath>
                </a14:m>
                <a:r>
                  <a:rPr lang="en-US" sz="3700">
                    <a:effectLst/>
                    <a:latin typeface="Arial" panose="020B0604020202020204" pitchFamily="34" charset="0"/>
                    <a:ea typeface="Times New Roman" panose="02020603050405020304" pitchFamily="18" charset="0"/>
                    <a:cs typeface="Arial" panose="020B0604020202020204" pitchFamily="34" charset="0"/>
                  </a:rPr>
                  <a:t> với hình chiếu </a:t>
                </a:r>
                <a14:m>
                  <m:oMath xmlns:m="http://schemas.openxmlformats.org/officeDocument/2006/math">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M</m:t>
                        </m:r>
                      </m:e>
                      <m:sup>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sz="3700">
                    <a:effectLst/>
                    <a:latin typeface="Arial" panose="020B0604020202020204" pitchFamily="34" charset="0"/>
                    <a:ea typeface="Times New Roman" panose="02020603050405020304" pitchFamily="18" charset="0"/>
                    <a:cs typeface="Arial" panose="020B0604020202020204" pitchFamily="34" charset="0"/>
                  </a:rPr>
                  <a:t> của nó được gọi là phép chiếu song song lên </a:t>
                </a:r>
                <a14:m>
                  <m:oMath xmlns:m="http://schemas.openxmlformats.org/officeDocument/2006/math">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effectLst/>
                    <a:latin typeface="Arial" panose="020B0604020202020204" pitchFamily="34" charset="0"/>
                    <a:ea typeface="Times New Roman" panose="02020603050405020304" pitchFamily="18" charset="0"/>
                    <a:cs typeface="Arial" panose="020B0604020202020204" pitchFamily="34" charset="0"/>
                  </a:rPr>
                  <a:t> theo phương </a:t>
                </a:r>
                <a14:m>
                  <m:oMath xmlns:m="http://schemas.openxmlformats.org/officeDocument/2006/math">
                    <m:r>
                      <m:rPr>
                        <m:sty m:val="p"/>
                      </m:rPr>
                      <a:rPr lang="en-US" sz="3700" i="0">
                        <a:effectLst/>
                        <a:latin typeface="Cambria Math" panose="02040503050406030204" pitchFamily="18" charset="0"/>
                        <a:ea typeface="Times New Roman" panose="02020603050405020304" pitchFamily="18" charset="0"/>
                        <a:cs typeface="Times New Roman" panose="02020603050405020304" pitchFamily="18" charset="0"/>
                      </a:rPr>
                      <m:t>Δ</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r>
                  <a:rPr lang="en-US" sz="3700">
                    <a:effectLst/>
                    <a:latin typeface="Arial" panose="020B0604020202020204" pitchFamily="34" charset="0"/>
                    <a:ea typeface="Times New Roman" panose="02020603050405020304" pitchFamily="18" charset="0"/>
                    <a:cs typeface="Arial" panose="020B0604020202020204" pitchFamily="34" charset="0"/>
                  </a:rPr>
                  <a:t>- Mặt phẳng </a:t>
                </a:r>
                <a14:m>
                  <m:oMath xmlns:m="http://schemas.openxmlformats.org/officeDocument/2006/math">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7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37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effectLst/>
                    <a:latin typeface="Arial" panose="020B0604020202020204" pitchFamily="34" charset="0"/>
                    <a:ea typeface="Times New Roman" panose="02020603050405020304" pitchFamily="18" charset="0"/>
                    <a:cs typeface="Arial" panose="020B0604020202020204" pitchFamily="34" charset="0"/>
                  </a:rPr>
                  <a:t> được gọi là mặt phẳng chiếu, phương </a:t>
                </a:r>
                <a14:m>
                  <m:oMath xmlns:m="http://schemas.openxmlformats.org/officeDocument/2006/math">
                    <m:r>
                      <m:rPr>
                        <m:sty m:val="p"/>
                      </m:rPr>
                      <a:rPr lang="en-US" sz="3700" i="0">
                        <a:effectLst/>
                        <a:latin typeface="Cambria Math" panose="02040503050406030204" pitchFamily="18" charset="0"/>
                        <a:ea typeface="Times New Roman" panose="02020603050405020304" pitchFamily="18" charset="0"/>
                        <a:cs typeface="Times New Roman" panose="02020603050405020304" pitchFamily="18" charset="0"/>
                      </a:rPr>
                      <m:t>Δ</m:t>
                    </m:r>
                  </m:oMath>
                </a14:m>
                <a:r>
                  <a:rPr lang="en-US" sz="3700">
                    <a:effectLst/>
                    <a:latin typeface="Arial" panose="020B0604020202020204" pitchFamily="34" charset="0"/>
                    <a:ea typeface="Times New Roman" panose="02020603050405020304" pitchFamily="18" charset="0"/>
                    <a:cs typeface="Arial" panose="020B0604020202020204" pitchFamily="34" charset="0"/>
                  </a:rPr>
                  <a:t> được gọi là    phương chiếu.</a:t>
                </a:r>
              </a:p>
            </p:txBody>
          </p:sp>
        </mc:Choice>
        <mc:Fallback xmlns="">
          <p:sp>
            <p:nvSpPr>
              <p:cNvPr id="12" name="Rectangle 11"/>
              <p:cNvSpPr>
                <a:spLocks noRot="1" noChangeAspect="1" noMove="1" noResize="1" noEditPoints="1" noAdjustHandles="1" noChangeArrowheads="1" noChangeShapeType="1" noTextEdit="1"/>
              </p:cNvSpPr>
              <p:nvPr/>
            </p:nvSpPr>
            <p:spPr>
              <a:xfrm>
                <a:off x="924037" y="1860247"/>
                <a:ext cx="16313402" cy="7779053"/>
              </a:xfrm>
              <a:prstGeom prst="rect">
                <a:avLst/>
              </a:prstGeom>
              <a:blipFill>
                <a:blip r:embed="rId8"/>
                <a:stretch>
                  <a:fillRect l="-1196" r="-1158" b="-705"/>
                </a:stretch>
              </a:blipFill>
            </p:spPr>
            <p:txBody>
              <a:bodyPr/>
              <a:lstStyle/>
              <a:p>
                <a:r>
                  <a:rPr lang="en-US">
                    <a:noFill/>
                  </a:rPr>
                  <a:t> </a:t>
                </a:r>
              </a:p>
            </p:txBody>
          </p:sp>
        </mc:Fallback>
      </mc:AlternateContent>
      <p:pic>
        <p:nvPicPr>
          <p:cNvPr id="7" name="Picture 6"/>
          <p:cNvPicPr>
            <a:picLocks noChangeAspect="1"/>
          </p:cNvPicPr>
          <p:nvPr/>
        </p:nvPicPr>
        <p:blipFill>
          <a:blip r:embed="rId9"/>
          <a:stretch>
            <a:fillRect/>
          </a:stretch>
        </p:blipFill>
        <p:spPr>
          <a:xfrm>
            <a:off x="17221200" y="8648700"/>
            <a:ext cx="838200" cy="1428750"/>
          </a:xfrm>
          <a:prstGeom prst="rect">
            <a:avLst/>
          </a:prstGeom>
        </p:spPr>
      </p:pic>
    </p:spTree>
    <p:extLst>
      <p:ext uri="{BB962C8B-B14F-4D97-AF65-F5344CB8AC3E}">
        <p14:creationId xmlns:p14="http://schemas.microsoft.com/office/powerpoint/2010/main" val="3317175462"/>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687800" y="473407"/>
            <a:ext cx="1405113" cy="1317293"/>
          </a:xfrm>
          <a:prstGeom prst="rect">
            <a:avLst/>
          </a:prstGeom>
        </p:spPr>
      </p:pic>
      <p:sp>
        <p:nvSpPr>
          <p:cNvPr id="15" name="TextBox 14"/>
          <p:cNvSpPr txBox="1"/>
          <p:nvPr/>
        </p:nvSpPr>
        <p:spPr>
          <a:xfrm>
            <a:off x="381000" y="2137708"/>
            <a:ext cx="17526000" cy="1938992"/>
          </a:xfrm>
          <a:prstGeom prst="rect">
            <a:avLst/>
          </a:prstGeom>
          <a:noFill/>
        </p:spPr>
        <p:txBody>
          <a:bodyPr wrap="square" rtlCol="0">
            <a:spAutoFit/>
          </a:bodyPr>
          <a:lstStyle/>
          <a:p>
            <a:pPr lvl="0" algn="just">
              <a:lnSpc>
                <a:spcPct val="150000"/>
              </a:lnSpc>
            </a:pP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Trong HĐ1, làm thế nào để xác định được bóng của toàn bộ song cửa CD trên sàn nhà?</a:t>
            </a:r>
          </a:p>
        </p:txBody>
      </p:sp>
      <p:sp>
        <p:nvSpPr>
          <p:cNvPr id="5" name="Rectangle 4"/>
          <p:cNvSpPr/>
          <p:nvPr/>
        </p:nvSpPr>
        <p:spPr>
          <a:xfrm>
            <a:off x="2154541" y="4533900"/>
            <a:ext cx="15676259" cy="2862322"/>
          </a:xfrm>
          <a:prstGeom prst="rect">
            <a:avLst/>
          </a:prstGeom>
        </p:spPr>
        <p:txBody>
          <a:bodyPr wrap="square">
            <a:spAutoFit/>
          </a:bodyPr>
          <a:lstStyle/>
          <a:p>
            <a:pPr lvl="0" algn="just">
              <a:lnSpc>
                <a:spcPct val="150000"/>
              </a:lnSpc>
              <a:spcAft>
                <a:spcPts val="800"/>
              </a:spcAft>
            </a:pPr>
            <a:r>
              <a:rPr lang="vi-VN" sz="4000">
                <a:solidFill>
                  <a:prstClr val="black"/>
                </a:solidFill>
                <a:ea typeface="Arial" panose="020B0604020202020204" pitchFamily="34" charset="0"/>
                <a:cs typeface="Arial" panose="020B0604020202020204" pitchFamily="34" charset="0"/>
              </a:rPr>
              <a:t>Để xác định được bóng của toàn bộ song cửa CD, ta xác định bóng của từng điểm C và D trên sàn nhà là C' và D'. </a:t>
            </a:r>
            <a:endParaRPr lang="en-US" sz="4000">
              <a:solidFill>
                <a:prstClr val="black"/>
              </a:solidFill>
              <a:ea typeface="Arial" panose="020B0604020202020204" pitchFamily="34" charset="0"/>
              <a:cs typeface="Arial" panose="020B0604020202020204" pitchFamily="34" charset="0"/>
            </a:endParaRPr>
          </a:p>
          <a:p>
            <a:pPr lvl="0" algn="just">
              <a:lnSpc>
                <a:spcPct val="150000"/>
              </a:lnSpc>
              <a:spcAft>
                <a:spcPts val="800"/>
              </a:spcAft>
            </a:pPr>
            <a:r>
              <a:rPr lang="vi-VN" sz="4000">
                <a:solidFill>
                  <a:prstClr val="black"/>
                </a:solidFill>
                <a:ea typeface="Arial" panose="020B0604020202020204" pitchFamily="34" charset="0"/>
                <a:cs typeface="Arial" panose="020B0604020202020204" pitchFamily="34" charset="0"/>
              </a:rPr>
              <a:t>Khi đó C'D' chính là bóng của song cửa CD.</a:t>
            </a:r>
          </a:p>
        </p:txBody>
      </p:sp>
      <p:sp>
        <p:nvSpPr>
          <p:cNvPr id="6" name="Right Arrow 5"/>
          <p:cNvSpPr/>
          <p:nvPr/>
        </p:nvSpPr>
        <p:spPr>
          <a:xfrm>
            <a:off x="1295400" y="4881622"/>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2"/>
          <a:stretch>
            <a:fillRect/>
          </a:stretch>
        </p:blipFill>
        <p:spPr>
          <a:xfrm>
            <a:off x="15849600" y="7103690"/>
            <a:ext cx="1547272" cy="2307010"/>
          </a:xfrm>
          <a:prstGeom prst="rect">
            <a:avLst/>
          </a:prstGeom>
        </p:spPr>
      </p:pic>
      <p:grpSp>
        <p:nvGrpSpPr>
          <p:cNvPr id="3" name="Group 2"/>
          <p:cNvGrpSpPr/>
          <p:nvPr/>
        </p:nvGrpSpPr>
        <p:grpSpPr>
          <a:xfrm>
            <a:off x="400987" y="729083"/>
            <a:ext cx="3427466" cy="1061617"/>
            <a:chOff x="727974" y="587302"/>
            <a:chExt cx="3427466" cy="1061617"/>
          </a:xfrm>
        </p:grpSpPr>
        <p:pic>
          <p:nvPicPr>
            <p:cNvPr id="7" name="Picture 6"/>
            <p:cNvPicPr>
              <a:picLocks noChangeAspect="1"/>
            </p:cNvPicPr>
            <p:nvPr/>
          </p:nvPicPr>
          <p:blipFill>
            <a:blip r:embed="rId3"/>
            <a:stretch>
              <a:fillRect/>
            </a:stretch>
          </p:blipFill>
          <p:spPr>
            <a:xfrm rot="20977493">
              <a:off x="727974" y="587302"/>
              <a:ext cx="677652" cy="1008844"/>
            </a:xfrm>
            <a:prstGeom prst="rect">
              <a:avLst/>
            </a:prstGeom>
          </p:spPr>
        </p:pic>
        <p:sp>
          <p:nvSpPr>
            <p:cNvPr id="2" name="Rectangle 1"/>
            <p:cNvSpPr/>
            <p:nvPr/>
          </p:nvSpPr>
          <p:spPr>
            <a:xfrm>
              <a:off x="1490928" y="941033"/>
              <a:ext cx="2664512" cy="707886"/>
            </a:xfrm>
            <a:prstGeom prst="rect">
              <a:avLst/>
            </a:prstGeom>
          </p:spPr>
          <p:txBody>
            <a:bodyPr wrap="none">
              <a:spAutoFit/>
            </a:bodyPr>
            <a:lstStyle/>
            <a:p>
              <a:r>
                <a:rPr lang="nl-NL" sz="4000" b="1">
                  <a:solidFill>
                    <a:srgbClr val="C00000"/>
                  </a:solidFill>
                  <a:latin typeface="Arial" panose="020B0604020202020204" pitchFamily="34" charset="0"/>
                  <a:cs typeface="Arial" panose="020B0604020202020204" pitchFamily="34" charset="0"/>
                </a:rPr>
                <a:t>CÂU HỎI: </a:t>
              </a:r>
              <a:endParaRPr lang="en-US"/>
            </a:p>
          </p:txBody>
        </p:sp>
      </p:grpSp>
      <p:grpSp>
        <p:nvGrpSpPr>
          <p:cNvPr id="14" name="Group 2"/>
          <p:cNvGrpSpPr/>
          <p:nvPr/>
        </p:nvGrpSpPr>
        <p:grpSpPr>
          <a:xfrm>
            <a:off x="-1447800" y="9420589"/>
            <a:ext cx="20834242" cy="1818911"/>
            <a:chOff x="0" y="0"/>
            <a:chExt cx="3762534" cy="328484"/>
          </a:xfrm>
        </p:grpSpPr>
        <p:sp>
          <p:nvSpPr>
            <p:cNvPr id="16"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Tree>
    <p:extLst>
      <p:ext uri="{BB962C8B-B14F-4D97-AF65-F5344CB8AC3E}">
        <p14:creationId xmlns:p14="http://schemas.microsoft.com/office/powerpoint/2010/main" val="205118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3236</Words>
  <Application>Microsoft Office PowerPoint</Application>
  <PresentationFormat>Custom</PresentationFormat>
  <Paragraphs>223</Paragraphs>
  <Slides>42</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Cambria Math</vt:lpstr>
      <vt:lpstr>Cambria</vt:lpstr>
      <vt:lpstr>Londrina Solid</vt: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2023-09-04T06:27:29Z</dcterms:created>
  <dcterms:modified xsi:type="dcterms:W3CDTF">2025-02-02T02:59:25Z</dcterms:modified>
  <dc:identifier/>
</cp:coreProperties>
</file>