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46"/>
  </p:notesMasterIdLst>
  <p:sldIdLst>
    <p:sldId id="6212" r:id="rId2"/>
    <p:sldId id="272" r:id="rId3"/>
    <p:sldId id="258" r:id="rId4"/>
    <p:sldId id="273" r:id="rId5"/>
    <p:sldId id="274" r:id="rId6"/>
    <p:sldId id="317" r:id="rId7"/>
    <p:sldId id="257" r:id="rId8"/>
    <p:sldId id="279" r:id="rId9"/>
    <p:sldId id="286" r:id="rId10"/>
    <p:sldId id="318" r:id="rId11"/>
    <p:sldId id="282" r:id="rId12"/>
    <p:sldId id="277" r:id="rId13"/>
    <p:sldId id="278" r:id="rId14"/>
    <p:sldId id="285" r:id="rId15"/>
    <p:sldId id="319" r:id="rId16"/>
    <p:sldId id="6208" r:id="rId17"/>
    <p:sldId id="275" r:id="rId18"/>
    <p:sldId id="276" r:id="rId19"/>
    <p:sldId id="283" r:id="rId20"/>
    <p:sldId id="322" r:id="rId21"/>
    <p:sldId id="323" r:id="rId22"/>
    <p:sldId id="284" r:id="rId23"/>
    <p:sldId id="327" r:id="rId24"/>
    <p:sldId id="329" r:id="rId25"/>
    <p:sldId id="330" r:id="rId26"/>
    <p:sldId id="6209" r:id="rId27"/>
    <p:sldId id="6210" r:id="rId28"/>
    <p:sldId id="324" r:id="rId29"/>
    <p:sldId id="280" r:id="rId30"/>
    <p:sldId id="325" r:id="rId31"/>
    <p:sldId id="287" r:id="rId32"/>
    <p:sldId id="331" r:id="rId33"/>
    <p:sldId id="281" r:id="rId34"/>
    <p:sldId id="326" r:id="rId35"/>
    <p:sldId id="294" r:id="rId36"/>
    <p:sldId id="332" r:id="rId37"/>
    <p:sldId id="320" r:id="rId38"/>
    <p:sldId id="321" r:id="rId39"/>
    <p:sldId id="303" r:id="rId40"/>
    <p:sldId id="304" r:id="rId41"/>
    <p:sldId id="305" r:id="rId42"/>
    <p:sldId id="362" r:id="rId43"/>
    <p:sldId id="307" r:id="rId44"/>
    <p:sldId id="271" r:id="rId45"/>
  </p:sldIdLst>
  <p:sldSz cx="18288000" cy="10287000"/>
  <p:notesSz cx="6858000" cy="9144000"/>
  <p:embeddedFontLst>
    <p:embeddedFont>
      <p:font typeface="Calibri" panose="020F0502020204030204" pitchFamily="34" charset="0"/>
      <p:regular r:id="rId47"/>
      <p:bold r:id="rId48"/>
      <p:italic r:id="rId49"/>
      <p:boldItalic r:id="rId50"/>
    </p:embeddedFont>
    <p:embeddedFont>
      <p:font typeface="Calibri Light" panose="020F0302020204030204" pitchFamily="34" charset="0"/>
      <p:regular r:id="rId51"/>
      <p:italic r:id="rId52"/>
    </p:embeddedFont>
    <p:embeddedFont>
      <p:font typeface="Cambria" panose="02040503050406030204" pitchFamily="18" charset="0"/>
      <p:regular r:id="rId53"/>
      <p:bold r:id="rId54"/>
      <p:italic r:id="rId55"/>
      <p:boldItalic r:id="rId56"/>
    </p:embeddedFont>
    <p:embeddedFont>
      <p:font typeface="Cambria Math" panose="02040503050406030204" pitchFamily="18" charset="0"/>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4353"/>
    <a:srgbClr val="FCF4E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754"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6C5B7E-CE68-4DB5-B61F-EC92F10C3E0D}" type="datetimeFigureOut">
              <a:rPr lang="en-US" smtClean="0"/>
              <a:t>02/02/2025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75E2B9-4DD4-4325-8AC7-4D5DA89C7A43}" type="slidenum">
              <a:rPr lang="en-US" smtClean="0"/>
              <a:t>‹#›</a:t>
            </a:fld>
            <a:endParaRPr lang="en-US"/>
          </a:p>
        </p:txBody>
      </p:sp>
    </p:spTree>
    <p:extLst>
      <p:ext uri="{BB962C8B-B14F-4D97-AF65-F5344CB8AC3E}">
        <p14:creationId xmlns:p14="http://schemas.microsoft.com/office/powerpoint/2010/main" val="984409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75E2B9-4DD4-4325-8AC7-4D5DA89C7A43}" type="slidenum">
              <a:rPr lang="en-US" smtClean="0"/>
              <a:t>19</a:t>
            </a:fld>
            <a:endParaRPr lang="en-US"/>
          </a:p>
        </p:txBody>
      </p:sp>
    </p:spTree>
    <p:extLst>
      <p:ext uri="{BB962C8B-B14F-4D97-AF65-F5344CB8AC3E}">
        <p14:creationId xmlns:p14="http://schemas.microsoft.com/office/powerpoint/2010/main" val="2922413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02/02/2025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02/02/2025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02/02/2025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02/02/2025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02/02/2025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02/02/2025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02/02/2025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02/02/2025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02/02/2025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21.sv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41.png"/><Relationship Id="rId5" Type="http://schemas.microsoft.com/office/2007/relationships/hdphoto" Target="../media/hdphoto4.wdp"/><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34.png"/><Relationship Id="rId4" Type="http://schemas.openxmlformats.org/officeDocument/2006/relationships/image" Target="../media/image21.sv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0.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4.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n181 zalo Nguyen Duc Chien"/>
          <p:cNvGrpSpPr/>
          <p:nvPr/>
        </p:nvGrpSpPr>
        <p:grpSpPr>
          <a:xfrm>
            <a:off x="-76200" y="0"/>
            <a:ext cx="18135600" cy="10318938"/>
            <a:chOff x="0" y="0"/>
            <a:chExt cx="4461885" cy="1719303"/>
          </a:xfrm>
        </p:grpSpPr>
        <p:sp>
          <p:nvSpPr>
            <p:cNvPr id="3" name="Freeform 3"/>
            <p:cNvSpPr/>
            <p:nvPr/>
          </p:nvSpPr>
          <p:spPr>
            <a:xfrm>
              <a:off x="0" y="0"/>
              <a:ext cx="4461885" cy="1719303"/>
            </a:xfrm>
            <a:custGeom>
              <a:avLst/>
              <a:gdLst/>
              <a:ahLst/>
              <a:cxnLst/>
              <a:rect l="l" t="t" r="r" b="b"/>
              <a:pathLst>
                <a:path w="4461885" h="1719303">
                  <a:moveTo>
                    <a:pt x="19650" y="0"/>
                  </a:moveTo>
                  <a:lnTo>
                    <a:pt x="4442235" y="0"/>
                  </a:lnTo>
                  <a:cubicBezTo>
                    <a:pt x="4453087" y="0"/>
                    <a:pt x="4461885" y="8798"/>
                    <a:pt x="4461885" y="19650"/>
                  </a:cubicBezTo>
                  <a:lnTo>
                    <a:pt x="4461885" y="1699653"/>
                  </a:lnTo>
                  <a:cubicBezTo>
                    <a:pt x="4461885" y="1710506"/>
                    <a:pt x="4453087" y="1719303"/>
                    <a:pt x="4442235" y="1719303"/>
                  </a:cubicBezTo>
                  <a:lnTo>
                    <a:pt x="19650" y="1719303"/>
                  </a:lnTo>
                  <a:cubicBezTo>
                    <a:pt x="8798" y="1719303"/>
                    <a:pt x="0" y="1710506"/>
                    <a:pt x="0" y="1699653"/>
                  </a:cubicBezTo>
                  <a:lnTo>
                    <a:pt x="0" y="19650"/>
                  </a:lnTo>
                  <a:cubicBezTo>
                    <a:pt x="0" y="8798"/>
                    <a:pt x="8798" y="0"/>
                    <a:pt x="19650" y="0"/>
                  </a:cubicBezTo>
                  <a:close/>
                </a:path>
              </a:pathLst>
            </a:custGeom>
            <a:solidFill>
              <a:srgbClr val="FFFFFF"/>
            </a:solidFill>
            <a:ln w="19050">
              <a:solidFill>
                <a:srgbClr val="40246D"/>
              </a:solidFill>
            </a:ln>
          </p:spPr>
          <p:txBody>
            <a:bodyPr/>
            <a:lstStyle/>
            <a:p>
              <a:endParaRPr lang="en-US"/>
            </a:p>
          </p:txBody>
        </p:sp>
        <p:sp>
          <p:nvSpPr>
            <p:cNvPr id="4" name="TextBox 4"/>
            <p:cNvSpPr txBox="1"/>
            <p:nvPr/>
          </p:nvSpPr>
          <p:spPr>
            <a:xfrm>
              <a:off x="0" y="-47625"/>
              <a:ext cx="812800" cy="860425"/>
            </a:xfrm>
            <a:prstGeom prst="rect">
              <a:avLst/>
            </a:prstGeom>
          </p:spPr>
          <p:txBody>
            <a:bodyPr lIns="254000" tIns="254000" rIns="254000" bIns="254000" rtlCol="0" anchor="ctr"/>
            <a:lstStyle/>
            <a:p>
              <a:pPr marL="0" marR="0" lvl="0" indent="0" algn="ctr" defTabSz="914400" rtl="0" eaLnBrk="1" fontAlgn="auto" latinLnBrk="0" hangingPunct="1">
                <a:lnSpc>
                  <a:spcPts val="33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grpSp>
      <p:pic>
        <p:nvPicPr>
          <p:cNvPr id="6" name="Picture 6" descr="n181 zalo Nguyen Duc Chien"/>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977" y="7604313"/>
            <a:ext cx="2024623" cy="2568387"/>
          </a:xfrm>
          <a:prstGeom prst="rect">
            <a:avLst/>
          </a:prstGeom>
        </p:spPr>
      </p:pic>
      <p:pic>
        <p:nvPicPr>
          <p:cNvPr id="9" name="Picture 9" descr="n181 zalo Nguyen Duc Chie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52703" y="7599763"/>
            <a:ext cx="2282897" cy="2572937"/>
          </a:xfrm>
          <a:prstGeom prst="rect">
            <a:avLst/>
          </a:prstGeom>
        </p:spPr>
      </p:pic>
      <p:pic>
        <p:nvPicPr>
          <p:cNvPr id="10" name="Picture 10" descr="n181 zalo Nguyen Duc Chien"/>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6200" y="38100"/>
            <a:ext cx="3159415" cy="2572937"/>
          </a:xfrm>
          <a:prstGeom prst="rect">
            <a:avLst/>
          </a:prstGeom>
        </p:spPr>
      </p:pic>
      <p:pic>
        <p:nvPicPr>
          <p:cNvPr id="11" name="Picture 11" descr="n181 zalo Nguyen Duc Chien"/>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002000" y="38100"/>
            <a:ext cx="2133600" cy="2568387"/>
          </a:xfrm>
          <a:prstGeom prst="rect">
            <a:avLst/>
          </a:prstGeom>
        </p:spPr>
      </p:pic>
      <p:sp>
        <p:nvSpPr>
          <p:cNvPr id="20" name="TextBox 19" descr="n181 zalo Nguyen Duc Chien">
            <a:extLst>
              <a:ext uri="{FF2B5EF4-FFF2-40B4-BE49-F238E27FC236}">
                <a16:creationId xmlns:a16="http://schemas.microsoft.com/office/drawing/2014/main" id="{86F3DE34-569D-CB0A-9E5D-7F820BBA7B1A}"/>
              </a:ext>
            </a:extLst>
          </p:cNvPr>
          <p:cNvSpPr txBox="1"/>
          <p:nvPr/>
        </p:nvSpPr>
        <p:spPr>
          <a:xfrm>
            <a:off x="1828798" y="1465620"/>
            <a:ext cx="15020319" cy="8387874"/>
          </a:xfrm>
          <a:prstGeom prst="rect">
            <a:avLst/>
          </a:prstGeom>
        </p:spPr>
        <p:txBody>
          <a:bodyPr wrap="square" lIns="0" tIns="0" rIns="0" bIns="0" rtlCol="0" anchor="t">
            <a:spAutoFit/>
          </a:bodyPr>
          <a:lstStyle/>
          <a:p>
            <a:pPr lvl="0" algn="ctr">
              <a:lnSpc>
                <a:spcPct val="150000"/>
              </a:lnSpc>
              <a:buClr>
                <a:srgbClr val="04596F"/>
              </a:buClr>
              <a:buSzPts val="5200"/>
              <a:defRPr/>
            </a:pPr>
            <a:r>
              <a:rPr lang="en-US" sz="7600" b="1" kern="0">
                <a:ln w="0"/>
                <a:solidFill>
                  <a:srgbClr val="04596F"/>
                </a:solidFill>
                <a:effectLst>
                  <a:outerShdw blurRad="38100" dist="19050" dir="2700000" algn="tl" rotWithShape="0">
                    <a:srgbClr val="04596F">
                      <a:alpha val="40000"/>
                    </a:srgbClr>
                  </a:outerShdw>
                </a:effectLst>
                <a:latin typeface="Times New Roman" panose="02020603050405020304" pitchFamily="18" charset="0"/>
                <a:cs typeface="Times New Roman" panose="02020603050405020304" pitchFamily="18" charset="0"/>
                <a:sym typeface="Kavoon"/>
              </a:rPr>
              <a:t>TR</a:t>
            </a:r>
            <a:r>
              <a:rPr lang="vi-VN" sz="7600" b="1" kern="0">
                <a:ln w="0"/>
                <a:solidFill>
                  <a:srgbClr val="04596F"/>
                </a:solidFill>
                <a:effectLst>
                  <a:outerShdw blurRad="38100" dist="19050" dir="2700000" algn="tl" rotWithShape="0">
                    <a:srgbClr val="04596F">
                      <a:alpha val="40000"/>
                    </a:srgbClr>
                  </a:outerShdw>
                </a:effectLst>
                <a:latin typeface="Times New Roman" panose="02020603050405020304" pitchFamily="18" charset="0"/>
                <a:cs typeface="Times New Roman" panose="02020603050405020304" pitchFamily="18" charset="0"/>
                <a:sym typeface="Kavoon"/>
              </a:rPr>
              <a:t>Ư</a:t>
            </a:r>
            <a:r>
              <a:rPr lang="en-US" sz="7600" b="1" kern="0">
                <a:ln w="0"/>
                <a:solidFill>
                  <a:srgbClr val="04596F"/>
                </a:solidFill>
                <a:effectLst>
                  <a:outerShdw blurRad="38100" dist="19050" dir="2700000" algn="tl" rotWithShape="0">
                    <a:srgbClr val="04596F">
                      <a:alpha val="40000"/>
                    </a:srgbClr>
                  </a:outerShdw>
                </a:effectLst>
                <a:latin typeface="Times New Roman" panose="02020603050405020304" pitchFamily="18" charset="0"/>
                <a:cs typeface="Times New Roman" panose="02020603050405020304" pitchFamily="18" charset="0"/>
                <a:sym typeface="Kavoon"/>
              </a:rPr>
              <a:t>ỜNG THPT NGÔ LÊ TÂN</a:t>
            </a:r>
          </a:p>
          <a:p>
            <a:pPr lvl="0" algn="ctr">
              <a:lnSpc>
                <a:spcPct val="150000"/>
              </a:lnSpc>
              <a:buClr>
                <a:srgbClr val="04596F"/>
              </a:buClr>
              <a:buSzPts val="5200"/>
              <a:defRPr/>
            </a:pPr>
            <a:r>
              <a:rPr lang="en-US" sz="7600" b="1" kern="0">
                <a:ln w="0"/>
                <a:solidFill>
                  <a:srgbClr val="04596F"/>
                </a:solidFill>
                <a:effectLst>
                  <a:outerShdw blurRad="38100" dist="19050" dir="2700000" algn="tl" rotWithShape="0">
                    <a:srgbClr val="04596F">
                      <a:alpha val="40000"/>
                    </a:srgbClr>
                  </a:outerShdw>
                </a:effectLst>
                <a:latin typeface="Times New Roman" panose="02020603050405020304" pitchFamily="18" charset="0"/>
                <a:cs typeface="Times New Roman" panose="02020603050405020304" pitchFamily="18" charset="0"/>
                <a:sym typeface="Kavoon"/>
              </a:rPr>
              <a:t>LỚP 11A2</a:t>
            </a:r>
          </a:p>
          <a:p>
            <a:pPr lvl="0" algn="ctr">
              <a:lnSpc>
                <a:spcPct val="150000"/>
              </a:lnSpc>
              <a:buClr>
                <a:srgbClr val="04596F"/>
              </a:buClr>
              <a:buSzPts val="5200"/>
              <a:defRPr/>
            </a:pPr>
            <a:r>
              <a:rPr lang="en-US" sz="7600" b="1" kern="0">
                <a:ln w="0"/>
                <a:solidFill>
                  <a:srgbClr val="04596F"/>
                </a:solidFill>
                <a:effectLst>
                  <a:outerShdw blurRad="38100" dist="19050" dir="2700000" algn="tl" rotWithShape="0">
                    <a:srgbClr val="04596F">
                      <a:alpha val="40000"/>
                    </a:srgbClr>
                  </a:outerShdw>
                </a:effectLst>
                <a:latin typeface="Times New Roman" panose="02020603050405020304" pitchFamily="18" charset="0"/>
                <a:cs typeface="Times New Roman" panose="02020603050405020304" pitchFamily="18" charset="0"/>
                <a:sym typeface="Kavoon"/>
              </a:rPr>
              <a:t>GV: ĐÀO THỊ TH</a:t>
            </a:r>
            <a:r>
              <a:rPr lang="vi-VN" sz="7600" b="1" kern="0">
                <a:ln w="0"/>
                <a:solidFill>
                  <a:srgbClr val="04596F"/>
                </a:solidFill>
                <a:effectLst>
                  <a:outerShdw blurRad="38100" dist="19050" dir="2700000" algn="tl" rotWithShape="0">
                    <a:srgbClr val="04596F">
                      <a:alpha val="40000"/>
                    </a:srgbClr>
                  </a:outerShdw>
                </a:effectLst>
                <a:latin typeface="Times New Roman" panose="02020603050405020304" pitchFamily="18" charset="0"/>
                <a:cs typeface="Times New Roman" panose="02020603050405020304" pitchFamily="18" charset="0"/>
                <a:sym typeface="Kavoon"/>
              </a:rPr>
              <a:t>Ư</a:t>
            </a:r>
            <a:r>
              <a:rPr lang="en-US" sz="7600" b="1" kern="0">
                <a:ln w="0"/>
                <a:solidFill>
                  <a:srgbClr val="04596F"/>
                </a:solidFill>
                <a:effectLst>
                  <a:outerShdw blurRad="38100" dist="19050" dir="2700000" algn="tl" rotWithShape="0">
                    <a:srgbClr val="04596F">
                      <a:alpha val="40000"/>
                    </a:srgbClr>
                  </a:outerShdw>
                </a:effectLst>
                <a:latin typeface="Times New Roman" panose="02020603050405020304" pitchFamily="18" charset="0"/>
                <a:cs typeface="Times New Roman" panose="02020603050405020304" pitchFamily="18" charset="0"/>
                <a:sym typeface="Kavoon"/>
              </a:rPr>
              <a:t>ƠNG</a:t>
            </a:r>
          </a:p>
          <a:p>
            <a:pPr lvl="0" algn="ctr">
              <a:lnSpc>
                <a:spcPct val="150000"/>
              </a:lnSpc>
              <a:buClr>
                <a:srgbClr val="04596F"/>
              </a:buClr>
              <a:buSzPts val="5200"/>
              <a:defRPr/>
            </a:pPr>
            <a:r>
              <a:rPr lang="en-US" sz="7200" b="1" kern="0">
                <a:ln w="0"/>
                <a:solidFill>
                  <a:srgbClr val="04596F"/>
                </a:solidFill>
                <a:effectLst>
                  <a:outerShdw blurRad="38100" dist="19050" dir="2700000" algn="tl" rotWithShape="0">
                    <a:srgbClr val="04596F">
                      <a:alpha val="40000"/>
                    </a:srgbClr>
                  </a:outerShdw>
                </a:effectLst>
                <a:latin typeface="Times New Roman" panose="02020603050405020304" pitchFamily="18" charset="0"/>
                <a:cs typeface="Times New Roman" panose="02020603050405020304" pitchFamily="18" charset="0"/>
                <a:sym typeface="Kavoon"/>
              </a:rPr>
              <a:t>BÀI 13: HAI MẶT PHẲNG SONG SONG (TIẾT 1)</a:t>
            </a:r>
            <a:endParaRPr lang="vi-VN" sz="7200" b="1" kern="0" dirty="0">
              <a:ln w="0"/>
              <a:solidFill>
                <a:srgbClr val="04596F"/>
              </a:solidFill>
              <a:effectLst>
                <a:outerShdw blurRad="38100" dist="19050" dir="2700000" algn="tl" rotWithShape="0">
                  <a:srgbClr val="04596F">
                    <a:alpha val="40000"/>
                  </a:srgbClr>
                </a:outerShdw>
              </a:effectLst>
              <a:latin typeface="Times New Roman" panose="02020603050405020304" pitchFamily="18" charset="0"/>
              <a:cs typeface="Times New Roman" panose="02020603050405020304" pitchFamily="18" charset="0"/>
              <a:sym typeface="Kavoon"/>
            </a:endParaRPr>
          </a:p>
        </p:txBody>
      </p:sp>
    </p:spTree>
    <p:extLst>
      <p:ext uri="{BB962C8B-B14F-4D97-AF65-F5344CB8AC3E}">
        <p14:creationId xmlns:p14="http://schemas.microsoft.com/office/powerpoint/2010/main" val="2537163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sp>
        <p:nvSpPr>
          <p:cNvPr id="5" name="Rectangle 4"/>
          <p:cNvSpPr/>
          <p:nvPr/>
        </p:nvSpPr>
        <p:spPr>
          <a:xfrm>
            <a:off x="533400" y="495300"/>
            <a:ext cx="2621230" cy="78483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500" b="1" i="0" u="none" strike="noStrike" kern="1200" cap="none" spc="0" normalizeH="0" baseline="0" noProof="0">
                <a:ln>
                  <a:noFill/>
                </a:ln>
                <a:solidFill>
                  <a:srgbClr val="FFFF00"/>
                </a:solidFill>
                <a:effectLst/>
                <a:uLnTx/>
                <a:uFillTx/>
                <a:latin typeface="Arial" panose="020B0604020202020204" pitchFamily="34" charset="0"/>
                <a:ea typeface="+mn-ea"/>
                <a:cs typeface="+mn-cs"/>
              </a:rPr>
              <a:t>CÂU</a:t>
            </a:r>
            <a:r>
              <a:rPr kumimoji="0" lang="en-US" altLang="en-US" sz="4500" b="1" i="0" u="none" strike="noStrike" kern="1200" cap="none" spc="0" normalizeH="0" noProof="0">
                <a:ln>
                  <a:noFill/>
                </a:ln>
                <a:solidFill>
                  <a:srgbClr val="FFFF00"/>
                </a:solidFill>
                <a:effectLst/>
                <a:uLnTx/>
                <a:uFillTx/>
                <a:latin typeface="Arial" panose="020B0604020202020204" pitchFamily="34" charset="0"/>
                <a:ea typeface="+mn-ea"/>
                <a:cs typeface="+mn-cs"/>
              </a:rPr>
              <a:t> HỎI</a:t>
            </a:r>
            <a:endParaRPr kumimoji="0" lang="vi-VN" altLang="en-US" sz="4500" b="1"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pic>
        <p:nvPicPr>
          <p:cNvPr id="15" name="Picture 14"/>
          <p:cNvPicPr>
            <a:picLocks noChangeAspect="1"/>
          </p:cNvPicPr>
          <p:nvPr/>
        </p:nvPicPr>
        <p:blipFill>
          <a:blip r:embed="rId2"/>
          <a:stretch>
            <a:fillRect/>
          </a:stretch>
        </p:blipFill>
        <p:spPr>
          <a:xfrm rot="20620050">
            <a:off x="16493944" y="374898"/>
            <a:ext cx="1288003" cy="2057756"/>
          </a:xfrm>
          <a:prstGeom prst="rect">
            <a:avLst/>
          </a:prstGeom>
        </p:spPr>
      </p:pic>
      <p:sp>
        <p:nvSpPr>
          <p:cNvPr id="3" name="TextBox 2"/>
          <p:cNvSpPr txBox="1"/>
          <p:nvPr/>
        </p:nvSpPr>
        <p:spPr>
          <a:xfrm>
            <a:off x="533400" y="1257300"/>
            <a:ext cx="15948966" cy="1846659"/>
          </a:xfrm>
          <a:prstGeom prst="rect">
            <a:avLst/>
          </a:prstGeom>
          <a:noFill/>
        </p:spPr>
        <p:txBody>
          <a:bodyPr wrap="square" rtlCol="0">
            <a:spAutoFit/>
          </a:bodyPr>
          <a:lstStyle/>
          <a:p>
            <a:pPr>
              <a:lnSpc>
                <a:spcPct val="150000"/>
              </a:lnSpc>
            </a:pPr>
            <a:r>
              <a:rPr lang="en-US" sz="3800">
                <a:solidFill>
                  <a:schemeClr val="bg1"/>
                </a:solidFill>
                <a:latin typeface="Arial" panose="020B0604020202020204" pitchFamily="34" charset="0"/>
                <a:cs typeface="Arial" panose="020B0604020202020204" pitchFamily="34" charset="0"/>
              </a:rPr>
              <a:t>Trong hình ảnh mở đầu, các nhát cắt có nằm trong mặt phẳng song song hay không?</a:t>
            </a:r>
          </a:p>
        </p:txBody>
      </p:sp>
      <p:pic>
        <p:nvPicPr>
          <p:cNvPr id="16" name="Picture 15"/>
          <p:cNvPicPr>
            <a:picLocks noChangeAspect="1"/>
          </p:cNvPicPr>
          <p:nvPr/>
        </p:nvPicPr>
        <p:blipFill>
          <a:blip r:embed="rId3"/>
          <a:stretch>
            <a:fillRect/>
          </a:stretch>
        </p:blipFill>
        <p:spPr>
          <a:xfrm>
            <a:off x="5867400" y="3238500"/>
            <a:ext cx="6553200" cy="3684287"/>
          </a:xfrm>
          <a:prstGeom prst="rect">
            <a:avLst/>
          </a:prstGeom>
        </p:spPr>
      </p:pic>
      <p:sp>
        <p:nvSpPr>
          <p:cNvPr id="4" name="Rectangle 3"/>
          <p:cNvSpPr/>
          <p:nvPr/>
        </p:nvSpPr>
        <p:spPr>
          <a:xfrm>
            <a:off x="974359" y="8420100"/>
            <a:ext cx="16339281" cy="861133"/>
          </a:xfrm>
          <a:prstGeom prst="rect">
            <a:avLst/>
          </a:prstGeom>
        </p:spPr>
        <p:txBody>
          <a:bodyPr wrap="none">
            <a:spAutoFit/>
          </a:bodyPr>
          <a:lstStyle/>
          <a:p>
            <a:pPr algn="just">
              <a:lnSpc>
                <a:spcPct val="150000"/>
              </a:lnSpc>
              <a:spcAft>
                <a:spcPts val="800"/>
              </a:spcAft>
            </a:pPr>
            <a:r>
              <a:rPr lang="en-US" sz="3800">
                <a:solidFill>
                  <a:schemeClr val="bg1"/>
                </a:solidFill>
                <a:latin typeface="Arial" panose="020B0604020202020204" pitchFamily="34" charset="0"/>
                <a:ea typeface="Times New Roman" panose="02020603050405020304" pitchFamily="18" charset="0"/>
                <a:cs typeface="Arial" panose="020B0604020202020204" pitchFamily="34" charset="0"/>
              </a:rPr>
              <a:t>Trong hình ảnh mở đầu, các nhát cắt nằm trong các mặt phẳng song song.</a:t>
            </a:r>
            <a:endParaRPr lang="en-US" sz="38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p:cNvSpPr/>
          <p:nvPr/>
        </p:nvSpPr>
        <p:spPr>
          <a:xfrm>
            <a:off x="1827973" y="7514392"/>
            <a:ext cx="1826975" cy="677108"/>
          </a:xfrm>
          <a:prstGeom prst="rect">
            <a:avLst/>
          </a:prstGeom>
        </p:spPr>
        <p:txBody>
          <a:bodyPr wrap="none">
            <a:spAutoFit/>
          </a:bodyPr>
          <a:lstStyle/>
          <a:p>
            <a:pPr lvl="0" algn="ctr">
              <a:defRPr/>
            </a:pPr>
            <a:r>
              <a:rPr lang="en-US" sz="3800" b="1" i="1" u="sng">
                <a:solidFill>
                  <a:schemeClr val="bg1"/>
                </a:solidFill>
                <a:latin typeface="Arial" panose="020B0604020202020204" pitchFamily="34" charset="0"/>
              </a:rPr>
              <a:t>Trả lời:</a:t>
            </a:r>
            <a:endParaRPr lang="en-US" sz="3800" b="1" i="1" u="sng" dirty="0">
              <a:solidFill>
                <a:schemeClr val="bg1"/>
              </a:solidFill>
            </a:endParaRPr>
          </a:p>
        </p:txBody>
      </p:sp>
      <p:pic>
        <p:nvPicPr>
          <p:cNvPr id="18" name="Picture 17"/>
          <p:cNvPicPr>
            <a:picLocks noChangeAspect="1"/>
          </p:cNvPicPr>
          <p:nvPr/>
        </p:nvPicPr>
        <p:blipFill>
          <a:blip r:embed="rId4"/>
          <a:stretch>
            <a:fillRect/>
          </a:stretch>
        </p:blipFill>
        <p:spPr>
          <a:xfrm rot="21227728">
            <a:off x="-83852" y="6141169"/>
            <a:ext cx="1002786" cy="1005767"/>
          </a:xfrm>
          <a:prstGeom prst="rect">
            <a:avLst/>
          </a:prstGeom>
        </p:spPr>
      </p:pic>
    </p:spTree>
    <p:extLst>
      <p:ext uri="{BB962C8B-B14F-4D97-AF65-F5344CB8AC3E}">
        <p14:creationId xmlns:p14="http://schemas.microsoft.com/office/powerpoint/2010/main" val="161679584"/>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2" name="Group 2"/>
          <p:cNvGrpSpPr/>
          <p:nvPr/>
        </p:nvGrpSpPr>
        <p:grpSpPr>
          <a:xfrm>
            <a:off x="1828800" y="1485900"/>
            <a:ext cx="10744200" cy="6629400"/>
            <a:chOff x="0" y="0"/>
            <a:chExt cx="2170275" cy="1966268"/>
          </a:xfrm>
        </p:grpSpPr>
        <p:sp>
          <p:nvSpPr>
            <p:cNvPr id="3" name="Freeform 3"/>
            <p:cNvSpPr/>
            <p:nvPr/>
          </p:nvSpPr>
          <p:spPr>
            <a:xfrm>
              <a:off x="0" y="0"/>
              <a:ext cx="2170275" cy="1966268"/>
            </a:xfrm>
            <a:custGeom>
              <a:avLst/>
              <a:gdLst/>
              <a:ahLst/>
              <a:cxnLst/>
              <a:rect l="l" t="t" r="r" b="b"/>
              <a:pathLst>
                <a:path w="2170275" h="1966268">
                  <a:moveTo>
                    <a:pt x="0" y="0"/>
                  </a:moveTo>
                  <a:lnTo>
                    <a:pt x="2170275" y="0"/>
                  </a:lnTo>
                  <a:lnTo>
                    <a:pt x="2170275" y="1966268"/>
                  </a:lnTo>
                  <a:lnTo>
                    <a:pt x="0" y="1966268"/>
                  </a:lnTo>
                  <a:close/>
                </a:path>
              </a:pathLst>
            </a:custGeom>
            <a:solidFill>
              <a:srgbClr val="FFF9E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843824" y="9867900"/>
            <a:ext cx="4714152" cy="451619"/>
            <a:chOff x="0" y="0"/>
            <a:chExt cx="1241587" cy="118945"/>
          </a:xfrm>
        </p:grpSpPr>
        <p:sp>
          <p:nvSpPr>
            <p:cNvPr id="7" name="Freeform 7"/>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2787672" y="648965"/>
            <a:ext cx="764428" cy="1751335"/>
            <a:chOff x="0" y="0"/>
            <a:chExt cx="201331" cy="461257"/>
          </a:xfrm>
        </p:grpSpPr>
        <p:sp>
          <p:nvSpPr>
            <p:cNvPr id="10" name="Freeform 10"/>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10740656" y="648965"/>
            <a:ext cx="764428" cy="1751335"/>
            <a:chOff x="0" y="0"/>
            <a:chExt cx="201331" cy="461257"/>
          </a:xfrm>
        </p:grpSpPr>
        <p:sp>
          <p:nvSpPr>
            <p:cNvPr id="21" name="Freeform 21"/>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22" name="TextBox 22"/>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8"/>
          <p:cNvGrpSpPr/>
          <p:nvPr/>
        </p:nvGrpSpPr>
        <p:grpSpPr>
          <a:xfrm>
            <a:off x="6536092" y="2171700"/>
            <a:ext cx="1226808" cy="1226808"/>
            <a:chOff x="0" y="0"/>
            <a:chExt cx="1635744" cy="1635744"/>
          </a:xfrm>
        </p:grpSpPr>
        <p:grpSp>
          <p:nvGrpSpPr>
            <p:cNvPr id="24" name="Group 9"/>
            <p:cNvGrpSpPr>
              <a:grpSpLocks noChangeAspect="1"/>
            </p:cNvGrpSpPr>
            <p:nvPr/>
          </p:nvGrpSpPr>
          <p:grpSpPr>
            <a:xfrm>
              <a:off x="0" y="0"/>
              <a:ext cx="1635744" cy="1635744"/>
              <a:chOff x="0" y="0"/>
              <a:chExt cx="495300" cy="495300"/>
            </a:xfrm>
          </p:grpSpPr>
          <p:sp>
            <p:nvSpPr>
              <p:cNvPr id="26" name="Freeform 1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A649"/>
              </a:solidFill>
            </p:spPr>
          </p:sp>
          <p:sp>
            <p:nvSpPr>
              <p:cNvPr id="27" name="Freeform 1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284353"/>
              </a:solidFill>
            </p:spPr>
          </p:sp>
        </p:grpSp>
        <p:sp>
          <p:nvSpPr>
            <p:cNvPr id="25" name="TextBox 12"/>
            <p:cNvSpPr txBox="1"/>
            <p:nvPr/>
          </p:nvSpPr>
          <p:spPr>
            <a:xfrm>
              <a:off x="383797" y="153700"/>
              <a:ext cx="868151" cy="1139885"/>
            </a:xfrm>
            <a:prstGeom prst="rect">
              <a:avLst/>
            </a:prstGeom>
          </p:spPr>
          <p:txBody>
            <a:bodyPr lIns="0" tIns="0" rIns="0" bIns="0" rtlCol="0" anchor="t">
              <a:spAutoFit/>
            </a:bodyPr>
            <a:lstStyle/>
            <a:p>
              <a:pPr marL="0" marR="0" lvl="0" indent="0" algn="ctr" defTabSz="914400" rtl="0" eaLnBrk="1" fontAlgn="auto" latinLnBrk="0" hangingPunct="1">
                <a:lnSpc>
                  <a:spcPts val="7328"/>
                </a:lnSpc>
                <a:spcBef>
                  <a:spcPts val="0"/>
                </a:spcBef>
                <a:spcAft>
                  <a:spcPts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28" name="Rectangle 27"/>
          <p:cNvSpPr/>
          <p:nvPr/>
        </p:nvSpPr>
        <p:spPr>
          <a:xfrm>
            <a:off x="2133600" y="3695700"/>
            <a:ext cx="10031793" cy="424731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b="1">
                <a:solidFill>
                  <a:srgbClr val="284353"/>
                </a:solidFill>
                <a:latin typeface="Arial" panose="020B0604020202020204" pitchFamily="34" charset="0"/>
                <a:ea typeface="Times New Roman" panose="02020603050405020304" pitchFamily="18" charset="0"/>
                <a:cs typeface="Arial" panose="020B0604020202020204" pitchFamily="34" charset="0"/>
              </a:rPr>
              <a:t>ĐIỀU KIỆN VÀ TÍNH CHẤT CỦA HAI MẶT PHẲNG SONG SONG</a:t>
            </a:r>
            <a:endParaRPr kumimoji="0" lang="en-US" sz="6000" b="0" i="0" u="none" strike="noStrike" kern="1200" cap="none" spc="0" normalizeH="0" baseline="0" noProof="0" dirty="0">
              <a:ln>
                <a:noFill/>
              </a:ln>
              <a:solidFill>
                <a:srgbClr val="284353"/>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9" name="Picture 28"/>
          <p:cNvPicPr>
            <a:picLocks noChangeAspect="1"/>
          </p:cNvPicPr>
          <p:nvPr/>
        </p:nvPicPr>
        <p:blipFill>
          <a:blip r:embed="rId2"/>
          <a:stretch>
            <a:fillRect/>
          </a:stretch>
        </p:blipFill>
        <p:spPr>
          <a:xfrm>
            <a:off x="12344400" y="2844375"/>
            <a:ext cx="3971925" cy="7023525"/>
          </a:xfrm>
          <a:prstGeom prst="rect">
            <a:avLst/>
          </a:prstGeom>
        </p:spPr>
      </p:pic>
    </p:spTree>
    <p:extLst>
      <p:ext uri="{BB962C8B-B14F-4D97-AF65-F5344CB8AC3E}">
        <p14:creationId xmlns:p14="http://schemas.microsoft.com/office/powerpoint/2010/main" val="1929983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506643" y="9881285"/>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3" name="Picture 22"/>
          <p:cNvPicPr>
            <a:picLocks noChangeAspect="1"/>
          </p:cNvPicPr>
          <p:nvPr/>
        </p:nvPicPr>
        <p:blipFill>
          <a:blip r:embed="rId2"/>
          <a:stretch>
            <a:fillRect/>
          </a:stretch>
        </p:blipFill>
        <p:spPr>
          <a:xfrm>
            <a:off x="10363200" y="8648700"/>
            <a:ext cx="717638" cy="1232585"/>
          </a:xfrm>
          <a:prstGeom prst="rect">
            <a:avLst/>
          </a:prstGeom>
        </p:spPr>
      </p:pic>
      <p:sp>
        <p:nvSpPr>
          <p:cNvPr id="25" name="Freeform 15"/>
          <p:cNvSpPr/>
          <p:nvPr/>
        </p:nvSpPr>
        <p:spPr>
          <a:xfrm rot="3107583">
            <a:off x="17093568" y="335132"/>
            <a:ext cx="779940" cy="1260106"/>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6" name="Group 15"/>
          <p:cNvGrpSpPr/>
          <p:nvPr/>
        </p:nvGrpSpPr>
        <p:grpSpPr>
          <a:xfrm>
            <a:off x="536413" y="571500"/>
            <a:ext cx="4647266" cy="963915"/>
            <a:chOff x="2012116" y="2110922"/>
            <a:chExt cx="4647266" cy="963915"/>
          </a:xfrm>
        </p:grpSpPr>
        <p:pic>
          <p:nvPicPr>
            <p:cNvPr id="17" name="Picture 16"/>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012116" y="2110922"/>
              <a:ext cx="1032846" cy="963915"/>
            </a:xfrm>
            <a:prstGeom prst="rect">
              <a:avLst/>
            </a:prstGeom>
          </p:spPr>
        </p:pic>
        <p:sp>
          <p:nvSpPr>
            <p:cNvPr id="21" name="TextBox 20"/>
            <p:cNvSpPr txBox="1"/>
            <p:nvPr/>
          </p:nvSpPr>
          <p:spPr>
            <a:xfrm>
              <a:off x="3077982" y="2261133"/>
              <a:ext cx="3581400" cy="707886"/>
            </a:xfrm>
            <a:prstGeom prst="rect">
              <a:avLst/>
            </a:prstGeom>
            <a:noFill/>
          </p:spPr>
          <p:txBody>
            <a:bodyPr wrap="square" rtlCol="0">
              <a:spAutoFit/>
            </a:bodyPr>
            <a:lstStyle/>
            <a:p>
              <a:r>
                <a:rPr lang="nl-NL" sz="4000" b="1">
                  <a:solidFill>
                    <a:srgbClr val="C00000"/>
                  </a:solidFill>
                  <a:latin typeface="Arial" panose="020B0604020202020204" pitchFamily="34" charset="0"/>
                  <a:cs typeface="Arial" panose="020B0604020202020204" pitchFamily="34" charset="0"/>
                </a:rPr>
                <a:t>HĐ2:</a:t>
              </a:r>
              <a:endParaRPr lang="en-US" sz="4000" dirty="0">
                <a:solidFill>
                  <a:srgbClr val="C00000"/>
                </a:solidFill>
                <a:latin typeface="Arial" panose="020B0604020202020204" pitchFamily="34" charset="0"/>
                <a:cs typeface="Arial" panose="020B0604020202020204" pitchFamily="34" charset="0"/>
              </a:endParaRPr>
            </a:p>
          </p:txBody>
        </p:sp>
      </p:grpSp>
      <p:sp>
        <p:nvSpPr>
          <p:cNvPr id="3" name="Rectangle 2"/>
          <p:cNvSpPr/>
          <p:nvPr/>
        </p:nvSpPr>
        <p:spPr>
          <a:xfrm>
            <a:off x="506002" y="1581477"/>
            <a:ext cx="17248598" cy="2862322"/>
          </a:xfrm>
          <a:prstGeom prst="rect">
            <a:avLst/>
          </a:prstGeom>
        </p:spPr>
        <p:txBody>
          <a:bodyPr wrap="square">
            <a:spAutoFit/>
          </a:bodyPr>
          <a:lstStyle/>
          <a:p>
            <a:pPr algn="just">
              <a:lnSpc>
                <a:spcPct val="150000"/>
              </a:lnSpc>
            </a:pPr>
            <a:r>
              <a:rPr lang="vi-VN" sz="4000">
                <a:solidFill>
                  <a:srgbClr val="000000"/>
                </a:solidFill>
              </a:rPr>
              <a:t>Cho mặt phẳng (</a:t>
            </a:r>
            <a:r>
              <a:rPr lang="el-GR" sz="4000" i="1">
                <a:solidFill>
                  <a:srgbClr val="000000"/>
                </a:solidFill>
              </a:rPr>
              <a:t>α</a:t>
            </a:r>
            <a:r>
              <a:rPr lang="el-GR" sz="4000">
                <a:solidFill>
                  <a:srgbClr val="000000"/>
                </a:solidFill>
              </a:rPr>
              <a:t>)</a:t>
            </a:r>
            <a:r>
              <a:rPr lang="el-GR" sz="4000" i="1">
                <a:solidFill>
                  <a:srgbClr val="000000"/>
                </a:solidFill>
              </a:rPr>
              <a:t> </a:t>
            </a:r>
            <a:r>
              <a:rPr lang="vi-VN" sz="4000">
                <a:solidFill>
                  <a:srgbClr val="000000"/>
                </a:solidFill>
              </a:rPr>
              <a:t>chứa hai đường thẳng cắt nhau </a:t>
            </a:r>
            <a:r>
              <a:rPr lang="vi-VN" sz="4000" i="1">
                <a:solidFill>
                  <a:srgbClr val="000000"/>
                </a:solidFill>
              </a:rPr>
              <a:t>a, b</a:t>
            </a:r>
            <a:r>
              <a:rPr lang="vi-VN" sz="4000">
                <a:solidFill>
                  <a:srgbClr val="000000"/>
                </a:solidFill>
              </a:rPr>
              <a:t> và </a:t>
            </a:r>
            <a:r>
              <a:rPr lang="vi-VN" sz="4000" i="1">
                <a:solidFill>
                  <a:srgbClr val="000000"/>
                </a:solidFill>
              </a:rPr>
              <a:t>a, b</a:t>
            </a:r>
            <a:r>
              <a:rPr lang="vi-VN" sz="4000">
                <a:solidFill>
                  <a:srgbClr val="000000"/>
                </a:solidFill>
              </a:rPr>
              <a:t> cùng song song với mặt phẳng (</a:t>
            </a:r>
            <a:r>
              <a:rPr lang="el-GR" sz="4000" i="1">
                <a:solidFill>
                  <a:srgbClr val="000000"/>
                </a:solidFill>
              </a:rPr>
              <a:t>β</a:t>
            </a:r>
            <a:r>
              <a:rPr lang="el-GR" sz="4000">
                <a:solidFill>
                  <a:srgbClr val="000000"/>
                </a:solidFill>
              </a:rPr>
              <a:t>) (</a:t>
            </a:r>
            <a:r>
              <a:rPr lang="vi-VN" sz="4000">
                <a:solidFill>
                  <a:srgbClr val="000000"/>
                </a:solidFill>
              </a:rPr>
              <a:t>H.4.41)</a:t>
            </a:r>
          </a:p>
          <a:p>
            <a:pPr lvl="0" algn="just">
              <a:lnSpc>
                <a:spcPct val="150000"/>
              </a:lnSpc>
            </a:pPr>
            <a:r>
              <a:rPr lang="vi-VN" sz="4000">
                <a:solidFill>
                  <a:srgbClr val="000000"/>
                </a:solidFill>
              </a:rPr>
              <a:t>Nếu (</a:t>
            </a:r>
            <a:r>
              <a:rPr lang="el-GR" sz="4000" i="1">
                <a:solidFill>
                  <a:srgbClr val="000000"/>
                </a:solidFill>
              </a:rPr>
              <a:t>α</a:t>
            </a:r>
            <a:r>
              <a:rPr lang="el-GR" sz="4000">
                <a:solidFill>
                  <a:srgbClr val="000000"/>
                </a:solidFill>
              </a:rPr>
              <a:t>) </a:t>
            </a:r>
            <a:r>
              <a:rPr lang="vi-VN" sz="4000">
                <a:solidFill>
                  <a:srgbClr val="000000"/>
                </a:solidFill>
              </a:rPr>
              <a:t>và (</a:t>
            </a:r>
            <a:r>
              <a:rPr lang="el-GR" sz="4000" i="1">
                <a:solidFill>
                  <a:srgbClr val="000000"/>
                </a:solidFill>
              </a:rPr>
              <a:t>β</a:t>
            </a:r>
            <a:r>
              <a:rPr lang="el-GR" sz="4000">
                <a:solidFill>
                  <a:srgbClr val="000000"/>
                </a:solidFill>
              </a:rPr>
              <a:t>) </a:t>
            </a:r>
            <a:r>
              <a:rPr lang="vi-VN" sz="4000">
                <a:solidFill>
                  <a:srgbClr val="000000"/>
                </a:solidFill>
              </a:rPr>
              <a:t>cắt nhau theo giao tuyến </a:t>
            </a:r>
            <a:r>
              <a:rPr lang="vi-VN" sz="4000" i="1">
                <a:solidFill>
                  <a:srgbClr val="000000"/>
                </a:solidFill>
              </a:rPr>
              <a:t>c</a:t>
            </a:r>
            <a:r>
              <a:rPr lang="vi-VN" sz="4000">
                <a:solidFill>
                  <a:srgbClr val="000000"/>
                </a:solidFill>
              </a:rPr>
              <a:t> thì hai đường thẳng </a:t>
            </a:r>
            <a:r>
              <a:rPr lang="vi-VN" sz="4000" i="1">
                <a:solidFill>
                  <a:srgbClr val="000000"/>
                </a:solidFill>
              </a:rPr>
              <a:t>a </a:t>
            </a:r>
            <a:r>
              <a:rPr lang="vi-VN" sz="4000">
                <a:solidFill>
                  <a:srgbClr val="000000"/>
                </a:solidFill>
              </a:rPr>
              <a:t>và </a:t>
            </a:r>
            <a:r>
              <a:rPr lang="vi-VN" sz="4000" i="1">
                <a:solidFill>
                  <a:srgbClr val="000000"/>
                </a:solidFill>
              </a:rPr>
              <a:t>c</a:t>
            </a:r>
            <a:r>
              <a:rPr lang="vi-VN" sz="4000">
                <a:solidFill>
                  <a:srgbClr val="000000"/>
                </a:solidFill>
              </a:rPr>
              <a:t> có</a:t>
            </a: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83359" y="4686300"/>
            <a:ext cx="5895041" cy="4161205"/>
          </a:xfrm>
          <a:prstGeom prst="rect">
            <a:avLst/>
          </a:prstGeom>
        </p:spPr>
      </p:pic>
      <p:sp>
        <p:nvSpPr>
          <p:cNvPr id="14" name="Rectangle 13"/>
          <p:cNvSpPr/>
          <p:nvPr/>
        </p:nvSpPr>
        <p:spPr>
          <a:xfrm>
            <a:off x="536412" y="4389810"/>
            <a:ext cx="10055387" cy="4708981"/>
          </a:xfrm>
          <a:prstGeom prst="rect">
            <a:avLst/>
          </a:prstGeom>
        </p:spPr>
        <p:txBody>
          <a:bodyPr wrap="square">
            <a:spAutoFit/>
          </a:bodyPr>
          <a:lstStyle/>
          <a:p>
            <a:pPr lvl="0" algn="just">
              <a:lnSpc>
                <a:spcPct val="150000"/>
              </a:lnSpc>
            </a:pPr>
            <a:r>
              <a:rPr lang="vi-VN" sz="4000">
                <a:solidFill>
                  <a:srgbClr val="000000"/>
                </a:solidFill>
              </a:rPr>
              <a:t>song</a:t>
            </a:r>
            <a:r>
              <a:rPr lang="en-US" sz="4000">
                <a:solidFill>
                  <a:srgbClr val="000000"/>
                </a:solidFill>
              </a:rPr>
              <a:t> </a:t>
            </a:r>
            <a:r>
              <a:rPr lang="vi-VN" sz="4000">
                <a:solidFill>
                  <a:srgbClr val="000000"/>
                </a:solidFill>
              </a:rPr>
              <a:t>song với nhau hay không, hai đường thẳng </a:t>
            </a:r>
            <a:r>
              <a:rPr lang="vi-VN" sz="4000" i="1">
                <a:solidFill>
                  <a:srgbClr val="000000"/>
                </a:solidFill>
              </a:rPr>
              <a:t>b</a:t>
            </a:r>
            <a:r>
              <a:rPr lang="vi-VN" sz="4000">
                <a:solidFill>
                  <a:srgbClr val="000000"/>
                </a:solidFill>
              </a:rPr>
              <a:t> và</a:t>
            </a:r>
            <a:r>
              <a:rPr lang="vi-VN" sz="4000" i="1">
                <a:solidFill>
                  <a:srgbClr val="000000"/>
                </a:solidFill>
              </a:rPr>
              <a:t> c</a:t>
            </a:r>
            <a:r>
              <a:rPr lang="vi-VN" sz="4000">
                <a:solidFill>
                  <a:srgbClr val="000000"/>
                </a:solidFill>
              </a:rPr>
              <a:t> có song song với nhau hay không?</a:t>
            </a:r>
          </a:p>
          <a:p>
            <a:pPr lvl="0" algn="just">
              <a:lnSpc>
                <a:spcPct val="150000"/>
              </a:lnSpc>
            </a:pPr>
            <a:r>
              <a:rPr lang="vi-VN" sz="4000">
                <a:solidFill>
                  <a:srgbClr val="000000"/>
                </a:solidFill>
              </a:rPr>
              <a:t>Hãy rút ra kết luận sau khi trả lời các câu hỏi trên</a:t>
            </a:r>
            <a:r>
              <a:rPr lang="en-US" sz="4000">
                <a:solidFill>
                  <a:srgbClr val="000000"/>
                </a:solidFill>
              </a:rPr>
              <a:t>.</a:t>
            </a:r>
            <a:endParaRPr lang="vi-VN" sz="4000">
              <a:solidFill>
                <a:srgbClr val="000000"/>
              </a:solidFill>
            </a:endParaRPr>
          </a:p>
        </p:txBody>
      </p:sp>
    </p:spTree>
    <p:extLst>
      <p:ext uri="{BB962C8B-B14F-4D97-AF65-F5344CB8AC3E}">
        <p14:creationId xmlns:p14="http://schemas.microsoft.com/office/powerpoint/2010/main" val="269166197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492944" y="9195485"/>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stretch>
            <a:fillRect/>
          </a:stretch>
        </p:blipFill>
        <p:spPr>
          <a:xfrm rot="12638834">
            <a:off x="16067860" y="8116444"/>
            <a:ext cx="1743030" cy="1333952"/>
          </a:xfrm>
          <a:prstGeom prst="rect">
            <a:avLst/>
          </a:prstGeom>
        </p:spPr>
      </p:pic>
      <p:sp>
        <p:nvSpPr>
          <p:cNvPr id="25" name="Freeform 15"/>
          <p:cNvSpPr/>
          <p:nvPr/>
        </p:nvSpPr>
        <p:spPr>
          <a:xfrm rot="20194353">
            <a:off x="355924" y="159814"/>
            <a:ext cx="900144" cy="1599319"/>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Rectangle 3"/>
          <p:cNvSpPr/>
          <p:nvPr/>
        </p:nvSpPr>
        <p:spPr>
          <a:xfrm>
            <a:off x="8185083" y="854214"/>
            <a:ext cx="191783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Trả lời:</a:t>
            </a:r>
            <a:endParaRPr kumimoji="0" lang="en-US" sz="18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3" name="Rectangle 2"/>
          <p:cNvSpPr/>
          <p:nvPr/>
        </p:nvSpPr>
        <p:spPr>
          <a:xfrm>
            <a:off x="7010400" y="1934674"/>
            <a:ext cx="10744200" cy="5723426"/>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Do a song song với mặt phẳng (β) và a nằm trong mặt phẳng (α) nên (α) và (β) cắt nhau theo giao tuyến c song song với a. </a:t>
            </a:r>
          </a:p>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Lí luận tương tự, ta thấy c song song với b. </a:t>
            </a:r>
          </a:p>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Từ đó suy ra a song song với b hoặc a trùng với b (mâu thuẫn giả thiết).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2291326"/>
            <a:ext cx="5895041" cy="4419600"/>
          </a:xfrm>
          <a:prstGeom prst="rect">
            <a:avLst/>
          </a:prstGeom>
        </p:spPr>
      </p:pic>
    </p:spTree>
    <p:extLst>
      <p:ext uri="{BB962C8B-B14F-4D97-AF65-F5344CB8AC3E}">
        <p14:creationId xmlns:p14="http://schemas.microsoft.com/office/powerpoint/2010/main" val="369971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anim calcmode="lin" valueType="num">
                                      <p:cBhvr>
                                        <p:cTn id="17" dur="500" fill="hold"/>
                                        <p:tgtEl>
                                          <p:spTgt spid="3"/>
                                        </p:tgtEl>
                                        <p:attrNameLst>
                                          <p:attrName>ppt_x</p:attrName>
                                        </p:attrNameLst>
                                      </p:cBhvr>
                                      <p:tavLst>
                                        <p:tav tm="0">
                                          <p:val>
                                            <p:strVal val="#ppt_x"/>
                                          </p:val>
                                        </p:tav>
                                        <p:tav tm="100000">
                                          <p:val>
                                            <p:strVal val="#ppt_x"/>
                                          </p:val>
                                        </p:tav>
                                      </p:tavLst>
                                    </p:anim>
                                    <p:anim calcmode="lin" valueType="num">
                                      <p:cBhvr>
                                        <p:cTn id="18"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grpSp>
        <p:nvGrpSpPr>
          <p:cNvPr id="2" name="Group 2"/>
          <p:cNvGrpSpPr/>
          <p:nvPr/>
        </p:nvGrpSpPr>
        <p:grpSpPr>
          <a:xfrm>
            <a:off x="6180665" y="1104900"/>
            <a:ext cx="11192935" cy="6760102"/>
            <a:chOff x="0" y="0"/>
            <a:chExt cx="2947934" cy="1780438"/>
          </a:xfrm>
        </p:grpSpPr>
        <p:sp>
          <p:nvSpPr>
            <p:cNvPr id="3" name="Freeform 3"/>
            <p:cNvSpPr/>
            <p:nvPr/>
          </p:nvSpPr>
          <p:spPr>
            <a:xfrm>
              <a:off x="0" y="0"/>
              <a:ext cx="2947934" cy="1780438"/>
            </a:xfrm>
            <a:custGeom>
              <a:avLst/>
              <a:gdLst/>
              <a:ahLst/>
              <a:cxnLst/>
              <a:rect l="l" t="t" r="r" b="b"/>
              <a:pathLst>
                <a:path w="2947934" h="1780438">
                  <a:moveTo>
                    <a:pt x="35276" y="0"/>
                  </a:moveTo>
                  <a:lnTo>
                    <a:pt x="2912658" y="0"/>
                  </a:lnTo>
                  <a:cubicBezTo>
                    <a:pt x="2932140" y="0"/>
                    <a:pt x="2947934" y="15793"/>
                    <a:pt x="2947934" y="35276"/>
                  </a:cubicBezTo>
                  <a:lnTo>
                    <a:pt x="2947934" y="1745163"/>
                  </a:lnTo>
                  <a:cubicBezTo>
                    <a:pt x="2947934" y="1764645"/>
                    <a:pt x="2932140" y="1780438"/>
                    <a:pt x="2912658" y="1780438"/>
                  </a:cubicBezTo>
                  <a:lnTo>
                    <a:pt x="35276" y="1780438"/>
                  </a:lnTo>
                  <a:cubicBezTo>
                    <a:pt x="15793" y="1780438"/>
                    <a:pt x="0" y="1764645"/>
                    <a:pt x="0" y="1745163"/>
                  </a:cubicBezTo>
                  <a:lnTo>
                    <a:pt x="0" y="35276"/>
                  </a:lnTo>
                  <a:cubicBezTo>
                    <a:pt x="0" y="15793"/>
                    <a:pt x="15793" y="0"/>
                    <a:pt x="35276" y="0"/>
                  </a:cubicBezTo>
                  <a:close/>
                </a:path>
              </a:pathLst>
            </a:custGeom>
            <a:solidFill>
              <a:srgbClr val="5D546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 y="-1004245"/>
            <a:ext cx="5018657" cy="11805595"/>
            <a:chOff x="0" y="0"/>
            <a:chExt cx="1558177" cy="3109293"/>
          </a:xfrm>
        </p:grpSpPr>
        <p:sp>
          <p:nvSpPr>
            <p:cNvPr id="7" name="Freeform 7"/>
            <p:cNvSpPr/>
            <p:nvPr/>
          </p:nvSpPr>
          <p:spPr>
            <a:xfrm>
              <a:off x="0" y="0"/>
              <a:ext cx="1558177" cy="3109293"/>
            </a:xfrm>
            <a:custGeom>
              <a:avLst/>
              <a:gdLst/>
              <a:ahLst/>
              <a:cxnLst/>
              <a:rect l="l" t="t" r="r" b="b"/>
              <a:pathLst>
                <a:path w="1558177" h="3109293">
                  <a:moveTo>
                    <a:pt x="0" y="0"/>
                  </a:moveTo>
                  <a:lnTo>
                    <a:pt x="1558177" y="0"/>
                  </a:lnTo>
                  <a:lnTo>
                    <a:pt x="1558177" y="3109293"/>
                  </a:lnTo>
                  <a:lnTo>
                    <a:pt x="0" y="3109293"/>
                  </a:lnTo>
                  <a:close/>
                </a:path>
              </a:pathLst>
            </a:custGeom>
            <a:solidFill>
              <a:srgbClr val="F9DA88"/>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4953000" y="-851845"/>
            <a:ext cx="254642" cy="11805595"/>
            <a:chOff x="0" y="0"/>
            <a:chExt cx="67066" cy="3109293"/>
          </a:xfrm>
        </p:grpSpPr>
        <p:sp>
          <p:nvSpPr>
            <p:cNvPr id="16" name="Freeform 16"/>
            <p:cNvSpPr/>
            <p:nvPr/>
          </p:nvSpPr>
          <p:spPr>
            <a:xfrm>
              <a:off x="0" y="0"/>
              <a:ext cx="67066" cy="3109293"/>
            </a:xfrm>
            <a:custGeom>
              <a:avLst/>
              <a:gdLst/>
              <a:ahLst/>
              <a:cxnLst/>
              <a:rect l="l" t="t" r="r" b="b"/>
              <a:pathLst>
                <a:path w="67066" h="3109293">
                  <a:moveTo>
                    <a:pt x="0" y="0"/>
                  </a:moveTo>
                  <a:lnTo>
                    <a:pt x="67066" y="0"/>
                  </a:lnTo>
                  <a:lnTo>
                    <a:pt x="67066" y="3109293"/>
                  </a:lnTo>
                  <a:lnTo>
                    <a:pt x="0" y="3109293"/>
                  </a:lnTo>
                  <a:close/>
                </a:path>
              </a:pathLst>
            </a:custGeom>
            <a:solidFill>
              <a:srgbClr val="CB987A"/>
            </a:solidFill>
          </p:spPr>
        </p:sp>
        <p:sp>
          <p:nvSpPr>
            <p:cNvPr id="17" name="TextBox 1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Rectangle 23"/>
          <p:cNvSpPr/>
          <p:nvPr/>
        </p:nvSpPr>
        <p:spPr>
          <a:xfrm>
            <a:off x="-2209800" y="647519"/>
            <a:ext cx="9144000" cy="3554819"/>
          </a:xfrm>
          <a:prstGeom prst="rect">
            <a:avLst/>
          </a:prstGeom>
        </p:spPr>
        <p:txBody>
          <a:bodyP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341" normalizeH="0" baseline="0" noProof="0">
                <a:ln>
                  <a:noFill/>
                </a:ln>
                <a:solidFill>
                  <a:srgbClr val="1F497D"/>
                </a:solidFill>
                <a:effectLst/>
                <a:uLnTx/>
                <a:uFillTx/>
                <a:latin typeface="Arial" panose="020B0604020202020204" pitchFamily="34" charset="0"/>
                <a:ea typeface="+mn-ea"/>
                <a:cs typeface="Arial" panose="020B0604020202020204" pitchFamily="34" charset="0"/>
              </a:rPr>
              <a:t>KẾT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341" normalizeH="0" baseline="0" noProof="0">
                <a:ln>
                  <a:noFill/>
                </a:ln>
                <a:solidFill>
                  <a:srgbClr val="1F497D"/>
                </a:solidFill>
                <a:effectLst/>
                <a:uLnTx/>
                <a:uFillTx/>
                <a:latin typeface="Arial" panose="020B0604020202020204" pitchFamily="34" charset="0"/>
                <a:ea typeface="+mn-ea"/>
                <a:cs typeface="Arial" panose="020B0604020202020204" pitchFamily="34" charset="0"/>
              </a:rPr>
              <a:t>LUẬN</a:t>
            </a:r>
            <a:endParaRPr kumimoji="0" lang="en-US" sz="7500" b="1" i="0" u="none" strike="noStrike" kern="1200" cap="none" spc="341"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5" name="Rectangle 24"/>
          <p:cNvSpPr/>
          <p:nvPr/>
        </p:nvSpPr>
        <p:spPr>
          <a:xfrm>
            <a:off x="6673208" y="2701899"/>
            <a:ext cx="10207847" cy="4247317"/>
          </a:xfrm>
          <a:prstGeom prst="rect">
            <a:avLst/>
          </a:prstGeom>
        </p:spPr>
        <p:txBody>
          <a:bodyPr wrap="square">
            <a:spAutoFit/>
          </a:bodyPr>
          <a:lstStyle/>
          <a:p>
            <a:pPr lvl="0" algn="just">
              <a:lnSpc>
                <a:spcPct val="150000"/>
              </a:lnSpc>
              <a:spcAft>
                <a:spcPts val="800"/>
              </a:spcAft>
            </a:pPr>
            <a:r>
              <a:rPr lang="vi-VN" sz="4500" b="1">
                <a:solidFill>
                  <a:prstClr val="white"/>
                </a:solidFill>
                <a:ea typeface="Arial" panose="020B0604020202020204" pitchFamily="34" charset="0"/>
                <a:cs typeface="Times New Roman" panose="02020603050405020304" pitchFamily="18" charset="0"/>
              </a:rPr>
              <a:t>Nếu mặt phẳng (</a:t>
            </a:r>
            <a:r>
              <a:rPr lang="el-GR" sz="4500" b="1">
                <a:solidFill>
                  <a:prstClr val="white"/>
                </a:solidFill>
                <a:ea typeface="Arial" panose="020B0604020202020204" pitchFamily="34" charset="0"/>
                <a:cs typeface="Times New Roman" panose="02020603050405020304" pitchFamily="18" charset="0"/>
              </a:rPr>
              <a:t>α) </a:t>
            </a:r>
            <a:r>
              <a:rPr lang="vi-VN" sz="4500" b="1">
                <a:solidFill>
                  <a:prstClr val="white"/>
                </a:solidFill>
                <a:ea typeface="Arial" panose="020B0604020202020204" pitchFamily="34" charset="0"/>
                <a:cs typeface="Times New Roman" panose="02020603050405020304" pitchFamily="18" charset="0"/>
              </a:rPr>
              <a:t>chứa hai đường thẳng cắt nhau và hai đường thẳng này song song với mặt phẳng (</a:t>
            </a:r>
            <a:r>
              <a:rPr lang="el-GR" sz="4500" b="1">
                <a:solidFill>
                  <a:prstClr val="white"/>
                </a:solidFill>
                <a:ea typeface="Arial" panose="020B0604020202020204" pitchFamily="34" charset="0"/>
                <a:cs typeface="Times New Roman" panose="02020603050405020304" pitchFamily="18" charset="0"/>
              </a:rPr>
              <a:t>β) </a:t>
            </a:r>
            <a:r>
              <a:rPr lang="vi-VN" sz="4500" b="1">
                <a:solidFill>
                  <a:prstClr val="white"/>
                </a:solidFill>
                <a:ea typeface="Arial" panose="020B0604020202020204" pitchFamily="34" charset="0"/>
                <a:cs typeface="Times New Roman" panose="02020603050405020304" pitchFamily="18" charset="0"/>
              </a:rPr>
              <a:t>thì (</a:t>
            </a:r>
            <a:r>
              <a:rPr lang="el-GR" sz="4500" b="1">
                <a:solidFill>
                  <a:prstClr val="white"/>
                </a:solidFill>
                <a:ea typeface="Arial" panose="020B0604020202020204" pitchFamily="34" charset="0"/>
                <a:cs typeface="Times New Roman" panose="02020603050405020304" pitchFamily="18" charset="0"/>
              </a:rPr>
              <a:t>α) </a:t>
            </a:r>
            <a:r>
              <a:rPr lang="vi-VN" sz="4500" b="1">
                <a:solidFill>
                  <a:prstClr val="white"/>
                </a:solidFill>
                <a:ea typeface="Arial" panose="020B0604020202020204" pitchFamily="34" charset="0"/>
                <a:cs typeface="Times New Roman" panose="02020603050405020304" pitchFamily="18" charset="0"/>
              </a:rPr>
              <a:t>và (</a:t>
            </a:r>
            <a:r>
              <a:rPr lang="el-GR" sz="4500" b="1">
                <a:solidFill>
                  <a:prstClr val="white"/>
                </a:solidFill>
                <a:ea typeface="Arial" panose="020B0604020202020204" pitchFamily="34" charset="0"/>
                <a:cs typeface="Times New Roman" panose="02020603050405020304" pitchFamily="18" charset="0"/>
              </a:rPr>
              <a:t>β) </a:t>
            </a:r>
            <a:r>
              <a:rPr lang="vi-VN" sz="4500" b="1">
                <a:solidFill>
                  <a:prstClr val="white"/>
                </a:solidFill>
                <a:ea typeface="Arial" panose="020B0604020202020204" pitchFamily="34" charset="0"/>
                <a:cs typeface="Times New Roman" panose="02020603050405020304" pitchFamily="18" charset="0"/>
              </a:rPr>
              <a:t>song song với nhau</a:t>
            </a:r>
            <a:r>
              <a:rPr lang="en-US" sz="4500" b="1">
                <a:solidFill>
                  <a:prstClr val="white"/>
                </a:solidFill>
                <a:ea typeface="Arial" panose="020B0604020202020204" pitchFamily="34" charset="0"/>
                <a:cs typeface="Times New Roman" panose="02020603050405020304" pitchFamily="18" charset="0"/>
              </a:rPr>
              <a:t>.</a:t>
            </a:r>
            <a:endParaRPr kumimoji="0" lang="en-US" sz="4500" b="1" i="0" u="none" strike="noStrike" kern="1200" cap="none" spc="0" normalizeH="0" baseline="0" noProof="0">
              <a:ln>
                <a:noFill/>
              </a:ln>
              <a:solidFill>
                <a:prstClr val="white"/>
              </a:solidFill>
              <a:effectLst/>
              <a:uLnTx/>
              <a:uFillTx/>
              <a:latin typeface="Calibri"/>
              <a:ea typeface="Arial" panose="020B0604020202020204" pitchFamily="34" charset="0"/>
              <a:cs typeface="Times New Roman" panose="02020603050405020304" pitchFamily="18" charset="0"/>
            </a:endParaRPr>
          </a:p>
        </p:txBody>
      </p:sp>
      <p:grpSp>
        <p:nvGrpSpPr>
          <p:cNvPr id="26" name="Group 9"/>
          <p:cNvGrpSpPr/>
          <p:nvPr/>
        </p:nvGrpSpPr>
        <p:grpSpPr>
          <a:xfrm>
            <a:off x="8761785" y="482919"/>
            <a:ext cx="764428" cy="1751335"/>
            <a:chOff x="0" y="0"/>
            <a:chExt cx="201331" cy="461257"/>
          </a:xfrm>
        </p:grpSpPr>
        <p:sp>
          <p:nvSpPr>
            <p:cNvPr id="27" name="Freeform 10"/>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28" name="TextBox 11"/>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0"/>
          <p:cNvGrpSpPr/>
          <p:nvPr/>
        </p:nvGrpSpPr>
        <p:grpSpPr>
          <a:xfrm>
            <a:off x="13944600" y="452840"/>
            <a:ext cx="764428" cy="1751335"/>
            <a:chOff x="0" y="0"/>
            <a:chExt cx="201331" cy="461257"/>
          </a:xfrm>
        </p:grpSpPr>
        <p:sp>
          <p:nvSpPr>
            <p:cNvPr id="30" name="Freeform 21"/>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31" name="TextBox 22"/>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2" name="Picture 31"/>
          <p:cNvPicPr>
            <a:picLocks noChangeAspect="1"/>
          </p:cNvPicPr>
          <p:nvPr/>
        </p:nvPicPr>
        <p:blipFill>
          <a:blip r:embed="rId2"/>
          <a:stretch>
            <a:fillRect/>
          </a:stretch>
        </p:blipFill>
        <p:spPr>
          <a:xfrm>
            <a:off x="762000" y="6775573"/>
            <a:ext cx="3200400" cy="2178858"/>
          </a:xfrm>
          <a:prstGeom prst="rect">
            <a:avLst/>
          </a:prstGeom>
        </p:spPr>
      </p:pic>
      <p:pic>
        <p:nvPicPr>
          <p:cNvPr id="21" name="Picture 20"/>
          <p:cNvPicPr>
            <a:picLocks noChangeAspect="1"/>
          </p:cNvPicPr>
          <p:nvPr/>
        </p:nvPicPr>
        <p:blipFill>
          <a:blip r:embed="rId3"/>
          <a:stretch>
            <a:fillRect/>
          </a:stretch>
        </p:blipFill>
        <p:spPr>
          <a:xfrm>
            <a:off x="10591800" y="8332647"/>
            <a:ext cx="2777504" cy="1729534"/>
          </a:xfrm>
          <a:prstGeom prst="rect">
            <a:avLst/>
          </a:prstGeom>
        </p:spPr>
      </p:pic>
    </p:spTree>
    <p:extLst>
      <p:ext uri="{BB962C8B-B14F-4D97-AF65-F5344CB8AC3E}">
        <p14:creationId xmlns:p14="http://schemas.microsoft.com/office/powerpoint/2010/main" val="244609027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anim calcmode="lin" valueType="num">
                                      <p:cBhvr>
                                        <p:cTn id="12" dur="500" fill="hold"/>
                                        <p:tgtEl>
                                          <p:spTgt spid="29"/>
                                        </p:tgtEl>
                                        <p:attrNameLst>
                                          <p:attrName>ppt_x</p:attrName>
                                        </p:attrNameLst>
                                      </p:cBhvr>
                                      <p:tavLst>
                                        <p:tav tm="0">
                                          <p:val>
                                            <p:strVal val="#ppt_x"/>
                                          </p:val>
                                        </p:tav>
                                        <p:tav tm="100000">
                                          <p:val>
                                            <p:strVal val="#ppt_x"/>
                                          </p:val>
                                        </p:tav>
                                      </p:tavLst>
                                    </p:anim>
                                    <p:anim calcmode="lin" valueType="num">
                                      <p:cBhvr>
                                        <p:cTn id="13" dur="500" fill="hold"/>
                                        <p:tgtEl>
                                          <p:spTgt spid="2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anim calcmode="lin" valueType="num">
                                      <p:cBhvr>
                                        <p:cTn id="22" dur="500" fill="hold"/>
                                        <p:tgtEl>
                                          <p:spTgt spid="2"/>
                                        </p:tgtEl>
                                        <p:attrNameLst>
                                          <p:attrName>ppt_x</p:attrName>
                                        </p:attrNameLst>
                                      </p:cBhvr>
                                      <p:tavLst>
                                        <p:tav tm="0">
                                          <p:val>
                                            <p:strVal val="#ppt_x"/>
                                          </p:val>
                                        </p:tav>
                                        <p:tav tm="100000">
                                          <p:val>
                                            <p:strVal val="#ppt_x"/>
                                          </p:val>
                                        </p:tav>
                                      </p:tavLst>
                                    </p:anim>
                                    <p:anim calcmode="lin" valueType="num">
                                      <p:cBhvr>
                                        <p:cTn id="23" dur="5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anim calcmode="lin" valueType="num">
                                      <p:cBhvr>
                                        <p:cTn id="27" dur="500" fill="hold"/>
                                        <p:tgtEl>
                                          <p:spTgt spid="25"/>
                                        </p:tgtEl>
                                        <p:attrNameLst>
                                          <p:attrName>ppt_x</p:attrName>
                                        </p:attrNameLst>
                                      </p:cBhvr>
                                      <p:tavLst>
                                        <p:tav tm="0">
                                          <p:val>
                                            <p:strVal val="#ppt_x"/>
                                          </p:val>
                                        </p:tav>
                                        <p:tav tm="100000">
                                          <p:val>
                                            <p:strVal val="#ppt_x"/>
                                          </p:val>
                                        </p:tav>
                                      </p:tavLst>
                                    </p:anim>
                                    <p:anim calcmode="lin" valueType="num">
                                      <p:cBhvr>
                                        <p:cTn id="28"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sp>
        <p:nvSpPr>
          <p:cNvPr id="5" name="Rectangle 4"/>
          <p:cNvSpPr/>
          <p:nvPr/>
        </p:nvSpPr>
        <p:spPr>
          <a:xfrm>
            <a:off x="509336" y="701070"/>
            <a:ext cx="2621230" cy="78483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500" b="1" i="0" u="none" strike="noStrike" kern="1200" cap="none" spc="0" normalizeH="0" baseline="0" noProof="0">
                <a:ln>
                  <a:noFill/>
                </a:ln>
                <a:solidFill>
                  <a:srgbClr val="FFFF00"/>
                </a:solidFill>
                <a:effectLst/>
                <a:uLnTx/>
                <a:uFillTx/>
                <a:latin typeface="Arial" panose="020B0604020202020204" pitchFamily="34" charset="0"/>
                <a:ea typeface="+mn-ea"/>
                <a:cs typeface="+mn-cs"/>
              </a:rPr>
              <a:t>CÂU HỎI</a:t>
            </a:r>
            <a:endParaRPr kumimoji="0" lang="vi-VN" altLang="en-US" sz="4500" b="1"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pic>
        <p:nvPicPr>
          <p:cNvPr id="15" name="Picture 14"/>
          <p:cNvPicPr>
            <a:picLocks noChangeAspect="1"/>
          </p:cNvPicPr>
          <p:nvPr/>
        </p:nvPicPr>
        <p:blipFill>
          <a:blip r:embed="rId2"/>
          <a:stretch>
            <a:fillRect/>
          </a:stretch>
        </p:blipFill>
        <p:spPr>
          <a:xfrm rot="20620050">
            <a:off x="16493944" y="374898"/>
            <a:ext cx="1288003" cy="2057756"/>
          </a:xfrm>
          <a:prstGeom prst="rect">
            <a:avLst/>
          </a:prstGeom>
        </p:spPr>
      </p:pic>
      <p:sp>
        <p:nvSpPr>
          <p:cNvPr id="3" name="TextBox 2"/>
          <p:cNvSpPr txBox="1"/>
          <p:nvPr/>
        </p:nvSpPr>
        <p:spPr>
          <a:xfrm>
            <a:off x="529389" y="1652604"/>
            <a:ext cx="15948966" cy="1738296"/>
          </a:xfrm>
          <a:prstGeom prst="rect">
            <a:avLst/>
          </a:prstGeom>
          <a:noFill/>
        </p:spPr>
        <p:txBody>
          <a:bodyPr wrap="square" rtlCol="0">
            <a:spAutoFit/>
          </a:bodyPr>
          <a:lstStyle/>
          <a:p>
            <a:pPr lvl="0">
              <a:lnSpc>
                <a:spcPct val="150000"/>
              </a:lnSpc>
            </a:pPr>
            <a:r>
              <a:rPr lang="vi-VN" sz="3800">
                <a:solidFill>
                  <a:prstClr val="white"/>
                </a:solidFill>
                <a:cs typeface="Arial" panose="020B0604020202020204" pitchFamily="34" charset="0"/>
              </a:rPr>
              <a:t>Nếu không có điều kiện “hai đường thẳng cắt nhau” thì khẳng định trên còn đúng không?</a:t>
            </a:r>
          </a:p>
        </p:txBody>
      </p:sp>
      <p:sp>
        <p:nvSpPr>
          <p:cNvPr id="4" name="Rectangle 3"/>
          <p:cNvSpPr/>
          <p:nvPr/>
        </p:nvSpPr>
        <p:spPr>
          <a:xfrm>
            <a:off x="565484" y="4686300"/>
            <a:ext cx="17145000" cy="4580741"/>
          </a:xfrm>
          <a:prstGeom prst="rect">
            <a:avLst/>
          </a:prstGeom>
        </p:spPr>
        <p:txBody>
          <a:bodyPr wrap="square">
            <a:spAutoFit/>
          </a:bodyPr>
          <a:lstStyle/>
          <a:p>
            <a:pPr lvl="0" algn="just">
              <a:lnSpc>
                <a:spcPct val="150000"/>
              </a:lnSpc>
              <a:spcAft>
                <a:spcPts val="800"/>
              </a:spcAft>
            </a:pPr>
            <a:r>
              <a:rPr lang="vi-VN" sz="3800">
                <a:solidFill>
                  <a:prstClr val="white"/>
                </a:solidFill>
                <a:ea typeface="Times New Roman" panose="02020603050405020304" pitchFamily="18" charset="0"/>
                <a:cs typeface="Arial" panose="020B0604020202020204" pitchFamily="34" charset="0"/>
              </a:rPr>
              <a:t>Giả sử hai đường thẳng a và b trùng nhau thì khi đó có thể xảy ra trường hợp hai mặt phẳng (</a:t>
            </a:r>
            <a:r>
              <a:rPr lang="el-GR" sz="3800">
                <a:solidFill>
                  <a:prstClr val="white"/>
                </a:solidFill>
                <a:latin typeface="Arial" panose="020B0604020202020204" pitchFamily="34" charset="0"/>
                <a:ea typeface="Times New Roman" panose="02020603050405020304" pitchFamily="18" charset="0"/>
                <a:cs typeface="Arial" panose="020B0604020202020204" pitchFamily="34" charset="0"/>
              </a:rPr>
              <a:t>α) </a:t>
            </a:r>
            <a:r>
              <a:rPr lang="vi-VN" sz="3800">
                <a:solidFill>
                  <a:prstClr val="white"/>
                </a:solidFill>
                <a:ea typeface="Times New Roman" panose="02020603050405020304" pitchFamily="18" charset="0"/>
                <a:cs typeface="Arial" panose="020B0604020202020204" pitchFamily="34" charset="0"/>
              </a:rPr>
              <a:t>và (</a:t>
            </a:r>
            <a:r>
              <a:rPr lang="el-GR" sz="3800">
                <a:solidFill>
                  <a:prstClr val="white"/>
                </a:solidFill>
                <a:latin typeface="Arial" panose="020B0604020202020204" pitchFamily="34" charset="0"/>
                <a:ea typeface="Times New Roman" panose="02020603050405020304" pitchFamily="18" charset="0"/>
                <a:cs typeface="Arial" panose="020B0604020202020204" pitchFamily="34" charset="0"/>
              </a:rPr>
              <a:t>β) </a:t>
            </a:r>
            <a:r>
              <a:rPr lang="vi-VN" sz="3800">
                <a:solidFill>
                  <a:prstClr val="white"/>
                </a:solidFill>
                <a:ea typeface="Times New Roman" panose="02020603050405020304" pitchFamily="18" charset="0"/>
                <a:cs typeface="Arial" panose="020B0604020202020204" pitchFamily="34" charset="0"/>
              </a:rPr>
              <a:t>cắt nhau theo giao tuyến c song song với hai đường thẳng trùng nhau trên, do đó (</a:t>
            </a:r>
            <a:r>
              <a:rPr lang="el-GR" sz="3800">
                <a:solidFill>
                  <a:prstClr val="white"/>
                </a:solidFill>
                <a:latin typeface="Arial" panose="020B0604020202020204" pitchFamily="34" charset="0"/>
                <a:ea typeface="Times New Roman" panose="02020603050405020304" pitchFamily="18" charset="0"/>
                <a:cs typeface="Arial" panose="020B0604020202020204" pitchFamily="34" charset="0"/>
              </a:rPr>
              <a:t>α) </a:t>
            </a:r>
            <a:r>
              <a:rPr lang="vi-VN" sz="3800">
                <a:solidFill>
                  <a:prstClr val="white"/>
                </a:solidFill>
                <a:ea typeface="Times New Roman" panose="02020603050405020304" pitchFamily="18" charset="0"/>
                <a:cs typeface="Arial" panose="020B0604020202020204" pitchFamily="34" charset="0"/>
              </a:rPr>
              <a:t>và (</a:t>
            </a:r>
            <a:r>
              <a:rPr lang="el-GR" sz="3800">
                <a:solidFill>
                  <a:prstClr val="white"/>
                </a:solidFill>
                <a:latin typeface="Arial" panose="020B0604020202020204" pitchFamily="34" charset="0"/>
                <a:ea typeface="Times New Roman" panose="02020603050405020304" pitchFamily="18" charset="0"/>
                <a:cs typeface="Arial" panose="020B0604020202020204" pitchFamily="34" charset="0"/>
              </a:rPr>
              <a:t>β) </a:t>
            </a:r>
            <a:r>
              <a:rPr lang="vi-VN" sz="3800">
                <a:solidFill>
                  <a:prstClr val="white"/>
                </a:solidFill>
                <a:ea typeface="Times New Roman" panose="02020603050405020304" pitchFamily="18" charset="0"/>
                <a:cs typeface="Arial" panose="020B0604020202020204" pitchFamily="34" charset="0"/>
              </a:rPr>
              <a:t>không song song với nhau. </a:t>
            </a:r>
            <a:endParaRPr lang="en-US" sz="3800">
              <a:solidFill>
                <a:prstClr val="white"/>
              </a:solidFill>
              <a:ea typeface="Times New Roman" panose="02020603050405020304" pitchFamily="18" charset="0"/>
              <a:cs typeface="Arial" panose="020B0604020202020204" pitchFamily="34" charset="0"/>
            </a:endParaRPr>
          </a:p>
          <a:p>
            <a:pPr lvl="0" algn="just">
              <a:lnSpc>
                <a:spcPct val="150000"/>
              </a:lnSpc>
              <a:spcAft>
                <a:spcPts val="800"/>
              </a:spcAft>
            </a:pPr>
            <a:r>
              <a:rPr lang="vi-VN" sz="3800">
                <a:solidFill>
                  <a:prstClr val="white"/>
                </a:solidFill>
                <a:ea typeface="Times New Roman" panose="02020603050405020304" pitchFamily="18" charset="0"/>
                <a:cs typeface="Arial" panose="020B0604020202020204" pitchFamily="34" charset="0"/>
              </a:rPr>
              <a:t>Do vậy, nếu không có điều kiện “hai đường thẳng cắt nhau” thì khẳng định trên không đúng.</a:t>
            </a:r>
            <a:endParaRPr kumimoji="0" lang="en-US" sz="3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p:cNvSpPr/>
          <p:nvPr/>
        </p:nvSpPr>
        <p:spPr>
          <a:xfrm>
            <a:off x="8155225" y="3777563"/>
            <a:ext cx="1826975"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a:ln>
                  <a:noFill/>
                </a:ln>
                <a:solidFill>
                  <a:schemeClr val="tx2">
                    <a:lumMod val="40000"/>
                    <a:lumOff val="60000"/>
                  </a:schemeClr>
                </a:solidFill>
                <a:effectLst/>
                <a:uLnTx/>
                <a:uFillTx/>
                <a:latin typeface="Arial" panose="020B0604020202020204" pitchFamily="34" charset="0"/>
                <a:ea typeface="+mn-ea"/>
                <a:cs typeface="+mn-cs"/>
              </a:rPr>
              <a:t>Trả lời:</a:t>
            </a:r>
            <a:endParaRPr kumimoji="0" lang="en-US" sz="3800" b="1" i="1" u="sng" strike="noStrike" kern="1200" cap="none" spc="0" normalizeH="0" baseline="0" noProof="0" dirty="0">
              <a:ln>
                <a:noFill/>
              </a:ln>
              <a:solidFill>
                <a:schemeClr val="tx2">
                  <a:lumMod val="40000"/>
                  <a:lumOff val="60000"/>
                </a:schemeClr>
              </a:solidFill>
              <a:effectLst/>
              <a:uLnTx/>
              <a:uFillTx/>
              <a:latin typeface="Calibri"/>
              <a:ea typeface="+mn-ea"/>
              <a:cs typeface="+mn-cs"/>
            </a:endParaRPr>
          </a:p>
        </p:txBody>
      </p:sp>
      <p:pic>
        <p:nvPicPr>
          <p:cNvPr id="18" name="Picture 17"/>
          <p:cNvPicPr>
            <a:picLocks noChangeAspect="1"/>
          </p:cNvPicPr>
          <p:nvPr/>
        </p:nvPicPr>
        <p:blipFill>
          <a:blip r:embed="rId3"/>
          <a:stretch>
            <a:fillRect/>
          </a:stretch>
        </p:blipFill>
        <p:spPr>
          <a:xfrm rot="21227728">
            <a:off x="17425014" y="9419236"/>
            <a:ext cx="1002786" cy="1005767"/>
          </a:xfrm>
          <a:prstGeom prst="rect">
            <a:avLst/>
          </a:prstGeom>
        </p:spPr>
      </p:pic>
      <p:grpSp>
        <p:nvGrpSpPr>
          <p:cNvPr id="10" name="Group 6"/>
          <p:cNvGrpSpPr/>
          <p:nvPr/>
        </p:nvGrpSpPr>
        <p:grpSpPr>
          <a:xfrm>
            <a:off x="6780907" y="9742759"/>
            <a:ext cx="4714152" cy="205428"/>
            <a:chOff x="0" y="0"/>
            <a:chExt cx="1241587" cy="118945"/>
          </a:xfrm>
        </p:grpSpPr>
        <p:sp>
          <p:nvSpPr>
            <p:cNvPr id="11" name="Freeform 7"/>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12"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97128890"/>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1" dur="500"/>
                                        <p:tgtEl>
                                          <p:spTgt spid="4">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66800" y="4382912"/>
            <a:ext cx="20163437" cy="1319789"/>
          </a:xfrm>
          <a:custGeom>
            <a:avLst/>
            <a:gdLst/>
            <a:ahLst/>
            <a:cxnLst/>
            <a:rect l="l" t="t" r="r" b="b"/>
            <a:pathLst>
              <a:path w="20163437" h="1319789">
                <a:moveTo>
                  <a:pt x="0" y="0"/>
                </a:moveTo>
                <a:lnTo>
                  <a:pt x="20163437" y="0"/>
                </a:lnTo>
                <a:lnTo>
                  <a:pt x="20163437" y="1319789"/>
                </a:lnTo>
                <a:lnTo>
                  <a:pt x="0" y="13197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5" name="Group 5"/>
          <p:cNvGrpSpPr/>
          <p:nvPr/>
        </p:nvGrpSpPr>
        <p:grpSpPr>
          <a:xfrm>
            <a:off x="430454" y="394842"/>
            <a:ext cx="17221200" cy="9497316"/>
            <a:chOff x="0" y="0"/>
            <a:chExt cx="3919932" cy="2274980"/>
          </a:xfrm>
        </p:grpSpPr>
        <p:sp>
          <p:nvSpPr>
            <p:cNvPr id="6" name="Freeform 6"/>
            <p:cNvSpPr/>
            <p:nvPr/>
          </p:nvSpPr>
          <p:spPr>
            <a:xfrm>
              <a:off x="0" y="0"/>
              <a:ext cx="3919932" cy="2274980"/>
            </a:xfrm>
            <a:custGeom>
              <a:avLst/>
              <a:gdLst/>
              <a:ahLst/>
              <a:cxnLst/>
              <a:rect l="l" t="t" r="r" b="b"/>
              <a:pathLst>
                <a:path w="3919932" h="2274980">
                  <a:moveTo>
                    <a:pt x="26529" y="0"/>
                  </a:moveTo>
                  <a:lnTo>
                    <a:pt x="3893404" y="0"/>
                  </a:lnTo>
                  <a:cubicBezTo>
                    <a:pt x="3908055" y="0"/>
                    <a:pt x="3919932" y="11877"/>
                    <a:pt x="3919932" y="26529"/>
                  </a:cubicBezTo>
                  <a:lnTo>
                    <a:pt x="3919932" y="2248451"/>
                  </a:lnTo>
                  <a:cubicBezTo>
                    <a:pt x="3919932" y="2263103"/>
                    <a:pt x="3908055" y="2274980"/>
                    <a:pt x="3893404" y="2274980"/>
                  </a:cubicBezTo>
                  <a:lnTo>
                    <a:pt x="26529" y="2274980"/>
                  </a:lnTo>
                  <a:cubicBezTo>
                    <a:pt x="19493" y="2274980"/>
                    <a:pt x="12745" y="2272185"/>
                    <a:pt x="7770" y="2267210"/>
                  </a:cubicBezTo>
                  <a:cubicBezTo>
                    <a:pt x="2795" y="2262235"/>
                    <a:pt x="0" y="2255487"/>
                    <a:pt x="0" y="2248451"/>
                  </a:cubicBezTo>
                  <a:lnTo>
                    <a:pt x="0" y="26529"/>
                  </a:lnTo>
                  <a:cubicBezTo>
                    <a:pt x="0" y="11877"/>
                    <a:pt x="11877" y="0"/>
                    <a:pt x="26529" y="0"/>
                  </a:cubicBezTo>
                  <a:close/>
                </a:path>
              </a:pathLst>
            </a:custGeom>
            <a:solidFill>
              <a:srgbClr val="F4F4F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0" name="Group 59"/>
          <p:cNvGrpSpPr/>
          <p:nvPr/>
        </p:nvGrpSpPr>
        <p:grpSpPr>
          <a:xfrm>
            <a:off x="1227220" y="800100"/>
            <a:ext cx="2406316" cy="1053993"/>
            <a:chOff x="609600" y="1498707"/>
            <a:chExt cx="2195220" cy="1053993"/>
          </a:xfrm>
          <a:solidFill>
            <a:schemeClr val="accent6">
              <a:lumMod val="60000"/>
              <a:lumOff val="40000"/>
            </a:schemeClr>
          </a:solidFill>
        </p:grpSpPr>
        <p:sp>
          <p:nvSpPr>
            <p:cNvPr id="61" name="Rounded Rectangle 60"/>
            <p:cNvSpPr/>
            <p:nvPr/>
          </p:nvSpPr>
          <p:spPr>
            <a:xfrm>
              <a:off x="609600" y="1548063"/>
              <a:ext cx="2133600" cy="1004637"/>
            </a:xfrm>
            <a:prstGeom prst="roundRect">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Rectangle 61"/>
            <p:cNvSpPr/>
            <p:nvPr/>
          </p:nvSpPr>
          <p:spPr>
            <a:xfrm>
              <a:off x="768685" y="1498707"/>
              <a:ext cx="2036135" cy="1015663"/>
            </a:xfrm>
            <a:prstGeom prst="rect">
              <a:avLst/>
            </a:prstGeom>
            <a:noFill/>
            <a:ln>
              <a:noFill/>
            </a:ln>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1:</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65" name="Picture 64"/>
          <p:cNvPicPr>
            <a:picLocks noChangeAspect="1"/>
          </p:cNvPicPr>
          <p:nvPr/>
        </p:nvPicPr>
        <p:blipFill>
          <a:blip r:embed="rId4"/>
          <a:stretch>
            <a:fillRect/>
          </a:stretch>
        </p:blipFill>
        <p:spPr>
          <a:xfrm rot="20439982">
            <a:off x="16501173" y="199581"/>
            <a:ext cx="1397935" cy="2479909"/>
          </a:xfrm>
          <a:prstGeom prst="rect">
            <a:avLst/>
          </a:prstGeom>
        </p:spPr>
      </p:pic>
      <p:pic>
        <p:nvPicPr>
          <p:cNvPr id="70" name="Picture 69"/>
          <p:cNvPicPr>
            <a:picLocks noChangeAspect="1"/>
          </p:cNvPicPr>
          <p:nvPr/>
        </p:nvPicPr>
        <p:blipFill>
          <a:blip r:embed="rId5"/>
          <a:stretch>
            <a:fillRect/>
          </a:stretch>
        </p:blipFill>
        <p:spPr>
          <a:xfrm>
            <a:off x="16992600" y="8577433"/>
            <a:ext cx="1069918" cy="1595267"/>
          </a:xfrm>
          <a:prstGeom prst="rect">
            <a:avLst/>
          </a:prstGeom>
        </p:spPr>
      </p:pic>
      <p:grpSp>
        <p:nvGrpSpPr>
          <p:cNvPr id="16" name="Group 15"/>
          <p:cNvGrpSpPr/>
          <p:nvPr/>
        </p:nvGrpSpPr>
        <p:grpSpPr>
          <a:xfrm>
            <a:off x="6204284" y="495300"/>
            <a:ext cx="3111405" cy="1053993"/>
            <a:chOff x="609600" y="1498707"/>
            <a:chExt cx="2838454" cy="1053993"/>
          </a:xfrm>
          <a:solidFill>
            <a:schemeClr val="accent6">
              <a:lumMod val="60000"/>
              <a:lumOff val="40000"/>
            </a:schemeClr>
          </a:solidFill>
        </p:grpSpPr>
        <p:sp>
          <p:nvSpPr>
            <p:cNvPr id="18" name="Rounded Rectangle 17"/>
            <p:cNvSpPr/>
            <p:nvPr/>
          </p:nvSpPr>
          <p:spPr>
            <a:xfrm>
              <a:off x="609600" y="1548063"/>
              <a:ext cx="2838454" cy="1004637"/>
            </a:xfrm>
            <a:prstGeom prst="roundRect">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768685" y="1498707"/>
              <a:ext cx="2679369" cy="901593"/>
            </a:xfrm>
            <a:prstGeom prst="rect">
              <a:avLst/>
            </a:prstGeom>
            <a:noFill/>
            <a:ln>
              <a:noFill/>
            </a:ln>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NHÓM</a:t>
              </a:r>
              <a:r>
                <a:rPr kumimoji="0" lang="nl-NL" sz="4000" b="1"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1+2</a:t>
              </a: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20" name="Group 19"/>
          <p:cNvGrpSpPr/>
          <p:nvPr/>
        </p:nvGrpSpPr>
        <p:grpSpPr>
          <a:xfrm>
            <a:off x="1429861" y="4851507"/>
            <a:ext cx="3481839" cy="1053993"/>
            <a:chOff x="609600" y="1498707"/>
            <a:chExt cx="3176392" cy="1053993"/>
          </a:xfrm>
          <a:solidFill>
            <a:schemeClr val="accent6">
              <a:lumMod val="60000"/>
              <a:lumOff val="40000"/>
            </a:schemeClr>
          </a:solidFill>
        </p:grpSpPr>
        <p:sp>
          <p:nvSpPr>
            <p:cNvPr id="21" name="Rounded Rectangle 20"/>
            <p:cNvSpPr/>
            <p:nvPr/>
          </p:nvSpPr>
          <p:spPr>
            <a:xfrm>
              <a:off x="609600" y="1548063"/>
              <a:ext cx="3017307" cy="1004637"/>
            </a:xfrm>
            <a:prstGeom prst="roundRect">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68685" y="1498707"/>
              <a:ext cx="3017307" cy="901593"/>
            </a:xfrm>
            <a:prstGeom prst="rect">
              <a:avLst/>
            </a:prstGeom>
            <a:noFill/>
            <a:ln>
              <a:no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Luyện tập 1:</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23" name="Group 22"/>
          <p:cNvGrpSpPr/>
          <p:nvPr/>
        </p:nvGrpSpPr>
        <p:grpSpPr>
          <a:xfrm>
            <a:off x="6356684" y="4152900"/>
            <a:ext cx="3111405" cy="1053993"/>
            <a:chOff x="609600" y="1498707"/>
            <a:chExt cx="2838454" cy="1053993"/>
          </a:xfrm>
          <a:solidFill>
            <a:schemeClr val="accent6">
              <a:lumMod val="60000"/>
              <a:lumOff val="40000"/>
            </a:schemeClr>
          </a:solidFill>
        </p:grpSpPr>
        <p:sp>
          <p:nvSpPr>
            <p:cNvPr id="24" name="Rounded Rectangle 23"/>
            <p:cNvSpPr/>
            <p:nvPr/>
          </p:nvSpPr>
          <p:spPr>
            <a:xfrm>
              <a:off x="609600" y="1548063"/>
              <a:ext cx="2838454" cy="1004637"/>
            </a:xfrm>
            <a:prstGeom prst="roundRect">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768685" y="1498707"/>
              <a:ext cx="2679369" cy="901593"/>
            </a:xfrm>
            <a:prstGeom prst="rect">
              <a:avLst/>
            </a:prstGeom>
            <a:noFill/>
            <a:ln>
              <a:noFill/>
            </a:ln>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NHÓM</a:t>
              </a:r>
              <a:r>
                <a:rPr kumimoji="0" lang="nl-NL" sz="4000" b="1"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3+4</a:t>
              </a: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7" name="Rectangle 26">
            <a:extLst>
              <a:ext uri="{FF2B5EF4-FFF2-40B4-BE49-F238E27FC236}">
                <a16:creationId xmlns:a16="http://schemas.microsoft.com/office/drawing/2014/main" id="{E99A1F7D-EC8A-4887-84FF-F8552CF0B8A3}"/>
              </a:ext>
            </a:extLst>
          </p:cNvPr>
          <p:cNvSpPr/>
          <p:nvPr/>
        </p:nvSpPr>
        <p:spPr>
          <a:xfrm>
            <a:off x="430454" y="1714500"/>
            <a:ext cx="16253302" cy="1664879"/>
          </a:xfrm>
          <a:prstGeom prst="rect">
            <a:avLst/>
          </a:prstGeom>
        </p:spPr>
        <p:txBody>
          <a:bodyPr wrap="square">
            <a:spAutoFit/>
          </a:bodyPr>
          <a:lstStyle/>
          <a:p>
            <a:pPr algn="just">
              <a:lnSpc>
                <a:spcPct val="150000"/>
              </a:lnSpc>
              <a:spcAft>
                <a:spcPts val="500"/>
              </a:spcAft>
            </a:pPr>
            <a:r>
              <a:rPr lang="en-US" sz="3600">
                <a:solidFill>
                  <a:srgbClr val="272800"/>
                </a:solidFill>
                <a:latin typeface="Arial" panose="020B0604020202020204" pitchFamily="34" charset="0"/>
              </a:rPr>
              <a:t>Cho hai hình bình hành ABCD và ABEF không cùng nằm trong một mặt phẳng. Chứng minh rằng mặt phẳng (BCE) song song với mặt phẳng (ADF) (H.4.42).</a:t>
            </a:r>
            <a:endParaRPr lang="en-US" sz="3600"/>
          </a:p>
        </p:txBody>
      </p:sp>
      <p:sp>
        <p:nvSpPr>
          <p:cNvPr id="28" name="Rectangle 27">
            <a:extLst>
              <a:ext uri="{FF2B5EF4-FFF2-40B4-BE49-F238E27FC236}">
                <a16:creationId xmlns:a16="http://schemas.microsoft.com/office/drawing/2014/main" id="{B95B24B7-F792-487D-A1CA-595E2E8FD187}"/>
              </a:ext>
            </a:extLst>
          </p:cNvPr>
          <p:cNvSpPr/>
          <p:nvPr/>
        </p:nvSpPr>
        <p:spPr>
          <a:xfrm>
            <a:off x="430454" y="6596777"/>
            <a:ext cx="17247946" cy="2585323"/>
          </a:xfrm>
          <a:prstGeom prst="rect">
            <a:avLst/>
          </a:prstGeom>
        </p:spPr>
        <p:txBody>
          <a:bodyPr wrap="square">
            <a:spAutoFit/>
          </a:bodyPr>
          <a:lstStyle/>
          <a:p>
            <a:pPr algn="just">
              <a:lnSpc>
                <a:spcPct val="150000"/>
              </a:lnSpc>
            </a:pPr>
            <a:r>
              <a:rPr lang="vi-VN" sz="3600"/>
              <a:t>Trong không gian, cho bốn điểm A, B, C, D không đồng phẳng. Qua điểm A vẽ hai đường thẳng m; n lần lượt song song với hai đường thẳng BC, BD. Chứng minh rằng mp(m, n) song song với mặt phẳng (BCD)</a:t>
            </a:r>
            <a:r>
              <a:rPr lang="en-US" sz="3600"/>
              <a:t>.</a:t>
            </a:r>
            <a:endParaRPr lang="vi-VN" sz="3600"/>
          </a:p>
        </p:txBody>
      </p:sp>
    </p:spTree>
    <p:extLst>
      <p:ext uri="{BB962C8B-B14F-4D97-AF65-F5344CB8AC3E}">
        <p14:creationId xmlns:p14="http://schemas.microsoft.com/office/powerpoint/2010/main" val="101673859"/>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barn(inVertical)">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sp>
        <p:nvSpPr>
          <p:cNvPr id="3" name="Freeform 3"/>
          <p:cNvSpPr/>
          <p:nvPr/>
        </p:nvSpPr>
        <p:spPr>
          <a:xfrm>
            <a:off x="685800" y="723900"/>
            <a:ext cx="16840205" cy="8915400"/>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chemeClr val="bg1"/>
          </a:solidFill>
        </p:spPr>
      </p:sp>
      <p:sp>
        <p:nvSpPr>
          <p:cNvPr id="15" name="Freeform 15"/>
          <p:cNvSpPr/>
          <p:nvPr/>
        </p:nvSpPr>
        <p:spPr>
          <a:xfrm>
            <a:off x="1081056" y="364782"/>
            <a:ext cx="759282" cy="1254410"/>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8" name="Group 17"/>
          <p:cNvGrpSpPr/>
          <p:nvPr/>
        </p:nvGrpSpPr>
        <p:grpSpPr>
          <a:xfrm>
            <a:off x="5974572" y="495300"/>
            <a:ext cx="6096000" cy="914400"/>
            <a:chOff x="1554480" y="876300"/>
            <a:chExt cx="6096000" cy="1143000"/>
          </a:xfrm>
          <a:solidFill>
            <a:schemeClr val="accent5">
              <a:lumMod val="75000"/>
            </a:schemeClr>
          </a:solidFill>
        </p:grpSpPr>
        <p:sp>
          <p:nvSpPr>
            <p:cNvPr id="19" name="Flowchart: Terminator 18"/>
            <p:cNvSpPr/>
            <p:nvPr/>
          </p:nvSpPr>
          <p:spPr>
            <a:xfrm>
              <a:off x="1554480" y="876300"/>
              <a:ext cx="6096000" cy="114300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ectangle 19"/>
            <p:cNvSpPr/>
            <p:nvPr/>
          </p:nvSpPr>
          <p:spPr>
            <a:xfrm>
              <a:off x="2126502" y="1028061"/>
              <a:ext cx="4974440" cy="884858"/>
            </a:xfrm>
            <a:prstGeom prst="rect">
              <a:avLst/>
            </a:prstGeom>
            <a:noFill/>
            <a:ln>
              <a:noFill/>
            </a:ln>
          </p:spPr>
          <p:txBody>
            <a:bodyPr wrap="none">
              <a:spAutoFit/>
            </a:bodyPr>
            <a:lstStyle/>
            <a:p>
              <a:pPr algn="ctr"/>
              <a:r>
                <a:rPr lang="en-US" sz="4000" b="1" dirty="0" err="1">
                  <a:latin typeface="Arial" panose="020B0604020202020204" pitchFamily="34" charset="0"/>
                  <a:ea typeface="Times New Roman" panose="02020603050405020304" pitchFamily="18" charset="0"/>
                  <a:cs typeface="Arial" panose="020B0604020202020204" pitchFamily="34" charset="0"/>
                </a:rPr>
                <a:t>Ví</a:t>
              </a:r>
              <a:r>
                <a:rPr lang="en-US" sz="4000" b="1" dirty="0">
                  <a:latin typeface="Arial" panose="020B0604020202020204" pitchFamily="34" charset="0"/>
                  <a:ea typeface="Times New Roman" panose="02020603050405020304" pitchFamily="18" charset="0"/>
                  <a:cs typeface="Arial" panose="020B0604020202020204" pitchFamily="34" charset="0"/>
                </a:rPr>
                <a:t> </a:t>
              </a:r>
              <a:r>
                <a:rPr lang="en-US" sz="4000" b="1" dirty="0" err="1">
                  <a:latin typeface="Arial" panose="020B0604020202020204" pitchFamily="34" charset="0"/>
                  <a:ea typeface="Times New Roman" panose="02020603050405020304" pitchFamily="18" charset="0"/>
                  <a:cs typeface="Arial" panose="020B0604020202020204" pitchFamily="34" charset="0"/>
                </a:rPr>
                <a:t>dụ</a:t>
              </a:r>
              <a:r>
                <a:rPr lang="en-US" sz="4000" b="1" dirty="0">
                  <a:latin typeface="Arial" panose="020B0604020202020204" pitchFamily="34" charset="0"/>
                  <a:ea typeface="Times New Roman" panose="02020603050405020304" pitchFamily="18" charset="0"/>
                  <a:cs typeface="Arial" panose="020B0604020202020204" pitchFamily="34" charset="0"/>
                </a:rPr>
                <a:t> 1 (SGK </a:t>
              </a:r>
              <a:r>
                <a:rPr lang="en-US" sz="4000" b="1">
                  <a:latin typeface="Arial" panose="020B0604020202020204" pitchFamily="34" charset="0"/>
                  <a:ea typeface="Times New Roman" panose="02020603050405020304" pitchFamily="18" charset="0"/>
                  <a:cs typeface="Arial" panose="020B0604020202020204" pitchFamily="34" charset="0"/>
                </a:rPr>
                <a:t>– tr89)</a:t>
              </a:r>
              <a:endParaRPr lang="en-US" sz="4000" b="1" dirty="0">
                <a:latin typeface="Arial" panose="020B0604020202020204" pitchFamily="34" charset="0"/>
                <a:ea typeface="Times New Roman" panose="02020603050405020304" pitchFamily="18" charset="0"/>
                <a:cs typeface="Arial" panose="020B0604020202020204" pitchFamily="34" charset="0"/>
              </a:endParaRPr>
            </a:p>
          </p:txBody>
        </p:sp>
      </p:grpSp>
      <p:sp>
        <p:nvSpPr>
          <p:cNvPr id="27" name="Oval Callout 26"/>
          <p:cNvSpPr/>
          <p:nvPr/>
        </p:nvSpPr>
        <p:spPr>
          <a:xfrm>
            <a:off x="8213073" y="4914900"/>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a:solidFill>
                  <a:schemeClr val="tx1"/>
                </a:solidFill>
              </a:rPr>
              <a:t>Giải</a:t>
            </a:r>
            <a:endParaRPr lang="en-US" sz="3800" b="1" dirty="0">
              <a:solidFill>
                <a:schemeClr val="tx1"/>
              </a:solidFill>
            </a:endParaRPr>
          </a:p>
        </p:txBody>
      </p:sp>
      <p:sp>
        <p:nvSpPr>
          <p:cNvPr id="5" name="Rectangle 4"/>
          <p:cNvSpPr/>
          <p:nvPr/>
        </p:nvSpPr>
        <p:spPr>
          <a:xfrm>
            <a:off x="1081056" y="1714500"/>
            <a:ext cx="10729944" cy="3416320"/>
          </a:xfrm>
          <a:prstGeom prst="rect">
            <a:avLst/>
          </a:prstGeom>
        </p:spPr>
        <p:txBody>
          <a:bodyPr wrap="square">
            <a:spAutoFit/>
          </a:bodyPr>
          <a:lstStyle/>
          <a:p>
            <a:pPr algn="just">
              <a:lnSpc>
                <a:spcPct val="150000"/>
              </a:lnSpc>
              <a:spcAft>
                <a:spcPts val="500"/>
              </a:spcAft>
            </a:pPr>
            <a:r>
              <a:rPr lang="en-US" sz="3600">
                <a:solidFill>
                  <a:srgbClr val="272800"/>
                </a:solidFill>
                <a:latin typeface="Arial" panose="020B0604020202020204" pitchFamily="34" charset="0"/>
              </a:rPr>
              <a:t>Cho hai hình bình hành ABCD và ABEF không cùng nằm trong một mặt phẳng. Chứng minh rằng mặt phẳng (BCE) song song với mặt phẳng (ADF) (H.4.42).</a:t>
            </a:r>
            <a:endParaRPr lang="en-US" sz="3600"/>
          </a:p>
        </p:txBody>
      </p:sp>
      <p:sp>
        <p:nvSpPr>
          <p:cNvPr id="6" name="Rectangle 5"/>
          <p:cNvSpPr/>
          <p:nvPr/>
        </p:nvSpPr>
        <p:spPr>
          <a:xfrm>
            <a:off x="1061031" y="6057900"/>
            <a:ext cx="15923082" cy="3544560"/>
          </a:xfrm>
          <a:prstGeom prst="rect">
            <a:avLst/>
          </a:prstGeom>
        </p:spPr>
        <p:txBody>
          <a:bodyPr wrap="square">
            <a:spAutoFit/>
          </a:bodyPr>
          <a:lstStyle/>
          <a:p>
            <a:pPr>
              <a:lnSpc>
                <a:spcPct val="150000"/>
              </a:lnSpc>
              <a:spcAft>
                <a:spcPts val="500"/>
              </a:spcAft>
            </a:pPr>
            <a:r>
              <a:rPr lang="vi-VN" sz="3600"/>
              <a:t>Vì tứ giác ABCD là hình bình hành nên BC II AD, suy ra BC II (ADF).</a:t>
            </a:r>
          </a:p>
          <a:p>
            <a:pPr>
              <a:lnSpc>
                <a:spcPct val="150000"/>
              </a:lnSpc>
              <a:spcAft>
                <a:spcPts val="500"/>
              </a:spcAft>
            </a:pPr>
            <a:r>
              <a:rPr lang="vi-VN" sz="3600"/>
              <a:t>Vì tử giác ABEF là hình bình hành nên BE II AF, suy ra BE II (ADF).</a:t>
            </a:r>
          </a:p>
          <a:p>
            <a:pPr>
              <a:lnSpc>
                <a:spcPct val="150000"/>
              </a:lnSpc>
              <a:spcAft>
                <a:spcPts val="500"/>
              </a:spcAft>
            </a:pPr>
            <a:r>
              <a:rPr lang="vi-VN" sz="3600"/>
              <a:t>Mặt phẳng (BCE) chứa hai đường thẳng cắt nhau BC và BE cùng song song với mặt phẳng (ADF) nên mặt phẳng (BCE) song song với mặt phẳng (ADF).</a:t>
            </a: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649200" y="1041032"/>
            <a:ext cx="4417195" cy="4635868"/>
          </a:xfrm>
          <a:prstGeom prst="rect">
            <a:avLst/>
          </a:prstGeom>
        </p:spPr>
      </p:pic>
      <p:pic>
        <p:nvPicPr>
          <p:cNvPr id="8" name="Picture 7"/>
          <p:cNvPicPr>
            <a:picLocks noChangeAspect="1"/>
          </p:cNvPicPr>
          <p:nvPr/>
        </p:nvPicPr>
        <p:blipFill>
          <a:blip r:embed="rId6"/>
          <a:stretch>
            <a:fillRect/>
          </a:stretch>
        </p:blipFill>
        <p:spPr>
          <a:xfrm rot="10204759">
            <a:off x="16686361" y="8904364"/>
            <a:ext cx="1679290" cy="1469873"/>
          </a:xfrm>
          <a:prstGeom prst="rect">
            <a:avLst/>
          </a:prstGeom>
        </p:spPr>
      </p:pic>
    </p:spTree>
    <p:extLst>
      <p:ext uri="{BB962C8B-B14F-4D97-AF65-F5344CB8AC3E}">
        <p14:creationId xmlns:p14="http://schemas.microsoft.com/office/powerpoint/2010/main" val="392646866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33" name="Group 32"/>
          <p:cNvGrpSpPr/>
          <p:nvPr/>
        </p:nvGrpSpPr>
        <p:grpSpPr>
          <a:xfrm>
            <a:off x="0" y="190500"/>
            <a:ext cx="4648200" cy="1399655"/>
            <a:chOff x="3215466" y="3134246"/>
            <a:chExt cx="4648200" cy="1399655"/>
          </a:xfrm>
        </p:grpSpPr>
        <p:grpSp>
          <p:nvGrpSpPr>
            <p:cNvPr id="2" name="Group 2"/>
            <p:cNvGrpSpPr/>
            <p:nvPr/>
          </p:nvGrpSpPr>
          <p:grpSpPr>
            <a:xfrm>
              <a:off x="3215466" y="3134246"/>
              <a:ext cx="4648200" cy="1399655"/>
              <a:chOff x="0" y="-38100"/>
              <a:chExt cx="1952542" cy="1900881"/>
            </a:xfrm>
          </p:grpSpPr>
          <p:sp>
            <p:nvSpPr>
              <p:cNvPr id="3" name="Freeform 3"/>
              <p:cNvSpPr/>
              <p:nvPr/>
            </p:nvSpPr>
            <p:spPr>
              <a:xfrm>
                <a:off x="216355" y="310464"/>
                <a:ext cx="1736187" cy="1552317"/>
              </a:xfrm>
              <a:custGeom>
                <a:avLst/>
                <a:gdLst/>
                <a:ahLst/>
                <a:cxnLst/>
                <a:rect l="l" t="t" r="r" b="b"/>
                <a:pathLst>
                  <a:path w="2170275" h="1966268">
                    <a:moveTo>
                      <a:pt x="0" y="0"/>
                    </a:moveTo>
                    <a:lnTo>
                      <a:pt x="2170275" y="0"/>
                    </a:lnTo>
                    <a:lnTo>
                      <a:pt x="2170275" y="1966268"/>
                    </a:lnTo>
                    <a:lnTo>
                      <a:pt x="0" y="1966268"/>
                    </a:lnTo>
                    <a:close/>
                  </a:path>
                </a:pathLst>
              </a:custGeom>
              <a:solidFill>
                <a:srgbClr val="FFF9E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Rectangle 31"/>
            <p:cNvSpPr/>
            <p:nvPr/>
          </p:nvSpPr>
          <p:spPr>
            <a:xfrm>
              <a:off x="3837940" y="3238500"/>
              <a:ext cx="3987438" cy="1113190"/>
            </a:xfrm>
            <a:prstGeom prst="rect">
              <a:avLst/>
            </a:prstGeom>
          </p:spPr>
          <p:txBody>
            <a:bodyPr wrap="none">
              <a:spAutoFit/>
            </a:bodyPr>
            <a:lstStyle/>
            <a:p>
              <a:pPr algn="ctr">
                <a:lnSpc>
                  <a:spcPts val="9379"/>
                </a:lnSpc>
              </a:pPr>
              <a:r>
                <a:rPr lang="en-US" sz="4000" b="1" spc="341">
                  <a:solidFill>
                    <a:srgbClr val="284353"/>
                  </a:solidFill>
                  <a:latin typeface="Arial" panose="020B0604020202020204" pitchFamily="34" charset="0"/>
                  <a:cs typeface="Arial" panose="020B0604020202020204" pitchFamily="34" charset="0"/>
                </a:rPr>
                <a:t>LUYỆN TẬP 1</a:t>
              </a:r>
              <a:endParaRPr lang="en-US" sz="4000" b="1" spc="341" dirty="0">
                <a:solidFill>
                  <a:srgbClr val="284353"/>
                </a:solidFill>
                <a:latin typeface="Arial" panose="020B0604020202020204" pitchFamily="34" charset="0"/>
                <a:cs typeface="Arial" panose="020B0604020202020204" pitchFamily="34" charset="0"/>
              </a:endParaRPr>
            </a:p>
          </p:txBody>
        </p:sp>
      </p:grpSp>
      <p:sp>
        <p:nvSpPr>
          <p:cNvPr id="34" name="Rectangle 33"/>
          <p:cNvSpPr/>
          <p:nvPr/>
        </p:nvSpPr>
        <p:spPr>
          <a:xfrm>
            <a:off x="430454" y="1748588"/>
            <a:ext cx="17247946" cy="2585323"/>
          </a:xfrm>
          <a:prstGeom prst="rect">
            <a:avLst/>
          </a:prstGeom>
        </p:spPr>
        <p:txBody>
          <a:bodyPr wrap="square">
            <a:spAutoFit/>
          </a:bodyPr>
          <a:lstStyle/>
          <a:p>
            <a:pPr algn="just">
              <a:lnSpc>
                <a:spcPct val="150000"/>
              </a:lnSpc>
            </a:pPr>
            <a:r>
              <a:rPr lang="vi-VN" sz="3600">
                <a:solidFill>
                  <a:schemeClr val="bg1"/>
                </a:solidFill>
              </a:rPr>
              <a:t>Trong không gian, cho bốn điểm A, B, C, D không đồng phẳng. Qua điểm A vẽ hai đường thẳng m; n lần lượt song song với hai đường thẳng BC, BD. Chứng minh rằng mp(m, n) song song với mặt phẳng (BCD)</a:t>
            </a:r>
            <a:r>
              <a:rPr lang="en-US" sz="3600">
                <a:solidFill>
                  <a:schemeClr val="bg1"/>
                </a:solidFill>
              </a:rPr>
              <a:t>.</a:t>
            </a:r>
            <a:endParaRPr lang="vi-VN" sz="3600">
              <a:solidFill>
                <a:schemeClr val="bg1"/>
              </a:solidFill>
            </a:endParaRPr>
          </a:p>
        </p:txBody>
      </p:sp>
      <p:sp>
        <p:nvSpPr>
          <p:cNvPr id="38" name="Oval Callout 37"/>
          <p:cNvSpPr/>
          <p:nvPr/>
        </p:nvSpPr>
        <p:spPr>
          <a:xfrm>
            <a:off x="8305800" y="4583429"/>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dirty="0">
                <a:solidFill>
                  <a:schemeClr val="tx1"/>
                </a:solidFill>
              </a:rPr>
              <a:t>Giải</a:t>
            </a:r>
            <a:endParaRPr lang="en-US" sz="3600" b="1" dirty="0">
              <a:solidFill>
                <a:schemeClr val="tx1"/>
              </a:solidFill>
            </a:endParaRPr>
          </a:p>
        </p:txBody>
      </p:sp>
      <p:pic>
        <p:nvPicPr>
          <p:cNvPr id="42" name="Picture 41"/>
          <p:cNvPicPr>
            <a:picLocks noChangeAspect="1"/>
          </p:cNvPicPr>
          <p:nvPr/>
        </p:nvPicPr>
        <p:blipFill>
          <a:blip r:embed="rId2"/>
          <a:stretch>
            <a:fillRect/>
          </a:stretch>
        </p:blipFill>
        <p:spPr>
          <a:xfrm rot="21227728">
            <a:off x="16964672" y="317943"/>
            <a:ext cx="1002786" cy="1005767"/>
          </a:xfrm>
          <a:prstGeom prst="rect">
            <a:avLst/>
          </a:prstGeom>
        </p:spPr>
      </p:pic>
      <p:pic>
        <p:nvPicPr>
          <p:cNvPr id="5" name="Picture 4"/>
          <p:cNvPicPr>
            <a:picLocks noChangeAspect="1"/>
          </p:cNvPicPr>
          <p:nvPr/>
        </p:nvPicPr>
        <p:blipFill>
          <a:blip r:embed="rId3"/>
          <a:stretch>
            <a:fillRect/>
          </a:stretch>
        </p:blipFill>
        <p:spPr>
          <a:xfrm>
            <a:off x="515053" y="5669642"/>
            <a:ext cx="4514148" cy="4274458"/>
          </a:xfrm>
          <a:prstGeom prst="rect">
            <a:avLst/>
          </a:prstGeom>
        </p:spPr>
      </p:pic>
      <p:sp>
        <p:nvSpPr>
          <p:cNvPr id="9" name="Rectangle 8"/>
          <p:cNvSpPr/>
          <p:nvPr/>
        </p:nvSpPr>
        <p:spPr>
          <a:xfrm>
            <a:off x="5638800" y="5696783"/>
            <a:ext cx="12115800" cy="4247317"/>
          </a:xfrm>
          <a:prstGeom prst="rect">
            <a:avLst/>
          </a:prstGeom>
        </p:spPr>
        <p:txBody>
          <a:bodyPr wrap="square">
            <a:spAutoFit/>
          </a:bodyPr>
          <a:lstStyle/>
          <a:p>
            <a:pPr algn="just">
              <a:lnSpc>
                <a:spcPct val="150000"/>
              </a:lnSpc>
            </a:pPr>
            <a:r>
              <a:rPr lang="en-US" sz="3600">
                <a:solidFill>
                  <a:schemeClr val="bg1"/>
                </a:solidFill>
                <a:latin typeface="Arial" panose="020B0604020202020204" pitchFamily="34" charset="0"/>
                <a:ea typeface="Times New Roman" panose="02020603050405020304" pitchFamily="18" charset="0"/>
                <a:cs typeface="Arial" panose="020B0604020202020204" pitchFamily="34" charset="0"/>
              </a:rPr>
              <a:t>Vì m // BC nên m // (BCD).</a:t>
            </a:r>
          </a:p>
          <a:p>
            <a:pPr algn="just">
              <a:lnSpc>
                <a:spcPct val="150000"/>
              </a:lnSpc>
            </a:pPr>
            <a:r>
              <a:rPr lang="en-US" sz="3600">
                <a:solidFill>
                  <a:schemeClr val="bg1"/>
                </a:solidFill>
                <a:latin typeface="Arial" panose="020B0604020202020204" pitchFamily="34" charset="0"/>
                <a:ea typeface="Times New Roman" panose="02020603050405020304" pitchFamily="18" charset="0"/>
                <a:cs typeface="Arial" panose="020B0604020202020204" pitchFamily="34" charset="0"/>
              </a:rPr>
              <a:t>Vì n // BD nên n // (BCD).</a:t>
            </a:r>
          </a:p>
          <a:p>
            <a:pPr algn="just">
              <a:lnSpc>
                <a:spcPct val="150000"/>
              </a:lnSpc>
            </a:pPr>
            <a:r>
              <a:rPr lang="en-US" sz="3600">
                <a:solidFill>
                  <a:schemeClr val="bg1"/>
                </a:solidFill>
                <a:latin typeface="Arial" panose="020B0604020202020204" pitchFamily="34" charset="0"/>
                <a:ea typeface="Times New Roman" panose="02020603050405020304" pitchFamily="18" charset="0"/>
                <a:cs typeface="Arial" panose="020B0604020202020204" pitchFamily="34" charset="0"/>
              </a:rPr>
              <a:t>mp(m, n) chứa hai đường thẳng cắt nhau m và n (cắt nhau tại A) cùng song song với mặt phẳng (BCD) nên mp(m, n) song song với mặt phẳng (BCD).</a:t>
            </a:r>
            <a:endParaRPr lang="en-US" sz="36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0" name="Picture 9"/>
          <p:cNvPicPr>
            <a:picLocks noChangeAspect="1"/>
          </p:cNvPicPr>
          <p:nvPr/>
        </p:nvPicPr>
        <p:blipFill>
          <a:blip r:embed="rId4"/>
          <a:stretch>
            <a:fillRect/>
          </a:stretch>
        </p:blipFill>
        <p:spPr>
          <a:xfrm rot="15868745">
            <a:off x="16132635" y="4806422"/>
            <a:ext cx="2156818" cy="1343037"/>
          </a:xfrm>
          <a:prstGeom prst="rect">
            <a:avLst/>
          </a:prstGeom>
        </p:spPr>
      </p:pic>
    </p:spTree>
    <p:extLst>
      <p:ext uri="{BB962C8B-B14F-4D97-AF65-F5344CB8AC3E}">
        <p14:creationId xmlns:p14="http://schemas.microsoft.com/office/powerpoint/2010/main" val="571378474"/>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left)">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fade">
                                      <p:cBhvr>
                                        <p:cTn id="26" dur="500"/>
                                        <p:tgtEl>
                                          <p:spTgt spid="9">
                                            <p:txEl>
                                              <p:pRg st="0" end="0"/>
                                            </p:txEl>
                                          </p:spTgt>
                                        </p:tgtEl>
                                      </p:cBhvr>
                                    </p:animEffect>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wipe(down)">
                                      <p:cBhvr>
                                        <p:cTn id="30" dur="500"/>
                                        <p:tgtEl>
                                          <p:spTgt spid="9">
                                            <p:txEl>
                                              <p:pRg st="1" end="1"/>
                                            </p:txEl>
                                          </p:spTgt>
                                        </p:tgtEl>
                                      </p:cBhvr>
                                    </p:animEffect>
                                  </p:childTnLst>
                                </p:cTn>
                              </p:par>
                            </p:childTnLst>
                          </p:cTn>
                        </p:par>
                        <p:par>
                          <p:cTn id="31" fill="hold">
                            <p:stCondLst>
                              <p:cond delay="1000"/>
                            </p:stCondLst>
                            <p:childTnLst>
                              <p:par>
                                <p:cTn id="32" presetID="42" presetClass="entr" presetSubtype="0" fill="hold" nodeType="afterEffect">
                                  <p:stCondLst>
                                    <p:cond delay="0"/>
                                  </p:stCondLst>
                                  <p:childTnLst>
                                    <p:set>
                                      <p:cBhvr>
                                        <p:cTn id="33" dur="1" fill="hold">
                                          <p:stCondLst>
                                            <p:cond delay="0"/>
                                          </p:stCondLst>
                                        </p:cTn>
                                        <p:tgtEl>
                                          <p:spTgt spid="9">
                                            <p:txEl>
                                              <p:pRg st="2" end="2"/>
                                            </p:txEl>
                                          </p:spTgt>
                                        </p:tgtEl>
                                        <p:attrNameLst>
                                          <p:attrName>style.visibility</p:attrName>
                                        </p:attrNameLst>
                                      </p:cBhvr>
                                      <p:to>
                                        <p:strVal val="visible"/>
                                      </p:to>
                                    </p:set>
                                    <p:animEffect transition="in" filter="fade">
                                      <p:cBhvr>
                                        <p:cTn id="34" dur="500"/>
                                        <p:tgtEl>
                                          <p:spTgt spid="9">
                                            <p:txEl>
                                              <p:pRg st="2" end="2"/>
                                            </p:txEl>
                                          </p:spTgt>
                                        </p:tgtEl>
                                      </p:cBhvr>
                                    </p:animEffect>
                                    <p:anim calcmode="lin" valueType="num">
                                      <p:cBhvr>
                                        <p:cTn id="3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6" dur="5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25" name="Freeform 15"/>
          <p:cNvSpPr/>
          <p:nvPr/>
        </p:nvSpPr>
        <p:spPr>
          <a:xfrm rot="2726503">
            <a:off x="17158524" y="335444"/>
            <a:ext cx="687668" cy="1181446"/>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6" name="Group 15"/>
          <p:cNvGrpSpPr/>
          <p:nvPr/>
        </p:nvGrpSpPr>
        <p:grpSpPr>
          <a:xfrm>
            <a:off x="405805" y="521985"/>
            <a:ext cx="4647266" cy="963915"/>
            <a:chOff x="2012116" y="2110922"/>
            <a:chExt cx="4647266" cy="963915"/>
          </a:xfrm>
        </p:grpSpPr>
        <p:pic>
          <p:nvPicPr>
            <p:cNvPr id="17" name="Picture 16"/>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012116" y="2110922"/>
              <a:ext cx="1032846" cy="963915"/>
            </a:xfrm>
            <a:prstGeom prst="rect">
              <a:avLst/>
            </a:prstGeom>
          </p:spPr>
        </p:pic>
        <p:sp>
          <p:nvSpPr>
            <p:cNvPr id="21" name="TextBox 20"/>
            <p:cNvSpPr txBox="1"/>
            <p:nvPr/>
          </p:nvSpPr>
          <p:spPr>
            <a:xfrm>
              <a:off x="3077982" y="2261133"/>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HĐ3:</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sp>
        <p:nvSpPr>
          <p:cNvPr id="26" name="Rectangle 25"/>
          <p:cNvSpPr/>
          <p:nvPr/>
        </p:nvSpPr>
        <p:spPr>
          <a:xfrm>
            <a:off x="405805" y="1714500"/>
            <a:ext cx="17410366" cy="1738296"/>
          </a:xfrm>
          <a:prstGeom prst="rect">
            <a:avLst/>
          </a:prstGeom>
        </p:spPr>
        <p:txBody>
          <a:bodyPr wrap="square">
            <a:spAutoFit/>
          </a:bodyPr>
          <a:lstStyle/>
          <a:p>
            <a:pPr algn="just">
              <a:lnSpc>
                <a:spcPct val="150000"/>
              </a:lnSpc>
            </a:pPr>
            <a:r>
              <a:rPr lang="en-US" sz="3800">
                <a:solidFill>
                  <a:srgbClr val="000000"/>
                </a:solidFill>
                <a:latin typeface="Arial" panose="020B0604020202020204" pitchFamily="34" charset="0"/>
                <a:cs typeface="Arial" panose="020B0604020202020204" pitchFamily="34" charset="0"/>
              </a:rPr>
              <a:t>Đặt một tấm bìa cứng lên một góc của mặt bàn nằm ngang (H.4.44) sao cho mặt bìa song song với mặt đất. Khi đó mặt bìa có trùng với mặt bàn hay không?</a:t>
            </a:r>
          </a:p>
        </p:txBody>
      </p:sp>
      <p:sp>
        <p:nvSpPr>
          <p:cNvPr id="27" name="Rectangle 26"/>
          <p:cNvSpPr/>
          <p:nvPr/>
        </p:nvSpPr>
        <p:spPr>
          <a:xfrm>
            <a:off x="1752600" y="4381500"/>
            <a:ext cx="1826975" cy="67710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Trả lời:</a:t>
            </a:r>
          </a:p>
        </p:txBody>
      </p:sp>
      <p:pic>
        <p:nvPicPr>
          <p:cNvPr id="34" name="Picture 33"/>
          <p:cNvPicPr>
            <a:picLocks noChangeAspect="1"/>
          </p:cNvPicPr>
          <p:nvPr/>
        </p:nvPicPr>
        <p:blipFill>
          <a:blip r:embed="rId6"/>
          <a:stretch>
            <a:fillRect/>
          </a:stretch>
        </p:blipFill>
        <p:spPr>
          <a:xfrm rot="11083851">
            <a:off x="9563837" y="8861048"/>
            <a:ext cx="1531343" cy="1879221"/>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63400" y="4270596"/>
            <a:ext cx="5437853" cy="5140104"/>
          </a:xfrm>
          <a:prstGeom prst="rect">
            <a:avLst/>
          </a:prstGeom>
        </p:spPr>
      </p:pic>
      <p:sp>
        <p:nvSpPr>
          <p:cNvPr id="10" name="Rectangle 9"/>
          <p:cNvSpPr/>
          <p:nvPr/>
        </p:nvSpPr>
        <p:spPr>
          <a:xfrm>
            <a:off x="409816" y="5809714"/>
            <a:ext cx="10760250" cy="3600986"/>
          </a:xfrm>
          <a:prstGeom prst="rect">
            <a:avLst/>
          </a:prstGeom>
        </p:spPr>
        <p:txBody>
          <a:bodyPr wrap="square">
            <a:spAutoFit/>
          </a:bodyPr>
          <a:lstStyle/>
          <a:p>
            <a:pPr algn="just">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Mặt bàn nằm ngang thì song song với mặt đất. Khi tấm bìa cứng được đặt lên một góc của mặt bàn nằm ngang sao cho mặt bìa song song với mặt bàn thì mặt bìa trùng với mặt bàn.</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99100138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533400" y="9881285"/>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8"/>
          <p:cNvGrpSpPr/>
          <p:nvPr/>
        </p:nvGrpSpPr>
        <p:grpSpPr>
          <a:xfrm>
            <a:off x="6069929" y="647700"/>
            <a:ext cx="5588671" cy="1536462"/>
            <a:chOff x="1606520" y="2065887"/>
            <a:chExt cx="6171896" cy="1366452"/>
          </a:xfrm>
          <a:solidFill>
            <a:schemeClr val="accent3"/>
          </a:solidFill>
        </p:grpSpPr>
        <p:grpSp>
          <p:nvGrpSpPr>
            <p:cNvPr id="10" name="Group 9"/>
            <p:cNvGrpSpPr/>
            <p:nvPr/>
          </p:nvGrpSpPr>
          <p:grpSpPr>
            <a:xfrm>
              <a:off x="1606520" y="2065887"/>
              <a:ext cx="6171896" cy="1366452"/>
              <a:chOff x="1315762" y="2588610"/>
              <a:chExt cx="14688425" cy="5271914"/>
            </a:xfrm>
            <a:grpFill/>
          </p:grpSpPr>
          <p:sp>
            <p:nvSpPr>
              <p:cNvPr id="16" name="Freeform 4"/>
              <p:cNvSpPr/>
              <p:nvPr/>
            </p:nvSpPr>
            <p:spPr>
              <a:xfrm>
                <a:off x="1315762" y="2588610"/>
                <a:ext cx="14688425" cy="5271914"/>
              </a:xfrm>
              <a:custGeom>
                <a:avLst/>
                <a:gdLst/>
                <a:ahLst/>
                <a:cxnLst/>
                <a:rect l="l" t="t" r="r" b="b"/>
                <a:pathLst>
                  <a:path w="4099121" h="1678281">
                    <a:moveTo>
                      <a:pt x="0" y="0"/>
                    </a:moveTo>
                    <a:lnTo>
                      <a:pt x="4099121" y="0"/>
                    </a:lnTo>
                    <a:lnTo>
                      <a:pt x="4099121" y="1678281"/>
                    </a:lnTo>
                    <a:lnTo>
                      <a:pt x="0" y="1678281"/>
                    </a:lnTo>
                    <a:close/>
                  </a:path>
                </a:pathLst>
              </a:custGeom>
              <a:grpFill/>
            </p:spPr>
          </p:sp>
          <p:sp>
            <p:nvSpPr>
              <p:cNvPr id="14" name="Freeform 7"/>
              <p:cNvSpPr/>
              <p:nvPr/>
            </p:nvSpPr>
            <p:spPr>
              <a:xfrm>
                <a:off x="1515418" y="2940099"/>
                <a:ext cx="14126074" cy="4521548"/>
              </a:xfrm>
              <a:custGeom>
                <a:avLst/>
                <a:gdLst/>
                <a:ahLst/>
                <a:cxnLst/>
                <a:rect l="l" t="t" r="r" b="b"/>
                <a:pathLst>
                  <a:path w="3848257" h="1414874">
                    <a:moveTo>
                      <a:pt x="0" y="0"/>
                    </a:moveTo>
                    <a:lnTo>
                      <a:pt x="3848257" y="0"/>
                    </a:lnTo>
                    <a:lnTo>
                      <a:pt x="3848257" y="1414874"/>
                    </a:lnTo>
                    <a:lnTo>
                      <a:pt x="0" y="1414874"/>
                    </a:lnTo>
                    <a:close/>
                  </a:path>
                </a:pathLst>
              </a:custGeom>
              <a:grpFill/>
              <a:ln>
                <a:solidFill>
                  <a:srgbClr val="00B050"/>
                </a:solidFill>
              </a:ln>
            </p:spPr>
          </p:sp>
        </p:grpSp>
        <p:sp>
          <p:nvSpPr>
            <p:cNvPr id="11" name="TextBox 2"/>
            <p:cNvSpPr txBox="1"/>
            <p:nvPr/>
          </p:nvSpPr>
          <p:spPr>
            <a:xfrm>
              <a:off x="1887768" y="2201424"/>
              <a:ext cx="5618686" cy="959848"/>
            </a:xfrm>
            <a:prstGeom prst="rect">
              <a:avLst/>
            </a:prstGeom>
            <a:noFill/>
          </p:spPr>
          <p:txBody>
            <a:bodyPr wrap="square" lIns="0" tIns="0" rIns="0" bIns="0" rtlCol="0" anchor="t">
              <a:spAutoFit/>
            </a:bodyPr>
            <a:lstStyle/>
            <a:p>
              <a:pPr algn="ctr">
                <a:lnSpc>
                  <a:spcPts val="9379"/>
                </a:lnSpc>
              </a:pPr>
              <a:r>
                <a:rPr lang="en-US" sz="6000" b="1" spc="341" dirty="0">
                  <a:latin typeface="Arial" panose="020B0604020202020204" pitchFamily="34" charset="0"/>
                  <a:cs typeface="Arial" panose="020B0604020202020204" pitchFamily="34" charset="0"/>
                </a:rPr>
                <a:t>KHỞI ĐỘNG</a:t>
              </a:r>
            </a:p>
          </p:txBody>
        </p:sp>
      </p:grpSp>
      <p:sp>
        <p:nvSpPr>
          <p:cNvPr id="18" name="Rectangle 17"/>
          <p:cNvSpPr/>
          <p:nvPr/>
        </p:nvSpPr>
        <p:spPr>
          <a:xfrm>
            <a:off x="609600" y="2940189"/>
            <a:ext cx="8865556" cy="5632311"/>
          </a:xfrm>
          <a:prstGeom prst="rect">
            <a:avLst/>
          </a:prstGeom>
        </p:spPr>
        <p:txBody>
          <a:bodyPr wrap="square">
            <a:spAutoFit/>
          </a:bodyPr>
          <a:lstStyle/>
          <a:p>
            <a:pPr algn="just">
              <a:lnSpc>
                <a:spcPct val="150000"/>
              </a:lnSpc>
              <a:spcAft>
                <a:spcPts val="0"/>
              </a:spcAft>
            </a:pPr>
            <a:r>
              <a:rPr lang="vi-VN" sz="4000">
                <a:ea typeface="Calibri" panose="020F0502020204030204" pitchFamily="34" charset="0"/>
                <a:cs typeface="Arial" panose="020B0604020202020204" pitchFamily="34" charset="0"/>
              </a:rPr>
              <a:t>Các đầu bếp chuyên nghiệp luôn có kĩ năng dùng dao điêu luyện để thái thức ăn như rau, củ, thịt, cá,... thành các miếng đều nhau và đẹp mắt. Các nhát cắt cần tuân thủ nguyên tắc gì để đạt được điều đó?</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2"/>
          <a:stretch>
            <a:fillRect/>
          </a:stretch>
        </p:blipFill>
        <p:spPr>
          <a:xfrm>
            <a:off x="457200" y="800100"/>
            <a:ext cx="1662681" cy="1465157"/>
          </a:xfrm>
          <a:prstGeom prst="rect">
            <a:avLst/>
          </a:prstGeom>
        </p:spPr>
      </p:pic>
      <p:pic>
        <p:nvPicPr>
          <p:cNvPr id="20" name="Picture 19"/>
          <p:cNvPicPr>
            <a:picLocks noChangeAspect="1"/>
          </p:cNvPicPr>
          <p:nvPr/>
        </p:nvPicPr>
        <p:blipFill>
          <a:blip r:embed="rId3"/>
          <a:stretch>
            <a:fillRect/>
          </a:stretch>
        </p:blipFill>
        <p:spPr>
          <a:xfrm>
            <a:off x="15697200" y="8684321"/>
            <a:ext cx="2191775" cy="1488379"/>
          </a:xfrm>
          <a:prstGeom prst="rect">
            <a:avLst/>
          </a:prstGeom>
        </p:spPr>
      </p:pic>
      <p:pic>
        <p:nvPicPr>
          <p:cNvPr id="2" name="Picture 1"/>
          <p:cNvPicPr>
            <a:picLocks noChangeAspect="1"/>
          </p:cNvPicPr>
          <p:nvPr/>
        </p:nvPicPr>
        <p:blipFill>
          <a:blip r:embed="rId4"/>
          <a:stretch>
            <a:fillRect/>
          </a:stretch>
        </p:blipFill>
        <p:spPr>
          <a:xfrm>
            <a:off x="9965165" y="3347257"/>
            <a:ext cx="7584257" cy="4263960"/>
          </a:xfrm>
          <a:prstGeom prst="rect">
            <a:avLst/>
          </a:prstGeom>
        </p:spPr>
      </p:pic>
    </p:spTree>
    <p:extLst>
      <p:ext uri="{BB962C8B-B14F-4D97-AF65-F5344CB8AC3E}">
        <p14:creationId xmlns:p14="http://schemas.microsoft.com/office/powerpoint/2010/main" val="373739836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par>
                                <p:cTn id="12" presetID="22" presetClass="entr" presetSubtype="1"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grpSp>
        <p:nvGrpSpPr>
          <p:cNvPr id="2" name="Group 2"/>
          <p:cNvGrpSpPr/>
          <p:nvPr/>
        </p:nvGrpSpPr>
        <p:grpSpPr>
          <a:xfrm>
            <a:off x="6180665" y="1104900"/>
            <a:ext cx="11192935" cy="6760102"/>
            <a:chOff x="0" y="0"/>
            <a:chExt cx="2947934" cy="1780438"/>
          </a:xfrm>
        </p:grpSpPr>
        <p:sp>
          <p:nvSpPr>
            <p:cNvPr id="3" name="Freeform 3"/>
            <p:cNvSpPr/>
            <p:nvPr/>
          </p:nvSpPr>
          <p:spPr>
            <a:xfrm>
              <a:off x="0" y="0"/>
              <a:ext cx="2947934" cy="1780438"/>
            </a:xfrm>
            <a:custGeom>
              <a:avLst/>
              <a:gdLst/>
              <a:ahLst/>
              <a:cxnLst/>
              <a:rect l="l" t="t" r="r" b="b"/>
              <a:pathLst>
                <a:path w="2947934" h="1780438">
                  <a:moveTo>
                    <a:pt x="35276" y="0"/>
                  </a:moveTo>
                  <a:lnTo>
                    <a:pt x="2912658" y="0"/>
                  </a:lnTo>
                  <a:cubicBezTo>
                    <a:pt x="2932140" y="0"/>
                    <a:pt x="2947934" y="15793"/>
                    <a:pt x="2947934" y="35276"/>
                  </a:cubicBezTo>
                  <a:lnTo>
                    <a:pt x="2947934" y="1745163"/>
                  </a:lnTo>
                  <a:cubicBezTo>
                    <a:pt x="2947934" y="1764645"/>
                    <a:pt x="2932140" y="1780438"/>
                    <a:pt x="2912658" y="1780438"/>
                  </a:cubicBezTo>
                  <a:lnTo>
                    <a:pt x="35276" y="1780438"/>
                  </a:lnTo>
                  <a:cubicBezTo>
                    <a:pt x="15793" y="1780438"/>
                    <a:pt x="0" y="1764645"/>
                    <a:pt x="0" y="1745163"/>
                  </a:cubicBezTo>
                  <a:lnTo>
                    <a:pt x="0" y="35276"/>
                  </a:lnTo>
                  <a:cubicBezTo>
                    <a:pt x="0" y="15793"/>
                    <a:pt x="15793" y="0"/>
                    <a:pt x="35276" y="0"/>
                  </a:cubicBezTo>
                  <a:close/>
                </a:path>
              </a:pathLst>
            </a:custGeom>
            <a:solidFill>
              <a:srgbClr val="5D546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 y="-1004245"/>
            <a:ext cx="5018657" cy="11805595"/>
            <a:chOff x="0" y="0"/>
            <a:chExt cx="1558177" cy="3109293"/>
          </a:xfrm>
        </p:grpSpPr>
        <p:sp>
          <p:nvSpPr>
            <p:cNvPr id="7" name="Freeform 7"/>
            <p:cNvSpPr/>
            <p:nvPr/>
          </p:nvSpPr>
          <p:spPr>
            <a:xfrm>
              <a:off x="0" y="0"/>
              <a:ext cx="1558177" cy="3109293"/>
            </a:xfrm>
            <a:custGeom>
              <a:avLst/>
              <a:gdLst/>
              <a:ahLst/>
              <a:cxnLst/>
              <a:rect l="l" t="t" r="r" b="b"/>
              <a:pathLst>
                <a:path w="1558177" h="3109293">
                  <a:moveTo>
                    <a:pt x="0" y="0"/>
                  </a:moveTo>
                  <a:lnTo>
                    <a:pt x="1558177" y="0"/>
                  </a:lnTo>
                  <a:lnTo>
                    <a:pt x="1558177" y="3109293"/>
                  </a:lnTo>
                  <a:lnTo>
                    <a:pt x="0" y="3109293"/>
                  </a:lnTo>
                  <a:close/>
                </a:path>
              </a:pathLst>
            </a:custGeom>
            <a:solidFill>
              <a:srgbClr val="F9DA88"/>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4953000" y="-851845"/>
            <a:ext cx="254642" cy="11805595"/>
            <a:chOff x="0" y="0"/>
            <a:chExt cx="67066" cy="3109293"/>
          </a:xfrm>
        </p:grpSpPr>
        <p:sp>
          <p:nvSpPr>
            <p:cNvPr id="16" name="Freeform 16"/>
            <p:cNvSpPr/>
            <p:nvPr/>
          </p:nvSpPr>
          <p:spPr>
            <a:xfrm>
              <a:off x="0" y="0"/>
              <a:ext cx="67066" cy="3109293"/>
            </a:xfrm>
            <a:custGeom>
              <a:avLst/>
              <a:gdLst/>
              <a:ahLst/>
              <a:cxnLst/>
              <a:rect l="l" t="t" r="r" b="b"/>
              <a:pathLst>
                <a:path w="67066" h="3109293">
                  <a:moveTo>
                    <a:pt x="0" y="0"/>
                  </a:moveTo>
                  <a:lnTo>
                    <a:pt x="67066" y="0"/>
                  </a:lnTo>
                  <a:lnTo>
                    <a:pt x="67066" y="3109293"/>
                  </a:lnTo>
                  <a:lnTo>
                    <a:pt x="0" y="3109293"/>
                  </a:lnTo>
                  <a:close/>
                </a:path>
              </a:pathLst>
            </a:custGeom>
            <a:solidFill>
              <a:srgbClr val="CB987A"/>
            </a:solidFill>
          </p:spPr>
        </p:sp>
        <p:sp>
          <p:nvSpPr>
            <p:cNvPr id="17" name="TextBox 1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Rectangle 23"/>
          <p:cNvSpPr/>
          <p:nvPr/>
        </p:nvSpPr>
        <p:spPr>
          <a:xfrm>
            <a:off x="-2209800" y="647519"/>
            <a:ext cx="9144000" cy="3340979"/>
          </a:xfrm>
          <a:prstGeom prst="rect">
            <a:avLst/>
          </a:prstGeom>
        </p:spPr>
        <p:txBody>
          <a:bodyP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341" normalizeH="0" baseline="0" noProof="0">
                <a:ln>
                  <a:noFill/>
                </a:ln>
                <a:solidFill>
                  <a:srgbClr val="1F497D"/>
                </a:solidFill>
                <a:effectLst/>
                <a:uLnTx/>
                <a:uFillTx/>
                <a:latin typeface="Arial" panose="020B0604020202020204" pitchFamily="34" charset="0"/>
                <a:ea typeface="+mn-ea"/>
                <a:cs typeface="Arial" panose="020B0604020202020204" pitchFamily="34" charset="0"/>
              </a:rPr>
              <a:t>TÍNH</a:t>
            </a:r>
            <a:r>
              <a:rPr kumimoji="0" lang="en-US" sz="7500" b="1" i="0" u="none" strike="noStrike" kern="1200" cap="none" spc="341" normalizeH="0" noProof="0">
                <a:ln>
                  <a:noFill/>
                </a:ln>
                <a:solidFill>
                  <a:srgbClr val="1F497D"/>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341" normalizeH="0" noProof="0">
                <a:ln>
                  <a:noFill/>
                </a:ln>
                <a:solidFill>
                  <a:srgbClr val="1F497D"/>
                </a:solidFill>
                <a:effectLst/>
                <a:uLnTx/>
                <a:uFillTx/>
                <a:latin typeface="Arial" panose="020B0604020202020204" pitchFamily="34" charset="0"/>
                <a:ea typeface="+mn-ea"/>
                <a:cs typeface="Arial" panose="020B0604020202020204" pitchFamily="34" charset="0"/>
              </a:rPr>
              <a:t>CHẤT</a:t>
            </a:r>
            <a:endParaRPr kumimoji="0" lang="en-US" sz="7500" b="1" i="0" u="none" strike="noStrike" kern="1200" cap="none" spc="341"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5" name="Rectangle 24"/>
          <p:cNvSpPr/>
          <p:nvPr/>
        </p:nvSpPr>
        <p:spPr>
          <a:xfrm>
            <a:off x="6598387" y="2704852"/>
            <a:ext cx="10357489" cy="4247317"/>
          </a:xfrm>
          <a:prstGeom prst="rect">
            <a:avLst/>
          </a:prstGeom>
        </p:spPr>
        <p:txBody>
          <a:bodyPr wrap="square">
            <a:spAutoFit/>
          </a:bodyPr>
          <a:lstStyle/>
          <a:p>
            <a:pPr lvl="0" algn="just">
              <a:lnSpc>
                <a:spcPct val="150000"/>
              </a:lnSpc>
              <a:spcAft>
                <a:spcPts val="800"/>
              </a:spcAft>
            </a:pPr>
            <a:r>
              <a:rPr lang="vi-VN" sz="4500" b="1">
                <a:solidFill>
                  <a:prstClr val="white"/>
                </a:solidFill>
                <a:ea typeface="Arial" panose="020B0604020202020204" pitchFamily="34" charset="0"/>
                <a:cs typeface="Times New Roman" panose="02020603050405020304" pitchFamily="18" charset="0"/>
              </a:rPr>
              <a:t>Qua một điểm nằm ngoài một mặt phẳng cho trước có một và chỉ một mặt phẳng sóng song với mặt phẳng đã cho.</a:t>
            </a:r>
            <a:endParaRPr kumimoji="0" lang="en-US" sz="4500" b="1" i="0" u="none" strike="noStrike" kern="1200" cap="none" spc="0" normalizeH="0" baseline="0" noProof="0">
              <a:ln>
                <a:noFill/>
              </a:ln>
              <a:solidFill>
                <a:prstClr val="white"/>
              </a:solidFill>
              <a:effectLst/>
              <a:uLnTx/>
              <a:uFillTx/>
              <a:latin typeface="Calibri"/>
              <a:ea typeface="Arial" panose="020B0604020202020204" pitchFamily="34" charset="0"/>
              <a:cs typeface="Times New Roman" panose="02020603050405020304" pitchFamily="18" charset="0"/>
            </a:endParaRPr>
          </a:p>
        </p:txBody>
      </p:sp>
      <p:grpSp>
        <p:nvGrpSpPr>
          <p:cNvPr id="26" name="Group 9"/>
          <p:cNvGrpSpPr/>
          <p:nvPr/>
        </p:nvGrpSpPr>
        <p:grpSpPr>
          <a:xfrm>
            <a:off x="8761785" y="482919"/>
            <a:ext cx="764428" cy="1751335"/>
            <a:chOff x="0" y="0"/>
            <a:chExt cx="201331" cy="461257"/>
          </a:xfrm>
        </p:grpSpPr>
        <p:sp>
          <p:nvSpPr>
            <p:cNvPr id="27" name="Freeform 10"/>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28" name="TextBox 11"/>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0"/>
          <p:cNvGrpSpPr/>
          <p:nvPr/>
        </p:nvGrpSpPr>
        <p:grpSpPr>
          <a:xfrm>
            <a:off x="13944600" y="452840"/>
            <a:ext cx="764428" cy="1751335"/>
            <a:chOff x="0" y="0"/>
            <a:chExt cx="201331" cy="461257"/>
          </a:xfrm>
        </p:grpSpPr>
        <p:sp>
          <p:nvSpPr>
            <p:cNvPr id="30" name="Freeform 21"/>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31" name="TextBox 22"/>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2" name="Picture 31"/>
          <p:cNvPicPr>
            <a:picLocks noChangeAspect="1"/>
          </p:cNvPicPr>
          <p:nvPr/>
        </p:nvPicPr>
        <p:blipFill>
          <a:blip r:embed="rId2"/>
          <a:stretch>
            <a:fillRect/>
          </a:stretch>
        </p:blipFill>
        <p:spPr>
          <a:xfrm>
            <a:off x="762000" y="6775573"/>
            <a:ext cx="3200400" cy="2178858"/>
          </a:xfrm>
          <a:prstGeom prst="rect">
            <a:avLst/>
          </a:prstGeom>
        </p:spPr>
      </p:pic>
      <p:pic>
        <p:nvPicPr>
          <p:cNvPr id="5" name="Picture 4"/>
          <p:cNvPicPr>
            <a:picLocks noChangeAspect="1"/>
          </p:cNvPicPr>
          <p:nvPr/>
        </p:nvPicPr>
        <p:blipFill>
          <a:blip r:embed="rId3"/>
          <a:stretch>
            <a:fillRect/>
          </a:stretch>
        </p:blipFill>
        <p:spPr>
          <a:xfrm>
            <a:off x="10459130" y="8297500"/>
            <a:ext cx="2777504" cy="1729534"/>
          </a:xfrm>
          <a:prstGeom prst="rect">
            <a:avLst/>
          </a:prstGeom>
        </p:spPr>
      </p:pic>
    </p:spTree>
    <p:extLst>
      <p:ext uri="{BB962C8B-B14F-4D97-AF65-F5344CB8AC3E}">
        <p14:creationId xmlns:p14="http://schemas.microsoft.com/office/powerpoint/2010/main" val="74240804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anim calcmode="lin" valueType="num">
                                      <p:cBhvr>
                                        <p:cTn id="12" dur="500" fill="hold"/>
                                        <p:tgtEl>
                                          <p:spTgt spid="29"/>
                                        </p:tgtEl>
                                        <p:attrNameLst>
                                          <p:attrName>ppt_x</p:attrName>
                                        </p:attrNameLst>
                                      </p:cBhvr>
                                      <p:tavLst>
                                        <p:tav tm="0">
                                          <p:val>
                                            <p:strVal val="#ppt_x"/>
                                          </p:val>
                                        </p:tav>
                                        <p:tav tm="100000">
                                          <p:val>
                                            <p:strVal val="#ppt_x"/>
                                          </p:val>
                                        </p:tav>
                                      </p:tavLst>
                                    </p:anim>
                                    <p:anim calcmode="lin" valueType="num">
                                      <p:cBhvr>
                                        <p:cTn id="13" dur="500" fill="hold"/>
                                        <p:tgtEl>
                                          <p:spTgt spid="2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anim calcmode="lin" valueType="num">
                                      <p:cBhvr>
                                        <p:cTn id="22" dur="500" fill="hold"/>
                                        <p:tgtEl>
                                          <p:spTgt spid="2"/>
                                        </p:tgtEl>
                                        <p:attrNameLst>
                                          <p:attrName>ppt_x</p:attrName>
                                        </p:attrNameLst>
                                      </p:cBhvr>
                                      <p:tavLst>
                                        <p:tav tm="0">
                                          <p:val>
                                            <p:strVal val="#ppt_x"/>
                                          </p:val>
                                        </p:tav>
                                        <p:tav tm="100000">
                                          <p:val>
                                            <p:strVal val="#ppt_x"/>
                                          </p:val>
                                        </p:tav>
                                      </p:tavLst>
                                    </p:anim>
                                    <p:anim calcmode="lin" valueType="num">
                                      <p:cBhvr>
                                        <p:cTn id="23" dur="5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anim calcmode="lin" valueType="num">
                                      <p:cBhvr>
                                        <p:cTn id="27" dur="500" fill="hold"/>
                                        <p:tgtEl>
                                          <p:spTgt spid="25"/>
                                        </p:tgtEl>
                                        <p:attrNameLst>
                                          <p:attrName>ppt_x</p:attrName>
                                        </p:attrNameLst>
                                      </p:cBhvr>
                                      <p:tavLst>
                                        <p:tav tm="0">
                                          <p:val>
                                            <p:strVal val="#ppt_x"/>
                                          </p:val>
                                        </p:tav>
                                        <p:tav tm="100000">
                                          <p:val>
                                            <p:strVal val="#ppt_x"/>
                                          </p:val>
                                        </p:tav>
                                      </p:tavLst>
                                    </p:anim>
                                    <p:anim calcmode="lin" valueType="num">
                                      <p:cBhvr>
                                        <p:cTn id="28"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sp>
        <p:nvSpPr>
          <p:cNvPr id="5" name="Rectangle 4"/>
          <p:cNvSpPr/>
          <p:nvPr/>
        </p:nvSpPr>
        <p:spPr>
          <a:xfrm>
            <a:off x="509336" y="495300"/>
            <a:ext cx="2621230" cy="78483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500" b="1" i="0" u="none" strike="noStrike" kern="1200" cap="none" spc="0" normalizeH="0" baseline="0" noProof="0">
                <a:ln>
                  <a:noFill/>
                </a:ln>
                <a:solidFill>
                  <a:srgbClr val="FFFF00"/>
                </a:solidFill>
                <a:effectLst/>
                <a:uLnTx/>
                <a:uFillTx/>
                <a:latin typeface="Arial" panose="020B0604020202020204" pitchFamily="34" charset="0"/>
                <a:ea typeface="+mn-ea"/>
                <a:cs typeface="+mn-cs"/>
              </a:rPr>
              <a:t>CÂU HỎI</a:t>
            </a:r>
            <a:endParaRPr kumimoji="0" lang="vi-VN" altLang="en-US" sz="4500" b="1"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pic>
        <p:nvPicPr>
          <p:cNvPr id="15" name="Picture 14"/>
          <p:cNvPicPr>
            <a:picLocks noChangeAspect="1"/>
          </p:cNvPicPr>
          <p:nvPr/>
        </p:nvPicPr>
        <p:blipFill>
          <a:blip r:embed="rId2"/>
          <a:stretch>
            <a:fillRect/>
          </a:stretch>
        </p:blipFill>
        <p:spPr>
          <a:xfrm rot="20620050">
            <a:off x="16493944" y="374898"/>
            <a:ext cx="1288003" cy="2057756"/>
          </a:xfrm>
          <a:prstGeom prst="rect">
            <a:avLst/>
          </a:prstGeom>
        </p:spPr>
      </p:pic>
      <p:sp>
        <p:nvSpPr>
          <p:cNvPr id="3" name="TextBox 2"/>
          <p:cNvSpPr txBox="1"/>
          <p:nvPr/>
        </p:nvSpPr>
        <p:spPr>
          <a:xfrm>
            <a:off x="529389" y="1446834"/>
            <a:ext cx="15948966" cy="165167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Nếu</a:t>
            </a:r>
            <a:r>
              <a:rPr kumimoji="0" lang="en-US" sz="3600" b="0"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hai mặt phẳng phân biệt cùng song song với mặt phẳng thứ ba thì hai mặt phẳng đó có song song với nhau hay không? Vì sao?</a:t>
            </a: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529389" y="4493335"/>
            <a:ext cx="12159916" cy="4452501"/>
          </a:xfrm>
          <a:prstGeom prst="rect">
            <a:avLst/>
          </a:prstGeom>
        </p:spPr>
        <p:txBody>
          <a:bodyPr wrap="square">
            <a:spAutoFit/>
          </a:bodyPr>
          <a:lstStyle/>
          <a:p>
            <a:pPr lvl="0" algn="just">
              <a:lnSpc>
                <a:spcPct val="150000"/>
              </a:lnSpc>
              <a:spcAft>
                <a:spcPts val="800"/>
              </a:spcAft>
            </a:pPr>
            <a:r>
              <a:rPr lang="vi-VN" sz="3600">
                <a:solidFill>
                  <a:prstClr val="white"/>
                </a:solidFill>
                <a:ea typeface="Times New Roman" panose="02020603050405020304" pitchFamily="18" charset="0"/>
                <a:cs typeface="Arial" panose="020B0604020202020204" pitchFamily="34" charset="0"/>
              </a:rPr>
              <a:t>Hai mặt phẳng phân biệt cùng song song với mặt phẳng thứ ba thì hai mặt phẳng đó song song với nhau.</a:t>
            </a:r>
          </a:p>
          <a:p>
            <a:pPr lvl="0" algn="just">
              <a:lnSpc>
                <a:spcPct val="150000"/>
              </a:lnSpc>
              <a:spcAft>
                <a:spcPts val="800"/>
              </a:spcAft>
            </a:pPr>
            <a:r>
              <a:rPr lang="vi-VN" sz="3600">
                <a:solidFill>
                  <a:prstClr val="white"/>
                </a:solidFill>
                <a:ea typeface="Times New Roman" panose="02020603050405020304" pitchFamily="18" charset="0"/>
                <a:cs typeface="Arial" panose="020B0604020202020204" pitchFamily="34" charset="0"/>
              </a:rPr>
              <a:t>Chứng minh: </a:t>
            </a:r>
            <a:endParaRPr lang="en-US" sz="3600">
              <a:solidFill>
                <a:prstClr val="white"/>
              </a:solidFill>
              <a:ea typeface="Times New Roman" panose="02020603050405020304" pitchFamily="18" charset="0"/>
              <a:cs typeface="Arial" panose="020B0604020202020204" pitchFamily="34" charset="0"/>
            </a:endParaRPr>
          </a:p>
          <a:p>
            <a:pPr lvl="0" algn="just">
              <a:lnSpc>
                <a:spcPct val="150000"/>
              </a:lnSpc>
              <a:spcAft>
                <a:spcPts val="800"/>
              </a:spcAft>
            </a:pPr>
            <a:r>
              <a:rPr lang="vi-VN" sz="3600">
                <a:solidFill>
                  <a:prstClr val="white"/>
                </a:solidFill>
                <a:ea typeface="Times New Roman" panose="02020603050405020304" pitchFamily="18" charset="0"/>
                <a:cs typeface="Arial" panose="020B0604020202020204" pitchFamily="34" charset="0"/>
              </a:rPr>
              <a:t>Cho ba mặt phẳng (P), (Q), (R) phân biệt có (P) // (Q), </a:t>
            </a:r>
            <a:r>
              <a:rPr lang="en-US" sz="3600">
                <a:solidFill>
                  <a:prstClr val="white"/>
                </a:solidFill>
                <a:ea typeface="Times New Roman" panose="02020603050405020304" pitchFamily="18" charset="0"/>
                <a:cs typeface="Arial" panose="020B0604020202020204" pitchFamily="34" charset="0"/>
              </a:rPr>
              <a:t>    </a:t>
            </a:r>
            <a:r>
              <a:rPr lang="vi-VN" sz="3600">
                <a:solidFill>
                  <a:prstClr val="white"/>
                </a:solidFill>
                <a:ea typeface="Times New Roman" panose="02020603050405020304" pitchFamily="18" charset="0"/>
                <a:cs typeface="Arial" panose="020B0604020202020204" pitchFamily="34" charset="0"/>
              </a:rPr>
              <a:t>(Q) // (R). Theo tính chất bắc cầu ta có (P) // (R).</a:t>
            </a:r>
          </a:p>
        </p:txBody>
      </p:sp>
      <p:sp>
        <p:nvSpPr>
          <p:cNvPr id="9" name="Rectangle 8"/>
          <p:cNvSpPr/>
          <p:nvPr/>
        </p:nvSpPr>
        <p:spPr>
          <a:xfrm>
            <a:off x="8197480" y="3529399"/>
            <a:ext cx="174246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a:ln>
                  <a:noFill/>
                </a:ln>
                <a:solidFill>
                  <a:srgbClr val="92D050"/>
                </a:solidFill>
                <a:effectLst/>
                <a:uLnTx/>
                <a:uFillTx/>
                <a:latin typeface="Arial" panose="020B0604020202020204" pitchFamily="34" charset="0"/>
                <a:ea typeface="+mn-ea"/>
                <a:cs typeface="+mn-cs"/>
              </a:rPr>
              <a:t>Trả lời:</a:t>
            </a:r>
            <a:endParaRPr kumimoji="0" lang="en-US" sz="3600" b="1" i="1" u="sng" strike="noStrike" kern="1200" cap="none" spc="0" normalizeH="0" baseline="0" noProof="0" dirty="0">
              <a:ln>
                <a:noFill/>
              </a:ln>
              <a:solidFill>
                <a:srgbClr val="92D050"/>
              </a:solidFill>
              <a:effectLst/>
              <a:uLnTx/>
              <a:uFillTx/>
              <a:latin typeface="Calibri"/>
              <a:ea typeface="+mn-ea"/>
              <a:cs typeface="+mn-cs"/>
            </a:endParaRPr>
          </a:p>
        </p:txBody>
      </p:sp>
      <p:pic>
        <p:nvPicPr>
          <p:cNvPr id="18" name="Picture 17"/>
          <p:cNvPicPr>
            <a:picLocks noChangeAspect="1"/>
          </p:cNvPicPr>
          <p:nvPr/>
        </p:nvPicPr>
        <p:blipFill>
          <a:blip r:embed="rId3"/>
          <a:stretch>
            <a:fillRect/>
          </a:stretch>
        </p:blipFill>
        <p:spPr>
          <a:xfrm rot="21227728">
            <a:off x="-287422" y="9219282"/>
            <a:ext cx="1002786" cy="1005767"/>
          </a:xfrm>
          <a:prstGeom prst="rect">
            <a:avLst/>
          </a:prstGeom>
        </p:spPr>
      </p:pic>
      <p:grpSp>
        <p:nvGrpSpPr>
          <p:cNvPr id="10" name="Group 6"/>
          <p:cNvGrpSpPr/>
          <p:nvPr/>
        </p:nvGrpSpPr>
        <p:grpSpPr>
          <a:xfrm>
            <a:off x="6780907" y="9814872"/>
            <a:ext cx="4714152" cy="205428"/>
            <a:chOff x="0" y="0"/>
            <a:chExt cx="1241587" cy="118945"/>
          </a:xfrm>
        </p:grpSpPr>
        <p:sp>
          <p:nvSpPr>
            <p:cNvPr id="11" name="Freeform 7"/>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12"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p:cNvPicPr>
            <a:picLocks noChangeAspect="1"/>
          </p:cNvPicPr>
          <p:nvPr/>
        </p:nvPicPr>
        <p:blipFill>
          <a:blip r:embed="rId4"/>
          <a:stretch>
            <a:fillRect/>
          </a:stretch>
        </p:blipFill>
        <p:spPr>
          <a:xfrm>
            <a:off x="13320140" y="4480530"/>
            <a:ext cx="4382323" cy="4955395"/>
          </a:xfrm>
          <a:prstGeom prst="rect">
            <a:avLst/>
          </a:prstGeom>
        </p:spPr>
      </p:pic>
    </p:spTree>
    <p:extLst>
      <p:ext uri="{BB962C8B-B14F-4D97-AF65-F5344CB8AC3E}">
        <p14:creationId xmlns:p14="http://schemas.microsoft.com/office/powerpoint/2010/main" val="46624777"/>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 calcmode="lin" valueType="num">
                                      <p:cBhvr additive="base">
                                        <p:cTn id="2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2" end="2"/>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469258" y="9873265"/>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15"/>
          <p:cNvSpPr/>
          <p:nvPr/>
        </p:nvSpPr>
        <p:spPr>
          <a:xfrm rot="2726503">
            <a:off x="17078585" y="271574"/>
            <a:ext cx="812846" cy="122336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6" name="Group 15"/>
          <p:cNvGrpSpPr/>
          <p:nvPr/>
        </p:nvGrpSpPr>
        <p:grpSpPr>
          <a:xfrm>
            <a:off x="656972" y="571500"/>
            <a:ext cx="4647266" cy="963915"/>
            <a:chOff x="2012116" y="2110922"/>
            <a:chExt cx="4647266" cy="963915"/>
          </a:xfrm>
        </p:grpSpPr>
        <p:pic>
          <p:nvPicPr>
            <p:cNvPr id="17" name="Picture 16"/>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012116" y="2110922"/>
              <a:ext cx="1032846" cy="963915"/>
            </a:xfrm>
            <a:prstGeom prst="rect">
              <a:avLst/>
            </a:prstGeom>
          </p:spPr>
        </p:pic>
        <p:sp>
          <p:nvSpPr>
            <p:cNvPr id="21" name="TextBox 20"/>
            <p:cNvSpPr txBox="1"/>
            <p:nvPr/>
          </p:nvSpPr>
          <p:spPr>
            <a:xfrm>
              <a:off x="3077982" y="2261133"/>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HĐ4:</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sp>
        <p:nvSpPr>
          <p:cNvPr id="26" name="Rectangle 25"/>
          <p:cNvSpPr/>
          <p:nvPr/>
        </p:nvSpPr>
        <p:spPr>
          <a:xfrm>
            <a:off x="580772" y="1586829"/>
            <a:ext cx="17021428" cy="1824923"/>
          </a:xfrm>
          <a:prstGeom prst="rect">
            <a:avLst/>
          </a:prstGeom>
        </p:spPr>
        <p:txBody>
          <a:bodyPr wrap="square">
            <a:spAutoFit/>
          </a:bodyPr>
          <a:lstStyle/>
          <a:p>
            <a:pPr algn="just">
              <a:lnSpc>
                <a:spcPct val="150000"/>
              </a:lnSpc>
            </a:pPr>
            <a:r>
              <a:rPr lang="vi-VN" sz="4000">
                <a:solidFill>
                  <a:srgbClr val="000000"/>
                </a:solidFill>
              </a:rPr>
              <a:t>Cho hai mặt phẳng song song (P) và (Q). Giả sử mặt phẳng (R) cắt mặt phẳng (P) theo giao tuyến a (H.4.46)</a:t>
            </a:r>
          </a:p>
        </p:txBody>
      </p:sp>
      <p:pic>
        <p:nvPicPr>
          <p:cNvPr id="9" name="Picture 8"/>
          <p:cNvPicPr>
            <a:picLocks noChangeAspect="1"/>
          </p:cNvPicPr>
          <p:nvPr/>
        </p:nvPicPr>
        <p:blipFill>
          <a:blip r:embed="rId5"/>
          <a:stretch>
            <a:fillRect/>
          </a:stretch>
        </p:blipFill>
        <p:spPr>
          <a:xfrm>
            <a:off x="12270170" y="2933700"/>
            <a:ext cx="5318995" cy="6169646"/>
          </a:xfrm>
          <a:prstGeom prst="rect">
            <a:avLst/>
          </a:prstGeom>
        </p:spPr>
      </p:pic>
      <p:sp>
        <p:nvSpPr>
          <p:cNvPr id="10" name="Rectangle 9"/>
          <p:cNvSpPr/>
          <p:nvPr/>
        </p:nvSpPr>
        <p:spPr>
          <a:xfrm>
            <a:off x="612102" y="3549789"/>
            <a:ext cx="11093870" cy="5632311"/>
          </a:xfrm>
          <a:prstGeom prst="rect">
            <a:avLst/>
          </a:prstGeom>
        </p:spPr>
        <p:txBody>
          <a:bodyPr wrap="square">
            <a:spAutoFit/>
          </a:bodyPr>
          <a:lstStyle/>
          <a:p>
            <a:pPr lvl="0" algn="just">
              <a:lnSpc>
                <a:spcPct val="150000"/>
              </a:lnSpc>
            </a:pPr>
            <a:r>
              <a:rPr lang="vi-VN" sz="4000">
                <a:solidFill>
                  <a:srgbClr val="000000"/>
                </a:solidFill>
              </a:rPr>
              <a:t>a) Giải thích vì sao mặt phẳng (R) cắt mặt phẳng (Q).</a:t>
            </a:r>
          </a:p>
          <a:p>
            <a:pPr lvl="0" algn="just">
              <a:lnSpc>
                <a:spcPct val="150000"/>
              </a:lnSpc>
            </a:pPr>
            <a:r>
              <a:rPr lang="vi-VN" sz="4000">
                <a:solidFill>
                  <a:srgbClr val="000000"/>
                </a:solidFill>
              </a:rPr>
              <a:t>b) Gọi b là giao tuyến của hai mặt phẳng (R) và (Q). Hai đường thẳng a và b có thể chéo nhau hay không, có thể cắt nhau </a:t>
            </a:r>
            <a:r>
              <a:rPr lang="en-US" sz="4000">
                <a:solidFill>
                  <a:srgbClr val="000000"/>
                </a:solidFill>
              </a:rPr>
              <a:t>      </a:t>
            </a:r>
            <a:r>
              <a:rPr lang="vi-VN" sz="4000">
                <a:solidFill>
                  <a:srgbClr val="000000"/>
                </a:solidFill>
              </a:rPr>
              <a:t>hay không?</a:t>
            </a:r>
          </a:p>
        </p:txBody>
      </p:sp>
      <p:pic>
        <p:nvPicPr>
          <p:cNvPr id="12" name="Picture 11"/>
          <p:cNvPicPr>
            <a:picLocks noChangeAspect="1"/>
          </p:cNvPicPr>
          <p:nvPr/>
        </p:nvPicPr>
        <p:blipFill>
          <a:blip r:embed="rId6"/>
          <a:stretch>
            <a:fillRect/>
          </a:stretch>
        </p:blipFill>
        <p:spPr>
          <a:xfrm rot="1909368">
            <a:off x="9611095" y="8580382"/>
            <a:ext cx="1649945" cy="1374954"/>
          </a:xfrm>
          <a:prstGeom prst="rect">
            <a:avLst/>
          </a:prstGeom>
        </p:spPr>
      </p:pic>
    </p:spTree>
    <p:extLst>
      <p:ext uri="{BB962C8B-B14F-4D97-AF65-F5344CB8AC3E}">
        <p14:creationId xmlns:p14="http://schemas.microsoft.com/office/powerpoint/2010/main" val="277640309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ppt_x</p:attrName>
                                        </p:attrNameLst>
                                      </p:cBhvr>
                                      <p:tavLst>
                                        <p:tav tm="0">
                                          <p:val>
                                            <p:strVal val="#ppt_x"/>
                                          </p:val>
                                        </p:tav>
                                        <p:tav tm="100000">
                                          <p:val>
                                            <p:strVal val="#ppt_x"/>
                                          </p:val>
                                        </p:tav>
                                      </p:tavLst>
                                    </p:anim>
                                    <p:anim calcmode="lin" valueType="num">
                                      <p:cBhvr>
                                        <p:cTn id="13" dur="500" fill="hold"/>
                                        <p:tgtEl>
                                          <p:spTgt spid="26"/>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anim calcmode="lin" valueType="num">
                                      <p:cBhvr>
                                        <p:cTn id="17" dur="500" fill="hold"/>
                                        <p:tgtEl>
                                          <p:spTgt spid="10"/>
                                        </p:tgtEl>
                                        <p:attrNameLst>
                                          <p:attrName>ppt_x</p:attrName>
                                        </p:attrNameLst>
                                      </p:cBhvr>
                                      <p:tavLst>
                                        <p:tav tm="0">
                                          <p:val>
                                            <p:strVal val="#ppt_x"/>
                                          </p:val>
                                        </p:tav>
                                        <p:tav tm="100000">
                                          <p:val>
                                            <p:strVal val="#ppt_x"/>
                                          </p:val>
                                        </p:tav>
                                      </p:tavLst>
                                    </p:anim>
                                    <p:anim calcmode="lin" valueType="num">
                                      <p:cBhvr>
                                        <p:cTn id="18" dur="500" fill="hold"/>
                                        <p:tgtEl>
                                          <p:spTgt spid="1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469258" y="9873265"/>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15"/>
          <p:cNvSpPr/>
          <p:nvPr/>
        </p:nvSpPr>
        <p:spPr>
          <a:xfrm rot="2726503">
            <a:off x="17078585" y="271574"/>
            <a:ext cx="812846" cy="122336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9" name="Picture 8"/>
          <p:cNvPicPr>
            <a:picLocks noChangeAspect="1"/>
          </p:cNvPicPr>
          <p:nvPr/>
        </p:nvPicPr>
        <p:blipFill>
          <a:blip r:embed="rId4"/>
          <a:stretch>
            <a:fillRect/>
          </a:stretch>
        </p:blipFill>
        <p:spPr>
          <a:xfrm>
            <a:off x="533400" y="2409161"/>
            <a:ext cx="5318995" cy="6169646"/>
          </a:xfrm>
          <a:prstGeom prst="rect">
            <a:avLst/>
          </a:prstGeom>
        </p:spPr>
      </p:pic>
      <p:pic>
        <p:nvPicPr>
          <p:cNvPr id="12" name="Picture 11"/>
          <p:cNvPicPr>
            <a:picLocks noChangeAspect="1"/>
          </p:cNvPicPr>
          <p:nvPr/>
        </p:nvPicPr>
        <p:blipFill>
          <a:blip r:embed="rId5"/>
          <a:stretch>
            <a:fillRect/>
          </a:stretch>
        </p:blipFill>
        <p:spPr>
          <a:xfrm rot="1909368">
            <a:off x="16305544" y="8373014"/>
            <a:ext cx="1649945" cy="1374954"/>
          </a:xfrm>
          <a:prstGeom prst="rect">
            <a:avLst/>
          </a:prstGeom>
        </p:spPr>
      </p:pic>
      <p:sp>
        <p:nvSpPr>
          <p:cNvPr id="13" name="Oval Callout 12"/>
          <p:cNvSpPr/>
          <p:nvPr/>
        </p:nvSpPr>
        <p:spPr>
          <a:xfrm>
            <a:off x="8358187" y="641947"/>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6248400" y="2110601"/>
            <a:ext cx="11570534" cy="6842899"/>
          </a:xfrm>
          <a:prstGeom prst="rect">
            <a:avLst/>
          </a:prstGeom>
        </p:spPr>
        <p:txBody>
          <a:bodyPr wrap="square">
            <a:spAutoFit/>
          </a:bodyPr>
          <a:lstStyle/>
          <a:p>
            <a:pPr algn="just">
              <a:lnSpc>
                <a:spcPct val="150000"/>
              </a:lnSpc>
              <a:spcAft>
                <a:spcPts val="800"/>
              </a:spcAft>
            </a:pPr>
            <a:r>
              <a:rPr lang="en-US" sz="3600">
                <a:latin typeface="Arial" panose="020B0604020202020204" pitchFamily="34" charset="0"/>
                <a:ea typeface="Times New Roman" panose="02020603050405020304" pitchFamily="18" charset="0"/>
                <a:cs typeface="Arial" panose="020B0604020202020204" pitchFamily="34" charset="0"/>
              </a:rPr>
              <a:t>a) Giả sử mặt phẳng (R) không cắt mặt phẳng (Q), tức là hai mặt phẳng (R) và (Q) song song với nhau, mà mặt phẳng (P) song song với mặt phẳng (Q), do đó mặt phẳng (R) cũng song song với mặt phẳng (P) (hai mặt phẳng phân biệt cùng song song với mặt phẳng thứ ba thì chúng song song với nhau), mâu thuẫn với giả thiết (R) cắt (P) theo giao tuyến a.</a:t>
            </a:r>
          </a:p>
          <a:p>
            <a:pPr algn="just">
              <a:lnSpc>
                <a:spcPct val="150000"/>
              </a:lnSpc>
              <a:spcAft>
                <a:spcPts val="800"/>
              </a:spcAft>
            </a:pPr>
            <a:r>
              <a:rPr lang="en-US" sz="3600">
                <a:latin typeface="Arial" panose="020B0604020202020204" pitchFamily="34" charset="0"/>
                <a:ea typeface="Times New Roman" panose="02020603050405020304" pitchFamily="18" charset="0"/>
                <a:cs typeface="Arial" panose="020B0604020202020204" pitchFamily="34" charset="0"/>
              </a:rPr>
              <a:t>Vậy mặt phẳng (R) cắt mặt phẳng (Q).</a:t>
            </a:r>
          </a:p>
        </p:txBody>
      </p:sp>
    </p:spTree>
    <p:extLst>
      <p:ext uri="{BB962C8B-B14F-4D97-AF65-F5344CB8AC3E}">
        <p14:creationId xmlns:p14="http://schemas.microsoft.com/office/powerpoint/2010/main" val="231370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anim calcmode="lin" valueType="num">
                                      <p:cBhvr>
                                        <p:cTn id="1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2">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anim calcmode="lin" valueType="num">
                                      <p:cBhvr>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469258" y="9873265"/>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15"/>
          <p:cNvSpPr/>
          <p:nvPr/>
        </p:nvSpPr>
        <p:spPr>
          <a:xfrm rot="2726503">
            <a:off x="17078585" y="271574"/>
            <a:ext cx="812846" cy="122336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9" name="Picture 8"/>
          <p:cNvPicPr>
            <a:picLocks noChangeAspect="1"/>
          </p:cNvPicPr>
          <p:nvPr/>
        </p:nvPicPr>
        <p:blipFill>
          <a:blip r:embed="rId4"/>
          <a:stretch>
            <a:fillRect/>
          </a:stretch>
        </p:blipFill>
        <p:spPr>
          <a:xfrm>
            <a:off x="533400" y="2409161"/>
            <a:ext cx="5318995" cy="6169646"/>
          </a:xfrm>
          <a:prstGeom prst="rect">
            <a:avLst/>
          </a:prstGeom>
        </p:spPr>
      </p:pic>
      <p:pic>
        <p:nvPicPr>
          <p:cNvPr id="12" name="Picture 11"/>
          <p:cNvPicPr>
            <a:picLocks noChangeAspect="1"/>
          </p:cNvPicPr>
          <p:nvPr/>
        </p:nvPicPr>
        <p:blipFill>
          <a:blip r:embed="rId5"/>
          <a:stretch>
            <a:fillRect/>
          </a:stretch>
        </p:blipFill>
        <p:spPr>
          <a:xfrm rot="1909368">
            <a:off x="16305544" y="8373014"/>
            <a:ext cx="1649945" cy="1374954"/>
          </a:xfrm>
          <a:prstGeom prst="rect">
            <a:avLst/>
          </a:prstGeom>
        </p:spPr>
      </p:pic>
      <p:sp>
        <p:nvSpPr>
          <p:cNvPr id="13" name="Oval Callout 12"/>
          <p:cNvSpPr/>
          <p:nvPr/>
        </p:nvSpPr>
        <p:spPr>
          <a:xfrm>
            <a:off x="8358187" y="641947"/>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6248400" y="2476500"/>
            <a:ext cx="11570534" cy="6114494"/>
          </a:xfrm>
          <a:prstGeom prst="rect">
            <a:avLst/>
          </a:prstGeom>
        </p:spPr>
        <p:txBody>
          <a:bodyPr wrap="square">
            <a:spAutoFit/>
          </a:bodyPr>
          <a:lstStyle/>
          <a:p>
            <a:pPr lvl="0" algn="just">
              <a:lnSpc>
                <a:spcPct val="150000"/>
              </a:lnSpc>
              <a:spcAft>
                <a:spcPts val="800"/>
              </a:spcAft>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b) Vì a và b cùng thuộc mặt phẳng (R) nên hai đường thẳng a và b không thể chéo nhau.</a:t>
            </a:r>
          </a:p>
          <a:p>
            <a:pPr lvl="0" algn="just">
              <a:lnSpc>
                <a:spcPct val="150000"/>
              </a:lnSpc>
              <a:spcAft>
                <a:spcPts val="800"/>
              </a:spcAft>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Hai đường thẳng a và b không có điểm chung, vì nếu chúng có điểm chung A thì hai mặt phẳng (P) và (Q) cũng có điểm chung A (mâu thuẫn với giả thiết (P) và (Q) song song với nhau). </a:t>
            </a:r>
          </a:p>
          <a:p>
            <a:pPr lvl="0" algn="just">
              <a:lnSpc>
                <a:spcPct val="150000"/>
              </a:lnSpc>
              <a:spcAft>
                <a:spcPts val="800"/>
              </a:spcAft>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Vậy hai đường thẳng a và b không thể cắt nhau.</a:t>
            </a:r>
          </a:p>
        </p:txBody>
      </p:sp>
    </p:spTree>
    <p:extLst>
      <p:ext uri="{BB962C8B-B14F-4D97-AF65-F5344CB8AC3E}">
        <p14:creationId xmlns:p14="http://schemas.microsoft.com/office/powerpoint/2010/main" val="2501521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180665" y="1104900"/>
            <a:ext cx="11192935" cy="6760102"/>
            <a:chOff x="0" y="0"/>
            <a:chExt cx="2947934" cy="1780438"/>
          </a:xfrm>
        </p:grpSpPr>
        <p:sp>
          <p:nvSpPr>
            <p:cNvPr id="3" name="Freeform 3"/>
            <p:cNvSpPr/>
            <p:nvPr/>
          </p:nvSpPr>
          <p:spPr>
            <a:xfrm>
              <a:off x="0" y="0"/>
              <a:ext cx="2947934" cy="1780438"/>
            </a:xfrm>
            <a:custGeom>
              <a:avLst/>
              <a:gdLst/>
              <a:ahLst/>
              <a:cxnLst/>
              <a:rect l="l" t="t" r="r" b="b"/>
              <a:pathLst>
                <a:path w="2947934" h="1780438">
                  <a:moveTo>
                    <a:pt x="35276" y="0"/>
                  </a:moveTo>
                  <a:lnTo>
                    <a:pt x="2912658" y="0"/>
                  </a:lnTo>
                  <a:cubicBezTo>
                    <a:pt x="2932140" y="0"/>
                    <a:pt x="2947934" y="15793"/>
                    <a:pt x="2947934" y="35276"/>
                  </a:cubicBezTo>
                  <a:lnTo>
                    <a:pt x="2947934" y="1745163"/>
                  </a:lnTo>
                  <a:cubicBezTo>
                    <a:pt x="2947934" y="1764645"/>
                    <a:pt x="2932140" y="1780438"/>
                    <a:pt x="2912658" y="1780438"/>
                  </a:cubicBezTo>
                  <a:lnTo>
                    <a:pt x="35276" y="1780438"/>
                  </a:lnTo>
                  <a:cubicBezTo>
                    <a:pt x="15793" y="1780438"/>
                    <a:pt x="0" y="1764645"/>
                    <a:pt x="0" y="1745163"/>
                  </a:cubicBezTo>
                  <a:lnTo>
                    <a:pt x="0" y="35276"/>
                  </a:lnTo>
                  <a:cubicBezTo>
                    <a:pt x="0" y="15793"/>
                    <a:pt x="15793" y="0"/>
                    <a:pt x="35276" y="0"/>
                  </a:cubicBezTo>
                  <a:close/>
                </a:path>
              </a:pathLst>
            </a:custGeom>
            <a:solidFill>
              <a:srgbClr val="5D546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 y="-1004245"/>
            <a:ext cx="5018657" cy="11805595"/>
            <a:chOff x="0" y="0"/>
            <a:chExt cx="1558177" cy="3109293"/>
          </a:xfrm>
        </p:grpSpPr>
        <p:sp>
          <p:nvSpPr>
            <p:cNvPr id="7" name="Freeform 7"/>
            <p:cNvSpPr/>
            <p:nvPr/>
          </p:nvSpPr>
          <p:spPr>
            <a:xfrm>
              <a:off x="0" y="0"/>
              <a:ext cx="1558177" cy="3109293"/>
            </a:xfrm>
            <a:custGeom>
              <a:avLst/>
              <a:gdLst/>
              <a:ahLst/>
              <a:cxnLst/>
              <a:rect l="l" t="t" r="r" b="b"/>
              <a:pathLst>
                <a:path w="1558177" h="3109293">
                  <a:moveTo>
                    <a:pt x="0" y="0"/>
                  </a:moveTo>
                  <a:lnTo>
                    <a:pt x="1558177" y="0"/>
                  </a:lnTo>
                  <a:lnTo>
                    <a:pt x="1558177" y="3109293"/>
                  </a:lnTo>
                  <a:lnTo>
                    <a:pt x="0" y="3109293"/>
                  </a:lnTo>
                  <a:close/>
                </a:path>
              </a:pathLst>
            </a:custGeom>
            <a:solidFill>
              <a:srgbClr val="F9DA88"/>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4953000" y="-851845"/>
            <a:ext cx="254642" cy="11805595"/>
            <a:chOff x="0" y="0"/>
            <a:chExt cx="67066" cy="3109293"/>
          </a:xfrm>
        </p:grpSpPr>
        <p:sp>
          <p:nvSpPr>
            <p:cNvPr id="16" name="Freeform 16"/>
            <p:cNvSpPr/>
            <p:nvPr/>
          </p:nvSpPr>
          <p:spPr>
            <a:xfrm>
              <a:off x="0" y="0"/>
              <a:ext cx="67066" cy="3109293"/>
            </a:xfrm>
            <a:custGeom>
              <a:avLst/>
              <a:gdLst/>
              <a:ahLst/>
              <a:cxnLst/>
              <a:rect l="l" t="t" r="r" b="b"/>
              <a:pathLst>
                <a:path w="67066" h="3109293">
                  <a:moveTo>
                    <a:pt x="0" y="0"/>
                  </a:moveTo>
                  <a:lnTo>
                    <a:pt x="67066" y="0"/>
                  </a:lnTo>
                  <a:lnTo>
                    <a:pt x="67066" y="3109293"/>
                  </a:lnTo>
                  <a:lnTo>
                    <a:pt x="0" y="3109293"/>
                  </a:lnTo>
                  <a:close/>
                </a:path>
              </a:pathLst>
            </a:custGeom>
            <a:solidFill>
              <a:srgbClr val="CB987A"/>
            </a:solidFill>
          </p:spPr>
        </p:sp>
        <p:sp>
          <p:nvSpPr>
            <p:cNvPr id="17" name="TextBox 1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Rectangle 23"/>
          <p:cNvSpPr/>
          <p:nvPr/>
        </p:nvSpPr>
        <p:spPr>
          <a:xfrm>
            <a:off x="-2209800" y="647519"/>
            <a:ext cx="9144000" cy="3340979"/>
          </a:xfrm>
          <a:prstGeom prst="rect">
            <a:avLst/>
          </a:prstGeom>
        </p:spPr>
        <p:txBody>
          <a:bodyP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341" normalizeH="0" baseline="0" noProof="0">
                <a:ln>
                  <a:noFill/>
                </a:ln>
                <a:solidFill>
                  <a:srgbClr val="1F497D"/>
                </a:solidFill>
                <a:effectLst/>
                <a:uLnTx/>
                <a:uFillTx/>
                <a:latin typeface="Arial" panose="020B0604020202020204" pitchFamily="34" charset="0"/>
                <a:ea typeface="+mn-ea"/>
                <a:cs typeface="Arial" panose="020B0604020202020204" pitchFamily="34" charset="0"/>
              </a:rPr>
              <a:t>TÍNH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341" normalizeH="0" baseline="0" noProof="0">
                <a:ln>
                  <a:noFill/>
                </a:ln>
                <a:solidFill>
                  <a:srgbClr val="1F497D"/>
                </a:solidFill>
                <a:effectLst/>
                <a:uLnTx/>
                <a:uFillTx/>
                <a:latin typeface="Arial" panose="020B0604020202020204" pitchFamily="34" charset="0"/>
                <a:ea typeface="+mn-ea"/>
                <a:cs typeface="Arial" panose="020B0604020202020204" pitchFamily="34" charset="0"/>
              </a:rPr>
              <a:t>CHẤT</a:t>
            </a:r>
            <a:endParaRPr kumimoji="0" lang="en-US" sz="7500" b="1" i="0" u="none" strike="noStrike" kern="1200" cap="none" spc="341"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5" name="Rectangle 24"/>
          <p:cNvSpPr/>
          <p:nvPr/>
        </p:nvSpPr>
        <p:spPr>
          <a:xfrm>
            <a:off x="6506083" y="2705100"/>
            <a:ext cx="10562717" cy="4247317"/>
          </a:xfrm>
          <a:prstGeom prst="rect">
            <a:avLst/>
          </a:prstGeom>
        </p:spPr>
        <p:txBody>
          <a:bodyPr wrap="square">
            <a:spAutoFit/>
          </a:bodyPr>
          <a:lstStyle/>
          <a:p>
            <a:pPr lvl="0" algn="just">
              <a:lnSpc>
                <a:spcPct val="150000"/>
              </a:lnSpc>
              <a:spcAft>
                <a:spcPts val="800"/>
              </a:spcAft>
            </a:pPr>
            <a:r>
              <a:rPr lang="vi-VN" sz="4500" b="1">
                <a:solidFill>
                  <a:prstClr val="white"/>
                </a:solidFill>
                <a:ea typeface="Arial" panose="020B0604020202020204" pitchFamily="34" charset="0"/>
                <a:cs typeface="Times New Roman" panose="02020603050405020304" pitchFamily="18" charset="0"/>
              </a:rPr>
              <a:t>Cho hai mặt phẳng song song. Nếu một mặt phẳng cắt mặt phẳng này thì cũng cắt mặt phẳng kia và hai giao tuyến song song với nhau.</a:t>
            </a:r>
            <a:endParaRPr kumimoji="0" lang="en-US" sz="4500" b="1" i="0" u="none" strike="noStrike" kern="1200" cap="none" spc="0" normalizeH="0" baseline="0" noProof="0">
              <a:ln>
                <a:noFill/>
              </a:ln>
              <a:solidFill>
                <a:prstClr val="white"/>
              </a:solidFill>
              <a:effectLst/>
              <a:uLnTx/>
              <a:uFillTx/>
              <a:latin typeface="Calibri"/>
              <a:ea typeface="Arial" panose="020B0604020202020204" pitchFamily="34" charset="0"/>
              <a:cs typeface="Times New Roman" panose="02020603050405020304" pitchFamily="18" charset="0"/>
            </a:endParaRPr>
          </a:p>
        </p:txBody>
      </p:sp>
      <p:grpSp>
        <p:nvGrpSpPr>
          <p:cNvPr id="26" name="Group 9"/>
          <p:cNvGrpSpPr/>
          <p:nvPr/>
        </p:nvGrpSpPr>
        <p:grpSpPr>
          <a:xfrm>
            <a:off x="8761785" y="482919"/>
            <a:ext cx="764428" cy="1751335"/>
            <a:chOff x="0" y="0"/>
            <a:chExt cx="201331" cy="461257"/>
          </a:xfrm>
        </p:grpSpPr>
        <p:sp>
          <p:nvSpPr>
            <p:cNvPr id="27" name="Freeform 10"/>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28" name="TextBox 11"/>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0"/>
          <p:cNvGrpSpPr/>
          <p:nvPr/>
        </p:nvGrpSpPr>
        <p:grpSpPr>
          <a:xfrm>
            <a:off x="13944600" y="452840"/>
            <a:ext cx="764428" cy="1751335"/>
            <a:chOff x="0" y="0"/>
            <a:chExt cx="201331" cy="461257"/>
          </a:xfrm>
        </p:grpSpPr>
        <p:sp>
          <p:nvSpPr>
            <p:cNvPr id="30" name="Freeform 21"/>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31" name="TextBox 22"/>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2" name="Picture 31"/>
          <p:cNvPicPr>
            <a:picLocks noChangeAspect="1"/>
          </p:cNvPicPr>
          <p:nvPr/>
        </p:nvPicPr>
        <p:blipFill>
          <a:blip r:embed="rId2"/>
          <a:stretch>
            <a:fillRect/>
          </a:stretch>
        </p:blipFill>
        <p:spPr>
          <a:xfrm>
            <a:off x="762000" y="6775573"/>
            <a:ext cx="3200400" cy="2178858"/>
          </a:xfrm>
          <a:prstGeom prst="rect">
            <a:avLst/>
          </a:prstGeom>
        </p:spPr>
      </p:pic>
      <p:pic>
        <p:nvPicPr>
          <p:cNvPr id="5" name="Picture 4"/>
          <p:cNvPicPr>
            <a:picLocks noChangeAspect="1"/>
          </p:cNvPicPr>
          <p:nvPr/>
        </p:nvPicPr>
        <p:blipFill>
          <a:blip r:embed="rId3"/>
          <a:stretch>
            <a:fillRect/>
          </a:stretch>
        </p:blipFill>
        <p:spPr>
          <a:xfrm>
            <a:off x="10459130" y="8297500"/>
            <a:ext cx="2777504" cy="1729534"/>
          </a:xfrm>
          <a:prstGeom prst="rect">
            <a:avLst/>
          </a:prstGeom>
        </p:spPr>
      </p:pic>
    </p:spTree>
    <p:extLst>
      <p:ext uri="{BB962C8B-B14F-4D97-AF65-F5344CB8AC3E}">
        <p14:creationId xmlns:p14="http://schemas.microsoft.com/office/powerpoint/2010/main" val="266391862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anim calcmode="lin" valueType="num">
                                      <p:cBhvr>
                                        <p:cTn id="12" dur="500" fill="hold"/>
                                        <p:tgtEl>
                                          <p:spTgt spid="29"/>
                                        </p:tgtEl>
                                        <p:attrNameLst>
                                          <p:attrName>ppt_x</p:attrName>
                                        </p:attrNameLst>
                                      </p:cBhvr>
                                      <p:tavLst>
                                        <p:tav tm="0">
                                          <p:val>
                                            <p:strVal val="#ppt_x"/>
                                          </p:val>
                                        </p:tav>
                                        <p:tav tm="100000">
                                          <p:val>
                                            <p:strVal val="#ppt_x"/>
                                          </p:val>
                                        </p:tav>
                                      </p:tavLst>
                                    </p:anim>
                                    <p:anim calcmode="lin" valueType="num">
                                      <p:cBhvr>
                                        <p:cTn id="13" dur="500" fill="hold"/>
                                        <p:tgtEl>
                                          <p:spTgt spid="2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anim calcmode="lin" valueType="num">
                                      <p:cBhvr>
                                        <p:cTn id="22" dur="500" fill="hold"/>
                                        <p:tgtEl>
                                          <p:spTgt spid="2"/>
                                        </p:tgtEl>
                                        <p:attrNameLst>
                                          <p:attrName>ppt_x</p:attrName>
                                        </p:attrNameLst>
                                      </p:cBhvr>
                                      <p:tavLst>
                                        <p:tav tm="0">
                                          <p:val>
                                            <p:strVal val="#ppt_x"/>
                                          </p:val>
                                        </p:tav>
                                        <p:tav tm="100000">
                                          <p:val>
                                            <p:strVal val="#ppt_x"/>
                                          </p:val>
                                        </p:tav>
                                      </p:tavLst>
                                    </p:anim>
                                    <p:anim calcmode="lin" valueType="num">
                                      <p:cBhvr>
                                        <p:cTn id="23" dur="5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anim calcmode="lin" valueType="num">
                                      <p:cBhvr>
                                        <p:cTn id="27" dur="500" fill="hold"/>
                                        <p:tgtEl>
                                          <p:spTgt spid="25"/>
                                        </p:tgtEl>
                                        <p:attrNameLst>
                                          <p:attrName>ppt_x</p:attrName>
                                        </p:attrNameLst>
                                      </p:cBhvr>
                                      <p:tavLst>
                                        <p:tav tm="0">
                                          <p:val>
                                            <p:strVal val="#ppt_x"/>
                                          </p:val>
                                        </p:tav>
                                        <p:tav tm="100000">
                                          <p:val>
                                            <p:strVal val="#ppt_x"/>
                                          </p:val>
                                        </p:tav>
                                      </p:tavLst>
                                    </p:anim>
                                    <p:anim calcmode="lin" valueType="num">
                                      <p:cBhvr>
                                        <p:cTn id="28"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66800" y="4382912"/>
            <a:ext cx="20163437" cy="1319789"/>
          </a:xfrm>
          <a:custGeom>
            <a:avLst/>
            <a:gdLst/>
            <a:ahLst/>
            <a:cxnLst/>
            <a:rect l="l" t="t" r="r" b="b"/>
            <a:pathLst>
              <a:path w="20163437" h="1319789">
                <a:moveTo>
                  <a:pt x="0" y="0"/>
                </a:moveTo>
                <a:lnTo>
                  <a:pt x="20163437" y="0"/>
                </a:lnTo>
                <a:lnTo>
                  <a:pt x="20163437" y="1319789"/>
                </a:lnTo>
                <a:lnTo>
                  <a:pt x="0" y="13197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5" name="Group 5"/>
          <p:cNvGrpSpPr/>
          <p:nvPr/>
        </p:nvGrpSpPr>
        <p:grpSpPr>
          <a:xfrm>
            <a:off x="430454" y="394842"/>
            <a:ext cx="17221200" cy="9497316"/>
            <a:chOff x="0" y="0"/>
            <a:chExt cx="3919932" cy="2274980"/>
          </a:xfrm>
        </p:grpSpPr>
        <p:sp>
          <p:nvSpPr>
            <p:cNvPr id="6" name="Freeform 6"/>
            <p:cNvSpPr/>
            <p:nvPr/>
          </p:nvSpPr>
          <p:spPr>
            <a:xfrm>
              <a:off x="0" y="0"/>
              <a:ext cx="3919932" cy="2274980"/>
            </a:xfrm>
            <a:custGeom>
              <a:avLst/>
              <a:gdLst/>
              <a:ahLst/>
              <a:cxnLst/>
              <a:rect l="l" t="t" r="r" b="b"/>
              <a:pathLst>
                <a:path w="3919932" h="2274980">
                  <a:moveTo>
                    <a:pt x="26529" y="0"/>
                  </a:moveTo>
                  <a:lnTo>
                    <a:pt x="3893404" y="0"/>
                  </a:lnTo>
                  <a:cubicBezTo>
                    <a:pt x="3908055" y="0"/>
                    <a:pt x="3919932" y="11877"/>
                    <a:pt x="3919932" y="26529"/>
                  </a:cubicBezTo>
                  <a:lnTo>
                    <a:pt x="3919932" y="2248451"/>
                  </a:lnTo>
                  <a:cubicBezTo>
                    <a:pt x="3919932" y="2263103"/>
                    <a:pt x="3908055" y="2274980"/>
                    <a:pt x="3893404" y="2274980"/>
                  </a:cubicBezTo>
                  <a:lnTo>
                    <a:pt x="26529" y="2274980"/>
                  </a:lnTo>
                  <a:cubicBezTo>
                    <a:pt x="19493" y="2274980"/>
                    <a:pt x="12745" y="2272185"/>
                    <a:pt x="7770" y="2267210"/>
                  </a:cubicBezTo>
                  <a:cubicBezTo>
                    <a:pt x="2795" y="2262235"/>
                    <a:pt x="0" y="2255487"/>
                    <a:pt x="0" y="2248451"/>
                  </a:cubicBezTo>
                  <a:lnTo>
                    <a:pt x="0" y="26529"/>
                  </a:lnTo>
                  <a:cubicBezTo>
                    <a:pt x="0" y="11877"/>
                    <a:pt x="11877" y="0"/>
                    <a:pt x="26529" y="0"/>
                  </a:cubicBezTo>
                  <a:close/>
                </a:path>
              </a:pathLst>
            </a:custGeom>
            <a:solidFill>
              <a:srgbClr val="F4F4F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0" name="Group 59"/>
          <p:cNvGrpSpPr/>
          <p:nvPr/>
        </p:nvGrpSpPr>
        <p:grpSpPr>
          <a:xfrm>
            <a:off x="609600" y="800100"/>
            <a:ext cx="2338771" cy="1053993"/>
            <a:chOff x="609600" y="1498707"/>
            <a:chExt cx="2133600" cy="1053993"/>
          </a:xfrm>
          <a:solidFill>
            <a:schemeClr val="accent6">
              <a:lumMod val="60000"/>
              <a:lumOff val="40000"/>
            </a:schemeClr>
          </a:solidFill>
        </p:grpSpPr>
        <p:sp>
          <p:nvSpPr>
            <p:cNvPr id="61" name="Rounded Rectangle 60"/>
            <p:cNvSpPr/>
            <p:nvPr/>
          </p:nvSpPr>
          <p:spPr>
            <a:xfrm>
              <a:off x="609600" y="1548063"/>
              <a:ext cx="2133600" cy="1004637"/>
            </a:xfrm>
            <a:prstGeom prst="roundRect">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Rectangle 61"/>
            <p:cNvSpPr/>
            <p:nvPr/>
          </p:nvSpPr>
          <p:spPr>
            <a:xfrm>
              <a:off x="768685" y="1498707"/>
              <a:ext cx="1857513" cy="901593"/>
            </a:xfrm>
            <a:prstGeom prst="rect">
              <a:avLst/>
            </a:prstGeom>
            <a:noFill/>
            <a:ln>
              <a:noFill/>
            </a:ln>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65" name="Picture 64"/>
          <p:cNvPicPr>
            <a:picLocks noChangeAspect="1"/>
          </p:cNvPicPr>
          <p:nvPr/>
        </p:nvPicPr>
        <p:blipFill>
          <a:blip r:embed="rId4"/>
          <a:stretch>
            <a:fillRect/>
          </a:stretch>
        </p:blipFill>
        <p:spPr>
          <a:xfrm rot="20439982">
            <a:off x="16501173" y="199581"/>
            <a:ext cx="1397935" cy="2479909"/>
          </a:xfrm>
          <a:prstGeom prst="rect">
            <a:avLst/>
          </a:prstGeom>
        </p:spPr>
      </p:pic>
      <p:pic>
        <p:nvPicPr>
          <p:cNvPr id="70" name="Picture 69"/>
          <p:cNvPicPr>
            <a:picLocks noChangeAspect="1"/>
          </p:cNvPicPr>
          <p:nvPr/>
        </p:nvPicPr>
        <p:blipFill>
          <a:blip r:embed="rId5"/>
          <a:stretch>
            <a:fillRect/>
          </a:stretch>
        </p:blipFill>
        <p:spPr>
          <a:xfrm>
            <a:off x="16992600" y="8577433"/>
            <a:ext cx="1069918" cy="1595267"/>
          </a:xfrm>
          <a:prstGeom prst="rect">
            <a:avLst/>
          </a:prstGeom>
        </p:spPr>
      </p:pic>
      <p:grpSp>
        <p:nvGrpSpPr>
          <p:cNvPr id="16" name="Group 15"/>
          <p:cNvGrpSpPr/>
          <p:nvPr/>
        </p:nvGrpSpPr>
        <p:grpSpPr>
          <a:xfrm>
            <a:off x="6204284" y="495300"/>
            <a:ext cx="3111405" cy="1053993"/>
            <a:chOff x="609600" y="1498707"/>
            <a:chExt cx="2838454" cy="1053993"/>
          </a:xfrm>
          <a:solidFill>
            <a:schemeClr val="accent6">
              <a:lumMod val="60000"/>
              <a:lumOff val="40000"/>
            </a:schemeClr>
          </a:solidFill>
        </p:grpSpPr>
        <p:sp>
          <p:nvSpPr>
            <p:cNvPr id="18" name="Rounded Rectangle 17"/>
            <p:cNvSpPr/>
            <p:nvPr/>
          </p:nvSpPr>
          <p:spPr>
            <a:xfrm>
              <a:off x="609600" y="1548063"/>
              <a:ext cx="2838454" cy="1004637"/>
            </a:xfrm>
            <a:prstGeom prst="roundRect">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768685" y="1498707"/>
              <a:ext cx="2145601" cy="901593"/>
            </a:xfrm>
            <a:prstGeom prst="rect">
              <a:avLst/>
            </a:prstGeom>
            <a:noFill/>
            <a:ln>
              <a:noFill/>
            </a:ln>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NHÓM</a:t>
              </a:r>
              <a:r>
                <a:rPr kumimoji="0" lang="nl-NL" sz="4000" b="1"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1</a:t>
              </a: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20" name="Group 19"/>
          <p:cNvGrpSpPr/>
          <p:nvPr/>
        </p:nvGrpSpPr>
        <p:grpSpPr>
          <a:xfrm>
            <a:off x="533400" y="5384907"/>
            <a:ext cx="3481839" cy="1206393"/>
            <a:chOff x="609600" y="1498707"/>
            <a:chExt cx="3176392" cy="1053993"/>
          </a:xfrm>
          <a:solidFill>
            <a:schemeClr val="accent6">
              <a:lumMod val="60000"/>
              <a:lumOff val="40000"/>
            </a:schemeClr>
          </a:solidFill>
        </p:grpSpPr>
        <p:sp>
          <p:nvSpPr>
            <p:cNvPr id="21" name="Rounded Rectangle 20"/>
            <p:cNvSpPr/>
            <p:nvPr/>
          </p:nvSpPr>
          <p:spPr>
            <a:xfrm>
              <a:off x="609600" y="1548063"/>
              <a:ext cx="3017307" cy="1004637"/>
            </a:xfrm>
            <a:prstGeom prst="roundRect">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68685" y="1498707"/>
              <a:ext cx="3017307" cy="787697"/>
            </a:xfrm>
            <a:prstGeom prst="rect">
              <a:avLst/>
            </a:prstGeom>
            <a:noFill/>
            <a:ln>
              <a:noFill/>
            </a:ln>
          </p:spPr>
          <p:txBody>
            <a:bodyPr wrap="square">
              <a:spAutoFit/>
            </a:bodyPr>
            <a:lstStyle/>
            <a:p>
              <a:pPr lvl="0">
                <a:lnSpc>
                  <a:spcPct val="150000"/>
                </a:lnSpc>
                <a:defRPr/>
              </a:pPr>
              <a:r>
                <a:rPr lang="nl-NL" sz="4000" b="1">
                  <a:solidFill>
                    <a:srgbClr val="000000"/>
                  </a:solidFill>
                  <a:latin typeface="Arial" panose="020B0604020202020204" pitchFamily="34" charset="0"/>
                  <a:ea typeface="Calibri" panose="020F0502020204030204" pitchFamily="34" charset="0"/>
                  <a:cs typeface="Arial" panose="020B0604020202020204" pitchFamily="34" charset="0"/>
                </a:rPr>
                <a:t>Ví dụ 3:</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23" name="Group 22"/>
          <p:cNvGrpSpPr/>
          <p:nvPr/>
        </p:nvGrpSpPr>
        <p:grpSpPr>
          <a:xfrm>
            <a:off x="6291475" y="4470507"/>
            <a:ext cx="3111405" cy="1053993"/>
            <a:chOff x="609600" y="1498707"/>
            <a:chExt cx="2838454" cy="1053993"/>
          </a:xfrm>
          <a:solidFill>
            <a:schemeClr val="accent6">
              <a:lumMod val="60000"/>
              <a:lumOff val="40000"/>
            </a:schemeClr>
          </a:solidFill>
        </p:grpSpPr>
        <p:sp>
          <p:nvSpPr>
            <p:cNvPr id="24" name="Rounded Rectangle 23"/>
            <p:cNvSpPr/>
            <p:nvPr/>
          </p:nvSpPr>
          <p:spPr>
            <a:xfrm>
              <a:off x="609600" y="1548063"/>
              <a:ext cx="2838454" cy="1004637"/>
            </a:xfrm>
            <a:prstGeom prst="roundRect">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768685" y="1498707"/>
              <a:ext cx="2145601" cy="901593"/>
            </a:xfrm>
            <a:prstGeom prst="rect">
              <a:avLst/>
            </a:prstGeom>
            <a:noFill/>
            <a:ln>
              <a:noFill/>
            </a:ln>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NHÓM</a:t>
              </a:r>
              <a:r>
                <a:rPr kumimoji="0" lang="nl-NL" sz="4000" b="1"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lang="nl-NL" sz="4000" b="1">
                  <a:solidFill>
                    <a:srgbClr val="000000"/>
                  </a:solidFill>
                  <a:latin typeface="Arial" panose="020B0604020202020204" pitchFamily="34" charset="0"/>
                  <a:ea typeface="Calibri" panose="020F0502020204030204" pitchFamily="34" charset="0"/>
                  <a:cs typeface="Arial" panose="020B0604020202020204" pitchFamily="34" charset="0"/>
                </a:rPr>
                <a:t>2</a:t>
              </a: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7" name="Rectangle 26">
            <a:extLst>
              <a:ext uri="{FF2B5EF4-FFF2-40B4-BE49-F238E27FC236}">
                <a16:creationId xmlns:a16="http://schemas.microsoft.com/office/drawing/2014/main" id="{E99A1F7D-EC8A-4887-84FF-F8552CF0B8A3}"/>
              </a:ext>
            </a:extLst>
          </p:cNvPr>
          <p:cNvSpPr/>
          <p:nvPr/>
        </p:nvSpPr>
        <p:spPr>
          <a:xfrm>
            <a:off x="430454" y="1714500"/>
            <a:ext cx="16790746" cy="2482667"/>
          </a:xfrm>
          <a:prstGeom prst="rect">
            <a:avLst/>
          </a:prstGeom>
        </p:spPr>
        <p:txBody>
          <a:bodyPr wrap="square">
            <a:spAutoFit/>
          </a:bodyPr>
          <a:lstStyle/>
          <a:p>
            <a:pPr lvl="0" algn="just">
              <a:lnSpc>
                <a:spcPct val="150000"/>
              </a:lnSpc>
              <a:spcAft>
                <a:spcPts val="500"/>
              </a:spcAft>
              <a:defRPr/>
            </a:pPr>
            <a:r>
              <a:rPr lang="vi-VN" sz="3600">
                <a:solidFill>
                  <a:prstClr val="black"/>
                </a:solidFill>
              </a:rPr>
              <a:t>Cho hình chóp S.ABCD. Gọi M, N, P, Q lần lượt là trung điểm của các cạnh SA, SB, SC, SD (H.4.45). Chứng minh rằng hai mặt phẳng (MNP) và (NPQ) cùng song song với mặt phẳng (ABCD), từ đó suy ra bốn điểm M, N, P, Q đồng phẳng.</a:t>
            </a:r>
          </a:p>
        </p:txBody>
      </p:sp>
      <p:sp>
        <p:nvSpPr>
          <p:cNvPr id="28" name="Rectangle 27">
            <a:extLst>
              <a:ext uri="{FF2B5EF4-FFF2-40B4-BE49-F238E27FC236}">
                <a16:creationId xmlns:a16="http://schemas.microsoft.com/office/drawing/2014/main" id="{B95B24B7-F792-487D-A1CA-595E2E8FD187}"/>
              </a:ext>
            </a:extLst>
          </p:cNvPr>
          <p:cNvSpPr/>
          <p:nvPr/>
        </p:nvSpPr>
        <p:spPr>
          <a:xfrm>
            <a:off x="430454" y="6596777"/>
            <a:ext cx="17247946" cy="1651671"/>
          </a:xfrm>
          <a:prstGeom prst="rect">
            <a:avLst/>
          </a:prstGeom>
        </p:spPr>
        <p:txBody>
          <a:bodyPr wrap="square">
            <a:spAutoFit/>
          </a:bodyPr>
          <a:lstStyle/>
          <a:p>
            <a:pPr lvl="0" algn="just">
              <a:lnSpc>
                <a:spcPct val="150000"/>
              </a:lnSpc>
              <a:defRPr/>
            </a:pPr>
            <a:r>
              <a:rPr lang="vi-VN" sz="3600">
                <a:solidFill>
                  <a:srgbClr val="000000"/>
                </a:solidFill>
                <a:ea typeface="Calibri" panose="020F0502020204030204" pitchFamily="34" charset="0"/>
                <a:cs typeface="Arial" panose="020B0604020202020204" pitchFamily="34" charset="0"/>
              </a:rPr>
              <a:t>Trong Ví dụ 2, gọi E, F lần lượt là các điểm thuộc các cạnh AB, CD (H.4.47</a:t>
            </a:r>
            <a:r>
              <a:rPr lang="en-US" sz="3600">
                <a:solidFill>
                  <a:srgbClr val="000000"/>
                </a:solidFill>
                <a:ea typeface="Calibri" panose="020F0502020204030204" pitchFamily="34" charset="0"/>
                <a:cs typeface="Arial" panose="020B0604020202020204" pitchFamily="34" charset="0"/>
              </a:rPr>
              <a:t> SGK</a:t>
            </a:r>
            <a:r>
              <a:rPr lang="vi-VN" sz="3600">
                <a:solidFill>
                  <a:srgbClr val="000000"/>
                </a:solidFill>
                <a:ea typeface="Calibri" panose="020F0502020204030204" pitchFamily="34" charset="0"/>
                <a:cs typeface="Arial" panose="020B0604020202020204" pitchFamily="34" charset="0"/>
              </a:rPr>
              <a:t>). Xác định giao tuyến của mặt phẳng (MEF) và mặt phẳng (MNPQ).</a:t>
            </a:r>
            <a:endParaRPr lang="en-US" sz="36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8687109"/>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barn(inVertical)">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66800" y="4382912"/>
            <a:ext cx="20163437" cy="1319789"/>
          </a:xfrm>
          <a:custGeom>
            <a:avLst/>
            <a:gdLst/>
            <a:ahLst/>
            <a:cxnLst/>
            <a:rect l="l" t="t" r="r" b="b"/>
            <a:pathLst>
              <a:path w="20163437" h="1319789">
                <a:moveTo>
                  <a:pt x="0" y="0"/>
                </a:moveTo>
                <a:lnTo>
                  <a:pt x="20163437" y="0"/>
                </a:lnTo>
                <a:lnTo>
                  <a:pt x="20163437" y="1319789"/>
                </a:lnTo>
                <a:lnTo>
                  <a:pt x="0" y="13197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5" name="Group 5"/>
          <p:cNvGrpSpPr/>
          <p:nvPr/>
        </p:nvGrpSpPr>
        <p:grpSpPr>
          <a:xfrm>
            <a:off x="430454" y="323405"/>
            <a:ext cx="17221200" cy="9497316"/>
            <a:chOff x="0" y="0"/>
            <a:chExt cx="3919932" cy="2274980"/>
          </a:xfrm>
        </p:grpSpPr>
        <p:sp>
          <p:nvSpPr>
            <p:cNvPr id="6" name="Freeform 6"/>
            <p:cNvSpPr/>
            <p:nvPr/>
          </p:nvSpPr>
          <p:spPr>
            <a:xfrm>
              <a:off x="0" y="0"/>
              <a:ext cx="3919932" cy="2274980"/>
            </a:xfrm>
            <a:custGeom>
              <a:avLst/>
              <a:gdLst/>
              <a:ahLst/>
              <a:cxnLst/>
              <a:rect l="l" t="t" r="r" b="b"/>
              <a:pathLst>
                <a:path w="3919932" h="2274980">
                  <a:moveTo>
                    <a:pt x="26529" y="0"/>
                  </a:moveTo>
                  <a:lnTo>
                    <a:pt x="3893404" y="0"/>
                  </a:lnTo>
                  <a:cubicBezTo>
                    <a:pt x="3908055" y="0"/>
                    <a:pt x="3919932" y="11877"/>
                    <a:pt x="3919932" y="26529"/>
                  </a:cubicBezTo>
                  <a:lnTo>
                    <a:pt x="3919932" y="2248451"/>
                  </a:lnTo>
                  <a:cubicBezTo>
                    <a:pt x="3919932" y="2263103"/>
                    <a:pt x="3908055" y="2274980"/>
                    <a:pt x="3893404" y="2274980"/>
                  </a:cubicBezTo>
                  <a:lnTo>
                    <a:pt x="26529" y="2274980"/>
                  </a:lnTo>
                  <a:cubicBezTo>
                    <a:pt x="19493" y="2274980"/>
                    <a:pt x="12745" y="2272185"/>
                    <a:pt x="7770" y="2267210"/>
                  </a:cubicBezTo>
                  <a:cubicBezTo>
                    <a:pt x="2795" y="2262235"/>
                    <a:pt x="0" y="2255487"/>
                    <a:pt x="0" y="2248451"/>
                  </a:cubicBezTo>
                  <a:lnTo>
                    <a:pt x="0" y="26529"/>
                  </a:lnTo>
                  <a:cubicBezTo>
                    <a:pt x="0" y="11877"/>
                    <a:pt x="11877" y="0"/>
                    <a:pt x="26529" y="0"/>
                  </a:cubicBezTo>
                  <a:close/>
                </a:path>
              </a:pathLst>
            </a:custGeom>
            <a:solidFill>
              <a:srgbClr val="F4F4F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0" name="Group 59"/>
          <p:cNvGrpSpPr/>
          <p:nvPr/>
        </p:nvGrpSpPr>
        <p:grpSpPr>
          <a:xfrm>
            <a:off x="609600" y="800100"/>
            <a:ext cx="3379106" cy="1053993"/>
            <a:chOff x="609600" y="1498707"/>
            <a:chExt cx="3082671" cy="1053993"/>
          </a:xfrm>
          <a:solidFill>
            <a:schemeClr val="accent6">
              <a:lumMod val="60000"/>
              <a:lumOff val="40000"/>
            </a:schemeClr>
          </a:solidFill>
        </p:grpSpPr>
        <p:sp>
          <p:nvSpPr>
            <p:cNvPr id="61" name="Rounded Rectangle 60"/>
            <p:cNvSpPr/>
            <p:nvPr/>
          </p:nvSpPr>
          <p:spPr>
            <a:xfrm>
              <a:off x="609600" y="1548063"/>
              <a:ext cx="2947791" cy="1004637"/>
            </a:xfrm>
            <a:prstGeom prst="roundRect">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Rectangle 61"/>
            <p:cNvSpPr/>
            <p:nvPr/>
          </p:nvSpPr>
          <p:spPr>
            <a:xfrm>
              <a:off x="768685" y="1498707"/>
              <a:ext cx="2923586" cy="901593"/>
            </a:xfrm>
            <a:prstGeom prst="rect">
              <a:avLst/>
            </a:prstGeom>
            <a:noFill/>
            <a:ln>
              <a:noFill/>
            </a:ln>
          </p:spPr>
          <p:txBody>
            <a:bodyPr wrap="none">
              <a:spAutoFit/>
            </a:bodyPr>
            <a:lstStyle/>
            <a:p>
              <a:pPr lvl="0">
                <a:lnSpc>
                  <a:spcPct val="150000"/>
                </a:lnSpc>
                <a:defRPr/>
              </a:pPr>
              <a:r>
                <a:rPr lang="nl-NL" sz="4000" b="1">
                  <a:solidFill>
                    <a:srgbClr val="000000"/>
                  </a:solidFill>
                  <a:latin typeface="Arial" panose="020B0604020202020204" pitchFamily="34" charset="0"/>
                  <a:ea typeface="Calibri" panose="020F0502020204030204" pitchFamily="34" charset="0"/>
                  <a:cs typeface="Arial" panose="020B0604020202020204" pitchFamily="34" charset="0"/>
                </a:rPr>
                <a:t>Luyện tập 2:</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65" name="Picture 64"/>
          <p:cNvPicPr>
            <a:picLocks noChangeAspect="1"/>
          </p:cNvPicPr>
          <p:nvPr/>
        </p:nvPicPr>
        <p:blipFill>
          <a:blip r:embed="rId4"/>
          <a:stretch>
            <a:fillRect/>
          </a:stretch>
        </p:blipFill>
        <p:spPr>
          <a:xfrm rot="20439982">
            <a:off x="16501173" y="199581"/>
            <a:ext cx="1397935" cy="2479909"/>
          </a:xfrm>
          <a:prstGeom prst="rect">
            <a:avLst/>
          </a:prstGeom>
        </p:spPr>
      </p:pic>
      <p:pic>
        <p:nvPicPr>
          <p:cNvPr id="70" name="Picture 69"/>
          <p:cNvPicPr>
            <a:picLocks noChangeAspect="1"/>
          </p:cNvPicPr>
          <p:nvPr/>
        </p:nvPicPr>
        <p:blipFill>
          <a:blip r:embed="rId5"/>
          <a:stretch>
            <a:fillRect/>
          </a:stretch>
        </p:blipFill>
        <p:spPr>
          <a:xfrm>
            <a:off x="16992600" y="8577433"/>
            <a:ext cx="1069918" cy="1595267"/>
          </a:xfrm>
          <a:prstGeom prst="rect">
            <a:avLst/>
          </a:prstGeom>
        </p:spPr>
      </p:pic>
      <p:grpSp>
        <p:nvGrpSpPr>
          <p:cNvPr id="16" name="Group 15"/>
          <p:cNvGrpSpPr/>
          <p:nvPr/>
        </p:nvGrpSpPr>
        <p:grpSpPr>
          <a:xfrm>
            <a:off x="6204284" y="495300"/>
            <a:ext cx="3111405" cy="1053993"/>
            <a:chOff x="609600" y="1498707"/>
            <a:chExt cx="2838454" cy="1053993"/>
          </a:xfrm>
          <a:solidFill>
            <a:schemeClr val="accent6">
              <a:lumMod val="60000"/>
              <a:lumOff val="40000"/>
            </a:schemeClr>
          </a:solidFill>
        </p:grpSpPr>
        <p:sp>
          <p:nvSpPr>
            <p:cNvPr id="18" name="Rounded Rectangle 17"/>
            <p:cNvSpPr/>
            <p:nvPr/>
          </p:nvSpPr>
          <p:spPr>
            <a:xfrm>
              <a:off x="609600" y="1548063"/>
              <a:ext cx="2838454" cy="1004637"/>
            </a:xfrm>
            <a:prstGeom prst="roundRect">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768685" y="1498707"/>
              <a:ext cx="2145601" cy="901593"/>
            </a:xfrm>
            <a:prstGeom prst="rect">
              <a:avLst/>
            </a:prstGeom>
            <a:noFill/>
            <a:ln>
              <a:noFill/>
            </a:ln>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NHÓM</a:t>
              </a:r>
              <a:r>
                <a:rPr kumimoji="0" lang="nl-NL" sz="4000" b="1"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3</a:t>
              </a: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20" name="Group 19"/>
          <p:cNvGrpSpPr/>
          <p:nvPr/>
        </p:nvGrpSpPr>
        <p:grpSpPr>
          <a:xfrm>
            <a:off x="533400" y="5384907"/>
            <a:ext cx="3481839" cy="1206393"/>
            <a:chOff x="609600" y="1498707"/>
            <a:chExt cx="3176392" cy="1053993"/>
          </a:xfrm>
          <a:solidFill>
            <a:schemeClr val="accent6">
              <a:lumMod val="60000"/>
              <a:lumOff val="40000"/>
            </a:schemeClr>
          </a:solidFill>
        </p:grpSpPr>
        <p:sp>
          <p:nvSpPr>
            <p:cNvPr id="21" name="Rounded Rectangle 20"/>
            <p:cNvSpPr/>
            <p:nvPr/>
          </p:nvSpPr>
          <p:spPr>
            <a:xfrm>
              <a:off x="609600" y="1548063"/>
              <a:ext cx="3017307" cy="1004637"/>
            </a:xfrm>
            <a:prstGeom prst="roundRect">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68685" y="1498707"/>
              <a:ext cx="3017307" cy="787697"/>
            </a:xfrm>
            <a:prstGeom prst="rect">
              <a:avLst/>
            </a:prstGeom>
            <a:noFill/>
            <a:ln>
              <a:no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Luyện tập 3:</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23" name="Group 22"/>
          <p:cNvGrpSpPr/>
          <p:nvPr/>
        </p:nvGrpSpPr>
        <p:grpSpPr>
          <a:xfrm>
            <a:off x="6291475" y="4470507"/>
            <a:ext cx="3111405" cy="1053993"/>
            <a:chOff x="609600" y="1498707"/>
            <a:chExt cx="2838454" cy="1053993"/>
          </a:xfrm>
          <a:solidFill>
            <a:schemeClr val="accent6">
              <a:lumMod val="60000"/>
              <a:lumOff val="40000"/>
            </a:schemeClr>
          </a:solidFill>
        </p:grpSpPr>
        <p:sp>
          <p:nvSpPr>
            <p:cNvPr id="24" name="Rounded Rectangle 23"/>
            <p:cNvSpPr/>
            <p:nvPr/>
          </p:nvSpPr>
          <p:spPr>
            <a:xfrm>
              <a:off x="609600" y="1548063"/>
              <a:ext cx="2838454" cy="1004637"/>
            </a:xfrm>
            <a:prstGeom prst="roundRect">
              <a:avLst/>
            </a:prstGeom>
            <a:gr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768685" y="1498707"/>
              <a:ext cx="2145601" cy="901593"/>
            </a:xfrm>
            <a:prstGeom prst="rect">
              <a:avLst/>
            </a:prstGeom>
            <a:noFill/>
            <a:ln>
              <a:noFill/>
            </a:ln>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NHÓM</a:t>
              </a:r>
              <a:r>
                <a:rPr kumimoji="0" lang="nl-NL" sz="4000" b="1"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lang="nl-NL" sz="4000" b="1">
                  <a:solidFill>
                    <a:srgbClr val="000000"/>
                  </a:solidFill>
                  <a:latin typeface="Arial" panose="020B0604020202020204" pitchFamily="34" charset="0"/>
                  <a:ea typeface="Calibri" panose="020F0502020204030204" pitchFamily="34" charset="0"/>
                  <a:cs typeface="Arial" panose="020B0604020202020204" pitchFamily="34" charset="0"/>
                </a:rPr>
                <a:t>4</a:t>
              </a: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E99A1F7D-EC8A-4887-84FF-F8552CF0B8A3}"/>
                  </a:ext>
                </a:extLst>
              </p:cNvPr>
              <p:cNvSpPr/>
              <p:nvPr/>
            </p:nvSpPr>
            <p:spPr>
              <a:xfrm>
                <a:off x="430454" y="1714500"/>
                <a:ext cx="16790746" cy="2922403"/>
              </a:xfrm>
              <a:prstGeom prst="rect">
                <a:avLst/>
              </a:prstGeom>
            </p:spPr>
            <p:txBody>
              <a:bodyPr wrap="square">
                <a:spAutoFit/>
              </a:bodyPr>
              <a:lstStyle/>
              <a:p>
                <a:pPr algn="just">
                  <a:lnSpc>
                    <a:spcPct val="150000"/>
                  </a:lnSpc>
                </a:pPr>
                <a:r>
                  <a:rPr lang="vi-VN" sz="3600"/>
                  <a:t>Cho hình chóp S.ABCD. Gọi M, N, P, Q lần lượt là các điểm thuộc các cạnh SA, SB, SC, SD sao cho</a:t>
                </a:r>
                <a:r>
                  <a:rPr lang="en-US" sz="3600"/>
                  <a:t> </a:t>
                </a:r>
                <a14:m>
                  <m:oMath xmlns:m="http://schemas.openxmlformats.org/officeDocument/2006/math">
                    <m:f>
                      <m:fPr>
                        <m:ctrlPr>
                          <a:rPr lang="en-US" sz="3600" i="1">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latin typeface="Cambria Math" panose="02040503050406030204" pitchFamily="18" charset="0"/>
                            <a:ea typeface="Cambria Math" panose="02040503050406030204" pitchFamily="18" charset="0"/>
                            <a:cs typeface="Times New Roman" panose="02020603050405020304" pitchFamily="18" charset="0"/>
                          </a:rPr>
                          <m:t>𝑀𝐴</m:t>
                        </m:r>
                      </m:num>
                      <m:den>
                        <m:r>
                          <a:rPr lang="en-US" sz="3600" i="1">
                            <a:latin typeface="Cambria Math" panose="02040503050406030204" pitchFamily="18" charset="0"/>
                            <a:ea typeface="Cambria Math" panose="02040503050406030204" pitchFamily="18" charset="0"/>
                            <a:cs typeface="Times New Roman" panose="02020603050405020304" pitchFamily="18" charset="0"/>
                          </a:rPr>
                          <m:t>𝑀𝑆</m:t>
                        </m:r>
                      </m:den>
                    </m:f>
                    <m:r>
                      <a:rPr lang="en-US" sz="3600" i="1">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latin typeface="Cambria Math" panose="02040503050406030204" pitchFamily="18" charset="0"/>
                            <a:ea typeface="Cambria Math" panose="02040503050406030204" pitchFamily="18" charset="0"/>
                            <a:cs typeface="Times New Roman" panose="02020603050405020304" pitchFamily="18" charset="0"/>
                          </a:rPr>
                          <m:t>𝑁𝐵</m:t>
                        </m:r>
                      </m:num>
                      <m:den>
                        <m:r>
                          <a:rPr lang="en-US" sz="3600" i="1">
                            <a:latin typeface="Cambria Math" panose="02040503050406030204" pitchFamily="18" charset="0"/>
                            <a:ea typeface="Cambria Math" panose="02040503050406030204" pitchFamily="18" charset="0"/>
                            <a:cs typeface="Times New Roman" panose="02020603050405020304" pitchFamily="18" charset="0"/>
                          </a:rPr>
                          <m:t>𝑁𝑆</m:t>
                        </m:r>
                      </m:den>
                    </m:f>
                    <m:r>
                      <a:rPr lang="en-US" sz="3600" i="1">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latin typeface="Cambria Math" panose="02040503050406030204" pitchFamily="18" charset="0"/>
                            <a:ea typeface="Cambria Math" panose="02040503050406030204" pitchFamily="18" charset="0"/>
                            <a:cs typeface="Times New Roman" panose="02020603050405020304" pitchFamily="18" charset="0"/>
                          </a:rPr>
                          <m:t>𝑃𝐶</m:t>
                        </m:r>
                      </m:num>
                      <m:den>
                        <m:r>
                          <a:rPr lang="en-US" sz="3600" i="1">
                            <a:latin typeface="Cambria Math" panose="02040503050406030204" pitchFamily="18" charset="0"/>
                            <a:ea typeface="Cambria Math" panose="02040503050406030204" pitchFamily="18" charset="0"/>
                            <a:cs typeface="Times New Roman" panose="02020603050405020304" pitchFamily="18" charset="0"/>
                          </a:rPr>
                          <m:t>𝑃𝑆</m:t>
                        </m:r>
                      </m:den>
                    </m:f>
                    <m:r>
                      <a:rPr lang="en-US" sz="3600" i="1">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latin typeface="Cambria Math" panose="02040503050406030204" pitchFamily="18" charset="0"/>
                            <a:ea typeface="Cambria Math" panose="02040503050406030204" pitchFamily="18" charset="0"/>
                            <a:cs typeface="Times New Roman" panose="02020603050405020304" pitchFamily="18" charset="0"/>
                          </a:rPr>
                          <m:t>𝑄𝐷</m:t>
                        </m:r>
                      </m:num>
                      <m:den>
                        <m:r>
                          <a:rPr lang="en-US" sz="3600" i="1">
                            <a:latin typeface="Cambria Math" panose="02040503050406030204" pitchFamily="18" charset="0"/>
                            <a:ea typeface="Cambria Math" panose="02040503050406030204" pitchFamily="18" charset="0"/>
                            <a:cs typeface="Times New Roman" panose="02020603050405020304" pitchFamily="18" charset="0"/>
                          </a:rPr>
                          <m:t>𝑄𝑆</m:t>
                        </m:r>
                      </m:den>
                    </m:f>
                    <m:r>
                      <a:rPr lang="en-US" sz="3600" i="1">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latin typeface="Cambria Math" panose="02040503050406030204" pitchFamily="18" charset="0"/>
                            <a:ea typeface="Cambria Math" panose="02040503050406030204" pitchFamily="18" charset="0"/>
                            <a:cs typeface="Times New Roman" panose="02020603050405020304" pitchFamily="18" charset="0"/>
                          </a:rPr>
                          <m:t>1</m:t>
                        </m:r>
                      </m:num>
                      <m:den>
                        <m:r>
                          <a:rPr lang="en-US" sz="3600" i="1">
                            <a:latin typeface="Cambria Math" panose="02040503050406030204" pitchFamily="18" charset="0"/>
                            <a:ea typeface="Cambria Math" panose="02040503050406030204" pitchFamily="18" charset="0"/>
                            <a:cs typeface="Times New Roman" panose="02020603050405020304" pitchFamily="18" charset="0"/>
                          </a:rPr>
                          <m:t>2</m:t>
                        </m:r>
                      </m:den>
                    </m:f>
                  </m:oMath>
                </a14:m>
                <a:r>
                  <a:rPr lang="en-US" sz="3600">
                    <a:ea typeface="Times New Roman" panose="02020603050405020304" pitchFamily="18" charset="0"/>
                  </a:rPr>
                  <a:t> </a:t>
                </a:r>
                <a:r>
                  <a:rPr lang="vi-VN" sz="3600"/>
                  <a:t>. Chứng minh r</a:t>
                </a:r>
                <a:r>
                  <a:rPr lang="en-US" sz="3600">
                    <a:latin typeface="Arial" panose="020B0604020202020204" pitchFamily="34" charset="0"/>
                    <a:cs typeface="Arial" panose="020B0604020202020204" pitchFamily="34" charset="0"/>
                  </a:rPr>
                  <a:t>ằ</a:t>
                </a:r>
                <a:r>
                  <a:rPr lang="vi-VN" sz="3600"/>
                  <a:t>ng bốn điểm M, N, P, Q đồng phẳng.</a:t>
                </a:r>
              </a:p>
            </p:txBody>
          </p:sp>
        </mc:Choice>
        <mc:Fallback xmlns="">
          <p:sp>
            <p:nvSpPr>
              <p:cNvPr id="27" name="Rectangle 26">
                <a:extLst>
                  <a:ext uri="{FF2B5EF4-FFF2-40B4-BE49-F238E27FC236}">
                    <a16:creationId xmlns:a16="http://schemas.microsoft.com/office/drawing/2014/main" id="{E99A1F7D-EC8A-4887-84FF-F8552CF0B8A3}"/>
                  </a:ext>
                </a:extLst>
              </p:cNvPr>
              <p:cNvSpPr>
                <a:spLocks noRot="1" noChangeAspect="1" noMove="1" noResize="1" noEditPoints="1" noAdjustHandles="1" noChangeArrowheads="1" noChangeShapeType="1" noTextEdit="1"/>
              </p:cNvSpPr>
              <p:nvPr/>
            </p:nvSpPr>
            <p:spPr>
              <a:xfrm>
                <a:off x="430454" y="1714500"/>
                <a:ext cx="16790746" cy="2922403"/>
              </a:xfrm>
              <a:prstGeom prst="rect">
                <a:avLst/>
              </a:prstGeom>
              <a:blipFill>
                <a:blip r:embed="rId6"/>
                <a:stretch>
                  <a:fillRect l="-1126" r="-1089" b="-6875"/>
                </a:stretch>
              </a:blipFill>
            </p:spPr>
            <p:txBody>
              <a:bodyPr/>
              <a:lstStyle/>
              <a:p>
                <a:r>
                  <a:rPr lang="en-US">
                    <a:noFill/>
                  </a:rPr>
                  <a:t> </a:t>
                </a:r>
              </a:p>
            </p:txBody>
          </p:sp>
        </mc:Fallback>
      </mc:AlternateContent>
      <p:sp>
        <p:nvSpPr>
          <p:cNvPr id="28" name="Rectangle 27">
            <a:extLst>
              <a:ext uri="{FF2B5EF4-FFF2-40B4-BE49-F238E27FC236}">
                <a16:creationId xmlns:a16="http://schemas.microsoft.com/office/drawing/2014/main" id="{B95B24B7-F792-487D-A1CA-595E2E8FD187}"/>
              </a:ext>
            </a:extLst>
          </p:cNvPr>
          <p:cNvSpPr/>
          <p:nvPr/>
        </p:nvSpPr>
        <p:spPr>
          <a:xfrm>
            <a:off x="430454" y="6596777"/>
            <a:ext cx="17247946" cy="1651671"/>
          </a:xfrm>
          <a:prstGeom prst="rect">
            <a:avLst/>
          </a:prstGeom>
        </p:spPr>
        <p:txBody>
          <a:bodyPr wrap="square">
            <a:spAutoFit/>
          </a:bodyPr>
          <a:lstStyle/>
          <a:p>
            <a:pPr lvl="0" algn="just">
              <a:lnSpc>
                <a:spcPct val="150000"/>
              </a:lnSpc>
              <a:defRPr/>
            </a:pPr>
            <a:r>
              <a:rPr lang="en-US" sz="3600">
                <a:latin typeface="Arial" panose="020B0604020202020204" pitchFamily="34" charset="0"/>
              </a:rPr>
              <a:t>Trong Ví dụ 3, hãy xác định giao tuyến của mặt phẳng (EMQ) và mặt phẳng (ABCD).</a:t>
            </a:r>
          </a:p>
        </p:txBody>
      </p:sp>
    </p:spTree>
    <p:extLst>
      <p:ext uri="{BB962C8B-B14F-4D97-AF65-F5344CB8AC3E}">
        <p14:creationId xmlns:p14="http://schemas.microsoft.com/office/powerpoint/2010/main" val="3030925346"/>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barn(inVertical)">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685800" y="723900"/>
            <a:ext cx="16840201" cy="8915400"/>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16154400" y="145397"/>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a:off x="1131462" y="141283"/>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8" name="Group 17"/>
          <p:cNvGrpSpPr/>
          <p:nvPr/>
        </p:nvGrpSpPr>
        <p:grpSpPr>
          <a:xfrm>
            <a:off x="6096002" y="1257300"/>
            <a:ext cx="6096000" cy="914400"/>
            <a:chOff x="1554480" y="876300"/>
            <a:chExt cx="6096000" cy="1143000"/>
          </a:xfrm>
          <a:solidFill>
            <a:schemeClr val="accent5">
              <a:lumMod val="75000"/>
            </a:schemeClr>
          </a:solidFill>
        </p:grpSpPr>
        <p:sp>
          <p:nvSpPr>
            <p:cNvPr id="19" name="Flowchart: Terminator 18"/>
            <p:cNvSpPr/>
            <p:nvPr/>
          </p:nvSpPr>
          <p:spPr>
            <a:xfrm>
              <a:off x="1554480" y="876300"/>
              <a:ext cx="6096000" cy="114300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19"/>
            <p:cNvSpPr/>
            <p:nvPr/>
          </p:nvSpPr>
          <p:spPr>
            <a:xfrm>
              <a:off x="2126502" y="987956"/>
              <a:ext cx="4974440"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2 </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tr90)</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5" name="Rectangle 4"/>
          <p:cNvSpPr/>
          <p:nvPr/>
        </p:nvSpPr>
        <p:spPr>
          <a:xfrm>
            <a:off x="1235336" y="2683788"/>
            <a:ext cx="10423264" cy="535531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50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Cho hình chóp S.ABCD. Gọi M, N, P, Q lần lượt là trung điểm của các cạnh SA, SB, SC, SD (H.4.45). Chứng minh rằng hai mặt phẳng (MNP) và (NPQ) cùng song song với mặt phẳng (ABCD), từ đó suy ra bốn điểm M, N, P, Q đồng phẳng.</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54814" y="2933700"/>
            <a:ext cx="4737786" cy="6465685"/>
          </a:xfrm>
          <a:prstGeom prst="rect">
            <a:avLst/>
          </a:prstGeom>
        </p:spPr>
      </p:pic>
      <p:pic>
        <p:nvPicPr>
          <p:cNvPr id="7" name="Picture 6"/>
          <p:cNvPicPr>
            <a:picLocks noChangeAspect="1"/>
          </p:cNvPicPr>
          <p:nvPr/>
        </p:nvPicPr>
        <p:blipFill>
          <a:blip r:embed="rId5"/>
          <a:stretch>
            <a:fillRect/>
          </a:stretch>
        </p:blipFill>
        <p:spPr>
          <a:xfrm>
            <a:off x="371933" y="8453647"/>
            <a:ext cx="1726806" cy="1381036"/>
          </a:xfrm>
          <a:prstGeom prst="rect">
            <a:avLst/>
          </a:prstGeom>
        </p:spPr>
      </p:pic>
    </p:spTree>
    <p:extLst>
      <p:ext uri="{BB962C8B-B14F-4D97-AF65-F5344CB8AC3E}">
        <p14:creationId xmlns:p14="http://schemas.microsoft.com/office/powerpoint/2010/main" val="75541046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685800" y="723900"/>
            <a:ext cx="16840201" cy="8915400"/>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16154400" y="145397"/>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a:off x="1131462" y="141283"/>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7" name="Oval Callout 26"/>
          <p:cNvSpPr/>
          <p:nvPr/>
        </p:nvSpPr>
        <p:spPr>
          <a:xfrm>
            <a:off x="8178501" y="1059797"/>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6" name="Picture 15"/>
          <p:cNvPicPr>
            <a:picLocks noChangeAspect="1"/>
          </p:cNvPicPr>
          <p:nvPr/>
        </p:nvPicPr>
        <p:blipFill>
          <a:blip r:embed="rId4"/>
          <a:stretch>
            <a:fillRect/>
          </a:stretch>
        </p:blipFill>
        <p:spPr>
          <a:xfrm>
            <a:off x="16093653" y="8877300"/>
            <a:ext cx="1584747" cy="1267423"/>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1481" y="2534756"/>
            <a:ext cx="4737786" cy="6465685"/>
          </a:xfrm>
          <a:prstGeom prst="rect">
            <a:avLst/>
          </a:prstGeom>
        </p:spPr>
      </p:pic>
      <p:sp>
        <p:nvSpPr>
          <p:cNvPr id="6" name="Rectangle 5"/>
          <p:cNvSpPr/>
          <p:nvPr/>
        </p:nvSpPr>
        <p:spPr>
          <a:xfrm>
            <a:off x="6780274" y="2415926"/>
            <a:ext cx="10256702" cy="6868547"/>
          </a:xfrm>
          <a:prstGeom prst="rect">
            <a:avLst/>
          </a:prstGeom>
        </p:spPr>
        <p:txBody>
          <a:bodyPr wrap="square">
            <a:spAutoFit/>
          </a:bodyPr>
          <a:lstStyle/>
          <a:p>
            <a:pPr algn="just">
              <a:lnSpc>
                <a:spcPct val="150000"/>
              </a:lnSpc>
              <a:spcAft>
                <a:spcPts val="500"/>
              </a:spcAft>
            </a:pPr>
            <a:r>
              <a:rPr lang="vi-VN" sz="3600"/>
              <a:t>Vì M, N lần lượt là trung điểm của SA, SB nên MN là đường trung bình của tam giác SAB. Do đó, MN II AB và suy ra MN song song với mặt phẳng (ABCD). </a:t>
            </a:r>
            <a:endParaRPr lang="en-US" sz="3600"/>
          </a:p>
          <a:p>
            <a:pPr algn="just">
              <a:lnSpc>
                <a:spcPct val="150000"/>
              </a:lnSpc>
              <a:spcAft>
                <a:spcPts val="500"/>
              </a:spcAft>
            </a:pPr>
            <a:r>
              <a:rPr lang="vi-VN" sz="3600"/>
              <a:t>Tương tự, NP cũng song song với mặt phẳng (ABCD). </a:t>
            </a:r>
            <a:endParaRPr lang="en-US" sz="3600"/>
          </a:p>
          <a:p>
            <a:pPr algn="just">
              <a:lnSpc>
                <a:spcPct val="150000"/>
              </a:lnSpc>
              <a:spcAft>
                <a:spcPts val="500"/>
              </a:spcAft>
            </a:pPr>
            <a:r>
              <a:rPr lang="vi-VN" sz="3600"/>
              <a:t>Vậy mặt phẳng (MNP) song song với mặt phẳng (ABCD). </a:t>
            </a:r>
          </a:p>
        </p:txBody>
      </p:sp>
    </p:spTree>
    <p:extLst>
      <p:ext uri="{BB962C8B-B14F-4D97-AF65-F5344CB8AC3E}">
        <p14:creationId xmlns:p14="http://schemas.microsoft.com/office/powerpoint/2010/main" val="311374354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1" dur="500"/>
                                        <p:tgtEl>
                                          <p:spTgt spid="6">
                                            <p:txEl>
                                              <p:pRg st="1" end="1"/>
                                            </p:txEl>
                                          </p:spTgt>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488556" y="476709"/>
            <a:ext cx="17310889" cy="9333583"/>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rgbClr val="5D546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6359156" y="-190500"/>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578628" y="-190500"/>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TextBox 5"/>
          <p:cNvSpPr txBox="1"/>
          <p:nvPr/>
        </p:nvSpPr>
        <p:spPr>
          <a:xfrm>
            <a:off x="949829" y="1485900"/>
            <a:ext cx="16074636" cy="3693319"/>
          </a:xfrm>
          <a:prstGeom prst="rect">
            <a:avLst/>
          </a:prstGeom>
        </p:spPr>
        <p:txBody>
          <a:bodyPr wrap="square" lIns="0" tIns="0" rIns="0" bIns="0" rtlCol="0" anchor="t">
            <a:spAutoFit/>
          </a:bodyPr>
          <a:lstStyle/>
          <a:p>
            <a:pPr algn="ctr">
              <a:lnSpc>
                <a:spcPct val="150000"/>
              </a:lnSpc>
            </a:pPr>
            <a:r>
              <a:rPr lang="vi-VN" sz="8000" b="1" spc="392">
                <a:solidFill>
                  <a:srgbClr val="FFFF00"/>
                </a:solidFill>
              </a:rPr>
              <a:t>CHƯƠNG IV. QUAN HỆ SONG SONG TRONG KHÔNG GIAN</a:t>
            </a:r>
            <a:endParaRPr lang="vi-VN" sz="8000" b="1" spc="392" dirty="0">
              <a:solidFill>
                <a:srgbClr val="FFFF00"/>
              </a:solidFill>
            </a:endParaRPr>
          </a:p>
        </p:txBody>
      </p:sp>
      <p:sp>
        <p:nvSpPr>
          <p:cNvPr id="11" name="Rectangle 10"/>
          <p:cNvSpPr/>
          <p:nvPr/>
        </p:nvSpPr>
        <p:spPr>
          <a:xfrm>
            <a:off x="-381000" y="5209497"/>
            <a:ext cx="18961333" cy="1534203"/>
          </a:xfrm>
          <a:prstGeom prst="rect">
            <a:avLst/>
          </a:prstGeom>
        </p:spPr>
        <p:txBody>
          <a:bodyPr wrap="square">
            <a:spAutoFit/>
          </a:bodyPr>
          <a:lstStyle/>
          <a:p>
            <a:pPr algn="ctr">
              <a:lnSpc>
                <a:spcPct val="150000"/>
              </a:lnSpc>
              <a:spcBef>
                <a:spcPts val="1200"/>
              </a:spcBef>
              <a:spcAft>
                <a:spcPts val="0"/>
              </a:spcAft>
            </a:pPr>
            <a:r>
              <a:rPr lang="nn-NO" sz="7000" b="1" kern="0" cap="all">
                <a:solidFill>
                  <a:schemeClr val="bg1"/>
                </a:solidFill>
                <a:latin typeface="Arial" panose="020B0604020202020204" pitchFamily="34" charset="0"/>
                <a:ea typeface="Times New Roman" panose="02020603050405020304" pitchFamily="18" charset="0"/>
                <a:cs typeface="Times New Roman" panose="02020603050405020304" pitchFamily="18" charset="0"/>
              </a:rPr>
              <a:t>BÀI 13: HAI MẶT PHẲNG SONG SONG </a:t>
            </a:r>
            <a:endParaRPr lang="en-US" sz="7000" b="1" kern="0"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flipH="1">
            <a:off x="245965" y="7684384"/>
            <a:ext cx="1785641" cy="2156186"/>
          </a:xfrm>
          <a:prstGeom prst="rect">
            <a:avLst/>
          </a:prstGeom>
        </p:spPr>
      </p:pic>
      <p:pic>
        <p:nvPicPr>
          <p:cNvPr id="13" name="Picture 12"/>
          <p:cNvPicPr>
            <a:picLocks noChangeAspect="1"/>
          </p:cNvPicPr>
          <p:nvPr/>
        </p:nvPicPr>
        <p:blipFill>
          <a:blip r:embed="rId5"/>
          <a:stretch>
            <a:fillRect/>
          </a:stretch>
        </p:blipFill>
        <p:spPr>
          <a:xfrm>
            <a:off x="15882555" y="8145940"/>
            <a:ext cx="1853345" cy="16643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685800" y="723900"/>
            <a:ext cx="16840201" cy="8915400"/>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16154400" y="145397"/>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a:off x="1131462" y="141283"/>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7" name="Oval Callout 26"/>
          <p:cNvSpPr/>
          <p:nvPr/>
        </p:nvSpPr>
        <p:spPr>
          <a:xfrm>
            <a:off x="8178501" y="1059797"/>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1481" y="2534756"/>
            <a:ext cx="4737786" cy="6465685"/>
          </a:xfrm>
          <a:prstGeom prst="rect">
            <a:avLst/>
          </a:prstGeom>
        </p:spPr>
      </p:pic>
      <p:sp>
        <p:nvSpPr>
          <p:cNvPr id="6" name="Rectangle 5"/>
          <p:cNvSpPr/>
          <p:nvPr/>
        </p:nvSpPr>
        <p:spPr>
          <a:xfrm>
            <a:off x="6756211" y="2628900"/>
            <a:ext cx="10464989" cy="563744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50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rPr>
              <a:t>Lập luận tương tự ta có mặt phẳng (NPQ) cũng song song với mặt phẳng (ABCD). </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ndParaRPr>
          </a:p>
          <a:p>
            <a:pPr marL="0" marR="0" lvl="0" indent="0" algn="just" defTabSz="914400" rtl="0" eaLnBrk="1" fontAlgn="auto" latinLnBrk="0" hangingPunct="1">
              <a:lnSpc>
                <a:spcPct val="150000"/>
              </a:lnSpc>
              <a:spcBef>
                <a:spcPts val="600"/>
              </a:spcBef>
              <a:spcAft>
                <a:spcPts val="50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rPr>
              <a:t>Hai mặt phẳng (MNP) và (NPQ) cùng đi qua điểm N và cùng song song với mặt phẳng (ABCD) nên hai mặt phẳng đó trùng nhau</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ndParaRPr>
          </a:p>
          <a:p>
            <a:pPr marL="0" marR="0" lvl="0" indent="0" algn="just" defTabSz="914400" rtl="0" eaLnBrk="1" fontAlgn="auto" latinLnBrk="0" hangingPunct="1">
              <a:lnSpc>
                <a:spcPct val="150000"/>
              </a:lnSpc>
              <a:spcBef>
                <a:spcPts val="600"/>
              </a:spcBef>
              <a:spcAft>
                <a:spcPts val="500"/>
              </a:spcAft>
              <a:buClrTx/>
              <a:buSzTx/>
              <a:buFontTx/>
              <a:buNone/>
              <a:tabLst/>
              <a:defRPr/>
            </a:pPr>
            <a:r>
              <a:rPr lang="en-US" sz="3800">
                <a:solidFill>
                  <a:prstClr val="black"/>
                </a:solidFill>
                <a:latin typeface="Arial" panose="020B0604020202020204" pitchFamily="34" charset="0"/>
              </a:rPr>
              <a:t>T</a:t>
            </a:r>
            <a:r>
              <a:rPr kumimoji="0" lang="vi-VN" sz="3800" b="0" i="0" u="none" strike="noStrike" kern="1200" cap="none" spc="0" normalizeH="0" baseline="0" noProof="0">
                <a:ln>
                  <a:noFill/>
                </a:ln>
                <a:solidFill>
                  <a:prstClr val="black"/>
                </a:solidFill>
                <a:effectLst/>
                <a:uLnTx/>
                <a:uFillTx/>
                <a:latin typeface="Arial" panose="020B0604020202020204" pitchFamily="34" charset="0"/>
              </a:rPr>
              <a:t>ức là bốn điểm M, N, P, Q đồng phẳng.</a:t>
            </a:r>
          </a:p>
        </p:txBody>
      </p:sp>
      <p:pic>
        <p:nvPicPr>
          <p:cNvPr id="11" name="Picture 10"/>
          <p:cNvPicPr>
            <a:picLocks noChangeAspect="1"/>
          </p:cNvPicPr>
          <p:nvPr/>
        </p:nvPicPr>
        <p:blipFill>
          <a:blip r:embed="rId5"/>
          <a:stretch>
            <a:fillRect/>
          </a:stretch>
        </p:blipFill>
        <p:spPr>
          <a:xfrm>
            <a:off x="16093653" y="8877300"/>
            <a:ext cx="1584747" cy="1267423"/>
          </a:xfrm>
          <a:prstGeom prst="rect">
            <a:avLst/>
          </a:prstGeom>
        </p:spPr>
      </p:pic>
    </p:spTree>
    <p:extLst>
      <p:ext uri="{BB962C8B-B14F-4D97-AF65-F5344CB8AC3E}">
        <p14:creationId xmlns:p14="http://schemas.microsoft.com/office/powerpoint/2010/main" val="251482639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1" dur="500"/>
                                        <p:tgtEl>
                                          <p:spTgt spid="6">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685800" y="723900"/>
            <a:ext cx="16840201" cy="8915400"/>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16154400" y="145397"/>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a:off x="1131462" y="141283"/>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8" name="Group 17"/>
          <p:cNvGrpSpPr/>
          <p:nvPr/>
        </p:nvGrpSpPr>
        <p:grpSpPr>
          <a:xfrm>
            <a:off x="6057902" y="1020827"/>
            <a:ext cx="6096000" cy="914400"/>
            <a:chOff x="1554480" y="876300"/>
            <a:chExt cx="6096000" cy="1143000"/>
          </a:xfrm>
          <a:solidFill>
            <a:schemeClr val="accent5">
              <a:lumMod val="75000"/>
            </a:schemeClr>
          </a:solidFill>
        </p:grpSpPr>
        <p:sp>
          <p:nvSpPr>
            <p:cNvPr id="19" name="Flowchart: Terminator 18"/>
            <p:cNvSpPr/>
            <p:nvPr/>
          </p:nvSpPr>
          <p:spPr>
            <a:xfrm>
              <a:off x="1554480" y="876300"/>
              <a:ext cx="6096000" cy="114300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19"/>
            <p:cNvSpPr/>
            <p:nvPr/>
          </p:nvSpPr>
          <p:spPr>
            <a:xfrm>
              <a:off x="2126502" y="987956"/>
              <a:ext cx="4974440"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3 </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tr90)</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5" name="Rectangle 24"/>
          <p:cNvSpPr/>
          <p:nvPr/>
        </p:nvSpPr>
        <p:spPr>
          <a:xfrm>
            <a:off x="1131462" y="2033027"/>
            <a:ext cx="16013538" cy="1651671"/>
          </a:xfrm>
          <a:prstGeom prst="rect">
            <a:avLst/>
          </a:prstGeom>
        </p:spPr>
        <p:txBody>
          <a:bodyPr wrap="square">
            <a:spAutoFit/>
          </a:bodyPr>
          <a:lstStyle/>
          <a:p>
            <a:pPr lvl="0" algn="just">
              <a:lnSpc>
                <a:spcPct val="150000"/>
              </a:lnSpc>
              <a:defRPr/>
            </a:pPr>
            <a:r>
              <a:rPr lang="vi-VN" sz="3600">
                <a:solidFill>
                  <a:srgbClr val="000000"/>
                </a:solidFill>
                <a:ea typeface="Calibri" panose="020F0502020204030204" pitchFamily="34" charset="0"/>
                <a:cs typeface="Arial" panose="020B0604020202020204" pitchFamily="34" charset="0"/>
              </a:rPr>
              <a:t>Trong Ví dụ 2, gọi E, F lần lượt là các điểm thuộc các cạnh AB, CD (H.4.47). Xác định giao tuyến của mặt phẳng (MEF) và mặt phẳng (MNPQ).</a:t>
            </a:r>
            <a:endParaRPr kumimoji="0" lang="en-US" sz="3600" b="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83767" y="4000500"/>
            <a:ext cx="4370777" cy="5419258"/>
          </a:xfrm>
          <a:prstGeom prst="rect">
            <a:avLst/>
          </a:prstGeom>
        </p:spPr>
      </p:pic>
      <p:sp>
        <p:nvSpPr>
          <p:cNvPr id="16" name="Oval Callout 15"/>
          <p:cNvSpPr/>
          <p:nvPr/>
        </p:nvSpPr>
        <p:spPr>
          <a:xfrm>
            <a:off x="5410200" y="4075176"/>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1131462" y="5208381"/>
            <a:ext cx="11289138" cy="3377784"/>
          </a:xfrm>
          <a:prstGeom prst="rect">
            <a:avLst/>
          </a:prstGeom>
        </p:spPr>
        <p:txBody>
          <a:bodyPr wrap="square">
            <a:spAutoFit/>
          </a:bodyPr>
          <a:lstStyle/>
          <a:p>
            <a:pPr algn="just">
              <a:lnSpc>
                <a:spcPct val="150000"/>
              </a:lnSpc>
              <a:spcAft>
                <a:spcPts val="500"/>
              </a:spcAft>
            </a:pPr>
            <a:r>
              <a:rPr lang="vi-VN" sz="3600"/>
              <a:t>Trong Ví dụ 2, ta đã chứng minh được hai mặt phẳng (MNPQ) và (ABCD) song song với nhau. </a:t>
            </a:r>
            <a:endParaRPr lang="en-US" sz="3600"/>
          </a:p>
          <a:p>
            <a:pPr algn="just">
              <a:lnSpc>
                <a:spcPct val="150000"/>
              </a:lnSpc>
              <a:spcAft>
                <a:spcPts val="500"/>
              </a:spcAft>
            </a:pPr>
            <a:r>
              <a:rPr lang="vi-VN" sz="3600"/>
              <a:t>Vì vậy hai giao tuyến của mặt phẳng (MEF) với hai mặt phẳng (MNPQ) và (ABCD) song song với nhau. </a:t>
            </a:r>
          </a:p>
        </p:txBody>
      </p:sp>
      <p:pic>
        <p:nvPicPr>
          <p:cNvPr id="7" name="Picture 6"/>
          <p:cNvPicPr>
            <a:picLocks noChangeAspect="1"/>
          </p:cNvPicPr>
          <p:nvPr/>
        </p:nvPicPr>
        <p:blipFill>
          <a:blip r:embed="rId5"/>
          <a:stretch>
            <a:fillRect/>
          </a:stretch>
        </p:blipFill>
        <p:spPr>
          <a:xfrm rot="3920016">
            <a:off x="344980" y="8572128"/>
            <a:ext cx="1817851" cy="1591154"/>
          </a:xfrm>
          <a:prstGeom prst="rect">
            <a:avLst/>
          </a:prstGeom>
        </p:spPr>
      </p:pic>
    </p:spTree>
    <p:extLst>
      <p:ext uri="{BB962C8B-B14F-4D97-AF65-F5344CB8AC3E}">
        <p14:creationId xmlns:p14="http://schemas.microsoft.com/office/powerpoint/2010/main" val="130104286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 calcmode="lin" valueType="num">
                                      <p:cBhvr additive="base">
                                        <p:cTn id="24"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 calcmode="lin" valueType="num">
                                      <p:cBhvr additive="base">
                                        <p:cTn id="28"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685800" y="723900"/>
            <a:ext cx="16840201" cy="8915400"/>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16154400" y="145397"/>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a:off x="1131462" y="141283"/>
            <a:ext cx="900144" cy="1837028"/>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8" name="Group 17"/>
          <p:cNvGrpSpPr/>
          <p:nvPr/>
        </p:nvGrpSpPr>
        <p:grpSpPr>
          <a:xfrm>
            <a:off x="6057902" y="1020827"/>
            <a:ext cx="6096000" cy="914400"/>
            <a:chOff x="1554480" y="876300"/>
            <a:chExt cx="6096000" cy="1143000"/>
          </a:xfrm>
          <a:solidFill>
            <a:schemeClr val="accent5">
              <a:lumMod val="75000"/>
            </a:schemeClr>
          </a:solidFill>
        </p:grpSpPr>
        <p:sp>
          <p:nvSpPr>
            <p:cNvPr id="19" name="Flowchart: Terminator 18"/>
            <p:cNvSpPr/>
            <p:nvPr/>
          </p:nvSpPr>
          <p:spPr>
            <a:xfrm>
              <a:off x="1554480" y="876300"/>
              <a:ext cx="6096000" cy="114300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19"/>
            <p:cNvSpPr/>
            <p:nvPr/>
          </p:nvSpPr>
          <p:spPr>
            <a:xfrm>
              <a:off x="2126502" y="987956"/>
              <a:ext cx="4974440"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3 </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tr90)</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5" name="Rectangle 24"/>
          <p:cNvSpPr/>
          <p:nvPr/>
        </p:nvSpPr>
        <p:spPr>
          <a:xfrm>
            <a:off x="1131462" y="2033027"/>
            <a:ext cx="16013538" cy="165167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Trong Ví dụ 2, gọi E, F lần lượt là các điểm thuộc các cạnh AB, CD (H.4.47). Xác định giao tuyến của mặt phẳng (MEF) và mặt phẳng (MNPQ).</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83767" y="4000500"/>
            <a:ext cx="4370777" cy="5419258"/>
          </a:xfrm>
          <a:prstGeom prst="rect">
            <a:avLst/>
          </a:prstGeom>
        </p:spPr>
      </p:pic>
      <p:sp>
        <p:nvSpPr>
          <p:cNvPr id="16" name="Oval Callout 15"/>
          <p:cNvSpPr/>
          <p:nvPr/>
        </p:nvSpPr>
        <p:spPr>
          <a:xfrm>
            <a:off x="5410200" y="4000500"/>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1131462" y="5335119"/>
            <a:ext cx="11289138" cy="258532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50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Trong mặt phẳng (MEF), qua M vẽ đường thẳng song song với EF cắt PQ tại G thì đường thẳng MG là giao tuyến của hai mặt phẳng (MEF) và (MNPQ).</a:t>
            </a:r>
          </a:p>
        </p:txBody>
      </p:sp>
      <p:pic>
        <p:nvPicPr>
          <p:cNvPr id="17" name="Picture 16"/>
          <p:cNvPicPr>
            <a:picLocks noChangeAspect="1"/>
          </p:cNvPicPr>
          <p:nvPr/>
        </p:nvPicPr>
        <p:blipFill>
          <a:blip r:embed="rId5"/>
          <a:stretch>
            <a:fillRect/>
          </a:stretch>
        </p:blipFill>
        <p:spPr>
          <a:xfrm rot="3920016">
            <a:off x="344980" y="8572128"/>
            <a:ext cx="1817851" cy="1591154"/>
          </a:xfrm>
          <a:prstGeom prst="rect">
            <a:avLst/>
          </a:prstGeom>
        </p:spPr>
      </p:pic>
    </p:spTree>
    <p:extLst>
      <p:ext uri="{BB962C8B-B14F-4D97-AF65-F5344CB8AC3E}">
        <p14:creationId xmlns:p14="http://schemas.microsoft.com/office/powerpoint/2010/main" val="216041436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04537" y="234596"/>
            <a:ext cx="17790272" cy="98017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457200" y="114300"/>
            <a:ext cx="4876802" cy="1402045"/>
            <a:chOff x="3215466" y="3134246"/>
            <a:chExt cx="4876802" cy="1402045"/>
          </a:xfrm>
        </p:grpSpPr>
        <p:grpSp>
          <p:nvGrpSpPr>
            <p:cNvPr id="2" name="Group 2"/>
            <p:cNvGrpSpPr/>
            <p:nvPr/>
          </p:nvGrpSpPr>
          <p:grpSpPr>
            <a:xfrm>
              <a:off x="3215466" y="3134246"/>
              <a:ext cx="4876802" cy="1399655"/>
              <a:chOff x="0" y="-38100"/>
              <a:chExt cx="2048569" cy="1900881"/>
            </a:xfrm>
          </p:grpSpPr>
          <p:sp>
            <p:nvSpPr>
              <p:cNvPr id="3" name="Freeform 3"/>
              <p:cNvSpPr/>
              <p:nvPr/>
            </p:nvSpPr>
            <p:spPr>
              <a:xfrm>
                <a:off x="88161" y="310464"/>
                <a:ext cx="1960408" cy="1552317"/>
              </a:xfrm>
              <a:custGeom>
                <a:avLst/>
                <a:gdLst/>
                <a:ahLst/>
                <a:cxnLst/>
                <a:rect l="l" t="t" r="r" b="b"/>
                <a:pathLst>
                  <a:path w="2170275" h="1966268">
                    <a:moveTo>
                      <a:pt x="0" y="0"/>
                    </a:moveTo>
                    <a:lnTo>
                      <a:pt x="2170275" y="0"/>
                    </a:lnTo>
                    <a:lnTo>
                      <a:pt x="2170275" y="1966268"/>
                    </a:lnTo>
                    <a:lnTo>
                      <a:pt x="0" y="1966268"/>
                    </a:lnTo>
                    <a:close/>
                  </a:path>
                </a:pathLst>
              </a:custGeom>
              <a:solidFill>
                <a:srgbClr val="FFF9E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Rectangle 31"/>
            <p:cNvSpPr/>
            <p:nvPr/>
          </p:nvSpPr>
          <p:spPr>
            <a:xfrm>
              <a:off x="3580398" y="3238500"/>
              <a:ext cx="4406271" cy="1297791"/>
            </a:xfrm>
            <a:prstGeom prst="rect">
              <a:avLst/>
            </a:prstGeom>
          </p:spPr>
          <p:txBody>
            <a:bodyPr wrap="none">
              <a:spAutoFit/>
            </a:bodyPr>
            <a:lstStyle/>
            <a:p>
              <a:pPr marL="0" marR="0" lvl="0" indent="0" algn="ctr" defTabSz="914400" rtl="0" eaLnBrk="1" fontAlgn="auto" latinLnBrk="0" hangingPunct="1">
                <a:lnSpc>
                  <a:spcPts val="9379"/>
                </a:lnSpc>
                <a:spcBef>
                  <a:spcPts val="0"/>
                </a:spcBef>
                <a:spcAft>
                  <a:spcPts val="0"/>
                </a:spcAft>
                <a:buClrTx/>
                <a:buSzTx/>
                <a:buFontTx/>
                <a:buNone/>
                <a:tabLst/>
                <a:defRPr/>
              </a:pPr>
              <a:r>
                <a:rPr kumimoji="0" lang="en-US" sz="4500" b="1" i="0" u="none" strike="noStrike" kern="1200" cap="none" spc="341" normalizeH="0" baseline="0" noProof="0">
                  <a:ln>
                    <a:noFill/>
                  </a:ln>
                  <a:solidFill>
                    <a:srgbClr val="284353"/>
                  </a:solidFill>
                  <a:effectLst/>
                  <a:uLnTx/>
                  <a:uFillTx/>
                  <a:latin typeface="Arial" panose="020B0604020202020204" pitchFamily="34" charset="0"/>
                  <a:ea typeface="+mn-ea"/>
                  <a:cs typeface="Arial" panose="020B0604020202020204" pitchFamily="34" charset="0"/>
                </a:rPr>
                <a:t>LUYỆN TẬP 2</a:t>
              </a:r>
              <a:endParaRPr kumimoji="0" lang="en-US" sz="4500" b="1" i="0" u="none" strike="noStrike" kern="1200" cap="none" spc="341" normalizeH="0" baseline="0" noProof="0" dirty="0">
                <a:ln>
                  <a:noFill/>
                </a:ln>
                <a:solidFill>
                  <a:srgbClr val="284353"/>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34" name="Rectangle 33"/>
              <p:cNvSpPr/>
              <p:nvPr/>
            </p:nvSpPr>
            <p:spPr>
              <a:xfrm>
                <a:off x="537385" y="1638300"/>
                <a:ext cx="16989196" cy="3045064"/>
              </a:xfrm>
              <a:prstGeom prst="rect">
                <a:avLst/>
              </a:prstGeom>
            </p:spPr>
            <p:txBody>
              <a:bodyPr wrap="square">
                <a:spAutoFit/>
              </a:bodyPr>
              <a:lstStyle/>
              <a:p>
                <a:pPr algn="just">
                  <a:lnSpc>
                    <a:spcPct val="150000"/>
                  </a:lnSpc>
                </a:pPr>
                <a:r>
                  <a:rPr lang="vi-VN" sz="3600">
                    <a:solidFill>
                      <a:schemeClr val="tx1"/>
                    </a:solidFill>
                  </a:rPr>
                  <a:t>Cho hình chóp S.ABCD. Gọi M, N, P, Q lần lượt là các điểm thuộc các cạnh SA, SB, SC, SD sao cho</a:t>
                </a:r>
                <a:r>
                  <a:rPr lang="en-US" sz="3600">
                    <a:solidFill>
                      <a:schemeClr val="tx1"/>
                    </a:solidFill>
                  </a:rPr>
                  <a:t> </a:t>
                </a:r>
                <a14:m>
                  <m:oMath xmlns:m="http://schemas.openxmlformats.org/officeDocument/2006/math">
                    <m:f>
                      <m:fPr>
                        <m:ctrlPr>
                          <a:rPr lang="en-US" sz="36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𝑀𝐴</m:t>
                        </m:r>
                      </m:num>
                      <m:den>
                        <m:r>
                          <a:rPr lang="en-US" sz="36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𝑀𝑆</m:t>
                        </m:r>
                      </m:den>
                    </m:f>
                    <m:r>
                      <a:rPr lang="en-US" sz="36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𝑁𝐵</m:t>
                        </m:r>
                      </m:num>
                      <m:den>
                        <m:r>
                          <a:rPr lang="en-US" sz="36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𝑁𝑆</m:t>
                        </m:r>
                      </m:den>
                    </m:f>
                    <m:r>
                      <a:rPr lang="en-US" sz="36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𝑃𝐶</m:t>
                        </m:r>
                      </m:num>
                      <m:den>
                        <m:r>
                          <a:rPr lang="en-US" sz="3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𝑃</m:t>
                        </m:r>
                        <m:r>
                          <a:rPr lang="en-US" sz="36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𝑆</m:t>
                        </m:r>
                      </m:den>
                    </m:f>
                    <m:r>
                      <a:rPr lang="en-US" sz="36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𝑄𝐷</m:t>
                        </m:r>
                      </m:num>
                      <m:den>
                        <m:r>
                          <a:rPr lang="en-US" sz="3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𝑄</m:t>
                        </m:r>
                        <m:r>
                          <a:rPr lang="en-US" sz="36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𝑆</m:t>
                        </m:r>
                      </m:den>
                    </m:f>
                    <m:r>
                      <a:rPr lang="en-US" sz="36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60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2</m:t>
                        </m:r>
                      </m:den>
                    </m:f>
                  </m:oMath>
                </a14:m>
                <a:r>
                  <a:rPr lang="en-US" sz="3600">
                    <a:solidFill>
                      <a:schemeClr val="tx1"/>
                    </a:solidFill>
                    <a:effectLst/>
                    <a:ea typeface="Times New Roman" panose="02020603050405020304" pitchFamily="18" charset="0"/>
                  </a:rPr>
                  <a:t> </a:t>
                </a:r>
                <a:r>
                  <a:rPr lang="vi-VN" sz="3600">
                    <a:solidFill>
                      <a:schemeClr val="tx1"/>
                    </a:solidFill>
                  </a:rPr>
                  <a:t>. Chứng minh r</a:t>
                </a:r>
                <a:r>
                  <a:rPr lang="en-US" sz="3600">
                    <a:solidFill>
                      <a:schemeClr val="tx1"/>
                    </a:solidFill>
                    <a:latin typeface="Arial" panose="020B0604020202020204" pitchFamily="34" charset="0"/>
                    <a:cs typeface="Arial" panose="020B0604020202020204" pitchFamily="34" charset="0"/>
                  </a:rPr>
                  <a:t>ằ</a:t>
                </a:r>
                <a:r>
                  <a:rPr lang="vi-VN" sz="3600">
                    <a:solidFill>
                      <a:schemeClr val="tx1"/>
                    </a:solidFill>
                  </a:rPr>
                  <a:t>ng bốn điểm M, N, P, Q đồng phẳng.</a:t>
                </a:r>
              </a:p>
            </p:txBody>
          </p:sp>
        </mc:Choice>
        <mc:Fallback xmlns="">
          <p:sp>
            <p:nvSpPr>
              <p:cNvPr id="34" name="Rectangle 33"/>
              <p:cNvSpPr>
                <a:spLocks noRot="1" noChangeAspect="1" noMove="1" noResize="1" noEditPoints="1" noAdjustHandles="1" noChangeArrowheads="1" noChangeShapeType="1" noTextEdit="1"/>
              </p:cNvSpPr>
              <p:nvPr/>
            </p:nvSpPr>
            <p:spPr>
              <a:xfrm>
                <a:off x="537385" y="1638300"/>
                <a:ext cx="16989196" cy="3045064"/>
              </a:xfrm>
              <a:prstGeom prst="rect">
                <a:avLst/>
              </a:prstGeom>
              <a:blipFill>
                <a:blip r:embed="rId2"/>
                <a:stretch>
                  <a:fillRect l="-1076" r="-1112" b="-3407"/>
                </a:stretch>
              </a:blipFill>
            </p:spPr>
            <p:txBody>
              <a:bodyPr/>
              <a:lstStyle/>
              <a:p>
                <a:r>
                  <a:rPr lang="en-US">
                    <a:noFill/>
                  </a:rPr>
                  <a:t> </a:t>
                </a:r>
              </a:p>
            </p:txBody>
          </p:sp>
        </mc:Fallback>
      </mc:AlternateContent>
      <p:sp>
        <p:nvSpPr>
          <p:cNvPr id="38" name="Oval Callout 37"/>
          <p:cNvSpPr/>
          <p:nvPr/>
        </p:nvSpPr>
        <p:spPr>
          <a:xfrm>
            <a:off x="8290174" y="4604347"/>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2" name="Picture 41"/>
          <p:cNvPicPr>
            <a:picLocks noChangeAspect="1"/>
          </p:cNvPicPr>
          <p:nvPr/>
        </p:nvPicPr>
        <p:blipFill>
          <a:blip r:embed="rId3"/>
          <a:stretch>
            <a:fillRect/>
          </a:stretch>
        </p:blipFill>
        <p:spPr>
          <a:xfrm rot="21227728">
            <a:off x="16964672" y="442571"/>
            <a:ext cx="1002786" cy="1005767"/>
          </a:xfrm>
          <a:prstGeom prst="rect">
            <a:avLst/>
          </a:prstGeom>
        </p:spPr>
      </p:pic>
      <p:pic>
        <p:nvPicPr>
          <p:cNvPr id="5" name="Picture 4"/>
          <p:cNvPicPr>
            <a:picLocks noChangeAspect="1"/>
          </p:cNvPicPr>
          <p:nvPr/>
        </p:nvPicPr>
        <p:blipFill>
          <a:blip r:embed="rId4"/>
          <a:stretch>
            <a:fillRect/>
          </a:stretch>
        </p:blipFill>
        <p:spPr>
          <a:xfrm>
            <a:off x="13423761" y="3950995"/>
            <a:ext cx="4435668" cy="5804842"/>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457200" y="5676900"/>
                <a:ext cx="13639800" cy="4078937"/>
              </a:xfrm>
              <a:prstGeom prst="rect">
                <a:avLst/>
              </a:prstGeom>
            </p:spPr>
            <p:txBody>
              <a:bodyPr wrap="square">
                <a:spAutoFit/>
              </a:bodyPr>
              <a:lstStyle/>
              <a:p>
                <a:pPr>
                  <a:lnSpc>
                    <a:spcPct val="150000"/>
                  </a:lnSpc>
                  <a:spcAft>
                    <a:spcPts val="800"/>
                  </a:spcAft>
                </a:pPr>
                <a:r>
                  <a:rPr lang="en-US" sz="3600">
                    <a:latin typeface="Arial" panose="020B0604020202020204" pitchFamily="34" charset="0"/>
                    <a:ea typeface="Times New Roman" panose="02020603050405020304" pitchFamily="18" charset="0"/>
                    <a:cs typeface="Arial" panose="020B0604020202020204" pitchFamily="34" charset="0"/>
                  </a:rPr>
                  <a:t>Xét </a:t>
                </a:r>
                <a14:m>
                  <m:oMath xmlns:m="http://schemas.openxmlformats.org/officeDocument/2006/math">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600" i="1">
                        <a:effectLst/>
                        <a:latin typeface="Cambria Math" panose="02040503050406030204" pitchFamily="18" charset="0"/>
                        <a:ea typeface="Cambria Math" panose="02040503050406030204" pitchFamily="18" charset="0"/>
                        <a:cs typeface="Times New Roman" panose="02020603050405020304" pitchFamily="18" charset="0"/>
                      </a:rPr>
                      <m:t>𝑆𝐴𝐵</m:t>
                    </m:r>
                  </m:oMath>
                </a14:m>
                <a:r>
                  <a:rPr lang="en-US" sz="3600">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𝑀𝐴</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𝑀𝑆</m:t>
                        </m:r>
                      </m:den>
                    </m:f>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𝑁𝐵</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𝑁𝑆</m:t>
                        </m:r>
                      </m:den>
                    </m:f>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2</m:t>
                        </m:r>
                      </m:den>
                    </m:f>
                  </m:oMath>
                </a14:m>
                <a:r>
                  <a:rPr lang="en-US" sz="3600">
                    <a:effectLst/>
                    <a:latin typeface="Arial" panose="020B0604020202020204" pitchFamily="34" charset="0"/>
                    <a:ea typeface="Times New Roman" panose="02020603050405020304" pitchFamily="18" charset="0"/>
                    <a:cs typeface="Arial" panose="020B0604020202020204" pitchFamily="34" charset="0"/>
                  </a:rPr>
                  <a:t> hay </a:t>
                </a:r>
                <a14:m>
                  <m:oMath xmlns:m="http://schemas.openxmlformats.org/officeDocument/2006/math">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𝑆𝑀</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𝑆𝐴</m:t>
                        </m:r>
                      </m:den>
                    </m:f>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𝑆𝑁</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𝑆𝐵</m:t>
                        </m:r>
                      </m:den>
                    </m:f>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3</m:t>
                        </m:r>
                      </m:den>
                    </m:f>
                  </m:oMath>
                </a14:m>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800"/>
                  </a:spcAft>
                </a:pPr>
                <a:r>
                  <a:rPr lang="en-US" sz="3600">
                    <a:effectLst/>
                    <a:latin typeface="Arial" panose="020B0604020202020204" pitchFamily="34" charset="0"/>
                    <a:ea typeface="Times New Roman" panose="02020603050405020304" pitchFamily="18" charset="0"/>
                    <a:cs typeface="Arial" panose="020B0604020202020204" pitchFamily="34" charset="0"/>
                  </a:rPr>
                  <a:t>Suy ra MN // AB (theo định lí Thalés).</a:t>
                </a:r>
              </a:p>
              <a:p>
                <a:pPr algn="just">
                  <a:lnSpc>
                    <a:spcPct val="150000"/>
                  </a:lnSpc>
                  <a:spcAft>
                    <a:spcPts val="800"/>
                  </a:spcAft>
                </a:pPr>
                <a:r>
                  <a:rPr lang="en-US" sz="3600">
                    <a:effectLst/>
                    <a:latin typeface="Arial" panose="020B0604020202020204" pitchFamily="34" charset="0"/>
                    <a:ea typeface="Times New Roman" panose="02020603050405020304" pitchFamily="18" charset="0"/>
                    <a:cs typeface="Arial" panose="020B0604020202020204" pitchFamily="34" charset="0"/>
                  </a:rPr>
                  <a:t>Do đó MN song song với mặt phẳng (ABCD). </a:t>
                </a:r>
              </a:p>
              <a:p>
                <a:pPr algn="just">
                  <a:lnSpc>
                    <a:spcPct val="150000"/>
                  </a:lnSpc>
                  <a:spcAft>
                    <a:spcPts val="800"/>
                  </a:spcAft>
                </a:pPr>
                <a:r>
                  <a:rPr lang="en-US" sz="3600">
                    <a:effectLst/>
                    <a:latin typeface="Arial" panose="020B0604020202020204" pitchFamily="34" charset="0"/>
                    <a:ea typeface="Times New Roman" panose="02020603050405020304" pitchFamily="18" charset="0"/>
                    <a:cs typeface="Arial" panose="020B0604020202020204" pitchFamily="34" charset="0"/>
                  </a:rPr>
                  <a:t>Tương tự, NP // BC nên NP song song với mặt phẳng (ABCD). </a:t>
                </a:r>
              </a:p>
            </p:txBody>
          </p:sp>
        </mc:Choice>
        <mc:Fallback xmlns="">
          <p:sp>
            <p:nvSpPr>
              <p:cNvPr id="12" name="Rectangle 11"/>
              <p:cNvSpPr>
                <a:spLocks noRot="1" noChangeAspect="1" noMove="1" noResize="1" noEditPoints="1" noAdjustHandles="1" noChangeArrowheads="1" noChangeShapeType="1" noTextEdit="1"/>
              </p:cNvSpPr>
              <p:nvPr/>
            </p:nvSpPr>
            <p:spPr>
              <a:xfrm>
                <a:off x="457200" y="5676900"/>
                <a:ext cx="13639800" cy="4078937"/>
              </a:xfrm>
              <a:prstGeom prst="rect">
                <a:avLst/>
              </a:prstGeom>
              <a:blipFill>
                <a:blip r:embed="rId5"/>
                <a:stretch>
                  <a:fillRect l="-1340" b="-2242"/>
                </a:stretch>
              </a:blipFill>
            </p:spPr>
            <p:txBody>
              <a:bodyPr/>
              <a:lstStyle/>
              <a:p>
                <a:r>
                  <a:rPr lang="en-US">
                    <a:noFill/>
                  </a:rPr>
                  <a:t> </a:t>
                </a:r>
              </a:p>
            </p:txBody>
          </p:sp>
        </mc:Fallback>
      </mc:AlternateContent>
      <p:pic>
        <p:nvPicPr>
          <p:cNvPr id="22" name="Picture 21"/>
          <p:cNvPicPr>
            <a:picLocks noChangeAspect="1"/>
          </p:cNvPicPr>
          <p:nvPr/>
        </p:nvPicPr>
        <p:blipFill>
          <a:blip r:embed="rId6"/>
          <a:stretch>
            <a:fillRect/>
          </a:stretch>
        </p:blipFill>
        <p:spPr>
          <a:xfrm>
            <a:off x="16913258" y="9251091"/>
            <a:ext cx="1279774" cy="1570502"/>
          </a:xfrm>
          <a:prstGeom prst="rect">
            <a:avLst/>
          </a:prstGeom>
        </p:spPr>
      </p:pic>
    </p:spTree>
    <p:extLst>
      <p:ext uri="{BB962C8B-B14F-4D97-AF65-F5344CB8AC3E}">
        <p14:creationId xmlns:p14="http://schemas.microsoft.com/office/powerpoint/2010/main" val="1810255707"/>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up)">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fade">
                                      <p:cBhvr>
                                        <p:cTn id="26" dur="500"/>
                                        <p:tgtEl>
                                          <p:spTgt spid="12">
                                            <p:txEl>
                                              <p:pRg st="0" end="0"/>
                                            </p:txEl>
                                          </p:spTgt>
                                        </p:tgtEl>
                                      </p:cBhvr>
                                    </p:animEffect>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12">
                                            <p:txEl>
                                              <p:pRg st="1" end="1"/>
                                            </p:txEl>
                                          </p:spTgt>
                                        </p:tgtEl>
                                        <p:attrNameLst>
                                          <p:attrName>style.visibility</p:attrName>
                                        </p:attrNameLst>
                                      </p:cBhvr>
                                      <p:to>
                                        <p:strVal val="visible"/>
                                      </p:to>
                                    </p:set>
                                    <p:animEffect transition="in" filter="wipe(down)">
                                      <p:cBhvr>
                                        <p:cTn id="30" dur="500"/>
                                        <p:tgtEl>
                                          <p:spTgt spid="12">
                                            <p:txEl>
                                              <p:pRg st="1" end="1"/>
                                            </p:txEl>
                                          </p:spTgt>
                                        </p:tgtEl>
                                      </p:cBhvr>
                                    </p:animEffect>
                                  </p:childTnLst>
                                </p:cTn>
                              </p:par>
                            </p:childTnLst>
                          </p:cTn>
                        </p:par>
                        <p:par>
                          <p:cTn id="31" fill="hold">
                            <p:stCondLst>
                              <p:cond delay="1000"/>
                            </p:stCondLst>
                            <p:childTnLst>
                              <p:par>
                                <p:cTn id="32" presetID="14" presetClass="entr" presetSubtype="10" fill="hold" nodeType="afterEffect">
                                  <p:stCondLst>
                                    <p:cond delay="0"/>
                                  </p:stCondLst>
                                  <p:childTnLst>
                                    <p:set>
                                      <p:cBhvr>
                                        <p:cTn id="33"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34" dur="500"/>
                                        <p:tgtEl>
                                          <p:spTgt spid="12">
                                            <p:txEl>
                                              <p:pRg st="2" end="2"/>
                                            </p:txEl>
                                          </p:spTgt>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12">
                                            <p:txEl>
                                              <p:pRg st="3" end="3"/>
                                            </p:txEl>
                                          </p:spTgt>
                                        </p:tgtEl>
                                        <p:attrNameLst>
                                          <p:attrName>style.visibility</p:attrName>
                                        </p:attrNameLst>
                                      </p:cBhvr>
                                      <p:to>
                                        <p:strVal val="visible"/>
                                      </p:to>
                                    </p:set>
                                    <p:animEffect transition="in" filter="fade">
                                      <p:cBhvr>
                                        <p:cTn id="38"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04537" y="234596"/>
            <a:ext cx="17790272" cy="98017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Oval Callout 37"/>
          <p:cNvSpPr/>
          <p:nvPr/>
        </p:nvSpPr>
        <p:spPr>
          <a:xfrm>
            <a:off x="990600" y="794556"/>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2" name="Picture 41"/>
          <p:cNvPicPr>
            <a:picLocks noChangeAspect="1"/>
          </p:cNvPicPr>
          <p:nvPr/>
        </p:nvPicPr>
        <p:blipFill>
          <a:blip r:embed="rId2"/>
          <a:stretch>
            <a:fillRect/>
          </a:stretch>
        </p:blipFill>
        <p:spPr>
          <a:xfrm rot="21227728">
            <a:off x="16964672" y="442571"/>
            <a:ext cx="1002786" cy="1005767"/>
          </a:xfrm>
          <a:prstGeom prst="rect">
            <a:avLst/>
          </a:prstGeom>
        </p:spPr>
      </p:pic>
      <p:pic>
        <p:nvPicPr>
          <p:cNvPr id="5" name="Picture 4"/>
          <p:cNvPicPr>
            <a:picLocks noChangeAspect="1"/>
          </p:cNvPicPr>
          <p:nvPr/>
        </p:nvPicPr>
        <p:blipFill>
          <a:blip r:embed="rId3"/>
          <a:stretch>
            <a:fillRect/>
          </a:stretch>
        </p:blipFill>
        <p:spPr>
          <a:xfrm>
            <a:off x="838200" y="2324100"/>
            <a:ext cx="4724400" cy="6182698"/>
          </a:xfrm>
          <a:prstGeom prst="rect">
            <a:avLst/>
          </a:prstGeom>
        </p:spPr>
      </p:pic>
      <p:sp>
        <p:nvSpPr>
          <p:cNvPr id="12" name="Rectangle 11"/>
          <p:cNvSpPr/>
          <p:nvPr/>
        </p:nvSpPr>
        <p:spPr>
          <a:xfrm>
            <a:off x="5867400" y="1813004"/>
            <a:ext cx="11353800" cy="76738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Vậy mặt phẳng (MNP) chứa hai đường thẳng cắt nhau MN và NP cùng song song với mặt phẳng (ABCD) nên mặt phẳng (MNP) song song với mặt phẳng (ABCD). Lập lập tương tự ta có mặt phẳng (MPQ) cũng song song với mặt phẳng (ABCD).</a:t>
            </a: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Hai mặt phẳng (MNP) và (MPQ) cùng đi qua điểm M và cùng song song với mặt phẳng (ABCD) nên hai mặt phẳng đó trùng nhau, tức là bốn điểm M, N, P, Q     đồng phẳng.</a:t>
            </a:r>
          </a:p>
        </p:txBody>
      </p:sp>
      <p:pic>
        <p:nvPicPr>
          <p:cNvPr id="13" name="Picture 12"/>
          <p:cNvPicPr>
            <a:picLocks noChangeAspect="1"/>
          </p:cNvPicPr>
          <p:nvPr/>
        </p:nvPicPr>
        <p:blipFill>
          <a:blip r:embed="rId4"/>
          <a:stretch>
            <a:fillRect/>
          </a:stretch>
        </p:blipFill>
        <p:spPr>
          <a:xfrm rot="10986302">
            <a:off x="54810" y="8646395"/>
            <a:ext cx="1871581" cy="2296751"/>
          </a:xfrm>
          <a:prstGeom prst="rect">
            <a:avLst/>
          </a:prstGeom>
        </p:spPr>
      </p:pic>
    </p:spTree>
    <p:extLst>
      <p:ext uri="{BB962C8B-B14F-4D97-AF65-F5344CB8AC3E}">
        <p14:creationId xmlns:p14="http://schemas.microsoft.com/office/powerpoint/2010/main" val="253061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 calcmode="lin" valueType="num">
                                      <p:cBhvr additive="base">
                                        <p:cTn id="19"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sp>
        <p:nvSpPr>
          <p:cNvPr id="11" name="Rectangle 10"/>
          <p:cNvSpPr/>
          <p:nvPr/>
        </p:nvSpPr>
        <p:spPr>
          <a:xfrm>
            <a:off x="272716" y="206542"/>
            <a:ext cx="17754600" cy="9829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6"/>
          <p:cNvGrpSpPr/>
          <p:nvPr/>
        </p:nvGrpSpPr>
        <p:grpSpPr>
          <a:xfrm>
            <a:off x="6717113" y="9677400"/>
            <a:ext cx="4714152" cy="451619"/>
            <a:chOff x="0" y="0"/>
            <a:chExt cx="1241587" cy="118945"/>
          </a:xfrm>
        </p:grpSpPr>
        <p:sp>
          <p:nvSpPr>
            <p:cNvPr id="7" name="Freeform 7"/>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2"/>
          <p:cNvGrpSpPr/>
          <p:nvPr/>
        </p:nvGrpSpPr>
        <p:grpSpPr>
          <a:xfrm>
            <a:off x="457200" y="718754"/>
            <a:ext cx="4876802" cy="1402045"/>
            <a:chOff x="3215466" y="3134246"/>
            <a:chExt cx="4876802" cy="1402045"/>
          </a:xfrm>
        </p:grpSpPr>
        <p:grpSp>
          <p:nvGrpSpPr>
            <p:cNvPr id="2" name="Group 2"/>
            <p:cNvGrpSpPr/>
            <p:nvPr/>
          </p:nvGrpSpPr>
          <p:grpSpPr>
            <a:xfrm>
              <a:off x="3215466" y="3134246"/>
              <a:ext cx="4876802" cy="1399655"/>
              <a:chOff x="0" y="-38100"/>
              <a:chExt cx="2048569" cy="1900881"/>
            </a:xfrm>
          </p:grpSpPr>
          <p:sp>
            <p:nvSpPr>
              <p:cNvPr id="3" name="Freeform 3"/>
              <p:cNvSpPr/>
              <p:nvPr/>
            </p:nvSpPr>
            <p:spPr>
              <a:xfrm>
                <a:off x="88161" y="310464"/>
                <a:ext cx="1960408" cy="1552317"/>
              </a:xfrm>
              <a:custGeom>
                <a:avLst/>
                <a:gdLst/>
                <a:ahLst/>
                <a:cxnLst/>
                <a:rect l="l" t="t" r="r" b="b"/>
                <a:pathLst>
                  <a:path w="2170275" h="1966268">
                    <a:moveTo>
                      <a:pt x="0" y="0"/>
                    </a:moveTo>
                    <a:lnTo>
                      <a:pt x="2170275" y="0"/>
                    </a:lnTo>
                    <a:lnTo>
                      <a:pt x="2170275" y="1966268"/>
                    </a:lnTo>
                    <a:lnTo>
                      <a:pt x="0" y="1966268"/>
                    </a:lnTo>
                    <a:close/>
                  </a:path>
                </a:pathLst>
              </a:custGeom>
              <a:solidFill>
                <a:srgbClr val="FFF9E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Rectangle 31"/>
            <p:cNvSpPr/>
            <p:nvPr/>
          </p:nvSpPr>
          <p:spPr>
            <a:xfrm>
              <a:off x="3628524" y="3238500"/>
              <a:ext cx="4406271" cy="1297791"/>
            </a:xfrm>
            <a:prstGeom prst="rect">
              <a:avLst/>
            </a:prstGeom>
          </p:spPr>
          <p:txBody>
            <a:bodyPr wrap="none">
              <a:spAutoFit/>
            </a:bodyPr>
            <a:lstStyle/>
            <a:p>
              <a:pPr marL="0" marR="0" lvl="0" indent="0" algn="ctr" defTabSz="914400" rtl="0" eaLnBrk="1" fontAlgn="auto" latinLnBrk="0" hangingPunct="1">
                <a:lnSpc>
                  <a:spcPts val="9379"/>
                </a:lnSpc>
                <a:spcBef>
                  <a:spcPts val="0"/>
                </a:spcBef>
                <a:spcAft>
                  <a:spcPts val="0"/>
                </a:spcAft>
                <a:buClrTx/>
                <a:buSzTx/>
                <a:buFontTx/>
                <a:buNone/>
                <a:tabLst/>
                <a:defRPr/>
              </a:pPr>
              <a:r>
                <a:rPr kumimoji="0" lang="en-US" sz="4500" b="1" i="0" u="none" strike="noStrike" kern="1200" cap="none" spc="341" normalizeH="0" baseline="0" noProof="0">
                  <a:ln>
                    <a:noFill/>
                  </a:ln>
                  <a:solidFill>
                    <a:srgbClr val="284353"/>
                  </a:solidFill>
                  <a:effectLst/>
                  <a:uLnTx/>
                  <a:uFillTx/>
                  <a:latin typeface="Arial" panose="020B0604020202020204" pitchFamily="34" charset="0"/>
                  <a:ea typeface="+mn-ea"/>
                  <a:cs typeface="Arial" panose="020B0604020202020204" pitchFamily="34" charset="0"/>
                </a:rPr>
                <a:t>LUYỆN TẬP 3</a:t>
              </a:r>
              <a:endParaRPr kumimoji="0" lang="en-US" sz="4500" b="1" i="0" u="none" strike="noStrike" kern="1200" cap="none" spc="341" normalizeH="0" baseline="0" noProof="0" dirty="0">
                <a:ln>
                  <a:noFill/>
                </a:ln>
                <a:solidFill>
                  <a:srgbClr val="284353"/>
                </a:solidFill>
                <a:effectLst/>
                <a:uLnTx/>
                <a:uFillTx/>
                <a:latin typeface="Arial" panose="020B0604020202020204" pitchFamily="34" charset="0"/>
                <a:ea typeface="+mn-ea"/>
                <a:cs typeface="Arial" panose="020B0604020202020204" pitchFamily="34" charset="0"/>
              </a:endParaRPr>
            </a:p>
          </p:txBody>
        </p:sp>
      </p:grpSp>
      <p:sp>
        <p:nvSpPr>
          <p:cNvPr id="34" name="Rectangle 33"/>
          <p:cNvSpPr/>
          <p:nvPr/>
        </p:nvSpPr>
        <p:spPr>
          <a:xfrm>
            <a:off x="5529164" y="677760"/>
            <a:ext cx="12253510" cy="1738296"/>
          </a:xfrm>
          <a:prstGeom prst="rect">
            <a:avLst/>
          </a:prstGeom>
        </p:spPr>
        <p:txBody>
          <a:bodyPr wrap="square">
            <a:spAutoFit/>
          </a:bodyPr>
          <a:lstStyle/>
          <a:p>
            <a:pPr lvl="0" algn="just">
              <a:lnSpc>
                <a:spcPct val="150000"/>
              </a:lnSpc>
              <a:defRPr/>
            </a:pPr>
            <a:r>
              <a:rPr lang="en-US" sz="3800">
                <a:latin typeface="Arial" panose="020B0604020202020204" pitchFamily="34" charset="0"/>
              </a:rPr>
              <a:t>Trong Ví dụ 3, hãy xác định giao tuyến của mặt phẳng (EMQ) và mặt phẳng (ABCD).</a:t>
            </a:r>
          </a:p>
        </p:txBody>
      </p:sp>
      <p:pic>
        <p:nvPicPr>
          <p:cNvPr id="42" name="Picture 41"/>
          <p:cNvPicPr>
            <a:picLocks noChangeAspect="1"/>
          </p:cNvPicPr>
          <p:nvPr/>
        </p:nvPicPr>
        <p:blipFill>
          <a:blip r:embed="rId2"/>
          <a:stretch>
            <a:fillRect/>
          </a:stretch>
        </p:blipFill>
        <p:spPr>
          <a:xfrm rot="21227728">
            <a:off x="17233800" y="9115689"/>
            <a:ext cx="1002786" cy="1005767"/>
          </a:xfrm>
          <a:prstGeom prst="rect">
            <a:avLst/>
          </a:prstGeom>
        </p:spPr>
      </p:pic>
      <p:pic>
        <p:nvPicPr>
          <p:cNvPr id="5" name="Picture 4"/>
          <p:cNvPicPr>
            <a:picLocks noChangeAspect="1"/>
          </p:cNvPicPr>
          <p:nvPr/>
        </p:nvPicPr>
        <p:blipFill>
          <a:blip r:embed="rId3"/>
          <a:stretch>
            <a:fillRect/>
          </a:stretch>
        </p:blipFill>
        <p:spPr>
          <a:xfrm>
            <a:off x="838174" y="3749801"/>
            <a:ext cx="5105426" cy="5927599"/>
          </a:xfrm>
          <a:prstGeom prst="rect">
            <a:avLst/>
          </a:prstGeom>
        </p:spPr>
      </p:pic>
      <p:sp>
        <p:nvSpPr>
          <p:cNvPr id="12" name="Rectangle 11"/>
          <p:cNvSpPr/>
          <p:nvPr/>
        </p:nvSpPr>
        <p:spPr>
          <a:xfrm>
            <a:off x="6505074" y="4477583"/>
            <a:ext cx="10944726" cy="4247317"/>
          </a:xfrm>
          <a:prstGeom prst="rect">
            <a:avLst/>
          </a:prstGeom>
        </p:spPr>
        <p:txBody>
          <a:bodyPr wrap="square">
            <a:spAutoFit/>
          </a:bodyPr>
          <a:lstStyle/>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Trong Ví dụ 2, ta đã chứng minh được hai mặt phẳng (MNPQ) và (ABCD) song song với nhau. </a:t>
            </a:r>
          </a:p>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Vì vậy hai giao tuyến của mặt phẳng (EMQ) với hai mặt phẳng (MNPQ) và (ABCD) song song với nhau. </a:t>
            </a:r>
          </a:p>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Ta có (EMQ) ∩ (MNPQ) = MQ. </a:t>
            </a:r>
            <a:endParaRPr lang="en-US" sz="360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4"/>
          <a:stretch>
            <a:fillRect/>
          </a:stretch>
        </p:blipFill>
        <p:spPr>
          <a:xfrm rot="13605436">
            <a:off x="16562635" y="2508403"/>
            <a:ext cx="1534457" cy="1605827"/>
          </a:xfrm>
          <a:prstGeom prst="rect">
            <a:avLst/>
          </a:prstGeom>
        </p:spPr>
      </p:pic>
      <p:sp>
        <p:nvSpPr>
          <p:cNvPr id="23" name="Oval Callout 22"/>
          <p:cNvSpPr/>
          <p:nvPr/>
        </p:nvSpPr>
        <p:spPr>
          <a:xfrm>
            <a:off x="8269218" y="2984679"/>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5797917"/>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0-#ppt_w/2"/>
                                          </p:val>
                                        </p:tav>
                                        <p:tav tm="100000">
                                          <p:val>
                                            <p:strVal val="#ppt_x"/>
                                          </p:val>
                                        </p:tav>
                                      </p:tavLst>
                                    </p:anim>
                                    <p:anim calcmode="lin" valueType="num">
                                      <p:cBhvr additive="base">
                                        <p:cTn id="12"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2" grpId="0"/>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sp>
        <p:nvSpPr>
          <p:cNvPr id="11" name="Rectangle 10"/>
          <p:cNvSpPr/>
          <p:nvPr/>
        </p:nvSpPr>
        <p:spPr>
          <a:xfrm>
            <a:off x="272716" y="206542"/>
            <a:ext cx="17754600" cy="9829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6"/>
          <p:cNvGrpSpPr/>
          <p:nvPr/>
        </p:nvGrpSpPr>
        <p:grpSpPr>
          <a:xfrm>
            <a:off x="6721641" y="9715500"/>
            <a:ext cx="4714152" cy="451619"/>
            <a:chOff x="0" y="0"/>
            <a:chExt cx="1241587" cy="118945"/>
          </a:xfrm>
        </p:grpSpPr>
        <p:sp>
          <p:nvSpPr>
            <p:cNvPr id="7" name="Freeform 7"/>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2"/>
          <p:cNvGrpSpPr/>
          <p:nvPr/>
        </p:nvGrpSpPr>
        <p:grpSpPr>
          <a:xfrm>
            <a:off x="457200" y="718754"/>
            <a:ext cx="4876802" cy="1402045"/>
            <a:chOff x="3215466" y="3134246"/>
            <a:chExt cx="4876802" cy="1402045"/>
          </a:xfrm>
        </p:grpSpPr>
        <p:grpSp>
          <p:nvGrpSpPr>
            <p:cNvPr id="2" name="Group 2"/>
            <p:cNvGrpSpPr/>
            <p:nvPr/>
          </p:nvGrpSpPr>
          <p:grpSpPr>
            <a:xfrm>
              <a:off x="3215466" y="3134246"/>
              <a:ext cx="4876802" cy="1399655"/>
              <a:chOff x="0" y="-38100"/>
              <a:chExt cx="2048569" cy="1900881"/>
            </a:xfrm>
          </p:grpSpPr>
          <p:sp>
            <p:nvSpPr>
              <p:cNvPr id="3" name="Freeform 3"/>
              <p:cNvSpPr/>
              <p:nvPr/>
            </p:nvSpPr>
            <p:spPr>
              <a:xfrm>
                <a:off x="88161" y="310464"/>
                <a:ext cx="1960408" cy="1552317"/>
              </a:xfrm>
              <a:custGeom>
                <a:avLst/>
                <a:gdLst/>
                <a:ahLst/>
                <a:cxnLst/>
                <a:rect l="l" t="t" r="r" b="b"/>
                <a:pathLst>
                  <a:path w="2170275" h="1966268">
                    <a:moveTo>
                      <a:pt x="0" y="0"/>
                    </a:moveTo>
                    <a:lnTo>
                      <a:pt x="2170275" y="0"/>
                    </a:lnTo>
                    <a:lnTo>
                      <a:pt x="2170275" y="1966268"/>
                    </a:lnTo>
                    <a:lnTo>
                      <a:pt x="0" y="1966268"/>
                    </a:lnTo>
                    <a:close/>
                  </a:path>
                </a:pathLst>
              </a:custGeom>
              <a:solidFill>
                <a:srgbClr val="FFF9E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Rectangle 31"/>
            <p:cNvSpPr/>
            <p:nvPr/>
          </p:nvSpPr>
          <p:spPr>
            <a:xfrm>
              <a:off x="3628524" y="3238500"/>
              <a:ext cx="4406271" cy="1297791"/>
            </a:xfrm>
            <a:prstGeom prst="rect">
              <a:avLst/>
            </a:prstGeom>
          </p:spPr>
          <p:txBody>
            <a:bodyPr wrap="none">
              <a:spAutoFit/>
            </a:bodyPr>
            <a:lstStyle/>
            <a:p>
              <a:pPr marL="0" marR="0" lvl="0" indent="0" algn="ctr" defTabSz="914400" rtl="0" eaLnBrk="1" fontAlgn="auto" latinLnBrk="0" hangingPunct="1">
                <a:lnSpc>
                  <a:spcPts val="9379"/>
                </a:lnSpc>
                <a:spcBef>
                  <a:spcPts val="0"/>
                </a:spcBef>
                <a:spcAft>
                  <a:spcPts val="0"/>
                </a:spcAft>
                <a:buClrTx/>
                <a:buSzTx/>
                <a:buFontTx/>
                <a:buNone/>
                <a:tabLst/>
                <a:defRPr/>
              </a:pPr>
              <a:r>
                <a:rPr kumimoji="0" lang="en-US" sz="4500" b="1" i="0" u="none" strike="noStrike" kern="1200" cap="none" spc="341" normalizeH="0" baseline="0" noProof="0">
                  <a:ln>
                    <a:noFill/>
                  </a:ln>
                  <a:solidFill>
                    <a:srgbClr val="284353"/>
                  </a:solidFill>
                  <a:effectLst/>
                  <a:uLnTx/>
                  <a:uFillTx/>
                  <a:latin typeface="Arial" panose="020B0604020202020204" pitchFamily="34" charset="0"/>
                  <a:ea typeface="+mn-ea"/>
                  <a:cs typeface="Arial" panose="020B0604020202020204" pitchFamily="34" charset="0"/>
                </a:rPr>
                <a:t>LUYỆN TẬP 3</a:t>
              </a:r>
              <a:endParaRPr kumimoji="0" lang="en-US" sz="4500" b="1" i="0" u="none" strike="noStrike" kern="1200" cap="none" spc="341" normalizeH="0" baseline="0" noProof="0" dirty="0">
                <a:ln>
                  <a:noFill/>
                </a:ln>
                <a:solidFill>
                  <a:srgbClr val="284353"/>
                </a:solidFill>
                <a:effectLst/>
                <a:uLnTx/>
                <a:uFillTx/>
                <a:latin typeface="Arial" panose="020B0604020202020204" pitchFamily="34" charset="0"/>
                <a:ea typeface="+mn-ea"/>
                <a:cs typeface="Arial" panose="020B0604020202020204" pitchFamily="34" charset="0"/>
              </a:endParaRPr>
            </a:p>
          </p:txBody>
        </p:sp>
      </p:grpSp>
      <p:sp>
        <p:nvSpPr>
          <p:cNvPr id="34" name="Rectangle 33"/>
          <p:cNvSpPr/>
          <p:nvPr/>
        </p:nvSpPr>
        <p:spPr>
          <a:xfrm>
            <a:off x="5529164" y="677760"/>
            <a:ext cx="12253510" cy="17382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Trong Ví dụ 3, hãy xác định giao tuyến của mặt phẳng (EMQ) và mặt phẳng (ABCD).</a:t>
            </a:r>
          </a:p>
        </p:txBody>
      </p:sp>
      <p:sp>
        <p:nvSpPr>
          <p:cNvPr id="38" name="Oval Callout 37"/>
          <p:cNvSpPr/>
          <p:nvPr/>
        </p:nvSpPr>
        <p:spPr>
          <a:xfrm>
            <a:off x="8269218" y="2984679"/>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2"/>
          <a:stretch>
            <a:fillRect/>
          </a:stretch>
        </p:blipFill>
        <p:spPr>
          <a:xfrm>
            <a:off x="838174" y="3749801"/>
            <a:ext cx="5105426" cy="5927599"/>
          </a:xfrm>
          <a:prstGeom prst="rect">
            <a:avLst/>
          </a:prstGeom>
        </p:spPr>
      </p:pic>
      <p:sp>
        <p:nvSpPr>
          <p:cNvPr id="12" name="Rectangle 11"/>
          <p:cNvSpPr/>
          <p:nvPr/>
        </p:nvSpPr>
        <p:spPr>
          <a:xfrm>
            <a:off x="6270458" y="4317980"/>
            <a:ext cx="11026942" cy="341632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Trong mặt phẳng (MEQ), qua E vẽ đường thẳng song song với MQ cắt CD tại H (EH // MQ // AD) thì đường thẳng EH là giao tuyến của hai mặt phẳng (EMQ) và mặt phẳng (ABCD).</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6" name="Picture 15"/>
          <p:cNvPicPr>
            <a:picLocks noChangeAspect="1"/>
          </p:cNvPicPr>
          <p:nvPr/>
        </p:nvPicPr>
        <p:blipFill>
          <a:blip r:embed="rId3"/>
          <a:stretch>
            <a:fillRect/>
          </a:stretch>
        </p:blipFill>
        <p:spPr>
          <a:xfrm rot="21227728">
            <a:off x="17233800" y="9115689"/>
            <a:ext cx="1002786" cy="1005767"/>
          </a:xfrm>
          <a:prstGeom prst="rect">
            <a:avLst/>
          </a:prstGeom>
        </p:spPr>
      </p:pic>
      <p:pic>
        <p:nvPicPr>
          <p:cNvPr id="9" name="Picture 8"/>
          <p:cNvPicPr>
            <a:picLocks noChangeAspect="1"/>
          </p:cNvPicPr>
          <p:nvPr/>
        </p:nvPicPr>
        <p:blipFill>
          <a:blip r:embed="rId4"/>
          <a:stretch>
            <a:fillRect/>
          </a:stretch>
        </p:blipFill>
        <p:spPr>
          <a:xfrm rot="13605436">
            <a:off x="16562635" y="2508403"/>
            <a:ext cx="1534457" cy="1605827"/>
          </a:xfrm>
          <a:prstGeom prst="rect">
            <a:avLst/>
          </a:prstGeom>
        </p:spPr>
      </p:pic>
    </p:spTree>
    <p:extLst>
      <p:ext uri="{BB962C8B-B14F-4D97-AF65-F5344CB8AC3E}">
        <p14:creationId xmlns:p14="http://schemas.microsoft.com/office/powerpoint/2010/main" val="2551562346"/>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1752600" y="-1028700"/>
            <a:ext cx="2954947" cy="11805595"/>
            <a:chOff x="0" y="0"/>
            <a:chExt cx="1558177" cy="3109293"/>
          </a:xfrm>
        </p:grpSpPr>
        <p:sp>
          <p:nvSpPr>
            <p:cNvPr id="7" name="Freeform 7"/>
            <p:cNvSpPr/>
            <p:nvPr/>
          </p:nvSpPr>
          <p:spPr>
            <a:xfrm>
              <a:off x="0" y="0"/>
              <a:ext cx="1558177" cy="3109293"/>
            </a:xfrm>
            <a:custGeom>
              <a:avLst/>
              <a:gdLst/>
              <a:ahLst/>
              <a:cxnLst/>
              <a:rect l="l" t="t" r="r" b="b"/>
              <a:pathLst>
                <a:path w="1558177" h="3109293">
                  <a:moveTo>
                    <a:pt x="0" y="0"/>
                  </a:moveTo>
                  <a:lnTo>
                    <a:pt x="1558177" y="0"/>
                  </a:lnTo>
                  <a:lnTo>
                    <a:pt x="1558177" y="3109293"/>
                  </a:lnTo>
                  <a:lnTo>
                    <a:pt x="0" y="3109293"/>
                  </a:lnTo>
                  <a:close/>
                </a:path>
              </a:pathLst>
            </a:custGeom>
            <a:solidFill>
              <a:srgbClr val="F9DA88"/>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Group 34"/>
          <p:cNvGrpSpPr/>
          <p:nvPr/>
        </p:nvGrpSpPr>
        <p:grpSpPr>
          <a:xfrm>
            <a:off x="1764633" y="465919"/>
            <a:ext cx="4255167" cy="1172381"/>
            <a:chOff x="6897194" y="1181100"/>
            <a:chExt cx="9928723" cy="1172381"/>
          </a:xfrm>
        </p:grpSpPr>
        <p:sp>
          <p:nvSpPr>
            <p:cNvPr id="38" name="Freeform 3"/>
            <p:cNvSpPr/>
            <p:nvPr/>
          </p:nvSpPr>
          <p:spPr>
            <a:xfrm>
              <a:off x="6897194" y="1181100"/>
              <a:ext cx="9217526" cy="117238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37" name="Rectangle 36"/>
            <p:cNvSpPr/>
            <p:nvPr/>
          </p:nvSpPr>
          <p:spPr>
            <a:xfrm>
              <a:off x="7567267" y="1398390"/>
              <a:ext cx="9258650" cy="73866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200" b="1" i="0" u="none" strike="noStrike" kern="1200" cap="none" spc="0" normalizeH="0" baseline="0" noProof="0">
                  <a:ln>
                    <a:noFill/>
                  </a:ln>
                  <a:solidFill>
                    <a:prstClr val="white"/>
                  </a:solidFill>
                  <a:effectLst/>
                  <a:uLnTx/>
                  <a:uFillTx/>
                  <a:latin typeface="Arial" panose="020B0604020202020204" pitchFamily="34" charset="0"/>
                  <a:ea typeface="+mn-ea"/>
                  <a:cs typeface="+mn-cs"/>
                </a:rPr>
                <a:t>VẬN</a:t>
              </a:r>
              <a:r>
                <a:rPr kumimoji="0" lang="en-US" altLang="en-US" sz="4200" b="1" i="0" u="none" strike="noStrike" kern="1200" cap="none" spc="0" normalizeH="0" noProof="0">
                  <a:ln>
                    <a:noFill/>
                  </a:ln>
                  <a:solidFill>
                    <a:prstClr val="white"/>
                  </a:solidFill>
                  <a:effectLst/>
                  <a:uLnTx/>
                  <a:uFillTx/>
                  <a:latin typeface="Arial" panose="020B0604020202020204" pitchFamily="34" charset="0"/>
                  <a:ea typeface="+mn-ea"/>
                  <a:cs typeface="+mn-cs"/>
                </a:rPr>
                <a:t> DỤNG 1</a:t>
              </a:r>
              <a:endParaRPr kumimoji="0" lang="en-US" altLang="en-US" sz="4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40" name="Rectangle 39"/>
          <p:cNvSpPr/>
          <p:nvPr/>
        </p:nvSpPr>
        <p:spPr>
          <a:xfrm>
            <a:off x="1676400" y="1861769"/>
            <a:ext cx="16098254" cy="3686266"/>
          </a:xfrm>
          <a:prstGeom prst="rect">
            <a:avLst/>
          </a:prstGeom>
        </p:spPr>
        <p:txBody>
          <a:bodyPr wrap="square">
            <a:spAutoFit/>
          </a:bodyPr>
          <a:lstStyle/>
          <a:p>
            <a:pPr lvl="0" algn="just">
              <a:lnSpc>
                <a:spcPct val="150000"/>
              </a:lnSpc>
              <a:spcAft>
                <a:spcPts val="800"/>
              </a:spcAft>
            </a:pPr>
            <a:r>
              <a:rPr lang="vi-VN" sz="4000">
                <a:solidFill>
                  <a:srgbClr val="000000"/>
                </a:solidFill>
                <a:ea typeface="Calibri" panose="020F0502020204030204" pitchFamily="34" charset="0"/>
                <a:cs typeface="Times New Roman" panose="02020603050405020304" pitchFamily="18" charset="0"/>
              </a:rPr>
              <a:t>Một chiếc bàn có phần chân là hai khung sắt hình chữ nhật có thể xoay quanh một trục như trong Hình 4.43. Khi mặt bàn được đặt lên phần chân bàn thì mặt bàn luôn song song với mặt đất. Hãy giải thích tại sao</a:t>
            </a:r>
            <a:r>
              <a:rPr lang="en-US" sz="4000">
                <a:solidFill>
                  <a:srgbClr val="000000"/>
                </a:solidFill>
                <a:ea typeface="Calibri" panose="020F0502020204030204" pitchFamily="34" charset="0"/>
                <a:cs typeface="Times New Roman" panose="02020603050405020304" pitchFamily="18" charset="0"/>
              </a:rPr>
              <a:t>.</a:t>
            </a:r>
            <a:endParaRPr lang="vi-VN" sz="4000">
              <a:solidFill>
                <a:srgbClr val="000000"/>
              </a:solidFill>
              <a:ea typeface="Calibri" panose="020F0502020204030204" pitchFamily="34" charset="0"/>
              <a:cs typeface="Times New Roman" panose="02020603050405020304" pitchFamily="18" charset="0"/>
            </a:endParaRPr>
          </a:p>
        </p:txBody>
      </p:sp>
      <p:pic>
        <p:nvPicPr>
          <p:cNvPr id="50" name="Picture 49"/>
          <p:cNvPicPr>
            <a:picLocks noChangeAspect="1"/>
          </p:cNvPicPr>
          <p:nvPr/>
        </p:nvPicPr>
        <p:blipFill>
          <a:blip r:embed="rId2"/>
          <a:stretch>
            <a:fillRect/>
          </a:stretch>
        </p:blipFill>
        <p:spPr>
          <a:xfrm>
            <a:off x="15458340" y="8039100"/>
            <a:ext cx="2240113" cy="2133600"/>
          </a:xfrm>
          <a:prstGeom prst="rect">
            <a:avLst/>
          </a:prstGeom>
        </p:spPr>
      </p:pic>
      <p:pic>
        <p:nvPicPr>
          <p:cNvPr id="2" name="Picture 1"/>
          <p:cNvPicPr>
            <a:picLocks noChangeAspect="1"/>
          </p:cNvPicPr>
          <p:nvPr/>
        </p:nvPicPr>
        <p:blipFill>
          <a:blip r:embed="rId3"/>
          <a:stretch>
            <a:fillRect/>
          </a:stretch>
        </p:blipFill>
        <p:spPr>
          <a:xfrm>
            <a:off x="6962919" y="5295900"/>
            <a:ext cx="5372815" cy="4689003"/>
          </a:xfrm>
          <a:prstGeom prst="rect">
            <a:avLst/>
          </a:prstGeom>
        </p:spPr>
      </p:pic>
      <p:pic>
        <p:nvPicPr>
          <p:cNvPr id="22" name="Picture 21"/>
          <p:cNvPicPr>
            <a:picLocks noChangeAspect="1"/>
          </p:cNvPicPr>
          <p:nvPr/>
        </p:nvPicPr>
        <p:blipFill>
          <a:blip r:embed="rId4"/>
          <a:stretch>
            <a:fillRect/>
          </a:stretch>
        </p:blipFill>
        <p:spPr>
          <a:xfrm>
            <a:off x="228600" y="8067407"/>
            <a:ext cx="865707" cy="1960034"/>
          </a:xfrm>
          <a:prstGeom prst="rect">
            <a:avLst/>
          </a:prstGeom>
        </p:spPr>
      </p:pic>
    </p:spTree>
    <p:extLst>
      <p:ext uri="{BB962C8B-B14F-4D97-AF65-F5344CB8AC3E}">
        <p14:creationId xmlns:p14="http://schemas.microsoft.com/office/powerpoint/2010/main" val="2317916840"/>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1752600" y="-1028700"/>
            <a:ext cx="2954947" cy="11805595"/>
            <a:chOff x="0" y="0"/>
            <a:chExt cx="1558177" cy="3109293"/>
          </a:xfrm>
        </p:grpSpPr>
        <p:sp>
          <p:nvSpPr>
            <p:cNvPr id="7" name="Freeform 7"/>
            <p:cNvSpPr/>
            <p:nvPr/>
          </p:nvSpPr>
          <p:spPr>
            <a:xfrm>
              <a:off x="0" y="0"/>
              <a:ext cx="1558177" cy="3109293"/>
            </a:xfrm>
            <a:custGeom>
              <a:avLst/>
              <a:gdLst/>
              <a:ahLst/>
              <a:cxnLst/>
              <a:rect l="l" t="t" r="r" b="b"/>
              <a:pathLst>
                <a:path w="1558177" h="3109293">
                  <a:moveTo>
                    <a:pt x="0" y="0"/>
                  </a:moveTo>
                  <a:lnTo>
                    <a:pt x="1558177" y="0"/>
                  </a:lnTo>
                  <a:lnTo>
                    <a:pt x="1558177" y="3109293"/>
                  </a:lnTo>
                  <a:lnTo>
                    <a:pt x="0" y="3109293"/>
                  </a:lnTo>
                  <a:close/>
                </a:path>
              </a:pathLst>
            </a:custGeom>
            <a:solidFill>
              <a:srgbClr val="F9DA88"/>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7" name="Oval Callout 46"/>
          <p:cNvSpPr/>
          <p:nvPr/>
        </p:nvSpPr>
        <p:spPr>
          <a:xfrm>
            <a:off x="8826030" y="718147"/>
            <a:ext cx="1618997" cy="843953"/>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2"/>
          <a:stretch>
            <a:fillRect/>
          </a:stretch>
        </p:blipFill>
        <p:spPr>
          <a:xfrm>
            <a:off x="12963311" y="2428607"/>
            <a:ext cx="4943689" cy="4314493"/>
          </a:xfrm>
          <a:prstGeom prst="rect">
            <a:avLst/>
          </a:prstGeom>
        </p:spPr>
      </p:pic>
      <p:sp>
        <p:nvSpPr>
          <p:cNvPr id="3" name="Rectangle 2"/>
          <p:cNvSpPr/>
          <p:nvPr/>
        </p:nvSpPr>
        <p:spPr>
          <a:xfrm>
            <a:off x="1516458" y="2046258"/>
            <a:ext cx="11125200" cy="606794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Vì các khung sắt có dạng hình chữ nhật nên các cạnh đối diện của khung sắt song song với nhau, do đó a // c và b // d.</a:t>
            </a: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Vì c và d là các đường thẳng của chân bàn nằm trên mặt đất, nên a // c thì đường thẳng a song song với mặt đất và b // d thì đường thẳng b song song với mặt đất.</a:t>
            </a:r>
          </a:p>
        </p:txBody>
      </p:sp>
      <p:sp>
        <p:nvSpPr>
          <p:cNvPr id="4" name="Rectangle 3"/>
          <p:cNvSpPr/>
          <p:nvPr/>
        </p:nvSpPr>
        <p:spPr>
          <a:xfrm>
            <a:off x="1516458" y="8067407"/>
            <a:ext cx="16238142" cy="1800493"/>
          </a:xfrm>
          <a:prstGeom prst="rect">
            <a:avLst/>
          </a:prstGeom>
        </p:spPr>
        <p:txBody>
          <a:bodyPr wrap="square">
            <a:spAutoFit/>
          </a:bodyPr>
          <a:lstStyle/>
          <a:p>
            <a:pPr lvl="0" algn="just">
              <a:lnSpc>
                <a:spcPct val="150000"/>
              </a:lnSpc>
              <a:spcAft>
                <a:spcPts val="800"/>
              </a:spcAft>
              <a:defRPr/>
            </a:pP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Mặt phẳng bàn chứa hai đường thẳng cắt nhau a và b cùng song song với mặt đất nên mặt phẳng bàn song song với mặt đất.</a:t>
            </a:r>
          </a:p>
        </p:txBody>
      </p:sp>
      <p:pic>
        <p:nvPicPr>
          <p:cNvPr id="5" name="Picture 4"/>
          <p:cNvPicPr>
            <a:picLocks noChangeAspect="1"/>
          </p:cNvPicPr>
          <p:nvPr/>
        </p:nvPicPr>
        <p:blipFill>
          <a:blip r:embed="rId3"/>
          <a:stretch>
            <a:fillRect/>
          </a:stretch>
        </p:blipFill>
        <p:spPr>
          <a:xfrm>
            <a:off x="16815149" y="476067"/>
            <a:ext cx="1099872" cy="1328111"/>
          </a:xfrm>
          <a:prstGeom prst="rect">
            <a:avLst/>
          </a:prstGeom>
        </p:spPr>
      </p:pic>
      <p:pic>
        <p:nvPicPr>
          <p:cNvPr id="9" name="Picture 8"/>
          <p:cNvPicPr>
            <a:picLocks noChangeAspect="1"/>
          </p:cNvPicPr>
          <p:nvPr/>
        </p:nvPicPr>
        <p:blipFill>
          <a:blip r:embed="rId4"/>
          <a:stretch>
            <a:fillRect/>
          </a:stretch>
        </p:blipFill>
        <p:spPr>
          <a:xfrm>
            <a:off x="228600" y="8067407"/>
            <a:ext cx="865707" cy="1960034"/>
          </a:xfrm>
          <a:prstGeom prst="rect">
            <a:avLst/>
          </a:prstGeom>
        </p:spPr>
      </p:pic>
    </p:spTree>
    <p:extLst>
      <p:ext uri="{BB962C8B-B14F-4D97-AF65-F5344CB8AC3E}">
        <p14:creationId xmlns:p14="http://schemas.microsoft.com/office/powerpoint/2010/main" val="3478028603"/>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0" dur="500"/>
                                        <p:tgtEl>
                                          <p:spTgt spid="3">
                                            <p:txEl>
                                              <p:pRg st="1" end="1"/>
                                            </p:txEl>
                                          </p:spTgt>
                                        </p:tgtEl>
                                      </p:cBhvr>
                                    </p:animEffect>
                                  </p:childTnLst>
                                </p:cTn>
                              </p:par>
                            </p:childTnLst>
                          </p:cTn>
                        </p:par>
                        <p:par>
                          <p:cTn id="21" fill="hold">
                            <p:stCondLst>
                              <p:cond delay="1000"/>
                            </p:stCondLst>
                            <p:childTnLst>
                              <p:par>
                                <p:cTn id="22" presetID="2" presetClass="entr" presetSubtype="4" fill="hold" nodeType="after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 calcmode="lin" valueType="num">
                                      <p:cBhvr additive="base">
                                        <p:cTn id="2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514350" y="5484230"/>
            <a:ext cx="19196414" cy="5202784"/>
            <a:chOff x="0" y="0"/>
            <a:chExt cx="5055846" cy="1370280"/>
          </a:xfrm>
        </p:grpSpPr>
        <p:sp>
          <p:nvSpPr>
            <p:cNvPr id="3" name="Freeform 3"/>
            <p:cNvSpPr/>
            <p:nvPr/>
          </p:nvSpPr>
          <p:spPr>
            <a:xfrm>
              <a:off x="0" y="0"/>
              <a:ext cx="5055846" cy="1370281"/>
            </a:xfrm>
            <a:custGeom>
              <a:avLst/>
              <a:gdLst/>
              <a:ahLst/>
              <a:cxnLst/>
              <a:rect l="l" t="t" r="r" b="b"/>
              <a:pathLst>
                <a:path w="5055846" h="1370281">
                  <a:moveTo>
                    <a:pt x="0" y="0"/>
                  </a:moveTo>
                  <a:lnTo>
                    <a:pt x="5055846" y="0"/>
                  </a:lnTo>
                  <a:lnTo>
                    <a:pt x="5055846" y="1370281"/>
                  </a:lnTo>
                  <a:lnTo>
                    <a:pt x="0" y="1370281"/>
                  </a:ln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993041" y="484238"/>
            <a:ext cx="16534923" cy="9318523"/>
            <a:chOff x="0" y="0"/>
            <a:chExt cx="4777112" cy="2692218"/>
          </a:xfrm>
        </p:grpSpPr>
        <p:sp>
          <p:nvSpPr>
            <p:cNvPr id="6" name="Freeform 6"/>
            <p:cNvSpPr/>
            <p:nvPr/>
          </p:nvSpPr>
          <p:spPr>
            <a:xfrm>
              <a:off x="0" y="0"/>
              <a:ext cx="4777112" cy="2692218"/>
            </a:xfrm>
            <a:custGeom>
              <a:avLst/>
              <a:gdLst/>
              <a:ahLst/>
              <a:cxnLst/>
              <a:rect l="l" t="t" r="r" b="b"/>
              <a:pathLst>
                <a:path w="4777112" h="2692218">
                  <a:moveTo>
                    <a:pt x="23879" y="0"/>
                  </a:moveTo>
                  <a:lnTo>
                    <a:pt x="4753232" y="0"/>
                  </a:lnTo>
                  <a:cubicBezTo>
                    <a:pt x="4759566" y="0"/>
                    <a:pt x="4765639" y="2516"/>
                    <a:pt x="4770117" y="6994"/>
                  </a:cubicBezTo>
                  <a:cubicBezTo>
                    <a:pt x="4774596" y="11472"/>
                    <a:pt x="4777112" y="17546"/>
                    <a:pt x="4777112" y="23879"/>
                  </a:cubicBezTo>
                  <a:lnTo>
                    <a:pt x="4777112" y="2668339"/>
                  </a:lnTo>
                  <a:cubicBezTo>
                    <a:pt x="4777112" y="2681527"/>
                    <a:pt x="4766421" y="2692218"/>
                    <a:pt x="4753232" y="2692218"/>
                  </a:cubicBezTo>
                  <a:lnTo>
                    <a:pt x="23879" y="2692218"/>
                  </a:lnTo>
                  <a:cubicBezTo>
                    <a:pt x="10691" y="2692218"/>
                    <a:pt x="0" y="2681527"/>
                    <a:pt x="0" y="2668339"/>
                  </a:cubicBezTo>
                  <a:lnTo>
                    <a:pt x="0" y="23879"/>
                  </a:lnTo>
                  <a:cubicBezTo>
                    <a:pt x="0" y="10691"/>
                    <a:pt x="10691" y="0"/>
                    <a:pt x="23879" y="0"/>
                  </a:cubicBezTo>
                  <a:close/>
                </a:path>
              </a:pathLst>
            </a:custGeom>
            <a:solidFill>
              <a:srgbClr val="E9E9E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370087" y="889193"/>
            <a:ext cx="15780831" cy="8508615"/>
            <a:chOff x="0" y="0"/>
            <a:chExt cx="4559246" cy="2458227"/>
          </a:xfrm>
        </p:grpSpPr>
        <p:sp>
          <p:nvSpPr>
            <p:cNvPr id="9" name="Freeform 9"/>
            <p:cNvSpPr/>
            <p:nvPr/>
          </p:nvSpPr>
          <p:spPr>
            <a:xfrm>
              <a:off x="0" y="0"/>
              <a:ext cx="4559247" cy="2458227"/>
            </a:xfrm>
            <a:custGeom>
              <a:avLst/>
              <a:gdLst/>
              <a:ahLst/>
              <a:cxnLst/>
              <a:rect l="l" t="t" r="r" b="b"/>
              <a:pathLst>
                <a:path w="4559247" h="2458227">
                  <a:moveTo>
                    <a:pt x="25020" y="0"/>
                  </a:moveTo>
                  <a:lnTo>
                    <a:pt x="4534226" y="0"/>
                  </a:lnTo>
                  <a:cubicBezTo>
                    <a:pt x="4540862" y="0"/>
                    <a:pt x="4547226" y="2636"/>
                    <a:pt x="4551918" y="7328"/>
                  </a:cubicBezTo>
                  <a:cubicBezTo>
                    <a:pt x="4556611" y="12020"/>
                    <a:pt x="4559247" y="18384"/>
                    <a:pt x="4559247" y="25020"/>
                  </a:cubicBezTo>
                  <a:lnTo>
                    <a:pt x="4559247" y="2433207"/>
                  </a:lnTo>
                  <a:cubicBezTo>
                    <a:pt x="4559247" y="2439843"/>
                    <a:pt x="4556611" y="2446207"/>
                    <a:pt x="4551918" y="2450899"/>
                  </a:cubicBezTo>
                  <a:cubicBezTo>
                    <a:pt x="4547226" y="2455591"/>
                    <a:pt x="4540862" y="2458227"/>
                    <a:pt x="4534226" y="2458227"/>
                  </a:cubicBezTo>
                  <a:lnTo>
                    <a:pt x="25020" y="2458227"/>
                  </a:lnTo>
                  <a:cubicBezTo>
                    <a:pt x="18384" y="2458227"/>
                    <a:pt x="12020" y="2455591"/>
                    <a:pt x="7328" y="2450899"/>
                  </a:cubicBezTo>
                  <a:cubicBezTo>
                    <a:pt x="2636" y="2446207"/>
                    <a:pt x="0" y="2439843"/>
                    <a:pt x="0" y="2433207"/>
                  </a:cubicBezTo>
                  <a:lnTo>
                    <a:pt x="0" y="25020"/>
                  </a:lnTo>
                  <a:cubicBezTo>
                    <a:pt x="0" y="18384"/>
                    <a:pt x="2636" y="12020"/>
                    <a:pt x="7328" y="7328"/>
                  </a:cubicBezTo>
                  <a:cubicBezTo>
                    <a:pt x="12020" y="2636"/>
                    <a:pt x="18384" y="0"/>
                    <a:pt x="25020" y="0"/>
                  </a:cubicBezTo>
                  <a:close/>
                </a:path>
              </a:pathLst>
            </a:custGeom>
            <a:solidFill>
              <a:srgbClr val="5D5467"/>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Rectangle 24"/>
          <p:cNvSpPr/>
          <p:nvPr/>
        </p:nvSpPr>
        <p:spPr>
          <a:xfrm>
            <a:off x="3126401" y="5295900"/>
            <a:ext cx="12268200" cy="3323987"/>
          </a:xfrm>
          <a:prstGeom prst="rect">
            <a:avLst/>
          </a:prstGeom>
        </p:spPr>
        <p:txBody>
          <a:bodyPr wrap="square">
            <a:spAutoFit/>
          </a:bodyPr>
          <a:lstStyle/>
          <a:p>
            <a:pPr algn="just">
              <a:lnSpc>
                <a:spcPct val="250000"/>
              </a:lnSpc>
              <a:spcAft>
                <a:spcPts val="0"/>
              </a:spcAft>
            </a:pPr>
            <a:r>
              <a:rPr lang="en-US" sz="4200">
                <a:solidFill>
                  <a:schemeClr val="bg1"/>
                </a:solidFill>
                <a:latin typeface="Arial" panose="020B0604020202020204" pitchFamily="34" charset="0"/>
                <a:ea typeface="Times New Roman" panose="02020603050405020304" pitchFamily="18" charset="0"/>
                <a:cs typeface="Arial" panose="020B0604020202020204" pitchFamily="34" charset="0"/>
              </a:rPr>
              <a:t>A. a và b song song.		B. a và b chéo nhau.</a:t>
            </a:r>
          </a:p>
          <a:p>
            <a:pPr algn="just">
              <a:lnSpc>
                <a:spcPct val="250000"/>
              </a:lnSpc>
              <a:spcAft>
                <a:spcPts val="0"/>
              </a:spcAft>
            </a:pPr>
            <a:r>
              <a:rPr lang="en-US" sz="4200">
                <a:solidFill>
                  <a:schemeClr val="bg1"/>
                </a:solidFill>
                <a:latin typeface="Arial" panose="020B0604020202020204" pitchFamily="34" charset="0"/>
                <a:ea typeface="Times New Roman" panose="02020603050405020304" pitchFamily="18" charset="0"/>
                <a:cs typeface="Arial" panose="020B0604020202020204" pitchFamily="34" charset="0"/>
              </a:rPr>
              <a:t>C. a và b trùng nhau.		D. a và b cắt nhau.</a:t>
            </a:r>
            <a:endPar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7" name="Rectangle 26"/>
          <p:cNvSpPr/>
          <p:nvPr/>
        </p:nvSpPr>
        <p:spPr>
          <a:xfrm>
            <a:off x="1783559" y="3057956"/>
            <a:ext cx="14953885" cy="1954831"/>
          </a:xfrm>
          <a:prstGeom prst="rect">
            <a:avLst/>
          </a:prstGeom>
        </p:spPr>
        <p:txBody>
          <a:bodyPr wrap="square">
            <a:spAutoFit/>
          </a:bodyPr>
          <a:lstStyle/>
          <a:p>
            <a:pPr algn="just">
              <a:lnSpc>
                <a:spcPct val="150000"/>
              </a:lnSpc>
              <a:spcBef>
                <a:spcPts val="1200"/>
              </a:spcBef>
              <a:spcAft>
                <a:spcPts val="0"/>
              </a:spcAft>
            </a:pPr>
            <a:r>
              <a:rPr kumimoji="0" lang="nl-NL" sz="4300" b="1"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Câu 1</a:t>
            </a:r>
            <a:r>
              <a:rPr kumimoji="0" lang="nl-NL" sz="4300" b="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fr-FR" sz="4300">
                <a:solidFill>
                  <a:schemeClr val="bg1"/>
                </a:solidFill>
                <a:latin typeface="Arial" panose="020B0604020202020204" pitchFamily="34" charset="0"/>
                <a:ea typeface="Times New Roman" panose="02020603050405020304" pitchFamily="18" charset="0"/>
                <a:cs typeface="Arial" panose="020B0604020202020204" pitchFamily="34" charset="0"/>
              </a:rPr>
              <a:t>Một mặt phẳng cắt hai mặt đối diện của hình hộp theo hai giao tuyến là a và b.  Hãy Chọn Câu đúng:</a:t>
            </a:r>
            <a:endParaRPr lang="en-US" sz="43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32" name="Straight Connector 31"/>
          <p:cNvCxnSpPr/>
          <p:nvPr/>
        </p:nvCxnSpPr>
        <p:spPr>
          <a:xfrm>
            <a:off x="1886315" y="5372100"/>
            <a:ext cx="14877685" cy="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2"/>
          <a:stretch>
            <a:fillRect/>
          </a:stretch>
        </p:blipFill>
        <p:spPr>
          <a:xfrm>
            <a:off x="7131370" y="8947065"/>
            <a:ext cx="3904973" cy="1485300"/>
          </a:xfrm>
          <a:prstGeom prst="rect">
            <a:avLst/>
          </a:prstGeom>
        </p:spPr>
      </p:pic>
      <p:sp>
        <p:nvSpPr>
          <p:cNvPr id="34" name="Rounded Rectangle 33"/>
          <p:cNvSpPr/>
          <p:nvPr/>
        </p:nvSpPr>
        <p:spPr>
          <a:xfrm>
            <a:off x="2776750" y="5655214"/>
            <a:ext cx="5757649" cy="1371600"/>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10"/>
          <p:cNvSpPr txBox="1"/>
          <p:nvPr/>
        </p:nvSpPr>
        <p:spPr>
          <a:xfrm>
            <a:off x="1025125" y="1255000"/>
            <a:ext cx="16592077" cy="1093826"/>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a:ln>
                  <a:noFill/>
                </a:ln>
                <a:solidFill>
                  <a:schemeClr val="accent5">
                    <a:lumMod val="20000"/>
                    <a:lumOff val="80000"/>
                  </a:schemeClr>
                </a:solidFill>
                <a:effectLst/>
                <a:uLnTx/>
                <a:uFillTx/>
                <a:latin typeface="Arial" panose="020B0604020202020204" pitchFamily="34" charset="0"/>
                <a:ea typeface="+mn-ea"/>
                <a:cs typeface="Arial" panose="020B0604020202020204" pitchFamily="34" charset="0"/>
              </a:rPr>
              <a:t>BÀI TẬP TRẮC </a:t>
            </a:r>
            <a:r>
              <a:rPr kumimoji="0" lang="en-US" sz="6500" b="1" i="0" u="none" strike="noStrike" kern="1200" cap="none" spc="323" normalizeH="0" baseline="0" noProof="0" dirty="0">
                <a:ln>
                  <a:noFill/>
                </a:ln>
                <a:solidFill>
                  <a:schemeClr val="accent5">
                    <a:lumMod val="20000"/>
                    <a:lumOff val="80000"/>
                  </a:schemeClr>
                </a:solidFill>
                <a:effectLst/>
                <a:uLnTx/>
                <a:uFillTx/>
                <a:latin typeface="Arial" panose="020B0604020202020204" pitchFamily="34" charset="0"/>
                <a:ea typeface="+mn-ea"/>
                <a:cs typeface="Arial" panose="020B0604020202020204" pitchFamily="34" charset="0"/>
              </a:rPr>
              <a:t>NGHIỆM</a:t>
            </a:r>
          </a:p>
        </p:txBody>
      </p:sp>
    </p:spTree>
    <p:extLst>
      <p:ext uri="{BB962C8B-B14F-4D97-AF65-F5344CB8AC3E}">
        <p14:creationId xmlns:p14="http://schemas.microsoft.com/office/powerpoint/2010/main" val="14890723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arn(inVertical)">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34" grpId="0" animBg="1"/>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grpSp>
        <p:nvGrpSpPr>
          <p:cNvPr id="6" name="Group 6"/>
          <p:cNvGrpSpPr/>
          <p:nvPr/>
        </p:nvGrpSpPr>
        <p:grpSpPr>
          <a:xfrm>
            <a:off x="0" y="-716420"/>
            <a:ext cx="6324600" cy="11805595"/>
            <a:chOff x="0" y="0"/>
            <a:chExt cx="1558177" cy="3109293"/>
          </a:xfrm>
        </p:grpSpPr>
        <p:sp>
          <p:nvSpPr>
            <p:cNvPr id="7" name="Freeform 7"/>
            <p:cNvSpPr/>
            <p:nvPr/>
          </p:nvSpPr>
          <p:spPr>
            <a:xfrm>
              <a:off x="0" y="0"/>
              <a:ext cx="1558177" cy="3109293"/>
            </a:xfrm>
            <a:custGeom>
              <a:avLst/>
              <a:gdLst/>
              <a:ahLst/>
              <a:cxnLst/>
              <a:rect l="l" t="t" r="r" b="b"/>
              <a:pathLst>
                <a:path w="1558177" h="3109293">
                  <a:moveTo>
                    <a:pt x="0" y="0"/>
                  </a:moveTo>
                  <a:lnTo>
                    <a:pt x="1558177" y="0"/>
                  </a:lnTo>
                  <a:lnTo>
                    <a:pt x="1558177" y="3109293"/>
                  </a:lnTo>
                  <a:lnTo>
                    <a:pt x="0" y="3109293"/>
                  </a:lnTo>
                  <a:close/>
                </a:path>
              </a:pathLst>
            </a:custGeom>
            <a:solidFill>
              <a:srgbClr val="F9DA88"/>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2"/>
          <p:cNvGrpSpPr/>
          <p:nvPr/>
        </p:nvGrpSpPr>
        <p:grpSpPr>
          <a:xfrm>
            <a:off x="-457200" y="602312"/>
            <a:ext cx="6248400" cy="3736474"/>
            <a:chOff x="1485900" y="1827798"/>
            <a:chExt cx="6155140" cy="3736474"/>
          </a:xfrm>
        </p:grpSpPr>
        <p:grpSp>
          <p:nvGrpSpPr>
            <p:cNvPr id="24" name="Group 23"/>
            <p:cNvGrpSpPr/>
            <p:nvPr/>
          </p:nvGrpSpPr>
          <p:grpSpPr>
            <a:xfrm>
              <a:off x="1485900" y="1827798"/>
              <a:ext cx="1556806" cy="999425"/>
              <a:chOff x="1028700" y="1670038"/>
              <a:chExt cx="3705025" cy="3855885"/>
            </a:xfrm>
          </p:grpSpPr>
          <p:sp>
            <p:nvSpPr>
              <p:cNvPr id="31" name="TextBox 5"/>
              <p:cNvSpPr txBox="1"/>
              <p:nvPr/>
            </p:nvSpPr>
            <p:spPr>
              <a:xfrm>
                <a:off x="1028700" y="1670038"/>
                <a:ext cx="3218307" cy="336917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29" name="TextBox 8"/>
              <p:cNvSpPr txBox="1"/>
              <p:nvPr/>
            </p:nvSpPr>
            <p:spPr>
              <a:xfrm>
                <a:off x="1515418" y="2156757"/>
                <a:ext cx="3218307" cy="3369166"/>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25" name="TextBox 2"/>
            <p:cNvSpPr txBox="1"/>
            <p:nvPr/>
          </p:nvSpPr>
          <p:spPr>
            <a:xfrm>
              <a:off x="2444096" y="2101786"/>
              <a:ext cx="5196944" cy="3462486"/>
            </a:xfrm>
            <a:prstGeom prst="rect">
              <a:avLst/>
            </a:prstGeom>
          </p:spPr>
          <p:txBody>
            <a:bodyPr wrap="square" lIns="0" tIns="0" rIns="0" bIns="0" rtlCol="0" anchor="t">
              <a:spAutoFit/>
            </a:bodyPr>
            <a:lstStyle/>
            <a:p>
              <a:pPr algn="ctr">
                <a:lnSpc>
                  <a:spcPct val="150000"/>
                </a:lnSpc>
              </a:pPr>
              <a:r>
                <a:rPr lang="en-US" sz="7500" b="1" spc="341">
                  <a:latin typeface="Arial" panose="020B0604020202020204" pitchFamily="34" charset="0"/>
                  <a:cs typeface="Arial" panose="020B0604020202020204" pitchFamily="34" charset="0"/>
                </a:rPr>
                <a:t>NỘI DUNG</a:t>
              </a:r>
            </a:p>
            <a:p>
              <a:pPr algn="ctr">
                <a:lnSpc>
                  <a:spcPct val="150000"/>
                </a:lnSpc>
              </a:pPr>
              <a:r>
                <a:rPr lang="en-US" sz="7500" b="1" spc="341">
                  <a:latin typeface="Arial" panose="020B0604020202020204" pitchFamily="34" charset="0"/>
                  <a:cs typeface="Arial" panose="020B0604020202020204" pitchFamily="34" charset="0"/>
                </a:rPr>
                <a:t>BÀI HỌC</a:t>
              </a:r>
              <a:endParaRPr lang="en-US" sz="7500" b="1" spc="341" dirty="0">
                <a:latin typeface="Arial" panose="020B0604020202020204" pitchFamily="34" charset="0"/>
                <a:cs typeface="Arial" panose="020B0604020202020204" pitchFamily="34" charset="0"/>
              </a:endParaRPr>
            </a:p>
          </p:txBody>
        </p:sp>
      </p:grpSp>
      <p:pic>
        <p:nvPicPr>
          <p:cNvPr id="32" name="Picture 31"/>
          <p:cNvPicPr>
            <a:picLocks noChangeAspect="1"/>
          </p:cNvPicPr>
          <p:nvPr/>
        </p:nvPicPr>
        <p:blipFill>
          <a:blip r:embed="rId2"/>
          <a:stretch>
            <a:fillRect/>
          </a:stretch>
        </p:blipFill>
        <p:spPr>
          <a:xfrm>
            <a:off x="1558250" y="6675108"/>
            <a:ext cx="2799702" cy="2994834"/>
          </a:xfrm>
          <a:prstGeom prst="rect">
            <a:avLst/>
          </a:prstGeom>
        </p:spPr>
      </p:pic>
      <p:grpSp>
        <p:nvGrpSpPr>
          <p:cNvPr id="33" name="Group 8"/>
          <p:cNvGrpSpPr/>
          <p:nvPr/>
        </p:nvGrpSpPr>
        <p:grpSpPr>
          <a:xfrm>
            <a:off x="7061397" y="1554492"/>
            <a:ext cx="1226808" cy="1226808"/>
            <a:chOff x="0" y="0"/>
            <a:chExt cx="1635744" cy="1635744"/>
          </a:xfrm>
        </p:grpSpPr>
        <p:grpSp>
          <p:nvGrpSpPr>
            <p:cNvPr id="34" name="Group 9"/>
            <p:cNvGrpSpPr>
              <a:grpSpLocks noChangeAspect="1"/>
            </p:cNvGrpSpPr>
            <p:nvPr/>
          </p:nvGrpSpPr>
          <p:grpSpPr>
            <a:xfrm>
              <a:off x="0" y="0"/>
              <a:ext cx="1635744" cy="1635744"/>
              <a:chOff x="0" y="0"/>
              <a:chExt cx="495300" cy="495300"/>
            </a:xfrm>
          </p:grpSpPr>
          <p:sp>
            <p:nvSpPr>
              <p:cNvPr id="36" name="Freeform 1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A649"/>
              </a:solidFill>
            </p:spPr>
          </p:sp>
          <p:sp>
            <p:nvSpPr>
              <p:cNvPr id="37" name="Freeform 1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284353"/>
              </a:solidFill>
            </p:spPr>
          </p:sp>
        </p:grpSp>
        <p:sp>
          <p:nvSpPr>
            <p:cNvPr id="35" name="TextBox 12"/>
            <p:cNvSpPr txBox="1"/>
            <p:nvPr/>
          </p:nvSpPr>
          <p:spPr>
            <a:xfrm>
              <a:off x="383797" y="153700"/>
              <a:ext cx="868151" cy="1139885"/>
            </a:xfrm>
            <a:prstGeom prst="rect">
              <a:avLst/>
            </a:prstGeom>
          </p:spPr>
          <p:txBody>
            <a:bodyPr lIns="0" tIns="0" rIns="0" bIns="0" rtlCol="0" anchor="t">
              <a:spAutoFit/>
            </a:bodyPr>
            <a:lstStyle/>
            <a:p>
              <a:pPr algn="ctr">
                <a:lnSpc>
                  <a:spcPts val="7328"/>
                </a:lnSpc>
              </a:pPr>
              <a:r>
                <a:rPr lang="en-US" sz="5000" b="1" dirty="0">
                  <a:solidFill>
                    <a:srgbClr val="FFFFFF"/>
                  </a:solidFill>
                  <a:latin typeface="Arial" panose="020B0604020202020204" pitchFamily="34" charset="0"/>
                  <a:cs typeface="Arial" panose="020B0604020202020204" pitchFamily="34" charset="0"/>
                </a:rPr>
                <a:t>1</a:t>
              </a:r>
            </a:p>
          </p:txBody>
        </p:sp>
      </p:grpSp>
      <p:sp>
        <p:nvSpPr>
          <p:cNvPr id="38" name="Rectangle 37"/>
          <p:cNvSpPr/>
          <p:nvPr/>
        </p:nvSpPr>
        <p:spPr>
          <a:xfrm>
            <a:off x="8481683" y="1612955"/>
            <a:ext cx="6923690" cy="965264"/>
          </a:xfrm>
          <a:prstGeom prst="rect">
            <a:avLst/>
          </a:prstGeom>
        </p:spPr>
        <p:txBody>
          <a:bodyPr wrap="none">
            <a:spAutoFit/>
          </a:bodyPr>
          <a:lstStyle/>
          <a:p>
            <a:pPr lvl="0">
              <a:lnSpc>
                <a:spcPct val="150000"/>
              </a:lnSpc>
            </a:pPr>
            <a:r>
              <a:rPr lang="vi-VN" sz="4300" b="1">
                <a:solidFill>
                  <a:srgbClr val="284353"/>
                </a:solidFill>
                <a:ea typeface="Times New Roman" panose="02020603050405020304" pitchFamily="18" charset="0"/>
              </a:rPr>
              <a:t>Hai mặt phẳng song song</a:t>
            </a:r>
            <a:endParaRPr lang="en-US" sz="4300" dirty="0">
              <a:solidFill>
                <a:srgbClr val="284353"/>
              </a:solidFill>
              <a:latin typeface="Times New Roman" panose="02020603050405020304" pitchFamily="18" charset="0"/>
              <a:ea typeface="Times New Roman" panose="02020603050405020304" pitchFamily="18" charset="0"/>
            </a:endParaRPr>
          </a:p>
        </p:txBody>
      </p:sp>
      <p:grpSp>
        <p:nvGrpSpPr>
          <p:cNvPr id="39" name="Group 8"/>
          <p:cNvGrpSpPr/>
          <p:nvPr/>
        </p:nvGrpSpPr>
        <p:grpSpPr>
          <a:xfrm>
            <a:off x="7053771" y="3635056"/>
            <a:ext cx="1226808" cy="1226808"/>
            <a:chOff x="0" y="0"/>
            <a:chExt cx="1635744" cy="1635744"/>
          </a:xfrm>
        </p:grpSpPr>
        <p:grpSp>
          <p:nvGrpSpPr>
            <p:cNvPr id="40" name="Group 9"/>
            <p:cNvGrpSpPr>
              <a:grpSpLocks noChangeAspect="1"/>
            </p:cNvGrpSpPr>
            <p:nvPr/>
          </p:nvGrpSpPr>
          <p:grpSpPr>
            <a:xfrm>
              <a:off x="0" y="0"/>
              <a:ext cx="1635744" cy="1635744"/>
              <a:chOff x="0" y="0"/>
              <a:chExt cx="495300" cy="495300"/>
            </a:xfrm>
          </p:grpSpPr>
          <p:sp>
            <p:nvSpPr>
              <p:cNvPr id="42" name="Freeform 1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A649"/>
              </a:solidFill>
            </p:spPr>
          </p:sp>
          <p:sp>
            <p:nvSpPr>
              <p:cNvPr id="43" name="Freeform 1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284353"/>
              </a:solidFill>
            </p:spPr>
          </p:sp>
        </p:grpSp>
        <p:sp>
          <p:nvSpPr>
            <p:cNvPr id="41" name="TextBox 12"/>
            <p:cNvSpPr txBox="1"/>
            <p:nvPr/>
          </p:nvSpPr>
          <p:spPr>
            <a:xfrm>
              <a:off x="383797" y="153700"/>
              <a:ext cx="868151" cy="1139885"/>
            </a:xfrm>
            <a:prstGeom prst="rect">
              <a:avLst/>
            </a:prstGeom>
          </p:spPr>
          <p:txBody>
            <a:bodyPr lIns="0" tIns="0" rIns="0" bIns="0" rtlCol="0" anchor="t">
              <a:spAutoFit/>
            </a:bodyPr>
            <a:lstStyle/>
            <a:p>
              <a:pPr algn="ctr">
                <a:lnSpc>
                  <a:spcPts val="7328"/>
                </a:lnSpc>
              </a:pPr>
              <a:r>
                <a:rPr lang="en-US" sz="5000" b="1">
                  <a:solidFill>
                    <a:srgbClr val="FFFFFF"/>
                  </a:solidFill>
                  <a:latin typeface="Arial" panose="020B0604020202020204" pitchFamily="34" charset="0"/>
                  <a:cs typeface="Arial" panose="020B0604020202020204" pitchFamily="34" charset="0"/>
                </a:rPr>
                <a:t>2</a:t>
              </a:r>
              <a:endParaRPr lang="en-US" sz="5000" b="1" dirty="0">
                <a:solidFill>
                  <a:srgbClr val="FFFFFF"/>
                </a:solidFill>
                <a:latin typeface="Arial" panose="020B0604020202020204" pitchFamily="34" charset="0"/>
                <a:cs typeface="Arial" panose="020B0604020202020204" pitchFamily="34" charset="0"/>
              </a:endParaRPr>
            </a:p>
          </p:txBody>
        </p:sp>
      </p:grpSp>
      <p:sp>
        <p:nvSpPr>
          <p:cNvPr id="44" name="Rectangle 43"/>
          <p:cNvSpPr/>
          <p:nvPr/>
        </p:nvSpPr>
        <p:spPr>
          <a:xfrm>
            <a:off x="8458199" y="3154692"/>
            <a:ext cx="9225643" cy="2077492"/>
          </a:xfrm>
          <a:prstGeom prst="rect">
            <a:avLst/>
          </a:prstGeom>
        </p:spPr>
        <p:txBody>
          <a:bodyPr wrap="square">
            <a:spAutoFit/>
          </a:bodyPr>
          <a:lstStyle/>
          <a:p>
            <a:pPr lvl="0">
              <a:lnSpc>
                <a:spcPct val="150000"/>
              </a:lnSpc>
            </a:pPr>
            <a:r>
              <a:rPr lang="vi-VN" sz="4300" b="1">
                <a:solidFill>
                  <a:srgbClr val="284353"/>
                </a:solidFill>
                <a:ea typeface="Times New Roman" panose="02020603050405020304" pitchFamily="18" charset="0"/>
              </a:rPr>
              <a:t>Điều kiện và tính chất của hai mặt phẳng song song</a:t>
            </a:r>
            <a:endParaRPr lang="en-US" sz="4300" dirty="0">
              <a:solidFill>
                <a:srgbClr val="284353"/>
              </a:solidFill>
              <a:latin typeface="Times New Roman" panose="02020603050405020304" pitchFamily="18" charset="0"/>
              <a:ea typeface="Times New Roman" panose="02020603050405020304" pitchFamily="18" charset="0"/>
            </a:endParaRPr>
          </a:p>
        </p:txBody>
      </p:sp>
      <p:pic>
        <p:nvPicPr>
          <p:cNvPr id="46" name="Picture 45"/>
          <p:cNvPicPr>
            <a:picLocks noChangeAspect="1"/>
          </p:cNvPicPr>
          <p:nvPr/>
        </p:nvPicPr>
        <p:blipFill>
          <a:blip r:embed="rId3"/>
          <a:stretch>
            <a:fillRect/>
          </a:stretch>
        </p:blipFill>
        <p:spPr>
          <a:xfrm rot="20279260">
            <a:off x="15701330" y="8615085"/>
            <a:ext cx="2731465" cy="2350013"/>
          </a:xfrm>
          <a:prstGeom prst="rect">
            <a:avLst/>
          </a:prstGeom>
        </p:spPr>
      </p:pic>
      <p:grpSp>
        <p:nvGrpSpPr>
          <p:cNvPr id="26" name="Group 8"/>
          <p:cNvGrpSpPr/>
          <p:nvPr/>
        </p:nvGrpSpPr>
        <p:grpSpPr>
          <a:xfrm>
            <a:off x="7059740" y="5890284"/>
            <a:ext cx="1226808" cy="1226808"/>
            <a:chOff x="0" y="0"/>
            <a:chExt cx="1635744" cy="1635744"/>
          </a:xfrm>
        </p:grpSpPr>
        <p:grpSp>
          <p:nvGrpSpPr>
            <p:cNvPr id="27" name="Group 9"/>
            <p:cNvGrpSpPr>
              <a:grpSpLocks noChangeAspect="1"/>
            </p:cNvGrpSpPr>
            <p:nvPr/>
          </p:nvGrpSpPr>
          <p:grpSpPr>
            <a:xfrm>
              <a:off x="0" y="0"/>
              <a:ext cx="1635744" cy="1635744"/>
              <a:chOff x="0" y="0"/>
              <a:chExt cx="495300" cy="495300"/>
            </a:xfrm>
          </p:grpSpPr>
          <p:sp>
            <p:nvSpPr>
              <p:cNvPr id="30" name="Freeform 1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A649"/>
              </a:solidFill>
            </p:spPr>
          </p:sp>
          <p:sp>
            <p:nvSpPr>
              <p:cNvPr id="45" name="Freeform 1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284353"/>
              </a:solidFill>
            </p:spPr>
          </p:sp>
        </p:grpSp>
        <p:sp>
          <p:nvSpPr>
            <p:cNvPr id="28" name="TextBox 12"/>
            <p:cNvSpPr txBox="1"/>
            <p:nvPr/>
          </p:nvSpPr>
          <p:spPr>
            <a:xfrm>
              <a:off x="383797" y="153700"/>
              <a:ext cx="868151" cy="1139885"/>
            </a:xfrm>
            <a:prstGeom prst="rect">
              <a:avLst/>
            </a:prstGeom>
          </p:spPr>
          <p:txBody>
            <a:bodyPr lIns="0" tIns="0" rIns="0" bIns="0" rtlCol="0" anchor="t">
              <a:spAutoFit/>
            </a:bodyPr>
            <a:lstStyle/>
            <a:p>
              <a:pPr algn="ctr">
                <a:lnSpc>
                  <a:spcPts val="7328"/>
                </a:lnSpc>
              </a:pPr>
              <a:r>
                <a:rPr lang="en-US" sz="5000" b="1">
                  <a:solidFill>
                    <a:srgbClr val="FFFFFF"/>
                  </a:solidFill>
                  <a:latin typeface="Arial" panose="020B0604020202020204" pitchFamily="34" charset="0"/>
                  <a:cs typeface="Arial" panose="020B0604020202020204" pitchFamily="34" charset="0"/>
                </a:rPr>
                <a:t>3</a:t>
              </a:r>
              <a:endParaRPr lang="en-US" sz="5000" b="1" dirty="0">
                <a:solidFill>
                  <a:srgbClr val="FFFFFF"/>
                </a:solidFill>
                <a:latin typeface="Arial" panose="020B0604020202020204" pitchFamily="34" charset="0"/>
                <a:cs typeface="Arial" panose="020B0604020202020204" pitchFamily="34" charset="0"/>
              </a:endParaRPr>
            </a:p>
          </p:txBody>
        </p:sp>
      </p:grpSp>
      <p:sp>
        <p:nvSpPr>
          <p:cNvPr id="47" name="Rectangle 46"/>
          <p:cNvSpPr/>
          <p:nvPr/>
        </p:nvSpPr>
        <p:spPr>
          <a:xfrm>
            <a:off x="8492177" y="5870678"/>
            <a:ext cx="8427307" cy="965264"/>
          </a:xfrm>
          <a:prstGeom prst="rect">
            <a:avLst/>
          </a:prstGeom>
        </p:spPr>
        <p:txBody>
          <a:bodyPr wrap="none">
            <a:spAutoFit/>
          </a:bodyPr>
          <a:lstStyle/>
          <a:p>
            <a:pPr lvl="0">
              <a:lnSpc>
                <a:spcPct val="150000"/>
              </a:lnSpc>
            </a:pPr>
            <a:r>
              <a:rPr lang="vi-VN" sz="4300" b="1">
                <a:solidFill>
                  <a:srgbClr val="284353"/>
                </a:solidFill>
                <a:ea typeface="Times New Roman" panose="02020603050405020304" pitchFamily="18" charset="0"/>
              </a:rPr>
              <a:t>Định lí Thalès trong không gian</a:t>
            </a:r>
            <a:endParaRPr lang="en-US" sz="4300" dirty="0">
              <a:solidFill>
                <a:srgbClr val="284353"/>
              </a:solidFill>
              <a:latin typeface="Times New Roman" panose="02020603050405020304" pitchFamily="18" charset="0"/>
              <a:ea typeface="Times New Roman" panose="02020603050405020304" pitchFamily="18" charset="0"/>
            </a:endParaRPr>
          </a:p>
        </p:txBody>
      </p:sp>
      <p:grpSp>
        <p:nvGrpSpPr>
          <p:cNvPr id="48" name="Group 8"/>
          <p:cNvGrpSpPr/>
          <p:nvPr/>
        </p:nvGrpSpPr>
        <p:grpSpPr>
          <a:xfrm>
            <a:off x="7061397" y="7879092"/>
            <a:ext cx="1226808" cy="1226808"/>
            <a:chOff x="0" y="0"/>
            <a:chExt cx="1635744" cy="1635744"/>
          </a:xfrm>
        </p:grpSpPr>
        <p:grpSp>
          <p:nvGrpSpPr>
            <p:cNvPr id="49" name="Group 9"/>
            <p:cNvGrpSpPr>
              <a:grpSpLocks noChangeAspect="1"/>
            </p:cNvGrpSpPr>
            <p:nvPr/>
          </p:nvGrpSpPr>
          <p:grpSpPr>
            <a:xfrm>
              <a:off x="0" y="0"/>
              <a:ext cx="1635744" cy="1635744"/>
              <a:chOff x="0" y="0"/>
              <a:chExt cx="495300" cy="495300"/>
            </a:xfrm>
          </p:grpSpPr>
          <p:sp>
            <p:nvSpPr>
              <p:cNvPr id="51" name="Freeform 1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A649"/>
              </a:solidFill>
            </p:spPr>
          </p:sp>
          <p:sp>
            <p:nvSpPr>
              <p:cNvPr id="52" name="Freeform 1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284353"/>
              </a:solidFill>
            </p:spPr>
          </p:sp>
        </p:grpSp>
        <p:sp>
          <p:nvSpPr>
            <p:cNvPr id="50" name="TextBox 12"/>
            <p:cNvSpPr txBox="1"/>
            <p:nvPr/>
          </p:nvSpPr>
          <p:spPr>
            <a:xfrm>
              <a:off x="383797" y="153700"/>
              <a:ext cx="868151" cy="1139885"/>
            </a:xfrm>
            <a:prstGeom prst="rect">
              <a:avLst/>
            </a:prstGeom>
          </p:spPr>
          <p:txBody>
            <a:bodyPr lIns="0" tIns="0" rIns="0" bIns="0" rtlCol="0" anchor="t">
              <a:spAutoFit/>
            </a:bodyPr>
            <a:lstStyle/>
            <a:p>
              <a:pPr algn="ctr">
                <a:lnSpc>
                  <a:spcPts val="7328"/>
                </a:lnSpc>
              </a:pPr>
              <a:r>
                <a:rPr lang="en-US" sz="5000" b="1">
                  <a:solidFill>
                    <a:srgbClr val="FFFFFF"/>
                  </a:solidFill>
                  <a:latin typeface="Arial" panose="020B0604020202020204" pitchFamily="34" charset="0"/>
                  <a:cs typeface="Arial" panose="020B0604020202020204" pitchFamily="34" charset="0"/>
                </a:rPr>
                <a:t>4</a:t>
              </a:r>
              <a:endParaRPr lang="en-US" sz="5000" b="1" dirty="0">
                <a:solidFill>
                  <a:srgbClr val="FFFFFF"/>
                </a:solidFill>
                <a:latin typeface="Arial" panose="020B0604020202020204" pitchFamily="34" charset="0"/>
                <a:cs typeface="Arial" panose="020B0604020202020204" pitchFamily="34" charset="0"/>
              </a:endParaRPr>
            </a:p>
          </p:txBody>
        </p:sp>
      </p:grpSp>
      <p:sp>
        <p:nvSpPr>
          <p:cNvPr id="53" name="Rectangle 52"/>
          <p:cNvSpPr/>
          <p:nvPr/>
        </p:nvSpPr>
        <p:spPr>
          <a:xfrm>
            <a:off x="8526567" y="7916101"/>
            <a:ext cx="6833922" cy="965264"/>
          </a:xfrm>
          <a:prstGeom prst="rect">
            <a:avLst/>
          </a:prstGeom>
        </p:spPr>
        <p:txBody>
          <a:bodyPr wrap="none">
            <a:spAutoFit/>
          </a:bodyPr>
          <a:lstStyle/>
          <a:p>
            <a:pPr lvl="0">
              <a:lnSpc>
                <a:spcPct val="150000"/>
              </a:lnSpc>
            </a:pPr>
            <a:r>
              <a:rPr lang="vi-VN" sz="4300" b="1">
                <a:solidFill>
                  <a:srgbClr val="284353"/>
                </a:solidFill>
                <a:ea typeface="Times New Roman" panose="02020603050405020304" pitchFamily="18" charset="0"/>
              </a:rPr>
              <a:t>Hình lăng trụ và hình hộp</a:t>
            </a:r>
            <a:endParaRPr lang="en-US" sz="4300" dirty="0">
              <a:solidFill>
                <a:srgbClr val="284353"/>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9507672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500"/>
                                        <p:tgtEl>
                                          <p:spTgt spid="3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4" grpId="0"/>
      <p:bldP spid="47" grpId="0"/>
      <p:bldP spid="5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514350" y="5484230"/>
            <a:ext cx="19196414" cy="5202784"/>
            <a:chOff x="0" y="0"/>
            <a:chExt cx="5055846" cy="1370280"/>
          </a:xfrm>
        </p:grpSpPr>
        <p:sp>
          <p:nvSpPr>
            <p:cNvPr id="3" name="Freeform 3"/>
            <p:cNvSpPr/>
            <p:nvPr/>
          </p:nvSpPr>
          <p:spPr>
            <a:xfrm>
              <a:off x="0" y="0"/>
              <a:ext cx="5055846" cy="1370281"/>
            </a:xfrm>
            <a:custGeom>
              <a:avLst/>
              <a:gdLst/>
              <a:ahLst/>
              <a:cxnLst/>
              <a:rect l="l" t="t" r="r" b="b"/>
              <a:pathLst>
                <a:path w="5055846" h="1370281">
                  <a:moveTo>
                    <a:pt x="0" y="0"/>
                  </a:moveTo>
                  <a:lnTo>
                    <a:pt x="5055846" y="0"/>
                  </a:lnTo>
                  <a:lnTo>
                    <a:pt x="5055846" y="1370281"/>
                  </a:lnTo>
                  <a:lnTo>
                    <a:pt x="0" y="1370281"/>
                  </a:ln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993041" y="484238"/>
            <a:ext cx="16534923" cy="10202780"/>
            <a:chOff x="0" y="0"/>
            <a:chExt cx="4777112" cy="2692218"/>
          </a:xfrm>
        </p:grpSpPr>
        <p:sp>
          <p:nvSpPr>
            <p:cNvPr id="6" name="Freeform 6"/>
            <p:cNvSpPr/>
            <p:nvPr/>
          </p:nvSpPr>
          <p:spPr>
            <a:xfrm>
              <a:off x="0" y="0"/>
              <a:ext cx="4777112" cy="2692218"/>
            </a:xfrm>
            <a:custGeom>
              <a:avLst/>
              <a:gdLst/>
              <a:ahLst/>
              <a:cxnLst/>
              <a:rect l="l" t="t" r="r" b="b"/>
              <a:pathLst>
                <a:path w="4777112" h="2692218">
                  <a:moveTo>
                    <a:pt x="23879" y="0"/>
                  </a:moveTo>
                  <a:lnTo>
                    <a:pt x="4753232" y="0"/>
                  </a:lnTo>
                  <a:cubicBezTo>
                    <a:pt x="4759566" y="0"/>
                    <a:pt x="4765639" y="2516"/>
                    <a:pt x="4770117" y="6994"/>
                  </a:cubicBezTo>
                  <a:cubicBezTo>
                    <a:pt x="4774596" y="11472"/>
                    <a:pt x="4777112" y="17546"/>
                    <a:pt x="4777112" y="23879"/>
                  </a:cubicBezTo>
                  <a:lnTo>
                    <a:pt x="4777112" y="2668339"/>
                  </a:lnTo>
                  <a:cubicBezTo>
                    <a:pt x="4777112" y="2681527"/>
                    <a:pt x="4766421" y="2692218"/>
                    <a:pt x="4753232" y="2692218"/>
                  </a:cubicBezTo>
                  <a:lnTo>
                    <a:pt x="23879" y="2692218"/>
                  </a:lnTo>
                  <a:cubicBezTo>
                    <a:pt x="10691" y="2692218"/>
                    <a:pt x="0" y="2681527"/>
                    <a:pt x="0" y="2668339"/>
                  </a:cubicBezTo>
                  <a:lnTo>
                    <a:pt x="0" y="23879"/>
                  </a:lnTo>
                  <a:cubicBezTo>
                    <a:pt x="0" y="10691"/>
                    <a:pt x="10691" y="0"/>
                    <a:pt x="23879" y="0"/>
                  </a:cubicBezTo>
                  <a:close/>
                </a:path>
              </a:pathLst>
            </a:custGeom>
            <a:solidFill>
              <a:srgbClr val="E9E9E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370087" y="889193"/>
            <a:ext cx="15780831" cy="9549607"/>
            <a:chOff x="0" y="0"/>
            <a:chExt cx="4559246" cy="2458227"/>
          </a:xfrm>
        </p:grpSpPr>
        <p:sp>
          <p:nvSpPr>
            <p:cNvPr id="9" name="Freeform 9"/>
            <p:cNvSpPr/>
            <p:nvPr/>
          </p:nvSpPr>
          <p:spPr>
            <a:xfrm>
              <a:off x="0" y="0"/>
              <a:ext cx="4559247" cy="2458227"/>
            </a:xfrm>
            <a:custGeom>
              <a:avLst/>
              <a:gdLst/>
              <a:ahLst/>
              <a:cxnLst/>
              <a:rect l="l" t="t" r="r" b="b"/>
              <a:pathLst>
                <a:path w="4559247" h="2458227">
                  <a:moveTo>
                    <a:pt x="25020" y="0"/>
                  </a:moveTo>
                  <a:lnTo>
                    <a:pt x="4534226" y="0"/>
                  </a:lnTo>
                  <a:cubicBezTo>
                    <a:pt x="4540862" y="0"/>
                    <a:pt x="4547226" y="2636"/>
                    <a:pt x="4551918" y="7328"/>
                  </a:cubicBezTo>
                  <a:cubicBezTo>
                    <a:pt x="4556611" y="12020"/>
                    <a:pt x="4559247" y="18384"/>
                    <a:pt x="4559247" y="25020"/>
                  </a:cubicBezTo>
                  <a:lnTo>
                    <a:pt x="4559247" y="2433207"/>
                  </a:lnTo>
                  <a:cubicBezTo>
                    <a:pt x="4559247" y="2439843"/>
                    <a:pt x="4556611" y="2446207"/>
                    <a:pt x="4551918" y="2450899"/>
                  </a:cubicBezTo>
                  <a:cubicBezTo>
                    <a:pt x="4547226" y="2455591"/>
                    <a:pt x="4540862" y="2458227"/>
                    <a:pt x="4534226" y="2458227"/>
                  </a:cubicBezTo>
                  <a:lnTo>
                    <a:pt x="25020" y="2458227"/>
                  </a:lnTo>
                  <a:cubicBezTo>
                    <a:pt x="18384" y="2458227"/>
                    <a:pt x="12020" y="2455591"/>
                    <a:pt x="7328" y="2450899"/>
                  </a:cubicBezTo>
                  <a:cubicBezTo>
                    <a:pt x="2636" y="2446207"/>
                    <a:pt x="0" y="2439843"/>
                    <a:pt x="0" y="2433207"/>
                  </a:cubicBezTo>
                  <a:lnTo>
                    <a:pt x="0" y="25020"/>
                  </a:lnTo>
                  <a:cubicBezTo>
                    <a:pt x="0" y="18384"/>
                    <a:pt x="2636" y="12020"/>
                    <a:pt x="7328" y="7328"/>
                  </a:cubicBezTo>
                  <a:cubicBezTo>
                    <a:pt x="12020" y="2636"/>
                    <a:pt x="18384" y="0"/>
                    <a:pt x="25020" y="0"/>
                  </a:cubicBezTo>
                  <a:close/>
                </a:path>
              </a:pathLst>
            </a:custGeom>
            <a:solidFill>
              <a:srgbClr val="5D5467"/>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Rectangle 26"/>
          <p:cNvSpPr/>
          <p:nvPr/>
        </p:nvSpPr>
        <p:spPr>
          <a:xfrm>
            <a:off x="1828801" y="2717907"/>
            <a:ext cx="6248400" cy="901593"/>
          </a:xfrm>
          <a:prstGeom prst="rect">
            <a:avLst/>
          </a:prstGeom>
        </p:spPr>
        <p:txBody>
          <a:bodyPr wrap="square">
            <a:spAutoFit/>
          </a:bodyPr>
          <a:lstStyle/>
          <a:p>
            <a:pPr algn="just">
              <a:lnSpc>
                <a:spcPct val="150000"/>
              </a:lnSpc>
              <a:spcAft>
                <a:spcPts val="0"/>
              </a:spcAft>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Câu 2</a:t>
            </a:r>
            <a:r>
              <a:rPr kumimoji="0" lang="nl-NL" sz="40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a:solidFill>
                  <a:schemeClr val="bg1"/>
                </a:solidFill>
                <a:latin typeface="Arial" panose="020B0604020202020204" pitchFamily="34" charset="0"/>
                <a:ea typeface="Times New Roman" panose="02020603050405020304" pitchFamily="18" charset="0"/>
                <a:cs typeface="Arial" panose="020B0604020202020204" pitchFamily="34" charset="0"/>
              </a:rPr>
              <a:t>Chọn Câu đúng :</a:t>
            </a:r>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32" name="Straight Connector 31"/>
          <p:cNvCxnSpPr/>
          <p:nvPr/>
        </p:nvCxnSpPr>
        <p:spPr>
          <a:xfrm>
            <a:off x="1886315" y="4076700"/>
            <a:ext cx="14877685" cy="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1630716" y="8496300"/>
            <a:ext cx="15285684" cy="1634629"/>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0"/>
          <p:cNvSpPr txBox="1"/>
          <p:nvPr/>
        </p:nvSpPr>
        <p:spPr>
          <a:xfrm>
            <a:off x="1025125" y="1255000"/>
            <a:ext cx="16592077" cy="1093826"/>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a:ln>
                  <a:noFill/>
                </a:ln>
                <a:solidFill>
                  <a:schemeClr val="accent5">
                    <a:lumMod val="20000"/>
                    <a:lumOff val="80000"/>
                  </a:schemeClr>
                </a:solidFill>
                <a:effectLst/>
                <a:uLnTx/>
                <a:uFillTx/>
                <a:latin typeface="Arial" panose="020B0604020202020204" pitchFamily="34" charset="0"/>
                <a:ea typeface="+mn-ea"/>
                <a:cs typeface="Arial" panose="020B0604020202020204" pitchFamily="34" charset="0"/>
              </a:rPr>
              <a:t>BÀI TẬP TRẮC </a:t>
            </a:r>
            <a:r>
              <a:rPr kumimoji="0" lang="en-US" sz="6500" b="1" i="0" u="none" strike="noStrike" kern="1200" cap="none" spc="323" normalizeH="0" baseline="0" noProof="0" dirty="0">
                <a:ln>
                  <a:noFill/>
                </a:ln>
                <a:solidFill>
                  <a:schemeClr val="accent5">
                    <a:lumMod val="20000"/>
                    <a:lumOff val="80000"/>
                  </a:schemeClr>
                </a:solidFill>
                <a:effectLst/>
                <a:uLnTx/>
                <a:uFillTx/>
                <a:latin typeface="Arial" panose="020B0604020202020204" pitchFamily="34" charset="0"/>
                <a:ea typeface="+mn-ea"/>
                <a:cs typeface="Arial" panose="020B0604020202020204" pitchFamily="34" charset="0"/>
              </a:rPr>
              <a:t>NGHIỆM</a:t>
            </a:r>
          </a:p>
        </p:txBody>
      </p:sp>
      <p:sp>
        <p:nvSpPr>
          <p:cNvPr id="12" name="Rectangle 11"/>
          <p:cNvSpPr/>
          <p:nvPr/>
        </p:nvSpPr>
        <p:spPr>
          <a:xfrm>
            <a:off x="1828800" y="4289846"/>
            <a:ext cx="14877685" cy="5806654"/>
          </a:xfrm>
          <a:prstGeom prst="rect">
            <a:avLst/>
          </a:prstGeom>
        </p:spPr>
        <p:txBody>
          <a:bodyPr wrap="square">
            <a:spAutoFit/>
          </a:bodyPr>
          <a:lstStyle/>
          <a:p>
            <a:pPr algn="just">
              <a:lnSpc>
                <a:spcPct val="150000"/>
              </a:lnSpc>
              <a:spcAft>
                <a:spcPts val="0"/>
              </a:spcAft>
            </a:pPr>
            <a:r>
              <a:rPr lang="en-US" sz="3600">
                <a:solidFill>
                  <a:schemeClr val="bg1"/>
                </a:solidFill>
                <a:latin typeface="Arial" panose="020B0604020202020204" pitchFamily="34" charset="0"/>
                <a:ea typeface="Times New Roman" panose="02020603050405020304" pitchFamily="18" charset="0"/>
                <a:cs typeface="Arial" panose="020B0604020202020204" pitchFamily="34" charset="0"/>
              </a:rPr>
              <a:t>A. Hai đường thẳng a và b không cùng nằm trong mặt phẳng (P) nên chúng chéo nhau.</a:t>
            </a:r>
          </a:p>
          <a:p>
            <a:pPr algn="just">
              <a:lnSpc>
                <a:spcPct val="150000"/>
              </a:lnSpc>
              <a:spcAft>
                <a:spcPts val="0"/>
              </a:spcAft>
            </a:pPr>
            <a:r>
              <a:rPr lang="en-US" sz="3600">
                <a:solidFill>
                  <a:schemeClr val="bg1"/>
                </a:solidFill>
                <a:latin typeface="Arial" panose="020B0604020202020204" pitchFamily="34" charset="0"/>
                <a:ea typeface="Times New Roman" panose="02020603050405020304" pitchFamily="18" charset="0"/>
                <a:cs typeface="Arial" panose="020B0604020202020204" pitchFamily="34" charset="0"/>
              </a:rPr>
              <a:t>B. Hai đường thẳng không song song thì chéo nhau.</a:t>
            </a:r>
          </a:p>
          <a:p>
            <a:pPr algn="just">
              <a:lnSpc>
                <a:spcPct val="150000"/>
              </a:lnSpc>
              <a:spcAft>
                <a:spcPts val="0"/>
              </a:spcAft>
            </a:pPr>
            <a:r>
              <a:rPr lang="en-US" sz="3600">
                <a:solidFill>
                  <a:schemeClr val="bg1"/>
                </a:solidFill>
                <a:latin typeface="Arial" panose="020B0604020202020204" pitchFamily="34" charset="0"/>
                <a:ea typeface="Times New Roman" panose="02020603050405020304" pitchFamily="18" charset="0"/>
                <a:cs typeface="Arial" panose="020B0604020202020204" pitchFamily="34" charset="0"/>
              </a:rPr>
              <a:t>C. Hai đường thẳng phân biệt lần lượt nằm trên hai mặt phẳng khác nhau thì chéo nhau.</a:t>
            </a:r>
          </a:p>
          <a:p>
            <a:pPr algn="just">
              <a:lnSpc>
                <a:spcPct val="150000"/>
              </a:lnSpc>
              <a:spcAft>
                <a:spcPts val="0"/>
              </a:spcAft>
            </a:pPr>
            <a:r>
              <a:rPr lang="en-US" sz="3600">
                <a:solidFill>
                  <a:schemeClr val="bg1"/>
                </a:solidFill>
                <a:latin typeface="Arial" panose="020B0604020202020204" pitchFamily="34" charset="0"/>
                <a:ea typeface="Times New Roman" panose="02020603050405020304" pitchFamily="18" charset="0"/>
                <a:cs typeface="Arial" panose="020B0604020202020204" pitchFamily="34" charset="0"/>
              </a:rPr>
              <a:t>D. Hai đường thẳng không song song và lần lượt nằm trên hai mặt phẳng song song thì chéo nhau.</a:t>
            </a:r>
            <a:endParaRPr lang="en-US" sz="36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503951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514350" y="5484230"/>
            <a:ext cx="19196414" cy="5202784"/>
            <a:chOff x="0" y="0"/>
            <a:chExt cx="5055846" cy="1370280"/>
          </a:xfrm>
        </p:grpSpPr>
        <p:sp>
          <p:nvSpPr>
            <p:cNvPr id="3" name="Freeform 3"/>
            <p:cNvSpPr/>
            <p:nvPr/>
          </p:nvSpPr>
          <p:spPr>
            <a:xfrm>
              <a:off x="0" y="0"/>
              <a:ext cx="5055846" cy="1370281"/>
            </a:xfrm>
            <a:custGeom>
              <a:avLst/>
              <a:gdLst/>
              <a:ahLst/>
              <a:cxnLst/>
              <a:rect l="l" t="t" r="r" b="b"/>
              <a:pathLst>
                <a:path w="5055846" h="1370281">
                  <a:moveTo>
                    <a:pt x="0" y="0"/>
                  </a:moveTo>
                  <a:lnTo>
                    <a:pt x="5055846" y="0"/>
                  </a:lnTo>
                  <a:lnTo>
                    <a:pt x="5055846" y="1370281"/>
                  </a:lnTo>
                  <a:lnTo>
                    <a:pt x="0" y="1370281"/>
                  </a:ln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993041" y="484238"/>
            <a:ext cx="16534923" cy="9318523"/>
            <a:chOff x="0" y="0"/>
            <a:chExt cx="4777112" cy="2692218"/>
          </a:xfrm>
        </p:grpSpPr>
        <p:sp>
          <p:nvSpPr>
            <p:cNvPr id="6" name="Freeform 6"/>
            <p:cNvSpPr/>
            <p:nvPr/>
          </p:nvSpPr>
          <p:spPr>
            <a:xfrm>
              <a:off x="0" y="0"/>
              <a:ext cx="4777112" cy="2692218"/>
            </a:xfrm>
            <a:custGeom>
              <a:avLst/>
              <a:gdLst/>
              <a:ahLst/>
              <a:cxnLst/>
              <a:rect l="l" t="t" r="r" b="b"/>
              <a:pathLst>
                <a:path w="4777112" h="2692218">
                  <a:moveTo>
                    <a:pt x="23879" y="0"/>
                  </a:moveTo>
                  <a:lnTo>
                    <a:pt x="4753232" y="0"/>
                  </a:lnTo>
                  <a:cubicBezTo>
                    <a:pt x="4759566" y="0"/>
                    <a:pt x="4765639" y="2516"/>
                    <a:pt x="4770117" y="6994"/>
                  </a:cubicBezTo>
                  <a:cubicBezTo>
                    <a:pt x="4774596" y="11472"/>
                    <a:pt x="4777112" y="17546"/>
                    <a:pt x="4777112" y="23879"/>
                  </a:cubicBezTo>
                  <a:lnTo>
                    <a:pt x="4777112" y="2668339"/>
                  </a:lnTo>
                  <a:cubicBezTo>
                    <a:pt x="4777112" y="2681527"/>
                    <a:pt x="4766421" y="2692218"/>
                    <a:pt x="4753232" y="2692218"/>
                  </a:cubicBezTo>
                  <a:lnTo>
                    <a:pt x="23879" y="2692218"/>
                  </a:lnTo>
                  <a:cubicBezTo>
                    <a:pt x="10691" y="2692218"/>
                    <a:pt x="0" y="2681527"/>
                    <a:pt x="0" y="2668339"/>
                  </a:cubicBezTo>
                  <a:lnTo>
                    <a:pt x="0" y="23879"/>
                  </a:lnTo>
                  <a:cubicBezTo>
                    <a:pt x="0" y="10691"/>
                    <a:pt x="10691" y="0"/>
                    <a:pt x="23879" y="0"/>
                  </a:cubicBezTo>
                  <a:close/>
                </a:path>
              </a:pathLst>
            </a:custGeom>
            <a:solidFill>
              <a:srgbClr val="E9E9E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370087" y="889193"/>
            <a:ext cx="15780831" cy="8508615"/>
            <a:chOff x="0" y="0"/>
            <a:chExt cx="4559246" cy="2458227"/>
          </a:xfrm>
        </p:grpSpPr>
        <p:sp>
          <p:nvSpPr>
            <p:cNvPr id="9" name="Freeform 9"/>
            <p:cNvSpPr/>
            <p:nvPr/>
          </p:nvSpPr>
          <p:spPr>
            <a:xfrm>
              <a:off x="0" y="0"/>
              <a:ext cx="4559247" cy="2458227"/>
            </a:xfrm>
            <a:custGeom>
              <a:avLst/>
              <a:gdLst/>
              <a:ahLst/>
              <a:cxnLst/>
              <a:rect l="l" t="t" r="r" b="b"/>
              <a:pathLst>
                <a:path w="4559247" h="2458227">
                  <a:moveTo>
                    <a:pt x="25020" y="0"/>
                  </a:moveTo>
                  <a:lnTo>
                    <a:pt x="4534226" y="0"/>
                  </a:lnTo>
                  <a:cubicBezTo>
                    <a:pt x="4540862" y="0"/>
                    <a:pt x="4547226" y="2636"/>
                    <a:pt x="4551918" y="7328"/>
                  </a:cubicBezTo>
                  <a:cubicBezTo>
                    <a:pt x="4556611" y="12020"/>
                    <a:pt x="4559247" y="18384"/>
                    <a:pt x="4559247" y="25020"/>
                  </a:cubicBezTo>
                  <a:lnTo>
                    <a:pt x="4559247" y="2433207"/>
                  </a:lnTo>
                  <a:cubicBezTo>
                    <a:pt x="4559247" y="2439843"/>
                    <a:pt x="4556611" y="2446207"/>
                    <a:pt x="4551918" y="2450899"/>
                  </a:cubicBezTo>
                  <a:cubicBezTo>
                    <a:pt x="4547226" y="2455591"/>
                    <a:pt x="4540862" y="2458227"/>
                    <a:pt x="4534226" y="2458227"/>
                  </a:cubicBezTo>
                  <a:lnTo>
                    <a:pt x="25020" y="2458227"/>
                  </a:lnTo>
                  <a:cubicBezTo>
                    <a:pt x="18384" y="2458227"/>
                    <a:pt x="12020" y="2455591"/>
                    <a:pt x="7328" y="2450899"/>
                  </a:cubicBezTo>
                  <a:cubicBezTo>
                    <a:pt x="2636" y="2446207"/>
                    <a:pt x="0" y="2439843"/>
                    <a:pt x="0" y="2433207"/>
                  </a:cubicBezTo>
                  <a:lnTo>
                    <a:pt x="0" y="25020"/>
                  </a:lnTo>
                  <a:cubicBezTo>
                    <a:pt x="0" y="18384"/>
                    <a:pt x="2636" y="12020"/>
                    <a:pt x="7328" y="7328"/>
                  </a:cubicBezTo>
                  <a:cubicBezTo>
                    <a:pt x="12020" y="2636"/>
                    <a:pt x="18384" y="0"/>
                    <a:pt x="25020" y="0"/>
                  </a:cubicBezTo>
                  <a:close/>
                </a:path>
              </a:pathLst>
            </a:custGeom>
            <a:solidFill>
              <a:srgbClr val="5D5467"/>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Rectangle 26"/>
          <p:cNvSpPr/>
          <p:nvPr/>
        </p:nvSpPr>
        <p:spPr>
          <a:xfrm>
            <a:off x="1902356" y="2565277"/>
            <a:ext cx="14861643" cy="3492623"/>
          </a:xfrm>
          <a:prstGeom prst="rect">
            <a:avLst/>
          </a:prstGeom>
        </p:spPr>
        <p:txBody>
          <a:bodyPr wrap="square">
            <a:spAutoFit/>
          </a:bodyPr>
          <a:lstStyle/>
          <a:p>
            <a:pPr algn="just">
              <a:lnSpc>
                <a:spcPct val="150000"/>
              </a:lnSpc>
              <a:spcAft>
                <a:spcPts val="0"/>
              </a:spcAft>
            </a:pPr>
            <a:r>
              <a:rPr kumimoji="0" lang="nl-NL" sz="3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Câu </a:t>
            </a:r>
            <a:r>
              <a:rPr lang="nl-NL" sz="3800" b="1">
                <a:solidFill>
                  <a:prstClr val="white"/>
                </a:solidFill>
                <a:latin typeface="Arial" panose="020B0604020202020204" pitchFamily="34" charset="0"/>
                <a:ea typeface="Times New Roman" panose="02020603050405020304" pitchFamily="18" charset="0"/>
                <a:cs typeface="Arial" panose="020B0604020202020204" pitchFamily="34" charset="0"/>
              </a:rPr>
              <a:t>3</a:t>
            </a:r>
            <a:r>
              <a:rPr kumimoji="0" lang="nl-NL" sz="3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3800">
                <a:solidFill>
                  <a:schemeClr val="bg1"/>
                </a:solidFill>
                <a:ea typeface="Times New Roman" panose="02020603050405020304" pitchFamily="18" charset="0"/>
                <a:cs typeface="Arial" panose="020B0604020202020204" pitchFamily="34" charset="0"/>
              </a:rPr>
              <a:t>Cho hình chóp S.ABCD có đáy ABCD là hình bình hành và M, N lần lượt là trung điểm của AB, CD. Xác định thiết diện của hình chóp cắt bởi (</a:t>
            </a:r>
            <a:r>
              <a:rPr lang="el-GR" sz="3800">
                <a:solidFill>
                  <a:schemeClr val="bg1"/>
                </a:solidFill>
                <a:latin typeface="Arial" panose="020B0604020202020204" pitchFamily="34" charset="0"/>
                <a:ea typeface="Times New Roman" panose="02020603050405020304" pitchFamily="18" charset="0"/>
                <a:cs typeface="Arial" panose="020B0604020202020204" pitchFamily="34" charset="0"/>
              </a:rPr>
              <a:t>α) </a:t>
            </a:r>
            <a:r>
              <a:rPr lang="vi-VN" sz="3800">
                <a:solidFill>
                  <a:schemeClr val="bg1"/>
                </a:solidFill>
                <a:ea typeface="Times New Roman" panose="02020603050405020304" pitchFamily="18" charset="0"/>
                <a:cs typeface="Arial" panose="020B0604020202020204" pitchFamily="34" charset="0"/>
              </a:rPr>
              <a:t>đi qua MN và song song với mặt phẳng (SAD).Thiết diện là hình gì?</a:t>
            </a:r>
            <a:endParaRPr lang="en-US" sz="38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32" name="Straight Connector 31"/>
          <p:cNvCxnSpPr/>
          <p:nvPr/>
        </p:nvCxnSpPr>
        <p:spPr>
          <a:xfrm>
            <a:off x="1886315" y="6210300"/>
            <a:ext cx="14877685" cy="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2"/>
          <a:stretch>
            <a:fillRect/>
          </a:stretch>
        </p:blipFill>
        <p:spPr>
          <a:xfrm>
            <a:off x="7620000" y="9345705"/>
            <a:ext cx="3376252" cy="1284195"/>
          </a:xfrm>
          <a:prstGeom prst="rect">
            <a:avLst/>
          </a:prstGeom>
        </p:spPr>
      </p:pic>
      <p:sp>
        <p:nvSpPr>
          <p:cNvPr id="17" name="Rounded Rectangle 16"/>
          <p:cNvSpPr/>
          <p:nvPr/>
        </p:nvSpPr>
        <p:spPr>
          <a:xfrm>
            <a:off x="10668000" y="6514629"/>
            <a:ext cx="3607554" cy="1067271"/>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0"/>
          <p:cNvSpPr txBox="1"/>
          <p:nvPr/>
        </p:nvSpPr>
        <p:spPr>
          <a:xfrm>
            <a:off x="1025125" y="1255000"/>
            <a:ext cx="16592077" cy="1093826"/>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a:ln>
                  <a:noFill/>
                </a:ln>
                <a:solidFill>
                  <a:schemeClr val="accent5">
                    <a:lumMod val="20000"/>
                    <a:lumOff val="80000"/>
                  </a:schemeClr>
                </a:solidFill>
                <a:effectLst/>
                <a:uLnTx/>
                <a:uFillTx/>
                <a:latin typeface="Arial" panose="020B0604020202020204" pitchFamily="34" charset="0"/>
                <a:ea typeface="+mn-ea"/>
                <a:cs typeface="Arial" panose="020B0604020202020204" pitchFamily="34" charset="0"/>
              </a:rPr>
              <a:t>BÀI TẬP TRẮC </a:t>
            </a:r>
            <a:r>
              <a:rPr kumimoji="0" lang="en-US" sz="6500" b="1" i="0" u="none" strike="noStrike" kern="1200" cap="none" spc="323" normalizeH="0" baseline="0" noProof="0" dirty="0">
                <a:ln>
                  <a:noFill/>
                </a:ln>
                <a:solidFill>
                  <a:schemeClr val="accent5">
                    <a:lumMod val="20000"/>
                    <a:lumOff val="80000"/>
                  </a:schemeClr>
                </a:solidFill>
                <a:effectLst/>
                <a:uLnTx/>
                <a:uFillTx/>
                <a:latin typeface="Arial" panose="020B0604020202020204" pitchFamily="34" charset="0"/>
                <a:ea typeface="+mn-ea"/>
                <a:cs typeface="Arial" panose="020B0604020202020204" pitchFamily="34" charset="0"/>
              </a:rPr>
              <a:t>NGHIỆM</a:t>
            </a:r>
          </a:p>
        </p:txBody>
      </p:sp>
      <p:sp>
        <p:nvSpPr>
          <p:cNvPr id="11" name="Rectangle 10"/>
          <p:cNvSpPr/>
          <p:nvPr/>
        </p:nvSpPr>
        <p:spPr>
          <a:xfrm>
            <a:off x="4495800" y="6114947"/>
            <a:ext cx="10217196" cy="3016210"/>
          </a:xfrm>
          <a:prstGeom prst="rect">
            <a:avLst/>
          </a:prstGeom>
        </p:spPr>
        <p:txBody>
          <a:bodyPr wrap="square">
            <a:spAutoFit/>
          </a:bodyPr>
          <a:lstStyle/>
          <a:p>
            <a:pPr algn="just">
              <a:lnSpc>
                <a:spcPct val="250000"/>
              </a:lnSpc>
              <a:spcAft>
                <a:spcPts val="0"/>
              </a:spcAft>
            </a:pPr>
            <a:r>
              <a:rPr lang="en-US" sz="3800">
                <a:solidFill>
                  <a:schemeClr val="bg1"/>
                </a:solidFill>
                <a:latin typeface="Arial" panose="020B0604020202020204" pitchFamily="34" charset="0"/>
                <a:ea typeface="Times New Roman" panose="02020603050405020304" pitchFamily="18" charset="0"/>
                <a:cs typeface="Arial" panose="020B0604020202020204" pitchFamily="34" charset="0"/>
              </a:rPr>
              <a:t>A. Tam giác					B. Hình thang</a:t>
            </a:r>
          </a:p>
          <a:p>
            <a:pPr algn="just">
              <a:lnSpc>
                <a:spcPct val="250000"/>
              </a:lnSpc>
              <a:spcAft>
                <a:spcPts val="0"/>
              </a:spcAft>
            </a:pPr>
            <a:r>
              <a:rPr lang="en-US" sz="3800">
                <a:solidFill>
                  <a:schemeClr val="bg1"/>
                </a:solidFill>
                <a:latin typeface="Arial" panose="020B0604020202020204" pitchFamily="34" charset="0"/>
                <a:ea typeface="Times New Roman" panose="02020603050405020304" pitchFamily="18" charset="0"/>
                <a:cs typeface="Arial" panose="020B0604020202020204" pitchFamily="34" charset="0"/>
              </a:rPr>
              <a:t>C. Hình bình hành			D. Tứ giác</a:t>
            </a:r>
            <a:endParaRPr lang="en-US" sz="38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28448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514350" y="5484230"/>
            <a:ext cx="19196414" cy="5202784"/>
            <a:chOff x="0" y="0"/>
            <a:chExt cx="5055846" cy="1370280"/>
          </a:xfrm>
        </p:grpSpPr>
        <p:sp>
          <p:nvSpPr>
            <p:cNvPr id="3" name="Freeform 3"/>
            <p:cNvSpPr/>
            <p:nvPr/>
          </p:nvSpPr>
          <p:spPr>
            <a:xfrm>
              <a:off x="0" y="0"/>
              <a:ext cx="5055846" cy="1370281"/>
            </a:xfrm>
            <a:custGeom>
              <a:avLst/>
              <a:gdLst/>
              <a:ahLst/>
              <a:cxnLst/>
              <a:rect l="l" t="t" r="r" b="b"/>
              <a:pathLst>
                <a:path w="5055846" h="1370281">
                  <a:moveTo>
                    <a:pt x="0" y="0"/>
                  </a:moveTo>
                  <a:lnTo>
                    <a:pt x="5055846" y="0"/>
                  </a:lnTo>
                  <a:lnTo>
                    <a:pt x="5055846" y="1370281"/>
                  </a:lnTo>
                  <a:lnTo>
                    <a:pt x="0" y="1370281"/>
                  </a:ln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993041" y="484238"/>
            <a:ext cx="16534923" cy="10202780"/>
            <a:chOff x="0" y="0"/>
            <a:chExt cx="4777112" cy="2692218"/>
          </a:xfrm>
        </p:grpSpPr>
        <p:sp>
          <p:nvSpPr>
            <p:cNvPr id="6" name="Freeform 6"/>
            <p:cNvSpPr/>
            <p:nvPr/>
          </p:nvSpPr>
          <p:spPr>
            <a:xfrm>
              <a:off x="0" y="0"/>
              <a:ext cx="4777112" cy="2692218"/>
            </a:xfrm>
            <a:custGeom>
              <a:avLst/>
              <a:gdLst/>
              <a:ahLst/>
              <a:cxnLst/>
              <a:rect l="l" t="t" r="r" b="b"/>
              <a:pathLst>
                <a:path w="4777112" h="2692218">
                  <a:moveTo>
                    <a:pt x="23879" y="0"/>
                  </a:moveTo>
                  <a:lnTo>
                    <a:pt x="4753232" y="0"/>
                  </a:lnTo>
                  <a:cubicBezTo>
                    <a:pt x="4759566" y="0"/>
                    <a:pt x="4765639" y="2516"/>
                    <a:pt x="4770117" y="6994"/>
                  </a:cubicBezTo>
                  <a:cubicBezTo>
                    <a:pt x="4774596" y="11472"/>
                    <a:pt x="4777112" y="17546"/>
                    <a:pt x="4777112" y="23879"/>
                  </a:cubicBezTo>
                  <a:lnTo>
                    <a:pt x="4777112" y="2668339"/>
                  </a:lnTo>
                  <a:cubicBezTo>
                    <a:pt x="4777112" y="2681527"/>
                    <a:pt x="4766421" y="2692218"/>
                    <a:pt x="4753232" y="2692218"/>
                  </a:cubicBezTo>
                  <a:lnTo>
                    <a:pt x="23879" y="2692218"/>
                  </a:lnTo>
                  <a:cubicBezTo>
                    <a:pt x="10691" y="2692218"/>
                    <a:pt x="0" y="2681527"/>
                    <a:pt x="0" y="2668339"/>
                  </a:cubicBezTo>
                  <a:lnTo>
                    <a:pt x="0" y="23879"/>
                  </a:lnTo>
                  <a:cubicBezTo>
                    <a:pt x="0" y="10691"/>
                    <a:pt x="10691" y="0"/>
                    <a:pt x="23879" y="0"/>
                  </a:cubicBezTo>
                  <a:close/>
                </a:path>
              </a:pathLst>
            </a:custGeom>
            <a:solidFill>
              <a:srgbClr val="E9E9E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370087" y="889193"/>
            <a:ext cx="15780831" cy="9549607"/>
            <a:chOff x="0" y="0"/>
            <a:chExt cx="4559246" cy="2458227"/>
          </a:xfrm>
        </p:grpSpPr>
        <p:sp>
          <p:nvSpPr>
            <p:cNvPr id="9" name="Freeform 9"/>
            <p:cNvSpPr/>
            <p:nvPr/>
          </p:nvSpPr>
          <p:spPr>
            <a:xfrm>
              <a:off x="0" y="0"/>
              <a:ext cx="4559247" cy="2458227"/>
            </a:xfrm>
            <a:custGeom>
              <a:avLst/>
              <a:gdLst/>
              <a:ahLst/>
              <a:cxnLst/>
              <a:rect l="l" t="t" r="r" b="b"/>
              <a:pathLst>
                <a:path w="4559247" h="2458227">
                  <a:moveTo>
                    <a:pt x="25020" y="0"/>
                  </a:moveTo>
                  <a:lnTo>
                    <a:pt x="4534226" y="0"/>
                  </a:lnTo>
                  <a:cubicBezTo>
                    <a:pt x="4540862" y="0"/>
                    <a:pt x="4547226" y="2636"/>
                    <a:pt x="4551918" y="7328"/>
                  </a:cubicBezTo>
                  <a:cubicBezTo>
                    <a:pt x="4556611" y="12020"/>
                    <a:pt x="4559247" y="18384"/>
                    <a:pt x="4559247" y="25020"/>
                  </a:cubicBezTo>
                  <a:lnTo>
                    <a:pt x="4559247" y="2433207"/>
                  </a:lnTo>
                  <a:cubicBezTo>
                    <a:pt x="4559247" y="2439843"/>
                    <a:pt x="4556611" y="2446207"/>
                    <a:pt x="4551918" y="2450899"/>
                  </a:cubicBezTo>
                  <a:cubicBezTo>
                    <a:pt x="4547226" y="2455591"/>
                    <a:pt x="4540862" y="2458227"/>
                    <a:pt x="4534226" y="2458227"/>
                  </a:cubicBezTo>
                  <a:lnTo>
                    <a:pt x="25020" y="2458227"/>
                  </a:lnTo>
                  <a:cubicBezTo>
                    <a:pt x="18384" y="2458227"/>
                    <a:pt x="12020" y="2455591"/>
                    <a:pt x="7328" y="2450899"/>
                  </a:cubicBezTo>
                  <a:cubicBezTo>
                    <a:pt x="2636" y="2446207"/>
                    <a:pt x="0" y="2439843"/>
                    <a:pt x="0" y="2433207"/>
                  </a:cubicBezTo>
                  <a:lnTo>
                    <a:pt x="0" y="25020"/>
                  </a:lnTo>
                  <a:cubicBezTo>
                    <a:pt x="0" y="18384"/>
                    <a:pt x="2636" y="12020"/>
                    <a:pt x="7328" y="7328"/>
                  </a:cubicBezTo>
                  <a:cubicBezTo>
                    <a:pt x="12020" y="2636"/>
                    <a:pt x="18384" y="0"/>
                    <a:pt x="25020" y="0"/>
                  </a:cubicBezTo>
                  <a:close/>
                </a:path>
              </a:pathLst>
            </a:custGeom>
            <a:solidFill>
              <a:srgbClr val="5D5467"/>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Rectangle 26"/>
          <p:cNvSpPr/>
          <p:nvPr/>
        </p:nvSpPr>
        <p:spPr>
          <a:xfrm>
            <a:off x="1828801" y="2717907"/>
            <a:ext cx="6248400"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Câu 4</a:t>
            </a:r>
            <a:r>
              <a:rPr kumimoji="0" lang="nl-NL" sz="40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Chọn Câu đúng :</a:t>
            </a: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endParaRPr>
          </a:p>
        </p:txBody>
      </p:sp>
      <p:cxnSp>
        <p:nvCxnSpPr>
          <p:cNvPr id="32" name="Straight Connector 31"/>
          <p:cNvCxnSpPr/>
          <p:nvPr/>
        </p:nvCxnSpPr>
        <p:spPr>
          <a:xfrm>
            <a:off x="1886315" y="4076700"/>
            <a:ext cx="14877685" cy="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1751594" y="4297290"/>
            <a:ext cx="15164806" cy="1760610"/>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0"/>
          <p:cNvSpPr txBox="1"/>
          <p:nvPr/>
        </p:nvSpPr>
        <p:spPr>
          <a:xfrm>
            <a:off x="1025125" y="1255000"/>
            <a:ext cx="16592077" cy="1093826"/>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a:ln>
                  <a:noFill/>
                </a:ln>
                <a:solidFill>
                  <a:srgbClr val="4BACC6">
                    <a:lumMod val="20000"/>
                    <a:lumOff val="80000"/>
                  </a:srgbClr>
                </a:solidFill>
                <a:effectLst/>
                <a:uLnTx/>
                <a:uFillTx/>
                <a:latin typeface="Arial" panose="020B0604020202020204" pitchFamily="34" charset="0"/>
                <a:ea typeface="+mn-ea"/>
                <a:cs typeface="Arial" panose="020B0604020202020204" pitchFamily="34" charset="0"/>
              </a:rPr>
              <a:t>BÀI TẬP TRẮC </a:t>
            </a:r>
            <a:r>
              <a:rPr kumimoji="0" lang="en-US" sz="6500" b="1" i="0" u="none" strike="noStrike" kern="1200" cap="none" spc="323" normalizeH="0" baseline="0" noProof="0" dirty="0">
                <a:ln>
                  <a:noFill/>
                </a:ln>
                <a:solidFill>
                  <a:srgbClr val="4BACC6">
                    <a:lumMod val="20000"/>
                    <a:lumOff val="80000"/>
                  </a:srgbClr>
                </a:solidFill>
                <a:effectLst/>
                <a:uLnTx/>
                <a:uFillTx/>
                <a:latin typeface="Arial" panose="020B0604020202020204" pitchFamily="34" charset="0"/>
                <a:ea typeface="+mn-ea"/>
                <a:cs typeface="Arial" panose="020B0604020202020204" pitchFamily="34" charset="0"/>
              </a:rPr>
              <a:t>NGHIỆM</a:t>
            </a:r>
          </a:p>
        </p:txBody>
      </p:sp>
      <p:sp>
        <p:nvSpPr>
          <p:cNvPr id="12" name="Rectangle 11"/>
          <p:cNvSpPr/>
          <p:nvPr/>
        </p:nvSpPr>
        <p:spPr>
          <a:xfrm>
            <a:off x="1828800" y="4289846"/>
            <a:ext cx="14877685" cy="4975657"/>
          </a:xfrm>
          <a:prstGeom prst="rect">
            <a:avLst/>
          </a:prstGeom>
        </p:spPr>
        <p:txBody>
          <a:bodyPr wrap="square">
            <a:spAutoFit/>
          </a:bodyPr>
          <a:lstStyle/>
          <a:p>
            <a:pPr lvl="0" algn="just">
              <a:lnSpc>
                <a:spcPct val="150000"/>
              </a:lnSpc>
            </a:pPr>
            <a:r>
              <a:rPr lang="vi-VN" sz="3600">
                <a:solidFill>
                  <a:prstClr val="white"/>
                </a:solidFill>
                <a:ea typeface="Times New Roman" panose="02020603050405020304" pitchFamily="18" charset="0"/>
                <a:cs typeface="Arial" panose="020B0604020202020204" pitchFamily="34" charset="0"/>
              </a:rPr>
              <a:t>A. Hai mặt phẳng phân biệt cùng song song với mặt phẳng thứ ba thì chúng song song.</a:t>
            </a:r>
          </a:p>
          <a:p>
            <a:pPr lvl="0" algn="just">
              <a:lnSpc>
                <a:spcPct val="150000"/>
              </a:lnSpc>
            </a:pPr>
            <a:r>
              <a:rPr lang="vi-VN" sz="3600">
                <a:solidFill>
                  <a:prstClr val="white"/>
                </a:solidFill>
                <a:ea typeface="Times New Roman" panose="02020603050405020304" pitchFamily="18" charset="0"/>
                <a:cs typeface="Arial" panose="020B0604020202020204" pitchFamily="34" charset="0"/>
              </a:rPr>
              <a:t>B. Hai đường thẳng cùng song song với một mặt phẳng thì song song với nhau.</a:t>
            </a:r>
          </a:p>
          <a:p>
            <a:pPr lvl="0" algn="just">
              <a:lnSpc>
                <a:spcPct val="150000"/>
              </a:lnSpc>
            </a:pPr>
            <a:r>
              <a:rPr lang="vi-VN" sz="3600">
                <a:solidFill>
                  <a:prstClr val="white"/>
                </a:solidFill>
                <a:ea typeface="Times New Roman" panose="02020603050405020304" pitchFamily="18" charset="0"/>
                <a:cs typeface="Arial" panose="020B0604020202020204" pitchFamily="34" charset="0"/>
              </a:rPr>
              <a:t>C. Hai mặt phẳng không cắt nhau thì song song.</a:t>
            </a:r>
          </a:p>
          <a:p>
            <a:pPr lvl="0" algn="just">
              <a:lnSpc>
                <a:spcPct val="150000"/>
              </a:lnSpc>
            </a:pPr>
            <a:r>
              <a:rPr lang="vi-VN" sz="3600">
                <a:solidFill>
                  <a:prstClr val="white"/>
                </a:solidFill>
                <a:ea typeface="Times New Roman" panose="02020603050405020304" pitchFamily="18" charset="0"/>
                <a:cs typeface="Arial" panose="020B0604020202020204" pitchFamily="34" charset="0"/>
              </a:rPr>
              <a:t>D. Hai mặt phẳng không song song thì trùng nhau.</a:t>
            </a:r>
          </a:p>
        </p:txBody>
      </p:sp>
      <p:pic>
        <p:nvPicPr>
          <p:cNvPr id="16" name="Picture 15"/>
          <p:cNvPicPr>
            <a:picLocks noChangeAspect="1"/>
          </p:cNvPicPr>
          <p:nvPr/>
        </p:nvPicPr>
        <p:blipFill>
          <a:blip r:embed="rId2"/>
          <a:stretch>
            <a:fillRect/>
          </a:stretch>
        </p:blipFill>
        <p:spPr>
          <a:xfrm>
            <a:off x="7633037" y="9487709"/>
            <a:ext cx="3376252" cy="1284195"/>
          </a:xfrm>
          <a:prstGeom prst="rect">
            <a:avLst/>
          </a:prstGeom>
        </p:spPr>
      </p:pic>
    </p:spTree>
    <p:extLst>
      <p:ext uri="{BB962C8B-B14F-4D97-AF65-F5344CB8AC3E}">
        <p14:creationId xmlns:p14="http://schemas.microsoft.com/office/powerpoint/2010/main" val="348552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514350" y="5484230"/>
            <a:ext cx="19196414" cy="5202784"/>
            <a:chOff x="0" y="0"/>
            <a:chExt cx="5055846" cy="1370280"/>
          </a:xfrm>
        </p:grpSpPr>
        <p:sp>
          <p:nvSpPr>
            <p:cNvPr id="3" name="Freeform 3"/>
            <p:cNvSpPr/>
            <p:nvPr/>
          </p:nvSpPr>
          <p:spPr>
            <a:xfrm>
              <a:off x="0" y="0"/>
              <a:ext cx="5055846" cy="1370281"/>
            </a:xfrm>
            <a:custGeom>
              <a:avLst/>
              <a:gdLst/>
              <a:ahLst/>
              <a:cxnLst/>
              <a:rect l="l" t="t" r="r" b="b"/>
              <a:pathLst>
                <a:path w="5055846" h="1370281">
                  <a:moveTo>
                    <a:pt x="0" y="0"/>
                  </a:moveTo>
                  <a:lnTo>
                    <a:pt x="5055846" y="0"/>
                  </a:lnTo>
                  <a:lnTo>
                    <a:pt x="5055846" y="1370281"/>
                  </a:lnTo>
                  <a:lnTo>
                    <a:pt x="0" y="1370281"/>
                  </a:ln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993041" y="484238"/>
            <a:ext cx="16534923" cy="9318523"/>
            <a:chOff x="0" y="0"/>
            <a:chExt cx="4777112" cy="2692218"/>
          </a:xfrm>
        </p:grpSpPr>
        <p:sp>
          <p:nvSpPr>
            <p:cNvPr id="6" name="Freeform 6"/>
            <p:cNvSpPr/>
            <p:nvPr/>
          </p:nvSpPr>
          <p:spPr>
            <a:xfrm>
              <a:off x="0" y="0"/>
              <a:ext cx="4777112" cy="2692218"/>
            </a:xfrm>
            <a:custGeom>
              <a:avLst/>
              <a:gdLst/>
              <a:ahLst/>
              <a:cxnLst/>
              <a:rect l="l" t="t" r="r" b="b"/>
              <a:pathLst>
                <a:path w="4777112" h="2692218">
                  <a:moveTo>
                    <a:pt x="23879" y="0"/>
                  </a:moveTo>
                  <a:lnTo>
                    <a:pt x="4753232" y="0"/>
                  </a:lnTo>
                  <a:cubicBezTo>
                    <a:pt x="4759566" y="0"/>
                    <a:pt x="4765639" y="2516"/>
                    <a:pt x="4770117" y="6994"/>
                  </a:cubicBezTo>
                  <a:cubicBezTo>
                    <a:pt x="4774596" y="11472"/>
                    <a:pt x="4777112" y="17546"/>
                    <a:pt x="4777112" y="23879"/>
                  </a:cubicBezTo>
                  <a:lnTo>
                    <a:pt x="4777112" y="2668339"/>
                  </a:lnTo>
                  <a:cubicBezTo>
                    <a:pt x="4777112" y="2681527"/>
                    <a:pt x="4766421" y="2692218"/>
                    <a:pt x="4753232" y="2692218"/>
                  </a:cubicBezTo>
                  <a:lnTo>
                    <a:pt x="23879" y="2692218"/>
                  </a:lnTo>
                  <a:cubicBezTo>
                    <a:pt x="10691" y="2692218"/>
                    <a:pt x="0" y="2681527"/>
                    <a:pt x="0" y="2668339"/>
                  </a:cubicBezTo>
                  <a:lnTo>
                    <a:pt x="0" y="23879"/>
                  </a:lnTo>
                  <a:cubicBezTo>
                    <a:pt x="0" y="10691"/>
                    <a:pt x="10691" y="0"/>
                    <a:pt x="23879" y="0"/>
                  </a:cubicBezTo>
                  <a:close/>
                </a:path>
              </a:pathLst>
            </a:custGeom>
            <a:solidFill>
              <a:srgbClr val="E9E9E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370087" y="889193"/>
            <a:ext cx="15780831" cy="8508615"/>
            <a:chOff x="0" y="0"/>
            <a:chExt cx="4559246" cy="2458227"/>
          </a:xfrm>
        </p:grpSpPr>
        <p:sp>
          <p:nvSpPr>
            <p:cNvPr id="9" name="Freeform 9"/>
            <p:cNvSpPr/>
            <p:nvPr/>
          </p:nvSpPr>
          <p:spPr>
            <a:xfrm>
              <a:off x="0" y="0"/>
              <a:ext cx="4559247" cy="2458227"/>
            </a:xfrm>
            <a:custGeom>
              <a:avLst/>
              <a:gdLst/>
              <a:ahLst/>
              <a:cxnLst/>
              <a:rect l="l" t="t" r="r" b="b"/>
              <a:pathLst>
                <a:path w="4559247" h="2458227">
                  <a:moveTo>
                    <a:pt x="25020" y="0"/>
                  </a:moveTo>
                  <a:lnTo>
                    <a:pt x="4534226" y="0"/>
                  </a:lnTo>
                  <a:cubicBezTo>
                    <a:pt x="4540862" y="0"/>
                    <a:pt x="4547226" y="2636"/>
                    <a:pt x="4551918" y="7328"/>
                  </a:cubicBezTo>
                  <a:cubicBezTo>
                    <a:pt x="4556611" y="12020"/>
                    <a:pt x="4559247" y="18384"/>
                    <a:pt x="4559247" y="25020"/>
                  </a:cubicBezTo>
                  <a:lnTo>
                    <a:pt x="4559247" y="2433207"/>
                  </a:lnTo>
                  <a:cubicBezTo>
                    <a:pt x="4559247" y="2439843"/>
                    <a:pt x="4556611" y="2446207"/>
                    <a:pt x="4551918" y="2450899"/>
                  </a:cubicBezTo>
                  <a:cubicBezTo>
                    <a:pt x="4547226" y="2455591"/>
                    <a:pt x="4540862" y="2458227"/>
                    <a:pt x="4534226" y="2458227"/>
                  </a:cubicBezTo>
                  <a:lnTo>
                    <a:pt x="25020" y="2458227"/>
                  </a:lnTo>
                  <a:cubicBezTo>
                    <a:pt x="18384" y="2458227"/>
                    <a:pt x="12020" y="2455591"/>
                    <a:pt x="7328" y="2450899"/>
                  </a:cubicBezTo>
                  <a:cubicBezTo>
                    <a:pt x="2636" y="2446207"/>
                    <a:pt x="0" y="2439843"/>
                    <a:pt x="0" y="2433207"/>
                  </a:cubicBezTo>
                  <a:lnTo>
                    <a:pt x="0" y="25020"/>
                  </a:lnTo>
                  <a:cubicBezTo>
                    <a:pt x="0" y="18384"/>
                    <a:pt x="2636" y="12020"/>
                    <a:pt x="7328" y="7328"/>
                  </a:cubicBezTo>
                  <a:cubicBezTo>
                    <a:pt x="12020" y="2636"/>
                    <a:pt x="18384" y="0"/>
                    <a:pt x="25020" y="0"/>
                  </a:cubicBezTo>
                  <a:close/>
                </a:path>
              </a:pathLst>
            </a:custGeom>
            <a:solidFill>
              <a:srgbClr val="5D5467"/>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TextBox 10"/>
          <p:cNvSpPr txBox="1"/>
          <p:nvPr/>
        </p:nvSpPr>
        <p:spPr>
          <a:xfrm>
            <a:off x="1025125" y="1255000"/>
            <a:ext cx="16592077" cy="1093826"/>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a:ln>
                  <a:noFill/>
                </a:ln>
                <a:solidFill>
                  <a:schemeClr val="accent5">
                    <a:lumMod val="20000"/>
                    <a:lumOff val="80000"/>
                  </a:schemeClr>
                </a:solidFill>
                <a:effectLst/>
                <a:uLnTx/>
                <a:uFillTx/>
                <a:latin typeface="Arial" panose="020B0604020202020204" pitchFamily="34" charset="0"/>
                <a:ea typeface="+mn-ea"/>
                <a:cs typeface="Arial" panose="020B0604020202020204" pitchFamily="34" charset="0"/>
              </a:rPr>
              <a:t>BÀI TẬP TRẮC </a:t>
            </a:r>
            <a:r>
              <a:rPr kumimoji="0" lang="en-US" sz="6500" b="1" i="0" u="none" strike="noStrike" kern="1200" cap="none" spc="323" normalizeH="0" baseline="0" noProof="0" dirty="0">
                <a:ln>
                  <a:noFill/>
                </a:ln>
                <a:solidFill>
                  <a:schemeClr val="accent5">
                    <a:lumMod val="20000"/>
                    <a:lumOff val="80000"/>
                  </a:schemeClr>
                </a:solidFill>
                <a:effectLst/>
                <a:uLnTx/>
                <a:uFillTx/>
                <a:latin typeface="Arial" panose="020B0604020202020204" pitchFamily="34" charset="0"/>
                <a:ea typeface="+mn-ea"/>
                <a:cs typeface="Arial" panose="020B0604020202020204" pitchFamily="34" charset="0"/>
              </a:rPr>
              <a:t>NGHIỆM</a:t>
            </a:r>
          </a:p>
        </p:txBody>
      </p:sp>
      <mc:AlternateContent xmlns:mc="http://schemas.openxmlformats.org/markup-compatibility/2006" xmlns:a14="http://schemas.microsoft.com/office/drawing/2010/main">
        <mc:Choice Requires="a14">
          <p:sp>
            <p:nvSpPr>
              <p:cNvPr id="25" name="Rectangle 24"/>
              <p:cNvSpPr/>
              <p:nvPr/>
            </p:nvSpPr>
            <p:spPr>
              <a:xfrm>
                <a:off x="2054449" y="6286500"/>
                <a:ext cx="15395351" cy="942053"/>
              </a:xfrm>
              <a:prstGeom prst="rect">
                <a:avLst/>
              </a:prstGeom>
            </p:spPr>
            <p:txBody>
              <a:bodyPr wrap="square">
                <a:spAutoFit/>
              </a:bodyPr>
              <a:lstStyle/>
              <a:p>
                <a:pPr algn="just">
                  <a:lnSpc>
                    <a:spcPct val="150000"/>
                  </a:lnSpc>
                  <a:spcAft>
                    <a:spcPts val="0"/>
                  </a:spcAft>
                </a:pPr>
                <a14:m>
                  <m:oMath xmlns:m="http://schemas.openxmlformats.org/officeDocument/2006/math">
                    <m:r>
                      <m:rPr>
                        <m:sty m:val="p"/>
                      </m:rP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20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0</m:t>
                    </m:r>
                    <m: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B</m:t>
                    </m:r>
                    <m: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2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4200" b="0" i="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C</m:t>
                    </m:r>
                    <m: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2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1       </m:t>
                    </m:r>
                    <m: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D</m:t>
                    </m:r>
                    <m:r>
                      <a:rPr lang="en-US" sz="42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200">
                    <a:solidFill>
                      <a:schemeClr val="bg1"/>
                    </a:solidFill>
                    <a:effectLst/>
                    <a:latin typeface="Arial" panose="020B0604020202020204" pitchFamily="34" charset="0"/>
                    <a:ea typeface="Arial" panose="020B0604020202020204" pitchFamily="34" charset="0"/>
                    <a:cs typeface="Arial" panose="020B0604020202020204" pitchFamily="34" charset="0"/>
                  </a:rPr>
                  <a:t>Vô số</a:t>
                </a:r>
              </a:p>
            </p:txBody>
          </p:sp>
        </mc:Choice>
        <mc:Fallback xmlns="">
          <p:sp>
            <p:nvSpPr>
              <p:cNvPr id="25" name="Rectangle 24"/>
              <p:cNvSpPr>
                <a:spLocks noRot="1" noChangeAspect="1" noMove="1" noResize="1" noEditPoints="1" noAdjustHandles="1" noChangeArrowheads="1" noChangeShapeType="1" noTextEdit="1"/>
              </p:cNvSpPr>
              <p:nvPr/>
            </p:nvSpPr>
            <p:spPr>
              <a:xfrm>
                <a:off x="2054449" y="6286500"/>
                <a:ext cx="15395351" cy="942053"/>
              </a:xfrm>
              <a:prstGeom prst="rect">
                <a:avLst/>
              </a:prstGeom>
              <a:blipFill>
                <a:blip r:embed="rId2"/>
                <a:stretch>
                  <a:fillRect b="-28387"/>
                </a:stretch>
              </a:blipFill>
            </p:spPr>
            <p:txBody>
              <a:bodyPr/>
              <a:lstStyle/>
              <a:p>
                <a:r>
                  <a:rPr lang="en-US">
                    <a:noFill/>
                  </a:rPr>
                  <a:t> </a:t>
                </a:r>
              </a:p>
            </p:txBody>
          </p:sp>
        </mc:Fallback>
      </mc:AlternateContent>
      <p:sp>
        <p:nvSpPr>
          <p:cNvPr id="27" name="Rectangle 26"/>
          <p:cNvSpPr/>
          <p:nvPr/>
        </p:nvSpPr>
        <p:spPr>
          <a:xfrm>
            <a:off x="1769393" y="2989077"/>
            <a:ext cx="15087600" cy="2002023"/>
          </a:xfrm>
          <a:prstGeom prst="rect">
            <a:avLst/>
          </a:prstGeom>
        </p:spPr>
        <p:txBody>
          <a:bodyPr wrap="square">
            <a:spAutoFit/>
          </a:bodyPr>
          <a:lstStyle/>
          <a:p>
            <a:pPr algn="just">
              <a:lnSpc>
                <a:spcPct val="150000"/>
              </a:lnSpc>
              <a:spcAft>
                <a:spcPts val="0"/>
              </a:spcAft>
            </a:pPr>
            <a:r>
              <a:rPr kumimoji="0" lang="nl-NL" sz="4300" b="1"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Câu 5</a:t>
            </a:r>
            <a:r>
              <a:rPr kumimoji="0" lang="nl-NL" sz="4300" b="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300">
                <a:solidFill>
                  <a:schemeClr val="bg1"/>
                </a:solidFill>
                <a:latin typeface="Arial" panose="020B0604020202020204" pitchFamily="34" charset="0"/>
                <a:ea typeface="Times New Roman" panose="02020603050405020304" pitchFamily="18" charset="0"/>
                <a:cs typeface="Arial" panose="020B0604020202020204" pitchFamily="34" charset="0"/>
              </a:rPr>
              <a:t>Cho một đường thẳng </a:t>
            </a:r>
            <a:r>
              <a:rPr lang="en-US" sz="4300" i="1">
                <a:solidFill>
                  <a:schemeClr val="bg1"/>
                </a:solidFill>
                <a:latin typeface="Arial" panose="020B0604020202020204" pitchFamily="34" charset="0"/>
                <a:ea typeface="Times New Roman" panose="02020603050405020304" pitchFamily="18" charset="0"/>
                <a:cs typeface="Arial" panose="020B0604020202020204" pitchFamily="34" charset="0"/>
              </a:rPr>
              <a:t>a</a:t>
            </a:r>
            <a:r>
              <a:rPr lang="en-US" sz="4300">
                <a:solidFill>
                  <a:schemeClr val="bg1"/>
                </a:solidFill>
                <a:latin typeface="Arial" panose="020B0604020202020204" pitchFamily="34" charset="0"/>
                <a:ea typeface="Times New Roman" panose="02020603050405020304" pitchFamily="18" charset="0"/>
                <a:cs typeface="Arial" panose="020B0604020202020204" pitchFamily="34" charset="0"/>
              </a:rPr>
              <a:t> song song với mặt phẳng (P). Có bao nhiêu mặt phẳng chứa </a:t>
            </a:r>
            <a:r>
              <a:rPr lang="en-US" sz="4300" i="1">
                <a:solidFill>
                  <a:schemeClr val="bg1"/>
                </a:solidFill>
                <a:latin typeface="Arial" panose="020B0604020202020204" pitchFamily="34" charset="0"/>
                <a:ea typeface="Times New Roman" panose="02020603050405020304" pitchFamily="18" charset="0"/>
                <a:cs typeface="Arial" panose="020B0604020202020204" pitchFamily="34" charset="0"/>
              </a:rPr>
              <a:t>a</a:t>
            </a:r>
            <a:r>
              <a:rPr lang="en-US" sz="4300">
                <a:solidFill>
                  <a:schemeClr val="bg1"/>
                </a:solidFill>
                <a:latin typeface="Arial" panose="020B0604020202020204" pitchFamily="34" charset="0"/>
                <a:ea typeface="Times New Roman" panose="02020603050405020304" pitchFamily="18" charset="0"/>
                <a:cs typeface="Arial" panose="020B0604020202020204" pitchFamily="34" charset="0"/>
              </a:rPr>
              <a:t> và song song với (P)?</a:t>
            </a:r>
            <a:endParaRPr lang="en-US" sz="43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cxnSp>
        <p:nvCxnSpPr>
          <p:cNvPr id="32" name="Straight Connector 31"/>
          <p:cNvCxnSpPr/>
          <p:nvPr/>
        </p:nvCxnSpPr>
        <p:spPr>
          <a:xfrm>
            <a:off x="1874350" y="5753100"/>
            <a:ext cx="14877685" cy="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3"/>
          <a:stretch>
            <a:fillRect/>
          </a:stretch>
        </p:blipFill>
        <p:spPr>
          <a:xfrm>
            <a:off x="7024058" y="8420100"/>
            <a:ext cx="4578267" cy="1741395"/>
          </a:xfrm>
          <a:prstGeom prst="rect">
            <a:avLst/>
          </a:prstGeom>
        </p:spPr>
      </p:pic>
      <p:sp>
        <p:nvSpPr>
          <p:cNvPr id="16" name="Rounded Rectangle 15"/>
          <p:cNvSpPr/>
          <p:nvPr/>
        </p:nvSpPr>
        <p:spPr>
          <a:xfrm>
            <a:off x="9752124" y="6360532"/>
            <a:ext cx="1771825" cy="1070497"/>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3404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sp>
        <p:nvSpPr>
          <p:cNvPr id="2" name="Freeform 2"/>
          <p:cNvSpPr/>
          <p:nvPr/>
        </p:nvSpPr>
        <p:spPr>
          <a:xfrm>
            <a:off x="-1686806" y="7824284"/>
            <a:ext cx="21082525" cy="4983142"/>
          </a:xfrm>
          <a:custGeom>
            <a:avLst/>
            <a:gdLst/>
            <a:ahLst/>
            <a:cxnLst/>
            <a:rect l="l" t="t" r="r" b="b"/>
            <a:pathLst>
              <a:path w="21082525" h="4983142">
                <a:moveTo>
                  <a:pt x="0" y="0"/>
                </a:moveTo>
                <a:lnTo>
                  <a:pt x="21082525" y="0"/>
                </a:lnTo>
                <a:lnTo>
                  <a:pt x="21082525" y="4983142"/>
                </a:lnTo>
                <a:lnTo>
                  <a:pt x="0" y="49831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2" name="Group 11"/>
          <p:cNvGrpSpPr/>
          <p:nvPr/>
        </p:nvGrpSpPr>
        <p:grpSpPr>
          <a:xfrm>
            <a:off x="228600" y="647700"/>
            <a:ext cx="13868400" cy="8668627"/>
            <a:chOff x="762000" y="361071"/>
            <a:chExt cx="13868400" cy="8668627"/>
          </a:xfrm>
        </p:grpSpPr>
        <p:pic>
          <p:nvPicPr>
            <p:cNvPr id="9" name="Picture 8"/>
            <p:cNvPicPr>
              <a:picLocks noChangeAspect="1"/>
            </p:cNvPicPr>
            <p:nvPr/>
          </p:nvPicPr>
          <p:blipFill>
            <a:blip r:embed="rId4"/>
            <a:stretch>
              <a:fillRect/>
            </a:stretch>
          </p:blipFill>
          <p:spPr>
            <a:xfrm>
              <a:off x="762000" y="361071"/>
              <a:ext cx="13868400" cy="8668627"/>
            </a:xfrm>
            <a:prstGeom prst="rect">
              <a:avLst/>
            </a:prstGeom>
          </p:spPr>
        </p:pic>
        <p:sp>
          <p:nvSpPr>
            <p:cNvPr id="11" name="Rectangle 10"/>
            <p:cNvSpPr/>
            <p:nvPr/>
          </p:nvSpPr>
          <p:spPr>
            <a:xfrm>
              <a:off x="2664325" y="3133195"/>
              <a:ext cx="10549682" cy="3124381"/>
            </a:xfrm>
            <a:prstGeom prst="rect">
              <a:avLst/>
            </a:prstGeom>
          </p:spPr>
          <p:txBody>
            <a:bodyPr wrap="square">
              <a:spAutoFit/>
            </a:bodyPr>
            <a:lstStyle/>
            <a:p>
              <a:pPr algn="ctr">
                <a:lnSpc>
                  <a:spcPct val="150000"/>
                </a:lnSpc>
              </a:pPr>
              <a:r>
                <a:rPr lang="vi-VN" sz="7000" b="1">
                  <a:solidFill>
                    <a:srgbClr val="284353"/>
                  </a:solidFill>
                  <a:cs typeface="Arial" panose="020B0604020202020204" pitchFamily="34" charset="0"/>
                </a:rPr>
                <a:t>CẢM ƠN CÁC EM </a:t>
              </a:r>
            </a:p>
            <a:p>
              <a:pPr algn="ctr">
                <a:lnSpc>
                  <a:spcPct val="150000"/>
                </a:lnSpc>
              </a:pPr>
              <a:r>
                <a:rPr lang="vi-VN" sz="7000" b="1">
                  <a:solidFill>
                    <a:srgbClr val="284353"/>
                  </a:solidFill>
                  <a:cs typeface="Arial" panose="020B0604020202020204" pitchFamily="34" charset="0"/>
                </a:rPr>
                <a:t>ĐÃ THEO DÕI BÀI HỌC!</a:t>
              </a:r>
            </a:p>
          </p:txBody>
        </p:sp>
      </p:grpSp>
      <p:pic>
        <p:nvPicPr>
          <p:cNvPr id="14" name="Picture 13"/>
          <p:cNvPicPr>
            <a:picLocks noChangeAspect="1"/>
          </p:cNvPicPr>
          <p:nvPr/>
        </p:nvPicPr>
        <p:blipFill>
          <a:blip r:embed="rId5"/>
          <a:stretch>
            <a:fillRect/>
          </a:stretch>
        </p:blipFill>
        <p:spPr>
          <a:xfrm>
            <a:off x="14173200" y="2933700"/>
            <a:ext cx="3767655" cy="106018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2" name="Group 2"/>
          <p:cNvGrpSpPr/>
          <p:nvPr/>
        </p:nvGrpSpPr>
        <p:grpSpPr>
          <a:xfrm>
            <a:off x="2667000" y="1485900"/>
            <a:ext cx="8240264" cy="6629400"/>
            <a:chOff x="0" y="0"/>
            <a:chExt cx="2170275" cy="1966268"/>
          </a:xfrm>
        </p:grpSpPr>
        <p:sp>
          <p:nvSpPr>
            <p:cNvPr id="3" name="Freeform 3"/>
            <p:cNvSpPr/>
            <p:nvPr/>
          </p:nvSpPr>
          <p:spPr>
            <a:xfrm>
              <a:off x="0" y="0"/>
              <a:ext cx="2170275" cy="1966268"/>
            </a:xfrm>
            <a:custGeom>
              <a:avLst/>
              <a:gdLst/>
              <a:ahLst/>
              <a:cxnLst/>
              <a:rect l="l" t="t" r="r" b="b"/>
              <a:pathLst>
                <a:path w="2170275" h="1966268">
                  <a:moveTo>
                    <a:pt x="0" y="0"/>
                  </a:moveTo>
                  <a:lnTo>
                    <a:pt x="2170275" y="0"/>
                  </a:lnTo>
                  <a:lnTo>
                    <a:pt x="2170275" y="1966268"/>
                  </a:lnTo>
                  <a:lnTo>
                    <a:pt x="0" y="1966268"/>
                  </a:lnTo>
                  <a:close/>
                </a:path>
              </a:pathLst>
            </a:custGeom>
            <a:solidFill>
              <a:srgbClr val="FFF9E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4390300" y="9873481"/>
            <a:ext cx="4714152" cy="451619"/>
            <a:chOff x="0" y="0"/>
            <a:chExt cx="1241587" cy="118945"/>
          </a:xfrm>
        </p:grpSpPr>
        <p:sp>
          <p:nvSpPr>
            <p:cNvPr id="7" name="Freeform 7"/>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3625872" y="648965"/>
            <a:ext cx="764428" cy="1751335"/>
            <a:chOff x="0" y="0"/>
            <a:chExt cx="201331" cy="461257"/>
          </a:xfrm>
        </p:grpSpPr>
        <p:sp>
          <p:nvSpPr>
            <p:cNvPr id="10" name="Freeform 10"/>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9384096" y="648965"/>
            <a:ext cx="764428" cy="1751335"/>
            <a:chOff x="0" y="0"/>
            <a:chExt cx="201331" cy="461257"/>
          </a:xfrm>
        </p:grpSpPr>
        <p:sp>
          <p:nvSpPr>
            <p:cNvPr id="21" name="Freeform 21"/>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22" name="TextBox 22"/>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8"/>
          <p:cNvGrpSpPr/>
          <p:nvPr/>
        </p:nvGrpSpPr>
        <p:grpSpPr>
          <a:xfrm>
            <a:off x="6108505" y="2400300"/>
            <a:ext cx="1226808" cy="1226808"/>
            <a:chOff x="0" y="0"/>
            <a:chExt cx="1635744" cy="1635744"/>
          </a:xfrm>
        </p:grpSpPr>
        <p:grpSp>
          <p:nvGrpSpPr>
            <p:cNvPr id="24" name="Group 9"/>
            <p:cNvGrpSpPr>
              <a:grpSpLocks noChangeAspect="1"/>
            </p:cNvGrpSpPr>
            <p:nvPr/>
          </p:nvGrpSpPr>
          <p:grpSpPr>
            <a:xfrm>
              <a:off x="0" y="0"/>
              <a:ext cx="1635744" cy="1635744"/>
              <a:chOff x="0" y="0"/>
              <a:chExt cx="495300" cy="495300"/>
            </a:xfrm>
          </p:grpSpPr>
          <p:sp>
            <p:nvSpPr>
              <p:cNvPr id="26" name="Freeform 1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DA649"/>
              </a:solidFill>
            </p:spPr>
          </p:sp>
          <p:sp>
            <p:nvSpPr>
              <p:cNvPr id="27" name="Freeform 1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284353"/>
              </a:solidFill>
            </p:spPr>
          </p:sp>
        </p:grpSp>
        <p:sp>
          <p:nvSpPr>
            <p:cNvPr id="25" name="TextBox 12"/>
            <p:cNvSpPr txBox="1"/>
            <p:nvPr/>
          </p:nvSpPr>
          <p:spPr>
            <a:xfrm>
              <a:off x="383797" y="153700"/>
              <a:ext cx="868151" cy="1139885"/>
            </a:xfrm>
            <a:prstGeom prst="rect">
              <a:avLst/>
            </a:prstGeom>
          </p:spPr>
          <p:txBody>
            <a:bodyPr lIns="0" tIns="0" rIns="0" bIns="0" rtlCol="0" anchor="t">
              <a:spAutoFit/>
            </a:bodyPr>
            <a:lstStyle/>
            <a:p>
              <a:pPr algn="ctr">
                <a:lnSpc>
                  <a:spcPts val="7328"/>
                </a:lnSpc>
              </a:pPr>
              <a:r>
                <a:rPr lang="en-US" sz="5000" b="1" dirty="0">
                  <a:solidFill>
                    <a:srgbClr val="FFFFFF"/>
                  </a:solidFill>
                  <a:latin typeface="Arial" panose="020B0604020202020204" pitchFamily="34" charset="0"/>
                  <a:cs typeface="Arial" panose="020B0604020202020204" pitchFamily="34" charset="0"/>
                </a:rPr>
                <a:t>1</a:t>
              </a:r>
            </a:p>
          </p:txBody>
        </p:sp>
      </p:grpSp>
      <p:sp>
        <p:nvSpPr>
          <p:cNvPr id="28" name="Rectangle 27"/>
          <p:cNvSpPr/>
          <p:nvPr/>
        </p:nvSpPr>
        <p:spPr>
          <a:xfrm>
            <a:off x="2681201" y="4064516"/>
            <a:ext cx="8245943" cy="3093154"/>
          </a:xfrm>
          <a:prstGeom prst="rect">
            <a:avLst/>
          </a:prstGeom>
        </p:spPr>
        <p:txBody>
          <a:bodyPr wrap="square">
            <a:spAutoFit/>
          </a:bodyPr>
          <a:lstStyle/>
          <a:p>
            <a:pPr lvl="0" algn="ctr">
              <a:lnSpc>
                <a:spcPct val="150000"/>
              </a:lnSpc>
            </a:pPr>
            <a:r>
              <a:rPr lang="en-US" sz="6500" b="1">
                <a:solidFill>
                  <a:srgbClr val="284353"/>
                </a:solidFill>
                <a:latin typeface="Arial" panose="020B0604020202020204" pitchFamily="34" charset="0"/>
                <a:ea typeface="Times New Roman" panose="02020603050405020304" pitchFamily="18" charset="0"/>
                <a:cs typeface="Arial" panose="020B0604020202020204" pitchFamily="34" charset="0"/>
              </a:rPr>
              <a:t>HAI MẶT PHẲNG SONG SONG</a:t>
            </a:r>
            <a:endParaRPr lang="en-US" sz="6500" dirty="0">
              <a:solidFill>
                <a:srgbClr val="284353"/>
              </a:solidFill>
              <a:latin typeface="Arial" panose="020B0604020202020204" pitchFamily="34" charset="0"/>
              <a:ea typeface="Times New Roman" panose="02020603050405020304" pitchFamily="18" charset="0"/>
              <a:cs typeface="Arial" panose="020B0604020202020204" pitchFamily="34" charset="0"/>
            </a:endParaRPr>
          </a:p>
        </p:txBody>
      </p:sp>
      <p:pic>
        <p:nvPicPr>
          <p:cNvPr id="29" name="Picture 28"/>
          <p:cNvPicPr>
            <a:picLocks noChangeAspect="1"/>
          </p:cNvPicPr>
          <p:nvPr/>
        </p:nvPicPr>
        <p:blipFill>
          <a:blip r:embed="rId2"/>
          <a:stretch>
            <a:fillRect/>
          </a:stretch>
        </p:blipFill>
        <p:spPr>
          <a:xfrm>
            <a:off x="12344400" y="2844375"/>
            <a:ext cx="3971925" cy="7023525"/>
          </a:xfrm>
          <a:prstGeom prst="rect">
            <a:avLst/>
          </a:prstGeom>
        </p:spPr>
      </p:pic>
    </p:spTree>
    <p:extLst>
      <p:ext uri="{BB962C8B-B14F-4D97-AF65-F5344CB8AC3E}">
        <p14:creationId xmlns:p14="http://schemas.microsoft.com/office/powerpoint/2010/main" val="806725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492944" y="9881285"/>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stretch>
            <a:fillRect/>
          </a:stretch>
        </p:blipFill>
        <p:spPr>
          <a:xfrm rot="12598925">
            <a:off x="16432562" y="8187680"/>
            <a:ext cx="1743030" cy="1333952"/>
          </a:xfrm>
          <a:prstGeom prst="rect">
            <a:avLst/>
          </a:prstGeom>
        </p:spPr>
      </p:pic>
      <p:sp>
        <p:nvSpPr>
          <p:cNvPr id="25" name="Freeform 15"/>
          <p:cNvSpPr/>
          <p:nvPr/>
        </p:nvSpPr>
        <p:spPr>
          <a:xfrm rot="2798698">
            <a:off x="17343848" y="460000"/>
            <a:ext cx="683158" cy="1012421"/>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16" name="Picture 15"/>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46879" y="591816"/>
            <a:ext cx="979790" cy="914400"/>
          </a:xfrm>
          <a:prstGeom prst="rect">
            <a:avLst/>
          </a:prstGeom>
        </p:spPr>
      </p:pic>
      <p:sp>
        <p:nvSpPr>
          <p:cNvPr id="17" name="TextBox 16"/>
          <p:cNvSpPr txBox="1"/>
          <p:nvPr/>
        </p:nvSpPr>
        <p:spPr>
          <a:xfrm>
            <a:off x="1447800" y="720121"/>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a:t>
            </a:r>
            <a:r>
              <a:rPr kumimoji="0" lang="nl-NL"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457200" y="1562100"/>
            <a:ext cx="17145000" cy="184665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Các mặt bậc thang trong Hình 4.40 gợi nên hình ảnh về các mặt phẳng không có điểm chung. Hãy tìm thêm một số ví dụ khác cũng gợi nên hình ảnh đó.</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7"/>
          <a:stretch>
            <a:fillRect/>
          </a:stretch>
        </p:blipFill>
        <p:spPr>
          <a:xfrm>
            <a:off x="6245305" y="3689511"/>
            <a:ext cx="5797389" cy="5797389"/>
          </a:xfrm>
          <a:prstGeom prst="rect">
            <a:avLst/>
          </a:prstGeom>
        </p:spPr>
      </p:pic>
      <p:pic>
        <p:nvPicPr>
          <p:cNvPr id="5" name="Picture 4"/>
          <p:cNvPicPr>
            <a:picLocks noChangeAspect="1"/>
          </p:cNvPicPr>
          <p:nvPr/>
        </p:nvPicPr>
        <p:blipFill>
          <a:blip r:embed="rId8"/>
          <a:stretch>
            <a:fillRect/>
          </a:stretch>
        </p:blipFill>
        <p:spPr>
          <a:xfrm>
            <a:off x="493927" y="7239235"/>
            <a:ext cx="1408500" cy="2419180"/>
          </a:xfrm>
          <a:prstGeom prst="rect">
            <a:avLst/>
          </a:prstGeom>
        </p:spPr>
      </p:pic>
    </p:spTree>
    <p:extLst>
      <p:ext uri="{BB962C8B-B14F-4D97-AF65-F5344CB8AC3E}">
        <p14:creationId xmlns:p14="http://schemas.microsoft.com/office/powerpoint/2010/main" val="327355194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6"/>
          <p:cNvGrpSpPr/>
          <p:nvPr/>
        </p:nvGrpSpPr>
        <p:grpSpPr>
          <a:xfrm>
            <a:off x="-492944" y="9576485"/>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24" name="Picture 23"/>
          <p:cNvPicPr>
            <a:picLocks noChangeAspect="1"/>
          </p:cNvPicPr>
          <p:nvPr/>
        </p:nvPicPr>
        <p:blipFill>
          <a:blip r:embed="rId2"/>
          <a:stretch>
            <a:fillRect/>
          </a:stretch>
        </p:blipFill>
        <p:spPr>
          <a:xfrm rot="1660223">
            <a:off x="-616560" y="8422130"/>
            <a:ext cx="1743030" cy="1333952"/>
          </a:xfrm>
          <a:prstGeom prst="rect">
            <a:avLst/>
          </a:prstGeom>
        </p:spPr>
      </p:pic>
      <p:sp>
        <p:nvSpPr>
          <p:cNvPr id="25" name="Freeform 15"/>
          <p:cNvSpPr/>
          <p:nvPr/>
        </p:nvSpPr>
        <p:spPr>
          <a:xfrm rot="2798698">
            <a:off x="17338562" y="336041"/>
            <a:ext cx="627216" cy="1012421"/>
          </a:xfrm>
          <a:custGeom>
            <a:avLst/>
            <a:gdLst/>
            <a:ahLst/>
            <a:cxnLst/>
            <a:rect l="l" t="t" r="r" b="b"/>
            <a:pathLst>
              <a:path w="900144" h="1837028">
                <a:moveTo>
                  <a:pt x="0" y="0"/>
                </a:moveTo>
                <a:lnTo>
                  <a:pt x="900144" y="0"/>
                </a:lnTo>
                <a:lnTo>
                  <a:pt x="900144" y="1837028"/>
                </a:lnTo>
                <a:lnTo>
                  <a:pt x="0" y="18370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Rectangle 3"/>
          <p:cNvSpPr/>
          <p:nvPr/>
        </p:nvSpPr>
        <p:spPr>
          <a:xfrm>
            <a:off x="457200" y="1485900"/>
            <a:ext cx="8349792" cy="2585323"/>
          </a:xfrm>
          <a:prstGeom prst="rect">
            <a:avLst/>
          </a:prstGeom>
        </p:spPr>
        <p:txBody>
          <a:bodyPr wrap="square">
            <a:spAutoFit/>
          </a:bodyPr>
          <a:lstStyle/>
          <a:p>
            <a:pPr algn="just">
              <a:lnSpc>
                <a:spcPct val="150000"/>
              </a:lnSpc>
              <a:spcAft>
                <a:spcPts val="800"/>
              </a:spcAft>
            </a:pPr>
            <a:r>
              <a:rPr lang="en-US" sz="3600">
                <a:latin typeface="Arial" panose="020B0604020202020204" pitchFamily="34" charset="0"/>
                <a:ea typeface="Times New Roman" panose="02020603050405020304" pitchFamily="18" charset="0"/>
                <a:cs typeface="Arial" panose="020B0604020202020204" pitchFamily="34" charset="0"/>
              </a:rPr>
              <a:t>Các mặt của từng tầng trong giá để dép           gợi nên hình ảnh về các mặt phẳng không có điểm chung.</a:t>
            </a: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p:cxnSp>
        <p:nvCxnSpPr>
          <p:cNvPr id="12" name="Straight Connector 11"/>
          <p:cNvCxnSpPr/>
          <p:nvPr/>
        </p:nvCxnSpPr>
        <p:spPr>
          <a:xfrm>
            <a:off x="9220200" y="1409700"/>
            <a:ext cx="0" cy="8158682"/>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8229935" y="444768"/>
            <a:ext cx="1828129" cy="677108"/>
          </a:xfrm>
          <a:prstGeom prst="rect">
            <a:avLst/>
          </a:prstGeom>
        </p:spPr>
        <p:txBody>
          <a:bodyPr wrap="none">
            <a:spAutoFit/>
          </a:bodyPr>
          <a:lstStyle/>
          <a:p>
            <a:pPr lvl="0" algn="ctr"/>
            <a:r>
              <a:rPr lang="en-US" sz="3800" b="1" u="sng">
                <a:solidFill>
                  <a:srgbClr val="C00000"/>
                </a:solidFill>
                <a:latin typeface="Arial" panose="020B0604020202020204" pitchFamily="34" charset="0"/>
                <a:cs typeface="Arial" panose="020B0604020202020204" pitchFamily="34" charset="0"/>
              </a:rPr>
              <a:t>Trả lời:</a:t>
            </a:r>
            <a:endParaRPr lang="en-US" sz="3800" b="1" u="sng" dirty="0">
              <a:solidFill>
                <a:srgbClr val="C00000"/>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2057400" y="4305300"/>
            <a:ext cx="5073192" cy="5073192"/>
          </a:xfrm>
          <a:prstGeom prst="rect">
            <a:avLst/>
          </a:prstGeom>
        </p:spPr>
      </p:pic>
      <p:sp>
        <p:nvSpPr>
          <p:cNvPr id="26" name="Rectangle 25"/>
          <p:cNvSpPr/>
          <p:nvPr/>
        </p:nvSpPr>
        <p:spPr>
          <a:xfrm>
            <a:off x="9633409" y="1485900"/>
            <a:ext cx="8317136" cy="2585323"/>
          </a:xfrm>
          <a:prstGeom prst="rect">
            <a:avLst/>
          </a:prstGeom>
        </p:spPr>
        <p:txBody>
          <a:bodyPr wrap="square">
            <a:spAutoFit/>
          </a:bodyPr>
          <a:lstStyle/>
          <a:p>
            <a:pPr algn="just">
              <a:lnSpc>
                <a:spcPct val="150000"/>
              </a:lnSpc>
              <a:spcAft>
                <a:spcPts val="800"/>
              </a:spcAft>
            </a:pPr>
            <a:r>
              <a:rPr lang="en-US" sz="3600">
                <a:latin typeface="Arial" panose="020B0604020202020204" pitchFamily="34" charset="0"/>
                <a:ea typeface="Times New Roman" panose="02020603050405020304" pitchFamily="18" charset="0"/>
                <a:cs typeface="Arial" panose="020B0604020202020204" pitchFamily="34" charset="0"/>
              </a:rPr>
              <a:t>Mặt sàn và mặt trần nhà bằng gợi nên hình ảnh về các mặt phẳng không có điểm chung.</a:t>
            </a: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7" name="Picture 26"/>
          <p:cNvPicPr>
            <a:picLocks noChangeAspect="1"/>
          </p:cNvPicPr>
          <p:nvPr/>
        </p:nvPicPr>
        <p:blipFill>
          <a:blip r:embed="rId7"/>
          <a:stretch>
            <a:fillRect/>
          </a:stretch>
        </p:blipFill>
        <p:spPr>
          <a:xfrm>
            <a:off x="10181479" y="4631324"/>
            <a:ext cx="7192121" cy="39916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up)">
                                      <p:cBhvr>
                                        <p:cTn id="23" dur="500"/>
                                        <p:tgtEl>
                                          <p:spTgt spid="26"/>
                                        </p:tgtEl>
                                      </p:cBhvr>
                                    </p:animEffect>
                                  </p:childTnLst>
                                </p:cTn>
                              </p:par>
                              <p:par>
                                <p:cTn id="24" presetID="22" presetClass="entr" presetSubtype="1"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up)">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grpSp>
        <p:nvGrpSpPr>
          <p:cNvPr id="2" name="Group 2"/>
          <p:cNvGrpSpPr/>
          <p:nvPr/>
        </p:nvGrpSpPr>
        <p:grpSpPr>
          <a:xfrm>
            <a:off x="6180665" y="1104900"/>
            <a:ext cx="11192935" cy="6760102"/>
            <a:chOff x="0" y="0"/>
            <a:chExt cx="2947934" cy="1780438"/>
          </a:xfrm>
        </p:grpSpPr>
        <p:sp>
          <p:nvSpPr>
            <p:cNvPr id="3" name="Freeform 3"/>
            <p:cNvSpPr/>
            <p:nvPr/>
          </p:nvSpPr>
          <p:spPr>
            <a:xfrm>
              <a:off x="0" y="0"/>
              <a:ext cx="2947934" cy="1780438"/>
            </a:xfrm>
            <a:custGeom>
              <a:avLst/>
              <a:gdLst/>
              <a:ahLst/>
              <a:cxnLst/>
              <a:rect l="l" t="t" r="r" b="b"/>
              <a:pathLst>
                <a:path w="2947934" h="1780438">
                  <a:moveTo>
                    <a:pt x="35276" y="0"/>
                  </a:moveTo>
                  <a:lnTo>
                    <a:pt x="2912658" y="0"/>
                  </a:lnTo>
                  <a:cubicBezTo>
                    <a:pt x="2932140" y="0"/>
                    <a:pt x="2947934" y="15793"/>
                    <a:pt x="2947934" y="35276"/>
                  </a:cubicBezTo>
                  <a:lnTo>
                    <a:pt x="2947934" y="1745163"/>
                  </a:lnTo>
                  <a:cubicBezTo>
                    <a:pt x="2947934" y="1764645"/>
                    <a:pt x="2932140" y="1780438"/>
                    <a:pt x="2912658" y="1780438"/>
                  </a:cubicBezTo>
                  <a:lnTo>
                    <a:pt x="35276" y="1780438"/>
                  </a:lnTo>
                  <a:cubicBezTo>
                    <a:pt x="15793" y="1780438"/>
                    <a:pt x="0" y="1764645"/>
                    <a:pt x="0" y="1745163"/>
                  </a:cubicBezTo>
                  <a:lnTo>
                    <a:pt x="0" y="35276"/>
                  </a:lnTo>
                  <a:cubicBezTo>
                    <a:pt x="0" y="15793"/>
                    <a:pt x="15793" y="0"/>
                    <a:pt x="35276" y="0"/>
                  </a:cubicBezTo>
                  <a:close/>
                </a:path>
              </a:pathLst>
            </a:custGeom>
            <a:solidFill>
              <a:srgbClr val="5D546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 y="-1004245"/>
            <a:ext cx="5018657" cy="11805595"/>
            <a:chOff x="0" y="0"/>
            <a:chExt cx="1558177" cy="3109293"/>
          </a:xfrm>
        </p:grpSpPr>
        <p:sp>
          <p:nvSpPr>
            <p:cNvPr id="7" name="Freeform 7"/>
            <p:cNvSpPr/>
            <p:nvPr/>
          </p:nvSpPr>
          <p:spPr>
            <a:xfrm>
              <a:off x="0" y="0"/>
              <a:ext cx="1558177" cy="3109293"/>
            </a:xfrm>
            <a:custGeom>
              <a:avLst/>
              <a:gdLst/>
              <a:ahLst/>
              <a:cxnLst/>
              <a:rect l="l" t="t" r="r" b="b"/>
              <a:pathLst>
                <a:path w="1558177" h="3109293">
                  <a:moveTo>
                    <a:pt x="0" y="0"/>
                  </a:moveTo>
                  <a:lnTo>
                    <a:pt x="1558177" y="0"/>
                  </a:lnTo>
                  <a:lnTo>
                    <a:pt x="1558177" y="3109293"/>
                  </a:lnTo>
                  <a:lnTo>
                    <a:pt x="0" y="3109293"/>
                  </a:lnTo>
                  <a:close/>
                </a:path>
              </a:pathLst>
            </a:custGeom>
            <a:solidFill>
              <a:srgbClr val="F9DA88"/>
            </a:solidFill>
          </p:spPr>
        </p:sp>
        <p:sp>
          <p:nvSpPr>
            <p:cNvPr id="8" name="TextBox 8"/>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4953000" y="-851845"/>
            <a:ext cx="254642" cy="11805595"/>
            <a:chOff x="0" y="0"/>
            <a:chExt cx="67066" cy="3109293"/>
          </a:xfrm>
        </p:grpSpPr>
        <p:sp>
          <p:nvSpPr>
            <p:cNvPr id="16" name="Freeform 16"/>
            <p:cNvSpPr/>
            <p:nvPr/>
          </p:nvSpPr>
          <p:spPr>
            <a:xfrm>
              <a:off x="0" y="0"/>
              <a:ext cx="67066" cy="3109293"/>
            </a:xfrm>
            <a:custGeom>
              <a:avLst/>
              <a:gdLst/>
              <a:ahLst/>
              <a:cxnLst/>
              <a:rect l="l" t="t" r="r" b="b"/>
              <a:pathLst>
                <a:path w="67066" h="3109293">
                  <a:moveTo>
                    <a:pt x="0" y="0"/>
                  </a:moveTo>
                  <a:lnTo>
                    <a:pt x="67066" y="0"/>
                  </a:lnTo>
                  <a:lnTo>
                    <a:pt x="67066" y="3109293"/>
                  </a:lnTo>
                  <a:lnTo>
                    <a:pt x="0" y="3109293"/>
                  </a:lnTo>
                  <a:close/>
                </a:path>
              </a:pathLst>
            </a:custGeom>
            <a:solidFill>
              <a:srgbClr val="CB987A"/>
            </a:solidFill>
          </p:spPr>
        </p:sp>
        <p:sp>
          <p:nvSpPr>
            <p:cNvPr id="17" name="TextBox 1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Rectangle 23"/>
          <p:cNvSpPr/>
          <p:nvPr/>
        </p:nvSpPr>
        <p:spPr>
          <a:xfrm>
            <a:off x="-2149395" y="839994"/>
            <a:ext cx="9144000" cy="3340979"/>
          </a:xfrm>
          <a:prstGeom prst="rect">
            <a:avLst/>
          </a:prstGeom>
        </p:spPr>
        <p:txBody>
          <a:bodyPr>
            <a:spAutoFit/>
          </a:bodyPr>
          <a:lstStyle/>
          <a:p>
            <a:pPr lvl="0" algn="ctr">
              <a:lnSpc>
                <a:spcPct val="150000"/>
              </a:lnSpc>
            </a:pPr>
            <a:r>
              <a:rPr lang="en-US" sz="7500" b="1" spc="341">
                <a:solidFill>
                  <a:schemeClr val="tx2"/>
                </a:solidFill>
                <a:latin typeface="Arial" panose="020B0604020202020204" pitchFamily="34" charset="0"/>
                <a:cs typeface="Arial" panose="020B0604020202020204" pitchFamily="34" charset="0"/>
              </a:rPr>
              <a:t>KHÁI </a:t>
            </a:r>
          </a:p>
          <a:p>
            <a:pPr lvl="0" algn="ctr">
              <a:lnSpc>
                <a:spcPct val="150000"/>
              </a:lnSpc>
            </a:pPr>
            <a:r>
              <a:rPr lang="en-US" sz="7500" b="1" spc="341">
                <a:solidFill>
                  <a:schemeClr val="tx2"/>
                </a:solidFill>
                <a:latin typeface="Arial" panose="020B0604020202020204" pitchFamily="34" charset="0"/>
                <a:cs typeface="Arial" panose="020B0604020202020204" pitchFamily="34" charset="0"/>
              </a:rPr>
              <a:t>NIỆM</a:t>
            </a:r>
            <a:endParaRPr lang="en-US" sz="7500" b="1" spc="341" dirty="0">
              <a:solidFill>
                <a:schemeClr val="tx2"/>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p:cNvSpPr/>
              <p:nvPr/>
            </p:nvSpPr>
            <p:spPr>
              <a:xfrm>
                <a:off x="6613358" y="2801183"/>
                <a:ext cx="10287000" cy="4247317"/>
              </a:xfrm>
              <a:prstGeom prst="rect">
                <a:avLst/>
              </a:prstGeom>
            </p:spPr>
            <p:txBody>
              <a:bodyPr wrap="square">
                <a:spAutoFit/>
              </a:bodyPr>
              <a:lstStyle/>
              <a:p>
                <a:pPr algn="just">
                  <a:lnSpc>
                    <a:spcPct val="150000"/>
                  </a:lnSpc>
                  <a:spcAft>
                    <a:spcPts val="800"/>
                  </a:spcAft>
                </a:pPr>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Hai mặt phẳng </a:t>
                </a:r>
                <a14:m>
                  <m:oMath xmlns:m="http://schemas.openxmlformats.org/officeDocument/2006/math">
                    <m: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α</m:t>
                    </m:r>
                    <m: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β</m:t>
                    </m:r>
                    <m: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được gọi là </a:t>
                </a:r>
                <a:r>
                  <a:rPr lang="en-US" sz="45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song song</a:t>
                </a:r>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với nhau nếu chúng không có điểm chung, kí hiệu </a:t>
                </a:r>
                <a14:m>
                  <m:oMath xmlns:m="http://schemas.openxmlformats.org/officeDocument/2006/math">
                    <m: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α</m:t>
                    </m:r>
                    <m: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β</m:t>
                    </m:r>
                    <m: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hay </a:t>
                </a:r>
                <a14:m>
                  <m:oMath xmlns:m="http://schemas.openxmlformats.org/officeDocument/2006/math">
                    <m: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β</m:t>
                    </m:r>
                    <m: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α</m:t>
                    </m:r>
                    <m:r>
                      <a:rPr lang="en-US" sz="4500" i="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25" name="Rectangle 24"/>
              <p:cNvSpPr>
                <a:spLocks noRot="1" noChangeAspect="1" noMove="1" noResize="1" noEditPoints="1" noAdjustHandles="1" noChangeArrowheads="1" noChangeShapeType="1" noTextEdit="1"/>
              </p:cNvSpPr>
              <p:nvPr/>
            </p:nvSpPr>
            <p:spPr>
              <a:xfrm>
                <a:off x="6613358" y="2801183"/>
                <a:ext cx="10287000" cy="4247317"/>
              </a:xfrm>
              <a:prstGeom prst="rect">
                <a:avLst/>
              </a:prstGeom>
              <a:blipFill>
                <a:blip r:embed="rId2"/>
                <a:stretch>
                  <a:fillRect l="-2490" r="-2490" b="-3305"/>
                </a:stretch>
              </a:blipFill>
            </p:spPr>
            <p:txBody>
              <a:bodyPr/>
              <a:lstStyle/>
              <a:p>
                <a:r>
                  <a:rPr lang="en-US">
                    <a:noFill/>
                  </a:rPr>
                  <a:t> </a:t>
                </a:r>
              </a:p>
            </p:txBody>
          </p:sp>
        </mc:Fallback>
      </mc:AlternateContent>
      <p:grpSp>
        <p:nvGrpSpPr>
          <p:cNvPr id="26" name="Group 9"/>
          <p:cNvGrpSpPr/>
          <p:nvPr/>
        </p:nvGrpSpPr>
        <p:grpSpPr>
          <a:xfrm>
            <a:off x="8711062" y="452840"/>
            <a:ext cx="764428" cy="1751335"/>
            <a:chOff x="0" y="0"/>
            <a:chExt cx="201331" cy="461257"/>
          </a:xfrm>
        </p:grpSpPr>
        <p:sp>
          <p:nvSpPr>
            <p:cNvPr id="27" name="Freeform 10"/>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28"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9" name="Group 20"/>
          <p:cNvGrpSpPr/>
          <p:nvPr/>
        </p:nvGrpSpPr>
        <p:grpSpPr>
          <a:xfrm>
            <a:off x="13820951" y="496565"/>
            <a:ext cx="764428" cy="1751335"/>
            <a:chOff x="0" y="0"/>
            <a:chExt cx="201331" cy="461257"/>
          </a:xfrm>
        </p:grpSpPr>
        <p:sp>
          <p:nvSpPr>
            <p:cNvPr id="30" name="Freeform 21"/>
            <p:cNvSpPr/>
            <p:nvPr/>
          </p:nvSpPr>
          <p:spPr>
            <a:xfrm>
              <a:off x="0" y="0"/>
              <a:ext cx="201331" cy="461257"/>
            </a:xfrm>
            <a:custGeom>
              <a:avLst/>
              <a:gdLst/>
              <a:ahLst/>
              <a:cxnLst/>
              <a:rect l="l" t="t" r="r" b="b"/>
              <a:pathLst>
                <a:path w="201331" h="461257">
                  <a:moveTo>
                    <a:pt x="0" y="0"/>
                  </a:moveTo>
                  <a:lnTo>
                    <a:pt x="201331" y="0"/>
                  </a:lnTo>
                  <a:lnTo>
                    <a:pt x="201331" y="461257"/>
                  </a:lnTo>
                  <a:lnTo>
                    <a:pt x="0" y="461257"/>
                  </a:lnTo>
                  <a:close/>
                </a:path>
              </a:pathLst>
            </a:custGeom>
            <a:solidFill>
              <a:srgbClr val="DF795B"/>
            </a:solidFill>
          </p:spPr>
        </p:sp>
        <p:sp>
          <p:nvSpPr>
            <p:cNvPr id="31" name="TextBox 22"/>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32" name="Picture 31"/>
          <p:cNvPicPr>
            <a:picLocks noChangeAspect="1"/>
          </p:cNvPicPr>
          <p:nvPr/>
        </p:nvPicPr>
        <p:blipFill>
          <a:blip r:embed="rId3"/>
          <a:stretch>
            <a:fillRect/>
          </a:stretch>
        </p:blipFill>
        <p:spPr>
          <a:xfrm>
            <a:off x="762000" y="6775573"/>
            <a:ext cx="3200400" cy="2178858"/>
          </a:xfrm>
          <a:prstGeom prst="rect">
            <a:avLst/>
          </a:prstGeom>
        </p:spPr>
      </p:pic>
      <p:pic>
        <p:nvPicPr>
          <p:cNvPr id="21" name="Picture 20"/>
          <p:cNvPicPr>
            <a:picLocks noChangeAspect="1"/>
          </p:cNvPicPr>
          <p:nvPr/>
        </p:nvPicPr>
        <p:blipFill>
          <a:blip r:embed="rId4"/>
          <a:stretch>
            <a:fillRect/>
          </a:stretch>
        </p:blipFill>
        <p:spPr>
          <a:xfrm>
            <a:off x="10591800" y="8332647"/>
            <a:ext cx="2777504" cy="1729534"/>
          </a:xfrm>
          <a:prstGeom prst="rect">
            <a:avLst/>
          </a:prstGeom>
        </p:spPr>
      </p:pic>
    </p:spTree>
    <p:extLst>
      <p:ext uri="{BB962C8B-B14F-4D97-AF65-F5344CB8AC3E}">
        <p14:creationId xmlns:p14="http://schemas.microsoft.com/office/powerpoint/2010/main" val="289897056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anim calcmode="lin" valueType="num">
                                      <p:cBhvr>
                                        <p:cTn id="22" dur="500" fill="hold"/>
                                        <p:tgtEl>
                                          <p:spTgt spid="29"/>
                                        </p:tgtEl>
                                        <p:attrNameLst>
                                          <p:attrName>ppt_x</p:attrName>
                                        </p:attrNameLst>
                                      </p:cBhvr>
                                      <p:tavLst>
                                        <p:tav tm="0">
                                          <p:val>
                                            <p:strVal val="#ppt_x"/>
                                          </p:val>
                                        </p:tav>
                                        <p:tav tm="100000">
                                          <p:val>
                                            <p:strVal val="#ppt_x"/>
                                          </p:val>
                                        </p:tav>
                                      </p:tavLst>
                                    </p:anim>
                                    <p:anim calcmode="lin" valueType="num">
                                      <p:cBhvr>
                                        <p:cTn id="23" dur="500" fill="hold"/>
                                        <p:tgtEl>
                                          <p:spTgt spid="2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anim calcmode="lin" valueType="num">
                                      <p:cBhvr>
                                        <p:cTn id="27" dur="500" fill="hold"/>
                                        <p:tgtEl>
                                          <p:spTgt spid="25"/>
                                        </p:tgtEl>
                                        <p:attrNameLst>
                                          <p:attrName>ppt_x</p:attrName>
                                        </p:attrNameLst>
                                      </p:cBhvr>
                                      <p:tavLst>
                                        <p:tav tm="0">
                                          <p:val>
                                            <p:strVal val="#ppt_x"/>
                                          </p:val>
                                        </p:tav>
                                        <p:tav tm="100000">
                                          <p:val>
                                            <p:strVal val="#ppt_x"/>
                                          </p:val>
                                        </p:tav>
                                      </p:tavLst>
                                    </p:anim>
                                    <p:anim calcmode="lin" valueType="num">
                                      <p:cBhvr>
                                        <p:cTn id="28"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D5467"/>
        </a:solidFill>
        <a:effectLst/>
      </p:bgPr>
    </p:bg>
    <p:spTree>
      <p:nvGrpSpPr>
        <p:cNvPr id="1" name=""/>
        <p:cNvGrpSpPr/>
        <p:nvPr/>
      </p:nvGrpSpPr>
      <p:grpSpPr>
        <a:xfrm>
          <a:off x="0" y="0"/>
          <a:ext cx="0" cy="0"/>
          <a:chOff x="0" y="0"/>
          <a:chExt cx="0" cy="0"/>
        </a:xfrm>
      </p:grpSpPr>
      <p:grpSp>
        <p:nvGrpSpPr>
          <p:cNvPr id="4" name="Group 4"/>
          <p:cNvGrpSpPr/>
          <p:nvPr/>
        </p:nvGrpSpPr>
        <p:grpSpPr>
          <a:xfrm>
            <a:off x="699370" y="571499"/>
            <a:ext cx="16826630" cy="8783025"/>
            <a:chOff x="0" y="0"/>
            <a:chExt cx="2170275" cy="1829810"/>
          </a:xfrm>
        </p:grpSpPr>
        <p:sp>
          <p:nvSpPr>
            <p:cNvPr id="5" name="Freeform 5"/>
            <p:cNvSpPr/>
            <p:nvPr/>
          </p:nvSpPr>
          <p:spPr>
            <a:xfrm>
              <a:off x="0" y="0"/>
              <a:ext cx="2170275" cy="1829810"/>
            </a:xfrm>
            <a:custGeom>
              <a:avLst/>
              <a:gdLst/>
              <a:ahLst/>
              <a:cxnLst/>
              <a:rect l="l" t="t" r="r" b="b"/>
              <a:pathLst>
                <a:path w="2170275" h="1829810">
                  <a:moveTo>
                    <a:pt x="0" y="0"/>
                  </a:moveTo>
                  <a:lnTo>
                    <a:pt x="2170275" y="0"/>
                  </a:lnTo>
                  <a:lnTo>
                    <a:pt x="2170275" y="1829810"/>
                  </a:lnTo>
                  <a:lnTo>
                    <a:pt x="0" y="1829810"/>
                  </a:lnTo>
                  <a:close/>
                </a:path>
              </a:pathLst>
            </a:custGeom>
            <a:solidFill>
              <a:srgbClr val="FFF9E8"/>
            </a:solidFill>
          </p:spPr>
        </p:sp>
        <p:sp>
          <p:nvSpPr>
            <p:cNvPr id="6" name="TextBox 6"/>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6739230" y="9715500"/>
            <a:ext cx="4714152" cy="299219"/>
            <a:chOff x="0" y="0"/>
            <a:chExt cx="1241587" cy="118945"/>
          </a:xfrm>
        </p:grpSpPr>
        <p:sp>
          <p:nvSpPr>
            <p:cNvPr id="9" name="Freeform 9"/>
            <p:cNvSpPr/>
            <p:nvPr/>
          </p:nvSpPr>
          <p:spPr>
            <a:xfrm>
              <a:off x="0" y="0"/>
              <a:ext cx="1241587" cy="118945"/>
            </a:xfrm>
            <a:custGeom>
              <a:avLst/>
              <a:gdLst/>
              <a:ahLst/>
              <a:cxnLst/>
              <a:rect l="l" t="t" r="r" b="b"/>
              <a:pathLst>
                <a:path w="1241587" h="118945">
                  <a:moveTo>
                    <a:pt x="59473" y="0"/>
                  </a:moveTo>
                  <a:lnTo>
                    <a:pt x="1182115" y="0"/>
                  </a:lnTo>
                  <a:cubicBezTo>
                    <a:pt x="1214961" y="0"/>
                    <a:pt x="1241587" y="26627"/>
                    <a:pt x="1241587" y="59473"/>
                  </a:cubicBezTo>
                  <a:lnTo>
                    <a:pt x="1241587" y="59473"/>
                  </a:lnTo>
                  <a:cubicBezTo>
                    <a:pt x="1241587" y="92318"/>
                    <a:pt x="1214961" y="118945"/>
                    <a:pt x="1182115" y="118945"/>
                  </a:cubicBezTo>
                  <a:lnTo>
                    <a:pt x="59473" y="118945"/>
                  </a:lnTo>
                  <a:cubicBezTo>
                    <a:pt x="26627" y="118945"/>
                    <a:pt x="0" y="92318"/>
                    <a:pt x="0" y="59473"/>
                  </a:cubicBezTo>
                  <a:lnTo>
                    <a:pt x="0" y="59473"/>
                  </a:lnTo>
                  <a:cubicBezTo>
                    <a:pt x="0" y="26627"/>
                    <a:pt x="26627" y="0"/>
                    <a:pt x="59473" y="0"/>
                  </a:cubicBezTo>
                  <a:close/>
                </a:path>
              </a:pathLst>
            </a:custGeom>
            <a:solidFill>
              <a:srgbClr val="CB987A"/>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rot="-8005528">
            <a:off x="729999" y="102175"/>
            <a:ext cx="471924" cy="1714036"/>
            <a:chOff x="0" y="0"/>
            <a:chExt cx="193588" cy="678055"/>
          </a:xfrm>
        </p:grpSpPr>
        <p:sp>
          <p:nvSpPr>
            <p:cNvPr id="18" name="Freeform 18"/>
            <p:cNvSpPr/>
            <p:nvPr/>
          </p:nvSpPr>
          <p:spPr>
            <a:xfrm>
              <a:off x="0" y="0"/>
              <a:ext cx="193588" cy="678055"/>
            </a:xfrm>
            <a:custGeom>
              <a:avLst/>
              <a:gdLst/>
              <a:ahLst/>
              <a:cxnLst/>
              <a:rect l="l" t="t" r="r" b="b"/>
              <a:pathLst>
                <a:path w="193588" h="678055">
                  <a:moveTo>
                    <a:pt x="0" y="0"/>
                  </a:moveTo>
                  <a:lnTo>
                    <a:pt x="193588" y="0"/>
                  </a:lnTo>
                  <a:lnTo>
                    <a:pt x="193588" y="678055"/>
                  </a:lnTo>
                  <a:lnTo>
                    <a:pt x="0" y="678055"/>
                  </a:lnTo>
                  <a:close/>
                </a:path>
              </a:pathLst>
            </a:custGeom>
            <a:solidFill>
              <a:srgbClr val="DF795B"/>
            </a:solidFill>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23" name="Rectangle 22"/>
              <p:cNvSpPr/>
              <p:nvPr/>
            </p:nvSpPr>
            <p:spPr>
              <a:xfrm>
                <a:off x="1295400" y="1064240"/>
                <a:ext cx="9326459" cy="4616007"/>
              </a:xfrm>
              <a:prstGeom prst="rect">
                <a:avLst/>
              </a:prstGeom>
            </p:spPr>
            <p:txBody>
              <a:bodyPr wrap="square">
                <a:spAutoFit/>
              </a:bodyPr>
              <a:lstStyle/>
              <a:p>
                <a:pPr algn="just" fontAlgn="base">
                  <a:lnSpc>
                    <a:spcPct val="150000"/>
                  </a:lnSpc>
                  <a:spcBef>
                    <a:spcPts val="600"/>
                  </a:spcBef>
                  <a:spcAft>
                    <a:spcPts val="600"/>
                  </a:spcAft>
                </a:pPr>
                <a:r>
                  <a:rPr lang="en-US" sz="4200" b="1" i="1" u="sng">
                    <a:solidFill>
                      <a:srgbClr val="C00000"/>
                    </a:solidFill>
                    <a:latin typeface="Arial" panose="020B0604020202020204" pitchFamily="34" charset="0"/>
                    <a:ea typeface="Arial" panose="020B0604020202020204" pitchFamily="34" charset="0"/>
                    <a:cs typeface="Arial" panose="020B0604020202020204" pitchFamily="34" charset="0"/>
                  </a:rPr>
                  <a:t>Câu hỏi:</a:t>
                </a:r>
                <a:endParaRPr lang="en-US" sz="4200" b="1" i="1" u="sng">
                  <a:solidFill>
                    <a:srgbClr val="C00000"/>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en-US" sz="3800">
                    <a:latin typeface="Arial" panose="020B0604020202020204" pitchFamily="34" charset="0"/>
                    <a:ea typeface="Times New Roman" panose="02020603050405020304" pitchFamily="18" charset="0"/>
                    <a:cs typeface="Arial" panose="020B0604020202020204" pitchFamily="34" charset="0"/>
                  </a:rPr>
                  <a:t>Nếu hai mặt phẳng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𝛼</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𝛽</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song song với nhau và đường thẳng d nằm trong (</a:t>
                </a:r>
                <a14:m>
                  <m:oMath xmlns:m="http://schemas.openxmlformats.org/officeDocument/2006/math">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𝛼</m:t>
                    </m:r>
                  </m:oMath>
                </a14:m>
                <a:r>
                  <a:rPr lang="en-US" sz="3800">
                    <a:effectLst/>
                    <a:latin typeface="Arial" panose="020B0604020202020204" pitchFamily="34" charset="0"/>
                    <a:ea typeface="Times New Roman" panose="02020603050405020304" pitchFamily="18" charset="0"/>
                    <a:cs typeface="Arial" panose="020B0604020202020204" pitchFamily="34" charset="0"/>
                  </a:rPr>
                  <a:t>) thì </a:t>
                </a:r>
                <a:r>
                  <a:rPr lang="en-US" sz="3800">
                    <a:latin typeface="Arial" panose="020B0604020202020204" pitchFamily="34" charset="0"/>
                    <a:ea typeface="Times New Roman" panose="02020603050405020304" pitchFamily="18" charset="0"/>
                    <a:cs typeface="Arial" panose="020B0604020202020204" pitchFamily="34" charset="0"/>
                  </a:rPr>
                  <a:t>đường thẳng </a:t>
                </a:r>
                <a:r>
                  <a:rPr lang="en-US" sz="3800">
                    <a:effectLst/>
                    <a:latin typeface="Arial" panose="020B0604020202020204" pitchFamily="34" charset="0"/>
                    <a:ea typeface="Times New Roman" panose="02020603050405020304" pitchFamily="18" charset="0"/>
                    <a:cs typeface="Arial" panose="020B0604020202020204" pitchFamily="34" charset="0"/>
                  </a:rPr>
                  <a:t>d có song song với </a:t>
                </a:r>
                <a14:m>
                  <m:oMath xmlns:m="http://schemas.openxmlformats.org/officeDocument/2006/math">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𝛽</m:t>
                        </m:r>
                      </m:e>
                    </m:d>
                  </m:oMath>
                </a14:m>
                <a:r>
                  <a:rPr lang="en-US" sz="3800">
                    <a:effectLst/>
                    <a:latin typeface="Arial" panose="020B0604020202020204" pitchFamily="34" charset="0"/>
                    <a:ea typeface="Times New Roman" panose="02020603050405020304" pitchFamily="18" charset="0"/>
                    <a:cs typeface="Arial" panose="020B0604020202020204" pitchFamily="34" charset="0"/>
                  </a:rPr>
                  <a:t> hay không?</a:t>
                </a:r>
              </a:p>
            </p:txBody>
          </p:sp>
        </mc:Choice>
        <mc:Fallback xmlns="">
          <p:sp>
            <p:nvSpPr>
              <p:cNvPr id="23" name="Rectangle 22"/>
              <p:cNvSpPr>
                <a:spLocks noRot="1" noChangeAspect="1" noMove="1" noResize="1" noEditPoints="1" noAdjustHandles="1" noChangeArrowheads="1" noChangeShapeType="1" noTextEdit="1"/>
              </p:cNvSpPr>
              <p:nvPr/>
            </p:nvSpPr>
            <p:spPr>
              <a:xfrm>
                <a:off x="1295400" y="1064240"/>
                <a:ext cx="9326459" cy="4616007"/>
              </a:xfrm>
              <a:prstGeom prst="rect">
                <a:avLst/>
              </a:prstGeom>
              <a:blipFill>
                <a:blip r:embed="rId2"/>
                <a:stretch>
                  <a:fillRect l="-2551" r="-2158" b="-4359"/>
                </a:stretch>
              </a:blipFill>
            </p:spPr>
            <p:txBody>
              <a:bodyPr/>
              <a:lstStyle/>
              <a:p>
                <a:r>
                  <a:rPr lang="en-US">
                    <a:noFill/>
                  </a:rPr>
                  <a:t> </a:t>
                </a:r>
              </a:p>
            </p:txBody>
          </p:sp>
        </mc:Fallback>
      </mc:AlternateContent>
      <p:grpSp>
        <p:nvGrpSpPr>
          <p:cNvPr id="24" name="Group 17"/>
          <p:cNvGrpSpPr/>
          <p:nvPr/>
        </p:nvGrpSpPr>
        <p:grpSpPr>
          <a:xfrm rot="8207862">
            <a:off x="16905735" y="152215"/>
            <a:ext cx="471924" cy="1714036"/>
            <a:chOff x="0" y="0"/>
            <a:chExt cx="193588" cy="678055"/>
          </a:xfrm>
        </p:grpSpPr>
        <p:sp>
          <p:nvSpPr>
            <p:cNvPr id="25" name="Freeform 18"/>
            <p:cNvSpPr/>
            <p:nvPr/>
          </p:nvSpPr>
          <p:spPr>
            <a:xfrm>
              <a:off x="0" y="0"/>
              <a:ext cx="193588" cy="678055"/>
            </a:xfrm>
            <a:custGeom>
              <a:avLst/>
              <a:gdLst/>
              <a:ahLst/>
              <a:cxnLst/>
              <a:rect l="l" t="t" r="r" b="b"/>
              <a:pathLst>
                <a:path w="193588" h="678055">
                  <a:moveTo>
                    <a:pt x="0" y="0"/>
                  </a:moveTo>
                  <a:lnTo>
                    <a:pt x="193588" y="0"/>
                  </a:lnTo>
                  <a:lnTo>
                    <a:pt x="193588" y="678055"/>
                  </a:lnTo>
                  <a:lnTo>
                    <a:pt x="0" y="678055"/>
                  </a:lnTo>
                  <a:close/>
                </a:path>
              </a:pathLst>
            </a:custGeom>
            <a:solidFill>
              <a:srgbClr val="DF795B"/>
            </a:solidFill>
          </p:spPr>
        </p:sp>
        <p:sp>
          <p:nvSpPr>
            <p:cNvPr id="26"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p:cNvPicPr>
            <a:picLocks noChangeAspect="1"/>
          </p:cNvPicPr>
          <p:nvPr/>
        </p:nvPicPr>
        <p:blipFill>
          <a:blip r:embed="rId3"/>
          <a:stretch>
            <a:fillRect/>
          </a:stretch>
        </p:blipFill>
        <p:spPr>
          <a:xfrm>
            <a:off x="15849600" y="8131864"/>
            <a:ext cx="1978605" cy="1417607"/>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134994" y="2552700"/>
            <a:ext cx="5781406" cy="5108848"/>
          </a:xfrm>
          <a:prstGeom prst="rect">
            <a:avLst/>
          </a:prstGeom>
        </p:spPr>
      </p:pic>
    </p:spTree>
    <p:extLst>
      <p:ext uri="{BB962C8B-B14F-4D97-AF65-F5344CB8AC3E}">
        <p14:creationId xmlns:p14="http://schemas.microsoft.com/office/powerpoint/2010/main" val="147237353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3124</Words>
  <Application>Microsoft Office PowerPoint</Application>
  <PresentationFormat>Custom</PresentationFormat>
  <Paragraphs>181</Paragraphs>
  <Slides>44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Cambria Math</vt:lpstr>
      <vt:lpstr>Cambria</vt:lpstr>
      <vt:lpstr>Times New Roman</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2023-09-04T06:26:48Z</dcterms:created>
  <dcterms:modified xsi:type="dcterms:W3CDTF">2025-02-02T02:57:57Z</dcterms:modified>
  <dc:identifier/>
</cp:coreProperties>
</file>