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2"/>
  </p:notesMasterIdLst>
  <p:sldIdLst>
    <p:sldId id="409" r:id="rId2"/>
    <p:sldId id="266" r:id="rId3"/>
    <p:sldId id="269" r:id="rId4"/>
    <p:sldId id="270" r:id="rId5"/>
    <p:sldId id="271" r:id="rId6"/>
    <p:sldId id="273" r:id="rId7"/>
    <p:sldId id="312" r:id="rId8"/>
    <p:sldId id="314" r:id="rId9"/>
    <p:sldId id="343" r:id="rId10"/>
    <p:sldId id="313" r:id="rId11"/>
    <p:sldId id="275" r:id="rId12"/>
    <p:sldId id="315" r:id="rId13"/>
    <p:sldId id="276" r:id="rId14"/>
    <p:sldId id="316" r:id="rId15"/>
    <p:sldId id="345" r:id="rId16"/>
    <p:sldId id="281" r:id="rId17"/>
    <p:sldId id="346" r:id="rId18"/>
    <p:sldId id="282" r:id="rId19"/>
    <p:sldId id="347" r:id="rId20"/>
    <p:sldId id="260" r:id="rId21"/>
    <p:sldId id="357" r:id="rId22"/>
    <p:sldId id="358" r:id="rId23"/>
    <p:sldId id="360" r:id="rId24"/>
    <p:sldId id="301" r:id="rId25"/>
    <p:sldId id="305" r:id="rId26"/>
    <p:sldId id="362" r:id="rId27"/>
    <p:sldId id="363" r:id="rId28"/>
    <p:sldId id="289" r:id="rId29"/>
    <p:sldId id="291" r:id="rId30"/>
    <p:sldId id="298" r:id="rId31"/>
    <p:sldId id="297" r:id="rId32"/>
    <p:sldId id="364" r:id="rId33"/>
    <p:sldId id="365" r:id="rId34"/>
    <p:sldId id="303" r:id="rId35"/>
    <p:sldId id="337" r:id="rId36"/>
    <p:sldId id="338" r:id="rId37"/>
    <p:sldId id="339" r:id="rId38"/>
    <p:sldId id="304" r:id="rId39"/>
    <p:sldId id="307" r:id="rId40"/>
    <p:sldId id="367" r:id="rId41"/>
    <p:sldId id="366" r:id="rId42"/>
    <p:sldId id="369" r:id="rId43"/>
    <p:sldId id="370" r:id="rId44"/>
    <p:sldId id="372" r:id="rId45"/>
    <p:sldId id="373" r:id="rId46"/>
    <p:sldId id="374" r:id="rId47"/>
    <p:sldId id="376" r:id="rId48"/>
    <p:sldId id="377" r:id="rId49"/>
    <p:sldId id="259" r:id="rId50"/>
    <p:sldId id="265" r:id="rId51"/>
  </p:sldIdLst>
  <p:sldSz cx="18288000" cy="10287000"/>
  <p:notesSz cx="6858000" cy="9144000"/>
  <p:embeddedFontLs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84" autoAdjust="0"/>
  </p:normalViewPr>
  <p:slideViewPr>
    <p:cSldViewPr>
      <p:cViewPr varScale="1">
        <p:scale>
          <a:sx n="53" d="100"/>
          <a:sy n="53" d="100"/>
        </p:scale>
        <p:origin x="802"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02/02/2025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6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4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0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8A7BF0-4107-4B69-98EE-22D0AEC2516F}" type="slidenum">
              <a:rPr lang="en-US" smtClean="0"/>
              <a:t>20</a:t>
            </a:fld>
            <a:endParaRPr lang="en-US"/>
          </a:p>
        </p:txBody>
      </p:sp>
    </p:spTree>
    <p:extLst>
      <p:ext uri="{BB962C8B-B14F-4D97-AF65-F5344CB8AC3E}">
        <p14:creationId xmlns:p14="http://schemas.microsoft.com/office/powerpoint/2010/main" val="196573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92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23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74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49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3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37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04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189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242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49</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9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4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11</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00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4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2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44.png"/><Relationship Id="rId4" Type="http://schemas.openxmlformats.org/officeDocument/2006/relationships/image" Target="../media/image39.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9.svg"/><Relationship Id="rId7"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2.sv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9.svg"/><Relationship Id="rId5" Type="http://schemas.openxmlformats.org/officeDocument/2006/relationships/image" Target="../media/image62.svg"/><Relationship Id="rId10" Type="http://schemas.openxmlformats.org/officeDocument/2006/relationships/image" Target="../media/image18.png"/><Relationship Id="rId4" Type="http://schemas.openxmlformats.org/officeDocument/2006/relationships/image" Target="../media/image61.png"/><Relationship Id="rId9"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1.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6.gif"/></Relationships>
</file>

<file path=ppt/slides/_rels/slide35.xml.rels><?xml version="1.0" encoding="UTF-8" standalone="yes"?>
<Relationships xmlns="http://schemas.openxmlformats.org/package/2006/relationships"><Relationship Id="rId3" Type="http://schemas.openxmlformats.org/officeDocument/2006/relationships/image" Target="../media/image70.svg"/><Relationship Id="rId12" Type="http://schemas.openxmlformats.org/officeDocument/2006/relationships/image" Target="../media/image71.jpeg"/><Relationship Id="rId2" Type="http://schemas.openxmlformats.org/officeDocument/2006/relationships/image" Target="../media/image69.png"/><Relationship Id="rId1" Type="http://schemas.openxmlformats.org/officeDocument/2006/relationships/slideLayout" Target="../slideLayouts/slideLayout7.xml"/><Relationship Id="rId11" Type="http://schemas.openxmlformats.org/officeDocument/2006/relationships/image" Target="../media/image860.png"/><Relationship Id="rId4" Type="http://schemas.openxmlformats.org/officeDocument/2006/relationships/image" Target="../media/image36.gif"/></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9.png"/><Relationship Id="rId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image" Target="../media/image870.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2.sv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9.svg"/><Relationship Id="rId5" Type="http://schemas.openxmlformats.org/officeDocument/2006/relationships/image" Target="../media/image62.svg"/><Relationship Id="rId10" Type="http://schemas.openxmlformats.org/officeDocument/2006/relationships/image" Target="../media/image18.png"/><Relationship Id="rId4" Type="http://schemas.openxmlformats.org/officeDocument/2006/relationships/image" Target="../media/image61.png"/><Relationship Id="rId9" Type="http://schemas.openxmlformats.org/officeDocument/2006/relationships/image" Target="../media/image49.svg"/></Relationships>
</file>

<file path=ppt/slides/_rels/slide3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3.wdp"/></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85.svg"/><Relationship Id="rId4" Type="http://schemas.openxmlformats.org/officeDocument/2006/relationships/image" Target="../media/image17.sv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7.svg"/><Relationship Id="rId7" Type="http://schemas.openxmlformats.org/officeDocument/2006/relationships/image" Target="../media/image53.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70.svg"/><Relationship Id="rId5" Type="http://schemas.openxmlformats.org/officeDocument/2006/relationships/image" Target="../media/image62.svg"/><Relationship Id="rId10" Type="http://schemas.openxmlformats.org/officeDocument/2006/relationships/image" Target="../media/image69.png"/><Relationship Id="rId4" Type="http://schemas.openxmlformats.org/officeDocument/2006/relationships/image" Target="../media/image61.png"/><Relationship Id="rId9"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52400" y="-342900"/>
            <a:ext cx="17759896" cy="10820400"/>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Rectangle 24"/>
          <p:cNvSpPr/>
          <p:nvPr/>
        </p:nvSpPr>
        <p:spPr>
          <a:xfrm>
            <a:off x="2101513" y="419100"/>
            <a:ext cx="14556248" cy="8541184"/>
          </a:xfrm>
          <a:prstGeom prst="rect">
            <a:avLst/>
          </a:prstGeom>
        </p:spPr>
        <p:txBody>
          <a:bodyPr wrap="square">
            <a:spAutoFit/>
          </a:bodyPr>
          <a:lstStyle/>
          <a:p>
            <a:pPr algn="ctr">
              <a:lnSpc>
                <a:spcPct val="150000"/>
              </a:lnSpc>
            </a:pPr>
            <a:r>
              <a:rPr lang="en-US" sz="7500" b="1">
                <a:solidFill>
                  <a:srgbClr val="C00000"/>
                </a:solidFill>
                <a:latin typeface="Times New Roman" panose="02020603050405020304" pitchFamily="18" charset="0"/>
                <a:cs typeface="Times New Roman" panose="02020603050405020304" pitchFamily="18" charset="0"/>
              </a:rPr>
              <a:t>TR</a:t>
            </a:r>
            <a:r>
              <a:rPr lang="vi-VN" sz="7500" b="1">
                <a:solidFill>
                  <a:srgbClr val="C00000"/>
                </a:solidFill>
                <a:latin typeface="Times New Roman" panose="02020603050405020304" pitchFamily="18" charset="0"/>
                <a:cs typeface="Times New Roman" panose="02020603050405020304" pitchFamily="18" charset="0"/>
              </a:rPr>
              <a:t>Ư</a:t>
            </a:r>
            <a:r>
              <a:rPr lang="en-US" sz="7500" b="1">
                <a:solidFill>
                  <a:srgbClr val="C00000"/>
                </a:solidFill>
                <a:latin typeface="Times New Roman" panose="02020603050405020304" pitchFamily="18" charset="0"/>
                <a:cs typeface="Times New Roman" panose="02020603050405020304" pitchFamily="18" charset="0"/>
              </a:rPr>
              <a:t>ỜNG THPT NGÔ LÊ TÂN</a:t>
            </a:r>
          </a:p>
          <a:p>
            <a:pPr algn="ctr">
              <a:lnSpc>
                <a:spcPct val="150000"/>
              </a:lnSpc>
            </a:pPr>
            <a:r>
              <a:rPr lang="en-US" sz="7500" b="1">
                <a:solidFill>
                  <a:srgbClr val="C00000"/>
                </a:solidFill>
                <a:latin typeface="Times New Roman" panose="02020603050405020304" pitchFamily="18" charset="0"/>
                <a:cs typeface="Times New Roman" panose="02020603050405020304" pitchFamily="18" charset="0"/>
              </a:rPr>
              <a:t>LỚP 11A1</a:t>
            </a:r>
          </a:p>
          <a:p>
            <a:pPr algn="ctr">
              <a:lnSpc>
                <a:spcPct val="150000"/>
              </a:lnSpc>
            </a:pPr>
            <a:r>
              <a:rPr lang="en-US" sz="7500" b="1">
                <a:solidFill>
                  <a:srgbClr val="C00000"/>
                </a:solidFill>
                <a:latin typeface="Times New Roman" panose="02020603050405020304" pitchFamily="18" charset="0"/>
                <a:cs typeface="Times New Roman" panose="02020603050405020304" pitchFamily="18" charset="0"/>
              </a:rPr>
              <a:t>GV: ĐÀO THỊ TH</a:t>
            </a:r>
            <a:r>
              <a:rPr lang="vi-VN" sz="7500" b="1">
                <a:solidFill>
                  <a:srgbClr val="C00000"/>
                </a:solidFill>
                <a:latin typeface="Times New Roman" panose="02020603050405020304" pitchFamily="18" charset="0"/>
                <a:cs typeface="Times New Roman" panose="02020603050405020304" pitchFamily="18" charset="0"/>
              </a:rPr>
              <a:t>Ư</a:t>
            </a:r>
            <a:r>
              <a:rPr lang="en-US" sz="7500" b="1">
                <a:solidFill>
                  <a:srgbClr val="C00000"/>
                </a:solidFill>
                <a:latin typeface="Times New Roman" panose="02020603050405020304" pitchFamily="18" charset="0"/>
                <a:cs typeface="Times New Roman" panose="02020603050405020304" pitchFamily="18" charset="0"/>
              </a:rPr>
              <a:t>ƠNG</a:t>
            </a:r>
          </a:p>
          <a:p>
            <a:pPr algn="ctr">
              <a:lnSpc>
                <a:spcPct val="150000"/>
              </a:lnSpc>
            </a:pPr>
            <a:r>
              <a:rPr lang="vi-VN" sz="7500" b="1">
                <a:solidFill>
                  <a:srgbClr val="C00000"/>
                </a:solidFill>
                <a:latin typeface="Times New Roman" panose="02020603050405020304" pitchFamily="18" charset="0"/>
                <a:cs typeface="Times New Roman" panose="02020603050405020304" pitchFamily="18" charset="0"/>
              </a:rPr>
              <a:t>BÀI </a:t>
            </a:r>
            <a:r>
              <a:rPr lang="en-US" sz="7500" b="1">
                <a:solidFill>
                  <a:srgbClr val="C00000"/>
                </a:solidFill>
                <a:latin typeface="Times New Roman" panose="02020603050405020304" pitchFamily="18" charset="0"/>
                <a:cs typeface="Times New Roman" panose="02020603050405020304" pitchFamily="18" charset="0"/>
              </a:rPr>
              <a:t>11:</a:t>
            </a:r>
            <a:r>
              <a:rPr lang="vi-VN" sz="7500" b="1">
                <a:solidFill>
                  <a:srgbClr val="C00000"/>
                </a:solidFill>
                <a:latin typeface="Times New Roman" panose="02020603050405020304" pitchFamily="18" charset="0"/>
                <a:cs typeface="Times New Roman" panose="02020603050405020304" pitchFamily="18" charset="0"/>
              </a:rPr>
              <a:t> </a:t>
            </a:r>
            <a:r>
              <a:rPr lang="en-US" sz="7500" b="1">
                <a:solidFill>
                  <a:srgbClr val="C00000"/>
                </a:solidFill>
                <a:latin typeface="Times New Roman" panose="02020603050405020304" pitchFamily="18" charset="0"/>
                <a:cs typeface="Times New Roman" panose="02020603050405020304" pitchFamily="18" charset="0"/>
              </a:rPr>
              <a:t>HAI Đ</a:t>
            </a:r>
            <a:r>
              <a:rPr lang="vi-VN" sz="7500" b="1">
                <a:solidFill>
                  <a:srgbClr val="C00000"/>
                </a:solidFill>
                <a:latin typeface="Times New Roman" panose="02020603050405020304" pitchFamily="18" charset="0"/>
                <a:cs typeface="Times New Roman" panose="02020603050405020304" pitchFamily="18" charset="0"/>
              </a:rPr>
              <a:t>Ư</a:t>
            </a:r>
            <a:r>
              <a:rPr lang="en-US" sz="7500" b="1">
                <a:solidFill>
                  <a:srgbClr val="C00000"/>
                </a:solidFill>
                <a:latin typeface="Times New Roman" panose="02020603050405020304" pitchFamily="18" charset="0"/>
                <a:cs typeface="Times New Roman" panose="02020603050405020304" pitchFamily="18" charset="0"/>
              </a:rPr>
              <a:t>ỜNG THẲNG SONG SONG (TIẾT 1)</a:t>
            </a:r>
            <a:endParaRPr lang="en-US" sz="75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649863"/>
      </p:ext>
    </p:extLst>
  </p:cSld>
  <p:clrMapOvr>
    <a:masterClrMapping/>
  </p:clrMapOvr>
  <p:transition spd="med">
    <p:comb/>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grpSp>
        <p:nvGrpSpPr>
          <p:cNvPr id="20" name="Group 19"/>
          <p:cNvGrpSpPr/>
          <p:nvPr/>
        </p:nvGrpSpPr>
        <p:grpSpPr>
          <a:xfrm>
            <a:off x="7255044" y="1212047"/>
            <a:ext cx="3565356" cy="2980178"/>
            <a:chOff x="5943600" y="288505"/>
            <a:chExt cx="5526303" cy="2980178"/>
          </a:xfrm>
        </p:grpSpPr>
        <p:grpSp>
          <p:nvGrpSpPr>
            <p:cNvPr id="29" name="Group 2"/>
            <p:cNvGrpSpPr/>
            <p:nvPr/>
          </p:nvGrpSpPr>
          <p:grpSpPr>
            <a:xfrm>
              <a:off x="5943600" y="288505"/>
              <a:ext cx="5526303" cy="2980178"/>
              <a:chOff x="0" y="-28575"/>
              <a:chExt cx="2062659" cy="841375"/>
            </a:xfrm>
          </p:grpSpPr>
          <p:sp>
            <p:nvSpPr>
              <p:cNvPr id="31" name="Freeform 3"/>
              <p:cNvSpPr/>
              <p:nvPr/>
            </p:nvSpPr>
            <p:spPr>
              <a:xfrm>
                <a:off x="34803"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695231" y="363060"/>
              <a:ext cx="406290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Nhận xét</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tangle 1"/>
          <p:cNvSpPr/>
          <p:nvPr/>
        </p:nvSpPr>
        <p:spPr>
          <a:xfrm>
            <a:off x="1295400" y="2744425"/>
            <a:ext cx="15752789" cy="4075475"/>
          </a:xfrm>
          <a:prstGeom prst="rect">
            <a:avLst/>
          </a:prstGeom>
        </p:spPr>
        <p:txBody>
          <a:bodyPr wrap="square">
            <a:spAutoFit/>
          </a:bodyPr>
          <a:lstStyle/>
          <a:p>
            <a:pPr marL="571500" lvl="0" indent="-571500" algn="just">
              <a:lnSpc>
                <a:spcPct val="200000"/>
              </a:lnSpc>
              <a:spcBef>
                <a:spcPts val="100"/>
              </a:spcBef>
              <a:buFontTx/>
              <a:buChar char="-"/>
            </a:pPr>
            <a:r>
              <a:rPr lang="vi-VN" sz="4300">
                <a:solidFill>
                  <a:prstClr val="black"/>
                </a:solidFill>
                <a:ea typeface="Calibri" panose="020F0502020204030204" pitchFamily="34" charset="0"/>
                <a:cs typeface="Arial" panose="020B0604020202020204" pitchFamily="34" charset="0"/>
              </a:rPr>
              <a:t>Hai đường thẳng song song là hai đường thẳng đồng phẳng và không có điểm chung.</a:t>
            </a:r>
          </a:p>
          <a:p>
            <a:pPr marL="571500" lvl="0" indent="-571500" algn="just">
              <a:lnSpc>
                <a:spcPct val="200000"/>
              </a:lnSpc>
              <a:spcBef>
                <a:spcPts val="100"/>
              </a:spcBef>
              <a:buFontTx/>
              <a:buChar char="-"/>
            </a:pPr>
            <a:r>
              <a:rPr lang="vi-VN" sz="4300">
                <a:solidFill>
                  <a:prstClr val="black"/>
                </a:solidFill>
                <a:ea typeface="Calibri" panose="020F0502020204030204" pitchFamily="34" charset="0"/>
                <a:cs typeface="Arial" panose="020B0604020202020204" pitchFamily="34" charset="0"/>
              </a:rPr>
              <a:t>Có đúng một mặt phẳng chứa hai đường thẳng song song.</a:t>
            </a:r>
          </a:p>
        </p:txBody>
      </p:sp>
      <p:pic>
        <p:nvPicPr>
          <p:cNvPr id="3" name="Picture 2"/>
          <p:cNvPicPr>
            <a:picLocks noChangeAspect="1"/>
          </p:cNvPicPr>
          <p:nvPr/>
        </p:nvPicPr>
        <p:blipFill>
          <a:blip r:embed="rId5"/>
          <a:stretch>
            <a:fillRect/>
          </a:stretch>
        </p:blipFill>
        <p:spPr>
          <a:xfrm>
            <a:off x="6896854" y="7928031"/>
            <a:ext cx="4307456" cy="1906154"/>
          </a:xfrm>
          <a:prstGeom prst="rect">
            <a:avLst/>
          </a:prstGeom>
        </p:spPr>
      </p:pic>
    </p:spTree>
    <p:extLst>
      <p:ext uri="{BB962C8B-B14F-4D97-AF65-F5344CB8AC3E}">
        <p14:creationId xmlns:p14="http://schemas.microsoft.com/office/powerpoint/2010/main" val="17294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08164" y="1866900"/>
            <a:ext cx="15984436"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hai hình bình hành ABCD và ABEF không cùng nằm trong một mặt phẳng (H.4.16).</a:t>
            </a:r>
          </a:p>
        </p:txBody>
      </p:sp>
      <p:pic>
        <p:nvPicPr>
          <p:cNvPr id="3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182695">
            <a:off x="16120670" y="8365342"/>
            <a:ext cx="1919556" cy="1884655"/>
          </a:xfrm>
          <a:prstGeom prst="rect">
            <a:avLst/>
          </a:prstGeom>
        </p:spPr>
      </p:pic>
      <p:pic>
        <p:nvPicPr>
          <p:cNvPr id="20" name="Picture 2"/>
          <p:cNvPicPr>
            <a:picLocks noChangeAspect="1"/>
          </p:cNvPicPr>
          <p:nvPr/>
        </p:nvPicPr>
        <p:blipFill>
          <a:blip r:embed="rId7"/>
          <a:srcRect/>
          <a:stretch>
            <a:fillRect/>
          </a:stretch>
        </p:blipFill>
        <p:spPr>
          <a:xfrm rot="18432080">
            <a:off x="547532" y="8678709"/>
            <a:ext cx="1091106" cy="1291973"/>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3086" y="3899581"/>
            <a:ext cx="6069714" cy="4983161"/>
          </a:xfrm>
          <a:prstGeom prst="rect">
            <a:avLst/>
          </a:prstGeom>
        </p:spPr>
      </p:pic>
      <p:sp>
        <p:nvSpPr>
          <p:cNvPr id="4" name="Rectangle 3"/>
          <p:cNvSpPr/>
          <p:nvPr/>
        </p:nvSpPr>
        <p:spPr>
          <a:xfrm>
            <a:off x="7521960" y="3874701"/>
            <a:ext cx="9483502"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Quan sát bốn đường thẳng AB, BC, CD, DA. Chỉ ra các cặp đường thẳng cắt nhau, các cặp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song song.</a:t>
            </a:r>
          </a:p>
          <a:p>
            <a:pPr lvl="0" algn="just">
              <a:lnSpc>
                <a:spcPct val="150000"/>
              </a:lnSpc>
              <a:defRPr/>
            </a:pPr>
            <a:r>
              <a:rPr lang="vi-VN" sz="3800">
                <a:solidFill>
                  <a:prstClr val="black"/>
                </a:solidFill>
                <a:ea typeface="Times New Roman" panose="02020603050405020304" pitchFamily="18" charset="0"/>
              </a:rPr>
              <a:t>b) Trong ba đường thẳng AB, AF,</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BE có hai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nào chéo nhau hay không?</a:t>
            </a:r>
          </a:p>
        </p:txBody>
      </p:sp>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Callout 24"/>
          <p:cNvSpPr/>
          <p:nvPr/>
        </p:nvSpPr>
        <p:spPr>
          <a:xfrm>
            <a:off x="8317349" y="1104900"/>
            <a:ext cx="1597154" cy="87616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182695">
            <a:off x="16140164" y="8395965"/>
            <a:ext cx="1919556" cy="1884655"/>
          </a:xfrm>
          <a:prstGeom prst="rect">
            <a:avLst/>
          </a:prstGeom>
        </p:spPr>
      </p:pic>
      <p:sp>
        <p:nvSpPr>
          <p:cNvPr id="2" name="Rectangle 1"/>
          <p:cNvSpPr/>
          <p:nvPr/>
        </p:nvSpPr>
        <p:spPr>
          <a:xfrm>
            <a:off x="6560998" y="2476500"/>
            <a:ext cx="10507802" cy="6412012"/>
          </a:xfrm>
          <a:prstGeom prst="rect">
            <a:avLst/>
          </a:prstGeom>
        </p:spPr>
        <p:txBody>
          <a:bodyPr wrap="square">
            <a:spAutoFit/>
          </a:bodyPr>
          <a:lstStyle/>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a) Các cặp đường thẳng cắt nhau là AB và BC, AB và DA, BC và CD, CD và DA.</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Các cặp đường thẳng song song là AB và CD, DA và BC.</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b) Các đường thẳng AB, AF, BE cùng nằm trong mặt phẳng (ABEF) nên trong ba đường thẳng đó không có hai đường thẳng nào chéo nhau.</a:t>
            </a:r>
          </a:p>
        </p:txBody>
      </p:sp>
      <p:pic>
        <p:nvPicPr>
          <p:cNvPr id="12" name="Picture 2"/>
          <p:cNvPicPr>
            <a:picLocks noChangeAspect="1"/>
          </p:cNvPicPr>
          <p:nvPr/>
        </p:nvPicPr>
        <p:blipFill>
          <a:blip r:embed="rId5"/>
          <a:srcRect/>
          <a:stretch>
            <a:fillRect/>
          </a:stretch>
        </p:blipFill>
        <p:spPr>
          <a:xfrm rot="18432080">
            <a:off x="-20195" y="8678710"/>
            <a:ext cx="1091106" cy="1291973"/>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9671" y="3014287"/>
            <a:ext cx="5391585" cy="4426425"/>
          </a:xfrm>
          <a:prstGeom prst="rect">
            <a:avLst/>
          </a:prstGeom>
        </p:spPr>
      </p:pic>
    </p:spTree>
    <p:extLst>
      <p:ext uri="{BB962C8B-B14F-4D97-AF65-F5344CB8AC3E}">
        <p14:creationId xmlns:p14="http://schemas.microsoft.com/office/powerpoint/2010/main" val="18842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434970"/>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007562" y="1943100"/>
            <a:ext cx="16823238" cy="901593"/>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Cho hình chóp S.ABCD có đáy ABCD là hình bình hành (H.4.17)</a:t>
            </a:r>
          </a:p>
        </p:txBody>
      </p:sp>
      <p:pic>
        <p:nvPicPr>
          <p:cNvPr id="40"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3659" flipH="1">
            <a:off x="17261739" y="8678193"/>
            <a:ext cx="1767106" cy="1928350"/>
          </a:xfrm>
          <a:prstGeom prst="rect">
            <a:avLst/>
          </a:prstGeom>
        </p:spPr>
      </p:pic>
      <p:sp>
        <p:nvSpPr>
          <p:cNvPr id="30" name="Freeform 3"/>
          <p:cNvSpPr/>
          <p:nvPr/>
        </p:nvSpPr>
        <p:spPr>
          <a:xfrm rot="19770211">
            <a:off x="16330430" y="-59158"/>
            <a:ext cx="1821882" cy="1490678"/>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2420600" y="3339856"/>
            <a:ext cx="4783638" cy="5232644"/>
          </a:xfrm>
          <a:prstGeom prst="rect">
            <a:avLst/>
          </a:prstGeom>
        </p:spPr>
      </p:pic>
      <p:sp>
        <p:nvSpPr>
          <p:cNvPr id="7" name="Rectangle 6"/>
          <p:cNvSpPr/>
          <p:nvPr/>
        </p:nvSpPr>
        <p:spPr>
          <a:xfrm>
            <a:off x="1024716" y="2967640"/>
            <a:ext cx="10650845" cy="6595460"/>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a) Trong các đường thẳng AB, AC, CD, hai đường thẳng nào song song, hai đường thẳng nào cắt nhau?</a:t>
            </a:r>
          </a:p>
          <a:p>
            <a:pPr lvl="0" algn="just">
              <a:lnSpc>
                <a:spcPct val="150000"/>
              </a:lnSpc>
              <a:spcAft>
                <a:spcPts val="1200"/>
              </a:spcAft>
              <a:defRPr/>
            </a:pPr>
            <a:r>
              <a:rPr lang="vi-VN" sz="4000">
                <a:solidFill>
                  <a:prstClr val="black"/>
                </a:solidFill>
                <a:ea typeface="Times New Roman" panose="02020603050405020304" pitchFamily="18" charset="0"/>
              </a:rPr>
              <a:t>b) Gọi M, N lần lượt là hai điểm thuộc hai cạnh SA, SB. Trong các đường thẳng SA, MN, AB có hai đường thẳng nào chéo nhau hay không?</a:t>
            </a:r>
          </a:p>
        </p:txBody>
      </p:sp>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162800" y="2872120"/>
            <a:ext cx="9982200" cy="5534849"/>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a) Hai đường thẳng AB và AC cắt nhau tại giao điểm A.</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AB và CD song song với nhau (do ABCD là hình bình hành).</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AC và CD cắt nhau tại giao điểm C.</a:t>
            </a: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90600" y="2705100"/>
            <a:ext cx="5224604" cy="5715000"/>
          </a:xfrm>
          <a:prstGeom prst="rect">
            <a:avLst/>
          </a:prstGeom>
        </p:spPr>
      </p:pic>
    </p:spTree>
    <p:extLst>
      <p:ext uri="{BB962C8B-B14F-4D97-AF65-F5344CB8AC3E}">
        <p14:creationId xmlns:p14="http://schemas.microsoft.com/office/powerpoint/2010/main" val="15217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443804" y="1943100"/>
            <a:ext cx="11125200" cy="8076570"/>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b) Vì hai điểm M, N lần lượt là hai điểm thuộc hai cạnh SA, SB nên hai điểm M, N thuộc mặt phẳng (SAB) hay các điểm S, A, B, M, N cùng thuộc một mặt phẳng nên các đường thẳng SA, MN, AB đồng phẳng, do đó khi lấy bất kì 2 trong 3 đường thẳng trên thì chúng có thể cắt nhau hoặc song song hoặc trùng nhau. </a:t>
            </a:r>
            <a:endParaRPr lang="en-US" sz="3800">
              <a:solidFill>
                <a:prstClr val="black"/>
              </a:solidFill>
              <a:ea typeface="Calibri" panose="020F0502020204030204" pitchFamily="34" charset="0"/>
              <a:cs typeface="Arial" panose="020B0604020202020204" pitchFamily="34" charset="0"/>
            </a:endParaRP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Vậy trong các đường thẳng SA, MN, AB, không có hai đường thẳng nào chéo nhau.</a:t>
            </a: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62000" y="2247900"/>
            <a:ext cx="5224604" cy="5715000"/>
          </a:xfrm>
          <a:prstGeom prst="rect">
            <a:avLst/>
          </a:prstGeom>
        </p:spPr>
      </p:pic>
    </p:spTree>
    <p:extLst>
      <p:ext uri="{BB962C8B-B14F-4D97-AF65-F5344CB8AC3E}">
        <p14:creationId xmlns:p14="http://schemas.microsoft.com/office/powerpoint/2010/main" val="4010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lvl="0" algn="just">
              <a:lnSpc>
                <a:spcPct val="150000"/>
              </a:lnSpc>
              <a:spcAft>
                <a:spcPts val="1200"/>
              </a:spcAft>
              <a:defRPr/>
            </a:pPr>
            <a:r>
              <a:rPr lang="vi-VN" sz="3800">
                <a:solidFill>
                  <a:prstClr val="black"/>
                </a:solidFill>
                <a:ea typeface="Times New Roman" panose="02020603050405020304" pitchFamily="18" charset="0"/>
              </a:rPr>
              <a:t>Cho hình tứ diện ABCD (H.4.18). Hai đường thẳng AB và CD có chéo nhau hay không? Chỉ ra các cặp đường thẳng chéo nhau có trong hình tứ diện đó.</a:t>
            </a:r>
          </a:p>
        </p:txBody>
      </p:sp>
      <p:sp>
        <p:nvSpPr>
          <p:cNvPr id="50" name="Oval Callout 4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248400" y="4780151"/>
            <a:ext cx="11201400" cy="4478149"/>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Nếu hai đường thẳng AB và CD không chéo nhau thì chúng cùng thuộc một mặt phẳng. </a:t>
            </a:r>
            <a:endParaRPr lang="en-US" sz="380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Khi đó bốn điểm A, B, C, D đồng phẳng, trái với giả thiết ABCD là hình tứ diện. </a:t>
            </a:r>
            <a:endParaRPr lang="en-US" sz="380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Do đó, hai đường thẳng AB và CD chéo nhau.</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Cho hình tứ diện ABCD (H.4.18). Hai đường thẳng AB và CD có chéo nhau hay không? Chỉ ra các cặp đường thẳng chéo nhau có trong hình tứ diện đó.</a:t>
            </a:r>
          </a:p>
        </p:txBody>
      </p:sp>
      <p:sp>
        <p:nvSpPr>
          <p:cNvPr id="4" name="Rectangle 3"/>
          <p:cNvSpPr/>
          <p:nvPr/>
        </p:nvSpPr>
        <p:spPr>
          <a:xfrm>
            <a:off x="6534670" y="4934277"/>
            <a:ext cx="10838930" cy="27238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Lập luận tương tự, ta thấy trong tứ diện ABCD còn có các cặp đường thẳng chéo nhau là AC và BD, AD và BC.</a:t>
            </a:r>
          </a:p>
        </p:txBody>
      </p:sp>
      <p:sp>
        <p:nvSpPr>
          <p:cNvPr id="10" name="Oval Callout 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108155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674627"/>
            <a:ext cx="10773194" cy="1203330"/>
            <a:chOff x="3663045" y="869613"/>
            <a:chExt cx="107731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882245" y="874189"/>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09600" y="2295079"/>
            <a:ext cx="17221200" cy="3000821"/>
          </a:xfrm>
          <a:prstGeom prst="rect">
            <a:avLst/>
          </a:prstGeom>
        </p:spPr>
        <p:txBody>
          <a:bodyPr wrap="square">
            <a:spAutoFit/>
          </a:bodyPr>
          <a:lstStyle/>
          <a:p>
            <a:pPr lvl="0">
              <a:lnSpc>
                <a:spcPct val="150000"/>
              </a:lnSpc>
              <a:defRPr/>
            </a:pPr>
            <a:r>
              <a:rPr lang="vi-VN" sz="4200">
                <a:solidFill>
                  <a:prstClr val="black"/>
                </a:solidFill>
                <a:ea typeface="Times New Roman" panose="02020603050405020304" pitchFamily="18" charset="0"/>
              </a:rPr>
              <a:t>Trong hình chóp tứ giác S.ACBD (H.4.19), chỉ ra những đường thẳng:</a:t>
            </a:r>
          </a:p>
          <a:p>
            <a:pPr lvl="0">
              <a:lnSpc>
                <a:spcPct val="150000"/>
              </a:lnSpc>
              <a:defRPr/>
            </a:pPr>
            <a:r>
              <a:rPr lang="vi-VN" sz="4200">
                <a:solidFill>
                  <a:prstClr val="black"/>
                </a:solidFill>
                <a:ea typeface="Times New Roman" panose="02020603050405020304" pitchFamily="18" charset="0"/>
              </a:rPr>
              <a:t>a) Chéo với đường thẳng SA</a:t>
            </a:r>
            <a:r>
              <a:rPr lang="en-US" sz="4200">
                <a:solidFill>
                  <a:prstClr val="black"/>
                </a:solidFill>
                <a:ea typeface="Times New Roman" panose="02020603050405020304" pitchFamily="18" charset="0"/>
              </a:rPr>
              <a:t>;                  </a:t>
            </a:r>
          </a:p>
          <a:p>
            <a:pPr lvl="0">
              <a:lnSpc>
                <a:spcPct val="150000"/>
              </a:lnSpc>
              <a:defRPr/>
            </a:pPr>
            <a:r>
              <a:rPr lang="en-US" sz="4200">
                <a:solidFill>
                  <a:prstClr val="black"/>
                </a:solidFill>
                <a:ea typeface="Times New Roman" panose="02020603050405020304" pitchFamily="18" charset="0"/>
              </a:rPr>
              <a:t> </a:t>
            </a:r>
            <a:r>
              <a:rPr lang="vi-VN" sz="4200">
                <a:solidFill>
                  <a:prstClr val="black"/>
                </a:solidFill>
                <a:ea typeface="Times New Roman" panose="02020603050405020304" pitchFamily="18" charset="0"/>
              </a:rPr>
              <a:t>b) Chéo </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vi-VN" sz="4200">
                <a:solidFill>
                  <a:prstClr val="black"/>
                </a:solidFill>
                <a:ea typeface="Times New Roman" panose="02020603050405020304" pitchFamily="18" charset="0"/>
              </a:rPr>
              <a:t>đường thẳng BC</a:t>
            </a:r>
          </a:p>
        </p:txBody>
      </p:sp>
      <p:pic>
        <p:nvPicPr>
          <p:cNvPr id="14" name="Picture 13"/>
          <p:cNvPicPr>
            <a:picLocks noChangeAspect="1"/>
          </p:cNvPicPr>
          <p:nvPr/>
        </p:nvPicPr>
        <p:blipFill>
          <a:blip r:embed="rId5"/>
          <a:stretch>
            <a:fillRect/>
          </a:stretch>
        </p:blipFill>
        <p:spPr>
          <a:xfrm rot="811031">
            <a:off x="-723900" y="8271140"/>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082683" y="5955"/>
            <a:ext cx="1877450" cy="2016043"/>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430000" y="3848100"/>
            <a:ext cx="5562600" cy="5875726"/>
          </a:xfrm>
          <a:prstGeom prst="rect">
            <a:avLst/>
          </a:prstGeom>
        </p:spPr>
      </p:pic>
      <p:pic>
        <p:nvPicPr>
          <p:cNvPr id="3" name="Picture 2"/>
          <p:cNvPicPr>
            <a:picLocks noChangeAspect="1"/>
          </p:cNvPicPr>
          <p:nvPr/>
        </p:nvPicPr>
        <p:blipFill>
          <a:blip r:embed="rId9"/>
          <a:stretch>
            <a:fillRect/>
          </a:stretch>
        </p:blipFill>
        <p:spPr>
          <a:xfrm flipH="1">
            <a:off x="3233806" y="7200900"/>
            <a:ext cx="2938394" cy="2938394"/>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38200" y="388822"/>
            <a:ext cx="1749461" cy="914400"/>
            <a:chOff x="1295400" y="4718007"/>
            <a:chExt cx="1749461" cy="914400"/>
          </a:xfrm>
        </p:grpSpPr>
        <p:sp>
          <p:nvSpPr>
            <p:cNvPr id="30" name="Oval Callout 29"/>
            <p:cNvSpPr/>
            <p:nvPr/>
          </p:nvSpPr>
          <p:spPr>
            <a:xfrm>
              <a:off x="1295400" y="4718007"/>
              <a:ext cx="1600200" cy="914400"/>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14" name="Picture 13"/>
          <p:cNvPicPr>
            <a:picLocks noChangeAspect="1"/>
          </p:cNvPicPr>
          <p:nvPr/>
        </p:nvPicPr>
        <p:blipFill>
          <a:blip r:embed="rId3"/>
          <a:stretch>
            <a:fillRect/>
          </a:stretch>
        </p:blipFill>
        <p:spPr>
          <a:xfrm rot="811031">
            <a:off x="-571501" y="8051964"/>
            <a:ext cx="2362200" cy="2498294"/>
          </a:xfrm>
          <a:prstGeom prst="rect">
            <a:avLst/>
          </a:prstGeom>
        </p:spPr>
      </p:pic>
      <p:sp>
        <p:nvSpPr>
          <p:cNvPr id="6" name="Rectangle 5"/>
          <p:cNvSpPr/>
          <p:nvPr/>
        </p:nvSpPr>
        <p:spPr>
          <a:xfrm>
            <a:off x="6248400" y="1638300"/>
            <a:ext cx="11582400" cy="842794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Các đường thẳng chéo với đường thẳng SA là BC và CD.</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thích: Nếu hai đường thẳng SA và BC không chéo nhau thì chúng cùng thuộc một mặt phẳng. Khi đó bốn điểm S, A, B, C đồng phẳng, trái với giả thiết S.ABCD là hình chóp. Do đó, hao đường thẳng SA và BC chéo nhau. Tương tự, giải thích được hai đường thẳng SA và CD chéo nhau.</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Các đường thẳng chéo với đường thẳng BC là SA và SD. Giải thích tương tự câu a.</a:t>
            </a:r>
          </a:p>
        </p:txBody>
      </p:sp>
      <p:pic>
        <p:nvPicPr>
          <p:cNvPr id="22" name="Picture 2"/>
          <p:cNvPicPr>
            <a:picLocks noChangeAspect="1"/>
          </p:cNvPicPr>
          <p:nvPr/>
        </p:nvPicPr>
        <p:blipFill>
          <a:blip r:embed="rId4"/>
          <a:srcRect/>
          <a:stretch>
            <a:fillRect/>
          </a:stretch>
        </p:blipFill>
        <p:spPr>
          <a:xfrm rot="16726530">
            <a:off x="16476312" y="-131707"/>
            <a:ext cx="1477492" cy="1764156"/>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600" y="2019300"/>
            <a:ext cx="5121882" cy="5410200"/>
          </a:xfrm>
          <a:prstGeom prst="rect">
            <a:avLst/>
          </a:prstGeom>
        </p:spPr>
      </p:pic>
    </p:spTree>
    <p:extLst>
      <p:ext uri="{BB962C8B-B14F-4D97-AF65-F5344CB8AC3E}">
        <p14:creationId xmlns:p14="http://schemas.microsoft.com/office/powerpoint/2010/main" val="332548515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3981931" y="419100"/>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500" b="1" kern="0" dirty="0">
                  <a:solidFill>
                    <a:srgbClr val="FFFF00"/>
                  </a:solidFill>
                  <a:latin typeface="Arial" panose="020B0604020202020204" pitchFamily="34" charset="0"/>
                </a:rPr>
                <a:t>KHỞI ĐỘNG</a:t>
              </a:r>
            </a:p>
          </p:txBody>
        </p:sp>
      </p:grpSp>
      <p:sp>
        <p:nvSpPr>
          <p:cNvPr id="19" name="Rectangle 18"/>
          <p:cNvSpPr/>
          <p:nvPr/>
        </p:nvSpPr>
        <p:spPr>
          <a:xfrm>
            <a:off x="457200" y="2529661"/>
            <a:ext cx="9144000" cy="7109639"/>
          </a:xfrm>
          <a:prstGeom prst="rect">
            <a:avLst/>
          </a:prstGeom>
        </p:spPr>
        <p:txBody>
          <a:bodyPr wrap="square">
            <a:spAutoFit/>
          </a:bodyPr>
          <a:lstStyle/>
          <a:p>
            <a:pPr algn="just">
              <a:lnSpc>
                <a:spcPct val="150000"/>
              </a:lnSpc>
            </a:pPr>
            <a:r>
              <a:rPr lang="vi-VN" sz="3800"/>
              <a:t>Để giải quyết vấn đề tắc đường ở các thành phố lớn, có rất nhiều giải pháp được đưa ra. Trong đó giải pháp xây dựng các hệ thống cầu vượt, đường hoặc đường sắt trên cao đã và đang được đưa vào thực tế ở Việt Nam. Toán học mô tả vị trí tương quan giữa các tuyến đường trên như thế nào?</a:t>
            </a:r>
            <a:endParaRPr lang="en-US" sz="3800" dirty="0"/>
          </a:p>
        </p:txBody>
      </p:sp>
      <p:pic>
        <p:nvPicPr>
          <p:cNvPr id="22" name="Picture 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33154">
            <a:off x="137200" y="-343222"/>
            <a:ext cx="1422964" cy="2490758"/>
          </a:xfrm>
          <a:prstGeom prst="rect">
            <a:avLst/>
          </a:prstGeom>
        </p:spPr>
      </p:pic>
      <p:pic>
        <p:nvPicPr>
          <p:cNvPr id="18" name="Picture 2"/>
          <p:cNvPicPr>
            <a:picLocks noChangeAspect="1"/>
          </p:cNvPicPr>
          <p:nvPr/>
        </p:nvPicPr>
        <p:blipFill>
          <a:blip r:embed="rId4"/>
          <a:srcRect/>
          <a:stretch>
            <a:fillRect/>
          </a:stretch>
        </p:blipFill>
        <p:spPr>
          <a:xfrm>
            <a:off x="13699862" y="8496300"/>
            <a:ext cx="1108137" cy="1149819"/>
          </a:xfrm>
          <a:prstGeom prst="rect">
            <a:avLst/>
          </a:prstGeom>
        </p:spPr>
      </p:pic>
      <p:pic>
        <p:nvPicPr>
          <p:cNvPr id="2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8460">
            <a:off x="17195282" y="163488"/>
            <a:ext cx="1990256" cy="1624773"/>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042" y="2628401"/>
            <a:ext cx="7850758" cy="5311459"/>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1034378" y="190500"/>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535178" y="395603"/>
              <a:ext cx="7522641" cy="1002710"/>
            </a:xfrm>
            <a:prstGeom prst="rect">
              <a:avLst/>
            </a:prstGeom>
          </p:spPr>
          <p:txBody>
            <a:bodyPr wrap="none">
              <a:spAutoFit/>
            </a:bodyPr>
            <a:lstStyle/>
            <a:p>
              <a:pPr algn="just">
                <a:lnSpc>
                  <a:spcPct val="150000"/>
                </a:lnSpc>
                <a:spcAft>
                  <a:spcPts val="600"/>
                </a:spcAft>
              </a:pPr>
              <a:r>
                <a:rPr lang="nl-NL" sz="4500" b="1">
                  <a:solidFill>
                    <a:schemeClr val="bg1"/>
                  </a:solidFill>
                  <a:latin typeface="Arial" panose="020B0604020202020204" pitchFamily="34" charset="0"/>
                  <a:ea typeface="Times New Roman" panose="02020603050405020304" pitchFamily="18" charset="0"/>
                  <a:cs typeface="Arial" panose="020B0604020202020204" pitchFamily="34" charset="0"/>
                </a:rPr>
                <a:t>Vận dụng 1</a:t>
              </a:r>
              <a:endPar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533400" y="1546908"/>
            <a:ext cx="11297652" cy="3600986"/>
          </a:xfrm>
          <a:prstGeom prst="rect">
            <a:avLst/>
          </a:prstGeom>
          <a:noFill/>
        </p:spPr>
        <p:txBody>
          <a:bodyPr wrap="square" rtlCol="0">
            <a:spAutoFit/>
          </a:bodyPr>
          <a:lstStyle/>
          <a:p>
            <a:pPr algn="just">
              <a:lnSpc>
                <a:spcPct val="150000"/>
              </a:lnSpc>
            </a:pPr>
            <a:r>
              <a:rPr lang="vi-VN" sz="3800">
                <a:cs typeface="Arial" panose="020B0604020202020204" pitchFamily="34" charset="0"/>
              </a:rPr>
              <a:t>Một chiếc gậy được đặt một đầu dựa vào tường và đầu kia trên mặt sàn (H.4.20). Hỏi có thể đặt chiếc gậy đó song song với một trong các mép tường hay không?</a:t>
            </a:r>
          </a:p>
        </p:txBody>
      </p:sp>
      <p:grpSp>
        <p:nvGrpSpPr>
          <p:cNvPr id="28" name="Group 2"/>
          <p:cNvGrpSpPr/>
          <p:nvPr/>
        </p:nvGrpSpPr>
        <p:grpSpPr>
          <a:xfrm>
            <a:off x="-76200" y="9867900"/>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2" name="Picture 31"/>
          <p:cNvPicPr>
            <a:picLocks noChangeAspect="1"/>
          </p:cNvPicPr>
          <p:nvPr/>
        </p:nvPicPr>
        <p:blipFill>
          <a:blip r:embed="rId3"/>
          <a:stretch>
            <a:fillRect/>
          </a:stretch>
        </p:blipFill>
        <p:spPr>
          <a:xfrm>
            <a:off x="16611600" y="360552"/>
            <a:ext cx="1282847" cy="896748"/>
          </a:xfrm>
          <a:prstGeom prst="rect">
            <a:avLst/>
          </a:prstGeom>
        </p:spPr>
      </p:pic>
      <p:sp>
        <p:nvSpPr>
          <p:cNvPr id="2" name="Rectangle 1"/>
          <p:cNvSpPr/>
          <p:nvPr/>
        </p:nvSpPr>
        <p:spPr>
          <a:xfrm>
            <a:off x="545692" y="6190714"/>
            <a:ext cx="17208907" cy="3600986"/>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Ta không thể đặt chiếc gậy đó song song với một trong các mép tường vì điểm đầu gậy chạm với sàn và 4 điểm góc của tường là các điểm không đồng phẳng nên đường thẳng tạo bởi chiếc gậy và một trong các mép tường là hai đường thẳng chéo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24" name="Oval Callout 23"/>
          <p:cNvSpPr/>
          <p:nvPr/>
        </p:nvSpPr>
        <p:spPr>
          <a:xfrm>
            <a:off x="5383649" y="5055795"/>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3023" y="9182100"/>
            <a:ext cx="796774" cy="10323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9600" y="1779876"/>
            <a:ext cx="5693256" cy="4125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up)">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1306255"/>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CỦNG CỐ</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Tree>
    <p:extLst>
      <p:ext uri="{BB962C8B-B14F-4D97-AF65-F5344CB8AC3E}">
        <p14:creationId xmlns:p14="http://schemas.microsoft.com/office/powerpoint/2010/main" val="42626697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Cho hai đường thẳng a và b trong không gian.</a:t>
            </a:r>
          </a:p>
          <a:p>
            <a:pPr marL="571500" lvl="0" indent="-571500" algn="just">
              <a:lnSpc>
                <a:spcPct val="150000"/>
              </a:lnSpc>
              <a:spcBef>
                <a:spcPts val="600"/>
              </a:spcBef>
              <a:spcAft>
                <a:spcPts val="600"/>
              </a:spcAft>
              <a:buFontTx/>
              <a:buChar char="-"/>
            </a:pPr>
            <a:r>
              <a:rPr lang="vi-VN" sz="3800">
                <a:solidFill>
                  <a:prstClr val="black"/>
                </a:solidFill>
                <a:cs typeface="Arial" panose="020B0604020202020204" pitchFamily="34" charset="0"/>
              </a:rPr>
              <a:t>Nếu a và b cùng nằm trong một mặt phẳng thì ta nói a và b đồng phẳng. Khi đó, a và b có thể cắt nhau, song song với nhau hoặc trùng nhau.</a:t>
            </a:r>
            <a:endParaRPr lang="en-US" sz="3800">
              <a:solidFill>
                <a:prstClr val="black"/>
              </a:solidFill>
              <a:cs typeface="Arial" panose="020B0604020202020204" pitchFamily="34" charset="0"/>
            </a:endParaRPr>
          </a:p>
          <a:p>
            <a:pPr marL="571500" lvl="0" indent="-571500" algn="just">
              <a:lnSpc>
                <a:spcPct val="150000"/>
              </a:lnSpc>
              <a:spcBef>
                <a:spcPts val="600"/>
              </a:spcBef>
              <a:spcAft>
                <a:spcPts val="600"/>
              </a:spcAft>
              <a:buFontTx/>
              <a:buChar char="-"/>
            </a:pPr>
            <a:r>
              <a:rPr lang="vi-VN" sz="3800">
                <a:solidFill>
                  <a:prstClr val="black"/>
                </a:solidFill>
                <a:cs typeface="Arial" panose="020B0604020202020204" pitchFamily="34" charset="0"/>
              </a:rPr>
              <a:t>Nếu a và b không cùng nằm trong bất kì mặt phẳng nào thì ta nói a và b chéo nhau. Khi đó, ta cũng nói a chéo với b, hoặc b chéo với a.</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qua một điểm không nằm trên đường thẳng cho trước, có đúng một đường thẳng song song với đường thẳng đã cho.</a:t>
            </a:r>
            <a:endParaRPr lang="en-US" sz="3800">
              <a:solidFill>
                <a:prstClr val="black"/>
              </a:solidFill>
              <a:cs typeface="Arial" panose="020B0604020202020204" pitchFamily="34" charset="0"/>
            </a:endParaRP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lvl="0" algn="just">
                <a:lnSpc>
                  <a:spcPct val="150000"/>
                </a:lnSpc>
                <a:spcAft>
                  <a:spcPts val="600"/>
                </a:spcAft>
                <a:defRPr/>
              </a:pPr>
              <a:r>
                <a:rPr lang="vi-VN" sz="4000" b="1">
                  <a:solidFill>
                    <a:prstClr val="white"/>
                  </a:solidFill>
                  <a:ea typeface="Times New Roman" panose="02020603050405020304" pitchFamily="18" charset="0"/>
                  <a:cs typeface="Arial" panose="020B0604020202020204" pitchFamily="34" charset="0"/>
                </a:rPr>
                <a:t>Nhắc lại kiến thức hai 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798356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hai đường thẳng phân biệt cùng song song với đường thẳng thứ ba thì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ba mặt phẳng đôi một cắt nhau theo ba giao tuyến phân biệt thì ba giao tuyến đó đồng quy hoặc đôi một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hai mặt phẳng phân biệt lần lượt chứa hai đường thẳng song song thì giao tuyến của chúng (nếu có) cũng song song với hai đường thẳng đó hoặc trùng với một trong hai đường thẳng đó.</a:t>
            </a: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Nhắc lại kiến thức hai 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579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49704" y="515352"/>
            <a:ext cx="6926180" cy="1107956"/>
            <a:chOff x="3620862" y="869613"/>
            <a:chExt cx="6926180"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5187045" y="869613"/>
              <a:ext cx="4674197"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4.9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383000" y="8488413"/>
            <a:ext cx="2450804" cy="2450804"/>
          </a:xfrm>
          <a:prstGeom prst="rect">
            <a:avLst/>
          </a:prstGeom>
        </p:spPr>
      </p:pic>
      <p:sp>
        <p:nvSpPr>
          <p:cNvPr id="19" name="TextBox 18"/>
          <p:cNvSpPr txBox="1"/>
          <p:nvPr/>
        </p:nvSpPr>
        <p:spPr>
          <a:xfrm>
            <a:off x="837837" y="1767661"/>
            <a:ext cx="16459563" cy="7109639"/>
          </a:xfrm>
          <a:prstGeom prst="rect">
            <a:avLst/>
          </a:prstGeom>
          <a:noFill/>
        </p:spPr>
        <p:txBody>
          <a:bodyPr wrap="square" rtlCol="0">
            <a:spAutoFit/>
          </a:bodyPr>
          <a:lstStyle/>
          <a:p>
            <a:pPr>
              <a:lnSpc>
                <a:spcPct val="200000"/>
              </a:lnSpc>
            </a:pPr>
            <a:r>
              <a:rPr lang="vi-VN" sz="3800">
                <a:cs typeface="Arial" panose="020B0604020202020204" pitchFamily="34" charset="0"/>
              </a:rPr>
              <a:t>Trong không gian, cho ba đường thẳng a, b, c. Những mệnh đề nào sau đây là đúng?</a:t>
            </a:r>
          </a:p>
          <a:p>
            <a:pPr>
              <a:lnSpc>
                <a:spcPct val="200000"/>
              </a:lnSpc>
            </a:pPr>
            <a:r>
              <a:rPr lang="vi-VN" sz="3800">
                <a:cs typeface="Arial" panose="020B0604020202020204" pitchFamily="34" charset="0"/>
              </a:rPr>
              <a:t>a) Nếu a và b không cắt nhau thì a và b song song.</a:t>
            </a:r>
          </a:p>
          <a:p>
            <a:pPr>
              <a:lnSpc>
                <a:spcPct val="200000"/>
              </a:lnSpc>
            </a:pPr>
            <a:r>
              <a:rPr lang="vi-VN" sz="3800">
                <a:cs typeface="Arial" panose="020B0604020202020204" pitchFamily="34" charset="0"/>
              </a:rPr>
              <a:t>b) Nếu c và c chéo nhau thì b và c không cùng thuộc một mặt phẳng.</a:t>
            </a:r>
          </a:p>
          <a:p>
            <a:pPr>
              <a:lnSpc>
                <a:spcPct val="200000"/>
              </a:lnSpc>
            </a:pPr>
            <a:r>
              <a:rPr lang="vi-VN" sz="3800">
                <a:cs typeface="Arial" panose="020B0604020202020204" pitchFamily="34" charset="0"/>
              </a:rPr>
              <a:t>c) Nếu a và b cùng song song với c thì a song song với b.</a:t>
            </a:r>
          </a:p>
          <a:p>
            <a:pPr>
              <a:lnSpc>
                <a:spcPct val="200000"/>
              </a:lnSpc>
            </a:pPr>
            <a:r>
              <a:rPr lang="vi-VN" sz="3800">
                <a:cs typeface="Arial" panose="020B0604020202020204" pitchFamily="34" charset="0"/>
              </a:rPr>
              <a:t>d) Nếu a và b cắt nhau, b và c cắt nhau thì a và c cắt nhau.</a:t>
            </a:r>
          </a:p>
        </p:txBody>
      </p:sp>
      <p:pic>
        <p:nvPicPr>
          <p:cNvPr id="2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77186">
            <a:off x="-895470" y="8744360"/>
            <a:ext cx="1947712" cy="1938910"/>
          </a:xfrm>
          <a:prstGeom prst="rect">
            <a:avLst/>
          </a:prstGeom>
        </p:spPr>
      </p:pic>
      <p:pic>
        <p:nvPicPr>
          <p:cNvPr id="16" name="Picture 15"/>
          <p:cNvPicPr>
            <a:picLocks noChangeAspect="1"/>
          </p:cNvPicPr>
          <p:nvPr/>
        </p:nvPicPr>
        <p:blipFill>
          <a:blip r:embed="rId7"/>
          <a:stretch>
            <a:fillRect/>
          </a:stretch>
        </p:blipFill>
        <p:spPr>
          <a:xfrm>
            <a:off x="16383000" y="266700"/>
            <a:ext cx="1487905" cy="1421516"/>
          </a:xfrm>
          <a:prstGeom prst="rect">
            <a:avLst/>
          </a:prstGeom>
        </p:spPr>
      </p:pic>
      <p:pic>
        <p:nvPicPr>
          <p:cNvPr id="11" name="Picture 10"/>
          <p:cNvPicPr>
            <a:picLocks noChangeAspect="1"/>
          </p:cNvPicPr>
          <p:nvPr/>
        </p:nvPicPr>
        <p:blipFill>
          <a:blip r:embed="rId8"/>
          <a:stretch>
            <a:fillRect/>
          </a:stretch>
        </p:blipFill>
        <p:spPr>
          <a:xfrm>
            <a:off x="16220122" y="5500317"/>
            <a:ext cx="906830" cy="862383"/>
          </a:xfrm>
          <a:prstGeom prst="rect">
            <a:avLst/>
          </a:prstGeom>
        </p:spPr>
      </p:pic>
      <p:pic>
        <p:nvPicPr>
          <p:cNvPr id="2" name="Picture 1"/>
          <p:cNvPicPr>
            <a:picLocks noChangeAspect="1"/>
          </p:cNvPicPr>
          <p:nvPr/>
        </p:nvPicPr>
        <p:blipFill>
          <a:blip r:embed="rId9"/>
          <a:stretch>
            <a:fillRect/>
          </a:stretch>
        </p:blipFill>
        <p:spPr>
          <a:xfrm>
            <a:off x="16177782" y="4341820"/>
            <a:ext cx="876955" cy="801680"/>
          </a:xfrm>
          <a:prstGeom prst="rect">
            <a:avLst/>
          </a:prstGeom>
        </p:spPr>
      </p:pic>
      <p:pic>
        <p:nvPicPr>
          <p:cNvPr id="20" name="Picture 19"/>
          <p:cNvPicPr>
            <a:picLocks noChangeAspect="1"/>
          </p:cNvPicPr>
          <p:nvPr/>
        </p:nvPicPr>
        <p:blipFill>
          <a:blip r:embed="rId9"/>
          <a:stretch>
            <a:fillRect/>
          </a:stretch>
        </p:blipFill>
        <p:spPr>
          <a:xfrm>
            <a:off x="16220121" y="6704020"/>
            <a:ext cx="876955" cy="801680"/>
          </a:xfrm>
          <a:prstGeom prst="rect">
            <a:avLst/>
          </a:prstGeom>
        </p:spPr>
      </p:pic>
      <p:pic>
        <p:nvPicPr>
          <p:cNvPr id="21" name="Picture 20"/>
          <p:cNvPicPr>
            <a:picLocks noChangeAspect="1"/>
          </p:cNvPicPr>
          <p:nvPr/>
        </p:nvPicPr>
        <p:blipFill>
          <a:blip r:embed="rId9"/>
          <a:stretch>
            <a:fillRect/>
          </a:stretch>
        </p:blipFill>
        <p:spPr>
          <a:xfrm>
            <a:off x="16220119" y="7886700"/>
            <a:ext cx="876955" cy="80168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lvl="0" algn="just">
              <a:lnSpc>
                <a:spcPct val="150000"/>
              </a:lnSpc>
              <a:tabLst>
                <a:tab pos="360045" algn="l"/>
                <a:tab pos="720090" algn="l"/>
              </a:tabLst>
              <a:defRPr/>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4.10 (SGK-tr82)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a:t>Cho hình chóp S.ABCD có đáy là hình bình hành. Trong các cặp đường thẳng sau, cặp đường thẳng nào cắt nhau, cặp đường thẳng nào song song, cặp đường thẳng nào chéo nhau?</a:t>
            </a:r>
          </a:p>
          <a:p>
            <a:pPr algn="ctr">
              <a:lnSpc>
                <a:spcPct val="150000"/>
              </a:lnSpc>
            </a:pPr>
            <a:r>
              <a:rPr lang="vi-VN" sz="3600"/>
              <a:t>a) AB và CD                           b) AC và BD                          c) SB và CD</a:t>
            </a: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r>
                <a:rPr lang="vi-VN" sz="3600">
                  <a:solidFill>
                    <a:prstClr val="black"/>
                  </a:solidFill>
                </a:rPr>
                <a:t>S</a:t>
              </a:r>
              <a:endParaRPr lang="en-US"/>
            </a:p>
          </p:txBody>
        </p:sp>
        <p:sp>
          <p:nvSpPr>
            <p:cNvPr id="49" name="Rectangle 48"/>
            <p:cNvSpPr/>
            <p:nvPr/>
          </p:nvSpPr>
          <p:spPr>
            <a:xfrm>
              <a:off x="10203614" y="8910429"/>
              <a:ext cx="492443"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A</a:t>
              </a:r>
              <a:endParaRPr lang="en-US">
                <a:latin typeface="Arial" panose="020B0604020202020204" pitchFamily="34" charset="0"/>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B</a:t>
              </a:r>
              <a:endParaRPr lang="en-US">
                <a:latin typeface="Arial" panose="020B0604020202020204" pitchFamily="34" charset="0"/>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latin typeface="Arial" panose="020B0604020202020204" pitchFamily="34" charset="0"/>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D</a:t>
              </a:r>
              <a:endParaRPr lang="en-US">
                <a:latin typeface="Arial" panose="020B0604020202020204" pitchFamily="34" charset="0"/>
                <a:cs typeface="Arial" panose="020B0604020202020204" pitchFamily="34" charset="0"/>
              </a:endParaRPr>
            </a:p>
          </p:txBody>
        </p:sp>
      </p:grpSp>
      <p:sp>
        <p:nvSpPr>
          <p:cNvPr id="55" name="Rectangle 54"/>
          <p:cNvSpPr/>
          <p:nvPr/>
        </p:nvSpPr>
        <p:spPr>
          <a:xfrm>
            <a:off x="7788517" y="5639557"/>
            <a:ext cx="9900791" cy="3518912"/>
          </a:xfrm>
          <a:prstGeom prst="rect">
            <a:avLst/>
          </a:prstGeom>
        </p:spPr>
        <p:txBody>
          <a:bodyPr wrap="square">
            <a:spAutoFit/>
          </a:bodyPr>
          <a:lstStyle/>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Hai đường thẳng AB và CD song song với nhau do đáy ABCD là hình bình hành.</a:t>
            </a:r>
          </a:p>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Hai đường thẳng AC và BD cắt nhau do đây là hai đường chéo của hình bình hành ABCD.</a:t>
            </a: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
        <p:nvSpPr>
          <p:cNvPr id="58" name="Oval Callout 57"/>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0" end="0"/>
                                            </p:txEl>
                                          </p:spTgt>
                                        </p:tgtEl>
                                        <p:attrNameLst>
                                          <p:attrName>style.visibility</p:attrName>
                                        </p:attrNameLst>
                                      </p:cBhvr>
                                      <p:to>
                                        <p:strVal val="visible"/>
                                      </p:to>
                                    </p:set>
                                    <p:animEffect transition="in" filter="fade">
                                      <p:cBhvr>
                                        <p:cTn id="22" dur="500"/>
                                        <p:tgtEl>
                                          <p:spTgt spid="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5">
                                            <p:txEl>
                                              <p:pRg st="1" end="1"/>
                                            </p:txEl>
                                          </p:spTgt>
                                        </p:tgtEl>
                                        <p:attrNameLst>
                                          <p:attrName>style.visibility</p:attrName>
                                        </p:attrNameLst>
                                      </p:cBhvr>
                                      <p:to>
                                        <p:strVal val="visible"/>
                                      </p:to>
                                    </p:set>
                                    <p:animEffect transition="in" filter="randombar(horizontal)">
                                      <p:cBhvr>
                                        <p:cTn id="27" dur="500"/>
                                        <p:tgtEl>
                                          <p:spTgt spid="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4.10 (SGK-tr82)</a:t>
            </a:r>
            <a:r>
              <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hình chóp S.ABCD có đáy là hình bình hành. Trong các cặp đường thẳng sau, cặp đường thẳng nào cắt nhau, cặp đường thẳng nào song song, cặp đường thẳng nào chéo nhau?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AB và CD                           b) AC và BD                          c) SB và CD</a:t>
            </a: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p:cNvSpPr/>
            <p:nvPr/>
          </p:nvSpPr>
          <p:spPr>
            <a:xfrm>
              <a:off x="10203614" y="891042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Oval Callout 53"/>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7696200" y="5496606"/>
            <a:ext cx="10069060" cy="4349909"/>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c) Hai đường thẳng SB và CD chéo nhau.</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Thật vậy, nếu hai đường thẳng SB và CD không chéo nhau, tức là hai đường thẳng này đồng phẳng hay bốn điểm S, B, C, D đồng phẳng, </a:t>
            </a:r>
            <a:r>
              <a:rPr lang="en-US" sz="3600">
                <a:solidFill>
                  <a:prstClr val="black"/>
                </a:solidFill>
                <a:ea typeface="Times New Roman" panose="02020603050405020304" pitchFamily="18" charset="0"/>
                <a:cs typeface="Arial" panose="020B0604020202020204" pitchFamily="34" charset="0"/>
              </a:rPr>
              <a:t>    </a:t>
            </a:r>
            <a:r>
              <a:rPr lang="vi-VN" sz="3600">
                <a:solidFill>
                  <a:prstClr val="black"/>
                </a:solidFill>
                <a:ea typeface="Times New Roman" panose="02020603050405020304" pitchFamily="18" charset="0"/>
                <a:cs typeface="Arial" panose="020B0604020202020204" pitchFamily="34" charset="0"/>
              </a:rPr>
              <a:t>trái với giả thiết S.ABCD là hình chóp.</a:t>
            </a: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Tree>
    <p:extLst>
      <p:ext uri="{BB962C8B-B14F-4D97-AF65-F5344CB8AC3E}">
        <p14:creationId xmlns:p14="http://schemas.microsoft.com/office/powerpoint/2010/main" val="19585969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228600" y="190500"/>
            <a:ext cx="178308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62000" y="1562100"/>
            <a:ext cx="16459200" cy="2585323"/>
          </a:xfrm>
          <a:prstGeom prst="rect">
            <a:avLst/>
          </a:prstGeom>
        </p:spPr>
        <p:txBody>
          <a:bodyPr wrap="square">
            <a:spAutoFit/>
          </a:bodyPr>
          <a:lstStyle/>
          <a:p>
            <a:pPr lvl="0" algn="just">
              <a:lnSpc>
                <a:spcPct val="150000"/>
              </a:lnSpc>
            </a:pPr>
            <a:r>
              <a:rPr lang="vi-VN" sz="3600">
                <a:solidFill>
                  <a:prstClr val="black"/>
                </a:solidFill>
              </a:rPr>
              <a:t>Cho hình chóp S.ABCD có đáy ABCD là hình thang (AB // CD). Gọi M, N lần lượt là trung điểm của các cạnh SA, SB. Chứng minh rằng tứ giác MNCD là hình thang.</a:t>
            </a:r>
          </a:p>
        </p:txBody>
      </p:sp>
      <p:sp>
        <p:nvSpPr>
          <p:cNvPr id="47" name="Oval Callout 46"/>
          <p:cNvSpPr/>
          <p:nvPr/>
        </p:nvSpPr>
        <p:spPr>
          <a:xfrm>
            <a:off x="8401811" y="4000500"/>
            <a:ext cx="1484377"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579801" y="5372100"/>
            <a:ext cx="10972800" cy="4144661"/>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Arial" panose="020B0604020202020204" pitchFamily="34" charset="0"/>
              </a:rPr>
              <a:t>Xét tam giác SAB có M và N lần lượt là trung điểm của các cạnh SA và SB nên MN là đường trung bình của tam giác SAB, suy ra MN // AB.</a:t>
            </a:r>
          </a:p>
          <a:p>
            <a:pPr lvl="0" algn="just">
              <a:lnSpc>
                <a:spcPct val="150000"/>
              </a:lnSpc>
            </a:pPr>
            <a:r>
              <a:rPr lang="vi-VN" sz="3600">
                <a:solidFill>
                  <a:prstClr val="black"/>
                </a:solidFill>
                <a:ea typeface="Calibri" panose="020F0502020204030204" pitchFamily="34" charset="0"/>
                <a:cs typeface="Arial" panose="020B0604020202020204" pitchFamily="34" charset="0"/>
              </a:rPr>
              <a:t>Mà đáy ABCD là hình thang có AB // CD.</a:t>
            </a:r>
          </a:p>
          <a:p>
            <a:pPr lvl="0" algn="just">
              <a:lnSpc>
                <a:spcPct val="150000"/>
              </a:lnSpc>
            </a:pPr>
            <a:r>
              <a:rPr lang="vi-VN" sz="3600">
                <a:solidFill>
                  <a:prstClr val="black"/>
                </a:solidFill>
                <a:ea typeface="Calibri" panose="020F0502020204030204" pitchFamily="34" charset="0"/>
                <a:cs typeface="Arial" panose="020B0604020202020204" pitchFamily="34" charset="0"/>
              </a:rPr>
              <a:t>Do đó, MN // CD. Vậy tứ giác MCD là hình thang.</a:t>
            </a:r>
          </a:p>
        </p:txBody>
      </p:sp>
      <p:pic>
        <p:nvPicPr>
          <p:cNvPr id="48" name="Picture 47"/>
          <p:cNvPicPr>
            <a:picLocks noChangeAspect="1"/>
          </p:cNvPicPr>
          <p:nvPr/>
        </p:nvPicPr>
        <p:blipFill>
          <a:blip r:embed="rId3"/>
          <a:stretch>
            <a:fillRect/>
          </a:stretch>
        </p:blipFill>
        <p:spPr>
          <a:xfrm rot="2837772">
            <a:off x="-633892" y="5204858"/>
            <a:ext cx="1724984" cy="1714236"/>
          </a:xfrm>
          <a:prstGeom prst="rect">
            <a:avLst/>
          </a:prstGeom>
        </p:spPr>
      </p:pic>
      <p:sp>
        <p:nvSpPr>
          <p:cNvPr id="49" name="Freeform 6"/>
          <p:cNvSpPr/>
          <p:nvPr/>
        </p:nvSpPr>
        <p:spPr>
          <a:xfrm>
            <a:off x="16497301" y="217002"/>
            <a:ext cx="1371599" cy="1205378"/>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
        <p:nvSpPr>
          <p:cNvPr id="7" name="Rectangle 6"/>
          <p:cNvSpPr/>
          <p:nvPr/>
        </p:nvSpPr>
        <p:spPr>
          <a:xfrm>
            <a:off x="762000" y="952770"/>
            <a:ext cx="4729180" cy="677108"/>
          </a:xfrm>
          <a:prstGeom prst="rect">
            <a:avLst/>
          </a:prstGeom>
        </p:spPr>
        <p:txBody>
          <a:bodyPr wrap="none">
            <a:spAutoFit/>
          </a:bodyPr>
          <a:lstStyle/>
          <a:p>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4.12 (SGK-tr82)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a:p>
        </p:txBody>
      </p:sp>
      <p:pic>
        <p:nvPicPr>
          <p:cNvPr id="15" name="image109.png" descr="A picture containing line, triangle&#10;&#10;Description automatically generated"/>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1219200" y="4457702"/>
            <a:ext cx="4704600" cy="5410198"/>
          </a:xfrm>
          <a:prstGeom prst="rect">
            <a:avLst/>
          </a:prstGeom>
          <a:ln/>
        </p:spPr>
      </p:pic>
    </p:spTree>
    <p:extLst>
      <p:ext uri="{BB962C8B-B14F-4D97-AF65-F5344CB8AC3E}">
        <p14:creationId xmlns:p14="http://schemas.microsoft.com/office/powerpoint/2010/main" val="2365143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animBg="1"/>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533400" y="1820093"/>
            <a:ext cx="17311687" cy="545700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685800" y="2053671"/>
            <a:ext cx="16992600" cy="4975657"/>
          </a:xfrm>
          <a:prstGeom prst="rect">
            <a:avLst/>
          </a:prstGeom>
        </p:spPr>
        <p:txBody>
          <a:bodyPr wrap="square">
            <a:spAutoFit/>
          </a:bodyPr>
          <a:lstStyle/>
          <a:p>
            <a:pPr marL="30480" marR="30480" algn="just">
              <a:lnSpc>
                <a:spcPct val="150000"/>
              </a:lnSpc>
            </a:pPr>
            <a:r>
              <a:rPr lang="nl-NL" sz="3600" b="1">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vi-VN" sz="3600">
                <a:solidFill>
                  <a:srgbClr val="000000"/>
                </a:solidFill>
                <a:ea typeface="Times New Roman" panose="02020603050405020304" pitchFamily="18" charset="0"/>
                <a:cs typeface="Arial" panose="020B0604020202020204" pitchFamily="34" charset="0"/>
              </a:rPr>
              <a:t>Giả sử có ba đường thẳng a, b, c trong đó b // a và c //a. những phát biểu nào sau đây là sai?</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(1) Nếu mặt phẳng (a, b) không trùng với mặt phẳng (a, c) thì b và c chéo nhau.</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(2) Nếu mặt phẳng (a,b) trùng với mặt phẳng (a, c) thì ba đường thẳng a, b, c song song với nhau từng đôi một.</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(3) Dù cho hai mặt phẳng (a, b) và (a, c) có trùng nhau hay không, ta vẫn có b // c.</a:t>
            </a:r>
          </a:p>
        </p:txBody>
      </p:sp>
      <p:sp>
        <p:nvSpPr>
          <p:cNvPr id="32" name="Rounded Rectangle 31"/>
          <p:cNvSpPr/>
          <p:nvPr/>
        </p:nvSpPr>
        <p:spPr>
          <a:xfrm>
            <a:off x="9821764" y="8908083"/>
            <a:ext cx="5799236"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3649564" y="7240151"/>
            <a:ext cx="12344400" cy="2862322"/>
          </a:xfrm>
          <a:prstGeom prst="rect">
            <a:avLst/>
          </a:prstGeom>
        </p:spPr>
        <p:txBody>
          <a:bodyPr wrap="square">
            <a:spAutoFit/>
          </a:bodyPr>
          <a:lstStyle/>
          <a:p>
            <a:pPr>
              <a:lnSpc>
                <a:spcPct val="250000"/>
              </a:lnSpc>
              <a:spcAft>
                <a:spcPts val="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(1) sai 			         B. Chỉ có (2) sai		</a:t>
            </a:r>
          </a:p>
          <a:p>
            <a:pPr>
              <a:lnSpc>
                <a:spcPct val="250000"/>
              </a:lnSpc>
              <a:spcAft>
                <a:spcPts val="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 Chỉ có (3) sai</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D. (1), (2) và (3) đều sai</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84001">
            <a:off x="16400300" y="413715"/>
            <a:ext cx="1990256" cy="1624773"/>
          </a:xfrm>
          <a:prstGeom prst="rect">
            <a:avLst/>
          </a:prstGeom>
        </p:spPr>
      </p:pic>
      <p:grpSp>
        <p:nvGrpSpPr>
          <p:cNvPr id="10" name="Group 9"/>
          <p:cNvGrpSpPr/>
          <p:nvPr/>
        </p:nvGrpSpPr>
        <p:grpSpPr>
          <a:xfrm>
            <a:off x="4151677" y="844305"/>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019534" y="3357356"/>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521503" y="3314700"/>
            <a:ext cx="103642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Vị trí tương đối của hai đường thẳng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019534" y="5305499"/>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495800" y="5258140"/>
            <a:ext cx="116529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Tính chất của hai đường thẳng song song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5849600" y="8039100"/>
            <a:ext cx="1968850" cy="2032070"/>
          </a:xfrm>
          <a:prstGeom prst="rect">
            <a:avLst/>
          </a:prstGeom>
        </p:spPr>
      </p:pic>
      <p:pic>
        <p:nvPicPr>
          <p:cNvPr id="30"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8972088"/>
            <a:ext cx="2209800" cy="1124412"/>
          </a:xfrm>
          <a:prstGeom prst="rect">
            <a:avLst/>
          </a:prstGeom>
        </p:spPr>
      </p:pic>
      <p:grpSp>
        <p:nvGrpSpPr>
          <p:cNvPr id="23" name="Group 22"/>
          <p:cNvGrpSpPr/>
          <p:nvPr/>
        </p:nvGrpSpPr>
        <p:grpSpPr>
          <a:xfrm>
            <a:off x="3013338" y="7320058"/>
            <a:ext cx="1236936" cy="1155973"/>
            <a:chOff x="2315060" y="3149849"/>
            <a:chExt cx="1236936" cy="1155973"/>
          </a:xfrm>
        </p:grpSpPr>
        <p:pic>
          <p:nvPicPr>
            <p:cNvPr id="24"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4489604" y="7272699"/>
            <a:ext cx="11652950"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Nhắc lại kiến thức, làm bài tập</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762000" y="2393361"/>
            <a:ext cx="16843231" cy="34359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6370377"/>
            <a:ext cx="2819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914400" y="2579576"/>
            <a:ext cx="16536286" cy="3000821"/>
          </a:xfrm>
          <a:prstGeom prst="rect">
            <a:avLst/>
          </a:prstGeom>
        </p:spPr>
        <p:txBody>
          <a:bodyPr wrap="square">
            <a:spAutoFit/>
          </a:bodyPr>
          <a:lstStyle/>
          <a:p>
            <a:pPr marL="30480" marR="30480" algn="just">
              <a:lnSpc>
                <a:spcPct val="150000"/>
              </a:lnSpc>
              <a:spcAft>
                <a:spcPts val="1200"/>
              </a:spcAft>
            </a:pPr>
            <a:r>
              <a:rPr lang="nl-NL" sz="42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4200">
                <a:solidFill>
                  <a:srgbClr val="000000"/>
                </a:solidFill>
                <a:ea typeface="Times New Roman" panose="02020603050405020304" pitchFamily="18" charset="0"/>
                <a:cs typeface="Arial" panose="020B0604020202020204" pitchFamily="34" charset="0"/>
              </a:rPr>
              <a:t>Cho hình chóp S. ABCD với đáy ABCD là hình bình hành. Gọi M, N, P, Q lần lượt là trung điểm của các cạnh SA, SB, SC, SD. Đường thẳng nào sau đây không song song với đường thẳng MN?</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1295400" y="6591300"/>
            <a:ext cx="16104464" cy="738664"/>
          </a:xfrm>
          <a:prstGeom prst="rect">
            <a:avLst/>
          </a:prstGeom>
        </p:spPr>
        <p:txBody>
          <a:bodyPr wrap="square">
            <a:spAutoFit/>
          </a:bodyPr>
          <a:lstStyle/>
          <a:p>
            <a:r>
              <a:rPr lang="de-DE" sz="4200">
                <a:latin typeface="Arial" panose="020B0604020202020204" pitchFamily="34" charset="0"/>
                <a:ea typeface="Calibri" panose="020F0502020204030204" pitchFamily="34" charset="0"/>
                <a:cs typeface="Arial" panose="020B0604020202020204" pitchFamily="34" charset="0"/>
              </a:rPr>
              <a:t> A. AB      			B. SC				C. PQ      			D. CD</a:t>
            </a:r>
          </a:p>
        </p:txBody>
      </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82464" y="4656355"/>
            <a:ext cx="17159316"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457200" y="2324100"/>
            <a:ext cx="17907000" cy="1824923"/>
          </a:xfrm>
          <a:prstGeom prst="rect">
            <a:avLst/>
          </a:prstGeom>
        </p:spPr>
        <p:txBody>
          <a:bodyPr wrap="square">
            <a:spAutoFit/>
          </a:bodyPr>
          <a:lstStyle/>
          <a:p>
            <a:pPr>
              <a:lnSpc>
                <a:spcPct val="150000"/>
              </a:lnSpc>
            </a:pPr>
            <a:r>
              <a:rPr lang="nl-NL" sz="4000" b="1">
                <a:latin typeface="Arial" panose="020B0604020202020204" pitchFamily="34" charset="0"/>
                <a:ea typeface="Times New Roman" panose="02020603050405020304" pitchFamily="18" charset="0"/>
                <a:cs typeface="Arial" panose="020B0604020202020204" pitchFamily="34" charset="0"/>
              </a:rPr>
              <a:t>Câu 3</a:t>
            </a:r>
            <a:r>
              <a:rPr lang="nl-NL" sz="4000" b="1">
                <a:effectLst/>
                <a:latin typeface="Arial" panose="020B0604020202020204" pitchFamily="34" charset="0"/>
                <a:ea typeface="Times New Roman" panose="02020603050405020304" pitchFamily="18" charset="0"/>
                <a:cs typeface="Arial" panose="020B0604020202020204" pitchFamily="34" charset="0"/>
              </a:rPr>
              <a:t>.</a:t>
            </a:r>
            <a:r>
              <a:rPr lang="vi-VN" sz="4000" b="1">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Cho hình chóp S. ABCD có đáy là một tứ giác lồi. gọi M và N lần lượt là trọng tâm của tam giác SAB và SAD. Khẳng định nào sau đây là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454915" y="4487763"/>
            <a:ext cx="17723046" cy="4770537"/>
          </a:xfrm>
          <a:prstGeom prst="rect">
            <a:avLst/>
          </a:prstGeom>
        </p:spPr>
        <p:txBody>
          <a:bodyPr wrap="square">
            <a:spAutoFit/>
          </a:bodyPr>
          <a:lstStyle/>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MN // PQ với P là giao điểm của SM và AB; Q là giao điểm của SN và AD.</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B. MN, BD chéo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 MN và BD cắt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 MN là đường trung bình của tam giác IBD với I là trung điểm của SA.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533400" y="1790700"/>
            <a:ext cx="17311687" cy="648960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685800" y="2019300"/>
            <a:ext cx="16992600" cy="5806654"/>
          </a:xfrm>
          <a:prstGeom prst="rect">
            <a:avLst/>
          </a:prstGeom>
        </p:spPr>
        <p:txBody>
          <a:bodyPr wrap="square">
            <a:spAutoFit/>
          </a:bodyPr>
          <a:lstStyle/>
          <a:p>
            <a:pPr marL="30480" marR="30480" lvl="0" algn="just">
              <a:lnSpc>
                <a:spcPct val="150000"/>
              </a:lnSpc>
            </a:pPr>
            <a:r>
              <a:rPr kumimoji="0" lang="nl-NL"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vi-VN" sz="3600">
                <a:solidFill>
                  <a:srgbClr val="000000"/>
                </a:solidFill>
                <a:ea typeface="Times New Roman" panose="02020603050405020304" pitchFamily="18" charset="0"/>
                <a:cs typeface="Arial" panose="020B0604020202020204" pitchFamily="34" charset="0"/>
              </a:rPr>
              <a:t>Cho hình chóp S.ABCD có đáy ABCD là hình bình hành. Gọi M, N, P, Q lần lượt là các điểm nằm trên các cạnh BC, SC, SD, AD sao cho MN // BS, NP // CD, MQ // CD. Những khẳng định nào sau đây là đúng?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(1) PQ // SA</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(2) PQ // MN</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(3) tứ giác MNPQ là hình thang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(4) tứ giác MNPQ là hình bình hành</a:t>
            </a:r>
          </a:p>
        </p:txBody>
      </p:sp>
      <p:sp>
        <p:nvSpPr>
          <p:cNvPr id="32" name="Rounded Rectangle 31"/>
          <p:cNvSpPr/>
          <p:nvPr/>
        </p:nvSpPr>
        <p:spPr>
          <a:xfrm>
            <a:off x="4676279" y="8666900"/>
            <a:ext cx="29718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1219200" y="8343900"/>
            <a:ext cx="18668957" cy="1477328"/>
          </a:xfrm>
          <a:prstGeom prst="rect">
            <a:avLst/>
          </a:prstGeom>
        </p:spPr>
        <p:txBody>
          <a:bodyPr wrap="square">
            <a:spAutoFit/>
          </a:bodyPr>
          <a:lstStyle/>
          <a:p>
            <a:pPr marL="742950" lvl="0" indent="-742950">
              <a:lnSpc>
                <a:spcPct val="250000"/>
              </a:lnSpc>
              <a:buAutoNum type="alphaUcPeriod"/>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(4)      		B. (1) và (3)			C. (2) và (3)        		D. (2) và (4)</a:t>
            </a:r>
          </a:p>
        </p:txBody>
      </p:sp>
    </p:spTree>
    <p:extLst>
      <p:ext uri="{BB962C8B-B14F-4D97-AF65-F5344CB8AC3E}">
        <p14:creationId xmlns:p14="http://schemas.microsoft.com/office/powerpoint/2010/main" val="236725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94509" y="6993028"/>
            <a:ext cx="17787214"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358677" y="2290108"/>
            <a:ext cx="17319723" cy="1938992"/>
          </a:xfrm>
          <a:prstGeom prst="rect">
            <a:avLst/>
          </a:prstGeom>
        </p:spPr>
        <p:txBody>
          <a:bodyPr wrap="square">
            <a:spAutoFit/>
          </a:bodyPr>
          <a:lstStyle/>
          <a:p>
            <a:pPr lvl="0" algn="just">
              <a:lnSpc>
                <a:spcPct val="150000"/>
              </a:lnSpc>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Cho hình chóp S.ABCD đáy ABCD là hình bình hành. Khẳng định nào sau đây là đúng?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358677" y="4533900"/>
            <a:ext cx="17723046" cy="4770537"/>
          </a:xfrm>
          <a:prstGeom prst="rect">
            <a:avLst/>
          </a:prstGeom>
        </p:spPr>
        <p:txBody>
          <a:bodyPr wrap="square">
            <a:spAutoFit/>
          </a:bodyPr>
          <a:lstStyle/>
          <a:p>
            <a:pPr lvl="0">
              <a:lnSpc>
                <a:spcPct val="200000"/>
              </a:lnSpc>
            </a:pPr>
            <a:r>
              <a:rPr lang="vi-VN" sz="3800">
                <a:solidFill>
                  <a:srgbClr val="000000"/>
                </a:solidFill>
                <a:ea typeface="Times New Roman" panose="02020603050405020304" pitchFamily="18" charset="0"/>
                <a:cs typeface="Arial" panose="020B0604020202020204" pitchFamily="34" charset="0"/>
              </a:rPr>
              <a:t>A. </a:t>
            </a:r>
            <a:r>
              <a:rPr lang="en-US" sz="3800">
                <a:solidFill>
                  <a:srgbClr val="000000"/>
                </a:solidFill>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điểm S.</a:t>
            </a:r>
          </a:p>
          <a:p>
            <a:pPr lvl="0">
              <a:lnSpc>
                <a:spcPct val="200000"/>
              </a:lnSpc>
            </a:pPr>
            <a:r>
              <a:rPr lang="vi-VN" sz="3800">
                <a:solidFill>
                  <a:srgbClr val="000000"/>
                </a:solidFill>
                <a:ea typeface="Times New Roman" panose="02020603050405020304" pitchFamily="18" charset="0"/>
                <a:cs typeface="Arial" panose="020B0604020202020204" pitchFamily="34" charset="0"/>
              </a:rPr>
              <a:t>B.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cắt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C.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song song với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D.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chéo nhau với AB.</a:t>
            </a:r>
          </a:p>
        </p:txBody>
      </p:sp>
    </p:spTree>
    <p:extLst>
      <p:ext uri="{BB962C8B-B14F-4D97-AF65-F5344CB8AC3E}">
        <p14:creationId xmlns:p14="http://schemas.microsoft.com/office/powerpoint/2010/main" val="27024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179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062429" y="58010"/>
            <a:ext cx="881391" cy="1498224"/>
          </a:xfrm>
          <a:prstGeom prst="rect">
            <a:avLst/>
          </a:prstGeom>
        </p:spPr>
      </p:pic>
      <p:sp>
        <p:nvSpPr>
          <p:cNvPr id="41" name="Rectangle 40"/>
          <p:cNvSpPr/>
          <p:nvPr/>
        </p:nvSpPr>
        <p:spPr>
          <a:xfrm>
            <a:off x="874471" y="2708218"/>
            <a:ext cx="10864517" cy="4708981"/>
          </a:xfrm>
          <a:prstGeom prst="rect">
            <a:avLst/>
          </a:prstGeom>
        </p:spPr>
        <p:txBody>
          <a:bodyPr wrap="square">
            <a:spAutoFit/>
          </a:bodyPr>
          <a:lstStyle/>
          <a:p>
            <a:pPr lvl="0" algn="just">
              <a:lnSpc>
                <a:spcPct val="150000"/>
              </a:lnSpc>
              <a:spcBef>
                <a:spcPts val="600"/>
              </a:spcBef>
              <a:spcAft>
                <a:spcPts val="1200"/>
              </a:spcAft>
              <a:defRPr/>
            </a:pPr>
            <a:r>
              <a:rPr lang="vi-VN" sz="4000">
                <a:solidFill>
                  <a:prstClr val="black"/>
                </a:solidFill>
                <a:ea typeface="Times New Roman" panose="02020603050405020304" pitchFamily="18" charset="0"/>
              </a:rPr>
              <a:t>Cho hình chóp S.ABCD có đáy ABCD là hình bình hành. Gọi M, N, P, Q lần lượt là trung điểm của các cạnh bên SA, SB, SC, SD (H.4.27). Chứng minh rằng tứ giác MNPQ là hình bình hành</a:t>
            </a:r>
            <a:r>
              <a:rPr lang="en-US" sz="400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33" name="Picture 2"/>
          <p:cNvPicPr>
            <a:picLocks noChangeAspect="1"/>
          </p:cNvPicPr>
          <p:nvPr/>
        </p:nvPicPr>
        <p:blipFill>
          <a:blip r:embed="rId4"/>
          <a:srcRect/>
          <a:stretch>
            <a:fillRect/>
          </a:stretch>
        </p:blipFill>
        <p:spPr>
          <a:xfrm rot="711292" flipH="1">
            <a:off x="624780" y="8192581"/>
            <a:ext cx="1607166" cy="1735633"/>
          </a:xfrm>
          <a:prstGeom prst="rect">
            <a:avLst/>
          </a:prstGeom>
        </p:spPr>
      </p:pic>
      <p:grpSp>
        <p:nvGrpSpPr>
          <p:cNvPr id="14" name="Group 13"/>
          <p:cNvGrpSpPr/>
          <p:nvPr/>
        </p:nvGrpSpPr>
        <p:grpSpPr>
          <a:xfrm>
            <a:off x="866450" y="1181100"/>
            <a:ext cx="6926180" cy="1107956"/>
            <a:chOff x="3620862" y="869613"/>
            <a:chExt cx="6926180" cy="1107956"/>
          </a:xfrm>
        </p:grpSpPr>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862" y="869613"/>
              <a:ext cx="6926180" cy="1107956"/>
            </a:xfrm>
            <a:prstGeom prst="rect">
              <a:avLst/>
            </a:prstGeom>
          </p:spPr>
        </p:pic>
        <p:sp>
          <p:nvSpPr>
            <p:cNvPr id="16" name="Rectangle 15"/>
            <p:cNvSpPr/>
            <p:nvPr/>
          </p:nvSpPr>
          <p:spPr>
            <a:xfrm>
              <a:off x="5187045"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4.11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1671" y="2860618"/>
            <a:ext cx="4535729" cy="5330882"/>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941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062429" y="58010"/>
            <a:ext cx="881391" cy="1498224"/>
          </a:xfrm>
          <a:prstGeom prst="rect">
            <a:avLst/>
          </a:prstGeom>
        </p:spPr>
      </p:pic>
      <p:sp>
        <p:nvSpPr>
          <p:cNvPr id="29" name="Oval Callout 28"/>
          <p:cNvSpPr/>
          <p:nvPr/>
        </p:nvSpPr>
        <p:spPr>
          <a:xfrm>
            <a:off x="8452311" y="495300"/>
            <a:ext cx="1597154" cy="88147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2"/>
          <p:cNvPicPr>
            <a:picLocks noChangeAspect="1"/>
          </p:cNvPicPr>
          <p:nvPr/>
        </p:nvPicPr>
        <p:blipFill>
          <a:blip r:embed="rId4"/>
          <a:srcRect/>
          <a:stretch>
            <a:fillRect/>
          </a:stretch>
        </p:blipFill>
        <p:spPr>
          <a:xfrm rot="7230704" flipH="1">
            <a:off x="616457" y="8777254"/>
            <a:ext cx="1623812" cy="170032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400800" y="1714500"/>
                <a:ext cx="11125200" cy="825636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Xét tam giác SAB có M và N lần lượt là trung điểm của các cạnh SA và SB nên MN là đường trung bình của tam giác SAB, suy ra MN // AB và MN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AB.</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Tương tự ta có PQ là đường trung bình của tam giác SCD nên PQ // CD và PQ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Lại có đáy ABCD là hình bình hành nên AB // CD và AB =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MN // PQ và MN = PQ. Vậy tứ giác MNPQ là hình bình hành.</a:t>
                </a:r>
              </a:p>
            </p:txBody>
          </p:sp>
        </mc:Choice>
        <mc:Fallback xmlns="">
          <p:sp>
            <p:nvSpPr>
              <p:cNvPr id="6" name="Rectangle 5"/>
              <p:cNvSpPr>
                <a:spLocks noRot="1" noChangeAspect="1" noMove="1" noResize="1" noEditPoints="1" noAdjustHandles="1" noChangeArrowheads="1" noChangeShapeType="1" noTextEdit="1"/>
              </p:cNvSpPr>
              <p:nvPr/>
            </p:nvSpPr>
            <p:spPr>
              <a:xfrm>
                <a:off x="6400800" y="1714500"/>
                <a:ext cx="11125200" cy="8256363"/>
              </a:xfrm>
              <a:prstGeom prst="rect">
                <a:avLst/>
              </a:prstGeom>
              <a:blipFill>
                <a:blip r:embed="rId11"/>
                <a:stretch>
                  <a:fillRect l="-1644" r="-1644" b="-590"/>
                </a:stretch>
              </a:blipFill>
            </p:spPr>
            <p:txBody>
              <a:bodyPr/>
              <a:lstStyle/>
              <a:p>
                <a:r>
                  <a:rPr lang="en-US">
                    <a:noFill/>
                  </a:rPr>
                  <a:t> </a:t>
                </a:r>
              </a:p>
            </p:txBody>
          </p:sp>
        </mc:Fallback>
      </mc:AlternateContent>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 y="2059292"/>
            <a:ext cx="4840723" cy="5689344"/>
          </a:xfrm>
          <a:prstGeom prst="rect">
            <a:avLst/>
          </a:prstGeom>
        </p:spPr>
      </p:pic>
    </p:spTree>
    <p:extLst>
      <p:ext uri="{BB962C8B-B14F-4D97-AF65-F5344CB8AC3E}">
        <p14:creationId xmlns:p14="http://schemas.microsoft.com/office/powerpoint/2010/main" val="1473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739942" y="1629102"/>
            <a:ext cx="16808116" cy="7086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881360" y="8326579"/>
            <a:ext cx="1762721" cy="1754754"/>
          </a:xfrm>
          <a:prstGeom prst="rect">
            <a:avLst/>
          </a:prstGeom>
        </p:spPr>
      </p:pic>
      <p:pic>
        <p:nvPicPr>
          <p:cNvPr id="3" name="Picture 2"/>
          <p:cNvPicPr>
            <a:picLocks noChangeAspect="1"/>
          </p:cNvPicPr>
          <p:nvPr/>
        </p:nvPicPr>
        <p:blipFill>
          <a:blip r:embed="rId5"/>
          <a:stretch>
            <a:fillRect/>
          </a:stretch>
        </p:blipFill>
        <p:spPr>
          <a:xfrm rot="20151823">
            <a:off x="15743680" y="1266731"/>
            <a:ext cx="1724984" cy="1714236"/>
          </a:xfrm>
          <a:prstGeom prst="rect">
            <a:avLst/>
          </a:prstGeom>
        </p:spPr>
      </p:pic>
      <p:sp>
        <p:nvSpPr>
          <p:cNvPr id="18" name="Rectangle 17"/>
          <p:cNvSpPr/>
          <p:nvPr/>
        </p:nvSpPr>
        <p:spPr>
          <a:xfrm>
            <a:off x="1257300" y="3450896"/>
            <a:ext cx="15773400" cy="3671583"/>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Cho hình chóp S.ABCD có đáy ABCD là hình bình hành. (</a:t>
            </a:r>
            <a:r>
              <a:rPr lang="el-GR" sz="4000">
                <a:solidFill>
                  <a:prstClr val="black"/>
                </a:solidFill>
                <a:latin typeface="Arial" panose="020B0604020202020204" pitchFamily="34" charset="0"/>
                <a:ea typeface="Times New Roman" panose="02020603050405020304" pitchFamily="18" charset="0"/>
              </a:rPr>
              <a:t>α) </a:t>
            </a:r>
            <a:r>
              <a:rPr lang="vi-VN" sz="4000">
                <a:solidFill>
                  <a:prstClr val="black"/>
                </a:solidFill>
                <a:ea typeface="Times New Roman" panose="02020603050405020304" pitchFamily="18" charset="0"/>
              </a:rPr>
              <a:t>là mặt phẳng đi qua trung điểm M của cạnh SB, song song với cạnh AB, cắt các cạnh SA, SD, SC lần lượt tại Q, P và N. Hãy xác định hình tính của tứ giác MNPQ?</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9" name="Rectangle 8"/>
          <p:cNvSpPr/>
          <p:nvPr/>
        </p:nvSpPr>
        <p:spPr>
          <a:xfrm>
            <a:off x="6898968" y="2123849"/>
            <a:ext cx="4490064" cy="9622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3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THÊM</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4979955" y="7729061"/>
            <a:ext cx="2665946" cy="1973282"/>
          </a:xfrm>
          <a:prstGeom prst="rect">
            <a:avLst/>
          </a:prstGeom>
        </p:spPr>
      </p:pic>
    </p:spTree>
    <p:extLst>
      <p:ext uri="{BB962C8B-B14F-4D97-AF65-F5344CB8AC3E}">
        <p14:creationId xmlns:p14="http://schemas.microsoft.com/office/powerpoint/2010/main" val="3640308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84484" y="190500"/>
            <a:ext cx="179070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6091421" y="133482"/>
            <a:ext cx="1724984" cy="1714236"/>
          </a:xfrm>
          <a:prstGeom prst="rect">
            <a:avLst/>
          </a:prstGeom>
        </p:spPr>
      </p:pic>
      <p:sp>
        <p:nvSpPr>
          <p:cNvPr id="19" name="Oval Callout 18"/>
          <p:cNvSpPr/>
          <p:nvPr/>
        </p:nvSpPr>
        <p:spPr>
          <a:xfrm>
            <a:off x="1371600" y="571500"/>
            <a:ext cx="1600200" cy="98257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8643244" y="1760861"/>
                <a:ext cx="9568556" cy="78784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AB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oMath>
                </a14:m>
                <a:endParaRPr lang="en-US" sz="3800">
                  <a:effectLst/>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MQ // AB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DC // AB </a:t>
                </a:r>
                <a14:m>
                  <m:oMath xmlns:m="http://schemas.openxmlformats.org/officeDocument/2006/math">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MQ (*)</a:t>
                </a:r>
              </a:p>
              <a:p>
                <a:pPr algn="just">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QM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Như vậy: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PN =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SCD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PN // CD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 và (1) </a:t>
                </a: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MNPQ là hình thang.</a:t>
                </a:r>
              </a:p>
            </p:txBody>
          </p:sp>
        </mc:Choice>
        <mc:Fallback xmlns="">
          <p:sp>
            <p:nvSpPr>
              <p:cNvPr id="7" name="Rectangle 6"/>
              <p:cNvSpPr>
                <a:spLocks noRot="1" noChangeAspect="1" noMove="1" noResize="1" noEditPoints="1" noAdjustHandles="1" noChangeArrowheads="1" noChangeShapeType="1" noTextEdit="1"/>
              </p:cNvSpPr>
              <p:nvPr/>
            </p:nvSpPr>
            <p:spPr>
              <a:xfrm>
                <a:off x="8643244" y="1760861"/>
                <a:ext cx="9568556" cy="7878439"/>
              </a:xfrm>
              <a:prstGeom prst="rect">
                <a:avLst/>
              </a:prstGeom>
              <a:blipFill>
                <a:blip r:embed="rId4"/>
                <a:stretch>
                  <a:fillRect l="-2102" b="-216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291597" y="2095500"/>
            <a:ext cx="6555420" cy="5277796"/>
          </a:xfrm>
          <a:prstGeom prst="rect">
            <a:avLst/>
          </a:prstGeom>
        </p:spPr>
      </p:pic>
      <p:pic>
        <p:nvPicPr>
          <p:cNvPr id="10" name="Picture 9"/>
          <p:cNvPicPr>
            <a:picLocks noChangeAspect="1"/>
          </p:cNvPicPr>
          <p:nvPr/>
        </p:nvPicPr>
        <p:blipFill>
          <a:blip r:embed="rId6"/>
          <a:stretch>
            <a:fillRect/>
          </a:stretch>
        </p:blipFill>
        <p:spPr>
          <a:xfrm>
            <a:off x="3394354" y="8496300"/>
            <a:ext cx="1853977" cy="1372278"/>
          </a:xfrm>
          <a:prstGeom prst="rect">
            <a:avLst/>
          </a:prstGeom>
        </p:spPr>
      </p:pic>
    </p:spTree>
    <p:extLst>
      <p:ext uri="{BB962C8B-B14F-4D97-AF65-F5344CB8AC3E}">
        <p14:creationId xmlns:p14="http://schemas.microsoft.com/office/powerpoint/2010/main" val="259440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500"/>
                                        <p:tgtEl>
                                          <p:spTgt spid="7">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500"/>
                                        <p:tgtEl>
                                          <p:spTgt spid="7">
                                            <p:txEl>
                                              <p:pRg st="6" end="6"/>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500"/>
                                        <p:tgtEl>
                                          <p:spTgt spid="7">
                                            <p:txEl>
                                              <p:pRg st="7" end="7"/>
                                            </p:txEl>
                                          </p:spTgt>
                                        </p:tgtEl>
                                      </p:cBhvr>
                                    </p:animEffect>
                                  </p:childTnLst>
                                </p:cTn>
                              </p:par>
                            </p:childTnLst>
                          </p:cTn>
                        </p:par>
                        <p:par>
                          <p:cTn id="46" fill="hold">
                            <p:stCondLst>
                              <p:cond delay="4000"/>
                            </p:stCondLst>
                            <p:childTnLst>
                              <p:par>
                                <p:cTn id="47" presetID="16" presetClass="entr" presetSubtype="21" fill="hold" nodeType="after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barn(inVertical)">
                                      <p:cBhvr>
                                        <p:cTn id="4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1" name="Rectangle 40"/>
          <p:cNvSpPr/>
          <p:nvPr/>
        </p:nvSpPr>
        <p:spPr>
          <a:xfrm>
            <a:off x="304800" y="1939088"/>
            <a:ext cx="17533441"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hình chóp S.ABCD có đáy ABCD là hình thang (AB // CD). Gọi M là trung điểm của đoạn thẳng SD (H.4.28)</a:t>
            </a:r>
          </a:p>
        </p:txBody>
      </p:sp>
      <p:sp>
        <p:nvSpPr>
          <p:cNvPr id="21" name="Freeform 6"/>
          <p:cNvSpPr/>
          <p:nvPr/>
        </p:nvSpPr>
        <p:spPr>
          <a:xfrm>
            <a:off x="9829800" y="8187490"/>
            <a:ext cx="1066800" cy="17145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2" name="Picture 3"/>
          <p:cNvPicPr>
            <a:picLocks noChangeAspect="1"/>
          </p:cNvPicPr>
          <p:nvPr/>
        </p:nvPicPr>
        <p:blipFill>
          <a:blip r:embed="rId4"/>
          <a:srcRect/>
          <a:stretch>
            <a:fillRect/>
          </a:stretch>
        </p:blipFill>
        <p:spPr>
          <a:xfrm>
            <a:off x="17161042" y="399562"/>
            <a:ext cx="692661" cy="1228667"/>
          </a:xfrm>
          <a:prstGeom prst="rect">
            <a:avLst/>
          </a:prstGeom>
        </p:spPr>
      </p:pic>
      <p:grpSp>
        <p:nvGrpSpPr>
          <p:cNvPr id="9" name="Group 8"/>
          <p:cNvGrpSpPr/>
          <p:nvPr/>
        </p:nvGrpSpPr>
        <p:grpSpPr>
          <a:xfrm>
            <a:off x="304800" y="657831"/>
            <a:ext cx="6926180" cy="1107956"/>
            <a:chOff x="3620862" y="869613"/>
            <a:chExt cx="6926180" cy="1107956"/>
          </a:xfrm>
        </p:grpSpPr>
        <p:pic>
          <p:nvPicPr>
            <p:cNvPr id="1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862" y="869613"/>
              <a:ext cx="6926180" cy="1107956"/>
            </a:xfrm>
            <a:prstGeom prst="rect">
              <a:avLst/>
            </a:prstGeom>
          </p:spPr>
        </p:pic>
        <p:sp>
          <p:nvSpPr>
            <p:cNvPr id="11" name="Rectangle 10"/>
            <p:cNvSpPr/>
            <p:nvPr/>
          </p:nvSpPr>
          <p:spPr>
            <a:xfrm>
              <a:off x="5264799"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4.13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4610" y="3194384"/>
            <a:ext cx="5265241" cy="6188726"/>
          </a:xfrm>
          <a:prstGeom prst="rect">
            <a:avLst/>
          </a:prstGeom>
        </p:spPr>
      </p:pic>
      <p:sp>
        <p:nvSpPr>
          <p:cNvPr id="4" name="Rectangle 3"/>
          <p:cNvSpPr/>
          <p:nvPr/>
        </p:nvSpPr>
        <p:spPr>
          <a:xfrm>
            <a:off x="416126" y="3699442"/>
            <a:ext cx="11166273"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Xác định giao tuyến của mặt phẳng (MAB) và (SCD).</a:t>
            </a:r>
          </a:p>
          <a:p>
            <a:pPr lvl="0" algn="just">
              <a:lnSpc>
                <a:spcPct val="150000"/>
              </a:lnSpc>
              <a:defRPr/>
            </a:pPr>
            <a:r>
              <a:rPr lang="vi-VN" sz="3800">
                <a:solidFill>
                  <a:prstClr val="black"/>
                </a:solidFill>
                <a:ea typeface="Times New Roman" panose="02020603050405020304" pitchFamily="18" charset="0"/>
              </a:rPr>
              <a:t>b) Gọi N là giao điểm của đường thẳng SC và mặt phẳng (MAB). Chứng minh rằng MN là đường trung bình của tam giác SCD.</a:t>
            </a:r>
          </a:p>
        </p:txBody>
      </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anim calcmode="lin" valueType="num">
                                      <p:cBhvr>
                                        <p:cTn id="12" dur="500" fill="hold"/>
                                        <p:tgtEl>
                                          <p:spTgt spid="41"/>
                                        </p:tgtEl>
                                        <p:attrNameLst>
                                          <p:attrName>ppt_x</p:attrName>
                                        </p:attrNameLst>
                                      </p:cBhvr>
                                      <p:tavLst>
                                        <p:tav tm="0">
                                          <p:val>
                                            <p:strVal val="#ppt_x"/>
                                          </p:val>
                                        </p:tav>
                                        <p:tav tm="100000">
                                          <p:val>
                                            <p:strVal val="#ppt_x"/>
                                          </p:val>
                                        </p:tav>
                                      </p:tavLst>
                                    </p:anim>
                                    <p:anim calcmode="lin" valueType="num">
                                      <p:cBhvr>
                                        <p:cTn id="13" dur="500" fill="hold"/>
                                        <p:tgtEl>
                                          <p:spTgt spid="4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47895" y="3170511"/>
              <a:ext cx="12397515"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1. VỊ TRÍ TƯƠNG ĐỐI CỦA HAI ĐƯỜNG THẲNG</a:t>
              </a:r>
              <a:endParaRPr lang="vi-VN" sz="6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Callout 8"/>
          <p:cNvSpPr/>
          <p:nvPr/>
        </p:nvSpPr>
        <p:spPr>
          <a:xfrm>
            <a:off x="8345423" y="816428"/>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705600" y="2196048"/>
            <a:ext cx="10668000" cy="757130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Vì M thuộc SD nằm trong mặt phẳng (SCD) nên M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M thuộc mặt phẳng (MAB) nên M là điểm chung của hai mặt phẳng (MAB) và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hai mặt phẳng (MAB) và (SCD) chứa hai đường thẳng song song AB và 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giao tuyến của hai mặt phẳng (MAB) và (SCD) là đường thẳng m đi qua M và song song với AB, CD.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2500848"/>
            <a:ext cx="5661886" cy="6324600"/>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29733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8345423"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127595" y="1937227"/>
            <a:ext cx="11582400" cy="757130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Trong tam giác SCD, đường thẳng m đi qua điểm M và song song với CD cắt cạnh SC tại một điểm 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N thuộc m và m nằm trong mặt phẳng (MAB) nên N thuộc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N là giao điểm của đường thẳng SC và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SCD có M là trung điểm của SD, MN // CD và N thuộc SC nên đường thẳng MN là đường trung bình của tam giác SCD.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2327" y="2400300"/>
            <a:ext cx="5342605" cy="5967948"/>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152155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500"/>
                                        <p:tgtEl>
                                          <p:spTgt spid="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sp>
        <p:nvSpPr>
          <p:cNvPr id="12" name="Rectangle 2"/>
          <p:cNvSpPr>
            <a:spLocks noChangeArrowheads="1"/>
          </p:cNvSpPr>
          <p:nvPr/>
        </p:nvSpPr>
        <p:spPr bwMode="auto">
          <a:xfrm>
            <a:off x="858252" y="2287871"/>
            <a:ext cx="16306800" cy="173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000" b="0" u="none" strike="noStrike" cap="none" normalizeH="0" baseline="0">
                <a:ln>
                  <a:noFill/>
                </a:ln>
                <a:solidFill>
                  <a:srgbClr val="000000"/>
                </a:solidFill>
                <a:effectLst/>
                <a:latin typeface="Arial" panose="020B0604020202020204" pitchFamily="34" charset="0"/>
                <a:ea typeface="OpenSans"/>
              </a:rPr>
              <a:t>Cho tứ diện ABCD. Gọi M, N lần lượt là trung điểm của các cạnh BC, CD và P là một điểm thuộc cạnh AC.</a:t>
            </a:r>
            <a:endParaRPr kumimoji="0" lang="en-US" altLang="en-US" sz="4000" b="0" u="none" strike="noStrike" cap="none" normalizeH="0" baseline="0">
              <a:ln>
                <a:noFill/>
              </a:ln>
              <a:solidFill>
                <a:schemeClr val="tx1"/>
              </a:solidFill>
              <a:effectLst/>
              <a:latin typeface="Arial" panose="020B0604020202020204" pitchFamily="34" charset="0"/>
            </a:endParaRPr>
          </a:p>
        </p:txBody>
      </p:sp>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11582400" y="3162300"/>
            <a:ext cx="5584527" cy="6248400"/>
          </a:xfrm>
          <a:prstGeom prst="rect">
            <a:avLst/>
          </a:prstGeom>
          <a:ln/>
        </p:spPr>
      </p:pic>
      <p:sp>
        <p:nvSpPr>
          <p:cNvPr id="4" name="Rectangle 3"/>
          <p:cNvSpPr/>
          <p:nvPr/>
        </p:nvSpPr>
        <p:spPr>
          <a:xfrm>
            <a:off x="842210" y="1333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4.14 (SGK-tr83)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sp>
        <p:nvSpPr>
          <p:cNvPr id="6" name="Rectangle 5"/>
          <p:cNvSpPr/>
          <p:nvPr/>
        </p:nvSpPr>
        <p:spPr>
          <a:xfrm>
            <a:off x="842210" y="4183201"/>
            <a:ext cx="10243602" cy="3170099"/>
          </a:xfrm>
          <a:prstGeom prst="rect">
            <a:avLst/>
          </a:prstGeom>
        </p:spPr>
        <p:txBody>
          <a:bodyPr wrap="square">
            <a:spAutoFit/>
          </a:bodyPr>
          <a:lstStyle/>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a) Xác định giao tuyến d của hai mặt phẳng </a:t>
            </a: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(AMN) và (BPD).</a:t>
            </a:r>
            <a:endParaRPr lang="en-US" altLang="en-US" sz="4000">
              <a:solidFill>
                <a:prstClr val="black"/>
              </a:solidFill>
              <a:latin typeface="Arial" panose="020B0604020202020204" pitchFamily="34" charset="0"/>
            </a:endParaRP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b) Chứng minh rằng d song song với BD.</a:t>
            </a:r>
          </a:p>
        </p:txBody>
      </p:sp>
      <p:pic>
        <p:nvPicPr>
          <p:cNvPr id="16" name="Picture 15"/>
          <p:cNvPicPr>
            <a:picLocks noChangeAspect="1"/>
          </p:cNvPicPr>
          <p:nvPr/>
        </p:nvPicPr>
        <p:blipFill>
          <a:blip r:embed="rId6"/>
          <a:stretch>
            <a:fillRect/>
          </a:stretch>
        </p:blipFill>
        <p:spPr>
          <a:xfrm>
            <a:off x="16144186" y="8215101"/>
            <a:ext cx="2041731" cy="2041731"/>
          </a:xfrm>
          <a:prstGeom prst="rect">
            <a:avLst/>
          </a:prstGeom>
        </p:spPr>
      </p:pic>
      <p:pic>
        <p:nvPicPr>
          <p:cNvPr id="14" name="Picture 13"/>
          <p:cNvPicPr>
            <a:picLocks noChangeAspect="1"/>
          </p:cNvPicPr>
          <p:nvPr/>
        </p:nvPicPr>
        <p:blipFill>
          <a:blip r:embed="rId7"/>
          <a:stretch>
            <a:fillRect/>
          </a:stretch>
        </p:blipFill>
        <p:spPr>
          <a:xfrm>
            <a:off x="1303351" y="8547058"/>
            <a:ext cx="1572904" cy="1377815"/>
          </a:xfrm>
          <a:prstGeom prst="rect">
            <a:avLst/>
          </a:prstGeom>
        </p:spPr>
      </p:pic>
    </p:spTree>
    <p:extLst>
      <p:ext uri="{BB962C8B-B14F-4D97-AF65-F5344CB8AC3E}">
        <p14:creationId xmlns:p14="http://schemas.microsoft.com/office/powerpoint/2010/main" val="15692615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67718" y="2478504"/>
            <a:ext cx="10956409" cy="590931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Trong tam giác ABC, gọi giao điểm của hai đường thẳng BP và AM là E.</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Trong tam giác ACD, gọi giao điểm của hai đường thẳng DP và AN là F.</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E thuộc AM nên E thuộc mặt phẳng (AMN), vì F thuộc AN nên F thuộc mặt phẳng (AMN), do đó đường thẳng EF nằm trong mặt phẳng (AMN).</a:t>
            </a:r>
          </a:p>
        </p:txBody>
      </p:sp>
    </p:spTree>
    <p:extLst>
      <p:ext uri="{BB962C8B-B14F-4D97-AF65-F5344CB8AC3E}">
        <p14:creationId xmlns:p14="http://schemas.microsoft.com/office/powerpoint/2010/main" val="31686048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755096"/>
            <a:ext cx="10956409" cy="4975657"/>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Vì E thuộc BP nên E thuộc mặt phẳng (BPD), vì F thuộc DP nên F thuộc mặt phẳng (BPD), do đó đường thẳng EF nằm trong mặt phẳng (BPD).</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đường thẳng EF là giao tuyến của hai mặt phẳng (AMN) và (BPD) hay đường thẳng d cần tìm chính là đường thẳng EF.</a:t>
            </a:r>
          </a:p>
        </p:txBody>
      </p:sp>
    </p:spTree>
    <p:extLst>
      <p:ext uri="{BB962C8B-B14F-4D97-AF65-F5344CB8AC3E}">
        <p14:creationId xmlns:p14="http://schemas.microsoft.com/office/powerpoint/2010/main" val="324159771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392049"/>
            <a:ext cx="10956409" cy="6637651"/>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Xét tam giác BCD có M, N lần lượt là trung điểm của các cạnh BC, CD nên MN là đường trung bình của tam giác BCD, do đó MN //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mặt phẳng (AMN) và (BPD) có chứa hai đường thẳng song song là MN và BD. Do đó, giao tuyến d của hai mặt phẳng (AMN) và (BPD) song song với MN và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d // BD.</a:t>
            </a:r>
          </a:p>
        </p:txBody>
      </p:sp>
    </p:spTree>
    <p:extLst>
      <p:ext uri="{BB962C8B-B14F-4D97-AF65-F5344CB8AC3E}">
        <p14:creationId xmlns:p14="http://schemas.microsoft.com/office/powerpoint/2010/main" val="25543927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1005230" y="1485900"/>
            <a:ext cx="16292169" cy="3416320"/>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(Đố vui) Khi hai cánh cửa sổ hình chữ nhật được mở, dù ở vị trí nào, thì hai mép ngoài của chúng luôn song song với nhau (H.4.29). Hãy giải thích tại sao?</a:t>
            </a:r>
          </a:p>
          <a:p>
            <a:pPr lvl="0" algn="just">
              <a:lnSpc>
                <a:spcPct val="150000"/>
              </a:lnSpc>
            </a:pPr>
            <a:r>
              <a:rPr lang="vi-VN" sz="3600">
                <a:solidFill>
                  <a:prstClr val="black"/>
                </a:solidFill>
                <a:cs typeface="Arial" panose="020B0604020202020204" pitchFamily="34" charset="0"/>
              </a:rPr>
              <a:t>Nếu hai cánh cửa sổ có dạng hình thang như Hình 4.30 thì có vị trí nào của hai cánh cửa để hai mép ngoài của chúng song song với nhau hay không? </a:t>
            </a:r>
          </a:p>
        </p:txBody>
      </p:sp>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rot="13921250">
            <a:off x="-17140" y="8805577"/>
            <a:ext cx="2044741" cy="1789750"/>
          </a:xfrm>
          <a:prstGeom prst="rect">
            <a:avLst/>
          </a:prstGeom>
        </p:spPr>
      </p:pic>
      <p:pic>
        <p:nvPicPr>
          <p:cNvPr id="6" name="Picture 5"/>
          <p:cNvPicPr>
            <a:picLocks noChangeAspect="1"/>
          </p:cNvPicPr>
          <p:nvPr/>
        </p:nvPicPr>
        <p:blipFill>
          <a:blip r:embed="rId3"/>
          <a:stretch>
            <a:fillRect/>
          </a:stretch>
        </p:blipFill>
        <p:spPr>
          <a:xfrm>
            <a:off x="16871965" y="8420100"/>
            <a:ext cx="850867" cy="1310794"/>
          </a:xfrm>
          <a:prstGeom prst="rect">
            <a:avLst/>
          </a:prstGeom>
        </p:spPr>
      </p:pic>
      <p:sp>
        <p:nvSpPr>
          <p:cNvPr id="4" name="Rectangle 3"/>
          <p:cNvSpPr/>
          <p:nvPr/>
        </p:nvSpPr>
        <p:spPr>
          <a:xfrm>
            <a:off x="1004733" y="571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4.15 (SGK-tr83)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8818" y="5255898"/>
            <a:ext cx="14224991" cy="3606773"/>
          </a:xfrm>
          <a:prstGeom prst="rect">
            <a:avLst/>
          </a:prstGeom>
        </p:spPr>
      </p:pic>
    </p:spTree>
    <p:extLst>
      <p:ext uri="{BB962C8B-B14F-4D97-AF65-F5344CB8AC3E}">
        <p14:creationId xmlns:p14="http://schemas.microsoft.com/office/powerpoint/2010/main" val="37280178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433534" y="4544614"/>
            <a:ext cx="17397266" cy="2482667"/>
          </a:xfrm>
          <a:prstGeom prst="rect">
            <a:avLst/>
          </a:prstGeom>
          <a:noFill/>
        </p:spPr>
        <p:txBody>
          <a:bodyPr wrap="square" rtlCol="0">
            <a:spAutoFit/>
          </a:bodyPr>
          <a:lstStyle/>
          <a:p>
            <a:pPr lvl="0" algn="just">
              <a:lnSpc>
                <a:spcPct val="150000"/>
              </a:lnSpc>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Mỗi cánh cửa ở Hình 4.29 đều có dạng hình chữ nhật nên các cạnh đối diện của mỗi cánh cửa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Khi đó ta có a // b và c // d.</a:t>
            </a:r>
          </a:p>
          <a:p>
            <a:pPr marL="0" marR="0" lvl="0" indent="0" algn="just" defTabSz="914400" rtl="0" eaLnBrk="1" fontAlgn="auto" latinLnBrk="0" hangingPunct="1">
              <a:lnSpc>
                <a:spcPct val="150000"/>
              </a:lnSpc>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190567" y="8969497"/>
            <a:ext cx="1657155" cy="1450498"/>
          </a:xfrm>
          <a:prstGeom prst="rect">
            <a:avLst/>
          </a:prstGeom>
        </p:spPr>
      </p:pic>
      <p:sp>
        <p:nvSpPr>
          <p:cNvPr id="15" name="Oval Callout 14"/>
          <p:cNvSpPr/>
          <p:nvPr/>
        </p:nvSpPr>
        <p:spPr>
          <a:xfrm>
            <a:off x="762000" y="412273"/>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33534" y="6222980"/>
            <a:ext cx="17397266" cy="4247317"/>
          </a:xfrm>
          <a:prstGeom prst="rect">
            <a:avLst/>
          </a:prstGeom>
        </p:spPr>
        <p:txBody>
          <a:bodyPr wrap="square">
            <a:spAutoFit/>
          </a:bodyPr>
          <a:lstStyle/>
          <a:p>
            <a:pPr lvl="0" algn="just">
              <a:lnSpc>
                <a:spcPct val="150000"/>
              </a:lnSpc>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các đường thẳng a và d là đường thẳng giao tuyến giữa khung cửa và cánh cửa nên a // d.</a:t>
            </a:r>
            <a:r>
              <a:rPr kumimoji="0" lang="en-US" sz="36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vậy, bốn đường thẳng a, b, c, d luôn đôi một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Vậy khi hai cánh cửa sổ hình chữ nhật được mở, dù ở vị trí nào, thì hai mép ngoài của chúng luôn song song với nhau.</a:t>
            </a:r>
          </a:p>
          <a:p>
            <a:pPr marL="0" marR="0" lvl="0" indent="0" algn="just" defTabSz="914400" rtl="0" eaLnBrk="1" fontAlgn="auto" latinLnBrk="0" hangingPunct="1">
              <a:lnSpc>
                <a:spcPct val="150000"/>
              </a:lnSpc>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19400" y="1104900"/>
            <a:ext cx="13400520" cy="3397727"/>
          </a:xfrm>
          <a:prstGeom prst="rect">
            <a:avLst/>
          </a:prstGeom>
        </p:spPr>
      </p:pic>
      <p:grpSp>
        <p:nvGrpSpPr>
          <p:cNvPr id="5" name="Group 4"/>
          <p:cNvGrpSpPr/>
          <p:nvPr/>
        </p:nvGrpSpPr>
        <p:grpSpPr>
          <a:xfrm>
            <a:off x="6098005" y="1600199"/>
            <a:ext cx="3642228" cy="1478259"/>
            <a:chOff x="6098005" y="1402872"/>
            <a:chExt cx="3642228" cy="1478259"/>
          </a:xfrm>
        </p:grpSpPr>
        <p:sp>
          <p:nvSpPr>
            <p:cNvPr id="4" name="Rectangle 3"/>
            <p:cNvSpPr/>
            <p:nvPr/>
          </p:nvSpPr>
          <p:spPr>
            <a:xfrm>
              <a:off x="6098005" y="1402873"/>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a</a:t>
              </a:r>
              <a:endParaRPr lang="en-US"/>
            </a:p>
          </p:txBody>
        </p:sp>
        <p:sp>
          <p:nvSpPr>
            <p:cNvPr id="16" name="Rectangle 15"/>
            <p:cNvSpPr/>
            <p:nvPr/>
          </p:nvSpPr>
          <p:spPr>
            <a:xfrm>
              <a:off x="7162800" y="2049204"/>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a:t>
              </a:r>
              <a:endParaRPr lang="en-US"/>
            </a:p>
          </p:txBody>
        </p:sp>
        <p:sp>
          <p:nvSpPr>
            <p:cNvPr id="19" name="Rectangle 18"/>
            <p:cNvSpPr/>
            <p:nvPr/>
          </p:nvSpPr>
          <p:spPr>
            <a:xfrm>
              <a:off x="8323836" y="2234800"/>
              <a:ext cx="415498"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p>
          </p:txBody>
        </p:sp>
        <p:sp>
          <p:nvSpPr>
            <p:cNvPr id="20" name="Rectangle 19"/>
            <p:cNvSpPr/>
            <p:nvPr/>
          </p:nvSpPr>
          <p:spPr>
            <a:xfrm>
              <a:off x="9299087" y="1402872"/>
              <a:ext cx="441146"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d</a:t>
              </a:r>
              <a:endParaRPr lang="en-US"/>
            </a:p>
          </p:txBody>
        </p:sp>
      </p:grpSp>
    </p:spTree>
    <p:extLst>
      <p:ext uri="{BB962C8B-B14F-4D97-AF65-F5344CB8AC3E}">
        <p14:creationId xmlns:p14="http://schemas.microsoft.com/office/powerpoint/2010/main" val="253127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085542" y="8645051"/>
            <a:ext cx="2044741" cy="1789750"/>
          </a:xfrm>
          <a:prstGeom prst="rect">
            <a:avLst/>
          </a:prstGeom>
        </p:spPr>
      </p:pic>
      <p:sp>
        <p:nvSpPr>
          <p:cNvPr id="15" name="Oval Callout 14"/>
          <p:cNvSpPr/>
          <p:nvPr/>
        </p:nvSpPr>
        <p:spPr>
          <a:xfrm>
            <a:off x="795778"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90800" y="2244521"/>
            <a:ext cx="13400520" cy="3397727"/>
          </a:xfrm>
          <a:prstGeom prst="rect">
            <a:avLst/>
          </a:prstGeom>
        </p:spPr>
      </p:pic>
      <p:sp>
        <p:nvSpPr>
          <p:cNvPr id="3" name="Rectangle 2"/>
          <p:cNvSpPr/>
          <p:nvPr/>
        </p:nvSpPr>
        <p:spPr>
          <a:xfrm>
            <a:off x="609600" y="6132374"/>
            <a:ext cx="16888326"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Nếu hai cánh cửa sổ có dạng hình thang như Hình 4.30 thì không có vị trí nào của hai cánh cửa để hai mép ngoài của chúng song song với nhau.</a:t>
            </a:r>
          </a:p>
        </p:txBody>
      </p:sp>
    </p:spTree>
    <p:extLst>
      <p:ext uri="{BB962C8B-B14F-4D97-AF65-F5344CB8AC3E}">
        <p14:creationId xmlns:p14="http://schemas.microsoft.com/office/powerpoint/2010/main" val="39680818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95957" y="4016762"/>
              <a:ext cx="5196871" cy="3556218"/>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12. Đường thẳng và mặt phẳng song song.</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3987447" y="688939"/>
            <a:ext cx="10272000" cy="3873989"/>
            <a:chOff x="4129800" y="287531"/>
            <a:chExt cx="10272000" cy="3873989"/>
          </a:xfrm>
        </p:grpSpPr>
        <p:grpSp>
          <p:nvGrpSpPr>
            <p:cNvPr id="26" name="Group 2"/>
            <p:cNvGrpSpPr/>
            <p:nvPr/>
          </p:nvGrpSpPr>
          <p:grpSpPr>
            <a:xfrm>
              <a:off x="5007841" y="287531"/>
              <a:ext cx="8534400" cy="3873989"/>
              <a:chOff x="-266812" y="-28575"/>
              <a:chExt cx="3220036" cy="841375"/>
            </a:xfrm>
          </p:grpSpPr>
          <p:sp>
            <p:nvSpPr>
              <p:cNvPr id="28" name="Freeform 3"/>
              <p:cNvSpPr/>
              <p:nvPr/>
            </p:nvSpPr>
            <p:spPr>
              <a:xfrm>
                <a:off x="-266812" y="29859"/>
                <a:ext cx="3220036"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7"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HƯỚNG DẪN VỀ NHÀ</a:t>
              </a:r>
              <a:endParaRPr lang="vi-VN" sz="5800" b="1" kern="0" dirty="0">
                <a:solidFill>
                  <a:srgbClr val="FFFF00"/>
                </a:solidFill>
                <a:latin typeface="Arial" panose="020B0604020202020204" pitchFamily="34" charset="0"/>
              </a:endParaRPr>
            </a:p>
          </p:txBody>
        </p:sp>
      </p:grpSp>
      <p:pic>
        <p:nvPicPr>
          <p:cNvPr id="3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 y="359937"/>
            <a:ext cx="979790" cy="914400"/>
          </a:xfrm>
          <a:prstGeom prst="rect">
            <a:avLst/>
          </a:prstGeom>
        </p:spPr>
      </p:pic>
      <p:sp>
        <p:nvSpPr>
          <p:cNvPr id="11" name="TextBox 10"/>
          <p:cNvSpPr txBox="1"/>
          <p:nvPr/>
        </p:nvSpPr>
        <p:spPr>
          <a:xfrm>
            <a:off x="1153321" y="488242"/>
            <a:ext cx="3581400" cy="707886"/>
          </a:xfrm>
          <a:prstGeom prst="rect">
            <a:avLst/>
          </a:prstGeom>
          <a:noFill/>
        </p:spPr>
        <p:txBody>
          <a:bodyPr wrap="square" rtlCol="0">
            <a:spAutoFit/>
          </a:bodyPr>
          <a:lstStyle/>
          <a:p>
            <a:r>
              <a:rPr lang="nl-NL" sz="4000" b="1">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endParaRPr lang="en-US" sz="4000"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1143000" y="1333500"/>
            <a:ext cx="9448800" cy="2723823"/>
          </a:xfrm>
          <a:prstGeom prst="rect">
            <a:avLst/>
          </a:prstGeom>
          <a:noFill/>
        </p:spPr>
        <p:txBody>
          <a:bodyPr wrap="square" rtlCol="0">
            <a:spAutoFit/>
          </a:bodyPr>
          <a:lstStyle/>
          <a:p>
            <a:pPr algn="just">
              <a:lnSpc>
                <a:spcPct val="150000"/>
              </a:lnSpc>
            </a:pPr>
            <a:r>
              <a:rPr lang="vi-VN" sz="3800">
                <a:cs typeface="Arial" panose="020B0604020202020204" pitchFamily="34" charset="0"/>
              </a:rPr>
              <a:t>a) Hai tuyến đường nào giao nhau?</a:t>
            </a:r>
          </a:p>
          <a:p>
            <a:pPr algn="just">
              <a:lnSpc>
                <a:spcPct val="150000"/>
              </a:lnSpc>
            </a:pPr>
            <a:r>
              <a:rPr lang="vi-VN" sz="3800">
                <a:cs typeface="Arial" panose="020B0604020202020204" pitchFamily="34" charset="0"/>
              </a:rPr>
              <a:t>b) Hai tuyến đường nào không giao nhau?</a:t>
            </a:r>
          </a:p>
          <a:p>
            <a:pPr algn="just">
              <a:lnSpc>
                <a:spcPct val="150000"/>
              </a:lnSpc>
            </a:pPr>
            <a:r>
              <a:rPr lang="vi-VN" sz="3800">
                <a:cs typeface="Arial" panose="020B0604020202020204" pitchFamily="34" charset="0"/>
              </a:rPr>
              <a:t>c) Hai tuyến đường nào song song?</a:t>
            </a:r>
          </a:p>
        </p:txBody>
      </p:sp>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915812" y="9156109"/>
            <a:ext cx="1173882" cy="1192695"/>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993931" y="1294386"/>
            <a:ext cx="6836869" cy="4625509"/>
          </a:xfrm>
          <a:prstGeom prst="rect">
            <a:avLst/>
          </a:prstGeom>
        </p:spPr>
      </p:pic>
      <p:sp>
        <p:nvSpPr>
          <p:cNvPr id="2" name="Rectangle 1"/>
          <p:cNvSpPr/>
          <p:nvPr/>
        </p:nvSpPr>
        <p:spPr>
          <a:xfrm>
            <a:off x="2655708" y="303311"/>
            <a:ext cx="16002000" cy="969496"/>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Quan sát bốn tuyến đường trong Hình 4.13 và trả lời câu hỏi sau:</a:t>
            </a:r>
          </a:p>
        </p:txBody>
      </p:sp>
      <p:sp>
        <p:nvSpPr>
          <p:cNvPr id="19" name="Rectangle 18"/>
          <p:cNvSpPr/>
          <p:nvPr/>
        </p:nvSpPr>
        <p:spPr>
          <a:xfrm>
            <a:off x="4449702" y="4579642"/>
            <a:ext cx="3053743" cy="861133"/>
          </a:xfrm>
          <a:prstGeom prst="rect">
            <a:avLst/>
          </a:prstGeom>
        </p:spPr>
        <p:txBody>
          <a:bodyPr wrap="square">
            <a:spAutoFit/>
          </a:bodyPr>
          <a:lstStyle/>
          <a:p>
            <a:pPr>
              <a:lnSpc>
                <a:spcPct val="150000"/>
              </a:lnSpc>
            </a:pPr>
            <a:r>
              <a:rPr lang="nl-NL" sz="3800" b="1" u="sng">
                <a:solidFill>
                  <a:schemeClr val="tx2"/>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13974" y="6007589"/>
            <a:ext cx="18559826" cy="3403111"/>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Quan sát Hình 4.13 ta thấy:</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a) Hai tuyến đường mũi tên màu đỏ và mũi tên màu vàng giao nhau.</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b) Hai tuyến đường mũi tên màu xanh dương và màu xanh lá cây không giao nhau.</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c) Hai tuyến đường mũi tên màu xanh dương và mũi tên màu đỏ song song.</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par>
                          <p:cTn id="35" fill="hold">
                            <p:stCondLst>
                              <p:cond delay="1000"/>
                            </p:stCondLst>
                            <p:childTnLst>
                              <p:par>
                                <p:cTn id="36" presetID="14" presetClass="entr" presetSubtype="10" fill="hold"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par>
                          <p:cTn id="39" fill="hold">
                            <p:stCondLst>
                              <p:cond delay="1500"/>
                            </p:stCondLst>
                            <p:childTnLst>
                              <p:par>
                                <p:cTn id="40" presetID="22" presetClass="entr" presetSubtype="4" fill="hold" nodeType="after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218604" y="1943100"/>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73852" y="39478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381000" y="1638300"/>
            <a:ext cx="17526000" cy="8077200"/>
            <a:chOff x="381000" y="2163876"/>
            <a:chExt cx="17526000" cy="16217632"/>
          </a:xfrm>
        </p:grpSpPr>
        <p:grpSp>
          <p:nvGrpSpPr>
            <p:cNvPr id="28" name="Group 27"/>
            <p:cNvGrpSpPr/>
            <p:nvPr/>
          </p:nvGrpSpPr>
          <p:grpSpPr>
            <a:xfrm>
              <a:off x="381000" y="2163876"/>
              <a:ext cx="17526000" cy="16217632"/>
              <a:chOff x="304800" y="2131792"/>
              <a:chExt cx="17526000" cy="16217632"/>
            </a:xfrm>
          </p:grpSpPr>
          <p:sp>
            <p:nvSpPr>
              <p:cNvPr id="27" name="Freeform 6"/>
              <p:cNvSpPr/>
              <p:nvPr/>
            </p:nvSpPr>
            <p:spPr>
              <a:xfrm>
                <a:off x="304800" y="2131792"/>
                <a:ext cx="17526000" cy="162176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457200" y="2414270"/>
                <a:ext cx="17096874" cy="1561401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23" name="Rectangle 22"/>
            <p:cNvSpPr/>
            <p:nvPr/>
          </p:nvSpPr>
          <p:spPr>
            <a:xfrm>
              <a:off x="914400" y="2476323"/>
              <a:ext cx="16459200" cy="9760748"/>
            </a:xfrm>
            <a:prstGeom prst="rect">
              <a:avLst/>
            </a:prstGeom>
          </p:spPr>
          <p:txBody>
            <a:bodyPr wrap="square">
              <a:spAutoFit/>
            </a:bodyPr>
            <a:lstStyle/>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Cho hai đường thẳng a và b trong không gian.</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cùng nằm trong một mặt phẳng thì ta nói a và b đồng phẳng. Khi đó, a và b có thể cắt nhau, song song với nhau hoặc trùng nhau.</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không cùng nằm trong bất kì mặt phẳng nào thì ta nói a và b chéo nhau. Khi đó, ta cũng nói a chéo với b, hoặc b chéo với a.</a:t>
              </a:r>
            </a:p>
          </p:txBody>
        </p:sp>
      </p:grpSp>
      <p:pic>
        <p:nvPicPr>
          <p:cNvPr id="32"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34755">
            <a:off x="279777" y="-112735"/>
            <a:ext cx="1116846" cy="1831402"/>
          </a:xfrm>
          <a:prstGeom prst="rect">
            <a:avLst/>
          </a:prstGeom>
        </p:spPr>
      </p:pic>
      <p:sp>
        <p:nvSpPr>
          <p:cNvPr id="15" name="Freeform 5"/>
          <p:cNvSpPr/>
          <p:nvPr/>
        </p:nvSpPr>
        <p:spPr>
          <a:xfrm rot="20350299">
            <a:off x="16581168" y="1746929"/>
            <a:ext cx="1133151" cy="807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6"/>
          <p:cNvSpPr/>
          <p:nvPr/>
        </p:nvSpPr>
        <p:spPr>
          <a:xfrm rot="20305174">
            <a:off x="16380645" y="8796362"/>
            <a:ext cx="1346646" cy="1138989"/>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34526" y="6494484"/>
            <a:ext cx="11430000" cy="3068616"/>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sp>
        <p:nvSpPr>
          <p:cNvPr id="18" name="Rectangle 17"/>
          <p:cNvSpPr/>
          <p:nvPr/>
        </p:nvSpPr>
        <p:spPr>
          <a:xfrm>
            <a:off x="1119885" y="2257185"/>
            <a:ext cx="16050237" cy="18249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tìm một số hình ảnh về hai đường thẳng song song, hai đường thẳng chéo nhau trong thực tiễn.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nvGrpSpPr>
          <p:cNvPr id="20" name="Group 19"/>
          <p:cNvGrpSpPr/>
          <p:nvPr/>
        </p:nvGrpSpPr>
        <p:grpSpPr>
          <a:xfrm>
            <a:off x="7334249" y="793435"/>
            <a:ext cx="3563354" cy="2980178"/>
            <a:chOff x="5943600" y="288505"/>
            <a:chExt cx="5523200" cy="2980178"/>
          </a:xfrm>
        </p:grpSpPr>
        <p:grpSp>
          <p:nvGrpSpPr>
            <p:cNvPr id="29" name="Group 2"/>
            <p:cNvGrpSpPr/>
            <p:nvPr/>
          </p:nvGrpSpPr>
          <p:grpSpPr>
            <a:xfrm>
              <a:off x="5943600" y="288505"/>
              <a:ext cx="5523200" cy="2980178"/>
              <a:chOff x="0" y="-28575"/>
              <a:chExt cx="2061501" cy="841375"/>
            </a:xfrm>
          </p:grpSpPr>
          <p:sp>
            <p:nvSpPr>
              <p:cNvPr id="31" name="Freeform 3"/>
              <p:cNvSpPr/>
              <p:nvPr/>
            </p:nvSpPr>
            <p:spPr>
              <a:xfrm>
                <a:off x="33645"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830289" y="389719"/>
              <a:ext cx="356597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nl-NL"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4783" y="8907371"/>
            <a:ext cx="1223142" cy="873673"/>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249199" y="4449615"/>
            <a:ext cx="13614843" cy="4957500"/>
          </a:xfrm>
          <a:prstGeom prst="rect">
            <a:avLst/>
          </a:prstGeom>
        </p:spPr>
      </p:pic>
      <p:pic>
        <p:nvPicPr>
          <p:cNvPr id="4" name="Picture 3"/>
          <p:cNvPicPr>
            <a:picLocks noChangeAspect="1"/>
          </p:cNvPicPr>
          <p:nvPr/>
        </p:nvPicPr>
        <p:blipFill>
          <a:blip r:embed="rId8"/>
          <a:stretch>
            <a:fillRect/>
          </a:stretch>
        </p:blipFill>
        <p:spPr>
          <a:xfrm rot="21131661">
            <a:off x="16478003" y="650032"/>
            <a:ext cx="816703" cy="1448816"/>
          </a:xfrm>
          <a:prstGeom prst="rect">
            <a:avLst/>
          </a:prstGeom>
        </p:spPr>
      </p:pic>
    </p:spTree>
    <p:extLst>
      <p:ext uri="{BB962C8B-B14F-4D97-AF65-F5344CB8AC3E}">
        <p14:creationId xmlns:p14="http://schemas.microsoft.com/office/powerpoint/2010/main" val="19819656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r>
              <a:rPr lang="en-US" sz="4000" b="1" i="1" u="sng">
                <a:solidFill>
                  <a:srgbClr val="C00000"/>
                </a:solidFill>
                <a:latin typeface="Arial" panose="020B0604020202020204" pitchFamily="34" charset="0"/>
                <a:ea typeface="Calibri" panose="020F0502020204030204" pitchFamily="34" charset="0"/>
                <a:cs typeface="Arial" panose="020B0604020202020204" pitchFamily="34" charset="0"/>
              </a:rPr>
              <a:t>Ví dụ:</a:t>
            </a:r>
            <a:endParaRPr lang="en-US" b="1" i="1" u="sng">
              <a:solidFill>
                <a:srgbClr val="C00000"/>
              </a:solidFill>
            </a:endParaRPr>
          </a:p>
        </p:txBody>
      </p:sp>
      <p:sp>
        <p:nvSpPr>
          <p:cNvPr id="4" name="Rectangle 3"/>
          <p:cNvSpPr/>
          <p:nvPr/>
        </p:nvSpPr>
        <p:spPr>
          <a:xfrm>
            <a:off x="3335744" y="911193"/>
            <a:ext cx="9144000" cy="901593"/>
          </a:xfrm>
          <a:prstGeom prst="rect">
            <a:avLst/>
          </a:prstGeom>
        </p:spPr>
        <p:txBody>
          <a:bodyPr>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 Hình ảnh hai đường thẳng song song:</a:t>
            </a:r>
          </a:p>
        </p:txBody>
      </p:sp>
      <p:pic>
        <p:nvPicPr>
          <p:cNvPr id="5" name="Picture 4"/>
          <p:cNvPicPr>
            <a:picLocks noChangeAspect="1"/>
          </p:cNvPicPr>
          <p:nvPr/>
        </p:nvPicPr>
        <p:blipFill>
          <a:blip r:embed="rId6"/>
          <a:stretch>
            <a:fillRect/>
          </a:stretch>
        </p:blipFill>
        <p:spPr>
          <a:xfrm>
            <a:off x="1444421" y="4533900"/>
            <a:ext cx="6495408" cy="4600915"/>
          </a:xfrm>
          <a:prstGeom prst="rect">
            <a:avLst/>
          </a:prstGeom>
        </p:spPr>
      </p:pic>
      <p:cxnSp>
        <p:nvCxnSpPr>
          <p:cNvPr id="8" name="Straight Connector 7"/>
          <p:cNvCxnSpPr/>
          <p:nvPr/>
        </p:nvCxnSpPr>
        <p:spPr>
          <a:xfrm>
            <a:off x="9144000" y="3009900"/>
            <a:ext cx="0" cy="6531977"/>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58881" y="2350196"/>
            <a:ext cx="7457491" cy="1015663"/>
          </a:xfrm>
          <a:prstGeom prst="rect">
            <a:avLst/>
          </a:prstGeom>
        </p:spPr>
        <p:txBody>
          <a:bodyPr wrap="none">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Hai cạnh đối diện của chiếc bàn</a:t>
            </a:r>
          </a:p>
        </p:txBody>
      </p:sp>
      <p:sp>
        <p:nvSpPr>
          <p:cNvPr id="19" name="Rectangle 18"/>
          <p:cNvSpPr/>
          <p:nvPr/>
        </p:nvSpPr>
        <p:spPr>
          <a:xfrm>
            <a:off x="11444553" y="2343548"/>
            <a:ext cx="3858749"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Vạch kẻ đường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0197044" y="4152900"/>
            <a:ext cx="6353768" cy="4758329"/>
          </a:xfrm>
          <a:prstGeom prst="rect">
            <a:avLst/>
          </a:prstGeom>
        </p:spPr>
      </p:pic>
    </p:spTree>
    <p:extLst>
      <p:ext uri="{BB962C8B-B14F-4D97-AF65-F5344CB8AC3E}">
        <p14:creationId xmlns:p14="http://schemas.microsoft.com/office/powerpoint/2010/main" val="12511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dụ:</a:t>
            </a:r>
            <a:endParaRPr kumimoji="0" lang="en-US" sz="1800" b="1" i="1" u="sng" strike="noStrike" kern="1200" cap="none" spc="0" normalizeH="0" baseline="0" noProof="0">
              <a:ln>
                <a:noFill/>
              </a:ln>
              <a:solidFill>
                <a:srgbClr val="C00000"/>
              </a:solidFill>
              <a:effectLst/>
              <a:uLnTx/>
              <a:uFillTx/>
              <a:latin typeface="Calibri"/>
              <a:ea typeface="+mn-ea"/>
              <a:cs typeface="+mn-cs"/>
            </a:endParaRPr>
          </a:p>
        </p:txBody>
      </p:sp>
      <p:sp>
        <p:nvSpPr>
          <p:cNvPr id="4" name="Rectangle 3"/>
          <p:cNvSpPr/>
          <p:nvPr/>
        </p:nvSpPr>
        <p:spPr>
          <a:xfrm>
            <a:off x="3810000" y="1866900"/>
            <a:ext cx="9144000" cy="901593"/>
          </a:xfrm>
          <a:prstGeom prst="rect">
            <a:avLst/>
          </a:prstGeom>
        </p:spPr>
        <p:txBody>
          <a:bodyPr>
            <a:spAutoFit/>
          </a:bodyPr>
          <a:lstStyle/>
          <a:p>
            <a:pPr lvl="0">
              <a:lnSpc>
                <a:spcPct val="150000"/>
              </a:lnSpc>
              <a:spcAft>
                <a:spcPts val="800"/>
              </a:spcAft>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Hình ảnh hai đường thẳng chéo nhau</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p:cNvSpPr/>
          <p:nvPr/>
        </p:nvSpPr>
        <p:spPr>
          <a:xfrm>
            <a:off x="5395774" y="3166310"/>
            <a:ext cx="8138766"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Cạnh bàn và đường nối chân bàn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159.png" descr="A picture containing furniture, table, floor, indoor&#10;&#10;Description automatically generated"/>
          <p:cNvPicPr/>
          <p:nvPr/>
        </p:nvPicPr>
        <p:blipFill>
          <a:blip r:embed="rId6"/>
          <a:srcRect/>
          <a:stretch>
            <a:fillRect/>
          </a:stretch>
        </p:blipFill>
        <p:spPr>
          <a:xfrm>
            <a:off x="5803164" y="4613254"/>
            <a:ext cx="7025811" cy="4689869"/>
          </a:xfrm>
          <a:prstGeom prst="rect">
            <a:avLst/>
          </a:prstGeom>
          <a:ln/>
        </p:spPr>
      </p:pic>
    </p:spTree>
    <p:extLst>
      <p:ext uri="{BB962C8B-B14F-4D97-AF65-F5344CB8AC3E}">
        <p14:creationId xmlns:p14="http://schemas.microsoft.com/office/powerpoint/2010/main" val="3294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3727</Words>
  <Application>Microsoft Office PowerPoint</Application>
  <PresentationFormat>Custom</PresentationFormat>
  <Paragraphs>247</Paragraphs>
  <Slides>50</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Cambria Math</vt:lpstr>
      <vt:lpstr>Kavoon</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2023-09-04T06:25:04Z</dcterms:created>
  <dcterms:modified xsi:type="dcterms:W3CDTF">2025-02-02T02:54:00Z</dcterms:modified>
  <dc:identifier/>
</cp:coreProperties>
</file>